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312" r:id="rId3"/>
    <p:sldId id="404" r:id="rId4"/>
    <p:sldId id="391" r:id="rId5"/>
    <p:sldId id="407" r:id="rId6"/>
    <p:sldId id="470" r:id="rId7"/>
    <p:sldId id="471" r:id="rId8"/>
    <p:sldId id="469" r:id="rId9"/>
    <p:sldId id="464" r:id="rId10"/>
    <p:sldId id="466" r:id="rId11"/>
    <p:sldId id="465" r:id="rId12"/>
    <p:sldId id="467" r:id="rId13"/>
    <p:sldId id="472" r:id="rId14"/>
    <p:sldId id="474" r:id="rId15"/>
    <p:sldId id="473" r:id="rId16"/>
    <p:sldId id="475" r:id="rId17"/>
    <p:sldId id="271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48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39A"/>
    <a:srgbClr val="FE1393"/>
    <a:srgbClr val="4169E2"/>
    <a:srgbClr val="9500D3"/>
    <a:srgbClr val="008001"/>
    <a:srgbClr val="30CD30"/>
    <a:srgbClr val="FEA500"/>
    <a:srgbClr val="FF299E"/>
    <a:srgbClr val="8C35FF"/>
    <a:srgbClr val="F796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348" autoAdjust="0"/>
    <p:restoredTop sz="94737"/>
  </p:normalViewPr>
  <p:slideViewPr>
    <p:cSldViewPr snapToGrid="0" snapToObjects="1">
      <p:cViewPr varScale="1">
        <p:scale>
          <a:sx n="110" d="100"/>
          <a:sy n="110" d="100"/>
        </p:scale>
        <p:origin x="168" y="848"/>
      </p:cViewPr>
      <p:guideLst>
        <p:guide orient="horz" pos="304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F15F63-E1E5-394E-BE1F-0B5CDC9F1D45}" type="datetimeFigureOut">
              <a:rPr lang="en-US" smtClean="0"/>
              <a:pPr/>
              <a:t>9/8/26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736BFA-F595-884E-9ABC-9B25614B58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5563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D255B0-A264-E44C-890D-4E8BD620AC83}" type="datetimeFigureOut">
              <a:rPr lang="en-US" smtClean="0"/>
              <a:pPr/>
              <a:t>9/8/26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A7740-5BA7-B445-86E5-2F0EB80A94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616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A7740-5BA7-B445-86E5-2F0EB80A946E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A7740-5BA7-B445-86E5-2F0EB80A946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427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A7740-5BA7-B445-86E5-2F0EB80A946E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44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AO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34105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Alex Tetarenko – EAO Seminar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77CE567-34D7-3846-A1F3-27437EFB721F}"/>
              </a:ext>
            </a:extLst>
          </p:cNvPr>
          <p:cNvSpPr/>
          <p:nvPr userDrawn="1"/>
        </p:nvSpPr>
        <p:spPr>
          <a:xfrm>
            <a:off x="0" y="1094709"/>
            <a:ext cx="9144000" cy="83700"/>
          </a:xfrm>
          <a:prstGeom prst="rect">
            <a:avLst/>
          </a:prstGeom>
          <a:solidFill>
            <a:srgbClr val="0070C0"/>
          </a:solidFill>
          <a:ln w="698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80986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/>
              <a:t>Alex Tetarenko – EAO Seminar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B69DBB-0D4D-D8A6-2D23-4D78A60FDEA5}"/>
              </a:ext>
            </a:extLst>
          </p:cNvPr>
          <p:cNvSpPr/>
          <p:nvPr userDrawn="1"/>
        </p:nvSpPr>
        <p:spPr>
          <a:xfrm>
            <a:off x="0" y="1094709"/>
            <a:ext cx="9144000" cy="83700"/>
          </a:xfrm>
          <a:prstGeom prst="rect">
            <a:avLst/>
          </a:prstGeom>
          <a:solidFill>
            <a:srgbClr val="0070C0"/>
          </a:solidFill>
          <a:ln w="698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837397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Alex Tetarenko – EAO Seminar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4613079"/>
            <a:ext cx="2133600" cy="273844"/>
          </a:xfrm>
          <a:prstGeom prst="rect">
            <a:avLst/>
          </a:prstGeom>
        </p:spPr>
        <p:txBody>
          <a:bodyPr/>
          <a:lstStyle/>
          <a:p>
            <a:fld id="{C17F7846-9C72-1E41-88D4-4EC4A38583E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ECA3A5-1E0F-8F86-ED9B-7C14C1293887}"/>
              </a:ext>
            </a:extLst>
          </p:cNvPr>
          <p:cNvSpPr/>
          <p:nvPr userDrawn="1"/>
        </p:nvSpPr>
        <p:spPr>
          <a:xfrm>
            <a:off x="0" y="1094709"/>
            <a:ext cx="9144000" cy="83700"/>
          </a:xfrm>
          <a:prstGeom prst="rect">
            <a:avLst/>
          </a:prstGeom>
          <a:solidFill>
            <a:srgbClr val="0070C0"/>
          </a:solidFill>
          <a:ln w="698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963175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Alex Tetarenko – EAO Seminar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027D17-1AD6-AE86-77F0-BF4D986B3448}"/>
              </a:ext>
            </a:extLst>
          </p:cNvPr>
          <p:cNvSpPr/>
          <p:nvPr userDrawn="1"/>
        </p:nvSpPr>
        <p:spPr>
          <a:xfrm>
            <a:off x="0" y="1094709"/>
            <a:ext cx="9144000" cy="83700"/>
          </a:xfrm>
          <a:prstGeom prst="rect">
            <a:avLst/>
          </a:prstGeom>
          <a:solidFill>
            <a:srgbClr val="0070C0"/>
          </a:solidFill>
          <a:ln w="698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630227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Alex Tetarenko – EAO Seminar</a:t>
            </a:r>
          </a:p>
        </p:txBody>
      </p:sp>
    </p:spTree>
    <p:extLst>
      <p:ext uri="{BB962C8B-B14F-4D97-AF65-F5344CB8AC3E}">
        <p14:creationId xmlns:p14="http://schemas.microsoft.com/office/powerpoint/2010/main" val="992336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Alex Tetarenko – EAO Seminar</a:t>
            </a:r>
          </a:p>
        </p:txBody>
      </p:sp>
    </p:spTree>
    <p:extLst>
      <p:ext uri="{BB962C8B-B14F-4D97-AF65-F5344CB8AC3E}">
        <p14:creationId xmlns:p14="http://schemas.microsoft.com/office/powerpoint/2010/main" val="3895417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9913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98411" y="4638108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Alex Tetarenko</a:t>
            </a:r>
          </a:p>
          <a:p>
            <a:r>
              <a:rPr lang="en-US" dirty="0"/>
              <a:t>COSPAR 2021</a:t>
            </a:r>
          </a:p>
        </p:txBody>
      </p:sp>
      <p:pic>
        <p:nvPicPr>
          <p:cNvPr id="4" name="Picture 3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A2B407E2-B43A-A664-BB2D-1D82FA314F8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5912" y="4638107"/>
            <a:ext cx="1196610" cy="37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1270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6.emf"/><Relationship Id="rId11" Type="http://schemas.openxmlformats.org/officeDocument/2006/relationships/image" Target="../media/image15.png"/><Relationship Id="rId5" Type="http://schemas.openxmlformats.org/officeDocument/2006/relationships/image" Target="../media/image5.png"/><Relationship Id="rId10" Type="http://schemas.openxmlformats.org/officeDocument/2006/relationships/image" Target="../media/image14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image" Target="../media/image16.emf"/><Relationship Id="rId7" Type="http://schemas.openxmlformats.org/officeDocument/2006/relationships/image" Target="../media/image20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11" Type="http://schemas.openxmlformats.org/officeDocument/2006/relationships/image" Target="../media/image24.emf"/><Relationship Id="rId5" Type="http://schemas.openxmlformats.org/officeDocument/2006/relationships/image" Target="../media/image18.emf"/><Relationship Id="rId10" Type="http://schemas.openxmlformats.org/officeDocument/2006/relationships/image" Target="../media/image23.emf"/><Relationship Id="rId4" Type="http://schemas.openxmlformats.org/officeDocument/2006/relationships/image" Target="../media/image17.emf"/><Relationship Id="rId9" Type="http://schemas.openxmlformats.org/officeDocument/2006/relationships/image" Target="../media/image22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2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7.png"/><Relationship Id="rId5" Type="http://schemas.openxmlformats.org/officeDocument/2006/relationships/image" Target="../media/image26.gif"/><Relationship Id="rId10" Type="http://schemas.openxmlformats.org/officeDocument/2006/relationships/image" Target="../media/image28.gif"/><Relationship Id="rId4" Type="http://schemas.openxmlformats.org/officeDocument/2006/relationships/image" Target="../media/image25.gif"/><Relationship Id="rId9" Type="http://schemas.openxmlformats.org/officeDocument/2006/relationships/image" Target="../media/image4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35.emf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emf"/><Relationship Id="rId4" Type="http://schemas.openxmlformats.org/officeDocument/2006/relationships/image" Target="../media/image6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4064000" y="53975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5EADA9B-C8EB-AD46-8B21-7816308812F6}"/>
              </a:ext>
            </a:extLst>
          </p:cNvPr>
          <p:cNvSpPr txBox="1"/>
          <p:nvPr/>
        </p:nvSpPr>
        <p:spPr>
          <a:xfrm>
            <a:off x="5077955" y="2134941"/>
            <a:ext cx="3471266" cy="1354217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75000"/>
                  </a:schemeClr>
                </a:solidFill>
              </a:rPr>
              <a:t>Alex Tetarenko</a:t>
            </a:r>
          </a:p>
          <a:p>
            <a:pPr algn="ctr"/>
            <a:endParaRPr lang="en-US" sz="800" b="1" dirty="0">
              <a:solidFill>
                <a:schemeClr val="tx1">
                  <a:lumMod val="75000"/>
                </a:schemeClr>
              </a:solidFill>
            </a:endParaRPr>
          </a:p>
          <a:p>
            <a:pPr algn="ctr"/>
            <a:r>
              <a:rPr lang="en-US" sz="2200" b="1" dirty="0">
                <a:solidFill>
                  <a:schemeClr val="tx1">
                    <a:lumMod val="75000"/>
                  </a:schemeClr>
                </a:solidFill>
              </a:rPr>
              <a:t>University of Lethbridge</a:t>
            </a:r>
            <a:endParaRPr lang="en-US" sz="2000" i="1" dirty="0">
              <a:solidFill>
                <a:schemeClr val="tx1">
                  <a:lumMod val="75000"/>
                </a:schemeClr>
              </a:solidFill>
            </a:endParaRPr>
          </a:p>
          <a:p>
            <a:pPr algn="ctr"/>
            <a:endParaRPr lang="en-US" sz="2000" i="1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82" y="-323808"/>
            <a:ext cx="9047018" cy="2637322"/>
          </a:xfrm>
          <a:noFill/>
          <a:ln w="19050">
            <a:noFill/>
          </a:ln>
        </p:spPr>
        <p:txBody>
          <a:bodyPr>
            <a:noAutofit/>
          </a:bodyPr>
          <a:lstStyle/>
          <a:p>
            <a:r>
              <a:rPr lang="en-US" sz="4000" dirty="0"/>
              <a:t>Probing black hole jets through rapid multi-wavelength timing techniques</a:t>
            </a:r>
            <a:endParaRPr lang="en-US" sz="4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54E14B-2EFC-FD26-1AB8-977131628A12}"/>
              </a:ext>
            </a:extLst>
          </p:cNvPr>
          <p:cNvSpPr txBox="1"/>
          <p:nvPr/>
        </p:nvSpPr>
        <p:spPr>
          <a:xfrm>
            <a:off x="4707996" y="3361361"/>
            <a:ext cx="4348499" cy="1200329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chemeClr val="tx1">
                    <a:lumMod val="75000"/>
                  </a:schemeClr>
                </a:solidFill>
              </a:rPr>
              <a:t>E. Lescure, P. Casella, P. Gandhi, </a:t>
            </a:r>
          </a:p>
          <a:p>
            <a:pPr algn="ctr"/>
            <a:r>
              <a:rPr lang="en-US" i="1" dirty="0">
                <a:solidFill>
                  <a:schemeClr val="tx1">
                    <a:lumMod val="75000"/>
                  </a:schemeClr>
                </a:solidFill>
              </a:rPr>
              <a:t>T. Maccarone, J. Miller-Jones, E. Pattie, </a:t>
            </a:r>
          </a:p>
          <a:p>
            <a:pPr algn="ctr"/>
            <a:r>
              <a:rPr lang="en-US" i="1" dirty="0">
                <a:solidFill>
                  <a:schemeClr val="tx1">
                    <a:lumMod val="75000"/>
                  </a:schemeClr>
                </a:solidFill>
              </a:rPr>
              <a:t>D. Russell, T. Russell, F. Vincentelli, among many others…</a:t>
            </a:r>
          </a:p>
        </p:txBody>
      </p:sp>
      <p:pic>
        <p:nvPicPr>
          <p:cNvPr id="4" name="Content Placeholder 5" descr="A black hole in space&#10;&#10;Description automatically generated">
            <a:extLst>
              <a:ext uri="{FF2B5EF4-FFF2-40B4-BE49-F238E27FC236}">
                <a16:creationId xmlns:a16="http://schemas.microsoft.com/office/drawing/2014/main" id="{8271BB1D-CA91-E51C-5B3B-71AF83AE3BD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003" y="1937718"/>
            <a:ext cx="4173488" cy="23469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00FBA846-C626-A6A1-B2F0-3FEC78482DF8}"/>
              </a:ext>
            </a:extLst>
          </p:cNvPr>
          <p:cNvGrpSpPr/>
          <p:nvPr/>
        </p:nvGrpSpPr>
        <p:grpSpPr>
          <a:xfrm>
            <a:off x="192620" y="4546562"/>
            <a:ext cx="5613536" cy="451401"/>
            <a:chOff x="96982" y="4637945"/>
            <a:chExt cx="5613536" cy="45140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1015B21-EDCC-1E62-31C7-27E78A29F0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6982" y="4710856"/>
              <a:ext cx="5384800" cy="254000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F8FD7AF-2555-2D53-E77D-2136CD6B651D}"/>
                </a:ext>
              </a:extLst>
            </p:cNvPr>
            <p:cNvSpPr/>
            <p:nvPr/>
          </p:nvSpPr>
          <p:spPr>
            <a:xfrm>
              <a:off x="4270470" y="4637945"/>
              <a:ext cx="1440048" cy="4514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Picture 7" descr="A black and white logo with a leaf in a circle&#10;&#10;AI-generated content may be incorrect.">
            <a:extLst>
              <a:ext uri="{FF2B5EF4-FFF2-40B4-BE49-F238E27FC236}">
                <a16:creationId xmlns:a16="http://schemas.microsoft.com/office/drawing/2014/main" id="{F3C3A80C-F01B-2458-C201-738B33E595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0898" y="4670013"/>
            <a:ext cx="685713" cy="32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251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Testing long wavelength fast timing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1430" y="4753291"/>
            <a:ext cx="2152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/>
              <a:t>Nipoti</a:t>
            </a:r>
            <a:r>
              <a:rPr lang="en-US" i="1" dirty="0"/>
              <a:t> et al., 2005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-358830" y="1176740"/>
            <a:ext cx="3790350" cy="3626648"/>
            <a:chOff x="4192152" y="1757616"/>
            <a:chExt cx="4230505" cy="4374891"/>
          </a:xfrm>
        </p:grpSpPr>
        <p:grpSp>
          <p:nvGrpSpPr>
            <p:cNvPr id="23" name="Group 22"/>
            <p:cNvGrpSpPr/>
            <p:nvPr/>
          </p:nvGrpSpPr>
          <p:grpSpPr>
            <a:xfrm>
              <a:off x="4933950" y="1757616"/>
              <a:ext cx="3488707" cy="4317748"/>
              <a:chOff x="4933950" y="1757616"/>
              <a:chExt cx="3488707" cy="4317748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4933950" y="1757616"/>
                <a:ext cx="3488707" cy="4317748"/>
              </a:xfrm>
              <a:prstGeom prst="rect">
                <a:avLst/>
              </a:prstGeom>
              <a:solidFill>
                <a:schemeClr val="tx1"/>
              </a:solidFill>
              <a:ln w="34925">
                <a:solidFill>
                  <a:srgbClr val="0070C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  <p:pic>
            <p:nvPicPr>
              <p:cNvPr id="7" name="Picture 6" descr="nipoti_radiopsd.png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034674" y="1836491"/>
                <a:ext cx="3263079" cy="3987307"/>
              </a:xfrm>
              <a:prstGeom prst="rect">
                <a:avLst/>
              </a:prstGeom>
              <a:ln w="34925">
                <a:noFill/>
              </a:ln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6206710" y="5626100"/>
                <a:ext cx="1349789" cy="2413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5026905" y="3035300"/>
                <a:ext cx="230892" cy="1651000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8038067" y="5499100"/>
                <a:ext cx="346490" cy="19600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7332454" y="5496348"/>
                <a:ext cx="346490" cy="19600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6206710" y="5496348"/>
                <a:ext cx="346490" cy="19600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6093792" y="5420148"/>
              <a:ext cx="606840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>
                  <a:solidFill>
                    <a:srgbClr val="000000"/>
                  </a:solidFill>
                </a:rPr>
                <a:t>10</a:t>
              </a:r>
              <a:r>
                <a:rPr lang="en-US" sz="1050" baseline="30000" dirty="0">
                  <a:solidFill>
                    <a:srgbClr val="000000"/>
                  </a:solidFill>
                </a:rPr>
                <a:t>-7</a:t>
              </a:r>
              <a:endParaRPr lang="en-US" sz="1050" dirty="0">
                <a:solidFill>
                  <a:srgbClr val="00000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76881" y="5420148"/>
              <a:ext cx="606840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>
                  <a:solidFill>
                    <a:srgbClr val="000000"/>
                  </a:solidFill>
                </a:rPr>
                <a:t>10</a:t>
              </a:r>
              <a:r>
                <a:rPr lang="en-US" sz="1050" baseline="30000" dirty="0">
                  <a:solidFill>
                    <a:srgbClr val="000000"/>
                  </a:solidFill>
                </a:rPr>
                <a:t>-6</a:t>
              </a:r>
              <a:endParaRPr lang="en-US" sz="1050" dirty="0">
                <a:solidFill>
                  <a:srgbClr val="000000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131892" y="5793952"/>
              <a:ext cx="606840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>
                  <a:solidFill>
                    <a:srgbClr val="000000"/>
                  </a:solidFill>
                </a:rPr>
                <a:t>115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243557" y="5793952"/>
              <a:ext cx="606840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>
                  <a:solidFill>
                    <a:srgbClr val="000000"/>
                  </a:solidFill>
                </a:rPr>
                <a:t>12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13987" y="5432848"/>
              <a:ext cx="1217905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>
                  <a:solidFill>
                    <a:srgbClr val="000000"/>
                  </a:solidFill>
                </a:rPr>
                <a:t>Freq. (Hz)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913987" y="5793952"/>
              <a:ext cx="1179805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50" dirty="0">
                  <a:solidFill>
                    <a:srgbClr val="000000"/>
                  </a:solidFill>
                </a:rPr>
                <a:t>Time  (</a:t>
              </a:r>
              <a:r>
                <a:rPr lang="en-US" sz="1050" dirty="0" err="1">
                  <a:solidFill>
                    <a:srgbClr val="000000"/>
                  </a:solidFill>
                </a:rPr>
                <a:t>dy</a:t>
              </a:r>
              <a:r>
                <a:rPr lang="en-US" sz="1050" dirty="0">
                  <a:solidFill>
                    <a:srgbClr val="000000"/>
                  </a:solidFill>
                </a:rPr>
                <a:t>)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>
              <a:off x="5499101" y="5778726"/>
              <a:ext cx="2798654" cy="1588"/>
            </a:xfrm>
            <a:prstGeom prst="straightConnector1">
              <a:avLst/>
            </a:prstGeom>
            <a:ln>
              <a:solidFill>
                <a:schemeClr val="bg1"/>
              </a:solidFill>
              <a:headEnd type="arrow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4192152" y="2944911"/>
              <a:ext cx="1812045" cy="338555"/>
            </a:xfrm>
            <a:prstGeom prst="rect">
              <a:avLst/>
            </a:prstGeom>
            <a:noFill/>
            <a:scene3d>
              <a:camera prst="orthographicFront">
                <a:rot lat="0" lon="0" rev="540000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en-US" sz="1050" dirty="0">
                  <a:solidFill>
                    <a:srgbClr val="000000"/>
                  </a:solidFill>
                </a:rPr>
                <a:t>Power</a:t>
              </a:r>
            </a:p>
          </p:txBody>
        </p:sp>
        <p:cxnSp>
          <p:nvCxnSpPr>
            <p:cNvPr id="30" name="Straight Connector 29"/>
            <p:cNvCxnSpPr/>
            <p:nvPr/>
          </p:nvCxnSpPr>
          <p:spPr>
            <a:xfrm rot="5400000" flipH="1" flipV="1">
              <a:off x="6330796" y="5819093"/>
              <a:ext cx="83623" cy="1588"/>
            </a:xfrm>
            <a:prstGeom prst="line">
              <a:avLst/>
            </a:prstGeom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5400000" flipH="1" flipV="1">
              <a:off x="7400389" y="5819093"/>
              <a:ext cx="83623" cy="1588"/>
            </a:xfrm>
            <a:prstGeom prst="line">
              <a:avLst/>
            </a:prstGeom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C01615B9-62DB-135D-1F7B-5491A9FF2E8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8406" y="1572007"/>
            <a:ext cx="3846889" cy="3081201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05563683-3A99-29BF-10A4-0BE87127EF5F}"/>
              </a:ext>
            </a:extLst>
          </p:cNvPr>
          <p:cNvSpPr txBox="1"/>
          <p:nvPr/>
        </p:nvSpPr>
        <p:spPr>
          <a:xfrm>
            <a:off x="4015604" y="1184433"/>
            <a:ext cx="4592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Tetarenko et al. 2017, Miller-Jones et al. 2019</a:t>
            </a:r>
          </a:p>
        </p:txBody>
      </p:sp>
      <p:pic>
        <p:nvPicPr>
          <p:cNvPr id="29" name="v404_jc_20190125.h264.bf.mp4">
            <a:hlinkClick r:id="" action="ppaction://media"/>
            <a:extLst>
              <a:ext uri="{FF2B5EF4-FFF2-40B4-BE49-F238E27FC236}">
                <a16:creationId xmlns:a16="http://schemas.microsoft.com/office/drawing/2014/main" id="{41B15AC7-8287-BA15-9A77-08545BC06A8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/>
          <a:stretch/>
        </p:blipFill>
        <p:spPr>
          <a:xfrm>
            <a:off x="4882765" y="1885600"/>
            <a:ext cx="1565054" cy="1171344"/>
          </a:xfrm>
          <a:prstGeom prst="rect">
            <a:avLst/>
          </a:prstGeom>
          <a:ln w="38100"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559795-419B-0A3B-D497-C82F62AE9595}"/>
              </a:ext>
            </a:extLst>
          </p:cNvPr>
          <p:cNvSpPr txBox="1"/>
          <p:nvPr/>
        </p:nvSpPr>
        <p:spPr>
          <a:xfrm>
            <a:off x="4795045" y="1591628"/>
            <a:ext cx="1371946" cy="338554"/>
          </a:xfrm>
          <a:prstGeom prst="rect">
            <a:avLst/>
          </a:prstGeom>
          <a:noFill/>
          <a:ln w="34925">
            <a:noFill/>
          </a:ln>
        </p:spPr>
        <p:txBody>
          <a:bodyPr wrap="square" rtlCol="0">
            <a:spAutoFit/>
          </a:bodyPr>
          <a:lstStyle/>
          <a:p>
            <a:r>
              <a:rPr lang="en-US" sz="1600" i="1" dirty="0">
                <a:solidFill>
                  <a:srgbClr val="FF239A"/>
                </a:solidFill>
              </a:rPr>
              <a:t>V404 </a:t>
            </a:r>
            <a:r>
              <a:rPr lang="en-US" sz="1600" i="1" dirty="0" err="1">
                <a:solidFill>
                  <a:srgbClr val="FF239A"/>
                </a:solidFill>
              </a:rPr>
              <a:t>Cyg</a:t>
            </a:r>
            <a:endParaRPr lang="en-US" sz="1600" i="1" dirty="0">
              <a:solidFill>
                <a:srgbClr val="FF239A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0089F58-5C09-8F9E-858B-30FBDF7D06A3}"/>
                  </a:ext>
                </a:extLst>
              </p:cNvPr>
              <p:cNvSpPr txBox="1"/>
              <p:nvPr/>
            </p:nvSpPr>
            <p:spPr>
              <a:xfrm>
                <a:off x="823253" y="2718390"/>
                <a:ext cx="1541599" cy="338554"/>
              </a:xfrm>
              <a:prstGeom prst="rect">
                <a:avLst/>
              </a:prstGeom>
              <a:noFill/>
              <a:ln w="34925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i="1" dirty="0">
                    <a:solidFill>
                      <a:srgbClr val="FF239A"/>
                    </a:solidFill>
                  </a:rPr>
                  <a:t>Sco X</a:t>
                </a:r>
                <a14:m>
                  <m:oMath xmlns:m="http://schemas.openxmlformats.org/officeDocument/2006/math">
                    <m:r>
                      <a:rPr lang="en-US" sz="1600" i="1" dirty="0" smtClean="0">
                        <a:solidFill>
                          <a:srgbClr val="FF239A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1600" i="1" dirty="0">
                    <a:solidFill>
                      <a:srgbClr val="FF239A"/>
                    </a:solidFill>
                  </a:rPr>
                  <a:t>1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30089F58-5C09-8F9E-858B-30FBDF7D06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253" y="2718390"/>
                <a:ext cx="1541599" cy="338554"/>
              </a:xfrm>
              <a:prstGeom prst="rect">
                <a:avLst/>
              </a:prstGeom>
              <a:blipFill>
                <a:blip r:embed="rId8"/>
                <a:stretch>
                  <a:fillRect l="-1626" t="-7407" b="-22222"/>
                </a:stretch>
              </a:blipFill>
              <a:ln w="3492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>
            <a:extLst>
              <a:ext uri="{FF2B5EF4-FFF2-40B4-BE49-F238E27FC236}">
                <a16:creationId xmlns:a16="http://schemas.microsoft.com/office/drawing/2014/main" id="{E86EF73B-422C-2F91-C1F2-B052F58E0E5B}"/>
              </a:ext>
            </a:extLst>
          </p:cNvPr>
          <p:cNvSpPr/>
          <p:nvPr/>
        </p:nvSpPr>
        <p:spPr>
          <a:xfrm>
            <a:off x="1001242" y="1849233"/>
            <a:ext cx="856579" cy="10216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493D474-EF47-CA0E-1007-8888849861CF}"/>
              </a:ext>
            </a:extLst>
          </p:cNvPr>
          <p:cNvSpPr/>
          <p:nvPr/>
        </p:nvSpPr>
        <p:spPr>
          <a:xfrm>
            <a:off x="916667" y="2611291"/>
            <a:ext cx="856579" cy="10216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9FE7B88-D13D-5BCC-9C83-010CCB9E08F6}"/>
              </a:ext>
            </a:extLst>
          </p:cNvPr>
          <p:cNvSpPr/>
          <p:nvPr/>
        </p:nvSpPr>
        <p:spPr>
          <a:xfrm>
            <a:off x="901797" y="3360467"/>
            <a:ext cx="856579" cy="10216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7B1B171-3877-AD8A-C1C4-2EB1AEE3C4BA}"/>
              </a:ext>
            </a:extLst>
          </p:cNvPr>
          <p:cNvSpPr/>
          <p:nvPr/>
        </p:nvSpPr>
        <p:spPr>
          <a:xfrm>
            <a:off x="899988" y="4101333"/>
            <a:ext cx="856579" cy="10216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D06DFB6-D349-1A27-236A-3E3E6D40AE57}"/>
                  </a:ext>
                </a:extLst>
              </p:cNvPr>
              <p:cNvSpPr txBox="1"/>
              <p:nvPr/>
            </p:nvSpPr>
            <p:spPr>
              <a:xfrm>
                <a:off x="785723" y="1724423"/>
                <a:ext cx="1541599" cy="338554"/>
              </a:xfrm>
              <a:prstGeom prst="rect">
                <a:avLst/>
              </a:prstGeom>
              <a:noFill/>
              <a:ln w="34925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i="1" dirty="0">
                    <a:solidFill>
                      <a:srgbClr val="FF239A"/>
                    </a:solidFill>
                  </a:rPr>
                  <a:t>GRS 1915</a:t>
                </a:r>
                <a14:m>
                  <m:oMath xmlns:m="http://schemas.openxmlformats.org/officeDocument/2006/math">
                    <m:r>
                      <a:rPr lang="en-US" sz="1600" i="1" dirty="0" smtClean="0">
                        <a:solidFill>
                          <a:srgbClr val="FF239A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1600" i="1" dirty="0">
                    <a:solidFill>
                      <a:srgbClr val="FF239A"/>
                    </a:solidFill>
                  </a:rPr>
                  <a:t>105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D06DFB6-D349-1A27-236A-3E3E6D40AE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723" y="1724423"/>
                <a:ext cx="1541599" cy="338554"/>
              </a:xfrm>
              <a:prstGeom prst="rect">
                <a:avLst/>
              </a:prstGeom>
              <a:blipFill>
                <a:blip r:embed="rId9"/>
                <a:stretch>
                  <a:fillRect l="-1626" t="-3571" b="-17857"/>
                </a:stretch>
              </a:blipFill>
              <a:ln w="3492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700DC35-6668-DD4F-22CA-C395B80433AC}"/>
                  </a:ext>
                </a:extLst>
              </p:cNvPr>
              <p:cNvSpPr txBox="1"/>
              <p:nvPr/>
            </p:nvSpPr>
            <p:spPr>
              <a:xfrm>
                <a:off x="823251" y="2431963"/>
                <a:ext cx="1541599" cy="338554"/>
              </a:xfrm>
              <a:prstGeom prst="rect">
                <a:avLst/>
              </a:prstGeom>
              <a:noFill/>
              <a:ln w="34925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i="1" dirty="0">
                    <a:solidFill>
                      <a:srgbClr val="FE1393"/>
                    </a:solidFill>
                  </a:rPr>
                  <a:t>Cyg X</a:t>
                </a:r>
                <a14:m>
                  <m:oMath xmlns:m="http://schemas.openxmlformats.org/officeDocument/2006/math">
                    <m:r>
                      <a:rPr lang="en-US" sz="1600" i="1" dirty="0" smtClean="0">
                        <a:solidFill>
                          <a:srgbClr val="FE1393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1600" i="1" dirty="0">
                    <a:solidFill>
                      <a:srgbClr val="FE1393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700DC35-6668-DD4F-22CA-C395B80433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251" y="2431963"/>
                <a:ext cx="1541599" cy="338554"/>
              </a:xfrm>
              <a:prstGeom prst="rect">
                <a:avLst/>
              </a:prstGeom>
              <a:blipFill>
                <a:blip r:embed="rId10"/>
                <a:stretch>
                  <a:fillRect l="-1626" t="-3704" b="-22222"/>
                </a:stretch>
              </a:blipFill>
              <a:ln w="3492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9C83F15-452D-4506-93F0-7A1756985FBF}"/>
                  </a:ext>
                </a:extLst>
              </p:cNvPr>
              <p:cNvSpPr txBox="1"/>
              <p:nvPr/>
            </p:nvSpPr>
            <p:spPr>
              <a:xfrm>
                <a:off x="847458" y="3927532"/>
                <a:ext cx="1541599" cy="338554"/>
              </a:xfrm>
              <a:prstGeom prst="rect">
                <a:avLst/>
              </a:prstGeom>
              <a:noFill/>
              <a:ln w="34925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i="1" dirty="0">
                    <a:solidFill>
                      <a:srgbClr val="FE1393"/>
                    </a:solidFill>
                  </a:rPr>
                  <a:t>Cyg X</a:t>
                </a:r>
                <a14:m>
                  <m:oMath xmlns:m="http://schemas.openxmlformats.org/officeDocument/2006/math">
                    <m:r>
                      <a:rPr lang="en-US" sz="1600" i="1" dirty="0" smtClean="0">
                        <a:solidFill>
                          <a:srgbClr val="FE1393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1600" i="1" dirty="0">
                    <a:solidFill>
                      <a:srgbClr val="FE1393"/>
                    </a:solidFill>
                  </a:rPr>
                  <a:t>1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9C83F15-452D-4506-93F0-7A1756985F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458" y="3927532"/>
                <a:ext cx="1541599" cy="338554"/>
              </a:xfrm>
              <a:prstGeom prst="rect">
                <a:avLst/>
              </a:prstGeom>
              <a:blipFill>
                <a:blip r:embed="rId11"/>
                <a:stretch>
                  <a:fillRect l="-1626" t="-7407" b="-22222"/>
                </a:stretch>
              </a:blipFill>
              <a:ln w="3492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Footer Placeholder 3">
            <a:extLst>
              <a:ext uri="{FF2B5EF4-FFF2-40B4-BE49-F238E27FC236}">
                <a16:creationId xmlns:a16="http://schemas.microsoft.com/office/drawing/2014/main" id="{376F44A8-928E-D153-563F-7207ABD229E4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</p:spTree>
    <p:extLst>
      <p:ext uri="{BB962C8B-B14F-4D97-AF65-F5344CB8AC3E}">
        <p14:creationId xmlns:p14="http://schemas.microsoft.com/office/powerpoint/2010/main" val="2112931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44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29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ECF58E-EB1F-8648-97D8-4871B4CA30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045" y="748324"/>
            <a:ext cx="4657417" cy="4216337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8532E881-A69D-CC4B-B8D7-89B621E3D45A}"/>
              </a:ext>
            </a:extLst>
          </p:cNvPr>
          <p:cNvSpPr txBox="1">
            <a:spLocks/>
          </p:cNvSpPr>
          <p:nvPr/>
        </p:nvSpPr>
        <p:spPr>
          <a:xfrm>
            <a:off x="2180339" y="-120823"/>
            <a:ext cx="6652799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/>
              <a:t>Putting it all together…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6246E47-5B1B-F34F-A5AB-1417608780E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9792" y="4218250"/>
            <a:ext cx="1555829" cy="7779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08E95A3-9399-354E-B537-7DEE6A8E7A3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3779" y="3212905"/>
            <a:ext cx="1556707" cy="8767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61276B2-5ADE-1740-B4CC-F55D3402DD7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2168" y="853164"/>
            <a:ext cx="1071398" cy="1368468"/>
          </a:xfrm>
          <a:prstGeom prst="rect">
            <a:avLst/>
          </a:prstGeom>
          <a:ln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C7F3680-E33C-5842-A402-661807C44A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9709" y="2307375"/>
            <a:ext cx="1561454" cy="8446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B0708F-86AB-9348-AF83-6711B1EC4A6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8911" y="2145079"/>
            <a:ext cx="1119327" cy="695161"/>
          </a:xfrm>
          <a:prstGeom prst="rect">
            <a:avLst/>
          </a:prstGeom>
          <a:noFill/>
          <a:ln w="34925">
            <a:solidFill>
              <a:schemeClr val="tx1"/>
            </a:solidFill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5C8A4A8-4203-0343-92E2-BD9D65930F52}"/>
              </a:ext>
            </a:extLst>
          </p:cNvPr>
          <p:cNvSpPr/>
          <p:nvPr/>
        </p:nvSpPr>
        <p:spPr>
          <a:xfrm>
            <a:off x="5724456" y="4204953"/>
            <a:ext cx="1556707" cy="776951"/>
          </a:xfrm>
          <a:prstGeom prst="rect">
            <a:avLst/>
          </a:prstGeom>
          <a:noFill/>
          <a:ln w="34925">
            <a:solidFill>
              <a:srgbClr val="8014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AF34DC8-4D59-5D41-9432-88B5ECA10A85}"/>
              </a:ext>
            </a:extLst>
          </p:cNvPr>
          <p:cNvSpPr/>
          <p:nvPr/>
        </p:nvSpPr>
        <p:spPr>
          <a:xfrm>
            <a:off x="5758015" y="4237815"/>
            <a:ext cx="1501267" cy="728072"/>
          </a:xfrm>
          <a:prstGeom prst="rect">
            <a:avLst/>
          </a:prstGeom>
          <a:noFill/>
          <a:ln w="34925">
            <a:solidFill>
              <a:srgbClr val="2AC0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F513998-38E5-AD4F-A42C-6086D5F7D59D}"/>
              </a:ext>
            </a:extLst>
          </p:cNvPr>
          <p:cNvSpPr/>
          <p:nvPr/>
        </p:nvSpPr>
        <p:spPr>
          <a:xfrm>
            <a:off x="5784354" y="4267613"/>
            <a:ext cx="1445273" cy="669872"/>
          </a:xfrm>
          <a:prstGeom prst="rect">
            <a:avLst/>
          </a:prstGeom>
          <a:noFill/>
          <a:ln w="34925">
            <a:solidFill>
              <a:srgbClr val="E44EC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844FD7F-DAC9-3449-B095-8DB984BD0946}"/>
              </a:ext>
            </a:extLst>
          </p:cNvPr>
          <p:cNvSpPr/>
          <p:nvPr/>
        </p:nvSpPr>
        <p:spPr>
          <a:xfrm>
            <a:off x="5810694" y="4296015"/>
            <a:ext cx="1392984" cy="610560"/>
          </a:xfrm>
          <a:prstGeom prst="rect">
            <a:avLst/>
          </a:prstGeom>
          <a:noFill/>
          <a:ln w="34925">
            <a:solidFill>
              <a:srgbClr val="FDA50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5D91DD9-2865-8947-B46D-7C029B7E8A1C}"/>
              </a:ext>
            </a:extLst>
          </p:cNvPr>
          <p:cNvSpPr/>
          <p:nvPr/>
        </p:nvSpPr>
        <p:spPr>
          <a:xfrm>
            <a:off x="5702576" y="4188935"/>
            <a:ext cx="1612313" cy="836264"/>
          </a:xfrm>
          <a:prstGeom prst="rect">
            <a:avLst/>
          </a:prstGeom>
          <a:noFill/>
          <a:ln w="34925">
            <a:solidFill>
              <a:srgbClr val="0C36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2AEE807-DFF1-004E-BC17-0BD98B1C8292}"/>
              </a:ext>
            </a:extLst>
          </p:cNvPr>
          <p:cNvSpPr/>
          <p:nvPr/>
        </p:nvSpPr>
        <p:spPr>
          <a:xfrm>
            <a:off x="5673307" y="4158938"/>
            <a:ext cx="1671237" cy="899624"/>
          </a:xfrm>
          <a:prstGeom prst="rect">
            <a:avLst/>
          </a:prstGeom>
          <a:noFill/>
          <a:ln w="34925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D0B55A-CB45-F34E-83BC-7846656357F0}"/>
              </a:ext>
            </a:extLst>
          </p:cNvPr>
          <p:cNvSpPr/>
          <p:nvPr/>
        </p:nvSpPr>
        <p:spPr>
          <a:xfrm>
            <a:off x="7077613" y="3226764"/>
            <a:ext cx="1553390" cy="862907"/>
          </a:xfrm>
          <a:prstGeom prst="rect">
            <a:avLst/>
          </a:prstGeom>
          <a:noFill/>
          <a:ln w="34925"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694D6B1-34F4-6F4B-9B1C-633CA71869C5}"/>
              </a:ext>
            </a:extLst>
          </p:cNvPr>
          <p:cNvSpPr/>
          <p:nvPr/>
        </p:nvSpPr>
        <p:spPr>
          <a:xfrm>
            <a:off x="5943163" y="813574"/>
            <a:ext cx="1057780" cy="1172590"/>
          </a:xfrm>
          <a:prstGeom prst="rect">
            <a:avLst/>
          </a:prstGeom>
          <a:noFill/>
          <a:ln w="34925">
            <a:solidFill>
              <a:srgbClr val="8080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173A7E8-7D26-9F44-B54E-A6643FB6E80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8767" y="999497"/>
            <a:ext cx="1069125" cy="793551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36967CD-4436-4C4E-B5AA-15943451130E}"/>
              </a:ext>
            </a:extLst>
          </p:cNvPr>
          <p:cNvSpPr/>
          <p:nvPr/>
        </p:nvSpPr>
        <p:spPr>
          <a:xfrm>
            <a:off x="7764013" y="956784"/>
            <a:ext cx="1069125" cy="836264"/>
          </a:xfrm>
          <a:prstGeom prst="rect">
            <a:avLst/>
          </a:prstGeom>
          <a:noFill/>
          <a:ln w="34925">
            <a:solidFill>
              <a:srgbClr val="FFFF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5F71EBC-96AF-AE47-9DCD-F2FE49542C50}"/>
              </a:ext>
            </a:extLst>
          </p:cNvPr>
          <p:cNvSpPr/>
          <p:nvPr/>
        </p:nvSpPr>
        <p:spPr>
          <a:xfrm>
            <a:off x="5718214" y="2326472"/>
            <a:ext cx="1556707" cy="836264"/>
          </a:xfrm>
          <a:prstGeom prst="rect">
            <a:avLst/>
          </a:prstGeom>
          <a:noFill/>
          <a:ln w="34925">
            <a:solidFill>
              <a:srgbClr val="A5292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A29615-6E16-7445-87A6-CECCB1D2A8AF}"/>
              </a:ext>
            </a:extLst>
          </p:cNvPr>
          <p:cNvSpPr txBox="1"/>
          <p:nvPr/>
        </p:nvSpPr>
        <p:spPr>
          <a:xfrm>
            <a:off x="247816" y="355198"/>
            <a:ext cx="3367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Tetarenko et al., 2021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188C13-07B9-EC22-E8FD-45DB3B932D9B}"/>
              </a:ext>
            </a:extLst>
          </p:cNvPr>
          <p:cNvSpPr txBox="1"/>
          <p:nvPr/>
        </p:nvSpPr>
        <p:spPr>
          <a:xfrm>
            <a:off x="7741719" y="1467744"/>
            <a:ext cx="889284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 err="1"/>
              <a:t>NuSTAR</a:t>
            </a:r>
            <a:endParaRPr lang="en-US" sz="1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BF91B4-5126-9781-02E0-B346FDE84D76}"/>
              </a:ext>
            </a:extLst>
          </p:cNvPr>
          <p:cNvSpPr txBox="1"/>
          <p:nvPr/>
        </p:nvSpPr>
        <p:spPr>
          <a:xfrm>
            <a:off x="7664228" y="2092018"/>
            <a:ext cx="889284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NICER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A3A230-8AE7-1501-95EA-8B6064483E62}"/>
              </a:ext>
            </a:extLst>
          </p:cNvPr>
          <p:cNvSpPr txBox="1"/>
          <p:nvPr/>
        </p:nvSpPr>
        <p:spPr>
          <a:xfrm>
            <a:off x="7068130" y="3744883"/>
            <a:ext cx="889284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ALMA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96A114-401D-8FE7-F721-11232C451319}"/>
              </a:ext>
            </a:extLst>
          </p:cNvPr>
          <p:cNvSpPr txBox="1"/>
          <p:nvPr/>
        </p:nvSpPr>
        <p:spPr>
          <a:xfrm>
            <a:off x="6632971" y="4240180"/>
            <a:ext cx="889284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VLA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872F9F-83A1-9468-46B9-24B8DF3903D2}"/>
              </a:ext>
            </a:extLst>
          </p:cNvPr>
          <p:cNvSpPr txBox="1"/>
          <p:nvPr/>
        </p:nvSpPr>
        <p:spPr>
          <a:xfrm>
            <a:off x="5673307" y="2286010"/>
            <a:ext cx="889284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NTT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978D7E-4818-FCE2-E657-DB2FEF70F523}"/>
              </a:ext>
            </a:extLst>
          </p:cNvPr>
          <p:cNvSpPr txBox="1"/>
          <p:nvPr/>
        </p:nvSpPr>
        <p:spPr>
          <a:xfrm>
            <a:off x="5943163" y="812702"/>
            <a:ext cx="889284" cy="338554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VLT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772459E-47A3-A077-827C-9EDDAF9846E7}"/>
                  </a:ext>
                </a:extLst>
              </p:cNvPr>
              <p:cNvSpPr txBox="1"/>
              <p:nvPr/>
            </p:nvSpPr>
            <p:spPr>
              <a:xfrm>
                <a:off x="488241" y="123136"/>
                <a:ext cx="1829752" cy="369332"/>
              </a:xfrm>
              <a:prstGeom prst="rect">
                <a:avLst/>
              </a:prstGeom>
              <a:noFill/>
              <a:ln w="34925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i="1" dirty="0">
                    <a:solidFill>
                      <a:srgbClr val="FF239A"/>
                    </a:solidFill>
                  </a:rPr>
                  <a:t>MAXI J1820</a:t>
                </a:r>
                <a14:m>
                  <m:oMath xmlns:m="http://schemas.openxmlformats.org/officeDocument/2006/math">
                    <m:r>
                      <a:rPr lang="en-US" i="1" dirty="0" smtClean="0">
                        <a:solidFill>
                          <a:srgbClr val="FF239A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i="1" dirty="0">
                    <a:solidFill>
                      <a:srgbClr val="FF239A"/>
                    </a:solidFill>
                  </a:rPr>
                  <a:t>070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772459E-47A3-A077-827C-9EDDAF9846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241" y="123136"/>
                <a:ext cx="1829752" cy="369332"/>
              </a:xfrm>
              <a:prstGeom prst="rect">
                <a:avLst/>
              </a:prstGeom>
              <a:blipFill>
                <a:blip r:embed="rId9"/>
                <a:stretch>
                  <a:fillRect l="-2759" t="-6667" r="-690" b="-26667"/>
                </a:stretch>
              </a:blipFill>
              <a:ln w="3492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036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/>
    </mc:Choice>
    <mc:Fallback xmlns="">
      <p:transition spd="slow" advTm="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>
            <a:extLst>
              <a:ext uri="{FF2B5EF4-FFF2-40B4-BE49-F238E27FC236}">
                <a16:creationId xmlns:a16="http://schemas.microsoft.com/office/drawing/2014/main" id="{0BF06AEE-2561-AD9B-0960-4F97A7726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1087F49-7801-80E4-A9E0-E13D34008F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B07116-6D8A-4449-B401-A5E2CE752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292" y="142962"/>
            <a:ext cx="8229600" cy="857250"/>
          </a:xfrm>
        </p:spPr>
        <p:txBody>
          <a:bodyPr>
            <a:noAutofit/>
          </a:bodyPr>
          <a:lstStyle/>
          <a:p>
            <a:r>
              <a:rPr lang="en-US" sz="3200" dirty="0"/>
              <a:t>A black hole jet ruler – mapping Fourier domain properties to physical size-scale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D5412EB-8882-0670-DA77-C02AE3594DD4}"/>
              </a:ext>
            </a:extLst>
          </p:cNvPr>
          <p:cNvSpPr/>
          <p:nvPr/>
        </p:nvSpPr>
        <p:spPr>
          <a:xfrm>
            <a:off x="4275223" y="2934142"/>
            <a:ext cx="411522" cy="40253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grpSp>
        <p:nvGrpSpPr>
          <p:cNvPr id="6" name="Group 20">
            <a:extLst>
              <a:ext uri="{FF2B5EF4-FFF2-40B4-BE49-F238E27FC236}">
                <a16:creationId xmlns:a16="http://schemas.microsoft.com/office/drawing/2014/main" id="{C1A256B3-2E6A-E26C-8670-5C7D196EDCC6}"/>
              </a:ext>
            </a:extLst>
          </p:cNvPr>
          <p:cNvGrpSpPr/>
          <p:nvPr/>
        </p:nvGrpSpPr>
        <p:grpSpPr>
          <a:xfrm>
            <a:off x="6463946" y="1295883"/>
            <a:ext cx="1163889" cy="3661915"/>
            <a:chOff x="2319867" y="1346180"/>
            <a:chExt cx="2006600" cy="2480746"/>
          </a:xfrm>
          <a:scene3d>
            <a:camera prst="orthographicFront">
              <a:rot lat="0" lon="0" rev="5400000"/>
            </a:camera>
            <a:lightRig rig="threePt" dir="t"/>
          </a:scene3d>
        </p:grpSpPr>
        <p:sp>
          <p:nvSpPr>
            <p:cNvPr id="23" name="Isosceles Triangle 23">
              <a:extLst>
                <a:ext uri="{FF2B5EF4-FFF2-40B4-BE49-F238E27FC236}">
                  <a16:creationId xmlns:a16="http://schemas.microsoft.com/office/drawing/2014/main" id="{1ED6A4E0-472C-F027-C386-42CF76CE0741}"/>
                </a:ext>
              </a:extLst>
            </p:cNvPr>
            <p:cNvSpPr/>
            <p:nvPr/>
          </p:nvSpPr>
          <p:spPr>
            <a:xfrm>
              <a:off x="2319867" y="1346180"/>
              <a:ext cx="2006600" cy="2285997"/>
            </a:xfrm>
            <a:prstGeom prst="triangl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  <a:tileRect/>
            </a:gra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3404598-E773-DBF1-D57E-07C15E411979}"/>
                </a:ext>
              </a:extLst>
            </p:cNvPr>
            <p:cNvSpPr/>
            <p:nvPr/>
          </p:nvSpPr>
          <p:spPr>
            <a:xfrm>
              <a:off x="2319867" y="3437441"/>
              <a:ext cx="2006600" cy="389485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C7171E62-1FCA-2607-2AB4-D70807D9CCEE}"/>
              </a:ext>
            </a:extLst>
          </p:cNvPr>
          <p:cNvSpPr/>
          <p:nvPr/>
        </p:nvSpPr>
        <p:spPr>
          <a:xfrm>
            <a:off x="5992915" y="2519347"/>
            <a:ext cx="294383" cy="1145685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FB8B213-42CA-251A-6157-38792556012C}"/>
              </a:ext>
            </a:extLst>
          </p:cNvPr>
          <p:cNvSpPr/>
          <p:nvPr/>
        </p:nvSpPr>
        <p:spPr>
          <a:xfrm>
            <a:off x="6428474" y="2519347"/>
            <a:ext cx="293398" cy="1145685"/>
          </a:xfrm>
          <a:prstGeom prst="rect">
            <a:avLst/>
          </a:prstGeom>
          <a:solidFill>
            <a:srgbClr val="2B24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FA3D18A-B412-EDC1-7256-3D54CC40CA56}"/>
              </a:ext>
            </a:extLst>
          </p:cNvPr>
          <p:cNvSpPr/>
          <p:nvPr/>
        </p:nvSpPr>
        <p:spPr>
          <a:xfrm>
            <a:off x="6727612" y="2292891"/>
            <a:ext cx="293398" cy="114676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729DD9-33CA-0938-33FF-B938C26AAE86}"/>
              </a:ext>
            </a:extLst>
          </p:cNvPr>
          <p:cNvSpPr/>
          <p:nvPr/>
        </p:nvSpPr>
        <p:spPr>
          <a:xfrm>
            <a:off x="7147297" y="2370081"/>
            <a:ext cx="293398" cy="1146766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5529F5-01FA-E16C-7A1B-CE7FA6E293B4}"/>
              </a:ext>
            </a:extLst>
          </p:cNvPr>
          <p:cNvSpPr/>
          <p:nvPr/>
        </p:nvSpPr>
        <p:spPr>
          <a:xfrm>
            <a:off x="7441189" y="2435712"/>
            <a:ext cx="293398" cy="1146766"/>
          </a:xfrm>
          <a:prstGeom prst="rect">
            <a:avLst/>
          </a:prstGeom>
          <a:solidFill>
            <a:srgbClr val="FF54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2C178C0-6530-8824-E5CB-49A9D01AB244}"/>
              </a:ext>
            </a:extLst>
          </p:cNvPr>
          <p:cNvSpPr/>
          <p:nvPr/>
        </p:nvSpPr>
        <p:spPr>
          <a:xfrm>
            <a:off x="7735459" y="2588855"/>
            <a:ext cx="293398" cy="1146766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960D48-7AFE-F6A4-0301-988DAE949238}"/>
              </a:ext>
            </a:extLst>
          </p:cNvPr>
          <p:cNvSpPr/>
          <p:nvPr/>
        </p:nvSpPr>
        <p:spPr>
          <a:xfrm>
            <a:off x="8029352" y="2556034"/>
            <a:ext cx="293398" cy="1146766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8A1E1F7-7673-3CC5-631E-6CE9A1B12F39}"/>
              </a:ext>
            </a:extLst>
          </p:cNvPr>
          <p:cNvSpPr/>
          <p:nvPr/>
        </p:nvSpPr>
        <p:spPr>
          <a:xfrm>
            <a:off x="5331391" y="2561149"/>
            <a:ext cx="294383" cy="1145685"/>
          </a:xfrm>
          <a:prstGeom prst="rect">
            <a:avLst/>
          </a:prstGeom>
          <a:solidFill>
            <a:srgbClr val="A52A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BB669C8-0C30-AF90-EAC1-12F128C6E6D2}"/>
              </a:ext>
            </a:extLst>
          </p:cNvPr>
          <p:cNvSpPr/>
          <p:nvPr/>
        </p:nvSpPr>
        <p:spPr>
          <a:xfrm>
            <a:off x="5618089" y="2558993"/>
            <a:ext cx="294383" cy="1145685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grpSp>
        <p:nvGrpSpPr>
          <p:cNvPr id="84" name="Group 83">
            <a:extLst>
              <a:ext uri="{FF2B5EF4-FFF2-40B4-BE49-F238E27FC236}">
                <a16:creationId xmlns:a16="http://schemas.microsoft.com/office/drawing/2014/main" id="{CFC6BA26-767E-EC4D-445D-F7483C82E2DE}"/>
              </a:ext>
            </a:extLst>
          </p:cNvPr>
          <p:cNvGrpSpPr/>
          <p:nvPr/>
        </p:nvGrpSpPr>
        <p:grpSpPr>
          <a:xfrm>
            <a:off x="5614103" y="2535941"/>
            <a:ext cx="2704661" cy="1226631"/>
            <a:chOff x="2341774" y="5304378"/>
            <a:chExt cx="2704661" cy="1226631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FB7D6286-3FCF-7E94-F51B-AA1D4303B0F1}"/>
                </a:ext>
              </a:extLst>
            </p:cNvPr>
            <p:cNvSpPr/>
            <p:nvPr/>
          </p:nvSpPr>
          <p:spPr>
            <a:xfrm>
              <a:off x="2716600" y="5331488"/>
              <a:ext cx="294383" cy="1145685"/>
            </a:xfrm>
            <a:prstGeom prst="rect">
              <a:avLst/>
            </a:prstGeom>
            <a:solidFill>
              <a:srgbClr val="00B05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B83AE78E-2D04-1D35-C2DC-A12E450C2E47}"/>
                </a:ext>
              </a:extLst>
            </p:cNvPr>
            <p:cNvSpPr/>
            <p:nvPr/>
          </p:nvSpPr>
          <p:spPr>
            <a:xfrm>
              <a:off x="3152159" y="5331488"/>
              <a:ext cx="293398" cy="1145685"/>
            </a:xfrm>
            <a:prstGeom prst="rect">
              <a:avLst/>
            </a:prstGeom>
            <a:solidFill>
              <a:srgbClr val="2B24FF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2BFC26AD-80FC-8EDD-23A5-88660C02B07B}"/>
                </a:ext>
              </a:extLst>
            </p:cNvPr>
            <p:cNvSpPr/>
            <p:nvPr/>
          </p:nvSpPr>
          <p:spPr>
            <a:xfrm>
              <a:off x="3451297" y="5307053"/>
              <a:ext cx="293398" cy="1146766"/>
            </a:xfrm>
            <a:prstGeom prst="rec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BF8D7512-940C-7818-842C-4AA692391527}"/>
                </a:ext>
              </a:extLst>
            </p:cNvPr>
            <p:cNvSpPr/>
            <p:nvPr/>
          </p:nvSpPr>
          <p:spPr>
            <a:xfrm>
              <a:off x="3870982" y="5384243"/>
              <a:ext cx="293398" cy="1146766"/>
            </a:xfrm>
            <a:prstGeom prst="rect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07CE74D7-E94C-CCDB-7F6B-E7A635FF34B5}"/>
                </a:ext>
              </a:extLst>
            </p:cNvPr>
            <p:cNvSpPr/>
            <p:nvPr/>
          </p:nvSpPr>
          <p:spPr>
            <a:xfrm>
              <a:off x="4164874" y="5322281"/>
              <a:ext cx="293398" cy="1146766"/>
            </a:xfrm>
            <a:prstGeom prst="rect">
              <a:avLst/>
            </a:prstGeom>
            <a:solidFill>
              <a:srgbClr val="FF54E2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2E71FB67-0407-A69F-8AAF-669F5E025138}"/>
                </a:ext>
              </a:extLst>
            </p:cNvPr>
            <p:cNvSpPr/>
            <p:nvPr/>
          </p:nvSpPr>
          <p:spPr>
            <a:xfrm>
              <a:off x="4459144" y="5337199"/>
              <a:ext cx="293398" cy="1146766"/>
            </a:xfrm>
            <a:prstGeom prst="rect">
              <a:avLst/>
            </a:prstGeom>
            <a:solidFill>
              <a:srgbClr val="00B0F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DD2ADBA2-A151-40A8-6B14-586DFE6450AB}"/>
                </a:ext>
              </a:extLst>
            </p:cNvPr>
            <p:cNvSpPr/>
            <p:nvPr/>
          </p:nvSpPr>
          <p:spPr>
            <a:xfrm>
              <a:off x="4753037" y="5304378"/>
              <a:ext cx="293398" cy="1146766"/>
            </a:xfrm>
            <a:prstGeom prst="rec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1D558372-A18C-DC94-6F79-44453DBEBFCF}"/>
                </a:ext>
              </a:extLst>
            </p:cNvPr>
            <p:cNvSpPr/>
            <p:nvPr/>
          </p:nvSpPr>
          <p:spPr>
            <a:xfrm>
              <a:off x="2341774" y="5371134"/>
              <a:ext cx="294383" cy="1145685"/>
            </a:xfrm>
            <a:prstGeom prst="rect">
              <a:avLst/>
            </a:prstGeom>
            <a:solidFill>
              <a:srgbClr val="80808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B620E94B-B1BB-A55E-414D-89B89BB40592}"/>
              </a:ext>
            </a:extLst>
          </p:cNvPr>
          <p:cNvGrpSpPr/>
          <p:nvPr/>
        </p:nvGrpSpPr>
        <p:grpSpPr>
          <a:xfrm>
            <a:off x="5614103" y="2450630"/>
            <a:ext cx="2704661" cy="1268238"/>
            <a:chOff x="5563908" y="5597952"/>
            <a:chExt cx="2704661" cy="1268238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58526D15-E551-D1BD-9D30-C3DD77EF9A38}"/>
                </a:ext>
              </a:extLst>
            </p:cNvPr>
            <p:cNvSpPr/>
            <p:nvPr/>
          </p:nvSpPr>
          <p:spPr>
            <a:xfrm>
              <a:off x="5938734" y="5666669"/>
              <a:ext cx="294383" cy="1145685"/>
            </a:xfrm>
            <a:prstGeom prst="rect">
              <a:avLst/>
            </a:prstGeom>
            <a:solidFill>
              <a:srgbClr val="00B05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DBA7B3E4-714B-DD9C-9017-4AF5A2BB4EE8}"/>
                </a:ext>
              </a:extLst>
            </p:cNvPr>
            <p:cNvSpPr/>
            <p:nvPr/>
          </p:nvSpPr>
          <p:spPr>
            <a:xfrm>
              <a:off x="6374293" y="5666669"/>
              <a:ext cx="293398" cy="1145685"/>
            </a:xfrm>
            <a:prstGeom prst="rect">
              <a:avLst/>
            </a:prstGeom>
            <a:solidFill>
              <a:srgbClr val="2B24FF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AF255845-43A0-FE78-B430-37F4957D83E8}"/>
                </a:ext>
              </a:extLst>
            </p:cNvPr>
            <p:cNvSpPr/>
            <p:nvPr/>
          </p:nvSpPr>
          <p:spPr>
            <a:xfrm>
              <a:off x="6673431" y="5642234"/>
              <a:ext cx="293398" cy="1146766"/>
            </a:xfrm>
            <a:prstGeom prst="rec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7EFEA316-8040-E626-534C-0E1F9BF5E33F}"/>
                </a:ext>
              </a:extLst>
            </p:cNvPr>
            <p:cNvSpPr/>
            <p:nvPr/>
          </p:nvSpPr>
          <p:spPr>
            <a:xfrm>
              <a:off x="7093116" y="5719424"/>
              <a:ext cx="293398" cy="1146766"/>
            </a:xfrm>
            <a:prstGeom prst="rect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F1E6FEE3-3D4F-B786-F2CB-ACBCB1C1E9C3}"/>
                </a:ext>
              </a:extLst>
            </p:cNvPr>
            <p:cNvSpPr/>
            <p:nvPr/>
          </p:nvSpPr>
          <p:spPr>
            <a:xfrm>
              <a:off x="7387008" y="5689361"/>
              <a:ext cx="293398" cy="1146766"/>
            </a:xfrm>
            <a:prstGeom prst="rect">
              <a:avLst/>
            </a:prstGeom>
            <a:solidFill>
              <a:srgbClr val="FF54E2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F1C48D84-006F-70A4-C045-F8A3645087A0}"/>
                </a:ext>
              </a:extLst>
            </p:cNvPr>
            <p:cNvSpPr/>
            <p:nvPr/>
          </p:nvSpPr>
          <p:spPr>
            <a:xfrm>
              <a:off x="7681278" y="5597952"/>
              <a:ext cx="293398" cy="1146766"/>
            </a:xfrm>
            <a:prstGeom prst="rect">
              <a:avLst/>
            </a:prstGeom>
            <a:solidFill>
              <a:srgbClr val="00B0F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BBC7C05F-4E9E-08A8-F4BF-4819DA06E044}"/>
                </a:ext>
              </a:extLst>
            </p:cNvPr>
            <p:cNvSpPr/>
            <p:nvPr/>
          </p:nvSpPr>
          <p:spPr>
            <a:xfrm>
              <a:off x="7975171" y="5671461"/>
              <a:ext cx="293398" cy="1146766"/>
            </a:xfrm>
            <a:prstGeom prst="rec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C1189531-CACA-7FEB-654D-B518BC3A3A4A}"/>
                </a:ext>
              </a:extLst>
            </p:cNvPr>
            <p:cNvSpPr/>
            <p:nvPr/>
          </p:nvSpPr>
          <p:spPr>
            <a:xfrm>
              <a:off x="5563908" y="5706315"/>
              <a:ext cx="294383" cy="1145685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955B12E0-1E19-D081-4F93-B0967B940319}"/>
              </a:ext>
            </a:extLst>
          </p:cNvPr>
          <p:cNvGrpSpPr/>
          <p:nvPr/>
        </p:nvGrpSpPr>
        <p:grpSpPr>
          <a:xfrm>
            <a:off x="5614103" y="2537544"/>
            <a:ext cx="2704661" cy="1301059"/>
            <a:chOff x="5563908" y="5565131"/>
            <a:chExt cx="2704661" cy="1301059"/>
          </a:xfrm>
        </p:grpSpPr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E86EACA8-1548-1A5D-643C-2F062F962438}"/>
                </a:ext>
              </a:extLst>
            </p:cNvPr>
            <p:cNvSpPr/>
            <p:nvPr/>
          </p:nvSpPr>
          <p:spPr>
            <a:xfrm>
              <a:off x="5938734" y="5666669"/>
              <a:ext cx="294383" cy="114568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258454C6-A083-2883-1BC7-5DAB43F56CA7}"/>
                </a:ext>
              </a:extLst>
            </p:cNvPr>
            <p:cNvSpPr/>
            <p:nvPr/>
          </p:nvSpPr>
          <p:spPr>
            <a:xfrm>
              <a:off x="6374293" y="5666669"/>
              <a:ext cx="293398" cy="1145685"/>
            </a:xfrm>
            <a:prstGeom prst="rect">
              <a:avLst/>
            </a:prstGeom>
            <a:solidFill>
              <a:srgbClr val="2B24FF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D2F04F8B-E9F3-7993-6070-D7D87B009914}"/>
                </a:ext>
              </a:extLst>
            </p:cNvPr>
            <p:cNvSpPr/>
            <p:nvPr/>
          </p:nvSpPr>
          <p:spPr>
            <a:xfrm>
              <a:off x="6673431" y="5642234"/>
              <a:ext cx="293398" cy="1146766"/>
            </a:xfrm>
            <a:prstGeom prst="rec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AA4B77BC-37D7-B22F-0107-49CDD6736996}"/>
                </a:ext>
              </a:extLst>
            </p:cNvPr>
            <p:cNvSpPr/>
            <p:nvPr/>
          </p:nvSpPr>
          <p:spPr>
            <a:xfrm>
              <a:off x="7093116" y="5719424"/>
              <a:ext cx="293398" cy="1146766"/>
            </a:xfrm>
            <a:prstGeom prst="rect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2A945032-E051-754C-C8B7-EB7E074C6EAD}"/>
                </a:ext>
              </a:extLst>
            </p:cNvPr>
            <p:cNvSpPr/>
            <p:nvPr/>
          </p:nvSpPr>
          <p:spPr>
            <a:xfrm>
              <a:off x="7387008" y="5689358"/>
              <a:ext cx="293398" cy="1146766"/>
            </a:xfrm>
            <a:prstGeom prst="rect">
              <a:avLst/>
            </a:prstGeom>
            <a:solidFill>
              <a:srgbClr val="FF54E2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50D8ADDD-4621-B69F-0722-4D08CF4C7974}"/>
                </a:ext>
              </a:extLst>
            </p:cNvPr>
            <p:cNvSpPr/>
            <p:nvPr/>
          </p:nvSpPr>
          <p:spPr>
            <a:xfrm>
              <a:off x="7681278" y="5597952"/>
              <a:ext cx="293398" cy="1146766"/>
            </a:xfrm>
            <a:prstGeom prst="rect">
              <a:avLst/>
            </a:prstGeom>
            <a:solidFill>
              <a:srgbClr val="00B0F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08FA399A-9292-C589-4464-C5AF1FB2EA7B}"/>
                </a:ext>
              </a:extLst>
            </p:cNvPr>
            <p:cNvSpPr/>
            <p:nvPr/>
          </p:nvSpPr>
          <p:spPr>
            <a:xfrm>
              <a:off x="7975171" y="5565131"/>
              <a:ext cx="293398" cy="1146766"/>
            </a:xfrm>
            <a:prstGeom prst="rec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8AD6D40B-4F73-246B-B892-0816D3956725}"/>
                </a:ext>
              </a:extLst>
            </p:cNvPr>
            <p:cNvSpPr/>
            <p:nvPr/>
          </p:nvSpPr>
          <p:spPr>
            <a:xfrm>
              <a:off x="5563908" y="5706315"/>
              <a:ext cx="294383" cy="1145685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BCC0D171-1AC5-F1EA-CA19-93E1C73C1664}"/>
              </a:ext>
            </a:extLst>
          </p:cNvPr>
          <p:cNvGrpSpPr/>
          <p:nvPr/>
        </p:nvGrpSpPr>
        <p:grpSpPr>
          <a:xfrm>
            <a:off x="5614103" y="2472725"/>
            <a:ext cx="2704661" cy="1289587"/>
            <a:chOff x="5563908" y="5610336"/>
            <a:chExt cx="2704661" cy="1289587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13D59381-FACB-134E-8F49-058E35CE5BED}"/>
                </a:ext>
              </a:extLst>
            </p:cNvPr>
            <p:cNvSpPr/>
            <p:nvPr/>
          </p:nvSpPr>
          <p:spPr>
            <a:xfrm>
              <a:off x="5938734" y="5666669"/>
              <a:ext cx="294383" cy="114568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7C4196AE-3B0A-2F7A-4D06-D454F4360166}"/>
                </a:ext>
              </a:extLst>
            </p:cNvPr>
            <p:cNvSpPr/>
            <p:nvPr/>
          </p:nvSpPr>
          <p:spPr>
            <a:xfrm>
              <a:off x="6374293" y="5666669"/>
              <a:ext cx="293398" cy="1145685"/>
            </a:xfrm>
            <a:prstGeom prst="rect">
              <a:avLst/>
            </a:prstGeom>
            <a:solidFill>
              <a:srgbClr val="2B24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9C401FC9-DBFF-5546-310F-A58F3472E072}"/>
                </a:ext>
              </a:extLst>
            </p:cNvPr>
            <p:cNvSpPr/>
            <p:nvPr/>
          </p:nvSpPr>
          <p:spPr>
            <a:xfrm>
              <a:off x="6673431" y="5610336"/>
              <a:ext cx="293398" cy="1146766"/>
            </a:xfrm>
            <a:prstGeom prst="rec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21AF46F8-C3CD-8545-6335-93575D2A8FE8}"/>
                </a:ext>
              </a:extLst>
            </p:cNvPr>
            <p:cNvSpPr/>
            <p:nvPr/>
          </p:nvSpPr>
          <p:spPr>
            <a:xfrm>
              <a:off x="7093116" y="5687526"/>
              <a:ext cx="293398" cy="1146766"/>
            </a:xfrm>
            <a:prstGeom prst="rect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CEB7569F-D04B-3F49-9A8D-8DB0204EF5E2}"/>
                </a:ext>
              </a:extLst>
            </p:cNvPr>
            <p:cNvSpPr/>
            <p:nvPr/>
          </p:nvSpPr>
          <p:spPr>
            <a:xfrm>
              <a:off x="7387008" y="5753157"/>
              <a:ext cx="293398" cy="1146766"/>
            </a:xfrm>
            <a:prstGeom prst="rect">
              <a:avLst/>
            </a:prstGeom>
            <a:solidFill>
              <a:srgbClr val="FF54E2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70CE1514-1A22-28AF-3873-32F2CD9C81E4}"/>
                </a:ext>
              </a:extLst>
            </p:cNvPr>
            <p:cNvSpPr/>
            <p:nvPr/>
          </p:nvSpPr>
          <p:spPr>
            <a:xfrm>
              <a:off x="7681278" y="5661746"/>
              <a:ext cx="293398" cy="1146766"/>
            </a:xfrm>
            <a:prstGeom prst="rect">
              <a:avLst/>
            </a:prstGeom>
            <a:solidFill>
              <a:srgbClr val="00B0F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8D151974-EDCB-BF27-CC22-8831D658C291}"/>
                </a:ext>
              </a:extLst>
            </p:cNvPr>
            <p:cNvSpPr/>
            <p:nvPr/>
          </p:nvSpPr>
          <p:spPr>
            <a:xfrm>
              <a:off x="7975171" y="5671457"/>
              <a:ext cx="293398" cy="1146766"/>
            </a:xfrm>
            <a:prstGeom prst="rec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7CC384DD-D495-8E99-5420-9CE6546D3FE0}"/>
                </a:ext>
              </a:extLst>
            </p:cNvPr>
            <p:cNvSpPr/>
            <p:nvPr/>
          </p:nvSpPr>
          <p:spPr>
            <a:xfrm>
              <a:off x="5563908" y="5706315"/>
              <a:ext cx="294383" cy="1145685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BA5CBC8C-4DA8-A878-7932-244D850E778E}"/>
              </a:ext>
            </a:extLst>
          </p:cNvPr>
          <p:cNvGrpSpPr/>
          <p:nvPr/>
        </p:nvGrpSpPr>
        <p:grpSpPr>
          <a:xfrm>
            <a:off x="5614103" y="2449063"/>
            <a:ext cx="2704661" cy="1289587"/>
            <a:chOff x="5563908" y="5642234"/>
            <a:chExt cx="2704661" cy="1289587"/>
          </a:xfrm>
        </p:grpSpPr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9DA3B54B-E9D5-293F-9ABA-53D2FD788CA5}"/>
                </a:ext>
              </a:extLst>
            </p:cNvPr>
            <p:cNvSpPr/>
            <p:nvPr/>
          </p:nvSpPr>
          <p:spPr>
            <a:xfrm>
              <a:off x="5938734" y="5666669"/>
              <a:ext cx="294383" cy="114568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9FD62843-EF8B-1F60-4FFB-CC1F6A313108}"/>
                </a:ext>
              </a:extLst>
            </p:cNvPr>
            <p:cNvSpPr/>
            <p:nvPr/>
          </p:nvSpPr>
          <p:spPr>
            <a:xfrm>
              <a:off x="6374293" y="5666669"/>
              <a:ext cx="293398" cy="1145685"/>
            </a:xfrm>
            <a:prstGeom prst="rect">
              <a:avLst/>
            </a:prstGeom>
            <a:solidFill>
              <a:srgbClr val="2B24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A6E7094E-E20F-24CA-12CE-015F288E42B8}"/>
                </a:ext>
              </a:extLst>
            </p:cNvPr>
            <p:cNvSpPr/>
            <p:nvPr/>
          </p:nvSpPr>
          <p:spPr>
            <a:xfrm>
              <a:off x="6673431" y="5642234"/>
              <a:ext cx="293398" cy="114676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DDF4C494-A332-4C2B-E224-6DF86BAF7820}"/>
                </a:ext>
              </a:extLst>
            </p:cNvPr>
            <p:cNvSpPr/>
            <p:nvPr/>
          </p:nvSpPr>
          <p:spPr>
            <a:xfrm>
              <a:off x="7093116" y="5719424"/>
              <a:ext cx="293398" cy="1146766"/>
            </a:xfrm>
            <a:prstGeom prst="rect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2576E0FF-02E8-DE9D-175F-48BBA6C0F0A8}"/>
                </a:ext>
              </a:extLst>
            </p:cNvPr>
            <p:cNvSpPr/>
            <p:nvPr/>
          </p:nvSpPr>
          <p:spPr>
            <a:xfrm>
              <a:off x="7387008" y="5785055"/>
              <a:ext cx="293398" cy="1146766"/>
            </a:xfrm>
            <a:prstGeom prst="rect">
              <a:avLst/>
            </a:prstGeom>
            <a:solidFill>
              <a:srgbClr val="FF54E2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2FF21BD7-76D0-AAE1-6868-832BA00A2409}"/>
                </a:ext>
              </a:extLst>
            </p:cNvPr>
            <p:cNvSpPr/>
            <p:nvPr/>
          </p:nvSpPr>
          <p:spPr>
            <a:xfrm>
              <a:off x="7681278" y="5693645"/>
              <a:ext cx="293398" cy="1146766"/>
            </a:xfrm>
            <a:prstGeom prst="rect">
              <a:avLst/>
            </a:prstGeom>
            <a:solidFill>
              <a:srgbClr val="00B0F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D8A5C436-C41C-B0A7-9969-78668DF4B29A}"/>
                </a:ext>
              </a:extLst>
            </p:cNvPr>
            <p:cNvSpPr/>
            <p:nvPr/>
          </p:nvSpPr>
          <p:spPr>
            <a:xfrm>
              <a:off x="7975171" y="5735255"/>
              <a:ext cx="293398" cy="1146766"/>
            </a:xfrm>
            <a:prstGeom prst="rec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FCF13975-D010-CA5A-B809-48AA656D0AFB}"/>
                </a:ext>
              </a:extLst>
            </p:cNvPr>
            <p:cNvSpPr/>
            <p:nvPr/>
          </p:nvSpPr>
          <p:spPr>
            <a:xfrm>
              <a:off x="5563908" y="5706315"/>
              <a:ext cx="294383" cy="1145685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79B5FAF6-92A2-DA81-3413-5936A362E9AE}"/>
              </a:ext>
            </a:extLst>
          </p:cNvPr>
          <p:cNvGrpSpPr/>
          <p:nvPr/>
        </p:nvGrpSpPr>
        <p:grpSpPr>
          <a:xfrm>
            <a:off x="5614103" y="2468969"/>
            <a:ext cx="2704661" cy="1289587"/>
            <a:chOff x="5563908" y="5610337"/>
            <a:chExt cx="2704661" cy="1289587"/>
          </a:xfrm>
        </p:grpSpPr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C1F42F42-91B8-A548-5B7B-C5EA59253758}"/>
                </a:ext>
              </a:extLst>
            </p:cNvPr>
            <p:cNvSpPr/>
            <p:nvPr/>
          </p:nvSpPr>
          <p:spPr>
            <a:xfrm>
              <a:off x="5938734" y="5666669"/>
              <a:ext cx="294383" cy="114568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168F5B71-5772-922D-1FC5-21A2A7A866A3}"/>
                </a:ext>
              </a:extLst>
            </p:cNvPr>
            <p:cNvSpPr/>
            <p:nvPr/>
          </p:nvSpPr>
          <p:spPr>
            <a:xfrm>
              <a:off x="6374293" y="5666669"/>
              <a:ext cx="293398" cy="1145685"/>
            </a:xfrm>
            <a:prstGeom prst="rect">
              <a:avLst/>
            </a:prstGeom>
            <a:solidFill>
              <a:srgbClr val="2B24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3CA03F55-F36D-F5FB-B835-A0DBA1C1DEEA}"/>
                </a:ext>
              </a:extLst>
            </p:cNvPr>
            <p:cNvSpPr/>
            <p:nvPr/>
          </p:nvSpPr>
          <p:spPr>
            <a:xfrm>
              <a:off x="6673431" y="5610337"/>
              <a:ext cx="293398" cy="114676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0B359E55-1386-458E-3A5E-91AB10BC91DE}"/>
                </a:ext>
              </a:extLst>
            </p:cNvPr>
            <p:cNvSpPr/>
            <p:nvPr/>
          </p:nvSpPr>
          <p:spPr>
            <a:xfrm>
              <a:off x="7093116" y="5687527"/>
              <a:ext cx="293398" cy="114676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9907B59F-DCEE-3E3B-48A9-059DEDF0C686}"/>
                </a:ext>
              </a:extLst>
            </p:cNvPr>
            <p:cNvSpPr/>
            <p:nvPr/>
          </p:nvSpPr>
          <p:spPr>
            <a:xfrm>
              <a:off x="7387008" y="5753158"/>
              <a:ext cx="293398" cy="1146766"/>
            </a:xfrm>
            <a:prstGeom prst="rect">
              <a:avLst/>
            </a:prstGeom>
            <a:solidFill>
              <a:srgbClr val="FF54E2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E9A4AC36-96CF-56E3-ADA3-C3253B7F6F72}"/>
                </a:ext>
              </a:extLst>
            </p:cNvPr>
            <p:cNvSpPr/>
            <p:nvPr/>
          </p:nvSpPr>
          <p:spPr>
            <a:xfrm>
              <a:off x="7681278" y="5704278"/>
              <a:ext cx="293398" cy="1146766"/>
            </a:xfrm>
            <a:prstGeom prst="rect">
              <a:avLst/>
            </a:prstGeom>
            <a:solidFill>
              <a:srgbClr val="00B0F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8DBFCA8C-F50F-7CD7-7F02-F3724AE016B4}"/>
                </a:ext>
              </a:extLst>
            </p:cNvPr>
            <p:cNvSpPr/>
            <p:nvPr/>
          </p:nvSpPr>
          <p:spPr>
            <a:xfrm>
              <a:off x="7975171" y="5671457"/>
              <a:ext cx="293398" cy="1146766"/>
            </a:xfrm>
            <a:prstGeom prst="rec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4CD06747-52DB-131E-7168-95D0C7208475}"/>
                </a:ext>
              </a:extLst>
            </p:cNvPr>
            <p:cNvSpPr/>
            <p:nvPr/>
          </p:nvSpPr>
          <p:spPr>
            <a:xfrm>
              <a:off x="5563908" y="5706315"/>
              <a:ext cx="294383" cy="1145685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8F9CC233-10AD-D2FF-2EBF-734B792D181A}"/>
              </a:ext>
            </a:extLst>
          </p:cNvPr>
          <p:cNvGrpSpPr/>
          <p:nvPr/>
        </p:nvGrpSpPr>
        <p:grpSpPr>
          <a:xfrm>
            <a:off x="5614103" y="2490158"/>
            <a:ext cx="2704661" cy="1223956"/>
            <a:chOff x="5563908" y="5642234"/>
            <a:chExt cx="2704661" cy="1223956"/>
          </a:xfrm>
        </p:grpSpPr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51302E89-7903-B745-5FF7-97CCF06DBFC2}"/>
                </a:ext>
              </a:extLst>
            </p:cNvPr>
            <p:cNvSpPr/>
            <p:nvPr/>
          </p:nvSpPr>
          <p:spPr>
            <a:xfrm>
              <a:off x="5938734" y="5666669"/>
              <a:ext cx="294383" cy="114568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1744DCFD-B59A-CEA6-C16A-8CA66DFCF065}"/>
                </a:ext>
              </a:extLst>
            </p:cNvPr>
            <p:cNvSpPr/>
            <p:nvPr/>
          </p:nvSpPr>
          <p:spPr>
            <a:xfrm>
              <a:off x="6374293" y="5666669"/>
              <a:ext cx="293398" cy="1145685"/>
            </a:xfrm>
            <a:prstGeom prst="rect">
              <a:avLst/>
            </a:prstGeom>
            <a:solidFill>
              <a:srgbClr val="2B24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125B137B-779F-D401-10CA-812159F34258}"/>
                </a:ext>
              </a:extLst>
            </p:cNvPr>
            <p:cNvSpPr/>
            <p:nvPr/>
          </p:nvSpPr>
          <p:spPr>
            <a:xfrm>
              <a:off x="6673431" y="5642234"/>
              <a:ext cx="293398" cy="114676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7161DC21-E50A-31AC-FE25-93BF78E95C3E}"/>
                </a:ext>
              </a:extLst>
            </p:cNvPr>
            <p:cNvSpPr/>
            <p:nvPr/>
          </p:nvSpPr>
          <p:spPr>
            <a:xfrm>
              <a:off x="7093116" y="5719424"/>
              <a:ext cx="293398" cy="114676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3F538C0F-F407-48FF-8BF5-D0B10158E58B}"/>
                </a:ext>
              </a:extLst>
            </p:cNvPr>
            <p:cNvSpPr/>
            <p:nvPr/>
          </p:nvSpPr>
          <p:spPr>
            <a:xfrm>
              <a:off x="7387008" y="5689361"/>
              <a:ext cx="293398" cy="1146766"/>
            </a:xfrm>
            <a:prstGeom prst="rect">
              <a:avLst/>
            </a:prstGeom>
            <a:solidFill>
              <a:srgbClr val="FF54E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EB9D1273-265E-A922-F51A-4022CC156922}"/>
                </a:ext>
              </a:extLst>
            </p:cNvPr>
            <p:cNvSpPr/>
            <p:nvPr/>
          </p:nvSpPr>
          <p:spPr>
            <a:xfrm>
              <a:off x="7681278" y="5651115"/>
              <a:ext cx="293398" cy="1146766"/>
            </a:xfrm>
            <a:prstGeom prst="rect">
              <a:avLst/>
            </a:prstGeom>
            <a:solidFill>
              <a:srgbClr val="00B0F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CCD2707B-EBF1-CEC5-E14C-FDD3A7DCD8E5}"/>
                </a:ext>
              </a:extLst>
            </p:cNvPr>
            <p:cNvSpPr/>
            <p:nvPr/>
          </p:nvSpPr>
          <p:spPr>
            <a:xfrm>
              <a:off x="7975171" y="5682092"/>
              <a:ext cx="293398" cy="1146766"/>
            </a:xfrm>
            <a:prstGeom prst="rec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525A02AD-5CE0-E1D5-1B41-8A0834D0BEE2}"/>
                </a:ext>
              </a:extLst>
            </p:cNvPr>
            <p:cNvSpPr/>
            <p:nvPr/>
          </p:nvSpPr>
          <p:spPr>
            <a:xfrm>
              <a:off x="5563908" y="5706315"/>
              <a:ext cx="294383" cy="1145685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4927A184-6ABE-1A2E-0512-0E79FE120998}"/>
              </a:ext>
            </a:extLst>
          </p:cNvPr>
          <p:cNvGrpSpPr/>
          <p:nvPr/>
        </p:nvGrpSpPr>
        <p:grpSpPr>
          <a:xfrm>
            <a:off x="5614103" y="2355135"/>
            <a:ext cx="2704661" cy="1303579"/>
            <a:chOff x="5563908" y="5557176"/>
            <a:chExt cx="2704661" cy="1303579"/>
          </a:xfrm>
        </p:grpSpPr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48FA1D48-D4F9-5777-A9D5-B1C815039111}"/>
                </a:ext>
              </a:extLst>
            </p:cNvPr>
            <p:cNvSpPr/>
            <p:nvPr/>
          </p:nvSpPr>
          <p:spPr>
            <a:xfrm>
              <a:off x="5938734" y="5666669"/>
              <a:ext cx="294383" cy="114568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A455BFE7-2D2C-B00A-ADCD-0EBE7CADACB1}"/>
                </a:ext>
              </a:extLst>
            </p:cNvPr>
            <p:cNvSpPr/>
            <p:nvPr/>
          </p:nvSpPr>
          <p:spPr>
            <a:xfrm>
              <a:off x="6374293" y="5666669"/>
              <a:ext cx="293398" cy="1145685"/>
            </a:xfrm>
            <a:prstGeom prst="rect">
              <a:avLst/>
            </a:prstGeom>
            <a:solidFill>
              <a:srgbClr val="2B24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F6036E6B-79C1-5BC6-CF95-01EF6F97FDB7}"/>
                </a:ext>
              </a:extLst>
            </p:cNvPr>
            <p:cNvSpPr/>
            <p:nvPr/>
          </p:nvSpPr>
          <p:spPr>
            <a:xfrm>
              <a:off x="6673431" y="5557176"/>
              <a:ext cx="293398" cy="114676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563B26AF-D763-9097-E033-7495F15DA5E9}"/>
                </a:ext>
              </a:extLst>
            </p:cNvPr>
            <p:cNvSpPr/>
            <p:nvPr/>
          </p:nvSpPr>
          <p:spPr>
            <a:xfrm>
              <a:off x="7093116" y="5591834"/>
              <a:ext cx="293398" cy="114676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6AD1FA88-010A-31ED-07FC-33D91CEE9923}"/>
                </a:ext>
              </a:extLst>
            </p:cNvPr>
            <p:cNvSpPr/>
            <p:nvPr/>
          </p:nvSpPr>
          <p:spPr>
            <a:xfrm>
              <a:off x="7387008" y="5646832"/>
              <a:ext cx="293398" cy="1146766"/>
            </a:xfrm>
            <a:prstGeom prst="rect">
              <a:avLst/>
            </a:prstGeom>
            <a:solidFill>
              <a:srgbClr val="FF54E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A3759277-515D-55E3-A829-CB424102FC66}"/>
                </a:ext>
              </a:extLst>
            </p:cNvPr>
            <p:cNvSpPr/>
            <p:nvPr/>
          </p:nvSpPr>
          <p:spPr>
            <a:xfrm>
              <a:off x="7681278" y="5672379"/>
              <a:ext cx="293398" cy="114676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0E378A0C-66A2-124B-1B79-707EA7670097}"/>
                </a:ext>
              </a:extLst>
            </p:cNvPr>
            <p:cNvSpPr/>
            <p:nvPr/>
          </p:nvSpPr>
          <p:spPr>
            <a:xfrm>
              <a:off x="7975171" y="5713989"/>
              <a:ext cx="293398" cy="1146766"/>
            </a:xfrm>
            <a:prstGeom prst="rec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5B16BCAE-AC1B-5ADC-219F-AADDD3E38594}"/>
                </a:ext>
              </a:extLst>
            </p:cNvPr>
            <p:cNvSpPr/>
            <p:nvPr/>
          </p:nvSpPr>
          <p:spPr>
            <a:xfrm>
              <a:off x="5563908" y="5706315"/>
              <a:ext cx="294383" cy="1145685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A00BAF50-C9F0-6973-232F-A525AB8DE26A}"/>
              </a:ext>
            </a:extLst>
          </p:cNvPr>
          <p:cNvGrpSpPr/>
          <p:nvPr/>
        </p:nvGrpSpPr>
        <p:grpSpPr>
          <a:xfrm>
            <a:off x="5614103" y="2400417"/>
            <a:ext cx="2704661" cy="1399199"/>
            <a:chOff x="5563908" y="5602467"/>
            <a:chExt cx="2704661" cy="1399199"/>
          </a:xfrm>
        </p:grpSpPr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0AD009A8-9958-961C-088D-BC49E396EC1A}"/>
                </a:ext>
              </a:extLst>
            </p:cNvPr>
            <p:cNvSpPr/>
            <p:nvPr/>
          </p:nvSpPr>
          <p:spPr>
            <a:xfrm>
              <a:off x="5938734" y="5666669"/>
              <a:ext cx="294383" cy="114568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E1CA2954-2B80-AA8D-1C3B-76F1DF2923FF}"/>
                </a:ext>
              </a:extLst>
            </p:cNvPr>
            <p:cNvSpPr/>
            <p:nvPr/>
          </p:nvSpPr>
          <p:spPr>
            <a:xfrm>
              <a:off x="6374293" y="5666669"/>
              <a:ext cx="293398" cy="1145685"/>
            </a:xfrm>
            <a:prstGeom prst="rect">
              <a:avLst/>
            </a:prstGeom>
            <a:solidFill>
              <a:srgbClr val="2B24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D7746F30-E1A3-0ECA-1D75-D09C06F6E64C}"/>
                </a:ext>
              </a:extLst>
            </p:cNvPr>
            <p:cNvSpPr/>
            <p:nvPr/>
          </p:nvSpPr>
          <p:spPr>
            <a:xfrm>
              <a:off x="6673431" y="5854900"/>
              <a:ext cx="293398" cy="114676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6EC9817B-9381-3E43-204B-E9DFC8583477}"/>
                </a:ext>
              </a:extLst>
            </p:cNvPr>
            <p:cNvSpPr/>
            <p:nvPr/>
          </p:nvSpPr>
          <p:spPr>
            <a:xfrm>
              <a:off x="7093116" y="5602467"/>
              <a:ext cx="293398" cy="114676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BBEE8044-178D-191E-69E9-F498B2DA76C5}"/>
                </a:ext>
              </a:extLst>
            </p:cNvPr>
            <p:cNvSpPr/>
            <p:nvPr/>
          </p:nvSpPr>
          <p:spPr>
            <a:xfrm>
              <a:off x="7387008" y="5668098"/>
              <a:ext cx="293398" cy="1146766"/>
            </a:xfrm>
            <a:prstGeom prst="rect">
              <a:avLst/>
            </a:prstGeom>
            <a:solidFill>
              <a:srgbClr val="FF54E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F3696915-983A-C10D-2734-3DCB84710A7E}"/>
                </a:ext>
              </a:extLst>
            </p:cNvPr>
            <p:cNvSpPr/>
            <p:nvPr/>
          </p:nvSpPr>
          <p:spPr>
            <a:xfrm>
              <a:off x="7681278" y="5736177"/>
              <a:ext cx="293398" cy="114676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79CE9DF3-74F9-1489-C679-6277F11C7136}"/>
                </a:ext>
              </a:extLst>
            </p:cNvPr>
            <p:cNvSpPr/>
            <p:nvPr/>
          </p:nvSpPr>
          <p:spPr>
            <a:xfrm>
              <a:off x="7975171" y="5703356"/>
              <a:ext cx="293398" cy="1146766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79C7E9CE-B38C-3BF9-2CE7-83F449A3F791}"/>
                </a:ext>
              </a:extLst>
            </p:cNvPr>
            <p:cNvSpPr/>
            <p:nvPr/>
          </p:nvSpPr>
          <p:spPr>
            <a:xfrm>
              <a:off x="5563908" y="5706315"/>
              <a:ext cx="294383" cy="1145685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35D15D68-22F9-6F12-4562-D664F5233542}"/>
              </a:ext>
            </a:extLst>
          </p:cNvPr>
          <p:cNvSpPr/>
          <p:nvPr/>
        </p:nvSpPr>
        <p:spPr>
          <a:xfrm>
            <a:off x="5225310" y="3443557"/>
            <a:ext cx="3590586" cy="8994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10236000"/>
            </a:camera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866BFA3-4211-4D76-EAC4-24D54A982B14}"/>
              </a:ext>
            </a:extLst>
          </p:cNvPr>
          <p:cNvSpPr/>
          <p:nvPr/>
        </p:nvSpPr>
        <p:spPr>
          <a:xfrm>
            <a:off x="5225310" y="2177290"/>
            <a:ext cx="3636182" cy="62909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570000"/>
            </a:camera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5A4B2A1-5565-D28F-4E83-5CE762F4F0AC}"/>
              </a:ext>
            </a:extLst>
          </p:cNvPr>
          <p:cNvSpPr txBox="1"/>
          <p:nvPr/>
        </p:nvSpPr>
        <p:spPr>
          <a:xfrm>
            <a:off x="3807898" y="4365245"/>
            <a:ext cx="3367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Tetarenko et al., 2021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F3135B4-D0D9-B800-291C-A019F0F0E0EA}"/>
              </a:ext>
            </a:extLst>
          </p:cNvPr>
          <p:cNvCxnSpPr>
            <a:cxnSpLocks/>
          </p:cNvCxnSpPr>
          <p:nvPr/>
        </p:nvCxnSpPr>
        <p:spPr>
          <a:xfrm>
            <a:off x="4441892" y="2305579"/>
            <a:ext cx="1698214" cy="15536"/>
          </a:xfrm>
          <a:prstGeom prst="straightConnector1">
            <a:avLst/>
          </a:prstGeom>
          <a:ln w="41275"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200A848-DFF5-6A6A-9BDD-07291A31C9EB}"/>
              </a:ext>
            </a:extLst>
          </p:cNvPr>
          <p:cNvCxnSpPr>
            <a:cxnSpLocks/>
          </p:cNvCxnSpPr>
          <p:nvPr/>
        </p:nvCxnSpPr>
        <p:spPr>
          <a:xfrm>
            <a:off x="4441892" y="1912910"/>
            <a:ext cx="3734159" cy="0"/>
          </a:xfrm>
          <a:prstGeom prst="straightConnector1">
            <a:avLst/>
          </a:prstGeom>
          <a:ln w="41275"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0D191D19-67E0-787F-3775-01FE351F5CA1}"/>
              </a:ext>
            </a:extLst>
          </p:cNvPr>
          <p:cNvCxnSpPr>
            <a:cxnSpLocks/>
          </p:cNvCxnSpPr>
          <p:nvPr/>
        </p:nvCxnSpPr>
        <p:spPr>
          <a:xfrm>
            <a:off x="4461208" y="2739810"/>
            <a:ext cx="1047571" cy="0"/>
          </a:xfrm>
          <a:prstGeom prst="straightConnector1">
            <a:avLst/>
          </a:prstGeom>
          <a:ln w="41275"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29120B04-B0B8-265E-6428-3B775ECCEF1D}"/>
              </a:ext>
            </a:extLst>
          </p:cNvPr>
          <p:cNvSpPr txBox="1"/>
          <p:nvPr/>
        </p:nvSpPr>
        <p:spPr>
          <a:xfrm>
            <a:off x="5495997" y="2574946"/>
            <a:ext cx="95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~10</a:t>
            </a:r>
            <a:r>
              <a:rPr lang="en-US" baseline="30000" dirty="0"/>
              <a:t>9</a:t>
            </a:r>
            <a:r>
              <a:rPr lang="en-US" dirty="0"/>
              <a:t> cm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9D8A789-E055-9ED4-10DA-39C50F975E1C}"/>
              </a:ext>
            </a:extLst>
          </p:cNvPr>
          <p:cNvSpPr txBox="1"/>
          <p:nvPr/>
        </p:nvSpPr>
        <p:spPr>
          <a:xfrm>
            <a:off x="6179096" y="2181808"/>
            <a:ext cx="1311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~10</a:t>
            </a:r>
            <a:r>
              <a:rPr lang="en-US" baseline="30000" dirty="0"/>
              <a:t>11</a:t>
            </a:r>
            <a:r>
              <a:rPr lang="en-US" dirty="0"/>
              <a:t> cm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D7D5096-36C1-F184-D3FE-AAE349B29A59}"/>
              </a:ext>
            </a:extLst>
          </p:cNvPr>
          <p:cNvSpPr txBox="1"/>
          <p:nvPr/>
        </p:nvSpPr>
        <p:spPr>
          <a:xfrm>
            <a:off x="8143948" y="1728244"/>
            <a:ext cx="1163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~10</a:t>
            </a:r>
            <a:r>
              <a:rPr lang="en-US" baseline="30000" dirty="0"/>
              <a:t>12</a:t>
            </a:r>
            <a:r>
              <a:rPr lang="en-US" dirty="0"/>
              <a:t> cm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7209DC1E-8E72-DF33-3A2A-EF19F495DAA4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52839220-E161-35E5-B489-96EFD5FED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D292085C-9B47-A136-5050-9B38D9050C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E03F342-B87D-8E96-1354-C5840395A0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78891667-56CE-4D35-4781-0262B13DF5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7BE775A0-C590-8E1A-9A5A-2CBA04C81A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2E6595BA-76C5-2AF4-F03B-360DA0BE1C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90127D8-0254-6C44-F3E5-1B3E51EF48C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2FE725E6-BF64-E470-9569-B1A6FA32998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9688" y="1259307"/>
            <a:ext cx="3598715" cy="3524573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58196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17EEC-AA4C-1544-91C2-4EB9D9747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Timing a black hole jet – mapping time lags to jet speed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60510DC-641A-0C43-B576-AE965C44F2B9}"/>
              </a:ext>
            </a:extLst>
          </p:cNvPr>
          <p:cNvGrpSpPr/>
          <p:nvPr/>
        </p:nvGrpSpPr>
        <p:grpSpPr>
          <a:xfrm>
            <a:off x="3404623" y="1038375"/>
            <a:ext cx="4586269" cy="3661915"/>
            <a:chOff x="1957604" y="3491345"/>
            <a:chExt cx="4379871" cy="364414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D1DFA660-3240-2C49-BC77-4C19E67F5ED5}"/>
                </a:ext>
              </a:extLst>
            </p:cNvPr>
            <p:cNvSpPr/>
            <p:nvPr/>
          </p:nvSpPr>
          <p:spPr>
            <a:xfrm>
              <a:off x="1957604" y="5121652"/>
              <a:ext cx="393002" cy="400584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grpSp>
          <p:nvGrpSpPr>
            <p:cNvPr id="7" name="Group 20">
              <a:extLst>
                <a:ext uri="{FF2B5EF4-FFF2-40B4-BE49-F238E27FC236}">
                  <a16:creationId xmlns:a16="http://schemas.microsoft.com/office/drawing/2014/main" id="{6C7DCA44-CC84-2F49-A2F1-4368A55F9D60}"/>
                </a:ext>
              </a:extLst>
            </p:cNvPr>
            <p:cNvGrpSpPr/>
            <p:nvPr/>
          </p:nvGrpSpPr>
          <p:grpSpPr>
            <a:xfrm>
              <a:off x="4047827" y="3491345"/>
              <a:ext cx="1111510" cy="3644140"/>
              <a:chOff x="2319867" y="1346180"/>
              <a:chExt cx="2006600" cy="2480746"/>
            </a:xfrm>
            <a:scene3d>
              <a:camera prst="orthographicFront">
                <a:rot lat="0" lon="0" rev="5400000"/>
              </a:camera>
              <a:lightRig rig="threePt" dir="t"/>
            </a:scene3d>
          </p:grpSpPr>
          <p:sp>
            <p:nvSpPr>
              <p:cNvPr id="19" name="Isosceles Triangle 23">
                <a:extLst>
                  <a:ext uri="{FF2B5EF4-FFF2-40B4-BE49-F238E27FC236}">
                    <a16:creationId xmlns:a16="http://schemas.microsoft.com/office/drawing/2014/main" id="{8383EF79-8EF5-E94D-83A1-B26B8E4A1F6A}"/>
                  </a:ext>
                </a:extLst>
              </p:cNvPr>
              <p:cNvSpPr/>
              <p:nvPr/>
            </p:nvSpPr>
            <p:spPr>
              <a:xfrm>
                <a:off x="2319867" y="1346180"/>
                <a:ext cx="2006600" cy="2285997"/>
              </a:xfrm>
              <a:prstGeom prst="triangl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rgbClr val="FFFFFF"/>
                  </a:gs>
                </a:gsLst>
                <a:lin ang="0" scaled="1"/>
                <a:tileRect/>
              </a:gra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51B36986-3354-6E4C-8477-933BBB2D7BF9}"/>
                  </a:ext>
                </a:extLst>
              </p:cNvPr>
              <p:cNvSpPr/>
              <p:nvPr/>
            </p:nvSpPr>
            <p:spPr>
              <a:xfrm>
                <a:off x="2319867" y="3437441"/>
                <a:ext cx="2006600" cy="389485"/>
              </a:xfrm>
              <a:prstGeom prst="ellipse">
                <a:avLst/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 dirty="0"/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5AC0167-296C-1545-8827-1411C6EAEAA7}"/>
                </a:ext>
              </a:extLst>
            </p:cNvPr>
            <p:cNvSpPr/>
            <p:nvPr/>
          </p:nvSpPr>
          <p:spPr>
            <a:xfrm>
              <a:off x="3597994" y="4708870"/>
              <a:ext cx="281135" cy="1140124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1FFE020-98CA-044D-AE44-9413F84B432D}"/>
                </a:ext>
              </a:extLst>
            </p:cNvPr>
            <p:cNvSpPr/>
            <p:nvPr/>
          </p:nvSpPr>
          <p:spPr>
            <a:xfrm>
              <a:off x="4013951" y="4708870"/>
              <a:ext cx="280194" cy="1140124"/>
            </a:xfrm>
            <a:prstGeom prst="rect">
              <a:avLst/>
            </a:prstGeom>
            <a:solidFill>
              <a:srgbClr val="2B24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0BDAC1A-DBBC-004C-9127-CF5CF6A04B02}"/>
                </a:ext>
              </a:extLst>
            </p:cNvPr>
            <p:cNvSpPr/>
            <p:nvPr/>
          </p:nvSpPr>
          <p:spPr>
            <a:xfrm>
              <a:off x="4299627" y="4483514"/>
              <a:ext cx="280194" cy="114120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35B66C2-1469-4346-8BE4-9AEC044FA735}"/>
                </a:ext>
              </a:extLst>
            </p:cNvPr>
            <p:cNvSpPr/>
            <p:nvPr/>
          </p:nvSpPr>
          <p:spPr>
            <a:xfrm>
              <a:off x="4700425" y="4560329"/>
              <a:ext cx="280194" cy="11412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2D633CE-06B2-EE45-8056-E6F0FB2B6FBA}"/>
                </a:ext>
              </a:extLst>
            </p:cNvPr>
            <p:cNvSpPr/>
            <p:nvPr/>
          </p:nvSpPr>
          <p:spPr>
            <a:xfrm>
              <a:off x="4981091" y="4625641"/>
              <a:ext cx="280194" cy="1141200"/>
            </a:xfrm>
            <a:prstGeom prst="rect">
              <a:avLst/>
            </a:prstGeom>
            <a:solidFill>
              <a:srgbClr val="FF54E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0C3FDCC-76F0-EF45-B995-4375BFAB62B0}"/>
                </a:ext>
              </a:extLst>
            </p:cNvPr>
            <p:cNvSpPr/>
            <p:nvPr/>
          </p:nvSpPr>
          <p:spPr>
            <a:xfrm>
              <a:off x="5262117" y="4778041"/>
              <a:ext cx="280194" cy="11412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4DFB2F1-6BE5-5E48-A3EA-187C422B0314}"/>
                </a:ext>
              </a:extLst>
            </p:cNvPr>
            <p:cNvSpPr/>
            <p:nvPr/>
          </p:nvSpPr>
          <p:spPr>
            <a:xfrm>
              <a:off x="5542784" y="4745379"/>
              <a:ext cx="280194" cy="1141200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5E13659-A538-264A-A40B-990AC2F7FCAB}"/>
                </a:ext>
              </a:extLst>
            </p:cNvPr>
            <p:cNvSpPr/>
            <p:nvPr/>
          </p:nvSpPr>
          <p:spPr>
            <a:xfrm>
              <a:off x="2966241" y="4750469"/>
              <a:ext cx="281135" cy="1140124"/>
            </a:xfrm>
            <a:prstGeom prst="rect">
              <a:avLst/>
            </a:prstGeom>
            <a:solidFill>
              <a:srgbClr val="A52A2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7097635-8491-7540-A0CD-BD3E74612ED0}"/>
                </a:ext>
              </a:extLst>
            </p:cNvPr>
            <p:cNvSpPr/>
            <p:nvPr/>
          </p:nvSpPr>
          <p:spPr>
            <a:xfrm>
              <a:off x="3240036" y="4748324"/>
              <a:ext cx="281135" cy="1140124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5D6B568-7446-A149-AD2E-2653D6C80E4C}"/>
                </a:ext>
              </a:extLst>
            </p:cNvPr>
            <p:cNvSpPr/>
            <p:nvPr/>
          </p:nvSpPr>
          <p:spPr>
            <a:xfrm>
              <a:off x="2864934" y="5628594"/>
              <a:ext cx="3428997" cy="8950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scene3d>
              <a:camera prst="orthographicFront">
                <a:rot lat="0" lon="0" rev="10236000"/>
              </a:camera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D53C78A-BA7A-3649-BD08-72465CE58DA9}"/>
                </a:ext>
              </a:extLst>
            </p:cNvPr>
            <p:cNvSpPr/>
            <p:nvPr/>
          </p:nvSpPr>
          <p:spPr>
            <a:xfrm>
              <a:off x="2864934" y="4368474"/>
              <a:ext cx="3472541" cy="6260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scene3d>
              <a:camera prst="orthographicFront">
                <a:rot lat="0" lon="0" rev="570000"/>
              </a:camera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5CDD6A56-9FD2-FF46-B187-60DE4482205C}"/>
              </a:ext>
            </a:extLst>
          </p:cNvPr>
          <p:cNvSpPr txBox="1"/>
          <p:nvPr/>
        </p:nvSpPr>
        <p:spPr>
          <a:xfrm>
            <a:off x="4598356" y="2389907"/>
            <a:ext cx="95250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~20 min</a:t>
            </a:r>
          </a:p>
        </p:txBody>
      </p:sp>
      <p:pic>
        <p:nvPicPr>
          <p:cNvPr id="35" name="Picture 34" descr="A stopwatch with a black background&#10;&#10;Description automatically generated">
            <a:extLst>
              <a:ext uri="{FF2B5EF4-FFF2-40B4-BE49-F238E27FC236}">
                <a16:creationId xmlns:a16="http://schemas.microsoft.com/office/drawing/2014/main" id="{256CAC3B-1827-7103-3C12-2C291A0C15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977893"/>
            <a:ext cx="1679379" cy="1855667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31C788F3-D68B-4A84-E0EC-79AAA6B742FE}"/>
              </a:ext>
            </a:extLst>
          </p:cNvPr>
          <p:cNvGrpSpPr/>
          <p:nvPr/>
        </p:nvGrpSpPr>
        <p:grpSpPr>
          <a:xfrm>
            <a:off x="2452910" y="1286510"/>
            <a:ext cx="3125355" cy="924558"/>
            <a:chOff x="4448520" y="744050"/>
            <a:chExt cx="5137135" cy="1418622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10B5DF9A-5539-DBEA-4F85-03681CCF8F22}"/>
                </a:ext>
              </a:extLst>
            </p:cNvPr>
            <p:cNvGrpSpPr/>
            <p:nvPr/>
          </p:nvGrpSpPr>
          <p:grpSpPr>
            <a:xfrm>
              <a:off x="4448520" y="744050"/>
              <a:ext cx="4936612" cy="1326154"/>
              <a:chOff x="4363456" y="663299"/>
              <a:chExt cx="4936612" cy="1326154"/>
            </a:xfrm>
          </p:grpSpPr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B543477B-A317-F32D-EC8E-5146C5B7A5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450080" y="766819"/>
                <a:ext cx="4828032" cy="1207008"/>
              </a:xfrm>
              <a:prstGeom prst="rect">
                <a:avLst/>
              </a:prstGeom>
            </p:spPr>
          </p:pic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EF2B56D2-5AAD-268B-A1DF-2321158D876E}"/>
                  </a:ext>
                </a:extLst>
              </p:cNvPr>
              <p:cNvSpPr/>
              <p:nvPr/>
            </p:nvSpPr>
            <p:spPr>
              <a:xfrm>
                <a:off x="4384901" y="861072"/>
                <a:ext cx="612443" cy="11283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FE0B6423-D643-1A3A-F7AD-AA0EA904EA53}"/>
                  </a:ext>
                </a:extLst>
              </p:cNvPr>
              <p:cNvSpPr/>
              <p:nvPr/>
            </p:nvSpPr>
            <p:spPr>
              <a:xfrm>
                <a:off x="4363456" y="663299"/>
                <a:ext cx="4914656" cy="2173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F3C48C74-BE06-E2D1-A6BE-F9BD48FDD22F}"/>
                  </a:ext>
                </a:extLst>
              </p:cNvPr>
              <p:cNvSpPr/>
              <p:nvPr/>
            </p:nvSpPr>
            <p:spPr>
              <a:xfrm>
                <a:off x="8830323" y="698720"/>
                <a:ext cx="469745" cy="12838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46D655C-5267-C8D1-8C59-A4379E37B400}"/>
                </a:ext>
              </a:extLst>
            </p:cNvPr>
            <p:cNvSpPr/>
            <p:nvPr/>
          </p:nvSpPr>
          <p:spPr>
            <a:xfrm>
              <a:off x="4670999" y="1945337"/>
              <a:ext cx="4914656" cy="217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1" name="Rectangle 50">
            <a:extLst>
              <a:ext uri="{FF2B5EF4-FFF2-40B4-BE49-F238E27FC236}">
                <a16:creationId xmlns:a16="http://schemas.microsoft.com/office/drawing/2014/main" id="{02E3FF84-5558-C312-990C-9A944D3A483A}"/>
              </a:ext>
            </a:extLst>
          </p:cNvPr>
          <p:cNvSpPr/>
          <p:nvPr/>
        </p:nvSpPr>
        <p:spPr>
          <a:xfrm>
            <a:off x="5642770" y="1333006"/>
            <a:ext cx="459332" cy="8547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99F1BCF-0468-0EB0-2968-FC3D787E8553}"/>
              </a:ext>
            </a:extLst>
          </p:cNvPr>
          <p:cNvSpPr/>
          <p:nvPr/>
        </p:nvSpPr>
        <p:spPr>
          <a:xfrm>
            <a:off x="8523950" y="1333006"/>
            <a:ext cx="374099" cy="100154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AB0F27E-45AD-E092-AABC-9839386642E3}"/>
              </a:ext>
            </a:extLst>
          </p:cNvPr>
          <p:cNvSpPr/>
          <p:nvPr/>
        </p:nvSpPr>
        <p:spPr>
          <a:xfrm>
            <a:off x="5669862" y="1336970"/>
            <a:ext cx="3351602" cy="740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55" name="vla11.mp4">
            <a:hlinkClick r:id="" action="ppaction://media"/>
            <a:extLst>
              <a:ext uri="{FF2B5EF4-FFF2-40B4-BE49-F238E27FC236}">
                <a16:creationId xmlns:a16="http://schemas.microsoft.com/office/drawing/2014/main" id="{46EC97E3-3131-316A-E30A-E23C94E9BFE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96235" y="1338851"/>
            <a:ext cx="3046228" cy="761557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D54BB152-95B3-E341-0F05-FF521F78FB4A}"/>
              </a:ext>
            </a:extLst>
          </p:cNvPr>
          <p:cNvSpPr/>
          <p:nvPr/>
        </p:nvSpPr>
        <p:spPr>
          <a:xfrm>
            <a:off x="5479216" y="1235480"/>
            <a:ext cx="459332" cy="93850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78A2F062-FF64-2535-F6B7-1879DF999651}"/>
              </a:ext>
            </a:extLst>
          </p:cNvPr>
          <p:cNvSpPr/>
          <p:nvPr/>
        </p:nvSpPr>
        <p:spPr>
          <a:xfrm>
            <a:off x="5526011" y="1335949"/>
            <a:ext cx="3351602" cy="740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A030F7A-A031-59A1-3D18-E74B05E27043}"/>
              </a:ext>
            </a:extLst>
          </p:cNvPr>
          <p:cNvSpPr/>
          <p:nvPr/>
        </p:nvSpPr>
        <p:spPr>
          <a:xfrm>
            <a:off x="8360396" y="1235480"/>
            <a:ext cx="374099" cy="116969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DE4EFC5-84D7-D798-A562-2D8C519BF8FA}"/>
              </a:ext>
            </a:extLst>
          </p:cNvPr>
          <p:cNvSpPr/>
          <p:nvPr/>
        </p:nvSpPr>
        <p:spPr>
          <a:xfrm>
            <a:off x="5506308" y="2032472"/>
            <a:ext cx="3351602" cy="740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7161FFEF-F312-1AFD-8F59-3E35D0E975CA}"/>
                  </a:ext>
                </a:extLst>
              </p:cNvPr>
              <p:cNvSpPr txBox="1"/>
              <p:nvPr/>
            </p:nvSpPr>
            <p:spPr>
              <a:xfrm>
                <a:off x="3385648" y="3863299"/>
                <a:ext cx="888833" cy="52411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40 </m:t>
                      </m:r>
                      <m:f>
                        <m:fPr>
                          <m:ctrlPr>
                            <a:rPr lang="en-CA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𝑘𝑚</m:t>
                          </m:r>
                        </m:num>
                        <m:den>
                          <m:r>
                            <a:rPr lang="en-CA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h𝑟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7161FFEF-F312-1AFD-8F59-3E35D0E975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648" y="3863299"/>
                <a:ext cx="888833" cy="524118"/>
              </a:xfrm>
              <a:prstGeom prst="rect">
                <a:avLst/>
              </a:prstGeom>
              <a:blipFill>
                <a:blip r:embed="rId7"/>
                <a:stretch>
                  <a:fillRect l="-2817" t="-4762" r="-5634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C875FA53-1607-37C5-EAAA-67527B9ED520}"/>
                  </a:ext>
                </a:extLst>
              </p:cNvPr>
              <p:cNvSpPr txBox="1"/>
              <p:nvPr/>
            </p:nvSpPr>
            <p:spPr>
              <a:xfrm>
                <a:off x="5306768" y="3881416"/>
                <a:ext cx="1786515" cy="5259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810000000 </m:t>
                      </m:r>
                      <m:f>
                        <m:fPr>
                          <m:ctrlPr>
                            <a:rPr lang="en-CA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CA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𝑘𝑚</m:t>
                          </m:r>
                        </m:num>
                        <m:den>
                          <m:r>
                            <a:rPr lang="en-CA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h𝑟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C875FA53-1607-37C5-EAAA-67527B9ED5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6768" y="3881416"/>
                <a:ext cx="1786515" cy="525913"/>
              </a:xfrm>
              <a:prstGeom prst="rect">
                <a:avLst/>
              </a:prstGeom>
              <a:blipFill>
                <a:blip r:embed="rId8"/>
                <a:stretch>
                  <a:fillRect l="-1418" t="-2326" r="-2837" b="-139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5F7A4F74-4689-2488-C934-073F50C3F2CE}"/>
                  </a:ext>
                </a:extLst>
              </p:cNvPr>
              <p:cNvSpPr txBox="1"/>
              <p:nvPr/>
            </p:nvSpPr>
            <p:spPr>
              <a:xfrm>
                <a:off x="5269506" y="3548811"/>
                <a:ext cx="227831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CA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&gt;75% 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𝑠𝑝𝑒𝑒𝑑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𝑜𝑓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CA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𝑙𝑖𝑔h𝑡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5F7A4F74-4689-2488-C934-073F50C3F2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9506" y="3548811"/>
                <a:ext cx="2278316" cy="276999"/>
              </a:xfrm>
              <a:prstGeom prst="rect">
                <a:avLst/>
              </a:prstGeom>
              <a:blipFill>
                <a:blip r:embed="rId9"/>
                <a:stretch>
                  <a:fillRect l="-1105" t="-8696" r="-2762" b="-34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ectangle 51">
            <a:extLst>
              <a:ext uri="{FF2B5EF4-FFF2-40B4-BE49-F238E27FC236}">
                <a16:creationId xmlns:a16="http://schemas.microsoft.com/office/drawing/2014/main" id="{4AE66C08-8C1F-FE17-043C-84C9642CEB2F}"/>
              </a:ext>
            </a:extLst>
          </p:cNvPr>
          <p:cNvSpPr/>
          <p:nvPr/>
        </p:nvSpPr>
        <p:spPr>
          <a:xfrm>
            <a:off x="5326962" y="2042741"/>
            <a:ext cx="3351602" cy="20097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AF9A14C-F954-9C4B-AF4B-101262B85F66}"/>
              </a:ext>
            </a:extLst>
          </p:cNvPr>
          <p:cNvCxnSpPr>
            <a:cxnSpLocks/>
          </p:cNvCxnSpPr>
          <p:nvPr/>
        </p:nvCxnSpPr>
        <p:spPr>
          <a:xfrm>
            <a:off x="3572499" y="2298121"/>
            <a:ext cx="3184736" cy="405"/>
          </a:xfrm>
          <a:prstGeom prst="straightConnector1">
            <a:avLst/>
          </a:prstGeom>
          <a:ln w="41275"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6" name="Picture 25" descr="A group of people running on a track&#10;&#10;Description automatically generated">
            <a:extLst>
              <a:ext uri="{FF2B5EF4-FFF2-40B4-BE49-F238E27FC236}">
                <a16:creationId xmlns:a16="http://schemas.microsoft.com/office/drawing/2014/main" id="{1B9EF212-640E-1922-6E5E-C168B44D43E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7859" y="3192907"/>
            <a:ext cx="2828790" cy="1567621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105A93-4935-251A-F429-EDFEECAA5A2E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</p:spTree>
    <p:extLst>
      <p:ext uri="{BB962C8B-B14F-4D97-AF65-F5344CB8AC3E}">
        <p14:creationId xmlns:p14="http://schemas.microsoft.com/office/powerpoint/2010/main" val="240127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19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0E7D5-07FC-734D-D652-3BFB04353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9CCE79-1011-BDB0-1ED1-D66031C133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2" y="1955409"/>
            <a:ext cx="7434677" cy="2717312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3F883DD-CC8B-91DF-386C-42C75A57F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What’s next? – Repeat the experiment!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3CDDB-3C9F-818C-04DC-E173FA690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312" y="1335648"/>
            <a:ext cx="8715375" cy="857250"/>
          </a:xfrm>
        </p:spPr>
        <p:txBody>
          <a:bodyPr>
            <a:normAutofit/>
          </a:bodyPr>
          <a:lstStyle/>
          <a:p>
            <a:r>
              <a:rPr lang="en-US" sz="2400" b="1" i="1" dirty="0"/>
              <a:t>Why?</a:t>
            </a:r>
            <a:r>
              <a:rPr lang="en-US" sz="2400" dirty="0"/>
              <a:t> - Sample </a:t>
            </a:r>
            <a:r>
              <a:rPr lang="en-US" sz="2400" dirty="0">
                <a:solidFill>
                  <a:srgbClr val="FF239A"/>
                </a:solidFill>
              </a:rPr>
              <a:t>different accretion states </a:t>
            </a:r>
            <a:r>
              <a:rPr lang="en-US" sz="2400" dirty="0"/>
              <a:t>and different sources.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DDAF20D1-F054-13BC-1A88-F57F25A5604C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8DD8949-FE78-5703-2C4F-88C01A8F710D}"/>
              </a:ext>
            </a:extLst>
          </p:cNvPr>
          <p:cNvCxnSpPr>
            <a:cxnSpLocks/>
          </p:cNvCxnSpPr>
          <p:nvPr/>
        </p:nvCxnSpPr>
        <p:spPr>
          <a:xfrm>
            <a:off x="2261058" y="2402090"/>
            <a:ext cx="0" cy="1909817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8AE0560-DDFB-15D5-6BBD-A59F1A904475}"/>
              </a:ext>
            </a:extLst>
          </p:cNvPr>
          <p:cNvCxnSpPr>
            <a:cxnSpLocks/>
          </p:cNvCxnSpPr>
          <p:nvPr/>
        </p:nvCxnSpPr>
        <p:spPr>
          <a:xfrm>
            <a:off x="2607428" y="2402090"/>
            <a:ext cx="0" cy="1909817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05F5852-B73F-8B77-8F19-912A86DD17B7}"/>
              </a:ext>
            </a:extLst>
          </p:cNvPr>
          <p:cNvCxnSpPr>
            <a:cxnSpLocks/>
          </p:cNvCxnSpPr>
          <p:nvPr/>
        </p:nvCxnSpPr>
        <p:spPr>
          <a:xfrm>
            <a:off x="3106185" y="2402090"/>
            <a:ext cx="0" cy="1909817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7F33341-36B2-46B5-E1EB-25154FAF83AF}"/>
              </a:ext>
            </a:extLst>
          </p:cNvPr>
          <p:cNvCxnSpPr>
            <a:cxnSpLocks/>
          </p:cNvCxnSpPr>
          <p:nvPr/>
        </p:nvCxnSpPr>
        <p:spPr>
          <a:xfrm>
            <a:off x="3535673" y="2402090"/>
            <a:ext cx="0" cy="1909817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589BF19-5457-158C-5724-E3BB9CE25289}"/>
              </a:ext>
            </a:extLst>
          </p:cNvPr>
          <p:cNvCxnSpPr>
            <a:cxnSpLocks/>
          </p:cNvCxnSpPr>
          <p:nvPr/>
        </p:nvCxnSpPr>
        <p:spPr>
          <a:xfrm>
            <a:off x="3895891" y="2402090"/>
            <a:ext cx="0" cy="1909817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65429D5-9964-70AE-1A09-2BA1AFD284EE}"/>
              </a:ext>
            </a:extLst>
          </p:cNvPr>
          <p:cNvCxnSpPr>
            <a:cxnSpLocks/>
          </p:cNvCxnSpPr>
          <p:nvPr/>
        </p:nvCxnSpPr>
        <p:spPr>
          <a:xfrm>
            <a:off x="4555373" y="2402090"/>
            <a:ext cx="0" cy="1909817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D8DC07F-FE97-7571-58B7-F20CE173CB65}"/>
              </a:ext>
            </a:extLst>
          </p:cNvPr>
          <p:cNvCxnSpPr>
            <a:cxnSpLocks/>
          </p:cNvCxnSpPr>
          <p:nvPr/>
        </p:nvCxnSpPr>
        <p:spPr>
          <a:xfrm>
            <a:off x="5432166" y="2402090"/>
            <a:ext cx="0" cy="1909817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948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65E33C-6A39-201D-6A1A-653C2D686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9F1D2-9C0B-523E-225A-5B7546929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What’s next? – Repeat the experiment!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0D3CCA-7363-C3B5-1512-4C52E99CA5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312" y="1335648"/>
            <a:ext cx="8715375" cy="857250"/>
          </a:xfrm>
        </p:spPr>
        <p:txBody>
          <a:bodyPr>
            <a:normAutofit/>
          </a:bodyPr>
          <a:lstStyle/>
          <a:p>
            <a:r>
              <a:rPr lang="en-US" sz="2400" b="1" i="1" dirty="0"/>
              <a:t>Why?</a:t>
            </a:r>
            <a:r>
              <a:rPr lang="en-US" sz="2400" dirty="0"/>
              <a:t> - Sample different accretion states and </a:t>
            </a:r>
            <a:r>
              <a:rPr lang="en-US" sz="2400" dirty="0">
                <a:solidFill>
                  <a:srgbClr val="FF239A"/>
                </a:solidFill>
              </a:rPr>
              <a:t>different sources</a:t>
            </a:r>
            <a:r>
              <a:rPr lang="en-US" sz="2400" dirty="0"/>
              <a:t>.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FCF7B6D-372D-3EA7-CB90-731F9F3CDEE0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F10DCE2-B33B-A852-C3A6-B961D94BF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24" y="1828381"/>
            <a:ext cx="4389373" cy="1389094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0E2A2C7-A93C-9B1F-D744-1FA7C9E1C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683" y="3473521"/>
            <a:ext cx="4906544" cy="1573020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45D3D8D-E045-4FB0-5FD8-9FACB70C82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1" y="1971914"/>
            <a:ext cx="4504774" cy="1408264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D9A2200-8D42-22C7-CF3A-5CFB336C941C}"/>
              </a:ext>
            </a:extLst>
          </p:cNvPr>
          <p:cNvCxnSpPr>
            <a:cxnSpLocks/>
          </p:cNvCxnSpPr>
          <p:nvPr/>
        </p:nvCxnSpPr>
        <p:spPr>
          <a:xfrm>
            <a:off x="2972431" y="3542884"/>
            <a:ext cx="0" cy="1260411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D27E079-46F7-5578-2FA6-6737A61B5FBB}"/>
              </a:ext>
            </a:extLst>
          </p:cNvPr>
          <p:cNvCxnSpPr>
            <a:cxnSpLocks/>
          </p:cNvCxnSpPr>
          <p:nvPr/>
        </p:nvCxnSpPr>
        <p:spPr>
          <a:xfrm>
            <a:off x="1333412" y="1887823"/>
            <a:ext cx="0" cy="1116032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83FBF456-5E46-A889-4EAF-7317DE5204BA}"/>
              </a:ext>
            </a:extLst>
          </p:cNvPr>
          <p:cNvCxnSpPr>
            <a:cxnSpLocks/>
          </p:cNvCxnSpPr>
          <p:nvPr/>
        </p:nvCxnSpPr>
        <p:spPr>
          <a:xfrm>
            <a:off x="4186331" y="3542884"/>
            <a:ext cx="0" cy="1260411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297C0B4B-243F-E668-6622-00A88673517B}"/>
              </a:ext>
            </a:extLst>
          </p:cNvPr>
          <p:cNvCxnSpPr>
            <a:cxnSpLocks/>
          </p:cNvCxnSpPr>
          <p:nvPr/>
        </p:nvCxnSpPr>
        <p:spPr>
          <a:xfrm>
            <a:off x="4559795" y="3542884"/>
            <a:ext cx="0" cy="1260411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2659493-7119-507C-3791-5628F4AAE38D}"/>
              </a:ext>
            </a:extLst>
          </p:cNvPr>
          <p:cNvCxnSpPr>
            <a:cxnSpLocks/>
          </p:cNvCxnSpPr>
          <p:nvPr/>
        </p:nvCxnSpPr>
        <p:spPr>
          <a:xfrm>
            <a:off x="4985858" y="3542884"/>
            <a:ext cx="0" cy="1260411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C935BE7-2A1A-0F50-8FC8-ED88E3AC0469}"/>
              </a:ext>
            </a:extLst>
          </p:cNvPr>
          <p:cNvCxnSpPr>
            <a:cxnSpLocks/>
          </p:cNvCxnSpPr>
          <p:nvPr/>
        </p:nvCxnSpPr>
        <p:spPr>
          <a:xfrm>
            <a:off x="3394187" y="3542884"/>
            <a:ext cx="0" cy="1260411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5D462FFE-70BB-0929-4106-B5DB50B8C667}"/>
              </a:ext>
            </a:extLst>
          </p:cNvPr>
          <p:cNvCxnSpPr>
            <a:cxnSpLocks/>
          </p:cNvCxnSpPr>
          <p:nvPr/>
        </p:nvCxnSpPr>
        <p:spPr>
          <a:xfrm>
            <a:off x="3725782" y="3542884"/>
            <a:ext cx="0" cy="1260411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E76867A6-9039-63B2-3E0F-2A7F61E5A7FA}"/>
              </a:ext>
            </a:extLst>
          </p:cNvPr>
          <p:cNvCxnSpPr>
            <a:cxnSpLocks/>
          </p:cNvCxnSpPr>
          <p:nvPr/>
        </p:nvCxnSpPr>
        <p:spPr>
          <a:xfrm>
            <a:off x="5259320" y="1990835"/>
            <a:ext cx="0" cy="1161830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46E82BB9-8DD2-65B7-30F8-BFAA9A46C96A}"/>
              </a:ext>
            </a:extLst>
          </p:cNvPr>
          <p:cNvCxnSpPr>
            <a:cxnSpLocks/>
          </p:cNvCxnSpPr>
          <p:nvPr/>
        </p:nvCxnSpPr>
        <p:spPr>
          <a:xfrm>
            <a:off x="5602590" y="1990835"/>
            <a:ext cx="0" cy="1161830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CEE24C63-E1E9-F1D0-B4A4-02934FFC3214}"/>
              </a:ext>
            </a:extLst>
          </p:cNvPr>
          <p:cNvCxnSpPr>
            <a:cxnSpLocks/>
          </p:cNvCxnSpPr>
          <p:nvPr/>
        </p:nvCxnSpPr>
        <p:spPr>
          <a:xfrm>
            <a:off x="5959177" y="1990835"/>
            <a:ext cx="0" cy="1161830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878C457A-4B5D-0088-7038-831E0CB74399}"/>
              </a:ext>
            </a:extLst>
          </p:cNvPr>
          <p:cNvCxnSpPr>
            <a:cxnSpLocks/>
          </p:cNvCxnSpPr>
          <p:nvPr/>
        </p:nvCxnSpPr>
        <p:spPr>
          <a:xfrm>
            <a:off x="6382345" y="1990835"/>
            <a:ext cx="0" cy="1161830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2D8BCB80-D4CE-A627-C3F9-612887903ADB}"/>
              </a:ext>
            </a:extLst>
          </p:cNvPr>
          <p:cNvCxnSpPr>
            <a:cxnSpLocks/>
          </p:cNvCxnSpPr>
          <p:nvPr/>
        </p:nvCxnSpPr>
        <p:spPr>
          <a:xfrm>
            <a:off x="6676788" y="1990835"/>
            <a:ext cx="0" cy="1161830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668B121-A880-6505-2561-BD396DF56BAD}"/>
              </a:ext>
            </a:extLst>
          </p:cNvPr>
          <p:cNvCxnSpPr>
            <a:cxnSpLocks/>
          </p:cNvCxnSpPr>
          <p:nvPr/>
        </p:nvCxnSpPr>
        <p:spPr>
          <a:xfrm>
            <a:off x="6993425" y="1990835"/>
            <a:ext cx="0" cy="1161830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1575865-B053-7898-8B65-FC865B35DA45}"/>
              </a:ext>
            </a:extLst>
          </p:cNvPr>
          <p:cNvCxnSpPr>
            <a:cxnSpLocks/>
          </p:cNvCxnSpPr>
          <p:nvPr/>
        </p:nvCxnSpPr>
        <p:spPr>
          <a:xfrm>
            <a:off x="7345573" y="1990835"/>
            <a:ext cx="0" cy="1161830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60BCA52-1825-6832-EEFA-1D97E936D1DF}"/>
              </a:ext>
            </a:extLst>
          </p:cNvPr>
          <p:cNvCxnSpPr>
            <a:cxnSpLocks/>
          </p:cNvCxnSpPr>
          <p:nvPr/>
        </p:nvCxnSpPr>
        <p:spPr>
          <a:xfrm>
            <a:off x="7728791" y="1990835"/>
            <a:ext cx="0" cy="1161830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0C6B194F-8DBE-F9C2-EE36-34CFFD5A39CA}"/>
              </a:ext>
            </a:extLst>
          </p:cNvPr>
          <p:cNvCxnSpPr>
            <a:cxnSpLocks/>
          </p:cNvCxnSpPr>
          <p:nvPr/>
        </p:nvCxnSpPr>
        <p:spPr>
          <a:xfrm>
            <a:off x="1002733" y="1887823"/>
            <a:ext cx="0" cy="1116032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7D9790A4-D84A-0EB9-B17D-0D20E60C8905}"/>
              </a:ext>
            </a:extLst>
          </p:cNvPr>
          <p:cNvCxnSpPr>
            <a:cxnSpLocks/>
          </p:cNvCxnSpPr>
          <p:nvPr/>
        </p:nvCxnSpPr>
        <p:spPr>
          <a:xfrm>
            <a:off x="1632461" y="1887823"/>
            <a:ext cx="0" cy="1116032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9F300A6E-9B1B-1324-2C8E-92BFA1075476}"/>
              </a:ext>
            </a:extLst>
          </p:cNvPr>
          <p:cNvCxnSpPr>
            <a:cxnSpLocks/>
          </p:cNvCxnSpPr>
          <p:nvPr/>
        </p:nvCxnSpPr>
        <p:spPr>
          <a:xfrm>
            <a:off x="1898454" y="1887823"/>
            <a:ext cx="0" cy="1116032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FE2D1F1-DBEC-F692-698E-A8414EF058C6}"/>
              </a:ext>
            </a:extLst>
          </p:cNvPr>
          <p:cNvCxnSpPr>
            <a:cxnSpLocks/>
          </p:cNvCxnSpPr>
          <p:nvPr/>
        </p:nvCxnSpPr>
        <p:spPr>
          <a:xfrm>
            <a:off x="2231401" y="1887823"/>
            <a:ext cx="0" cy="1116032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1C6B0779-1BB7-0B89-8EB6-0E7352D9E38F}"/>
              </a:ext>
            </a:extLst>
          </p:cNvPr>
          <p:cNvCxnSpPr>
            <a:cxnSpLocks/>
          </p:cNvCxnSpPr>
          <p:nvPr/>
        </p:nvCxnSpPr>
        <p:spPr>
          <a:xfrm>
            <a:off x="2605371" y="1887823"/>
            <a:ext cx="0" cy="1116032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D7D10C45-DF7B-DAF7-5A15-C0F76D743715}"/>
              </a:ext>
            </a:extLst>
          </p:cNvPr>
          <p:cNvCxnSpPr>
            <a:cxnSpLocks/>
          </p:cNvCxnSpPr>
          <p:nvPr/>
        </p:nvCxnSpPr>
        <p:spPr>
          <a:xfrm>
            <a:off x="2972431" y="1887823"/>
            <a:ext cx="0" cy="1116032"/>
          </a:xfrm>
          <a:prstGeom prst="line">
            <a:avLst/>
          </a:prstGeom>
          <a:ln w="19050">
            <a:solidFill>
              <a:srgbClr val="FF29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7896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89C538-1866-CCAF-43B9-0AD7713F7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2D9F80-818A-7C03-1C78-C75526C33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01231"/>
            <a:ext cx="8229600" cy="857250"/>
          </a:xfrm>
        </p:spPr>
        <p:txBody>
          <a:bodyPr>
            <a:normAutofit fontScale="92500"/>
          </a:bodyPr>
          <a:lstStyle/>
          <a:p>
            <a:r>
              <a:rPr lang="en-US" sz="2400" b="1" i="1" dirty="0"/>
              <a:t>What we need</a:t>
            </a:r>
            <a:r>
              <a:rPr lang="en-US" sz="2400" dirty="0"/>
              <a:t> – coordinating ground and space-based telescopes for several hours at a time, repeatedly over weeks to months.</a:t>
            </a:r>
            <a:endParaRPr lang="en-US" sz="2000" dirty="0"/>
          </a:p>
          <a:p>
            <a:pPr lvl="1"/>
            <a:endParaRPr lang="en-US" sz="2000" dirty="0"/>
          </a:p>
          <a:p>
            <a:pPr lvl="1"/>
            <a:endParaRPr lang="en-US" sz="2000" dirty="0"/>
          </a:p>
          <a:p>
            <a:endParaRPr lang="en-US" sz="2400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AE9C1EEE-3332-795F-DB83-0EC515058734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62AFB0E-4691-9FD0-F1C7-D175149580B2}"/>
              </a:ext>
            </a:extLst>
          </p:cNvPr>
          <p:cNvSpPr txBox="1">
            <a:spLocks/>
          </p:cNvSpPr>
          <p:nvPr/>
        </p:nvSpPr>
        <p:spPr>
          <a:xfrm>
            <a:off x="457200" y="3911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/>
              <a:t>What’s next? – Repeat the experiment!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3242CE-4CB9-14F0-8B1B-A8B74133C649}"/>
              </a:ext>
            </a:extLst>
          </p:cNvPr>
          <p:cNvSpPr txBox="1"/>
          <p:nvPr/>
        </p:nvSpPr>
        <p:spPr>
          <a:xfrm>
            <a:off x="65289" y="2636954"/>
            <a:ext cx="1462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 Old Ways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B008AE-99DD-2623-A5B0-9BB6E819EFC6}"/>
              </a:ext>
            </a:extLst>
          </p:cNvPr>
          <p:cNvSpPr txBox="1"/>
          <p:nvPr/>
        </p:nvSpPr>
        <p:spPr>
          <a:xfrm>
            <a:off x="1777271" y="2490579"/>
            <a:ext cx="738210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i="1" dirty="0"/>
              <a:t>Multiple DDTs.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i="1" dirty="0"/>
              <a:t>Independent ToOs + endless email chains + hope.</a:t>
            </a:r>
          </a:p>
          <a:p>
            <a:pPr lvl="1"/>
            <a:endParaRPr lang="en-US" sz="3200" i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FF299E"/>
                </a:solidFill>
              </a:rPr>
              <a:t>Adding unlikely suspects to the fast timing instrument suite.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FF299E"/>
                </a:solidFill>
              </a:rPr>
              <a:t>Joint programs as multi-wavelength rally points.</a:t>
            </a:r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D0FF1C-C72A-CF0F-BEDE-3D05FF02D32F}"/>
              </a:ext>
            </a:extLst>
          </p:cNvPr>
          <p:cNvSpPr txBox="1"/>
          <p:nvPr/>
        </p:nvSpPr>
        <p:spPr>
          <a:xfrm>
            <a:off x="-4269" y="3714399"/>
            <a:ext cx="1563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239A"/>
                </a:solidFill>
              </a:rPr>
              <a:t>The New Ways</a:t>
            </a:r>
          </a:p>
        </p:txBody>
      </p:sp>
      <p:sp>
        <p:nvSpPr>
          <p:cNvPr id="13" name="Left Brace 12">
            <a:extLst>
              <a:ext uri="{FF2B5EF4-FFF2-40B4-BE49-F238E27FC236}">
                <a16:creationId xmlns:a16="http://schemas.microsoft.com/office/drawing/2014/main" id="{D7BEC677-F03F-0EE3-8CEC-BA92B5383CD8}"/>
              </a:ext>
            </a:extLst>
          </p:cNvPr>
          <p:cNvSpPr/>
          <p:nvPr/>
        </p:nvSpPr>
        <p:spPr>
          <a:xfrm>
            <a:off x="1538182" y="2584609"/>
            <a:ext cx="618168" cy="53944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Brace 13">
            <a:extLst>
              <a:ext uri="{FF2B5EF4-FFF2-40B4-BE49-F238E27FC236}">
                <a16:creationId xmlns:a16="http://schemas.microsoft.com/office/drawing/2014/main" id="{CBD3CA84-9231-BD31-0570-9D7385B54393}"/>
              </a:ext>
            </a:extLst>
          </p:cNvPr>
          <p:cNvSpPr/>
          <p:nvPr/>
        </p:nvSpPr>
        <p:spPr>
          <a:xfrm>
            <a:off x="1538182" y="3661244"/>
            <a:ext cx="618168" cy="539440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884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CEACF-8937-45B4-CD9D-0108D6FFF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Green Bank Telescope – MUSTANG2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6C01B0-0F13-3CA9-DD16-29C70DBDD46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96610" y="1344784"/>
                <a:ext cx="3738880" cy="3394472"/>
              </a:xfrm>
            </p:spPr>
            <p:txBody>
              <a:bodyPr>
                <a:normAutofit fontScale="92500" lnSpcReduction="10000"/>
              </a:bodyPr>
              <a:lstStyle/>
              <a:p>
                <a:r>
                  <a:rPr lang="en-US" sz="2000" dirty="0"/>
                  <a:t>100m single dish telescope.</a:t>
                </a:r>
              </a:p>
              <a:p>
                <a:r>
                  <a:rPr lang="en-US" sz="2000" dirty="0"/>
                  <a:t>Bolometric array with 4 arcmin field of view.</a:t>
                </a:r>
              </a:p>
              <a:p>
                <a:r>
                  <a:rPr lang="en-US" sz="2000" dirty="0"/>
                  <a:t>3mm band.</a:t>
                </a:r>
              </a:p>
              <a:p>
                <a:r>
                  <a:rPr lang="en-US" sz="2000" dirty="0"/>
                  <a:t>Cygnus X</a:t>
                </a:r>
                <a14:m>
                  <m:oMath xmlns:m="http://schemas.openxmlformats.org/officeDocument/2006/math">
                    <m:r>
                      <a:rPr lang="en-US" sz="20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000" dirty="0"/>
                  <a:t>1 is an ideal target:</a:t>
                </a:r>
              </a:p>
              <a:p>
                <a:pPr lvl="1"/>
                <a:r>
                  <a:rPr lang="en-US" sz="1600" dirty="0"/>
                  <a:t>Persistently bright source.</a:t>
                </a:r>
              </a:p>
              <a:p>
                <a:pPr lvl="1"/>
                <a:r>
                  <a:rPr lang="en-US" sz="1600" dirty="0"/>
                  <a:t>Well studied (distance, VLBI jet measurements).</a:t>
                </a:r>
              </a:p>
              <a:p>
                <a:pPr lvl="1"/>
                <a:r>
                  <a:rPr lang="en-US" sz="1600" dirty="0"/>
                  <a:t>Spends most of its lifetime in a jet-producing state.</a:t>
                </a:r>
              </a:p>
              <a:p>
                <a:pPr lvl="1"/>
                <a:r>
                  <a:rPr lang="en-US" sz="1600" dirty="0"/>
                  <a:t>Previous radio timing observations were performed at cm wavelengths.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6C01B0-0F13-3CA9-DD16-29C70DBDD46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6610" y="1344784"/>
                <a:ext cx="3738880" cy="3394472"/>
              </a:xfrm>
              <a:blipFill>
                <a:blip r:embed="rId2"/>
                <a:stretch>
                  <a:fillRect l="-1356" t="-18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 descr="A large white satellite dish&#10;&#10;AI-generated content may be incorrect.">
            <a:extLst>
              <a:ext uri="{FF2B5EF4-FFF2-40B4-BE49-F238E27FC236}">
                <a16:creationId xmlns:a16="http://schemas.microsoft.com/office/drawing/2014/main" id="{19340625-C1CC-38EA-DE74-351EB6BA5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391775"/>
            <a:ext cx="4246880" cy="2882865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10" name="Picture 9" descr="A logo for a company&#10;&#10;AI-generated content may be incorrect.">
            <a:extLst>
              <a:ext uri="{FF2B5EF4-FFF2-40B4-BE49-F238E27FC236}">
                <a16:creationId xmlns:a16="http://schemas.microsoft.com/office/drawing/2014/main" id="{ADFBA535-0EAC-D33C-EB9C-7F9996357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8630" y="246499"/>
            <a:ext cx="803250" cy="618329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CF05CDD-5FFA-7D08-447D-EF2EF3EA7F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2547" y="1676400"/>
            <a:ext cx="1844843" cy="1804385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A4AA1C7-EBA8-00B9-0B5F-DFE65EA81B9C}"/>
                  </a:ext>
                </a:extLst>
              </p:cNvPr>
              <p:cNvSpPr txBox="1"/>
              <p:nvPr/>
            </p:nvSpPr>
            <p:spPr>
              <a:xfrm>
                <a:off x="7118309" y="2963228"/>
                <a:ext cx="1371946" cy="338554"/>
              </a:xfrm>
              <a:prstGeom prst="rect">
                <a:avLst/>
              </a:prstGeom>
              <a:noFill/>
              <a:ln w="34925"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i="1" dirty="0"/>
                  <a:t>Cygnus X</a:t>
                </a:r>
                <a14:m>
                  <m:oMath xmlns:m="http://schemas.openxmlformats.org/officeDocument/2006/math">
                    <m:r>
                      <a:rPr lang="en-US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1600" i="1" dirty="0"/>
                  <a:t>1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A4AA1C7-EBA8-00B9-0B5F-DFE65EA81B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8309" y="2963228"/>
                <a:ext cx="1371946" cy="338554"/>
              </a:xfrm>
              <a:prstGeom prst="rect">
                <a:avLst/>
              </a:prstGeom>
              <a:blipFill>
                <a:blip r:embed="rId6"/>
                <a:stretch>
                  <a:fillRect l="-2752" t="-7143" b="-17857"/>
                </a:stretch>
              </a:blipFill>
              <a:ln w="3492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963FADF-A9B5-BC3D-71B7-242FCBA51ED2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</p:spTree>
    <p:extLst>
      <p:ext uri="{BB962C8B-B14F-4D97-AF65-F5344CB8AC3E}">
        <p14:creationId xmlns:p14="http://schemas.microsoft.com/office/powerpoint/2010/main" val="2464844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07CDD-67B2-E3D8-0940-3F10296A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Extracting time-series measurements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5D19A-97BF-67C7-AA4E-CC799488E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767" y="1254720"/>
            <a:ext cx="4114800" cy="2292349"/>
          </a:xfrm>
        </p:spPr>
        <p:txBody>
          <a:bodyPr>
            <a:normAutofit/>
          </a:bodyPr>
          <a:lstStyle/>
          <a:p>
            <a:r>
              <a:rPr lang="en-US" sz="2000" dirty="0"/>
              <a:t>Previous techniques (2D Gaussian) that worked for extremely bright sources do not perform well!</a:t>
            </a:r>
          </a:p>
          <a:p>
            <a:r>
              <a:rPr lang="en-US" sz="2000" dirty="0"/>
              <a:t>Try a simpler approach </a:t>
            </a:r>
            <a:r>
              <a:rPr lang="en-US" sz="2000" dirty="0">
                <a:sym typeface="Wingdings" pitchFamily="2" charset="2"/>
              </a:rPr>
              <a:t> Peak finding.</a:t>
            </a:r>
            <a:endParaRPr lang="en-US" sz="2000" dirty="0"/>
          </a:p>
        </p:txBody>
      </p:sp>
      <p:pic>
        <p:nvPicPr>
          <p:cNvPr id="6" name="Picture 5" descr="A diagram of data and data&#10;&#10;AI-generated content may be incorrect.">
            <a:extLst>
              <a:ext uri="{FF2B5EF4-FFF2-40B4-BE49-F238E27FC236}">
                <a16:creationId xmlns:a16="http://schemas.microsoft.com/office/drawing/2014/main" id="{F2345FE1-A7DC-F9B6-F1CD-5940F4EFD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9850" y="1108064"/>
            <a:ext cx="3450291" cy="3450291"/>
          </a:xfrm>
          <a:prstGeom prst="rect">
            <a:avLst/>
          </a:prstGeom>
          <a:ln w="34925">
            <a:solidFill>
              <a:schemeClr val="accent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64E2C9-3191-726E-3575-BD6D88669C90}"/>
              </a:ext>
            </a:extLst>
          </p:cNvPr>
          <p:cNvSpPr txBox="1"/>
          <p:nvPr/>
        </p:nvSpPr>
        <p:spPr>
          <a:xfrm>
            <a:off x="3710091" y="3912024"/>
            <a:ext cx="1460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Tetarenko et al., in prep.</a:t>
            </a:r>
          </a:p>
        </p:txBody>
      </p:sp>
      <p:pic>
        <p:nvPicPr>
          <p:cNvPr id="7" name="Picture 6" descr="A person in a scarf and glasses sitting on a ledge with a bridge in the background&#10;&#10;AI-generated content may be incorrect.">
            <a:extLst>
              <a:ext uri="{FF2B5EF4-FFF2-40B4-BE49-F238E27FC236}">
                <a16:creationId xmlns:a16="http://schemas.microsoft.com/office/drawing/2014/main" id="{C1B66106-A151-10DF-A991-55D3D4F65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866" y="2928398"/>
            <a:ext cx="1196056" cy="1161475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B9B2699-CE9D-055E-2BEA-D138A5B760F9}"/>
              </a:ext>
            </a:extLst>
          </p:cNvPr>
          <p:cNvSpPr txBox="1"/>
          <p:nvPr/>
        </p:nvSpPr>
        <p:spPr>
          <a:xfrm>
            <a:off x="196645" y="4196452"/>
            <a:ext cx="3058160" cy="830997"/>
          </a:xfrm>
          <a:prstGeom prst="rect">
            <a:avLst/>
          </a:prstGeom>
          <a:noFill/>
          <a:ln w="34925">
            <a:noFill/>
          </a:ln>
        </p:spPr>
        <p:txBody>
          <a:bodyPr wrap="square" rtlCol="0">
            <a:spAutoFit/>
          </a:bodyPr>
          <a:lstStyle/>
          <a:p>
            <a:r>
              <a:rPr lang="en-US" sz="1600" i="1" dirty="0"/>
              <a:t>Monica Coombs-Rodriguez</a:t>
            </a:r>
          </a:p>
          <a:p>
            <a:r>
              <a:rPr lang="en-US" sz="1600" i="1" dirty="0"/>
              <a:t>MITACS Intern</a:t>
            </a:r>
          </a:p>
          <a:p>
            <a:r>
              <a:rPr lang="en-US" sz="1600" i="1" dirty="0"/>
              <a:t>(Cardiff University)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158D2C5F-AB44-9F8A-8CE0-8FF69A441E6F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</p:spTree>
    <p:extLst>
      <p:ext uri="{BB962C8B-B14F-4D97-AF65-F5344CB8AC3E}">
        <p14:creationId xmlns:p14="http://schemas.microsoft.com/office/powerpoint/2010/main" val="1960646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2295D-4F86-5F3C-4E9E-6A15A178D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Cygnus X-1 radio/mm timing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E809D35F-4F6D-4525-25B1-18EFA9F57617}"/>
              </a:ext>
            </a:extLst>
          </p:cNvPr>
          <p:cNvCxnSpPr>
            <a:cxnSpLocks/>
          </p:cNvCxnSpPr>
          <p:nvPr/>
        </p:nvCxnSpPr>
        <p:spPr>
          <a:xfrm>
            <a:off x="5696597" y="2118742"/>
            <a:ext cx="209232" cy="2"/>
          </a:xfrm>
          <a:prstGeom prst="straightConnector1">
            <a:avLst/>
          </a:prstGeom>
          <a:ln w="34925">
            <a:solidFill>
              <a:schemeClr val="bg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867FA64-1407-B5D0-552D-AEF4228B93AE}"/>
              </a:ext>
            </a:extLst>
          </p:cNvPr>
          <p:cNvCxnSpPr>
            <a:cxnSpLocks/>
          </p:cNvCxnSpPr>
          <p:nvPr/>
        </p:nvCxnSpPr>
        <p:spPr>
          <a:xfrm>
            <a:off x="5696597" y="1308098"/>
            <a:ext cx="209232" cy="2"/>
          </a:xfrm>
          <a:prstGeom prst="straightConnector1">
            <a:avLst/>
          </a:prstGeom>
          <a:ln w="34925">
            <a:solidFill>
              <a:schemeClr val="bg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7C7A362E-B775-6E97-92BF-7ED736EF1AEF}"/>
              </a:ext>
            </a:extLst>
          </p:cNvPr>
          <p:cNvSpPr txBox="1"/>
          <p:nvPr/>
        </p:nvSpPr>
        <p:spPr>
          <a:xfrm>
            <a:off x="1156493" y="1105502"/>
            <a:ext cx="2906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Tetarenko et al., 2019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7C8ED6B6-DE17-320C-7E92-54B8921A2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9376" y="1433948"/>
            <a:ext cx="3925094" cy="3146161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ECB6F449-87BB-E6A1-9E47-1072EBC6F711}"/>
              </a:ext>
            </a:extLst>
          </p:cNvPr>
          <p:cNvSpPr txBox="1"/>
          <p:nvPr/>
        </p:nvSpPr>
        <p:spPr>
          <a:xfrm>
            <a:off x="5319522" y="1105502"/>
            <a:ext cx="3367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Tetarenko et al., in prep.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F832081-9460-F9BC-2D46-13612AD2BA86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64F14B8-0131-7615-C36A-A056E33A4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572" y="1433948"/>
            <a:ext cx="3071360" cy="3364124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713047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6EBD9-F281-8534-3C65-4A45ECBB6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4253" y="82127"/>
            <a:ext cx="11036296" cy="857250"/>
          </a:xfrm>
        </p:spPr>
        <p:txBody>
          <a:bodyPr>
            <a:normAutofit/>
          </a:bodyPr>
          <a:lstStyle/>
          <a:p>
            <a:r>
              <a:rPr lang="en-US" sz="3200" dirty="0"/>
              <a:t>Jet properties – acceleration or non-linear size scale?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0416532-CB12-A7A1-4F8D-4E5495B59A4E}"/>
              </a:ext>
            </a:extLst>
          </p:cNvPr>
          <p:cNvSpPr/>
          <p:nvPr/>
        </p:nvSpPr>
        <p:spPr>
          <a:xfrm>
            <a:off x="3588676" y="3583549"/>
            <a:ext cx="215783" cy="226824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31FAA0F-D32A-AF83-0DC7-5E6C93C9C7DB}"/>
              </a:ext>
            </a:extLst>
          </p:cNvPr>
          <p:cNvCxnSpPr>
            <a:cxnSpLocks/>
          </p:cNvCxnSpPr>
          <p:nvPr/>
        </p:nvCxnSpPr>
        <p:spPr>
          <a:xfrm>
            <a:off x="3588676" y="3093813"/>
            <a:ext cx="1116995" cy="944"/>
          </a:xfrm>
          <a:prstGeom prst="straightConnector1">
            <a:avLst/>
          </a:prstGeom>
          <a:ln w="41275"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A857A8A-3A8A-648E-D989-0944785419CB}"/>
              </a:ext>
            </a:extLst>
          </p:cNvPr>
          <p:cNvSpPr txBox="1"/>
          <p:nvPr/>
        </p:nvSpPr>
        <p:spPr>
          <a:xfrm>
            <a:off x="2826926" y="2874832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34 min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2E8E598-F2D4-8DB9-BFD0-8F73749FD60F}"/>
              </a:ext>
            </a:extLst>
          </p:cNvPr>
          <p:cNvSpPr/>
          <p:nvPr/>
        </p:nvSpPr>
        <p:spPr>
          <a:xfrm>
            <a:off x="4269556" y="3606165"/>
            <a:ext cx="199231" cy="194837"/>
          </a:xfrm>
          <a:prstGeom prst="rect">
            <a:avLst/>
          </a:prstGeom>
          <a:solidFill>
            <a:srgbClr val="00800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23" descr="cyg_vlbi.png">
            <a:extLst>
              <a:ext uri="{FF2B5EF4-FFF2-40B4-BE49-F238E27FC236}">
                <a16:creationId xmlns:a16="http://schemas.microsoft.com/office/drawing/2014/main" id="{D8AED0A8-8B92-DC3F-2F84-870450735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73" y="1989083"/>
            <a:ext cx="2113872" cy="2310614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98848C5-7CC8-8A49-E9B1-057351C6ECC8}"/>
              </a:ext>
            </a:extLst>
          </p:cNvPr>
          <p:cNvSpPr txBox="1"/>
          <p:nvPr/>
        </p:nvSpPr>
        <p:spPr>
          <a:xfrm>
            <a:off x="341240" y="4329916"/>
            <a:ext cx="3367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Credit: J. Miller-Jones</a:t>
            </a:r>
          </a:p>
          <a:p>
            <a:r>
              <a:rPr lang="en-US" i="1" dirty="0"/>
              <a:t>Prabu et al. 2026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9DCDA1F-CC22-A86B-7859-320C6197C3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4402" y="1305178"/>
            <a:ext cx="2680464" cy="1404460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029A1F3-B24A-BB1B-1137-3D5407E367D3}"/>
              </a:ext>
            </a:extLst>
          </p:cNvPr>
          <p:cNvCxnSpPr>
            <a:cxnSpLocks/>
          </p:cNvCxnSpPr>
          <p:nvPr/>
        </p:nvCxnSpPr>
        <p:spPr>
          <a:xfrm>
            <a:off x="4643473" y="2571456"/>
            <a:ext cx="1085116" cy="11100"/>
          </a:xfrm>
          <a:prstGeom prst="straightConnector1">
            <a:avLst/>
          </a:prstGeom>
          <a:ln w="41275"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9EC4BCD-919E-4154-37F5-133220B93383}"/>
              </a:ext>
            </a:extLst>
          </p:cNvPr>
          <p:cNvCxnSpPr>
            <a:cxnSpLocks/>
          </p:cNvCxnSpPr>
          <p:nvPr/>
        </p:nvCxnSpPr>
        <p:spPr>
          <a:xfrm flipV="1">
            <a:off x="3588676" y="3354648"/>
            <a:ext cx="768081" cy="1833"/>
          </a:xfrm>
          <a:prstGeom prst="straightConnector1">
            <a:avLst/>
          </a:prstGeom>
          <a:ln w="41275"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3" name="Group 20">
            <a:extLst>
              <a:ext uri="{FF2B5EF4-FFF2-40B4-BE49-F238E27FC236}">
                <a16:creationId xmlns:a16="http://schemas.microsoft.com/office/drawing/2014/main" id="{1B303D27-F05E-C895-0BED-A2523EAA87C6}"/>
              </a:ext>
            </a:extLst>
          </p:cNvPr>
          <p:cNvGrpSpPr/>
          <p:nvPr/>
        </p:nvGrpSpPr>
        <p:grpSpPr>
          <a:xfrm>
            <a:off x="4722738" y="2665246"/>
            <a:ext cx="610290" cy="2063430"/>
            <a:chOff x="2319867" y="1346180"/>
            <a:chExt cx="2006600" cy="2480746"/>
          </a:xfrm>
          <a:scene3d>
            <a:camera prst="orthographicFront">
              <a:rot lat="0" lon="0" rev="5400000"/>
            </a:camera>
            <a:lightRig rig="threePt" dir="t"/>
          </a:scene3d>
        </p:grpSpPr>
        <p:sp>
          <p:nvSpPr>
            <p:cNvPr id="20" name="Isosceles Triangle 62">
              <a:extLst>
                <a:ext uri="{FF2B5EF4-FFF2-40B4-BE49-F238E27FC236}">
                  <a16:creationId xmlns:a16="http://schemas.microsoft.com/office/drawing/2014/main" id="{BE44BA8D-E8C2-FD68-671C-404998AF9430}"/>
                </a:ext>
              </a:extLst>
            </p:cNvPr>
            <p:cNvSpPr/>
            <p:nvPr/>
          </p:nvSpPr>
          <p:spPr>
            <a:xfrm>
              <a:off x="2319867" y="1346180"/>
              <a:ext cx="2006600" cy="2285997"/>
            </a:xfrm>
            <a:prstGeom prst="triangl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  <a:tileRect/>
            </a:gra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1FB0134-395C-9E08-552B-B6462E74D892}"/>
                </a:ext>
              </a:extLst>
            </p:cNvPr>
            <p:cNvSpPr/>
            <p:nvPr/>
          </p:nvSpPr>
          <p:spPr>
            <a:xfrm>
              <a:off x="2319867" y="3437441"/>
              <a:ext cx="2006600" cy="389485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28BE6D0A-58D9-9EB4-36D9-03AA00ACDE91}"/>
              </a:ext>
            </a:extLst>
          </p:cNvPr>
          <p:cNvGrpSpPr/>
          <p:nvPr/>
        </p:nvGrpSpPr>
        <p:grpSpPr>
          <a:xfrm>
            <a:off x="4602336" y="3236709"/>
            <a:ext cx="1054596" cy="907910"/>
            <a:chOff x="4602336" y="3236709"/>
            <a:chExt cx="1054596" cy="907910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614D4D4B-EC26-49B3-7AE1-15AC9CB2E638}"/>
                </a:ext>
              </a:extLst>
            </p:cNvPr>
            <p:cNvSpPr/>
            <p:nvPr/>
          </p:nvSpPr>
          <p:spPr>
            <a:xfrm>
              <a:off x="4602336" y="3370129"/>
              <a:ext cx="210104" cy="645575"/>
            </a:xfrm>
            <a:prstGeom prst="rect">
              <a:avLst/>
            </a:prstGeom>
            <a:solidFill>
              <a:srgbClr val="9500D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E1F9963-2551-1555-4FAA-15CF358B6E08}"/>
                </a:ext>
              </a:extLst>
            </p:cNvPr>
            <p:cNvSpPr/>
            <p:nvPr/>
          </p:nvSpPr>
          <p:spPr>
            <a:xfrm>
              <a:off x="4812441" y="3370129"/>
              <a:ext cx="210104" cy="645575"/>
            </a:xfrm>
            <a:prstGeom prst="rect">
              <a:avLst/>
            </a:prstGeom>
            <a:solidFill>
              <a:srgbClr val="4169E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24DFBB74-7173-31EE-7462-AC2F3D2689ED}"/>
                </a:ext>
              </a:extLst>
            </p:cNvPr>
            <p:cNvSpPr/>
            <p:nvPr/>
          </p:nvSpPr>
          <p:spPr>
            <a:xfrm>
              <a:off x="5239563" y="3242525"/>
              <a:ext cx="210104" cy="901131"/>
            </a:xfrm>
            <a:prstGeom prst="rect">
              <a:avLst/>
            </a:prstGeom>
            <a:solidFill>
              <a:srgbClr val="FEA5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DC1B466-28D5-100B-731A-DCD27AAFC20D}"/>
                </a:ext>
              </a:extLst>
            </p:cNvPr>
            <p:cNvSpPr/>
            <p:nvPr/>
          </p:nvSpPr>
          <p:spPr>
            <a:xfrm>
              <a:off x="5446828" y="3236709"/>
              <a:ext cx="210104" cy="907910"/>
            </a:xfrm>
            <a:prstGeom prst="rect">
              <a:avLst/>
            </a:prstGeom>
            <a:solidFill>
              <a:srgbClr val="FE139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40C003ED-1045-4CBC-EC61-D47D2A9E594A}"/>
              </a:ext>
            </a:extLst>
          </p:cNvPr>
          <p:cNvSpPr/>
          <p:nvPr/>
        </p:nvSpPr>
        <p:spPr>
          <a:xfrm>
            <a:off x="4483304" y="3887754"/>
            <a:ext cx="1254934" cy="2591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10236000"/>
            </a:camera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966CF86-C027-9337-4D55-80EDCC80BDFF}"/>
              </a:ext>
            </a:extLst>
          </p:cNvPr>
          <p:cNvSpPr/>
          <p:nvPr/>
        </p:nvSpPr>
        <p:spPr>
          <a:xfrm>
            <a:off x="4356756" y="3260138"/>
            <a:ext cx="1381482" cy="2562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570000"/>
            </a:camera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CCFA594-B1B8-83FF-A07B-F7E197D07F47}"/>
              </a:ext>
            </a:extLst>
          </p:cNvPr>
          <p:cNvSpPr/>
          <p:nvPr/>
        </p:nvSpPr>
        <p:spPr>
          <a:xfrm>
            <a:off x="4252785" y="3591258"/>
            <a:ext cx="199231" cy="194837"/>
          </a:xfrm>
          <a:prstGeom prst="rect">
            <a:avLst/>
          </a:prstGeom>
          <a:solidFill>
            <a:srgbClr val="00800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DFE2764-15AA-228D-9AEA-15D508E56F34}"/>
              </a:ext>
            </a:extLst>
          </p:cNvPr>
          <p:cNvSpPr/>
          <p:nvPr/>
        </p:nvSpPr>
        <p:spPr>
          <a:xfrm>
            <a:off x="4211955" y="3760320"/>
            <a:ext cx="271350" cy="17687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10236000"/>
            </a:camera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E0E8D42-D8A5-D522-E954-80C224654CC4}"/>
              </a:ext>
            </a:extLst>
          </p:cNvPr>
          <p:cNvSpPr/>
          <p:nvPr/>
        </p:nvSpPr>
        <p:spPr>
          <a:xfrm>
            <a:off x="4237828" y="3450990"/>
            <a:ext cx="271350" cy="17687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570000"/>
            </a:camera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C9302C8-3166-20C1-8B6C-E783B82054FB}"/>
              </a:ext>
            </a:extLst>
          </p:cNvPr>
          <p:cNvSpPr txBox="1"/>
          <p:nvPr/>
        </p:nvSpPr>
        <p:spPr>
          <a:xfrm>
            <a:off x="2814177" y="3166437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 min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F719D8C-022F-06F3-15C7-ECF32365513A}"/>
              </a:ext>
            </a:extLst>
          </p:cNvPr>
          <p:cNvSpPr txBox="1"/>
          <p:nvPr/>
        </p:nvSpPr>
        <p:spPr>
          <a:xfrm>
            <a:off x="2826926" y="2595241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24 min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96C2B3CC-BBDD-EF41-E1B6-5C4519164EDE}"/>
              </a:ext>
            </a:extLst>
          </p:cNvPr>
          <p:cNvCxnSpPr>
            <a:cxnSpLocks/>
          </p:cNvCxnSpPr>
          <p:nvPr/>
        </p:nvCxnSpPr>
        <p:spPr>
          <a:xfrm>
            <a:off x="4643473" y="2814614"/>
            <a:ext cx="762699" cy="15223"/>
          </a:xfrm>
          <a:prstGeom prst="straightConnector1">
            <a:avLst/>
          </a:prstGeom>
          <a:ln w="41275"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9395EB0-4A66-F6AF-E1C8-3A34F74D6EFC}"/>
              </a:ext>
            </a:extLst>
          </p:cNvPr>
          <p:cNvSpPr txBox="1"/>
          <p:nvPr/>
        </p:nvSpPr>
        <p:spPr>
          <a:xfrm>
            <a:off x="2826926" y="2322152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27 min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16D6A6B-A18C-178B-4BDA-D68945998ED7}"/>
              </a:ext>
            </a:extLst>
          </p:cNvPr>
          <p:cNvSpPr txBox="1"/>
          <p:nvPr/>
        </p:nvSpPr>
        <p:spPr>
          <a:xfrm>
            <a:off x="322803" y="1345920"/>
            <a:ext cx="5165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Jet elongation measurements + time lags = jet speed</a:t>
            </a:r>
          </a:p>
        </p:txBody>
      </p:sp>
      <p:pic>
        <p:nvPicPr>
          <p:cNvPr id="40" name="Picture 39" descr="A graph with lines and dots&#10;&#10;AI-generated content may be incorrect.">
            <a:extLst>
              <a:ext uri="{FF2B5EF4-FFF2-40B4-BE49-F238E27FC236}">
                <a16:creationId xmlns:a16="http://schemas.microsoft.com/office/drawing/2014/main" id="{1CC2515A-6891-4544-633C-B7363A6096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6020" y="2813794"/>
            <a:ext cx="2680464" cy="1720792"/>
          </a:xfrm>
          <a:prstGeom prst="rect">
            <a:avLst/>
          </a:prstGeom>
          <a:ln w="34925">
            <a:solidFill>
              <a:schemeClr val="accent1">
                <a:shade val="95000"/>
                <a:satMod val="105000"/>
              </a:schemeClr>
            </a:solidFill>
          </a:ln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0C3AF9CB-E10E-84BD-3D72-7F66A6F420DA}"/>
              </a:ext>
            </a:extLst>
          </p:cNvPr>
          <p:cNvSpPr txBox="1"/>
          <p:nvPr/>
        </p:nvSpPr>
        <p:spPr>
          <a:xfrm>
            <a:off x="2913406" y="3178392"/>
            <a:ext cx="127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????</a:t>
            </a:r>
          </a:p>
        </p:txBody>
      </p: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852E6EDC-DE79-30C4-9B17-B9B579F77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6567" y="1384652"/>
            <a:ext cx="2904127" cy="3519476"/>
          </a:xfrm>
          <a:noFill/>
        </p:spPr>
        <p:txBody>
          <a:bodyPr>
            <a:noAutofit/>
          </a:bodyPr>
          <a:lstStyle/>
          <a:p>
            <a:r>
              <a:rPr lang="en-US" sz="2000" b="1" i="1" dirty="0"/>
              <a:t>Expectation</a:t>
            </a:r>
            <a:r>
              <a:rPr lang="en-US" sz="2000" dirty="0"/>
              <a:t> – time lag linearly proportional to wavelength (Blandford &amp; </a:t>
            </a:r>
            <a:r>
              <a:rPr lang="en-US" sz="2000" dirty="0" err="1"/>
              <a:t>Konigl</a:t>
            </a:r>
            <a:r>
              <a:rPr lang="en-US" sz="2000" dirty="0"/>
              <a:t>, 1979).</a:t>
            </a:r>
          </a:p>
          <a:p>
            <a:r>
              <a:rPr lang="en-US" sz="2000" b="1" i="1" dirty="0"/>
              <a:t>2019 work </a:t>
            </a:r>
            <a:r>
              <a:rPr lang="en-US" sz="2000" dirty="0"/>
              <a:t>– time lags to cm bands too short!</a:t>
            </a:r>
          </a:p>
          <a:p>
            <a:r>
              <a:rPr lang="en-US" sz="2000" b="1" i="1" dirty="0"/>
              <a:t>2026 work </a:t>
            </a:r>
            <a:r>
              <a:rPr lang="en-US" sz="2000" dirty="0"/>
              <a:t>– time lag to mm bands?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2BB6075-A4FE-D165-8DA5-66A73BFC5F52}"/>
              </a:ext>
            </a:extLst>
          </p:cNvPr>
          <p:cNvSpPr txBox="1"/>
          <p:nvPr/>
        </p:nvSpPr>
        <p:spPr>
          <a:xfrm>
            <a:off x="6751230" y="2822225"/>
            <a:ext cx="1045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New data!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8A1F6E2E-CAF5-434C-51FA-580449934FB3}"/>
              </a:ext>
            </a:extLst>
          </p:cNvPr>
          <p:cNvCxnSpPr/>
          <p:nvPr/>
        </p:nvCxnSpPr>
        <p:spPr>
          <a:xfrm>
            <a:off x="2814177" y="6371303"/>
            <a:ext cx="774499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C243F521-6D76-CCB7-15A9-43DC2B87D270}"/>
              </a:ext>
            </a:extLst>
          </p:cNvPr>
          <p:cNvCxnSpPr>
            <a:cxnSpLocks/>
          </p:cNvCxnSpPr>
          <p:nvPr/>
        </p:nvCxnSpPr>
        <p:spPr>
          <a:xfrm flipV="1">
            <a:off x="6866263" y="3417759"/>
            <a:ext cx="0" cy="308698"/>
          </a:xfrm>
          <a:prstGeom prst="straightConnector1">
            <a:avLst/>
          </a:prstGeom>
          <a:ln w="41275">
            <a:solidFill>
              <a:srgbClr val="0070C0"/>
            </a:solidFill>
            <a:headEnd type="triangl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5ECCDAD4-8CFF-06D8-B052-2D6A20FB226C}"/>
              </a:ext>
            </a:extLst>
          </p:cNvPr>
          <p:cNvSpPr/>
          <p:nvPr/>
        </p:nvSpPr>
        <p:spPr>
          <a:xfrm>
            <a:off x="2891973" y="3237662"/>
            <a:ext cx="683338" cy="238402"/>
          </a:xfrm>
          <a:prstGeom prst="rect">
            <a:avLst/>
          </a:prstGeom>
          <a:noFill/>
          <a:ln w="19050">
            <a:solidFill>
              <a:srgbClr val="0080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9AD6C4-1E48-5EDC-0037-5BDD9697341C}"/>
              </a:ext>
            </a:extLst>
          </p:cNvPr>
          <p:cNvSpPr/>
          <p:nvPr/>
        </p:nvSpPr>
        <p:spPr>
          <a:xfrm>
            <a:off x="6561777" y="3725092"/>
            <a:ext cx="1186122" cy="247328"/>
          </a:xfrm>
          <a:prstGeom prst="rect">
            <a:avLst/>
          </a:prstGeom>
          <a:noFill/>
          <a:ln w="19050">
            <a:solidFill>
              <a:srgbClr val="00800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17A8AD1-94BF-7F9C-ECE1-A036FE335EA1}"/>
              </a:ext>
            </a:extLst>
          </p:cNvPr>
          <p:cNvSpPr/>
          <p:nvPr/>
        </p:nvSpPr>
        <p:spPr>
          <a:xfrm>
            <a:off x="2891973" y="2964053"/>
            <a:ext cx="683338" cy="210780"/>
          </a:xfrm>
          <a:prstGeom prst="rect">
            <a:avLst/>
          </a:prstGeom>
          <a:noFill/>
          <a:ln w="19050">
            <a:solidFill>
              <a:srgbClr val="950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7FF564E-EF4E-A5FD-2361-4BC7FC16D20D}"/>
              </a:ext>
            </a:extLst>
          </p:cNvPr>
          <p:cNvSpPr/>
          <p:nvPr/>
        </p:nvSpPr>
        <p:spPr>
          <a:xfrm>
            <a:off x="2891973" y="2680647"/>
            <a:ext cx="683338" cy="224272"/>
          </a:xfrm>
          <a:prstGeom prst="rect">
            <a:avLst/>
          </a:prstGeom>
          <a:noFill/>
          <a:ln w="19050">
            <a:solidFill>
              <a:srgbClr val="FEA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4ABD06B-A82F-0A9A-F375-1E94ADB3E503}"/>
              </a:ext>
            </a:extLst>
          </p:cNvPr>
          <p:cNvSpPr/>
          <p:nvPr/>
        </p:nvSpPr>
        <p:spPr>
          <a:xfrm>
            <a:off x="2891973" y="2393377"/>
            <a:ext cx="683338" cy="233908"/>
          </a:xfrm>
          <a:prstGeom prst="rect">
            <a:avLst/>
          </a:prstGeom>
          <a:noFill/>
          <a:ln w="19050">
            <a:solidFill>
              <a:srgbClr val="FE139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46F5557-877F-AAF5-66AE-D2E27DE81242}"/>
              </a:ext>
            </a:extLst>
          </p:cNvPr>
          <p:cNvSpPr/>
          <p:nvPr/>
        </p:nvSpPr>
        <p:spPr>
          <a:xfrm>
            <a:off x="6529051" y="3038302"/>
            <a:ext cx="1225348" cy="282748"/>
          </a:xfrm>
          <a:prstGeom prst="rect">
            <a:avLst/>
          </a:prstGeom>
          <a:noFill/>
          <a:ln w="19050">
            <a:solidFill>
              <a:srgbClr val="FEA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FEA9F14-F083-052D-3A95-2B68CF9E5FAB}"/>
              </a:ext>
            </a:extLst>
          </p:cNvPr>
          <p:cNvSpPr/>
          <p:nvPr/>
        </p:nvSpPr>
        <p:spPr>
          <a:xfrm>
            <a:off x="6545378" y="3054653"/>
            <a:ext cx="1188000" cy="247328"/>
          </a:xfrm>
          <a:prstGeom prst="rect">
            <a:avLst/>
          </a:prstGeom>
          <a:noFill/>
          <a:ln w="19050">
            <a:solidFill>
              <a:srgbClr val="4169E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316ED54-D52F-8AA8-B8F4-20C3CA21A8FA}"/>
              </a:ext>
            </a:extLst>
          </p:cNvPr>
          <p:cNvSpPr/>
          <p:nvPr/>
        </p:nvSpPr>
        <p:spPr>
          <a:xfrm>
            <a:off x="6510860" y="3030075"/>
            <a:ext cx="1260000" cy="308698"/>
          </a:xfrm>
          <a:prstGeom prst="rect">
            <a:avLst/>
          </a:prstGeom>
          <a:noFill/>
          <a:ln w="19050">
            <a:solidFill>
              <a:srgbClr val="FE139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ooter Placeholder 3">
            <a:extLst>
              <a:ext uri="{FF2B5EF4-FFF2-40B4-BE49-F238E27FC236}">
                <a16:creationId xmlns:a16="http://schemas.microsoft.com/office/drawing/2014/main" id="{6F7ABD1D-77B4-3B1F-F0F1-639D8D4F82D9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607F94-638B-7E4F-287B-E992A38B308E}"/>
              </a:ext>
            </a:extLst>
          </p:cNvPr>
          <p:cNvSpPr/>
          <p:nvPr/>
        </p:nvSpPr>
        <p:spPr>
          <a:xfrm>
            <a:off x="2874904" y="2945330"/>
            <a:ext cx="717835" cy="251193"/>
          </a:xfrm>
          <a:prstGeom prst="rect">
            <a:avLst/>
          </a:prstGeom>
          <a:noFill/>
          <a:ln w="19050">
            <a:solidFill>
              <a:srgbClr val="4169E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4397E2A-0100-77A4-A626-599D11309CEF}"/>
              </a:ext>
            </a:extLst>
          </p:cNvPr>
          <p:cNvSpPr/>
          <p:nvPr/>
        </p:nvSpPr>
        <p:spPr>
          <a:xfrm>
            <a:off x="6562334" y="3069757"/>
            <a:ext cx="1152000" cy="216000"/>
          </a:xfrm>
          <a:prstGeom prst="rect">
            <a:avLst/>
          </a:prstGeom>
          <a:noFill/>
          <a:ln w="19050">
            <a:solidFill>
              <a:srgbClr val="950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01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9" grpId="0" animBg="1"/>
      <p:bldP spid="33" grpId="0"/>
      <p:bldP spid="42" grpId="0"/>
      <p:bldP spid="43" grpId="0" build="p"/>
      <p:bldP spid="44" grpId="0"/>
      <p:bldP spid="3" grpId="0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0" grpId="0" animBg="1"/>
      <p:bldP spid="10" grpId="1" animBg="1"/>
      <p:bldP spid="26" grpId="0" animBg="1"/>
      <p:bldP spid="26" grpId="1" animBg="1"/>
      <p:bldP spid="28" grpId="0" animBg="1"/>
      <p:bldP spid="28" grpId="1" animBg="1"/>
      <p:bldP spid="32" grpId="0" animBg="1"/>
      <p:bldP spid="32" grpId="1" animBg="1"/>
      <p:bldP spid="8" grpId="1" animBg="1"/>
      <p:bldP spid="8" grpId="2" animBg="1"/>
      <p:bldP spid="39" grpId="0" animBg="1"/>
      <p:bldP spid="3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BEA28153-A2EE-9851-8CFE-C354568DDF6D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sz="3200" dirty="0"/>
                  <a:t>Joint Timing Programs – Swift J1727.8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200" dirty="0"/>
                  <a:t>1613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BEA28153-A2EE-9851-8CFE-C354568DDF6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b="-73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A8335CE2-C18B-F0A7-DBED-6701E95BDE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259" y="1374022"/>
            <a:ext cx="7772400" cy="2817227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2F0D423C-FD29-3428-F77B-FEE96293A14F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</p:spTree>
    <p:extLst>
      <p:ext uri="{BB962C8B-B14F-4D97-AF65-F5344CB8AC3E}">
        <p14:creationId xmlns:p14="http://schemas.microsoft.com/office/powerpoint/2010/main" val="1768911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BBB057-8FF0-936B-FADD-F727E9712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96EF3-E8CD-180A-BCE1-D0F9DAC83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Joint Timing Programs – BW Cir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FDD64F-1CEA-2904-43BE-2C2BFC0BFB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59" y="1374022"/>
            <a:ext cx="7772400" cy="2759817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DC8D8A5C-DB56-A849-360E-6A5B8AF31437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</p:spTree>
    <p:extLst>
      <p:ext uri="{BB962C8B-B14F-4D97-AF65-F5344CB8AC3E}">
        <p14:creationId xmlns:p14="http://schemas.microsoft.com/office/powerpoint/2010/main" val="2254662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6F28E-CE6B-0A64-5960-4732DA0BF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5DAC66D4-B424-68EF-1F18-7BAF1C7A11C2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sz="3200" dirty="0"/>
                  <a:t>Joint Timing Programs – MAXI J1750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200" dirty="0"/>
                  <a:t>327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5DAC66D4-B424-68EF-1F18-7BAF1C7A11C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b="-73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7D8F47F8-62FC-6E0B-9A4C-E6CDF8AA90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259" y="1374022"/>
            <a:ext cx="7772400" cy="2724272"/>
          </a:xfrm>
          <a:prstGeom prst="rect">
            <a:avLst/>
          </a:prstGeom>
          <a:ln w="34925">
            <a:solidFill>
              <a:srgbClr val="0070C0"/>
            </a:solidFill>
          </a:ln>
        </p:spPr>
      </p:pic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522BB69B-D899-DF3A-7A72-3BA7DE12BE84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EAAABA-5F3C-0333-D5B0-08A8FD930D5E}"/>
              </a:ext>
            </a:extLst>
          </p:cNvPr>
          <p:cNvSpPr txBox="1"/>
          <p:nvPr/>
        </p:nvSpPr>
        <p:spPr>
          <a:xfrm>
            <a:off x="6706732" y="2571750"/>
            <a:ext cx="14705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239A"/>
                </a:solidFill>
              </a:rPr>
              <a:t>Observations </a:t>
            </a:r>
          </a:p>
          <a:p>
            <a:r>
              <a:rPr lang="en-US" dirty="0">
                <a:solidFill>
                  <a:srgbClr val="FF239A"/>
                </a:solidFill>
              </a:rPr>
              <a:t>ongoing…</a:t>
            </a:r>
          </a:p>
        </p:txBody>
      </p:sp>
    </p:spTree>
    <p:extLst>
      <p:ext uri="{BB962C8B-B14F-4D97-AF65-F5344CB8AC3E}">
        <p14:creationId xmlns:p14="http://schemas.microsoft.com/office/powerpoint/2010/main" val="2971444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277FB-583E-69C8-B771-5926D66B0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Extracting physics from variability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0ED7AFA-84E6-76C4-2B6B-30642D8BA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016" y="1362708"/>
            <a:ext cx="3354954" cy="3114495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Map changing variability properties to changing jet properties.</a:t>
            </a:r>
          </a:p>
          <a:p>
            <a:pPr lvl="1"/>
            <a:r>
              <a:rPr lang="en-US" sz="1600" dirty="0"/>
              <a:t>Fourier domain (size-scales, geometry).</a:t>
            </a:r>
          </a:p>
          <a:p>
            <a:pPr lvl="1"/>
            <a:r>
              <a:rPr lang="en-US" sz="1600" dirty="0"/>
              <a:t>Cross-correlations (speed and power).</a:t>
            </a:r>
          </a:p>
          <a:p>
            <a:pPr lvl="1"/>
            <a:r>
              <a:rPr lang="en-US" sz="1600" dirty="0"/>
              <a:t>Polarimetry constraints.</a:t>
            </a:r>
          </a:p>
          <a:p>
            <a:pPr lvl="1"/>
            <a:r>
              <a:rPr lang="en-US" sz="1600" dirty="0"/>
              <a:t>Astro-statistics (e.g., multi-output spectral mixture Gaussian processes).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5D4FE43-5152-2BC5-EA29-9CA42EA3ABBA}"/>
                  </a:ext>
                </a:extLst>
              </p:cNvPr>
              <p:cNvSpPr txBox="1"/>
              <p:nvPr/>
            </p:nvSpPr>
            <p:spPr>
              <a:xfrm>
                <a:off x="5857407" y="742497"/>
                <a:ext cx="181171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>
                    <a:solidFill>
                      <a:srgbClr val="FF239A"/>
                    </a:solidFill>
                  </a:rPr>
                  <a:t>MAXI J1750</a:t>
                </a:r>
                <a14:m>
                  <m:oMath xmlns:m="http://schemas.openxmlformats.org/officeDocument/2006/math">
                    <m:r>
                      <a:rPr lang="en-US" i="1" dirty="0" smtClean="0">
                        <a:solidFill>
                          <a:srgbClr val="FF239A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dirty="0">
                    <a:solidFill>
                      <a:srgbClr val="FF239A"/>
                    </a:solidFill>
                  </a:rPr>
                  <a:t>327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5D4FE43-5152-2BC5-EA29-9CA42EA3AB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7407" y="742497"/>
                <a:ext cx="1811714" cy="369332"/>
              </a:xfrm>
              <a:prstGeom prst="rect">
                <a:avLst/>
              </a:prstGeom>
              <a:blipFill>
                <a:blip r:embed="rId4"/>
                <a:stretch>
                  <a:fillRect l="-3497" t="-6667" r="-2098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94CB6142-EA37-FF0E-369E-3FC7794ED7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3429" y="1165919"/>
            <a:ext cx="4881566" cy="3907668"/>
          </a:xfrm>
          <a:prstGeom prst="rect">
            <a:avLst/>
          </a:prstGeom>
          <a:ln w="34925">
            <a:solidFill>
              <a:schemeClr val="accent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6D30F4-2254-9B9C-4E9C-2041C86FD5CA}"/>
              </a:ext>
            </a:extLst>
          </p:cNvPr>
          <p:cNvSpPr txBox="1"/>
          <p:nvPr/>
        </p:nvSpPr>
        <p:spPr>
          <a:xfrm>
            <a:off x="6544212" y="2571750"/>
            <a:ext cx="1538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239A"/>
                </a:solidFill>
              </a:rPr>
              <a:t>Preliminary!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7CAAC4-497A-510F-8903-C6AA2CF505D1}"/>
              </a:ext>
            </a:extLst>
          </p:cNvPr>
          <p:cNvSpPr txBox="1"/>
          <p:nvPr/>
        </p:nvSpPr>
        <p:spPr>
          <a:xfrm>
            <a:off x="7869152" y="483586"/>
            <a:ext cx="15010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Tetarenko et al., in prep.</a:t>
            </a:r>
          </a:p>
        </p:txBody>
      </p:sp>
      <p:pic>
        <p:nvPicPr>
          <p:cNvPr id="6" name="Picture 5" descr="A close-up of a person smiling&#10;&#10;AI-generated content may be incorrect.">
            <a:extLst>
              <a:ext uri="{FF2B5EF4-FFF2-40B4-BE49-F238E27FC236}">
                <a16:creationId xmlns:a16="http://schemas.microsoft.com/office/drawing/2014/main" id="{FE5DF572-8AC4-A199-D552-1579F5A343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575" y="4276914"/>
            <a:ext cx="704671" cy="704671"/>
          </a:xfrm>
          <a:prstGeom prst="rect">
            <a:avLst/>
          </a:prstGeom>
          <a:ln w="34925">
            <a:solidFill>
              <a:schemeClr val="accent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DF906A8-1FC5-2024-9872-32DC326D9508}"/>
              </a:ext>
            </a:extLst>
          </p:cNvPr>
          <p:cNvSpPr txBox="1"/>
          <p:nvPr/>
        </p:nvSpPr>
        <p:spPr>
          <a:xfrm>
            <a:off x="1582848" y="4190287"/>
            <a:ext cx="27724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Shih Ching Fu</a:t>
            </a:r>
          </a:p>
          <a:p>
            <a:r>
              <a:rPr lang="en-US" i="1" dirty="0"/>
              <a:t>PhD Student</a:t>
            </a:r>
          </a:p>
          <a:p>
            <a:r>
              <a:rPr lang="en-US" i="1" dirty="0"/>
              <a:t>(Curtin University)</a:t>
            </a:r>
          </a:p>
        </p:txBody>
      </p:sp>
    </p:spTree>
    <p:extLst>
      <p:ext uri="{BB962C8B-B14F-4D97-AF65-F5344CB8AC3E}">
        <p14:creationId xmlns:p14="http://schemas.microsoft.com/office/powerpoint/2010/main" val="427131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099" y="1309155"/>
            <a:ext cx="8813802" cy="2925927"/>
          </a:xfrm>
        </p:spPr>
        <p:txBody>
          <a:bodyPr>
            <a:noAutofit/>
          </a:bodyPr>
          <a:lstStyle/>
          <a:p>
            <a:r>
              <a:rPr lang="en-US" sz="2400" dirty="0"/>
              <a:t>The time-domain opens up new avenues to study the processes of accretion and ejection.</a:t>
            </a:r>
          </a:p>
          <a:p>
            <a:r>
              <a:rPr lang="en-US" sz="2400" dirty="0"/>
              <a:t>Characterizing simultaneous, multi-wavelength fast timing signals allows for robust measurements of jet and accretion properties. </a:t>
            </a:r>
          </a:p>
          <a:p>
            <a:r>
              <a:rPr lang="en-US" sz="2400" dirty="0"/>
              <a:t>We need a suite of fast timing-capable facilities and optimal observing strategies to continue to take full advantage of the time-domain.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62071" y="3911916"/>
            <a:ext cx="5619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i="1" dirty="0"/>
              <a:t>Thank you!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65415E-EF06-B54A-9A68-575D697F2C7F}"/>
              </a:ext>
            </a:extLst>
          </p:cNvPr>
          <p:cNvSpPr txBox="1">
            <a:spLocks/>
          </p:cNvSpPr>
          <p:nvPr/>
        </p:nvSpPr>
        <p:spPr>
          <a:xfrm>
            <a:off x="2341774" y="4739256"/>
            <a:ext cx="49065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1" kern="120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/>
              <a:t>Alex Tetarenko – Many tones of accretion; Sep 2026</a:t>
            </a:r>
          </a:p>
        </p:txBody>
      </p:sp>
    </p:spTree>
    <p:extLst>
      <p:ext uri="{BB962C8B-B14F-4D97-AF65-F5344CB8AC3E}">
        <p14:creationId xmlns:p14="http://schemas.microsoft.com/office/powerpoint/2010/main" val="326180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jets_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ao_temp" id="{5A7D43A1-9134-B94B-A28D-A309769149BA}" vid="{982E51E2-86B7-F443-9D63-B180B04BE6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jets_theme</Template>
  <TotalTime>88784</TotalTime>
  <Words>775</Words>
  <Application>Microsoft Macintosh PowerPoint</Application>
  <PresentationFormat>On-screen Show (16:9)</PresentationFormat>
  <Paragraphs>127</Paragraphs>
  <Slides>17</Slides>
  <Notes>3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Cambria Math</vt:lpstr>
      <vt:lpstr>Wingdings</vt:lpstr>
      <vt:lpstr>jets_theme</vt:lpstr>
      <vt:lpstr>Probing black hole jets through rapid multi-wavelength timing techniques</vt:lpstr>
      <vt:lpstr>Testing long wavelength fast timing</vt:lpstr>
      <vt:lpstr>PowerPoint Presentation</vt:lpstr>
      <vt:lpstr>A black hole jet ruler – mapping Fourier domain properties to physical size-scale</vt:lpstr>
      <vt:lpstr>Timing a black hole jet – mapping time lags to jet speed</vt:lpstr>
      <vt:lpstr>What’s next? – Repeat the experiment!</vt:lpstr>
      <vt:lpstr>What’s next? – Repeat the experiment!</vt:lpstr>
      <vt:lpstr>PowerPoint Presentation</vt:lpstr>
      <vt:lpstr>Green Bank Telescope – MUSTANG2</vt:lpstr>
      <vt:lpstr>Extracting time-series measurements</vt:lpstr>
      <vt:lpstr>Cygnus X-1 radio/mm timing</vt:lpstr>
      <vt:lpstr>Jet properties – acceleration or non-linear size scale?</vt:lpstr>
      <vt:lpstr>Joint Timing Programs – Swift J1727.8-1613</vt:lpstr>
      <vt:lpstr>Joint Timing Programs – BW Cir</vt:lpstr>
      <vt:lpstr>Joint Timing Programs – MAXI J1750-327</vt:lpstr>
      <vt:lpstr>Extracting physics from variability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Constraining the physics of relativistic jets with X-ray binaries </dc:title>
  <dc:creator>Alex t</dc:creator>
  <cp:lastModifiedBy>Tetarenko, Alexandra</cp:lastModifiedBy>
  <cp:revision>661</cp:revision>
  <dcterms:created xsi:type="dcterms:W3CDTF">2019-03-10T23:40:33Z</dcterms:created>
  <dcterms:modified xsi:type="dcterms:W3CDTF">2026-09-08T21:41:02Z</dcterms:modified>
</cp:coreProperties>
</file>