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ov" ContentType="video/quicktime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notesSlides/notesSlide4.xml" ContentType="application/vnd.openxmlformats-officedocument.presentationml.notesSlide+xml"/>
  <Override PartName="/ppt/ink/ink4.xml" ContentType="application/inkml+xml"/>
  <Override PartName="/ppt/ink/ink5.xml" ContentType="application/inkml+xml"/>
  <Override PartName="/ppt/ink/ink6.xml" ContentType="application/inkml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69" r:id="rId3"/>
    <p:sldId id="257" r:id="rId4"/>
    <p:sldId id="283" r:id="rId5"/>
    <p:sldId id="278" r:id="rId6"/>
    <p:sldId id="286" r:id="rId7"/>
    <p:sldId id="285" r:id="rId8"/>
    <p:sldId id="277" r:id="rId9"/>
    <p:sldId id="275" r:id="rId10"/>
    <p:sldId id="276" r:id="rId11"/>
    <p:sldId id="279" r:id="rId12"/>
    <p:sldId id="280" r:id="rId13"/>
    <p:sldId id="288" r:id="rId14"/>
    <p:sldId id="290" r:id="rId15"/>
    <p:sldId id="282" r:id="rId16"/>
    <p:sldId id="291" r:id="rId17"/>
    <p:sldId id="272" r:id="rId18"/>
    <p:sldId id="292" r:id="rId19"/>
    <p:sldId id="273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B6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58"/>
    <p:restoredTop sz="62707"/>
  </p:normalViewPr>
  <p:slideViewPr>
    <p:cSldViewPr snapToGrid="0">
      <p:cViewPr>
        <p:scale>
          <a:sx n="85" d="100"/>
          <a:sy n="85" d="100"/>
        </p:scale>
        <p:origin x="288" y="144"/>
      </p:cViewPr>
      <p:guideLst/>
    </p:cSldViewPr>
  </p:slideViewPr>
  <p:notesTextViewPr>
    <p:cViewPr>
      <p:scale>
        <a:sx n="1" d="1"/>
        <a:sy n="1" d="1"/>
      </p:scale>
      <p:origin x="0" y="-264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9T01:51:00.58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7 24575,'0'0'0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9T01:51:00.5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 9 24575,'0'0'0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9T01:51:00.58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 71 24575,'8'3'0,"-2"-1"0,0 1 0,-1-2 0,1 1 0,-3-1 0,1 0 0,-2 1 0,1-2 0,-1 2 0,2-1 0,0 0 0,0 0 0,0-1 0,-1 2 0,1-2 0,0 2 0,0-2 0,-2 1 0,1 0 0,0 0 0,-2 1 0,3-2 0,-3 2 0,4-1 0,-2-1 0,1 3 0,0-2 0,2 0 0,-4 1 0,2-2 0,-1 2 0,0-2 0,0 1 0,0 0 0,-1 0 0,1 1 0,0-2 0,-1 2 0,1-2 0,1 0 0,0 0 0,0-2 0,0 0 0,0 0 0,-2-1 0,1 3 0,-1-2 0,2 1 0,-1-1 0,3-1 0,-1-1 0,0 2 0,-1-1 0,-1 2 0,1 0 0,-2-1 0,2 2 0,-3-3 0,4 2 0,-2-2 0,1 2 0,0-2 0,-1 0 0,1 3 0,-2-3 0,2 2 0,-2 0 0,0-1 0,1 2 0,-2-3 0,2 2 0,-1 0 0,0-1 0,0 1 0,-1-2 0,2 2 0,-1-1 0,-2 1 0,-2-3 0,-1 1 0,2-3 0,1 2 0,0 0 0,0 0 0,0 1 0,0-1 0,0 1 0,0-1 0,0 1 0,1-1 0,2 1 0,-3 1 0,0 0 0,-3 5 0,2-1 0,1 2 0,0-3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9T04:56:49.54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5 7 24575,'0'0'0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9T04:56:49.54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16 9 24575,'0'0'0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9-09T04:56:49.54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13 71 24575,'8'3'0,"-2"-1"0,0 1 0,-1-2 0,1 1 0,-3-1 0,1 0 0,-2 1 0,1-2 0,-1 2 0,2-1 0,0 0 0,0 0 0,0-1 0,-1 2 0,1-2 0,0 2 0,0-2 0,-2 1 0,1 0 0,0 0 0,-2 1 0,3-2 0,-3 2 0,4-1 0,-2-1 0,1 3 0,0-2 0,2 0 0,-4 1 0,2-2 0,-1 2 0,0-2 0,0 1 0,0 0 0,-1 0 0,1 1 0,0-2 0,-1 2 0,1-2 0,1 0 0,0 0 0,0-2 0,0 0 0,0 0 0,-2-1 0,1 3 0,-1-2 0,2 1 0,-1-1 0,3-1 0,-1-1 0,0 2 0,-1-1 0,-1 2 0,1 0 0,-2-1 0,2 2 0,-3-3 0,4 2 0,-2-2 0,1 2 0,0-2 0,-1 0 0,1 3 0,-2-3 0,2 2 0,-2 0 0,0-1 0,1 2 0,-2-3 0,2 2 0,-1 0 0,0-1 0,0 1 0,-1-2 0,2 2 0,-1-1 0,-2 1 0,-2-3 0,-1 1 0,2-3 0,1 2 0,0 0 0,0 0 0,0 1 0,0-1 0,0 1 0,0-1 0,0 1 0,1-1 0,2 1 0,-3 1 0,0 0 0,-3 5 0,2-1 0,1 2 0,0-3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3B041F-1D5D-3B4E-98A7-E29DA52E8419}" type="datetimeFigureOut">
              <a:rPr lang="en-US" smtClean="0"/>
              <a:t>9/9/26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AABD05-80FD-4749-9E31-C2F72B92CC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3608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Hi everyone my name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AABD05-80FD-4749-9E31-C2F72B92CC7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899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74D7-42DA-F34E-B94D-E5184DD005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E80BB0-197E-68DB-F0BC-D9E3CAC60C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7AE7C8-CB15-35AE-8445-09ACB3EB60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ill start by going over some basics again, as its always good to revisit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Fundamental probes of GR, plasma physics, accretion theory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Understanding jets is essential for understanding how the universe cycles energy and mass, and they act as </a:t>
            </a:r>
            <a:r>
              <a:rPr lang="en-US" sz="1600" b="1" dirty="0">
                <a:solidFill>
                  <a:srgbClr val="F1BAF0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cosmic laboratories </a:t>
            </a:r>
            <a:r>
              <a:rPr lang="en-US" sz="12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for fundamental physics.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lang="en-US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</a:br>
            <a:r>
              <a:rPr lang="en-US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Mechanical energy, heating, mass, regulates star formation in galaxies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lang="en-US" dirty="0"/>
            </a:br>
            <a:br>
              <a:rPr lang="en-US" dirty="0"/>
            </a:br>
            <a:r>
              <a:rPr lang="en-US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Laboratories for non-thermal physics, relativistic magnetized plasma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B487C8-1776-66CB-7FF0-9768F7DCBE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072E2E-5EA4-1B4C-BE40-84389F32FC6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602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buNone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We can see them in great detail, we have fantastic data in the radio of these blobs of optically thin synchrotron emitting plasma</a:t>
            </a:r>
          </a:p>
          <a:p>
            <a:pPr marL="457200" lvl="1" indent="0">
              <a:buNone/>
            </a:pPr>
            <a:endParaRPr lang="en-US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They carry a lot of energy</a:t>
            </a:r>
          </a:p>
          <a:p>
            <a:pPr marL="457200" lvl="1" indent="0">
              <a:buNone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They propagate very far</a:t>
            </a:r>
          </a:p>
          <a:p>
            <a:pPr marL="457200" lvl="1" indent="0">
              <a:buNone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They interact with the ISM a lot and blow out these large cavities</a:t>
            </a:r>
          </a:p>
          <a:p>
            <a:pPr marL="457200" lvl="1" indent="0">
              <a:buNone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They are likely quite mass loaded</a:t>
            </a:r>
          </a:p>
          <a:p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  <a:p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  <a:p>
            <a:r>
              <a:rPr lang="en-US" sz="1400" dirty="0">
                <a:solidFill>
                  <a:schemeClr val="bg1"/>
                </a:solidFill>
                <a:latin typeface="Monaco" pitchFamily="2" charset="77"/>
              </a:rPr>
              <a:t>Detailed analysis: a whole lot of results!</a:t>
            </a:r>
          </a:p>
          <a:p>
            <a:pPr marL="285750" indent="-285750">
              <a:buFont typeface="System Font Regular"/>
              <a:buChar char="✅"/>
            </a:pPr>
            <a:endParaRPr lang="en-US" sz="1100" dirty="0">
              <a:solidFill>
                <a:schemeClr val="bg1"/>
              </a:solidFill>
              <a:latin typeface="Monaco" pitchFamily="2" charset="77"/>
            </a:endParaRP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Replicates trajectory from 90 days onwards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‘Hot coronal’ ISM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 err="1">
                <a:solidFill>
                  <a:schemeClr val="bg1"/>
                </a:solidFill>
                <a:latin typeface="Monaco" pitchFamily="2" charset="77"/>
              </a:rPr>
              <a:t>Overdense</a:t>
            </a: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 blob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Disruption and energy transfer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Non-spherical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Creates cavity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Long-lived reverse shock</a:t>
            </a:r>
          </a:p>
          <a:p>
            <a:r>
              <a:rPr lang="en-US" sz="1100" i="1" dirty="0">
                <a:solidFill>
                  <a:schemeClr val="bg1"/>
                </a:solidFill>
                <a:latin typeface="Monaco" pitchFamily="2" charset="77"/>
              </a:rPr>
              <a:t>Follow-up research galore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AABD05-80FD-4749-9E31-C2F72B92CC7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203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885722-79BF-2C6B-2636-0339FB2FCF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16D649-834F-1A14-C030-B3CC35E652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864B61-A8AB-6C5E-EC51-2812FED2E6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buNone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We can see them in great detail, we have fantastic data in the radio of these blobs of optically thin synchrotron emitting plasma</a:t>
            </a:r>
          </a:p>
          <a:p>
            <a:pPr marL="457200" lvl="1" indent="0">
              <a:buNone/>
            </a:pPr>
            <a:endParaRPr lang="en-US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They carry a lot of energy</a:t>
            </a:r>
          </a:p>
          <a:p>
            <a:pPr marL="457200" lvl="1" indent="0">
              <a:buNone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They propagate very far</a:t>
            </a:r>
          </a:p>
          <a:p>
            <a:pPr marL="457200" lvl="1" indent="0">
              <a:buNone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They interact with the ISM a lot and blow out these large cavities</a:t>
            </a:r>
          </a:p>
          <a:p>
            <a:pPr marL="457200" lvl="1" indent="0">
              <a:buNone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They are likely quite mass loaded</a:t>
            </a:r>
          </a:p>
          <a:p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  <a:p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  <a:p>
            <a:r>
              <a:rPr lang="en-US" sz="1400" dirty="0">
                <a:solidFill>
                  <a:schemeClr val="bg1"/>
                </a:solidFill>
                <a:latin typeface="Monaco" pitchFamily="2" charset="77"/>
              </a:rPr>
              <a:t>Detailed analysis: a whole lot of results!</a:t>
            </a:r>
          </a:p>
          <a:p>
            <a:pPr marL="285750" indent="-285750">
              <a:buFont typeface="System Font Regular"/>
              <a:buChar char="✅"/>
            </a:pPr>
            <a:endParaRPr lang="en-US" sz="1100" dirty="0">
              <a:solidFill>
                <a:schemeClr val="bg1"/>
              </a:solidFill>
              <a:latin typeface="Monaco" pitchFamily="2" charset="77"/>
            </a:endParaRP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Replicates trajectory from 90 days onwards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‘Hot coronal’ ISM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 err="1">
                <a:solidFill>
                  <a:schemeClr val="bg1"/>
                </a:solidFill>
                <a:latin typeface="Monaco" pitchFamily="2" charset="77"/>
              </a:rPr>
              <a:t>Overdense</a:t>
            </a: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 blob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Disruption and energy transfer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Non-spherical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Creates cavity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Long-lived reverse shock</a:t>
            </a:r>
          </a:p>
          <a:p>
            <a:r>
              <a:rPr lang="en-US" sz="1100" i="1" dirty="0">
                <a:solidFill>
                  <a:schemeClr val="bg1"/>
                </a:solidFill>
                <a:latin typeface="Monaco" pitchFamily="2" charset="77"/>
              </a:rPr>
              <a:t>Follow-up research galore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85391C-2722-BF30-9BCF-897462BBFB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AABD05-80FD-4749-9E31-C2F72B92CC7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7113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400" dirty="0">
                <a:solidFill>
                  <a:schemeClr val="bg1"/>
                </a:solidFill>
                <a:latin typeface="Monaco" pitchFamily="2" charset="77"/>
              </a:rPr>
              <a:t>Detailed analysis: a whole lot of results!</a:t>
            </a:r>
          </a:p>
          <a:p>
            <a:pPr marL="285750" indent="-285750">
              <a:buFont typeface="System Font Regular"/>
              <a:buChar char="✅"/>
            </a:pPr>
            <a:endParaRPr lang="en-US" sz="1100" dirty="0">
              <a:solidFill>
                <a:schemeClr val="bg1"/>
              </a:solidFill>
              <a:latin typeface="Monaco" pitchFamily="2" charset="77"/>
            </a:endParaRP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Replicates trajectory from 90 days onwards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‘Hot coronal’ ISM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 err="1">
                <a:solidFill>
                  <a:schemeClr val="bg1"/>
                </a:solidFill>
                <a:latin typeface="Monaco" pitchFamily="2" charset="77"/>
              </a:rPr>
              <a:t>Overdense</a:t>
            </a: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 blob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Disruption and energy transfer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Non-spherical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Creates cavity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Long-lived reverse shock</a:t>
            </a:r>
          </a:p>
          <a:p>
            <a:r>
              <a:rPr lang="en-US" sz="1100" i="1" dirty="0">
                <a:solidFill>
                  <a:schemeClr val="bg1"/>
                </a:solidFill>
                <a:latin typeface="Monaco" pitchFamily="2" charset="77"/>
              </a:rPr>
              <a:t>Follow-up research galore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AABD05-80FD-4749-9E31-C2F72B92CC7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4128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23D4C1-59C4-E28A-93D7-0A88837A69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C5B9D1-E4E7-7279-6B85-CD4E1958BB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64605D-DF96-9C55-3E56-1B88D62A9A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400" dirty="0">
                <a:solidFill>
                  <a:schemeClr val="bg1"/>
                </a:solidFill>
                <a:latin typeface="Monaco" pitchFamily="2" charset="77"/>
              </a:rPr>
              <a:t>Detailed analysis: a whole lot of results!</a:t>
            </a:r>
          </a:p>
          <a:p>
            <a:pPr marL="285750" indent="-285750">
              <a:buFont typeface="System Font Regular"/>
              <a:buChar char="✅"/>
            </a:pPr>
            <a:endParaRPr lang="en-US" sz="1100" dirty="0">
              <a:solidFill>
                <a:schemeClr val="bg1"/>
              </a:solidFill>
              <a:latin typeface="Monaco" pitchFamily="2" charset="77"/>
            </a:endParaRP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Replicates trajectory from 90 days onwards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‘Hot coronal’ ISM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 err="1">
                <a:solidFill>
                  <a:schemeClr val="bg1"/>
                </a:solidFill>
                <a:latin typeface="Monaco" pitchFamily="2" charset="77"/>
              </a:rPr>
              <a:t>Overdense</a:t>
            </a: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 blob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Disruption and energy transfer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Non-spherical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Creates cavity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Long-lived reverse shock</a:t>
            </a:r>
          </a:p>
          <a:p>
            <a:r>
              <a:rPr lang="en-US" sz="1100" i="1" dirty="0">
                <a:solidFill>
                  <a:schemeClr val="bg1"/>
                </a:solidFill>
                <a:latin typeface="Monaco" pitchFamily="2" charset="77"/>
              </a:rPr>
              <a:t>Follow-up research galore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76B612-F987-EAB4-B5C2-E7879C83CC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AABD05-80FD-4749-9E31-C2F72B92CC7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934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0827C-A8C3-8FF3-B59C-42FEB4FD24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86EEDC-C9EB-6C47-9CE4-5AC71A249B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C3210B-A2B3-946F-BC28-B16011D811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400" dirty="0">
                <a:solidFill>
                  <a:schemeClr val="bg1"/>
                </a:solidFill>
                <a:latin typeface="Monaco" pitchFamily="2" charset="77"/>
              </a:rPr>
              <a:t>Detailed analysis: a whole lot of results!</a:t>
            </a:r>
          </a:p>
          <a:p>
            <a:pPr marL="285750" indent="-285750">
              <a:buFont typeface="System Font Regular"/>
              <a:buChar char="✅"/>
            </a:pPr>
            <a:endParaRPr lang="en-US" sz="1100" dirty="0">
              <a:solidFill>
                <a:schemeClr val="bg1"/>
              </a:solidFill>
              <a:latin typeface="Monaco" pitchFamily="2" charset="77"/>
            </a:endParaRP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Replicates trajectory from 90 days onwards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‘Hot coronal’ ISM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 err="1">
                <a:solidFill>
                  <a:schemeClr val="bg1"/>
                </a:solidFill>
                <a:latin typeface="Monaco" pitchFamily="2" charset="77"/>
              </a:rPr>
              <a:t>Overdense</a:t>
            </a: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 blob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Disruption and energy transfer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Non-spherical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Creates cavity</a:t>
            </a:r>
          </a:p>
          <a:p>
            <a:pPr marL="285750" indent="-285750">
              <a:buBlip>
                <a:blip r:embed="rId3"/>
              </a:buBlip>
            </a:pPr>
            <a:r>
              <a:rPr lang="en-US" sz="1200" dirty="0">
                <a:solidFill>
                  <a:schemeClr val="bg1"/>
                </a:solidFill>
                <a:latin typeface="Monaco" pitchFamily="2" charset="77"/>
              </a:rPr>
              <a:t>Long-lived reverse shock</a:t>
            </a:r>
          </a:p>
          <a:p>
            <a:r>
              <a:rPr lang="en-US" sz="1100" i="1" dirty="0">
                <a:solidFill>
                  <a:schemeClr val="bg1"/>
                </a:solidFill>
                <a:latin typeface="Monaco" pitchFamily="2" charset="77"/>
              </a:rPr>
              <a:t>Follow-up research galore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105E7B-8B12-9E7F-D7F3-B00170D5C1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AABD05-80FD-4749-9E31-C2F72B92CC7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0931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just abut the maximum amount of mass you can accrete at </a:t>
            </a:r>
            <a:r>
              <a:rPr lang="en-US" dirty="0" err="1"/>
              <a:t>eddington</a:t>
            </a:r>
            <a:r>
              <a:rPr lang="en-US" dirty="0"/>
              <a:t> over the timescale of the roughly one hour flare associated with its launch </a:t>
            </a:r>
          </a:p>
          <a:p>
            <a:r>
              <a:rPr lang="en-US" dirty="0"/>
              <a:t>this large energy and mass budget could be reduced by further reducing the ism surrounding density, of which the </a:t>
            </a:r>
            <a:r>
              <a:rPr lang="en-US" dirty="0" err="1"/>
              <a:t>caivties</a:t>
            </a:r>
            <a:r>
              <a:rPr lang="en-US" dirty="0"/>
              <a:t> provide a mechanism to </a:t>
            </a:r>
            <a:r>
              <a:rPr lang="en-US" dirty="0" err="1"/>
              <a:t>doso</a:t>
            </a:r>
            <a:r>
              <a:rPr lang="en-US" dirty="0"/>
              <a:t>,</a:t>
            </a:r>
          </a:p>
          <a:p>
            <a:endParaRPr lang="en-US" dirty="0"/>
          </a:p>
          <a:p>
            <a:r>
              <a:rPr lang="en-US" dirty="0"/>
              <a:t>however we're not fully out of hot water yet, because dynamics are not the only way to constrain the mass of these blobs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AABD05-80FD-4749-9E31-C2F72B92CC7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236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 answer this, we need to consider how </a:t>
            </a:r>
            <a:r>
              <a:rPr lang="en-US" dirty="0" err="1"/>
              <a:t>xrb</a:t>
            </a:r>
            <a:r>
              <a:rPr lang="en-US" dirty="0"/>
              <a:t> </a:t>
            </a:r>
            <a:r>
              <a:rPr lang="en-US" dirty="0" err="1"/>
              <a:t>blbs</a:t>
            </a:r>
            <a:r>
              <a:rPr lang="en-US" dirty="0"/>
              <a:t> are launched. now this is currently as many you know an open question, and there are several </a:t>
            </a:r>
            <a:r>
              <a:rPr lang="en-US" dirty="0" err="1"/>
              <a:t>theoreis</a:t>
            </a:r>
            <a:r>
              <a:rPr lang="en-US" dirty="0"/>
              <a:t>, but for the purpose of this talk we're going to focus one one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AABD05-80FD-4749-9E31-C2F72B92CC7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3728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lvl="1" indent="0">
              <a:buNone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Testing the hypothesis that at the state transition the jet experiences a ramp-up in Lorentz Factor, up to a peak, and then the jet is quenched. </a:t>
            </a:r>
          </a:p>
          <a:p>
            <a:pPr marL="457200" lvl="1" indent="0">
              <a:buNone/>
            </a:pPr>
            <a:endParaRPr lang="en-US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We simulate a pseudo-steady </a:t>
            </a:r>
            <a:r>
              <a:rPr lang="en-US" sz="1600" dirty="0">
                <a:solidFill>
                  <a:schemeClr val="bg1">
                    <a:lumMod val="75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hard-state jet based off of simulation from Clara Lilje:</a:t>
            </a:r>
          </a:p>
          <a:p>
            <a:pPr marL="457200" lvl="1" indent="0">
              <a:buNone/>
            </a:pPr>
            <a:endParaRPr lang="en-US" sz="1600" dirty="0">
              <a:solidFill>
                <a:schemeClr val="bg1">
                  <a:lumMod val="75000"/>
                </a:schemeClr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AABD05-80FD-4749-9E31-C2F72B92CC7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6332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HSJET:</a:t>
            </a:r>
          </a:p>
          <a:p>
            <a:r>
              <a:rPr lang="en-CA" dirty="0">
                <a:solidFill>
                  <a:schemeClr val="bg1">
                    <a:lumMod val="75000"/>
                  </a:schemeClr>
                </a:solidFill>
              </a:rPr>
              <a:t>simulations are pseudo-akin to hard state jet, after mass loading and collimation is done (conical jet)</a:t>
            </a:r>
          </a:p>
          <a:p>
            <a:r>
              <a:rPr lang="en-CA" dirty="0">
                <a:solidFill>
                  <a:schemeClr val="bg1">
                    <a:lumMod val="75000"/>
                  </a:schemeClr>
                </a:solidFill>
              </a:rPr>
              <a:t>mass loading and collimation has happened on smaller scales , b fields less dominant at this point, conical jet decent</a:t>
            </a:r>
          </a:p>
          <a:p>
            <a:endParaRPr lang="en-CA" dirty="0">
              <a:solidFill>
                <a:schemeClr val="bg1">
                  <a:lumMod val="75000"/>
                </a:schemeClr>
              </a:solidFill>
            </a:endParaRPr>
          </a:p>
          <a:p>
            <a:r>
              <a:rPr lang="en-CA" dirty="0">
                <a:solidFill>
                  <a:schemeClr val="bg1">
                    <a:lumMod val="75000"/>
                  </a:schemeClr>
                </a:solidFill>
              </a:rPr>
              <a:t>She find that XRB jets need to be heavy compared to AGN and XRB environments, due to their large power but comparatively small launching region for stellar mass </a:t>
            </a:r>
          </a:p>
          <a:p>
            <a:r>
              <a:rPr lang="en-CA" dirty="0">
                <a:solidFill>
                  <a:schemeClr val="bg1">
                    <a:lumMod val="75000"/>
                  </a:schemeClr>
                </a:solidFill>
              </a:rPr>
              <a:t>In a low-density ISM carved out by previous ejections this might be true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AABD05-80FD-4749-9E31-C2F72B92CC7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1279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ok explain labels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AABD05-80FD-4749-9E31-C2F72B92CC7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9150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53C567-37F3-5D20-CD65-56FC446306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DECE33-43A0-4DA2-56D0-5BAAC6D874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EA0F37-B34F-DE81-BA04-4C9B853954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US" dirty="0"/>
              <a:t>Explain plot</a:t>
            </a:r>
          </a:p>
          <a:p>
            <a:pPr marL="171450" indent="-171450">
              <a:buFontTx/>
              <a:buChar char="-"/>
            </a:pPr>
            <a:r>
              <a:rPr lang="en-US" dirty="0"/>
              <a:t>Discuss mass numbers, where jet turns 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19F8B7-4911-F101-F283-67CDF4F376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AABD05-80FD-4749-9E31-C2F72B92CC7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480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146B50-604A-071C-B119-43684C7B0A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B67D29-0289-CC27-B725-38B6FD10A5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7CF05C-D377-DC1F-99DB-AF25B7C19B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235306-FFCB-6A8E-1A3D-70FBA514D1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AABD05-80FD-4749-9E31-C2F72B92CC7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91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072E2E-5EA4-1B4C-BE40-84389F32FC6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3277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3CEBB-7760-331B-4501-5FEB52AA0C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0A4ED1-E4AB-6979-F8BE-C180362463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E50753-37DB-024F-22E2-B50DE20DE8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Silom" pitchFamily="2" charset="-34"/>
                <a:ea typeface="Silom" pitchFamily="2" charset="-34"/>
                <a:cs typeface="Silom" pitchFamily="2" charset="-34"/>
              </a:rPr>
              <a:t>Introduce the problem of geometry in XRBs : really hard to get actual Lorentz factor, only apparent speed. This is because of geometry: we can only observe apparent speeds, and XRBs are generally off-axis. </a:t>
            </a:r>
          </a:p>
          <a:p>
            <a:r>
              <a:rPr lang="en-US" dirty="0">
                <a:solidFill>
                  <a:schemeClr val="bg1"/>
                </a:solidFill>
                <a:latin typeface="Silom" pitchFamily="2" charset="-34"/>
                <a:ea typeface="Silom" pitchFamily="2" charset="-34"/>
                <a:cs typeface="Silom" pitchFamily="2" charset="-34"/>
              </a:rPr>
              <a:t>Mention blazars being just as fast as XRBs</a:t>
            </a:r>
          </a:p>
          <a:p>
            <a:r>
              <a:rPr lang="en-US" sz="2000" dirty="0">
                <a:solidFill>
                  <a:schemeClr val="bg1"/>
                </a:solidFill>
                <a:latin typeface="Silom" pitchFamily="2" charset="-34"/>
                <a:ea typeface="Silom" pitchFamily="2" charset="-34"/>
                <a:cs typeface="Silom" pitchFamily="2" charset="-34"/>
              </a:rPr>
              <a:t>(show animation from </a:t>
            </a:r>
            <a:r>
              <a:rPr lang="en-US" sz="2000" dirty="0" err="1">
                <a:solidFill>
                  <a:schemeClr val="bg1"/>
                </a:solidFill>
                <a:latin typeface="Silom" pitchFamily="2" charset="-34"/>
                <a:ea typeface="Silom" pitchFamily="2" charset="-34"/>
                <a:cs typeface="Silom" pitchFamily="2" charset="-34"/>
              </a:rPr>
              <a:t>clara</a:t>
            </a:r>
            <a:r>
              <a:rPr lang="en-US" sz="2000" dirty="0">
                <a:solidFill>
                  <a:schemeClr val="bg1"/>
                </a:solidFill>
                <a:latin typeface="Silom" pitchFamily="2" charset="-34"/>
                <a:ea typeface="Silom" pitchFamily="2" charset="-34"/>
                <a:cs typeface="Silom" pitchFamily="2" charset="-34"/>
              </a:rPr>
              <a:t>, or just a plot of apparent speed and  gamma)</a:t>
            </a:r>
          </a:p>
          <a:p>
            <a:endParaRPr lang="en-US" sz="2000" dirty="0">
              <a:solidFill>
                <a:schemeClr val="bg1"/>
              </a:solidFill>
              <a:latin typeface="Silom" pitchFamily="2" charset="-34"/>
              <a:ea typeface="Silom" pitchFamily="2" charset="-34"/>
              <a:cs typeface="Silom" pitchFamily="2" charset="-34"/>
            </a:endParaRPr>
          </a:p>
          <a:p>
            <a:r>
              <a:rPr lang="en-US" dirty="0">
                <a:solidFill>
                  <a:schemeClr val="bg1"/>
                </a:solidFill>
                <a:latin typeface="Silom" pitchFamily="2" charset="-34"/>
                <a:ea typeface="Silom" pitchFamily="2" charset="-34"/>
                <a:cs typeface="Silom" pitchFamily="2" charset="-34"/>
              </a:rPr>
              <a:t>Questions:</a:t>
            </a:r>
          </a:p>
          <a:p>
            <a:pPr lvl="1"/>
            <a:r>
              <a:rPr lang="en-US" dirty="0">
                <a:solidFill>
                  <a:schemeClr val="bg1"/>
                </a:solidFill>
                <a:latin typeface="Silom" pitchFamily="2" charset="-34"/>
                <a:ea typeface="Silom" pitchFamily="2" charset="-34"/>
                <a:cs typeface="Silom" pitchFamily="2" charset="-34"/>
              </a:rPr>
              <a:t>Are stellar-mass and supermassive black holes as fast as each other?</a:t>
            </a:r>
          </a:p>
          <a:p>
            <a:pPr lvl="1"/>
            <a:r>
              <a:rPr lang="en-US" dirty="0">
                <a:solidFill>
                  <a:schemeClr val="bg1"/>
                </a:solidFill>
                <a:latin typeface="Silom" pitchFamily="2" charset="-34"/>
                <a:ea typeface="Silom" pitchFamily="2" charset="-34"/>
                <a:cs typeface="Silom" pitchFamily="2" charset="-34"/>
              </a:rPr>
              <a:t>How can we better constrain the Lorentz factors of XRB jets?</a:t>
            </a:r>
            <a:endParaRPr lang="en-US" sz="2000" dirty="0">
              <a:solidFill>
                <a:schemeClr val="bg1"/>
              </a:solidFill>
              <a:latin typeface="Silom" pitchFamily="2" charset="-34"/>
              <a:ea typeface="Silom" pitchFamily="2" charset="-34"/>
              <a:cs typeface="Silom" pitchFamily="2" charset="-34"/>
            </a:endParaRP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EDF519-0774-601E-1054-B4ACF2FE8B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30FFE1-7A5C-6546-B9E0-755FF2AB115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554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EA69F-B94B-CCEE-C572-01E82D48EE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517D86-41F0-A46C-0C64-4F1EF822A2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C2B5E8-A590-534C-0776-4E2E71D6C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9A94A-94CA-544C-95C7-88A3BB2C9A7D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64EE0B-30DD-7CA0-AE8C-814F28A25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763008-281E-0DAE-180D-66D75118A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26221-CF58-F244-AB52-C7F0807CB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479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F5384-5E1C-F45D-0555-648BA3B0F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7137C5-70FF-54AC-9FE8-E842CB0A72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190EAE-442C-9C34-5FD5-38158CE22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9A94A-94CA-544C-95C7-88A3BB2C9A7D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0C9F2C-B62A-D9D6-B31D-9ADBA799D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77FE40-BB9B-69F1-9688-4103B7927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26221-CF58-F244-AB52-C7F0807CB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975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578776-17CE-8D0A-64E1-E2BD34DF3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FCAA28-7BD4-49AF-F7A1-B0F06C207A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3AF7D-1D4A-EE93-0A2F-BDE2E53B9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9A94A-94CA-544C-95C7-88A3BB2C9A7D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7AFC37-FE3D-FC9B-8096-B8CC7AB07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4A455E-4EF8-EE8E-FB6C-44D3ACB2E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26221-CF58-F244-AB52-C7F0807CB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758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49E24-DBC0-9B6D-68D7-44970DF1B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A64D9-5362-41BC-5526-5040929F3F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6B600A-AEC1-148E-9233-AC81191F80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02B8AD-3364-BFBD-3B58-56C2B5830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9A94A-94CA-544C-95C7-88A3BB2C9A7D}" type="datetimeFigureOut">
              <a:rPr lang="en-US" smtClean="0"/>
              <a:t>9/9/26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D32811-6C3C-C7C5-916A-FC1996694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26975-0541-0E73-9F46-AB31AC6EEC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26221-CF58-F244-AB52-C7F0807CB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607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BDA14-0EFC-BF2F-2424-643E5CADE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9AC2D9-5439-B779-68BD-7B3DBD904F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D90E74-EB1F-D070-53AD-D1AF0AC9B7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E79590-F269-11CB-A67F-C3C3E6529A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6675BC-26D4-46B3-84BF-EA83149A67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35600F-712C-850B-C0B3-EAFAAA7F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9A94A-94CA-544C-95C7-88A3BB2C9A7D}" type="datetimeFigureOut">
              <a:rPr lang="en-US" smtClean="0"/>
              <a:t>9/9/26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A032323-7739-7176-E53D-07CD7CFFD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D7CF933-D6C6-3E63-09D3-0A4DBD8D6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26221-CF58-F244-AB52-C7F0807CB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586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0D7CE-A62A-BC33-E440-F2685C399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123535-0C87-2D58-C66C-051266B46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9A94A-94CA-544C-95C7-88A3BB2C9A7D}" type="datetimeFigureOut">
              <a:rPr lang="en-US" smtClean="0"/>
              <a:t>9/9/26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3FAA1F-736F-D0DC-EC91-8DD9CA47D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81460C-A37A-2E18-8149-88D831171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26221-CF58-F244-AB52-C7F0807CB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0094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CE3063-A1B4-4FDA-C75A-501FC9D7C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9A94A-94CA-544C-95C7-88A3BB2C9A7D}" type="datetimeFigureOut">
              <a:rPr lang="en-US" smtClean="0"/>
              <a:t>9/9/26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D05C31-AE79-7D3F-BF11-DEE851952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83A9AD-7D4A-B6CB-41CA-C99A86570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26221-CF58-F244-AB52-C7F0807CB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761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7318A-36FC-B41C-5738-0DF575C818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3704DE-3097-06BC-7A8A-281BB9D875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CF71E-7609-A64E-D3AF-5FA0BF1C3C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46B405-6DFD-B069-BE54-955ABF810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9A94A-94CA-544C-95C7-88A3BB2C9A7D}" type="datetimeFigureOut">
              <a:rPr lang="en-US" smtClean="0"/>
              <a:t>9/9/26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DF0B98-F5A5-0503-5519-191D55F2B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2517D5-F8C7-8A55-1489-669BA2C17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26221-CF58-F244-AB52-C7F0807CB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926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555F6-95D2-3F78-0A0E-BE5EED6FC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8752A4-38F2-6D63-D62B-11D09A3AE8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32FFD5-149C-CFEE-6857-7BD8A64366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976B44-66AA-3CCB-39B0-96B311E0B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9A94A-94CA-544C-95C7-88A3BB2C9A7D}" type="datetimeFigureOut">
              <a:rPr lang="en-US" smtClean="0"/>
              <a:t>9/9/26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79106B-01AA-0E60-AA39-29F572813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EDAFF6-B5D2-81CA-4557-4CB0DF227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26221-CF58-F244-AB52-C7F0807CB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801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F995E-0690-6831-FD05-6B9B753B1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556887-FEE9-9278-FE80-EA9FE303F1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60C34E-1A58-8BD6-30DE-41839ECEA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9A94A-94CA-544C-95C7-88A3BB2C9A7D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C661D6-74EC-5247-D3DA-5713A239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2955C7-1A7D-D40C-B7F8-DBED13032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26221-CF58-F244-AB52-C7F0807CB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04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74FB27-7051-E5EC-B7BA-7F334EB52D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0CA582-85FD-35C2-569D-9DE65801FF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DEA7FD-30B2-CE15-0C2B-2699A5B62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9A94A-94CA-544C-95C7-88A3BB2C9A7D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47A52-D37A-59CE-4AD0-637ACC6C8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5CD651-F0DB-03ED-00DD-40799F3B9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26221-CF58-F244-AB52-C7F0807CB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214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62A800-571C-BA79-BA2E-8B14E5695F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B55E9A-6532-F547-0477-C4E50E996D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74F990-FCA2-3AF9-C880-64C3C38E53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69A94A-94CA-544C-95C7-88A3BB2C9A7D}" type="datetimeFigureOut">
              <a:rPr lang="en-US" smtClean="0"/>
              <a:t>9/9/26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F99079-CEB1-E249-9BA4-A8EBFA37B7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C10F90-28B2-825C-39D6-8754297166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A26221-CF58-F244-AB52-C7F0807CB0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605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tsci.edu/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://heritage.stsci.edu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pacetelescope.org/" TargetMode="External"/><Relationship Id="rId11" Type="http://schemas.microsoft.com/office/2007/relationships/hdphoto" Target="../media/hdphoto1.wdp"/><Relationship Id="rId5" Type="http://schemas.openxmlformats.org/officeDocument/2006/relationships/hyperlink" Target="http://www.nasa.gov/" TargetMode="External"/><Relationship Id="rId10" Type="http://schemas.openxmlformats.org/officeDocument/2006/relationships/image" Target="../media/image2.png"/><Relationship Id="rId4" Type="http://schemas.openxmlformats.org/officeDocument/2006/relationships/image" Target="../media/image3.jpg"/><Relationship Id="rId9" Type="http://schemas.openxmlformats.org/officeDocument/2006/relationships/hyperlink" Target="http://www.aura-astronomy.org/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7.jpg"/><Relationship Id="rId3" Type="http://schemas.openxmlformats.org/officeDocument/2006/relationships/image" Target="../media/image1.png"/><Relationship Id="rId7" Type="http://schemas.openxmlformats.org/officeDocument/2006/relationships/customXml" Target="../ink/ink1.xml"/><Relationship Id="rId12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5.png"/><Relationship Id="rId5" Type="http://schemas.microsoft.com/office/2007/relationships/hdphoto" Target="../media/hdphoto2.wdp"/><Relationship Id="rId10" Type="http://schemas.openxmlformats.org/officeDocument/2006/relationships/customXml" Target="../ink/ink3.xml"/><Relationship Id="rId4" Type="http://schemas.openxmlformats.org/officeDocument/2006/relationships/image" Target="../media/image4.png"/><Relationship Id="rId9" Type="http://schemas.openxmlformats.org/officeDocument/2006/relationships/customXml" Target="../ink/ink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customXml" Target="../ink/ink6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12" Type="http://schemas.openxmlformats.org/officeDocument/2006/relationships/customXml" Target="../ink/ink5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1.png"/><Relationship Id="rId15" Type="http://schemas.openxmlformats.org/officeDocument/2006/relationships/image" Target="../media/image6.jpeg"/><Relationship Id="rId10" Type="http://schemas.openxmlformats.org/officeDocument/2006/relationships/customXml" Target="../ink/ink4.xml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5.png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6" Type="http://schemas.openxmlformats.org/officeDocument/2006/relationships/image" Target="../media/image23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D443C96-634A-EAFE-9C1A-389D59AD6B5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888" r="47270"/>
          <a:stretch>
            <a:fillRect/>
          </a:stretch>
        </p:blipFill>
        <p:spPr>
          <a:xfrm>
            <a:off x="0" y="357248"/>
            <a:ext cx="1679980" cy="650075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6664110-CA81-070B-B121-3965B20C6CA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0513"/>
          <a:stretch>
            <a:fillRect/>
          </a:stretch>
        </p:blipFill>
        <p:spPr>
          <a:xfrm>
            <a:off x="1268690" y="357249"/>
            <a:ext cx="5167251" cy="650075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4498625-DC4F-01BE-2C90-A6CF2BFD50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1249" y="357249"/>
            <a:ext cx="6500751" cy="650075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1C616B-D076-A48D-DBF8-94F0E79EB5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8865" y="176897"/>
            <a:ext cx="6616392" cy="2387600"/>
          </a:xfrm>
        </p:spPr>
        <p:txBody>
          <a:bodyPr/>
          <a:lstStyle/>
          <a:p>
            <a:r>
              <a:rPr lang="en-US" dirty="0">
                <a:solidFill>
                  <a:schemeClr val="accent5">
                    <a:lumMod val="40000"/>
                    <a:lumOff val="60000"/>
                  </a:schemeClr>
                </a:solidFill>
                <a:latin typeface="Grotesque" panose="020B0504020202020204" pitchFamily="34" charset="0"/>
              </a:rPr>
              <a:t>LO(AD) AND BEHOLD!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818E99-F482-79A7-91B2-00FCC6B98C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8865" y="2656572"/>
            <a:ext cx="6616392" cy="1655762"/>
          </a:xfrm>
        </p:spPr>
        <p:txBody>
          <a:bodyPr/>
          <a:lstStyle/>
          <a:p>
            <a:r>
              <a:rPr lang="en-CA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Grotesque" panose="020B0504020202020204" pitchFamily="34" charset="0"/>
              </a:rPr>
              <a:t>S</a:t>
            </a:r>
            <a:r>
              <a:rPr lang="en-CA" b="1" dirty="0">
                <a:solidFill>
                  <a:schemeClr val="accent5">
                    <a:lumMod val="40000"/>
                    <a:lumOff val="60000"/>
                  </a:schemeClr>
                </a:solidFill>
                <a:effectLst/>
                <a:latin typeface="Grotesque" panose="020B0504020202020204" pitchFamily="34" charset="0"/>
              </a:rPr>
              <a:t>imulating the launching and mass loading of discrete ejecta in X-ray binaries</a:t>
            </a:r>
            <a:endParaRPr lang="en-US" dirty="0">
              <a:solidFill>
                <a:schemeClr val="accent5">
                  <a:lumMod val="40000"/>
                  <a:lumOff val="60000"/>
                </a:schemeClr>
              </a:solidFill>
              <a:latin typeface="Grotesque" panose="020B0504020202020204" pitchFamily="34" charset="0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1986DDFF-C69F-3456-7499-18F9B06F9204}"/>
              </a:ext>
            </a:extLst>
          </p:cNvPr>
          <p:cNvSpPr txBox="1">
            <a:spLocks/>
          </p:cNvSpPr>
          <p:nvPr/>
        </p:nvSpPr>
        <p:spPr>
          <a:xfrm>
            <a:off x="248865" y="4894164"/>
            <a:ext cx="6616392" cy="165576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CA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rotesque" panose="020B0504020202020204" pitchFamily="34" charset="0"/>
              </a:rPr>
              <a:t>Katie Savard</a:t>
            </a:r>
          </a:p>
          <a:p>
            <a:pPr algn="l"/>
            <a:r>
              <a:rPr lang="en-CA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rotesque" panose="020B0504020202020204" pitchFamily="34" charset="0"/>
              </a:rPr>
              <a:t>University of Oxford</a:t>
            </a:r>
          </a:p>
          <a:p>
            <a:pPr algn="l"/>
            <a:r>
              <a:rPr lang="en-CA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Grotesque" panose="020B0504020202020204" pitchFamily="34" charset="0"/>
              </a:rPr>
              <a:t>Rob Fender, James Matthews, Ian Heywood</a:t>
            </a:r>
            <a:endParaRPr lang="en-US" dirty="0">
              <a:solidFill>
                <a:schemeClr val="accent6">
                  <a:lumMod val="20000"/>
                  <a:lumOff val="80000"/>
                </a:schemeClr>
              </a:solidFill>
              <a:latin typeface="Grotesque" panose="020B05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42DEF1B-11E4-A3C8-79CC-AD9295066FD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03" r="47271"/>
          <a:stretch>
            <a:fillRect/>
          </a:stretch>
        </p:blipFill>
        <p:spPr>
          <a:xfrm>
            <a:off x="9180497" y="357249"/>
            <a:ext cx="2998643" cy="6500751"/>
          </a:xfrm>
          <a:prstGeom prst="rect">
            <a:avLst/>
          </a:prstGeom>
        </p:spPr>
      </p:pic>
      <p:pic>
        <p:nvPicPr>
          <p:cNvPr id="5" name="Picture 4" descr="A diagram of a black hole&#10;&#10;AI-generated content may be incorrect.">
            <a:extLst>
              <a:ext uri="{FF2B5EF4-FFF2-40B4-BE49-F238E27FC236}">
                <a16:creationId xmlns:a16="http://schemas.microsoft.com/office/drawing/2014/main" id="{22A25CD5-6019-BFCB-16CC-1577166F24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00000"/>
                    </a14:imgEffect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85505" y="954258"/>
            <a:ext cx="5546493" cy="5546493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62FDD8D-C431-5A86-9D51-E93D37A79F73}"/>
              </a:ext>
            </a:extLst>
          </p:cNvPr>
          <p:cNvSpPr txBox="1"/>
          <p:nvPr/>
        </p:nvSpPr>
        <p:spPr>
          <a:xfrm>
            <a:off x="9423987" y="1595385"/>
            <a:ext cx="2998643" cy="415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5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*NO AI GENERATED ART/IMAGES IN THIS PRESENTATION</a:t>
            </a:r>
            <a:endParaRPr lang="en-GB" sz="8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290369-038F-6F44-B955-4340488A1DBC}"/>
              </a:ext>
            </a:extLst>
          </p:cNvPr>
          <p:cNvSpPr txBox="1"/>
          <p:nvPr/>
        </p:nvSpPr>
        <p:spPr>
          <a:xfrm>
            <a:off x="9423988" y="1362899"/>
            <a:ext cx="2998643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b="1" dirty="0">
                <a:solidFill>
                  <a:srgbClr val="F1BAF0"/>
                </a:solidFill>
              </a:rPr>
              <a:t>Non-artists impression of a BH XRB</a:t>
            </a:r>
            <a:endParaRPr lang="en-GB" sz="900" dirty="0">
              <a:solidFill>
                <a:srgbClr val="F1BA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246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7B936F-DC67-4789-C5EE-3018B965A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1D8BF947-65F4-5E07-2205-CDC96C96AD9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888" r="47270"/>
          <a:stretch>
            <a:fillRect/>
          </a:stretch>
        </p:blipFill>
        <p:spPr>
          <a:xfrm>
            <a:off x="0" y="357248"/>
            <a:ext cx="1679980" cy="650075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BC6F01D-A691-9691-0A5D-542E9C85549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0513"/>
          <a:stretch>
            <a:fillRect/>
          </a:stretch>
        </p:blipFill>
        <p:spPr>
          <a:xfrm>
            <a:off x="1268690" y="357249"/>
            <a:ext cx="5167251" cy="650075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93F2C9C-DE3C-5CE6-7FB7-F3D3846F98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1249" y="357249"/>
            <a:ext cx="6500751" cy="650075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857C4DC-ED3A-F968-027F-903955FA2E73}"/>
              </a:ext>
            </a:extLst>
          </p:cNvPr>
          <p:cNvSpPr txBox="1"/>
          <p:nvPr/>
        </p:nvSpPr>
        <p:spPr>
          <a:xfrm>
            <a:off x="10441459" y="199507"/>
            <a:ext cx="14784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dirty="0">
                <a:latin typeface="Gurmukhi Sangam MN" pitchFamily="2" charset="0"/>
                <a:cs typeface="Gurmukhi Sangam MN" pitchFamily="2" charset="0"/>
              </a:rPr>
              <a:t>Savard et al. 2021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D1A8AB3-C1B9-0E72-D9EB-C3F90BA1CE3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03" r="47271"/>
          <a:stretch>
            <a:fillRect/>
          </a:stretch>
        </p:blipFill>
        <p:spPr>
          <a:xfrm>
            <a:off x="9193357" y="357249"/>
            <a:ext cx="2998643" cy="6500751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0F8C773-1CAA-85CA-9BEB-086256D21A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5634" y="927938"/>
            <a:ext cx="2184114" cy="627268"/>
          </a:xfrm>
        </p:spPr>
        <p:txBody>
          <a:bodyPr>
            <a:noAutofit/>
          </a:bodyPr>
          <a:lstStyle/>
          <a:p>
            <a:pPr marL="457200" lvl="1" indent="0" algn="ctr">
              <a:buNone/>
            </a:pPr>
            <a:r>
              <a:rPr lang="en-US" sz="14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Jets regulate </a:t>
            </a:r>
            <a:r>
              <a:rPr lang="en-US" sz="1400" b="1" dirty="0">
                <a:solidFill>
                  <a:srgbClr val="F1BAF0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feedback and energy transport</a:t>
            </a:r>
          </a:p>
          <a:p>
            <a:pPr marL="457200" lvl="1" indent="0" algn="ctr">
              <a:buNone/>
            </a:pPr>
            <a:endParaRPr lang="en-US" sz="14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</p:txBody>
      </p:sp>
      <p:pic>
        <p:nvPicPr>
          <p:cNvPr id="26" name="Picture 25" descr="A group of stars and galaxies in space&#10;&#10;AI-generated content may be incorrect.">
            <a:extLst>
              <a:ext uri="{FF2B5EF4-FFF2-40B4-BE49-F238E27FC236}">
                <a16:creationId xmlns:a16="http://schemas.microsoft.com/office/drawing/2014/main" id="{52B0AE38-340C-B1EB-3980-8ABC9351CB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7825" y="1748702"/>
            <a:ext cx="5592320" cy="3973343"/>
          </a:xfrm>
          <a:prstGeom prst="rect">
            <a:avLst/>
          </a:prstGeom>
          <a:effectLst>
            <a:softEdge rad="226330"/>
          </a:effec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AE745401-28FB-2A3B-8D08-3B13653C0EC8}"/>
              </a:ext>
            </a:extLst>
          </p:cNvPr>
          <p:cNvSpPr txBox="1"/>
          <p:nvPr/>
        </p:nvSpPr>
        <p:spPr>
          <a:xfrm>
            <a:off x="10209505" y="6011885"/>
            <a:ext cx="2080515" cy="7463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050" b="1" dirty="0">
                <a:solidFill>
                  <a:schemeClr val="bg1">
                    <a:lumMod val="75000"/>
                  </a:schemeClr>
                </a:solidFill>
              </a:rPr>
              <a:t>Radio Galaxy Hercules A. </a:t>
            </a:r>
          </a:p>
          <a:p>
            <a:r>
              <a:rPr lang="en-GB" sz="800" b="1" dirty="0">
                <a:solidFill>
                  <a:schemeClr val="bg1">
                    <a:lumMod val="75000"/>
                  </a:schemeClr>
                </a:solidFill>
              </a:rPr>
              <a:t>Credit: </a:t>
            </a:r>
            <a:r>
              <a:rPr lang="en-GB" sz="800" dirty="0">
                <a:solidFill>
                  <a:schemeClr val="bg1">
                    <a:lumMod val="75000"/>
                  </a:schemeClr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NASA</a:t>
            </a:r>
            <a:r>
              <a:rPr lang="en-GB" sz="800" dirty="0">
                <a:solidFill>
                  <a:schemeClr val="bg1">
                    <a:lumMod val="75000"/>
                  </a:schemeClr>
                </a:solidFill>
              </a:rPr>
              <a:t>, </a:t>
            </a:r>
            <a:r>
              <a:rPr lang="en-GB" sz="800" dirty="0">
                <a:solidFill>
                  <a:schemeClr val="bg1">
                    <a:lumMod val="75000"/>
                  </a:schemeClr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ESA</a:t>
            </a:r>
            <a:r>
              <a:rPr lang="en-GB" sz="800" dirty="0">
                <a:solidFill>
                  <a:schemeClr val="bg1">
                    <a:lumMod val="75000"/>
                  </a:schemeClr>
                </a:solidFill>
              </a:rPr>
              <a:t>, S. Baum and C. O'Dea (RIT), R. Perley and W. Cotton (NRAO/AUI/NSF), and the </a:t>
            </a:r>
            <a:r>
              <a:rPr lang="en-GB" sz="800" dirty="0">
                <a:solidFill>
                  <a:schemeClr val="bg1">
                    <a:lumMod val="75000"/>
                  </a:schemeClr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Hubble Heritage</a:t>
            </a:r>
            <a:r>
              <a:rPr lang="en-GB" sz="800" dirty="0">
                <a:solidFill>
                  <a:schemeClr val="bg1">
                    <a:lumMod val="75000"/>
                  </a:schemeClr>
                </a:solidFill>
              </a:rPr>
              <a:t> Team (</a:t>
            </a:r>
            <a:r>
              <a:rPr lang="en-GB" sz="800" dirty="0">
                <a:solidFill>
                  <a:schemeClr val="bg1">
                    <a:lumMod val="75000"/>
                  </a:schemeClr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STScI</a:t>
            </a:r>
            <a:r>
              <a:rPr lang="en-GB" sz="800" dirty="0">
                <a:solidFill>
                  <a:schemeClr val="bg1">
                    <a:lumMod val="75000"/>
                  </a:schemeClr>
                </a:solidFill>
              </a:rPr>
              <a:t>/</a:t>
            </a:r>
            <a:r>
              <a:rPr lang="en-GB" sz="800" dirty="0">
                <a:solidFill>
                  <a:schemeClr val="bg1">
                    <a:lumMod val="75000"/>
                  </a:schemeClr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AURA</a:t>
            </a:r>
            <a:r>
              <a:rPr lang="en-GB" sz="800" dirty="0">
                <a:solidFill>
                  <a:schemeClr val="bg1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34" name="Arc 33">
            <a:extLst>
              <a:ext uri="{FF2B5EF4-FFF2-40B4-BE49-F238E27FC236}">
                <a16:creationId xmlns:a16="http://schemas.microsoft.com/office/drawing/2014/main" id="{1B8A93AD-E195-98AF-AAD0-C5B42B511FDC}"/>
              </a:ext>
            </a:extLst>
          </p:cNvPr>
          <p:cNvSpPr/>
          <p:nvPr/>
        </p:nvSpPr>
        <p:spPr>
          <a:xfrm>
            <a:off x="8391213" y="1312760"/>
            <a:ext cx="1040170" cy="3973343"/>
          </a:xfrm>
          <a:prstGeom prst="arc">
            <a:avLst>
              <a:gd name="adj1" fmla="val 16330575"/>
              <a:gd name="adj2" fmla="val 1910853"/>
            </a:avLst>
          </a:prstGeom>
          <a:ln>
            <a:solidFill>
              <a:srgbClr val="F1BAF0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Arc 36">
            <a:extLst>
              <a:ext uri="{FF2B5EF4-FFF2-40B4-BE49-F238E27FC236}">
                <a16:creationId xmlns:a16="http://schemas.microsoft.com/office/drawing/2014/main" id="{B26A6AC1-AAA0-99FC-1299-2A5B82DF4E64}"/>
              </a:ext>
            </a:extLst>
          </p:cNvPr>
          <p:cNvSpPr/>
          <p:nvPr/>
        </p:nvSpPr>
        <p:spPr>
          <a:xfrm rot="4307207" flipV="1">
            <a:off x="6436774" y="1762704"/>
            <a:ext cx="1222130" cy="611150"/>
          </a:xfrm>
          <a:prstGeom prst="arc">
            <a:avLst>
              <a:gd name="adj1" fmla="val 12942963"/>
              <a:gd name="adj2" fmla="val 21314182"/>
            </a:avLst>
          </a:prstGeom>
          <a:ln>
            <a:solidFill>
              <a:srgbClr val="F1BAF0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8" name="Arc 37">
            <a:extLst>
              <a:ext uri="{FF2B5EF4-FFF2-40B4-BE49-F238E27FC236}">
                <a16:creationId xmlns:a16="http://schemas.microsoft.com/office/drawing/2014/main" id="{46792354-CC53-4AD0-7771-26BF5E8913C5}"/>
              </a:ext>
            </a:extLst>
          </p:cNvPr>
          <p:cNvSpPr/>
          <p:nvPr/>
        </p:nvSpPr>
        <p:spPr>
          <a:xfrm flipH="1" flipV="1">
            <a:off x="8364614" y="2264559"/>
            <a:ext cx="492837" cy="2594504"/>
          </a:xfrm>
          <a:prstGeom prst="arc">
            <a:avLst>
              <a:gd name="adj1" fmla="val 9633881"/>
              <a:gd name="adj2" fmla="val 15599355"/>
            </a:avLst>
          </a:prstGeom>
          <a:ln>
            <a:solidFill>
              <a:srgbClr val="F1BAF0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E8224B-25A0-545C-5ED7-FAF1E5FC5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45" y="99757"/>
            <a:ext cx="11904709" cy="73026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81DFDD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Why study BHs? jets? … and why XRB blobs? </a:t>
            </a:r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3F554A7E-8CDC-C616-3327-1A9FB66C9BDD}"/>
              </a:ext>
            </a:extLst>
          </p:cNvPr>
          <p:cNvSpPr/>
          <p:nvPr/>
        </p:nvSpPr>
        <p:spPr>
          <a:xfrm rot="6573244">
            <a:off x="8970394" y="2245804"/>
            <a:ext cx="1807164" cy="1248955"/>
          </a:xfrm>
          <a:prstGeom prst="arc">
            <a:avLst>
              <a:gd name="adj1" fmla="val 15185446"/>
              <a:gd name="adj2" fmla="val 21468386"/>
            </a:avLst>
          </a:prstGeom>
          <a:ln>
            <a:solidFill>
              <a:schemeClr val="accent6">
                <a:lumMod val="60000"/>
                <a:lumOff val="40000"/>
              </a:schemeClr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85A69E-80B6-BC3A-0C31-2F30200D44AF}"/>
              </a:ext>
            </a:extLst>
          </p:cNvPr>
          <p:cNvSpPr txBox="1"/>
          <p:nvPr/>
        </p:nvSpPr>
        <p:spPr>
          <a:xfrm>
            <a:off x="10441459" y="2500949"/>
            <a:ext cx="1747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3EC552"/>
                </a:solidFill>
                <a:latin typeface="Grotesque" panose="020B0504020202020204" pitchFamily="34" charset="0"/>
              </a:rPr>
              <a:t>Black Holes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C3917BF-7414-3B20-B0DB-F446DF077528}"/>
              </a:ext>
            </a:extLst>
          </p:cNvPr>
          <p:cNvSpPr txBox="1"/>
          <p:nvPr/>
        </p:nvSpPr>
        <p:spPr>
          <a:xfrm>
            <a:off x="10351337" y="2837766"/>
            <a:ext cx="1886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rgbClr val="3EC552"/>
                </a:solidFill>
                <a:latin typeface="Grotesque" panose="020B0504020202020204" pitchFamily="34" charset="0"/>
              </a:rPr>
              <a:t>(fundamentally interesting objects)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E825AA-1EC4-9CFF-E7D8-5AEE8DA86D50}"/>
              </a:ext>
            </a:extLst>
          </p:cNvPr>
          <p:cNvSpPr txBox="1"/>
          <p:nvPr/>
        </p:nvSpPr>
        <p:spPr>
          <a:xfrm>
            <a:off x="7598871" y="971565"/>
            <a:ext cx="446416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US" sz="14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Jets probe </a:t>
            </a:r>
            <a:r>
              <a:rPr lang="en-US" sz="1400" b="1" dirty="0">
                <a:solidFill>
                  <a:srgbClr val="F1BAF0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accretion physics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6E18514-4890-3813-82DC-46ADC20028CC}"/>
              </a:ext>
            </a:extLst>
          </p:cNvPr>
          <p:cNvSpPr txBox="1"/>
          <p:nvPr/>
        </p:nvSpPr>
        <p:spPr>
          <a:xfrm>
            <a:off x="7282262" y="4489731"/>
            <a:ext cx="2657543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US" sz="14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Jets </a:t>
            </a:r>
            <a:r>
              <a:rPr lang="en-US" sz="1400" b="1" dirty="0">
                <a:solidFill>
                  <a:srgbClr val="F1BAF0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accelerate particles </a:t>
            </a:r>
            <a:r>
              <a:rPr lang="en-US" sz="14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to the highest energies</a:t>
            </a:r>
          </a:p>
        </p:txBody>
      </p:sp>
      <p:pic>
        <p:nvPicPr>
          <p:cNvPr id="20" name="Picture 19" descr="A diagram of a black hole&#10;&#10;AI-generated content may be incorrect.">
            <a:extLst>
              <a:ext uri="{FF2B5EF4-FFF2-40B4-BE49-F238E27FC236}">
                <a16:creationId xmlns:a16="http://schemas.microsoft.com/office/drawing/2014/main" id="{EBDE77C9-1047-9B04-D393-34F8F55A519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100000"/>
                    </a14:imgEffect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9927" y="2068279"/>
            <a:ext cx="4045804" cy="4045804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1CE5FB66-0FDF-7260-8A81-EA5BCFB0C53A}"/>
              </a:ext>
            </a:extLst>
          </p:cNvPr>
          <p:cNvSpPr txBox="1"/>
          <p:nvPr/>
        </p:nvSpPr>
        <p:spPr>
          <a:xfrm>
            <a:off x="770808" y="1283538"/>
            <a:ext cx="414420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US" sz="1600" u="sng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Discrete ejecta from XRBs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1CB676C-D283-EFE1-B438-557E5BE8B130}"/>
              </a:ext>
            </a:extLst>
          </p:cNvPr>
          <p:cNvSpPr txBox="1"/>
          <p:nvPr/>
        </p:nvSpPr>
        <p:spPr>
          <a:xfrm>
            <a:off x="2085489" y="2657542"/>
            <a:ext cx="41442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US" sz="1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68252">
                    <a:schemeClr val="bg1">
                      <a:alpha val="17132"/>
                    </a:schemeClr>
                  </a:glow>
                </a:effectLst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Deceleration and rebrightening probes ISM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F97D0BB-C481-64E9-E555-4008F62C15DC}"/>
              </a:ext>
            </a:extLst>
          </p:cNvPr>
          <p:cNvSpPr txBox="1"/>
          <p:nvPr/>
        </p:nvSpPr>
        <p:spPr>
          <a:xfrm>
            <a:off x="246107" y="6092050"/>
            <a:ext cx="414420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US" sz="1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68252">
                    <a:schemeClr val="bg1">
                      <a:alpha val="17132"/>
                    </a:schemeClr>
                  </a:glow>
                </a:effectLst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Probe the state transition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05BFE42-71BB-6C8F-5EE5-33188E8DAA1E}"/>
              </a:ext>
            </a:extLst>
          </p:cNvPr>
          <p:cNvSpPr txBox="1"/>
          <p:nvPr/>
        </p:nvSpPr>
        <p:spPr>
          <a:xfrm>
            <a:off x="-8222" y="3561811"/>
            <a:ext cx="207253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US" sz="1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68252">
                    <a:schemeClr val="bg1">
                      <a:alpha val="17132"/>
                    </a:schemeClr>
                  </a:glow>
                </a:effectLst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Shocks produce in-situ particle acceleration?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39CDD8A-D862-38DC-1EF3-B9B8771DA37D}"/>
              </a:ext>
            </a:extLst>
          </p:cNvPr>
          <p:cNvSpPr txBox="1"/>
          <p:nvPr/>
        </p:nvSpPr>
        <p:spPr>
          <a:xfrm>
            <a:off x="3785066" y="5876606"/>
            <a:ext cx="4144203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US" sz="1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68252">
                    <a:schemeClr val="bg1">
                      <a:alpha val="17132"/>
                    </a:schemeClr>
                  </a:glow>
                </a:effectLst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Tracking discrete ejecta gives us a finer resolution on jet physics (</a:t>
            </a:r>
            <a:r>
              <a:rPr lang="en-US" sz="1400" b="1" dirty="0" err="1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68252">
                    <a:schemeClr val="bg1">
                      <a:alpha val="17132"/>
                    </a:schemeClr>
                  </a:glow>
                </a:effectLst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eg.</a:t>
            </a:r>
            <a:r>
              <a:rPr lang="en-US" sz="1400" b="1" dirty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268252">
                    <a:schemeClr val="bg1">
                      <a:alpha val="17132"/>
                    </a:schemeClr>
                  </a:glow>
                </a:effectLst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 Lorentz factors)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829504A3-1192-5400-C65D-2688C16E2DC7}"/>
              </a:ext>
            </a:extLst>
          </p:cNvPr>
          <p:cNvCxnSpPr/>
          <p:nvPr/>
        </p:nvCxnSpPr>
        <p:spPr>
          <a:xfrm flipH="1" flipV="1">
            <a:off x="2174935" y="2646656"/>
            <a:ext cx="962511" cy="1381322"/>
          </a:xfrm>
          <a:prstGeom prst="straightConnector1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  <a:tailEnd type="triangle"/>
          </a:ln>
          <a:effectLst>
            <a:glow rad="88309">
              <a:schemeClr val="accent1">
                <a:lumMod val="40000"/>
                <a:lumOff val="60000"/>
                <a:alpha val="40000"/>
              </a:schemeClr>
            </a:glo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D9079093-0BFA-0D8E-ACE4-66E89569C4C2}"/>
              </a:ext>
            </a:extLst>
          </p:cNvPr>
          <p:cNvCxnSpPr>
            <a:cxnSpLocks/>
          </p:cNvCxnSpPr>
          <p:nvPr/>
        </p:nvCxnSpPr>
        <p:spPr>
          <a:xfrm flipV="1">
            <a:off x="1417482" y="3337317"/>
            <a:ext cx="655055" cy="410173"/>
          </a:xfrm>
          <a:prstGeom prst="straightConnector1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  <a:tailEnd type="triangle"/>
          </a:ln>
          <a:effectLst>
            <a:glow rad="88309">
              <a:schemeClr val="accent1">
                <a:lumMod val="40000"/>
                <a:lumOff val="60000"/>
                <a:alpha val="40000"/>
              </a:schemeClr>
            </a:glo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4AF032BE-03E3-92AD-7C15-A5B9BA959967}"/>
              </a:ext>
            </a:extLst>
          </p:cNvPr>
          <p:cNvCxnSpPr>
            <a:cxnSpLocks/>
          </p:cNvCxnSpPr>
          <p:nvPr/>
        </p:nvCxnSpPr>
        <p:spPr>
          <a:xfrm flipV="1">
            <a:off x="1745009" y="5063428"/>
            <a:ext cx="877127" cy="1010615"/>
          </a:xfrm>
          <a:prstGeom prst="straightConnector1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  <a:tailEnd type="triangle"/>
          </a:ln>
          <a:effectLst>
            <a:glow rad="88309">
              <a:schemeClr val="accent1">
                <a:lumMod val="40000"/>
                <a:lumOff val="60000"/>
                <a:alpha val="40000"/>
              </a:schemeClr>
            </a:glo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74265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34" grpId="0" animBg="1"/>
      <p:bldP spid="37" grpId="0" animBg="1"/>
      <p:bldP spid="38" grpId="0" animBg="1"/>
      <p:bldP spid="9" grpId="0" animBg="1"/>
      <p:bldP spid="11" grpId="0"/>
      <p:bldP spid="16" grpId="0"/>
      <p:bldP spid="17" grpId="0"/>
      <p:bldP spid="19" grpId="0"/>
      <p:bldP spid="21" grpId="0"/>
      <p:bldP spid="22" grpId="0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Group 46">
            <a:extLst>
              <a:ext uri="{FF2B5EF4-FFF2-40B4-BE49-F238E27FC236}">
                <a16:creationId xmlns:a16="http://schemas.microsoft.com/office/drawing/2014/main" id="{1A79FA1C-C3B9-4229-EDE8-FA588EC661F6}"/>
              </a:ext>
            </a:extLst>
          </p:cNvPr>
          <p:cNvGrpSpPr/>
          <p:nvPr/>
        </p:nvGrpSpPr>
        <p:grpSpPr>
          <a:xfrm>
            <a:off x="0" y="178624"/>
            <a:ext cx="12179140" cy="6679376"/>
            <a:chOff x="0" y="178624"/>
            <a:chExt cx="12179140" cy="6679376"/>
          </a:xfrm>
        </p:grpSpPr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2AF1E388-00F3-ABDC-10A4-D26A33F6D3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6888" r="47270"/>
            <a:stretch>
              <a:fillRect/>
            </a:stretch>
          </p:blipFill>
          <p:spPr>
            <a:xfrm>
              <a:off x="0" y="357248"/>
              <a:ext cx="1679980" cy="6500751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2749390F-5B09-8D89-754E-FA6C005D151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20513"/>
            <a:stretch>
              <a:fillRect/>
            </a:stretch>
          </p:blipFill>
          <p:spPr>
            <a:xfrm>
              <a:off x="1268690" y="357249"/>
              <a:ext cx="5167251" cy="6500751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E34E080A-840A-771E-5DBD-138FF8F487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70584" y="178624"/>
              <a:ext cx="6500751" cy="6500751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977ADF31-8D95-786D-D6EE-BBFA05568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603" r="47271"/>
            <a:stretch>
              <a:fillRect/>
            </a:stretch>
          </p:blipFill>
          <p:spPr>
            <a:xfrm>
              <a:off x="9180497" y="357249"/>
              <a:ext cx="2998643" cy="6500751"/>
            </a:xfrm>
            <a:prstGeom prst="rect">
              <a:avLst/>
            </a:prstGeom>
          </p:spPr>
        </p:pic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8375341E-4173-E8C0-1225-6FC9DF333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45" y="99757"/>
            <a:ext cx="11904709" cy="73026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81DFDD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What do we know about XRB ejecta?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4EFD078-77FC-4012-FA8A-F2568B85C05B}"/>
              </a:ext>
            </a:extLst>
          </p:cNvPr>
          <p:cNvGrpSpPr/>
          <p:nvPr/>
        </p:nvGrpSpPr>
        <p:grpSpPr>
          <a:xfrm>
            <a:off x="-53652" y="4993040"/>
            <a:ext cx="10629450" cy="1930949"/>
            <a:chOff x="-276456" y="3498186"/>
            <a:chExt cx="12468456" cy="2491972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6012FB21-B82B-0157-08D7-90A0D720AFB1}"/>
                </a:ext>
              </a:extLst>
            </p:cNvPr>
            <p:cNvGrpSpPr/>
            <p:nvPr/>
          </p:nvGrpSpPr>
          <p:grpSpPr>
            <a:xfrm>
              <a:off x="-12653" y="3498186"/>
              <a:ext cx="12204653" cy="2491972"/>
              <a:chOff x="-12653" y="1034038"/>
              <a:chExt cx="12204653" cy="2491972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592324EF-9D7F-127A-EC8A-E3391A01C46F}"/>
                  </a:ext>
                </a:extLst>
              </p:cNvPr>
              <p:cNvSpPr/>
              <p:nvPr/>
            </p:nvSpPr>
            <p:spPr>
              <a:xfrm>
                <a:off x="0" y="1034039"/>
                <a:ext cx="12192000" cy="248410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FC64F3CD-F5E8-584F-6354-EA48BC210614}"/>
                  </a:ext>
                </a:extLst>
              </p:cNvPr>
              <p:cNvGrpSpPr/>
              <p:nvPr/>
            </p:nvGrpSpPr>
            <p:grpSpPr>
              <a:xfrm>
                <a:off x="118515" y="1096744"/>
                <a:ext cx="12065839" cy="2429266"/>
                <a:chOff x="118515" y="1096744"/>
                <a:chExt cx="12065839" cy="2429266"/>
              </a:xfrm>
            </p:grpSpPr>
            <p:pic>
              <p:nvPicPr>
                <p:cNvPr id="28" name="Picture 27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F9E432F7-F117-B93C-431E-2EC2DDBFE7B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>
                  <a:extLst>
                    <a:ext uri="{BEBA8EAE-BF5A-486C-A8C5-ECC9F3942E4B}">
                      <a14:imgProps xmlns:a14="http://schemas.microsoft.com/office/drawing/2010/main">
                        <a14:imgLayer r:embed="rId5">
                          <a14:imgEffect>
                            <a14:saturation sat="88000"/>
                          </a14:imgEffect>
                        </a14:imgLayer>
                      </a14:imgProps>
                    </a:ext>
                  </a:extLst>
                </a:blip>
                <a:srcRect r="56987" b="970"/>
                <a:stretch>
                  <a:fillRect/>
                </a:stretch>
              </p:blipFill>
              <p:spPr>
                <a:xfrm rot="16200000">
                  <a:off x="5043040" y="-3827781"/>
                  <a:ext cx="2216789" cy="12065839"/>
                </a:xfrm>
                <a:prstGeom prst="rect">
                  <a:avLst/>
                </a:prstGeom>
              </p:spPr>
            </p:pic>
            <p:pic>
              <p:nvPicPr>
                <p:cNvPr id="29" name="Picture 28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45B6C63E-4FDA-C5F3-7A03-5BF93A842C2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52425" t="93006" r="2087"/>
                <a:stretch/>
              </p:blipFill>
              <p:spPr>
                <a:xfrm>
                  <a:off x="11015231" y="2985924"/>
                  <a:ext cx="1169123" cy="424965"/>
                </a:xfrm>
                <a:prstGeom prst="rect">
                  <a:avLst/>
                </a:prstGeom>
              </p:spPr>
            </p:pic>
            <p:pic>
              <p:nvPicPr>
                <p:cNvPr id="30" name="Picture 29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E8459681-70CF-FB7B-6323-BF3B9A2B07E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52424" t="8295" r="6325" b="85121"/>
                <a:stretch/>
              </p:blipFill>
              <p:spPr>
                <a:xfrm>
                  <a:off x="1226338" y="1356938"/>
                  <a:ext cx="1060223" cy="400051"/>
                </a:xfrm>
                <a:prstGeom prst="rect">
                  <a:avLst/>
                </a:prstGeom>
              </p:spPr>
            </p:pic>
            <p:pic>
              <p:nvPicPr>
                <p:cNvPr id="31" name="Picture 30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9DB4DA14-41A0-5560-13C5-1CCCFAA2DF6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52424" t="22282" r="4476" b="71134"/>
                <a:stretch/>
              </p:blipFill>
              <p:spPr>
                <a:xfrm>
                  <a:off x="2497364" y="3125960"/>
                  <a:ext cx="1107717" cy="400050"/>
                </a:xfrm>
                <a:prstGeom prst="rect">
                  <a:avLst/>
                </a:prstGeom>
              </p:spPr>
            </p:pic>
            <p:pic>
              <p:nvPicPr>
                <p:cNvPr id="32" name="Picture 31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7F8C8A04-158A-3390-64FE-A731DB3C81A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52424" t="29458" r="15033" b="63623"/>
                <a:stretch/>
              </p:blipFill>
              <p:spPr>
                <a:xfrm>
                  <a:off x="3543621" y="1314132"/>
                  <a:ext cx="836405" cy="420415"/>
                </a:xfrm>
                <a:prstGeom prst="rect">
                  <a:avLst/>
                </a:prstGeom>
              </p:spPr>
            </p:pic>
            <p:pic>
              <p:nvPicPr>
                <p:cNvPr id="33" name="Picture 32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E1E0AE1F-16C9-17F9-2116-DDB9D78ED09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52425" t="40409" r="13523" b="51515"/>
                <a:stretch/>
              </p:blipFill>
              <p:spPr>
                <a:xfrm>
                  <a:off x="4818506" y="2934693"/>
                  <a:ext cx="875196" cy="490724"/>
                </a:xfrm>
                <a:prstGeom prst="rect">
                  <a:avLst/>
                </a:prstGeom>
              </p:spPr>
            </p:pic>
            <p:pic>
              <p:nvPicPr>
                <p:cNvPr id="34" name="Picture 33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FB095DD2-A434-7291-E1CB-39845FB5123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52424" t="45163" r="11782" b="48656"/>
                <a:stretch/>
              </p:blipFill>
              <p:spPr>
                <a:xfrm>
                  <a:off x="5388153" y="1281111"/>
                  <a:ext cx="919955" cy="375603"/>
                </a:xfrm>
                <a:prstGeom prst="rect">
                  <a:avLst/>
                </a:prstGeom>
              </p:spPr>
            </p:pic>
            <p:pic>
              <p:nvPicPr>
                <p:cNvPr id="35" name="Picture 34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02C4B36B-BB0E-11B0-EFD4-A5745B035DC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52424" t="52066" r="11744" b="42291"/>
                <a:stretch/>
              </p:blipFill>
              <p:spPr>
                <a:xfrm>
                  <a:off x="6166425" y="3034706"/>
                  <a:ext cx="920933" cy="342900"/>
                </a:xfrm>
                <a:prstGeom prst="rect">
                  <a:avLst/>
                </a:prstGeom>
              </p:spPr>
            </p:pic>
            <p:pic>
              <p:nvPicPr>
                <p:cNvPr id="36" name="Picture 35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4CCA8565-9598-50B5-C361-A98B1C3A70B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52424" t="60033" r="16214" b="30246"/>
                <a:stretch/>
              </p:blipFill>
              <p:spPr>
                <a:xfrm>
                  <a:off x="7316235" y="1173564"/>
                  <a:ext cx="806064" cy="590696"/>
                </a:xfrm>
                <a:prstGeom prst="rect">
                  <a:avLst/>
                </a:prstGeom>
              </p:spPr>
            </p:pic>
            <p:pic>
              <p:nvPicPr>
                <p:cNvPr id="37" name="Picture 36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7519AB81-AE0C-B5A0-3B97-D9C23439567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48782" t="80650" r="14955" b="11063"/>
                <a:stretch/>
              </p:blipFill>
              <p:spPr>
                <a:xfrm>
                  <a:off x="9500094" y="2907383"/>
                  <a:ext cx="932026" cy="503506"/>
                </a:xfrm>
                <a:prstGeom prst="rect">
                  <a:avLst/>
                </a:prstGeom>
              </p:spPr>
            </p:pic>
            <p:pic>
              <p:nvPicPr>
                <p:cNvPr id="38" name="Picture 37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48A9A6D6-47A4-0BCB-4665-B92B8829FE9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6"/>
                <a:srcRect l="52425" t="88939" r="9152" b="5630"/>
                <a:stretch/>
              </p:blipFill>
              <p:spPr>
                <a:xfrm>
                  <a:off x="10403545" y="1881113"/>
                  <a:ext cx="987546" cy="330009"/>
                </a:xfrm>
                <a:prstGeom prst="rect">
                  <a:avLst/>
                </a:prstGeom>
              </p:spPr>
            </p:pic>
          </p:grpSp>
          <p:pic>
            <p:nvPicPr>
              <p:cNvPr id="26" name="Picture 25" descr="Timeline&#10;&#10;Description automatically generated with medium confidence">
                <a:extLst>
                  <a:ext uri="{FF2B5EF4-FFF2-40B4-BE49-F238E27FC236}">
                    <a16:creationId xmlns:a16="http://schemas.microsoft.com/office/drawing/2014/main" id="{958541AD-57F3-F009-5DF6-62430F1FD7A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79949" r="1391" b="93988"/>
              <a:stretch/>
            </p:blipFill>
            <p:spPr>
              <a:xfrm>
                <a:off x="74776" y="1034038"/>
                <a:ext cx="919603" cy="700509"/>
              </a:xfrm>
              <a:prstGeom prst="rect">
                <a:avLst/>
              </a:prstGeom>
            </p:spPr>
          </p:pic>
          <p:pic>
            <p:nvPicPr>
              <p:cNvPr id="27" name="Picture 26" descr="Timeline&#10;&#10;Description automatically generated with medium confidence">
                <a:extLst>
                  <a:ext uri="{FF2B5EF4-FFF2-40B4-BE49-F238E27FC236}">
                    <a16:creationId xmlns:a16="http://schemas.microsoft.com/office/drawing/2014/main" id="{FA543060-D3F7-852C-1026-8F6C63A0970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42878" t="884" r="14022" b="92532"/>
              <a:stretch/>
            </p:blipFill>
            <p:spPr>
              <a:xfrm>
                <a:off x="-12653" y="2959111"/>
                <a:ext cx="1107717" cy="400050"/>
              </a:xfrm>
              <a:prstGeom prst="rect">
                <a:avLst/>
              </a:prstGeom>
            </p:spPr>
          </p:pic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E5FE725F-093E-FD98-731C-B4EDF5470CF2}"/>
                </a:ext>
              </a:extLst>
            </p:cNvPr>
            <p:cNvGrpSpPr/>
            <p:nvPr/>
          </p:nvGrpSpPr>
          <p:grpSpPr>
            <a:xfrm>
              <a:off x="10680132" y="5077080"/>
              <a:ext cx="138960" cy="127440"/>
              <a:chOff x="10680132" y="5077080"/>
              <a:chExt cx="138960" cy="127440"/>
            </a:xfrm>
          </p:grpSpPr>
          <mc:AlternateContent xmlns:mc="http://schemas.openxmlformats.org/markup-compatibility/2006" xmlns:p14="http://schemas.microsoft.com/office/powerpoint/2010/main">
            <mc:Choice Requires="p14">
              <p:contentPart p14:bwMode="auto" r:id="rId7">
                <p14:nvContentPartPr>
                  <p14:cNvPr id="21" name="Ink 20">
                    <a:extLst>
                      <a:ext uri="{FF2B5EF4-FFF2-40B4-BE49-F238E27FC236}">
                        <a16:creationId xmlns:a16="http://schemas.microsoft.com/office/drawing/2014/main" id="{3DD9E508-C328-952D-05FA-10989A9A77A8}"/>
                      </a:ext>
                    </a:extLst>
                  </p14:cNvPr>
                  <p14:cNvContentPartPr/>
                  <p14:nvPr/>
                </p14:nvContentPartPr>
                <p14:xfrm>
                  <a:off x="10680132" y="5100120"/>
                  <a:ext cx="360" cy="360"/>
                </p14:xfrm>
              </p:contentPart>
            </mc:Choice>
            <mc:Fallback xmlns="">
              <p:pic>
                <p:nvPicPr>
                  <p:cNvPr id="16" name="Ink 15">
                    <a:extLst>
                      <a:ext uri="{FF2B5EF4-FFF2-40B4-BE49-F238E27FC236}">
                        <a16:creationId xmlns:a16="http://schemas.microsoft.com/office/drawing/2014/main" id="{958625D7-0451-5367-B08F-7178107B70B4}"/>
                      </a:ext>
                    </a:extLst>
                  </p:cNvPr>
                  <p:cNvPicPr/>
                  <p:nvPr/>
                </p:nvPicPr>
                <p:blipFill>
                  <a:blip r:embed="rId8"/>
                  <a:stretch>
                    <a:fillRect/>
                  </a:stretch>
                </p:blipFill>
                <p:spPr>
                  <a:xfrm>
                    <a:off x="10671132" y="5091120"/>
                    <a:ext cx="18000" cy="18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9">
                <p14:nvContentPartPr>
                  <p14:cNvPr id="22" name="Ink 21">
                    <a:extLst>
                      <a:ext uri="{FF2B5EF4-FFF2-40B4-BE49-F238E27FC236}">
                        <a16:creationId xmlns:a16="http://schemas.microsoft.com/office/drawing/2014/main" id="{D2C2ED4C-08B4-2568-F108-8D6F25D86AD3}"/>
                      </a:ext>
                    </a:extLst>
                  </p14:cNvPr>
                  <p14:cNvContentPartPr/>
                  <p14:nvPr/>
                </p14:nvContentPartPr>
                <p14:xfrm>
                  <a:off x="10781652" y="5077080"/>
                  <a:ext cx="360" cy="360"/>
                </p14:xfrm>
              </p:contentPart>
            </mc:Choice>
            <mc:Fallback xmlns="">
              <p:pic>
                <p:nvPicPr>
                  <p:cNvPr id="17" name="Ink 16">
                    <a:extLst>
                      <a:ext uri="{FF2B5EF4-FFF2-40B4-BE49-F238E27FC236}">
                        <a16:creationId xmlns:a16="http://schemas.microsoft.com/office/drawing/2014/main" id="{51A1B6FD-676F-0E3E-5D99-C99BF3BEF445}"/>
                      </a:ext>
                    </a:extLst>
                  </p:cNvPr>
                  <p:cNvPicPr/>
                  <p:nvPr/>
                </p:nvPicPr>
                <p:blipFill>
                  <a:blip r:embed="rId8"/>
                  <a:stretch>
                    <a:fillRect/>
                  </a:stretch>
                </p:blipFill>
                <p:spPr>
                  <a:xfrm>
                    <a:off x="10772652" y="5068080"/>
                    <a:ext cx="18000" cy="18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0">
                <p14:nvContentPartPr>
                  <p14:cNvPr id="23" name="Ink 22">
                    <a:extLst>
                      <a:ext uri="{FF2B5EF4-FFF2-40B4-BE49-F238E27FC236}">
                        <a16:creationId xmlns:a16="http://schemas.microsoft.com/office/drawing/2014/main" id="{43D8665A-E308-9766-14F8-0C1223119F29}"/>
                      </a:ext>
                    </a:extLst>
                  </p14:cNvPr>
                  <p14:cNvContentPartPr/>
                  <p14:nvPr/>
                </p14:nvContentPartPr>
                <p14:xfrm>
                  <a:off x="10707852" y="5149080"/>
                  <a:ext cx="111240" cy="55440"/>
                </p14:xfrm>
              </p:contentPart>
            </mc:Choice>
            <mc:Fallback xmlns="">
              <p:pic>
                <p:nvPicPr>
                  <p:cNvPr id="18" name="Ink 17">
                    <a:extLst>
                      <a:ext uri="{FF2B5EF4-FFF2-40B4-BE49-F238E27FC236}">
                        <a16:creationId xmlns:a16="http://schemas.microsoft.com/office/drawing/2014/main" id="{C5B07A42-8169-BD0A-0827-FCA242198D36}"/>
                      </a:ext>
                    </a:extLst>
                  </p:cNvPr>
                  <p:cNvPicPr/>
                  <p:nvPr/>
                </p:nvPicPr>
                <p:blipFill>
                  <a:blip r:embed="rId11"/>
                  <a:stretch>
                    <a:fillRect/>
                  </a:stretch>
                </p:blipFill>
                <p:spPr>
                  <a:xfrm>
                    <a:off x="10698852" y="5140080"/>
                    <a:ext cx="128880" cy="73080"/>
                  </a:xfrm>
                  <a:prstGeom prst="rect">
                    <a:avLst/>
                  </a:prstGeom>
                </p:spPr>
              </p:pic>
            </mc:Fallback>
          </mc:AlternateContent>
        </p:grpSp>
        <p:sp>
          <p:nvSpPr>
            <p:cNvPr id="16" name="Content Placeholder 2">
              <a:extLst>
                <a:ext uri="{FF2B5EF4-FFF2-40B4-BE49-F238E27FC236}">
                  <a16:creationId xmlns:a16="http://schemas.microsoft.com/office/drawing/2014/main" id="{334D0F2C-29C3-A305-BB5C-BDF8E5D7F33C}"/>
                </a:ext>
              </a:extLst>
            </p:cNvPr>
            <p:cNvSpPr txBox="1">
              <a:spLocks/>
            </p:cNvSpPr>
            <p:nvPr/>
          </p:nvSpPr>
          <p:spPr>
            <a:xfrm>
              <a:off x="218211" y="4186157"/>
              <a:ext cx="827869" cy="286368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sz="1200" i="1" dirty="0">
                  <a:solidFill>
                    <a:srgbClr val="00ECE3"/>
                  </a:solidFill>
                  <a:latin typeface="Monaco" pitchFamily="2" charset="77"/>
                </a:rPr>
                <a:t>blob</a:t>
              </a:r>
            </a:p>
          </p:txBody>
        </p:sp>
        <p:sp>
          <p:nvSpPr>
            <p:cNvPr id="17" name="Content Placeholder 2">
              <a:extLst>
                <a:ext uri="{FF2B5EF4-FFF2-40B4-BE49-F238E27FC236}">
                  <a16:creationId xmlns:a16="http://schemas.microsoft.com/office/drawing/2014/main" id="{24DBBB53-337E-97C4-FDBB-A96199948EEF}"/>
                </a:ext>
              </a:extLst>
            </p:cNvPr>
            <p:cNvSpPr txBox="1">
              <a:spLocks/>
            </p:cNvSpPr>
            <p:nvPr/>
          </p:nvSpPr>
          <p:spPr>
            <a:xfrm>
              <a:off x="-276456" y="4781180"/>
              <a:ext cx="919603" cy="33408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sz="1200" i="1" dirty="0">
                  <a:solidFill>
                    <a:srgbClr val="00ECE3"/>
                  </a:solidFill>
                  <a:latin typeface="Monaco" pitchFamily="2" charset="77"/>
                </a:rPr>
                <a:t>core</a:t>
              </a:r>
            </a:p>
          </p:txBody>
        </p:sp>
        <p:sp>
          <p:nvSpPr>
            <p:cNvPr id="18" name="Content Placeholder 2">
              <a:extLst>
                <a:ext uri="{FF2B5EF4-FFF2-40B4-BE49-F238E27FC236}">
                  <a16:creationId xmlns:a16="http://schemas.microsoft.com/office/drawing/2014/main" id="{D31FACBD-B0AE-587E-45BB-1AE5386D8137}"/>
                </a:ext>
              </a:extLst>
            </p:cNvPr>
            <p:cNvSpPr txBox="1">
              <a:spLocks/>
            </p:cNvSpPr>
            <p:nvPr/>
          </p:nvSpPr>
          <p:spPr>
            <a:xfrm rot="21480000">
              <a:off x="8177083" y="3976070"/>
              <a:ext cx="3705284" cy="26545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sz="1100" i="1" dirty="0">
                  <a:solidFill>
                    <a:srgbClr val="00ECE3"/>
                  </a:solidFill>
                  <a:latin typeface="Monaco" pitchFamily="2" charset="77"/>
                </a:rPr>
                <a:t>approaching ejection</a:t>
              </a:r>
            </a:p>
          </p:txBody>
        </p:sp>
        <p:sp>
          <p:nvSpPr>
            <p:cNvPr id="19" name="Content Placeholder 2">
              <a:extLst>
                <a:ext uri="{FF2B5EF4-FFF2-40B4-BE49-F238E27FC236}">
                  <a16:creationId xmlns:a16="http://schemas.microsoft.com/office/drawing/2014/main" id="{EA7FD49A-7CBF-0BF9-E42C-681108649584}"/>
                </a:ext>
              </a:extLst>
            </p:cNvPr>
            <p:cNvSpPr txBox="1">
              <a:spLocks/>
            </p:cNvSpPr>
            <p:nvPr/>
          </p:nvSpPr>
          <p:spPr>
            <a:xfrm rot="60000">
              <a:off x="8148750" y="5200899"/>
              <a:ext cx="2778908" cy="322618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sz="900" i="1" dirty="0">
                  <a:solidFill>
                    <a:srgbClr val="00ECE3"/>
                  </a:solidFill>
                  <a:latin typeface="Monaco" pitchFamily="2" charset="77"/>
                </a:rPr>
                <a:t>receding ejection</a:t>
              </a:r>
            </a:p>
          </p:txBody>
        </p:sp>
        <p:sp>
          <p:nvSpPr>
            <p:cNvPr id="20" name="Content Placeholder 2">
              <a:extLst>
                <a:ext uri="{FF2B5EF4-FFF2-40B4-BE49-F238E27FC236}">
                  <a16:creationId xmlns:a16="http://schemas.microsoft.com/office/drawing/2014/main" id="{560EF0AE-3F2F-281D-A302-ADD3349F2558}"/>
                </a:ext>
              </a:extLst>
            </p:cNvPr>
            <p:cNvSpPr txBox="1">
              <a:spLocks/>
            </p:cNvSpPr>
            <p:nvPr/>
          </p:nvSpPr>
          <p:spPr>
            <a:xfrm>
              <a:off x="8320840" y="4674904"/>
              <a:ext cx="2401515" cy="32439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sz="1200" i="1" dirty="0">
                  <a:solidFill>
                    <a:srgbClr val="00ECE3"/>
                  </a:solidFill>
                  <a:latin typeface="Monaco" pitchFamily="2" charset="77"/>
                </a:rPr>
                <a:t>core position</a:t>
              </a:r>
            </a:p>
          </p:txBody>
        </p:sp>
      </p:grpSp>
      <p:sp>
        <p:nvSpPr>
          <p:cNvPr id="39" name="Content Placeholder 2">
            <a:extLst>
              <a:ext uri="{FF2B5EF4-FFF2-40B4-BE49-F238E27FC236}">
                <a16:creationId xmlns:a16="http://schemas.microsoft.com/office/drawing/2014/main" id="{A1FE346A-1279-8B78-77AA-FCCB0FC9A3F6}"/>
              </a:ext>
            </a:extLst>
          </p:cNvPr>
          <p:cNvSpPr txBox="1">
            <a:spLocks/>
          </p:cNvSpPr>
          <p:nvPr/>
        </p:nvSpPr>
        <p:spPr>
          <a:xfrm>
            <a:off x="10920190" y="6013320"/>
            <a:ext cx="958372" cy="642599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US" sz="1200" dirty="0">
              <a:solidFill>
                <a:srgbClr val="00ECE3"/>
              </a:solidFill>
              <a:latin typeface="Grotesque" panose="020B0504020202020204" pitchFamily="34" charset="0"/>
              <a:ea typeface="MS PGothic" panose="020B0600070205080204" pitchFamily="34" charset="-128"/>
              <a:cs typeface="Menlo" panose="020B0609030804020204" pitchFamily="49" charset="0"/>
            </a:endParaRPr>
          </a:p>
        </p:txBody>
      </p:sp>
      <p:sp>
        <p:nvSpPr>
          <p:cNvPr id="40" name="Content Placeholder 2">
            <a:extLst>
              <a:ext uri="{FF2B5EF4-FFF2-40B4-BE49-F238E27FC236}">
                <a16:creationId xmlns:a16="http://schemas.microsoft.com/office/drawing/2014/main" id="{A8A502C0-28CE-25C6-9C8F-BF08D88D8B5B}"/>
              </a:ext>
            </a:extLst>
          </p:cNvPr>
          <p:cNvSpPr txBox="1">
            <a:spLocks/>
          </p:cNvSpPr>
          <p:nvPr/>
        </p:nvSpPr>
        <p:spPr>
          <a:xfrm>
            <a:off x="10946153" y="6043589"/>
            <a:ext cx="1022600" cy="882255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>
            <a:lvl1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800" b="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dirty="0">
                <a:solidFill>
                  <a:schemeClr val="bg1"/>
                </a:solidFill>
                <a:latin typeface="Monaco" pitchFamily="2" charset="77"/>
              </a:rPr>
              <a:t>Bright et al. 2020</a:t>
            </a:r>
            <a:endParaRPr lang="en-US" sz="900" dirty="0">
              <a:solidFill>
                <a:schemeClr val="bg1"/>
              </a:solidFill>
              <a:latin typeface="Monaco" pitchFamily="2" charset="77"/>
            </a:endParaRP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117ADA4C-EDCD-80B5-DE6C-1DB5F0658FB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169091" y="3763874"/>
            <a:ext cx="1877126" cy="1753457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E608E625-53CE-D7D3-0DD6-B83873AC758E}"/>
              </a:ext>
            </a:extLst>
          </p:cNvPr>
          <p:cNvSpPr txBox="1"/>
          <p:nvPr/>
        </p:nvSpPr>
        <p:spPr>
          <a:xfrm>
            <a:off x="6565311" y="1301937"/>
            <a:ext cx="5329201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en-US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Optically thin radio synchrotron, fantastic observations (only getting better)</a:t>
            </a:r>
          </a:p>
          <a:p>
            <a:pPr marL="457200" lvl="1" indent="0">
              <a:buNone/>
            </a:pPr>
            <a:endParaRPr lang="en-US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endParaRPr lang="en-US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r>
              <a:rPr lang="en-US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Long-term propagation and deceleration – parsec distances / 10</a:t>
            </a:r>
            <a:r>
              <a:rPr lang="en-US" baseline="30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10</a:t>
            </a:r>
            <a:r>
              <a:rPr lang="en-US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 gravitational radii</a:t>
            </a:r>
          </a:p>
          <a:p>
            <a:pPr marL="457200" lvl="1" indent="0">
              <a:buNone/>
            </a:pPr>
            <a:endParaRPr lang="en-US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endParaRPr lang="en-US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endParaRPr lang="en-US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63F88667-10E9-CBA0-CE3E-4429289CDC8D}"/>
              </a:ext>
            </a:extLst>
          </p:cNvPr>
          <p:cNvGrpSpPr/>
          <p:nvPr/>
        </p:nvGrpSpPr>
        <p:grpSpPr>
          <a:xfrm>
            <a:off x="138634" y="125073"/>
            <a:ext cx="1133007" cy="807284"/>
            <a:chOff x="9331793" y="690418"/>
            <a:chExt cx="1133007" cy="807284"/>
          </a:xfrm>
        </p:grpSpPr>
        <p:sp>
          <p:nvSpPr>
            <p:cNvPr id="54" name="Content Placeholder 2">
              <a:extLst>
                <a:ext uri="{FF2B5EF4-FFF2-40B4-BE49-F238E27FC236}">
                  <a16:creationId xmlns:a16="http://schemas.microsoft.com/office/drawing/2014/main" id="{33A18BBD-42DD-AE70-FDC5-465F8F4554C5}"/>
                </a:ext>
              </a:extLst>
            </p:cNvPr>
            <p:cNvSpPr txBox="1">
              <a:spLocks/>
            </p:cNvSpPr>
            <p:nvPr/>
          </p:nvSpPr>
          <p:spPr>
            <a:xfrm>
              <a:off x="9331793" y="744660"/>
              <a:ext cx="1133007" cy="472005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endParaRPr lang="en-US" sz="1200" dirty="0">
                <a:solidFill>
                  <a:srgbClr val="00ECE3"/>
                </a:solidFill>
                <a:latin typeface="Grotesque" panose="020B0504020202020204" pitchFamily="34" charset="0"/>
                <a:ea typeface="MS PGothic" panose="020B0600070205080204" pitchFamily="34" charset="-128"/>
                <a:cs typeface="Menlo" panose="020B0609030804020204" pitchFamily="49" charset="0"/>
              </a:endParaRPr>
            </a:p>
          </p:txBody>
        </p:sp>
        <p:sp>
          <p:nvSpPr>
            <p:cNvPr id="55" name="Content Placeholder 2">
              <a:extLst>
                <a:ext uri="{FF2B5EF4-FFF2-40B4-BE49-F238E27FC236}">
                  <a16:creationId xmlns:a16="http://schemas.microsoft.com/office/drawing/2014/main" id="{4EEC3EA0-66C7-CFFE-A606-4063EA608D5F}"/>
                </a:ext>
              </a:extLst>
            </p:cNvPr>
            <p:cNvSpPr txBox="1">
              <a:spLocks/>
            </p:cNvSpPr>
            <p:nvPr/>
          </p:nvSpPr>
          <p:spPr>
            <a:xfrm>
              <a:off x="9417547" y="690418"/>
              <a:ext cx="1047253" cy="807284"/>
            </a:xfrm>
            <a:prstGeom prst="rect">
              <a:avLst/>
            </a:prstGeom>
          </p:spPr>
          <p:txBody>
            <a:bodyPr vert="horz" lIns="109728" tIns="109728" rIns="109728" bIns="9144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None/>
                <a:defRPr sz="1800" b="0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None/>
                <a:defRPr sz="1600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0" indent="-32004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0" indent="-32004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0" indent="-32004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92024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24028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256032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288036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900" dirty="0">
                  <a:solidFill>
                    <a:schemeClr val="bg1"/>
                  </a:solidFill>
                  <a:latin typeface="Monaco" pitchFamily="2" charset="77"/>
                </a:rPr>
                <a:t>Savard et al. 2025</a:t>
              </a:r>
              <a:endParaRPr lang="en-US" sz="900" dirty="0">
                <a:solidFill>
                  <a:schemeClr val="bg1"/>
                </a:solidFill>
                <a:latin typeface="Monaco" pitchFamily="2" charset="77"/>
              </a:endParaRPr>
            </a:p>
          </p:txBody>
        </p:sp>
      </p:grpSp>
      <p:pic>
        <p:nvPicPr>
          <p:cNvPr id="11" name="Picture 10" descr="A graph showing different types of data&#10;&#10;AI-generated content may be incorrect.">
            <a:extLst>
              <a:ext uri="{FF2B5EF4-FFF2-40B4-BE49-F238E27FC236}">
                <a16:creationId xmlns:a16="http://schemas.microsoft.com/office/drawing/2014/main" id="{05071943-8EC5-3184-EE4C-A2D82EF476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98573" y="906382"/>
            <a:ext cx="5473201" cy="4101906"/>
          </a:xfrm>
          <a:prstGeom prst="rect">
            <a:avLst/>
          </a:prstGeom>
          <a:effectLst>
            <a:glow rad="165100">
              <a:schemeClr val="accent6">
                <a:lumMod val="20000"/>
                <a:lumOff val="80000"/>
                <a:alpha val="85000"/>
              </a:schemeClr>
            </a:glow>
          </a:effectLst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A028017F-7AE5-2703-7560-E37BD81FE1C7}"/>
              </a:ext>
            </a:extLst>
          </p:cNvPr>
          <p:cNvSpPr txBox="1"/>
          <p:nvPr/>
        </p:nvSpPr>
        <p:spPr>
          <a:xfrm>
            <a:off x="11568737" y="3740418"/>
            <a:ext cx="1220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blob</a:t>
            </a:r>
          </a:p>
        </p:txBody>
      </p:sp>
    </p:spTree>
    <p:extLst>
      <p:ext uri="{BB962C8B-B14F-4D97-AF65-F5344CB8AC3E}">
        <p14:creationId xmlns:p14="http://schemas.microsoft.com/office/powerpoint/2010/main" val="2980437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9D0AA-9C33-A1CF-E57F-6753E04DD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01BDF36E-A327-8C45-8227-BD825549EF27}"/>
              </a:ext>
            </a:extLst>
          </p:cNvPr>
          <p:cNvGrpSpPr/>
          <p:nvPr/>
        </p:nvGrpSpPr>
        <p:grpSpPr>
          <a:xfrm>
            <a:off x="0" y="178624"/>
            <a:ext cx="12179140" cy="6679376"/>
            <a:chOff x="0" y="178624"/>
            <a:chExt cx="12179140" cy="6679376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9BAE7733-11C4-BE51-EEAA-4D3B2F27AA2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26888" r="47270"/>
            <a:stretch>
              <a:fillRect/>
            </a:stretch>
          </p:blipFill>
          <p:spPr>
            <a:xfrm>
              <a:off x="0" y="357248"/>
              <a:ext cx="1679980" cy="6500751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4449C2A2-E0C3-819A-D202-7B266345D85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r="20513"/>
            <a:stretch>
              <a:fillRect/>
            </a:stretch>
          </p:blipFill>
          <p:spPr>
            <a:xfrm>
              <a:off x="1268690" y="357249"/>
              <a:ext cx="5167251" cy="6500751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3811F482-1AF3-FE90-B5BF-D9B05854D94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470584" y="178624"/>
              <a:ext cx="6500751" cy="6500751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3E5B9F8B-DDE8-4EF5-24C4-74736515FD0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6603" r="47271"/>
            <a:stretch>
              <a:fillRect/>
            </a:stretch>
          </p:blipFill>
          <p:spPr>
            <a:xfrm>
              <a:off x="9180497" y="357249"/>
              <a:ext cx="2998643" cy="6500751"/>
            </a:xfrm>
            <a:prstGeom prst="rect">
              <a:avLst/>
            </a:prstGeom>
          </p:spPr>
        </p:pic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96DF489B-2FD7-9C82-9D21-5F7ED47DA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45" y="99757"/>
            <a:ext cx="11904709" cy="73026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81DFDD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What do we know about XRB ejecta?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7D9E80F-2D7A-B7E6-EC0E-A541FDDF48A5}"/>
              </a:ext>
            </a:extLst>
          </p:cNvPr>
          <p:cNvSpPr txBox="1"/>
          <p:nvPr/>
        </p:nvSpPr>
        <p:spPr>
          <a:xfrm>
            <a:off x="7680670" y="1934053"/>
            <a:ext cx="421480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 algn="ctr">
              <a:buNone/>
            </a:pPr>
            <a:r>
              <a:rPr lang="en-US" sz="2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Simulations can give us a lot of detailed information when they are well informed by observations</a:t>
            </a:r>
          </a:p>
          <a:p>
            <a:pPr marL="457200" lvl="1" indent="0" algn="ctr">
              <a:buNone/>
            </a:pPr>
            <a:endParaRPr lang="en-US" sz="20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C98D090E-BF52-4542-C96C-14A07372A530}"/>
              </a:ext>
            </a:extLst>
          </p:cNvPr>
          <p:cNvGrpSpPr/>
          <p:nvPr/>
        </p:nvGrpSpPr>
        <p:grpSpPr>
          <a:xfrm>
            <a:off x="138634" y="125073"/>
            <a:ext cx="1133007" cy="807284"/>
            <a:chOff x="9331793" y="690418"/>
            <a:chExt cx="1133007" cy="807284"/>
          </a:xfrm>
        </p:grpSpPr>
        <p:sp>
          <p:nvSpPr>
            <p:cNvPr id="3" name="Content Placeholder 2">
              <a:extLst>
                <a:ext uri="{FF2B5EF4-FFF2-40B4-BE49-F238E27FC236}">
                  <a16:creationId xmlns:a16="http://schemas.microsoft.com/office/drawing/2014/main" id="{84C81BCF-4966-9A14-BEF4-1A0F95F13A9A}"/>
                </a:ext>
              </a:extLst>
            </p:cNvPr>
            <p:cNvSpPr txBox="1">
              <a:spLocks/>
            </p:cNvSpPr>
            <p:nvPr/>
          </p:nvSpPr>
          <p:spPr>
            <a:xfrm>
              <a:off x="9331793" y="744660"/>
              <a:ext cx="1133007" cy="472005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endParaRPr lang="en-US" sz="1200" dirty="0">
                <a:solidFill>
                  <a:srgbClr val="00ECE3"/>
                </a:solidFill>
                <a:latin typeface="Grotesque" panose="020B0504020202020204" pitchFamily="34" charset="0"/>
                <a:ea typeface="MS PGothic" panose="020B0600070205080204" pitchFamily="34" charset="-128"/>
                <a:cs typeface="Menlo" panose="020B0609030804020204" pitchFamily="49" charset="0"/>
              </a:endParaRPr>
            </a:p>
          </p:txBody>
        </p:sp>
        <p:sp>
          <p:nvSpPr>
            <p:cNvPr id="10" name="Content Placeholder 2">
              <a:extLst>
                <a:ext uri="{FF2B5EF4-FFF2-40B4-BE49-F238E27FC236}">
                  <a16:creationId xmlns:a16="http://schemas.microsoft.com/office/drawing/2014/main" id="{2B2FDEBF-62A1-A7E3-A5EA-038DB387AD88}"/>
                </a:ext>
              </a:extLst>
            </p:cNvPr>
            <p:cNvSpPr txBox="1">
              <a:spLocks/>
            </p:cNvSpPr>
            <p:nvPr/>
          </p:nvSpPr>
          <p:spPr>
            <a:xfrm>
              <a:off x="9417547" y="690418"/>
              <a:ext cx="1047253" cy="807284"/>
            </a:xfrm>
            <a:prstGeom prst="rect">
              <a:avLst/>
            </a:prstGeom>
          </p:spPr>
          <p:txBody>
            <a:bodyPr vert="horz" lIns="109728" tIns="109728" rIns="109728" bIns="9144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None/>
                <a:defRPr sz="1800" b="0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None/>
                <a:defRPr sz="1600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0" indent="-32004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0" indent="-32004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0" indent="-32004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92024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24028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256032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288036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900" dirty="0">
                  <a:solidFill>
                    <a:schemeClr val="bg1"/>
                  </a:solidFill>
                  <a:latin typeface="Monaco" pitchFamily="2" charset="77"/>
                </a:rPr>
                <a:t>Savard et al. 2025</a:t>
              </a:r>
              <a:endParaRPr lang="en-US" sz="900" dirty="0">
                <a:solidFill>
                  <a:schemeClr val="bg1"/>
                </a:solidFill>
                <a:latin typeface="Monaco" pitchFamily="2" charset="77"/>
              </a:endParaRPr>
            </a:p>
          </p:txBody>
        </p:sp>
      </p:grpSp>
      <p:pic>
        <p:nvPicPr>
          <p:cNvPr id="12" name="movie_ri0.001_rb0.02_lz2_lowres">
            <a:hlinkClick r:id="" action="ppaction://media"/>
            <a:extLst>
              <a:ext uri="{FF2B5EF4-FFF2-40B4-BE49-F238E27FC236}">
                <a16:creationId xmlns:a16="http://schemas.microsoft.com/office/drawing/2014/main" id="{16B81A0F-56BC-D792-B0A4-63FDA023B21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01090" y="1125350"/>
            <a:ext cx="6854995" cy="3556028"/>
          </a:xfrm>
          <a:prstGeom prst="rect">
            <a:avLst/>
          </a:prstGeom>
          <a:effectLst>
            <a:glow rad="198680">
              <a:schemeClr val="accent6">
                <a:lumMod val="20000"/>
                <a:lumOff val="80000"/>
                <a:alpha val="85000"/>
              </a:schemeClr>
            </a:glow>
          </a:effectLst>
        </p:spPr>
      </p:pic>
      <p:grpSp>
        <p:nvGrpSpPr>
          <p:cNvPr id="50" name="Group 49">
            <a:extLst>
              <a:ext uri="{FF2B5EF4-FFF2-40B4-BE49-F238E27FC236}">
                <a16:creationId xmlns:a16="http://schemas.microsoft.com/office/drawing/2014/main" id="{8D0CDDC6-D679-5A4A-D6D3-97297ACCA27A}"/>
              </a:ext>
            </a:extLst>
          </p:cNvPr>
          <p:cNvGrpSpPr/>
          <p:nvPr/>
        </p:nvGrpSpPr>
        <p:grpSpPr>
          <a:xfrm>
            <a:off x="-53652" y="4993040"/>
            <a:ext cx="10629450" cy="1930949"/>
            <a:chOff x="-276456" y="3498186"/>
            <a:chExt cx="12468456" cy="2491972"/>
          </a:xfrm>
        </p:grpSpPr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E3EE7836-7935-813B-5668-FFC815BE5DB8}"/>
                </a:ext>
              </a:extLst>
            </p:cNvPr>
            <p:cNvGrpSpPr/>
            <p:nvPr/>
          </p:nvGrpSpPr>
          <p:grpSpPr>
            <a:xfrm>
              <a:off x="-12653" y="3498186"/>
              <a:ext cx="12204653" cy="2491972"/>
              <a:chOff x="-12653" y="1034038"/>
              <a:chExt cx="12204653" cy="2491972"/>
            </a:xfrm>
          </p:grpSpPr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F1A79220-2C42-21D5-EFD2-55BDFC4BBA2C}"/>
                  </a:ext>
                </a:extLst>
              </p:cNvPr>
              <p:cNvSpPr/>
              <p:nvPr/>
            </p:nvSpPr>
            <p:spPr>
              <a:xfrm>
                <a:off x="0" y="1034039"/>
                <a:ext cx="12192000" cy="2484107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/>
              </a:p>
            </p:txBody>
          </p:sp>
          <p:grpSp>
            <p:nvGrpSpPr>
              <p:cNvPr id="62" name="Group 61">
                <a:extLst>
                  <a:ext uri="{FF2B5EF4-FFF2-40B4-BE49-F238E27FC236}">
                    <a16:creationId xmlns:a16="http://schemas.microsoft.com/office/drawing/2014/main" id="{5E00D086-6E5C-2CDB-2921-CC0D8B93C8F3}"/>
                  </a:ext>
                </a:extLst>
              </p:cNvPr>
              <p:cNvGrpSpPr/>
              <p:nvPr/>
            </p:nvGrpSpPr>
            <p:grpSpPr>
              <a:xfrm>
                <a:off x="118515" y="1096744"/>
                <a:ext cx="12065839" cy="2429266"/>
                <a:chOff x="118515" y="1096744"/>
                <a:chExt cx="12065839" cy="2429266"/>
              </a:xfrm>
            </p:grpSpPr>
            <p:pic>
              <p:nvPicPr>
                <p:cNvPr id="65" name="Picture 64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59D6B8F9-39AC-95CF-6A19-747CE243DE7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7">
                  <a:extLst>
                    <a:ext uri="{BEBA8EAE-BF5A-486C-A8C5-ECC9F3942E4B}">
                      <a14:imgProps xmlns:a14="http://schemas.microsoft.com/office/drawing/2010/main">
                        <a14:imgLayer r:embed="rId8">
                          <a14:imgEffect>
                            <a14:saturation sat="88000"/>
                          </a14:imgEffect>
                        </a14:imgLayer>
                      </a14:imgProps>
                    </a:ext>
                  </a:extLst>
                </a:blip>
                <a:srcRect r="56987" b="970"/>
                <a:stretch>
                  <a:fillRect/>
                </a:stretch>
              </p:blipFill>
              <p:spPr>
                <a:xfrm rot="16200000">
                  <a:off x="5043040" y="-3827781"/>
                  <a:ext cx="2216789" cy="12065839"/>
                </a:xfrm>
                <a:prstGeom prst="rect">
                  <a:avLst/>
                </a:prstGeom>
              </p:spPr>
            </p:pic>
            <p:pic>
              <p:nvPicPr>
                <p:cNvPr id="66" name="Picture 65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BD42ECDF-11A2-15FF-BF8D-A24F4CACACD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9"/>
                <a:srcRect l="52425" t="93006" r="2087"/>
                <a:stretch/>
              </p:blipFill>
              <p:spPr>
                <a:xfrm>
                  <a:off x="11015231" y="2985924"/>
                  <a:ext cx="1169123" cy="424965"/>
                </a:xfrm>
                <a:prstGeom prst="rect">
                  <a:avLst/>
                </a:prstGeom>
              </p:spPr>
            </p:pic>
            <p:pic>
              <p:nvPicPr>
                <p:cNvPr id="67" name="Picture 66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BA040ABB-BA61-46DC-F45E-2FF574D9BA2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9"/>
                <a:srcRect l="52424" t="8295" r="6325" b="85121"/>
                <a:stretch/>
              </p:blipFill>
              <p:spPr>
                <a:xfrm>
                  <a:off x="1226338" y="1356938"/>
                  <a:ext cx="1060223" cy="400051"/>
                </a:xfrm>
                <a:prstGeom prst="rect">
                  <a:avLst/>
                </a:prstGeom>
              </p:spPr>
            </p:pic>
            <p:pic>
              <p:nvPicPr>
                <p:cNvPr id="68" name="Picture 67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AFBDB0AC-C554-C32C-3A1D-9266AC7A867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9"/>
                <a:srcRect l="52424" t="22282" r="4476" b="71134"/>
                <a:stretch/>
              </p:blipFill>
              <p:spPr>
                <a:xfrm>
                  <a:off x="2497364" y="3125960"/>
                  <a:ext cx="1107717" cy="400050"/>
                </a:xfrm>
                <a:prstGeom prst="rect">
                  <a:avLst/>
                </a:prstGeom>
              </p:spPr>
            </p:pic>
            <p:pic>
              <p:nvPicPr>
                <p:cNvPr id="69" name="Picture 68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FA30FC74-A7C9-8CE7-E6F1-E052B288D59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9"/>
                <a:srcRect l="52424" t="29458" r="15033" b="63623"/>
                <a:stretch/>
              </p:blipFill>
              <p:spPr>
                <a:xfrm>
                  <a:off x="3543621" y="1314132"/>
                  <a:ext cx="836405" cy="420415"/>
                </a:xfrm>
                <a:prstGeom prst="rect">
                  <a:avLst/>
                </a:prstGeom>
              </p:spPr>
            </p:pic>
            <p:pic>
              <p:nvPicPr>
                <p:cNvPr id="70" name="Picture 69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129217A0-855B-DF54-9D41-916A65A3E68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9"/>
                <a:srcRect l="52425" t="40409" r="13523" b="51515"/>
                <a:stretch/>
              </p:blipFill>
              <p:spPr>
                <a:xfrm>
                  <a:off x="4818506" y="2934693"/>
                  <a:ext cx="875196" cy="490724"/>
                </a:xfrm>
                <a:prstGeom prst="rect">
                  <a:avLst/>
                </a:prstGeom>
              </p:spPr>
            </p:pic>
            <p:pic>
              <p:nvPicPr>
                <p:cNvPr id="71" name="Picture 70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56F42BEA-0314-85B7-00E6-15B7C4AD78E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9"/>
                <a:srcRect l="52424" t="45163" r="11782" b="48656"/>
                <a:stretch/>
              </p:blipFill>
              <p:spPr>
                <a:xfrm>
                  <a:off x="5388153" y="1281111"/>
                  <a:ext cx="919955" cy="375603"/>
                </a:xfrm>
                <a:prstGeom prst="rect">
                  <a:avLst/>
                </a:prstGeom>
              </p:spPr>
            </p:pic>
            <p:pic>
              <p:nvPicPr>
                <p:cNvPr id="72" name="Picture 71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0EF51725-7406-8757-B360-944B967686C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9"/>
                <a:srcRect l="52424" t="52066" r="11744" b="42291"/>
                <a:stretch/>
              </p:blipFill>
              <p:spPr>
                <a:xfrm>
                  <a:off x="6166425" y="3034706"/>
                  <a:ext cx="920933" cy="342900"/>
                </a:xfrm>
                <a:prstGeom prst="rect">
                  <a:avLst/>
                </a:prstGeom>
              </p:spPr>
            </p:pic>
            <p:pic>
              <p:nvPicPr>
                <p:cNvPr id="73" name="Picture 72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560D7632-B549-CF08-3F18-402AD00DADC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9"/>
                <a:srcRect l="52424" t="60033" r="16214" b="30246"/>
                <a:stretch/>
              </p:blipFill>
              <p:spPr>
                <a:xfrm>
                  <a:off x="7316235" y="1173564"/>
                  <a:ext cx="806064" cy="590696"/>
                </a:xfrm>
                <a:prstGeom prst="rect">
                  <a:avLst/>
                </a:prstGeom>
              </p:spPr>
            </p:pic>
            <p:pic>
              <p:nvPicPr>
                <p:cNvPr id="74" name="Picture 73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BA2726D0-F773-68C9-8574-1FE4B9A5D44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9"/>
                <a:srcRect l="48782" t="80650" r="14955" b="11063"/>
                <a:stretch/>
              </p:blipFill>
              <p:spPr>
                <a:xfrm>
                  <a:off x="9500094" y="2907383"/>
                  <a:ext cx="932026" cy="503506"/>
                </a:xfrm>
                <a:prstGeom prst="rect">
                  <a:avLst/>
                </a:prstGeom>
              </p:spPr>
            </p:pic>
            <p:pic>
              <p:nvPicPr>
                <p:cNvPr id="75" name="Picture 74" descr="Timeline&#10;&#10;Description automatically generated with medium confidence">
                  <a:extLst>
                    <a:ext uri="{FF2B5EF4-FFF2-40B4-BE49-F238E27FC236}">
                      <a16:creationId xmlns:a16="http://schemas.microsoft.com/office/drawing/2014/main" id="{ABB9619D-F4A5-2960-DA1D-6038E0EEFF5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9"/>
                <a:srcRect l="52425" t="88939" r="9152" b="5630"/>
                <a:stretch/>
              </p:blipFill>
              <p:spPr>
                <a:xfrm>
                  <a:off x="10403545" y="1881113"/>
                  <a:ext cx="987546" cy="330009"/>
                </a:xfrm>
                <a:prstGeom prst="rect">
                  <a:avLst/>
                </a:prstGeom>
              </p:spPr>
            </p:pic>
          </p:grpSp>
          <p:pic>
            <p:nvPicPr>
              <p:cNvPr id="63" name="Picture 62" descr="Timeline&#10;&#10;Description automatically generated with medium confidence">
                <a:extLst>
                  <a:ext uri="{FF2B5EF4-FFF2-40B4-BE49-F238E27FC236}">
                    <a16:creationId xmlns:a16="http://schemas.microsoft.com/office/drawing/2014/main" id="{37606C52-7402-1ACF-B6CC-5CCDCFEC209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/>
              <a:srcRect l="79949" r="1391" b="93988"/>
              <a:stretch/>
            </p:blipFill>
            <p:spPr>
              <a:xfrm>
                <a:off x="74776" y="1034038"/>
                <a:ext cx="919603" cy="700509"/>
              </a:xfrm>
              <a:prstGeom prst="rect">
                <a:avLst/>
              </a:prstGeom>
            </p:spPr>
          </p:pic>
          <p:pic>
            <p:nvPicPr>
              <p:cNvPr id="64" name="Picture 63" descr="Timeline&#10;&#10;Description automatically generated with medium confidence">
                <a:extLst>
                  <a:ext uri="{FF2B5EF4-FFF2-40B4-BE49-F238E27FC236}">
                    <a16:creationId xmlns:a16="http://schemas.microsoft.com/office/drawing/2014/main" id="{6868115B-CC0A-1538-FEDE-8DF0526B597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/>
              <a:srcRect l="42878" t="884" r="14022" b="92532"/>
              <a:stretch/>
            </p:blipFill>
            <p:spPr>
              <a:xfrm>
                <a:off x="-12653" y="2959111"/>
                <a:ext cx="1107717" cy="400050"/>
              </a:xfrm>
              <a:prstGeom prst="rect">
                <a:avLst/>
              </a:prstGeom>
            </p:spPr>
          </p:pic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06B76EBB-6AF7-0ECB-9972-A417F6A02318}"/>
                </a:ext>
              </a:extLst>
            </p:cNvPr>
            <p:cNvGrpSpPr/>
            <p:nvPr/>
          </p:nvGrpSpPr>
          <p:grpSpPr>
            <a:xfrm>
              <a:off x="10680132" y="5077080"/>
              <a:ext cx="138960" cy="127440"/>
              <a:chOff x="10680132" y="5077080"/>
              <a:chExt cx="138960" cy="127440"/>
            </a:xfrm>
          </p:grpSpPr>
          <mc:AlternateContent xmlns:mc="http://schemas.openxmlformats.org/markup-compatibility/2006" xmlns:p14="http://schemas.microsoft.com/office/powerpoint/2010/main">
            <mc:Choice Requires="p14">
              <p:contentPart p14:bwMode="auto" r:id="rId10">
                <p14:nvContentPartPr>
                  <p14:cNvPr id="58" name="Ink 57">
                    <a:extLst>
                      <a:ext uri="{FF2B5EF4-FFF2-40B4-BE49-F238E27FC236}">
                        <a16:creationId xmlns:a16="http://schemas.microsoft.com/office/drawing/2014/main" id="{80D23D1E-5598-ABF3-0D37-E13C5AB25C77}"/>
                      </a:ext>
                    </a:extLst>
                  </p14:cNvPr>
                  <p14:cNvContentPartPr/>
                  <p14:nvPr/>
                </p14:nvContentPartPr>
                <p14:xfrm>
                  <a:off x="10680132" y="5100120"/>
                  <a:ext cx="360" cy="360"/>
                </p14:xfrm>
              </p:contentPart>
            </mc:Choice>
            <mc:Fallback xmlns="">
              <p:pic>
                <p:nvPicPr>
                  <p:cNvPr id="16" name="Ink 15">
                    <a:extLst>
                      <a:ext uri="{FF2B5EF4-FFF2-40B4-BE49-F238E27FC236}">
                        <a16:creationId xmlns:a16="http://schemas.microsoft.com/office/drawing/2014/main" id="{958625D7-0451-5367-B08F-7178107B70B4}"/>
                      </a:ext>
                    </a:extLst>
                  </p:cNvPr>
                  <p:cNvPicPr/>
                  <p:nvPr/>
                </p:nvPicPr>
                <p:blipFill>
                  <a:blip r:embed="rId11"/>
                  <a:stretch>
                    <a:fillRect/>
                  </a:stretch>
                </p:blipFill>
                <p:spPr>
                  <a:xfrm>
                    <a:off x="10671132" y="5091120"/>
                    <a:ext cx="18000" cy="18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2">
                <p14:nvContentPartPr>
                  <p14:cNvPr id="59" name="Ink 58">
                    <a:extLst>
                      <a:ext uri="{FF2B5EF4-FFF2-40B4-BE49-F238E27FC236}">
                        <a16:creationId xmlns:a16="http://schemas.microsoft.com/office/drawing/2014/main" id="{FE9794E0-E18C-A842-3B8F-67EB5C7D3D51}"/>
                      </a:ext>
                    </a:extLst>
                  </p14:cNvPr>
                  <p14:cNvContentPartPr/>
                  <p14:nvPr/>
                </p14:nvContentPartPr>
                <p14:xfrm>
                  <a:off x="10781652" y="5077080"/>
                  <a:ext cx="360" cy="360"/>
                </p14:xfrm>
              </p:contentPart>
            </mc:Choice>
            <mc:Fallback xmlns="">
              <p:pic>
                <p:nvPicPr>
                  <p:cNvPr id="17" name="Ink 16">
                    <a:extLst>
                      <a:ext uri="{FF2B5EF4-FFF2-40B4-BE49-F238E27FC236}">
                        <a16:creationId xmlns:a16="http://schemas.microsoft.com/office/drawing/2014/main" id="{51A1B6FD-676F-0E3E-5D99-C99BF3BEF445}"/>
                      </a:ext>
                    </a:extLst>
                  </p:cNvPr>
                  <p:cNvPicPr/>
                  <p:nvPr/>
                </p:nvPicPr>
                <p:blipFill>
                  <a:blip r:embed="rId11"/>
                  <a:stretch>
                    <a:fillRect/>
                  </a:stretch>
                </p:blipFill>
                <p:spPr>
                  <a:xfrm>
                    <a:off x="10772652" y="5068080"/>
                    <a:ext cx="18000" cy="180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3">
                <p14:nvContentPartPr>
                  <p14:cNvPr id="60" name="Ink 59">
                    <a:extLst>
                      <a:ext uri="{FF2B5EF4-FFF2-40B4-BE49-F238E27FC236}">
                        <a16:creationId xmlns:a16="http://schemas.microsoft.com/office/drawing/2014/main" id="{55317E5F-4632-CE90-0291-105CA59E7E2D}"/>
                      </a:ext>
                    </a:extLst>
                  </p14:cNvPr>
                  <p14:cNvContentPartPr/>
                  <p14:nvPr/>
                </p14:nvContentPartPr>
                <p14:xfrm>
                  <a:off x="10707852" y="5149080"/>
                  <a:ext cx="111240" cy="55440"/>
                </p14:xfrm>
              </p:contentPart>
            </mc:Choice>
            <mc:Fallback xmlns="">
              <p:pic>
                <p:nvPicPr>
                  <p:cNvPr id="18" name="Ink 17">
                    <a:extLst>
                      <a:ext uri="{FF2B5EF4-FFF2-40B4-BE49-F238E27FC236}">
                        <a16:creationId xmlns:a16="http://schemas.microsoft.com/office/drawing/2014/main" id="{C5B07A42-8169-BD0A-0827-FCA242198D36}"/>
                      </a:ext>
                    </a:extLst>
                  </p:cNvPr>
                  <p:cNvPicPr/>
                  <p:nvPr/>
                </p:nvPicPr>
                <p:blipFill>
                  <a:blip r:embed="rId14"/>
                  <a:stretch>
                    <a:fillRect/>
                  </a:stretch>
                </p:blipFill>
                <p:spPr>
                  <a:xfrm>
                    <a:off x="10698852" y="5140080"/>
                    <a:ext cx="128880" cy="73080"/>
                  </a:xfrm>
                  <a:prstGeom prst="rect">
                    <a:avLst/>
                  </a:prstGeom>
                </p:spPr>
              </p:pic>
            </mc:Fallback>
          </mc:AlternateContent>
        </p:grpSp>
        <p:sp>
          <p:nvSpPr>
            <p:cNvPr id="53" name="Content Placeholder 2">
              <a:extLst>
                <a:ext uri="{FF2B5EF4-FFF2-40B4-BE49-F238E27FC236}">
                  <a16:creationId xmlns:a16="http://schemas.microsoft.com/office/drawing/2014/main" id="{AB0C9ACF-5B1C-7CE2-A6D1-C2947AD68AF2}"/>
                </a:ext>
              </a:extLst>
            </p:cNvPr>
            <p:cNvSpPr txBox="1">
              <a:spLocks/>
            </p:cNvSpPr>
            <p:nvPr/>
          </p:nvSpPr>
          <p:spPr>
            <a:xfrm>
              <a:off x="218211" y="4186157"/>
              <a:ext cx="827869" cy="286368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sz="1200" i="1" dirty="0">
                  <a:solidFill>
                    <a:srgbClr val="00ECE3"/>
                  </a:solidFill>
                  <a:latin typeface="Monaco" pitchFamily="2" charset="77"/>
                </a:rPr>
                <a:t>blob</a:t>
              </a:r>
            </a:p>
          </p:txBody>
        </p:sp>
        <p:sp>
          <p:nvSpPr>
            <p:cNvPr id="54" name="Content Placeholder 2">
              <a:extLst>
                <a:ext uri="{FF2B5EF4-FFF2-40B4-BE49-F238E27FC236}">
                  <a16:creationId xmlns:a16="http://schemas.microsoft.com/office/drawing/2014/main" id="{F7C2ED7E-B969-C009-A72A-5B9C708D4D74}"/>
                </a:ext>
              </a:extLst>
            </p:cNvPr>
            <p:cNvSpPr txBox="1">
              <a:spLocks/>
            </p:cNvSpPr>
            <p:nvPr/>
          </p:nvSpPr>
          <p:spPr>
            <a:xfrm>
              <a:off x="-276456" y="4781180"/>
              <a:ext cx="919603" cy="33408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sz="1200" i="1" dirty="0">
                  <a:solidFill>
                    <a:srgbClr val="00ECE3"/>
                  </a:solidFill>
                  <a:latin typeface="Monaco" pitchFamily="2" charset="77"/>
                </a:rPr>
                <a:t>core</a:t>
              </a:r>
            </a:p>
          </p:txBody>
        </p:sp>
        <p:sp>
          <p:nvSpPr>
            <p:cNvPr id="55" name="Content Placeholder 2">
              <a:extLst>
                <a:ext uri="{FF2B5EF4-FFF2-40B4-BE49-F238E27FC236}">
                  <a16:creationId xmlns:a16="http://schemas.microsoft.com/office/drawing/2014/main" id="{DFEB9A9C-7688-1E99-1684-2E5A17C43BE4}"/>
                </a:ext>
              </a:extLst>
            </p:cNvPr>
            <p:cNvSpPr txBox="1">
              <a:spLocks/>
            </p:cNvSpPr>
            <p:nvPr/>
          </p:nvSpPr>
          <p:spPr>
            <a:xfrm rot="21480000">
              <a:off x="8177083" y="3976070"/>
              <a:ext cx="3705284" cy="26545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sz="1100" i="1" dirty="0">
                  <a:solidFill>
                    <a:srgbClr val="00ECE3"/>
                  </a:solidFill>
                  <a:latin typeface="Monaco" pitchFamily="2" charset="77"/>
                </a:rPr>
                <a:t>approaching ejection</a:t>
              </a:r>
            </a:p>
          </p:txBody>
        </p:sp>
        <p:sp>
          <p:nvSpPr>
            <p:cNvPr id="56" name="Content Placeholder 2">
              <a:extLst>
                <a:ext uri="{FF2B5EF4-FFF2-40B4-BE49-F238E27FC236}">
                  <a16:creationId xmlns:a16="http://schemas.microsoft.com/office/drawing/2014/main" id="{CA3F2404-497E-1397-157A-264BE66923BB}"/>
                </a:ext>
              </a:extLst>
            </p:cNvPr>
            <p:cNvSpPr txBox="1">
              <a:spLocks/>
            </p:cNvSpPr>
            <p:nvPr/>
          </p:nvSpPr>
          <p:spPr>
            <a:xfrm rot="60000">
              <a:off x="8148750" y="5200899"/>
              <a:ext cx="2778908" cy="322618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sz="900" i="1" dirty="0">
                  <a:solidFill>
                    <a:srgbClr val="00ECE3"/>
                  </a:solidFill>
                  <a:latin typeface="Monaco" pitchFamily="2" charset="77"/>
                </a:rPr>
                <a:t>receding ejection</a:t>
              </a:r>
            </a:p>
          </p:txBody>
        </p:sp>
        <p:sp>
          <p:nvSpPr>
            <p:cNvPr id="57" name="Content Placeholder 2">
              <a:extLst>
                <a:ext uri="{FF2B5EF4-FFF2-40B4-BE49-F238E27FC236}">
                  <a16:creationId xmlns:a16="http://schemas.microsoft.com/office/drawing/2014/main" id="{75801073-2FCF-DE1E-AB17-74EEA7041E88}"/>
                </a:ext>
              </a:extLst>
            </p:cNvPr>
            <p:cNvSpPr txBox="1">
              <a:spLocks/>
            </p:cNvSpPr>
            <p:nvPr/>
          </p:nvSpPr>
          <p:spPr>
            <a:xfrm>
              <a:off x="8320840" y="4674904"/>
              <a:ext cx="2401515" cy="324391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anose="020B0604020202020204" pitchFamily="34" charset="0"/>
                <a:buNone/>
              </a:pPr>
              <a:r>
                <a:rPr lang="en-US" sz="1200" i="1" dirty="0">
                  <a:solidFill>
                    <a:srgbClr val="00ECE3"/>
                  </a:solidFill>
                  <a:latin typeface="Monaco" pitchFamily="2" charset="77"/>
                </a:rPr>
                <a:t>core position</a:t>
              </a:r>
            </a:p>
          </p:txBody>
        </p:sp>
      </p:grpSp>
      <p:sp>
        <p:nvSpPr>
          <p:cNvPr id="76" name="Content Placeholder 2">
            <a:extLst>
              <a:ext uri="{FF2B5EF4-FFF2-40B4-BE49-F238E27FC236}">
                <a16:creationId xmlns:a16="http://schemas.microsoft.com/office/drawing/2014/main" id="{1C82E018-6909-D383-FBA2-6BD47F6B5B42}"/>
              </a:ext>
            </a:extLst>
          </p:cNvPr>
          <p:cNvSpPr txBox="1">
            <a:spLocks/>
          </p:cNvSpPr>
          <p:nvPr/>
        </p:nvSpPr>
        <p:spPr>
          <a:xfrm>
            <a:off x="10920190" y="6013320"/>
            <a:ext cx="958372" cy="642599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US" sz="1200" dirty="0">
              <a:solidFill>
                <a:srgbClr val="00ECE3"/>
              </a:solidFill>
              <a:latin typeface="Grotesque" panose="020B0504020202020204" pitchFamily="34" charset="0"/>
              <a:ea typeface="MS PGothic" panose="020B0600070205080204" pitchFamily="34" charset="-128"/>
              <a:cs typeface="Menlo" panose="020B0609030804020204" pitchFamily="49" charset="0"/>
            </a:endParaRPr>
          </a:p>
        </p:txBody>
      </p:sp>
      <p:sp>
        <p:nvSpPr>
          <p:cNvPr id="77" name="Content Placeholder 2">
            <a:extLst>
              <a:ext uri="{FF2B5EF4-FFF2-40B4-BE49-F238E27FC236}">
                <a16:creationId xmlns:a16="http://schemas.microsoft.com/office/drawing/2014/main" id="{BDCA5641-D7FE-BE1A-18B7-33EAF48E2C5D}"/>
              </a:ext>
            </a:extLst>
          </p:cNvPr>
          <p:cNvSpPr txBox="1">
            <a:spLocks/>
          </p:cNvSpPr>
          <p:nvPr/>
        </p:nvSpPr>
        <p:spPr>
          <a:xfrm>
            <a:off x="10946153" y="6043589"/>
            <a:ext cx="1022600" cy="882255"/>
          </a:xfrm>
          <a:prstGeom prst="rect">
            <a:avLst/>
          </a:prstGeom>
        </p:spPr>
        <p:txBody>
          <a:bodyPr vert="horz" lIns="109728" tIns="109728" rIns="109728" bIns="91440" rtlCol="0">
            <a:normAutofit/>
          </a:bodyPr>
          <a:lstStyle>
            <a:lvl1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800" b="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None/>
              <a:defRPr sz="16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0" indent="-320040" algn="l" defTabSz="914400" rtl="0" eaLnBrk="1" latinLnBrk="0" hangingPunct="1">
              <a:lnSpc>
                <a:spcPct val="140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 spc="15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2024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24028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56032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880360" indent="-320040" algn="l" defTabSz="914400" rtl="0" eaLnBrk="1" latinLnBrk="0" hangingPunct="1">
              <a:lnSpc>
                <a:spcPct val="111000"/>
              </a:lnSpc>
              <a:spcBef>
                <a:spcPts val="930"/>
              </a:spcBef>
              <a:buFont typeface="Corbel" panose="020B0503020204020204" pitchFamily="34" charset="0"/>
              <a:buChar char="–"/>
              <a:defRPr sz="1400" i="1" kern="120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 dirty="0">
                <a:solidFill>
                  <a:schemeClr val="bg1"/>
                </a:solidFill>
                <a:latin typeface="Monaco" pitchFamily="2" charset="77"/>
              </a:rPr>
              <a:t>Bright et al. 2020</a:t>
            </a:r>
            <a:endParaRPr lang="en-US" sz="900" dirty="0">
              <a:solidFill>
                <a:schemeClr val="bg1"/>
              </a:solidFill>
              <a:latin typeface="Monaco" pitchFamily="2" charset="77"/>
            </a:endParaRPr>
          </a:p>
        </p:txBody>
      </p:sp>
      <p:pic>
        <p:nvPicPr>
          <p:cNvPr id="78" name="Picture 77">
            <a:extLst>
              <a:ext uri="{FF2B5EF4-FFF2-40B4-BE49-F238E27FC236}">
                <a16:creationId xmlns:a16="http://schemas.microsoft.com/office/drawing/2014/main" id="{50D84ECD-8E8D-79D9-53D1-D6FAC9441C0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169091" y="3763874"/>
            <a:ext cx="1877126" cy="1753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93881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>
                <p:cTn id="12" fill="remove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530F22-5897-E046-3F98-CCBEEC2834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190E9AB-DAD7-D3CD-1861-65BC2B771B36}"/>
              </a:ext>
            </a:extLst>
          </p:cNvPr>
          <p:cNvGrpSpPr/>
          <p:nvPr/>
        </p:nvGrpSpPr>
        <p:grpSpPr>
          <a:xfrm>
            <a:off x="0" y="178624"/>
            <a:ext cx="12179140" cy="6679376"/>
            <a:chOff x="0" y="178624"/>
            <a:chExt cx="12179140" cy="667937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97F2CB64-AC30-601F-D4AC-20BE3DBFE44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6888" r="47270"/>
            <a:stretch>
              <a:fillRect/>
            </a:stretch>
          </p:blipFill>
          <p:spPr>
            <a:xfrm>
              <a:off x="0" y="357248"/>
              <a:ext cx="1679980" cy="6500751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DF512325-2E30-4799-652C-ECD4C7E92A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20513"/>
            <a:stretch>
              <a:fillRect/>
            </a:stretch>
          </p:blipFill>
          <p:spPr>
            <a:xfrm>
              <a:off x="1268690" y="357249"/>
              <a:ext cx="5167251" cy="6500751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6FBF146-B807-3E89-4F96-663CF6C4F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70584" y="178624"/>
              <a:ext cx="6500751" cy="650075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AE23B42D-ABCC-2BC8-10A8-56BF656953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603" r="47271"/>
            <a:stretch>
              <a:fillRect/>
            </a:stretch>
          </p:blipFill>
          <p:spPr>
            <a:xfrm>
              <a:off x="9180497" y="357249"/>
              <a:ext cx="2998643" cy="6500751"/>
            </a:xfrm>
            <a:prstGeom prst="rect">
              <a:avLst/>
            </a:prstGeom>
          </p:spPr>
        </p:pic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4A4BEC96-CB45-2E4D-1FFA-0779E1EA7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45" y="99757"/>
            <a:ext cx="11904709" cy="73026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81DFDD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What do we know about XRB ejecta?</a:t>
            </a:r>
          </a:p>
        </p:txBody>
      </p:sp>
      <p:pic>
        <p:nvPicPr>
          <p:cNvPr id="2" name="Picture 1" descr="A diagram of a graph&#10;&#10;Description automatically generated with medium confidence">
            <a:extLst>
              <a:ext uri="{FF2B5EF4-FFF2-40B4-BE49-F238E27FC236}">
                <a16:creationId xmlns:a16="http://schemas.microsoft.com/office/drawing/2014/main" id="{846E42CF-7D04-4BC5-288B-44C26DFD75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9827" y="1101036"/>
            <a:ext cx="3671330" cy="5307328"/>
          </a:xfrm>
          <a:prstGeom prst="rect">
            <a:avLst/>
          </a:prstGeom>
          <a:effectLst>
            <a:glow rad="165100">
              <a:schemeClr val="accent6">
                <a:lumMod val="20000"/>
                <a:lumOff val="80000"/>
                <a:alpha val="85000"/>
              </a:schemeClr>
            </a:glow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F51B1A3-8919-2131-78C4-9D6716BCEB12}"/>
              </a:ext>
            </a:extLst>
          </p:cNvPr>
          <p:cNvSpPr txBox="1"/>
          <p:nvPr/>
        </p:nvSpPr>
        <p:spPr>
          <a:xfrm>
            <a:off x="5318176" y="2343965"/>
            <a:ext cx="573403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US" sz="24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A powerful </a:t>
            </a:r>
            <a:r>
              <a:rPr lang="en-US" sz="2400" dirty="0">
                <a:solidFill>
                  <a:srgbClr val="7EB6BE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reverse shock </a:t>
            </a:r>
            <a:r>
              <a:rPr lang="en-US" sz="24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propagates through the ejecta, a perfect environment for in-situ particle acceleration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E255619-DA48-6797-6135-1C84E9CDB20F}"/>
              </a:ext>
            </a:extLst>
          </p:cNvPr>
          <p:cNvGrpSpPr/>
          <p:nvPr/>
        </p:nvGrpSpPr>
        <p:grpSpPr>
          <a:xfrm>
            <a:off x="138634" y="125073"/>
            <a:ext cx="1133007" cy="807284"/>
            <a:chOff x="9331793" y="690418"/>
            <a:chExt cx="1133007" cy="807284"/>
          </a:xfrm>
        </p:grpSpPr>
        <p:sp>
          <p:nvSpPr>
            <p:cNvPr id="17" name="Content Placeholder 2">
              <a:extLst>
                <a:ext uri="{FF2B5EF4-FFF2-40B4-BE49-F238E27FC236}">
                  <a16:creationId xmlns:a16="http://schemas.microsoft.com/office/drawing/2014/main" id="{75C5ECFB-17C1-CEE3-FEA7-393E222C11C8}"/>
                </a:ext>
              </a:extLst>
            </p:cNvPr>
            <p:cNvSpPr txBox="1">
              <a:spLocks/>
            </p:cNvSpPr>
            <p:nvPr/>
          </p:nvSpPr>
          <p:spPr>
            <a:xfrm>
              <a:off x="9331793" y="744660"/>
              <a:ext cx="1133007" cy="472005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endParaRPr lang="en-US" sz="1200" dirty="0">
                <a:solidFill>
                  <a:srgbClr val="00ECE3"/>
                </a:solidFill>
                <a:latin typeface="Grotesque" panose="020B0504020202020204" pitchFamily="34" charset="0"/>
                <a:ea typeface="MS PGothic" panose="020B0600070205080204" pitchFamily="34" charset="-128"/>
                <a:cs typeface="Menlo" panose="020B0609030804020204" pitchFamily="49" charset="0"/>
              </a:endParaRPr>
            </a:p>
          </p:txBody>
        </p:sp>
        <p:sp>
          <p:nvSpPr>
            <p:cNvPr id="18" name="Content Placeholder 2">
              <a:extLst>
                <a:ext uri="{FF2B5EF4-FFF2-40B4-BE49-F238E27FC236}">
                  <a16:creationId xmlns:a16="http://schemas.microsoft.com/office/drawing/2014/main" id="{684AB292-5A5B-1BE0-8E39-E0C577EBA941}"/>
                </a:ext>
              </a:extLst>
            </p:cNvPr>
            <p:cNvSpPr txBox="1">
              <a:spLocks/>
            </p:cNvSpPr>
            <p:nvPr/>
          </p:nvSpPr>
          <p:spPr>
            <a:xfrm>
              <a:off x="9417547" y="690418"/>
              <a:ext cx="1047253" cy="807284"/>
            </a:xfrm>
            <a:prstGeom prst="rect">
              <a:avLst/>
            </a:prstGeom>
          </p:spPr>
          <p:txBody>
            <a:bodyPr vert="horz" lIns="109728" tIns="109728" rIns="109728" bIns="9144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None/>
                <a:defRPr sz="1800" b="0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None/>
                <a:defRPr sz="1600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0" indent="-32004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0" indent="-32004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0" indent="-32004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92024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24028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256032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288036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900" dirty="0">
                  <a:solidFill>
                    <a:schemeClr val="bg1"/>
                  </a:solidFill>
                  <a:latin typeface="Monaco" pitchFamily="2" charset="77"/>
                </a:rPr>
                <a:t>Savard et al. 2025</a:t>
              </a:r>
              <a:endParaRPr lang="en-US" sz="900" dirty="0">
                <a:solidFill>
                  <a:schemeClr val="bg1"/>
                </a:solidFill>
                <a:latin typeface="Monaco" pitchFamily="2" charset="77"/>
              </a:endParaRPr>
            </a:p>
          </p:txBody>
        </p:sp>
      </p:grpSp>
      <p:sp>
        <p:nvSpPr>
          <p:cNvPr id="19" name="Arc 18">
            <a:extLst>
              <a:ext uri="{FF2B5EF4-FFF2-40B4-BE49-F238E27FC236}">
                <a16:creationId xmlns:a16="http://schemas.microsoft.com/office/drawing/2014/main" id="{B551CF4C-18CF-6482-2562-FE3AB6CFD55C}"/>
              </a:ext>
            </a:extLst>
          </p:cNvPr>
          <p:cNvSpPr/>
          <p:nvPr/>
        </p:nvSpPr>
        <p:spPr>
          <a:xfrm rot="5400000" flipH="1">
            <a:off x="4935962" y="305709"/>
            <a:ext cx="2682431" cy="5734035"/>
          </a:xfrm>
          <a:prstGeom prst="arc">
            <a:avLst>
              <a:gd name="adj1" fmla="val 17329919"/>
              <a:gd name="adj2" fmla="val 5417552"/>
            </a:avLst>
          </a:prstGeom>
          <a:ln w="28575">
            <a:solidFill>
              <a:schemeClr val="bg1"/>
            </a:solidFill>
            <a:headEnd type="none" w="med" len="med"/>
            <a:tailEnd type="arrow" w="med" len="med"/>
          </a:ln>
          <a:effectLst>
            <a:glow rad="200026">
              <a:schemeClr val="accent1">
                <a:alpha val="40000"/>
              </a:schemeClr>
            </a:glo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365849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1E6E0C-6ED5-DBE2-DED3-016447059E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8371496B-EE47-C74D-F5CB-6089A9C4A452}"/>
              </a:ext>
            </a:extLst>
          </p:cNvPr>
          <p:cNvGrpSpPr/>
          <p:nvPr/>
        </p:nvGrpSpPr>
        <p:grpSpPr>
          <a:xfrm>
            <a:off x="0" y="178624"/>
            <a:ext cx="12179140" cy="6679376"/>
            <a:chOff x="0" y="178624"/>
            <a:chExt cx="12179140" cy="667937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99C571AC-A40D-4BDA-FEEF-C7C15CC888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6888" r="47270"/>
            <a:stretch>
              <a:fillRect/>
            </a:stretch>
          </p:blipFill>
          <p:spPr>
            <a:xfrm>
              <a:off x="0" y="357248"/>
              <a:ext cx="1679980" cy="6500751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23EB60CC-B599-E6C8-31FB-23C7A1A1BF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20513"/>
            <a:stretch>
              <a:fillRect/>
            </a:stretch>
          </p:blipFill>
          <p:spPr>
            <a:xfrm>
              <a:off x="1268690" y="357249"/>
              <a:ext cx="5167251" cy="6500751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45DAE75-22D7-6C42-BE7E-9EA30C80CCE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70584" y="178624"/>
              <a:ext cx="6500751" cy="650075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39FE12A-B8A9-AA67-1B35-AC4C25FD1E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603" r="47271"/>
            <a:stretch>
              <a:fillRect/>
            </a:stretch>
          </p:blipFill>
          <p:spPr>
            <a:xfrm>
              <a:off x="9180497" y="357249"/>
              <a:ext cx="2998643" cy="6500751"/>
            </a:xfrm>
            <a:prstGeom prst="rect">
              <a:avLst/>
            </a:prstGeom>
          </p:spPr>
        </p:pic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ECAAC597-7415-7199-94EE-ACAA3CCD0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45" y="99757"/>
            <a:ext cx="11904709" cy="73026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81DFDD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What do we know about XRB ejecta?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64E77CC-51C4-2D9C-C3C6-EE91CE2AFAB1}"/>
              </a:ext>
            </a:extLst>
          </p:cNvPr>
          <p:cNvSpPr txBox="1"/>
          <p:nvPr/>
        </p:nvSpPr>
        <p:spPr>
          <a:xfrm>
            <a:off x="6751434" y="2335875"/>
            <a:ext cx="312025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 algn="ctr">
              <a:buNone/>
            </a:pPr>
            <a:r>
              <a:rPr lang="en-US" sz="2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They transfer an immense amount of energy, originally </a:t>
            </a:r>
            <a:r>
              <a:rPr lang="en-US" sz="2000" dirty="0">
                <a:solidFill>
                  <a:schemeClr val="accent5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kinetically dominated</a:t>
            </a:r>
            <a:r>
              <a:rPr lang="en-US" sz="2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, into </a:t>
            </a:r>
            <a:r>
              <a:rPr lang="en-US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thermal energy into the ISM</a:t>
            </a:r>
          </a:p>
          <a:p>
            <a:pPr marL="457200" lvl="1" indent="0" algn="ctr">
              <a:buNone/>
            </a:pPr>
            <a:endParaRPr lang="en-US" sz="20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</p:txBody>
      </p:sp>
      <p:pic>
        <p:nvPicPr>
          <p:cNvPr id="3" name="Picture 2" descr="A diagram of energy and energy&#10;&#10;Description automatically generated">
            <a:extLst>
              <a:ext uri="{FF2B5EF4-FFF2-40B4-BE49-F238E27FC236}">
                <a16:creationId xmlns:a16="http://schemas.microsoft.com/office/drawing/2014/main" id="{CA85CC60-7B8A-B570-C6A5-6EF70082B9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0988" y="1081221"/>
            <a:ext cx="4757808" cy="5319495"/>
          </a:xfrm>
          <a:prstGeom prst="rect">
            <a:avLst/>
          </a:prstGeom>
          <a:effectLst>
            <a:glow rad="165100">
              <a:schemeClr val="accent6">
                <a:lumMod val="20000"/>
                <a:lumOff val="80000"/>
                <a:alpha val="85000"/>
              </a:schemeClr>
            </a:glow>
          </a:effec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F90AD6C4-4BC6-36C4-D9DE-5DE20E58B231}"/>
              </a:ext>
            </a:extLst>
          </p:cNvPr>
          <p:cNvGrpSpPr/>
          <p:nvPr/>
        </p:nvGrpSpPr>
        <p:grpSpPr>
          <a:xfrm>
            <a:off x="138634" y="125073"/>
            <a:ext cx="1133007" cy="807284"/>
            <a:chOff x="9331793" y="690418"/>
            <a:chExt cx="1133007" cy="807284"/>
          </a:xfrm>
        </p:grpSpPr>
        <p:sp>
          <p:nvSpPr>
            <p:cNvPr id="11" name="Content Placeholder 2">
              <a:extLst>
                <a:ext uri="{FF2B5EF4-FFF2-40B4-BE49-F238E27FC236}">
                  <a16:creationId xmlns:a16="http://schemas.microsoft.com/office/drawing/2014/main" id="{B51B5EDD-1B36-543C-A367-982C58E24C20}"/>
                </a:ext>
              </a:extLst>
            </p:cNvPr>
            <p:cNvSpPr txBox="1">
              <a:spLocks/>
            </p:cNvSpPr>
            <p:nvPr/>
          </p:nvSpPr>
          <p:spPr>
            <a:xfrm>
              <a:off x="9331793" y="744660"/>
              <a:ext cx="1133007" cy="472005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endParaRPr lang="en-US" sz="1200" dirty="0">
                <a:solidFill>
                  <a:srgbClr val="00ECE3"/>
                </a:solidFill>
                <a:latin typeface="Grotesque" panose="020B0504020202020204" pitchFamily="34" charset="0"/>
                <a:ea typeface="MS PGothic" panose="020B0600070205080204" pitchFamily="34" charset="-128"/>
                <a:cs typeface="Menlo" panose="020B0609030804020204" pitchFamily="49" charset="0"/>
              </a:endParaRPr>
            </a:p>
          </p:txBody>
        </p:sp>
        <p:sp>
          <p:nvSpPr>
            <p:cNvPr id="12" name="Content Placeholder 2">
              <a:extLst>
                <a:ext uri="{FF2B5EF4-FFF2-40B4-BE49-F238E27FC236}">
                  <a16:creationId xmlns:a16="http://schemas.microsoft.com/office/drawing/2014/main" id="{656EF0BF-1039-656A-9C29-80104D4BC635}"/>
                </a:ext>
              </a:extLst>
            </p:cNvPr>
            <p:cNvSpPr txBox="1">
              <a:spLocks/>
            </p:cNvSpPr>
            <p:nvPr/>
          </p:nvSpPr>
          <p:spPr>
            <a:xfrm>
              <a:off x="9417547" y="690418"/>
              <a:ext cx="1047253" cy="807284"/>
            </a:xfrm>
            <a:prstGeom prst="rect">
              <a:avLst/>
            </a:prstGeom>
          </p:spPr>
          <p:txBody>
            <a:bodyPr vert="horz" lIns="109728" tIns="109728" rIns="109728" bIns="9144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None/>
                <a:defRPr sz="1800" b="0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None/>
                <a:defRPr sz="1600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0" indent="-32004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0" indent="-32004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0" indent="-32004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92024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24028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256032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288036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900" dirty="0">
                  <a:solidFill>
                    <a:schemeClr val="bg1"/>
                  </a:solidFill>
                  <a:latin typeface="Monaco" pitchFamily="2" charset="77"/>
                </a:rPr>
                <a:t>Savard et al. 2025</a:t>
              </a:r>
              <a:endParaRPr lang="en-US" sz="900" dirty="0">
                <a:solidFill>
                  <a:schemeClr val="bg1"/>
                </a:solidFill>
                <a:latin typeface="Monaco" pitchFamily="2" charset="77"/>
              </a:endParaRPr>
            </a:p>
          </p:txBody>
        </p:sp>
      </p:grpSp>
      <p:sp>
        <p:nvSpPr>
          <p:cNvPr id="13" name="Arc 12">
            <a:extLst>
              <a:ext uri="{FF2B5EF4-FFF2-40B4-BE49-F238E27FC236}">
                <a16:creationId xmlns:a16="http://schemas.microsoft.com/office/drawing/2014/main" id="{DEDC0680-4563-2F0B-E340-0FFA01704A28}"/>
              </a:ext>
            </a:extLst>
          </p:cNvPr>
          <p:cNvSpPr/>
          <p:nvPr/>
        </p:nvSpPr>
        <p:spPr>
          <a:xfrm rot="5400000" flipH="1">
            <a:off x="4150698" y="1952892"/>
            <a:ext cx="2682431" cy="4965342"/>
          </a:xfrm>
          <a:prstGeom prst="arc">
            <a:avLst>
              <a:gd name="adj1" fmla="val 17329919"/>
              <a:gd name="adj2" fmla="val 5275731"/>
            </a:avLst>
          </a:prstGeom>
          <a:ln w="28575">
            <a:solidFill>
              <a:schemeClr val="bg1"/>
            </a:solidFill>
            <a:headEnd type="none" w="med" len="med"/>
            <a:tailEnd type="arrow" w="med" len="med"/>
          </a:ln>
          <a:effectLst>
            <a:glow rad="200026">
              <a:schemeClr val="accent5">
                <a:lumMod val="40000"/>
                <a:lumOff val="60000"/>
                <a:alpha val="40000"/>
              </a:schemeClr>
            </a:glo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009EEF1F-9CEB-0DA9-7A48-40A818C64C41}"/>
              </a:ext>
            </a:extLst>
          </p:cNvPr>
          <p:cNvSpPr/>
          <p:nvPr/>
        </p:nvSpPr>
        <p:spPr>
          <a:xfrm rot="5400000">
            <a:off x="5960590" y="1698897"/>
            <a:ext cx="829064" cy="4965342"/>
          </a:xfrm>
          <a:prstGeom prst="arc">
            <a:avLst>
              <a:gd name="adj1" fmla="val 17329919"/>
              <a:gd name="adj2" fmla="val 4704892"/>
            </a:avLst>
          </a:prstGeom>
          <a:ln w="28575">
            <a:solidFill>
              <a:schemeClr val="bg1"/>
            </a:solidFill>
            <a:headEnd type="none" w="med" len="med"/>
            <a:tailEnd type="arrow" w="med" len="med"/>
          </a:ln>
          <a:effectLst>
            <a:glow rad="200026">
              <a:schemeClr val="accent4">
                <a:lumMod val="60000"/>
                <a:lumOff val="40000"/>
                <a:alpha val="40000"/>
              </a:schemeClr>
            </a:glo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39121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7E907D-78F1-A20D-DC13-D46FAB257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CB88BEBD-0603-F66D-8F59-09C19BB08149}"/>
              </a:ext>
            </a:extLst>
          </p:cNvPr>
          <p:cNvGrpSpPr/>
          <p:nvPr/>
        </p:nvGrpSpPr>
        <p:grpSpPr>
          <a:xfrm>
            <a:off x="0" y="178624"/>
            <a:ext cx="12179140" cy="6679376"/>
            <a:chOff x="0" y="178624"/>
            <a:chExt cx="12179140" cy="667937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BB94619-DFFA-6E66-77F7-7D608E932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6888" r="47270"/>
            <a:stretch>
              <a:fillRect/>
            </a:stretch>
          </p:blipFill>
          <p:spPr>
            <a:xfrm>
              <a:off x="0" y="357248"/>
              <a:ext cx="1679980" cy="6500751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DB612834-ED9A-063C-2AE7-EDA13DC74E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20513"/>
            <a:stretch>
              <a:fillRect/>
            </a:stretch>
          </p:blipFill>
          <p:spPr>
            <a:xfrm>
              <a:off x="1268690" y="357249"/>
              <a:ext cx="5167251" cy="6500751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BFB912A-014C-65C6-5978-8C64CC0C4EA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70584" y="178624"/>
              <a:ext cx="6500751" cy="650075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97D88E7A-AF4B-B18D-4AC3-94A3E9FDE6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603" r="47271"/>
            <a:stretch>
              <a:fillRect/>
            </a:stretch>
          </p:blipFill>
          <p:spPr>
            <a:xfrm>
              <a:off x="9180497" y="357249"/>
              <a:ext cx="2998643" cy="6500751"/>
            </a:xfrm>
            <a:prstGeom prst="rect">
              <a:avLst/>
            </a:prstGeom>
          </p:spPr>
        </p:pic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1D050EA6-82C0-B90A-55B3-89F2688D3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45" y="99757"/>
            <a:ext cx="11904709" cy="73026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81DFDD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What do we know about XRB ejecta?</a:t>
            </a:r>
          </a:p>
        </p:txBody>
      </p:sp>
      <p:pic>
        <p:nvPicPr>
          <p:cNvPr id="13" name="Picture 12" descr="A close-up of a blue and purple object&#10;&#10;Description automatically generated">
            <a:extLst>
              <a:ext uri="{FF2B5EF4-FFF2-40B4-BE49-F238E27FC236}">
                <a16:creationId xmlns:a16="http://schemas.microsoft.com/office/drawing/2014/main" id="{2CCC6E39-F416-5752-276E-D7B4B1BDA0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617" y="1087517"/>
            <a:ext cx="6725755" cy="5116378"/>
          </a:xfrm>
          <a:prstGeom prst="rect">
            <a:avLst/>
          </a:prstGeom>
          <a:effectLst>
            <a:glow rad="206653">
              <a:schemeClr val="accent6">
                <a:lumMod val="20000"/>
                <a:lumOff val="80000"/>
              </a:schemeClr>
            </a:glow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A1DE8B4-7683-9002-B47D-C86FB93E46BC}"/>
              </a:ext>
            </a:extLst>
          </p:cNvPr>
          <p:cNvSpPr txBox="1"/>
          <p:nvPr/>
        </p:nvSpPr>
        <p:spPr>
          <a:xfrm>
            <a:off x="7480243" y="2330350"/>
            <a:ext cx="414420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 algn="ctr">
              <a:buNone/>
            </a:pPr>
            <a:r>
              <a:rPr lang="en-US" sz="2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They blow out large </a:t>
            </a:r>
            <a:r>
              <a:rPr lang="en-US" sz="2000" dirty="0" err="1">
                <a:solidFill>
                  <a:srgbClr val="7EB6BE"/>
                </a:solidFill>
                <a:effectLst>
                  <a:glow rad="40168">
                    <a:schemeClr val="bg1">
                      <a:alpha val="31231"/>
                    </a:schemeClr>
                  </a:glow>
                </a:effectLst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overpressured</a:t>
            </a:r>
            <a:r>
              <a:rPr lang="en-US" sz="2000" dirty="0">
                <a:solidFill>
                  <a:srgbClr val="7EB6BE"/>
                </a:solidFill>
                <a:effectLst>
                  <a:glow rad="40168">
                    <a:schemeClr val="bg1">
                      <a:alpha val="31231"/>
                    </a:schemeClr>
                  </a:glow>
                </a:effectLst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 cavities into the ISM </a:t>
            </a:r>
            <a:r>
              <a:rPr lang="en-US" sz="2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that persist for thousands of years, facilitating long-term propagation of subsequent ejections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14B38224-3B92-FBF9-84E7-FB07F50B356E}"/>
              </a:ext>
            </a:extLst>
          </p:cNvPr>
          <p:cNvGrpSpPr/>
          <p:nvPr/>
        </p:nvGrpSpPr>
        <p:grpSpPr>
          <a:xfrm>
            <a:off x="138634" y="125073"/>
            <a:ext cx="1133007" cy="807284"/>
            <a:chOff x="9331793" y="690418"/>
            <a:chExt cx="1133007" cy="807284"/>
          </a:xfrm>
        </p:grpSpPr>
        <p:sp>
          <p:nvSpPr>
            <p:cNvPr id="11" name="Content Placeholder 2">
              <a:extLst>
                <a:ext uri="{FF2B5EF4-FFF2-40B4-BE49-F238E27FC236}">
                  <a16:creationId xmlns:a16="http://schemas.microsoft.com/office/drawing/2014/main" id="{3219FDB0-22B5-077D-C653-3440787D60DF}"/>
                </a:ext>
              </a:extLst>
            </p:cNvPr>
            <p:cNvSpPr txBox="1">
              <a:spLocks/>
            </p:cNvSpPr>
            <p:nvPr/>
          </p:nvSpPr>
          <p:spPr>
            <a:xfrm>
              <a:off x="9331793" y="744660"/>
              <a:ext cx="1133007" cy="472005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anose="020B0604020202020204" pitchFamily="34" charset="0"/>
                <a:buNone/>
              </a:pPr>
              <a:endParaRPr lang="en-US" sz="1200" dirty="0">
                <a:solidFill>
                  <a:srgbClr val="00ECE3"/>
                </a:solidFill>
                <a:latin typeface="Grotesque" panose="020B0504020202020204" pitchFamily="34" charset="0"/>
                <a:ea typeface="MS PGothic" panose="020B0600070205080204" pitchFamily="34" charset="-128"/>
                <a:cs typeface="Menlo" panose="020B0609030804020204" pitchFamily="49" charset="0"/>
              </a:endParaRPr>
            </a:p>
          </p:txBody>
        </p:sp>
        <p:sp>
          <p:nvSpPr>
            <p:cNvPr id="12" name="Content Placeholder 2">
              <a:extLst>
                <a:ext uri="{FF2B5EF4-FFF2-40B4-BE49-F238E27FC236}">
                  <a16:creationId xmlns:a16="http://schemas.microsoft.com/office/drawing/2014/main" id="{59685E5C-BEE8-BFD3-252B-C6970A3C549E}"/>
                </a:ext>
              </a:extLst>
            </p:cNvPr>
            <p:cNvSpPr txBox="1">
              <a:spLocks/>
            </p:cNvSpPr>
            <p:nvPr/>
          </p:nvSpPr>
          <p:spPr>
            <a:xfrm>
              <a:off x="9417547" y="690418"/>
              <a:ext cx="1047253" cy="807284"/>
            </a:xfrm>
            <a:prstGeom prst="rect">
              <a:avLst/>
            </a:prstGeom>
          </p:spPr>
          <p:txBody>
            <a:bodyPr vert="horz" lIns="109728" tIns="109728" rIns="109728" bIns="91440" rtlCol="0">
              <a:normAutofit/>
            </a:bodyPr>
            <a:lstStyle>
              <a:lvl1pPr marL="0" indent="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None/>
                <a:defRPr sz="1800" b="0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0" indent="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None/>
                <a:defRPr sz="1600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0" indent="-32004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0" indent="-32004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0" indent="-320040" algn="l" defTabSz="914400" rtl="0" eaLnBrk="1" latinLnBrk="0" hangingPunct="1">
                <a:lnSpc>
                  <a:spcPct val="140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 spc="15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192024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24028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256032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2880360" indent="-320040" algn="l" defTabSz="914400" rtl="0" eaLnBrk="1" latinLnBrk="0" hangingPunct="1">
                <a:lnSpc>
                  <a:spcPct val="111000"/>
                </a:lnSpc>
                <a:spcBef>
                  <a:spcPts val="930"/>
                </a:spcBef>
                <a:buFont typeface="Corbel" panose="020B0503020204020204" pitchFamily="34" charset="0"/>
                <a:buChar char="–"/>
                <a:defRPr sz="1400" i="1" kern="1200">
                  <a:solidFill>
                    <a:schemeClr val="accen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900" dirty="0">
                  <a:solidFill>
                    <a:schemeClr val="bg1"/>
                  </a:solidFill>
                  <a:latin typeface="Monaco" pitchFamily="2" charset="77"/>
                </a:rPr>
                <a:t>Savard et al. 2025</a:t>
              </a:r>
              <a:endParaRPr lang="en-US" sz="900" dirty="0">
                <a:solidFill>
                  <a:schemeClr val="bg1"/>
                </a:solidFill>
                <a:latin typeface="Monaco" pitchFamily="2" charset="77"/>
              </a:endParaRPr>
            </a:p>
          </p:txBody>
        </p:sp>
      </p:grpSp>
      <p:sp>
        <p:nvSpPr>
          <p:cNvPr id="15" name="Arc 14">
            <a:extLst>
              <a:ext uri="{FF2B5EF4-FFF2-40B4-BE49-F238E27FC236}">
                <a16:creationId xmlns:a16="http://schemas.microsoft.com/office/drawing/2014/main" id="{AF714569-0109-934C-039C-71C9C78EDCCD}"/>
              </a:ext>
            </a:extLst>
          </p:cNvPr>
          <p:cNvSpPr/>
          <p:nvPr/>
        </p:nvSpPr>
        <p:spPr>
          <a:xfrm rot="5400000">
            <a:off x="6695364" y="262211"/>
            <a:ext cx="829064" cy="4965342"/>
          </a:xfrm>
          <a:prstGeom prst="arc">
            <a:avLst>
              <a:gd name="adj1" fmla="val 17329919"/>
              <a:gd name="adj2" fmla="val 4704892"/>
            </a:avLst>
          </a:prstGeom>
          <a:ln w="28575">
            <a:solidFill>
              <a:schemeClr val="bg1"/>
            </a:solidFill>
            <a:headEnd type="none" w="med" len="med"/>
            <a:tailEnd type="arrow" w="med" len="med"/>
          </a:ln>
          <a:effectLst>
            <a:glow rad="200026">
              <a:schemeClr val="accent4">
                <a:lumMod val="60000"/>
                <a:lumOff val="40000"/>
                <a:alpha val="40000"/>
              </a:schemeClr>
            </a:glo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83365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30299F-4E4A-07B2-0C0D-ABAEC52D1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B73CA5C4-EE26-A7F7-B9A0-EBB16020FDDB}"/>
              </a:ext>
            </a:extLst>
          </p:cNvPr>
          <p:cNvGrpSpPr/>
          <p:nvPr/>
        </p:nvGrpSpPr>
        <p:grpSpPr>
          <a:xfrm>
            <a:off x="0" y="178624"/>
            <a:ext cx="12179140" cy="6679376"/>
            <a:chOff x="0" y="178624"/>
            <a:chExt cx="12179140" cy="667937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4EFFBB2-A87B-BF9F-C821-4B30C21D357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6888" r="47270"/>
            <a:stretch>
              <a:fillRect/>
            </a:stretch>
          </p:blipFill>
          <p:spPr>
            <a:xfrm>
              <a:off x="0" y="357248"/>
              <a:ext cx="1679980" cy="6500751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A7BB2EAA-455C-2634-DE8E-DEDECBFA7C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20513"/>
            <a:stretch>
              <a:fillRect/>
            </a:stretch>
          </p:blipFill>
          <p:spPr>
            <a:xfrm>
              <a:off x="1268690" y="357249"/>
              <a:ext cx="5167251" cy="6500751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9853BD0-6BE6-4909-25D4-93CDD02F70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70584" y="178624"/>
              <a:ext cx="6500751" cy="650075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76D88BB-4982-6A57-B7E5-B6B731EC7F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603" r="47271"/>
            <a:stretch>
              <a:fillRect/>
            </a:stretch>
          </p:blipFill>
          <p:spPr>
            <a:xfrm>
              <a:off x="9180497" y="357249"/>
              <a:ext cx="2998643" cy="6500751"/>
            </a:xfrm>
            <a:prstGeom prst="rect">
              <a:avLst/>
            </a:prstGeom>
          </p:spPr>
        </p:pic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C7BB55EB-E544-EB66-9400-0ED7B7AF3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45" y="99757"/>
            <a:ext cx="11904709" cy="73026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81DFDD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Weighing XRB blobs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695532-44C6-E736-2023-D699277417DB}"/>
              </a:ext>
            </a:extLst>
          </p:cNvPr>
          <p:cNvSpPr txBox="1"/>
          <p:nvPr/>
        </p:nvSpPr>
        <p:spPr>
          <a:xfrm>
            <a:off x="0" y="1413062"/>
            <a:ext cx="8471859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The blobs must be </a:t>
            </a:r>
            <a:r>
              <a:rPr lang="en-US" sz="16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much denser than </a:t>
            </a:r>
          </a:p>
          <a:p>
            <a:pPr marL="457200" lvl="1" indent="0">
              <a:buNone/>
            </a:pPr>
            <a:r>
              <a:rPr lang="en-US" sz="16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their surrounding environment</a:t>
            </a: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 to </a:t>
            </a:r>
          </a:p>
          <a:p>
            <a:pPr marL="457200" lvl="1" indent="0">
              <a:buNone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facilitate their long-term propagation, </a:t>
            </a:r>
          </a:p>
          <a:p>
            <a:pPr marL="457200" lvl="1" indent="0">
              <a:buNone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and therefore are loaded with a </a:t>
            </a:r>
            <a:r>
              <a:rPr lang="en-US" sz="1600" dirty="0">
                <a:solidFill>
                  <a:schemeClr val="accent5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significant amount of mass</a:t>
            </a: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.</a:t>
            </a:r>
          </a:p>
          <a:p>
            <a:pPr marL="457200" lvl="1" indent="0">
              <a:buNone/>
            </a:pPr>
            <a:endParaRPr lang="en-US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r>
              <a:rPr lang="en-US" sz="1600" b="1" u="sng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Ejecta mass can be weighed other ways:</a:t>
            </a:r>
          </a:p>
          <a:p>
            <a:pPr marL="457200" lvl="1" indent="0">
              <a:buNone/>
            </a:pPr>
            <a:endParaRPr lang="en-US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742950" lvl="1" indent="-285750">
              <a:buFontTx/>
              <a:buChar char="-"/>
            </a:pPr>
            <a:r>
              <a:rPr lang="en-US" sz="1600" dirty="0">
                <a:solidFill>
                  <a:schemeClr val="accent6">
                    <a:lumMod val="20000"/>
                    <a:lumOff val="8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Cowie &amp; Fender 2026: </a:t>
            </a: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lower limit on the mass from Synchrotron self-absorption peak during flaring</a:t>
            </a:r>
          </a:p>
          <a:p>
            <a:pPr marL="742950" lvl="1" indent="-285750">
              <a:buFontTx/>
              <a:buChar char="-"/>
            </a:pPr>
            <a:endParaRPr lang="en-US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742950" lvl="1" indent="-285750">
              <a:buFontTx/>
              <a:buChar char="-"/>
            </a:pPr>
            <a:r>
              <a:rPr lang="en-US" sz="1600" dirty="0">
                <a:solidFill>
                  <a:schemeClr val="accent6">
                    <a:lumMod val="20000"/>
                    <a:lumOff val="8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Hughes et al 2026: </a:t>
            </a:r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faraday rotation / rotation measure from flaring episodes</a:t>
            </a:r>
          </a:p>
          <a:p>
            <a:pPr marL="742950" lvl="1" indent="-285750">
              <a:buFontTx/>
              <a:buChar char="-"/>
            </a:pPr>
            <a:endParaRPr lang="en-US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lvl="1"/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Both methods produce </a:t>
            </a:r>
            <a:r>
              <a:rPr lang="en-US" sz="16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10</a:t>
            </a:r>
            <a:r>
              <a:rPr lang="en-US" sz="1600" b="1" baseline="30000" dirty="0">
                <a:solidFill>
                  <a:schemeClr val="accent5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20</a:t>
            </a:r>
            <a:r>
              <a:rPr lang="en-US" sz="16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-10</a:t>
            </a:r>
            <a:r>
              <a:rPr lang="en-US" sz="1600" b="1" baseline="30000" dirty="0">
                <a:solidFill>
                  <a:schemeClr val="accent5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21</a:t>
            </a:r>
            <a:r>
              <a:rPr lang="en-US" sz="16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g  for blobs &lt;1 day old</a:t>
            </a:r>
          </a:p>
          <a:p>
            <a:pPr lvl="1"/>
            <a:r>
              <a:rPr lang="en-US" sz="1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All mass from Eddington accretion = 1 minute flare</a:t>
            </a:r>
          </a:p>
          <a:p>
            <a:pPr lvl="1"/>
            <a:r>
              <a:rPr lang="en-US" sz="1600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(MAXI J1820, GRS 1915, V404 </a:t>
            </a:r>
            <a:r>
              <a:rPr lang="en-US" sz="1600" i="1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Cyg</a:t>
            </a:r>
            <a:r>
              <a:rPr lang="en-US" sz="1600" i="1" dirty="0">
                <a:solidFill>
                  <a:schemeClr val="accent6">
                    <a:lumMod val="20000"/>
                    <a:lumOff val="8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, MAXI J1348, MAXI J1727)</a:t>
            </a:r>
          </a:p>
          <a:p>
            <a:pPr marL="742950" lvl="1" indent="-285750">
              <a:buFontTx/>
              <a:buChar char="-"/>
            </a:pPr>
            <a:endParaRPr lang="en-US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</p:txBody>
      </p:sp>
      <p:pic>
        <p:nvPicPr>
          <p:cNvPr id="10" name="Picture 9" descr="A cartoon of a person standing on a rectangular object&#10;&#10;AI-generated content may be incorrect.">
            <a:extLst>
              <a:ext uri="{FF2B5EF4-FFF2-40B4-BE49-F238E27FC236}">
                <a16:creationId xmlns:a16="http://schemas.microsoft.com/office/drawing/2014/main" id="{D76286AE-ABA8-2AF6-9BD3-995B884BEC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2539" y="1852315"/>
            <a:ext cx="3649394" cy="3820727"/>
          </a:xfrm>
          <a:prstGeom prst="rect">
            <a:avLst/>
          </a:prstGeom>
          <a:effectLst>
            <a:softEdge rad="246173"/>
          </a:effectLst>
        </p:spPr>
      </p:pic>
      <p:pic>
        <p:nvPicPr>
          <p:cNvPr id="12" name="Picture 11" descr="A close-up of a label&#10;&#10;AI-generated content may be incorrect.">
            <a:extLst>
              <a:ext uri="{FF2B5EF4-FFF2-40B4-BE49-F238E27FC236}">
                <a16:creationId xmlns:a16="http://schemas.microsoft.com/office/drawing/2014/main" id="{ACF3D176-993A-652F-F9D3-561AD8976F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5759" y="942755"/>
            <a:ext cx="6219446" cy="860781"/>
          </a:xfrm>
          <a:prstGeom prst="rect">
            <a:avLst/>
          </a:prstGeom>
          <a:effectLst>
            <a:glow rad="191352">
              <a:schemeClr val="accent6">
                <a:lumMod val="20000"/>
                <a:lumOff val="80000"/>
                <a:alpha val="55932"/>
              </a:schemeClr>
            </a:glow>
          </a:effectLst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ADFB0660-3BAA-531D-B038-3C3F9BA0DDF9}"/>
              </a:ext>
            </a:extLst>
          </p:cNvPr>
          <p:cNvSpPr txBox="1">
            <a:spLocks/>
          </p:cNvSpPr>
          <p:nvPr/>
        </p:nvSpPr>
        <p:spPr>
          <a:xfrm>
            <a:off x="90680" y="5673042"/>
            <a:ext cx="11827690" cy="1138857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US" sz="1200" dirty="0">
              <a:solidFill>
                <a:srgbClr val="00ECE3"/>
              </a:solidFill>
              <a:latin typeface="Grotesque" panose="020B0504020202020204" pitchFamily="34" charset="0"/>
              <a:ea typeface="MS PGothic" panose="020B0600070205080204" pitchFamily="34" charset="-128"/>
              <a:cs typeface="Menlo" panose="020B0609030804020204" pitchFamily="49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15B32F5-4579-DCFE-F187-04C7DCAB7713}"/>
              </a:ext>
            </a:extLst>
          </p:cNvPr>
          <p:cNvSpPr txBox="1"/>
          <p:nvPr/>
        </p:nvSpPr>
        <p:spPr>
          <a:xfrm>
            <a:off x="-241393" y="5734640"/>
            <a:ext cx="1234271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en-US" sz="2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Where does this mass come from? Does it come from the accretion flow? Is it swept-up ISM? Is it mass-loaded by the wind close to the binary? Is it from the jet being swept up? </a:t>
            </a:r>
            <a:r>
              <a:rPr lang="en-US" sz="2000" dirty="0">
                <a:solidFill>
                  <a:schemeClr val="bg1">
                    <a:lumMod val="75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Did it just spend the weekend in Cefalu? </a:t>
            </a:r>
          </a:p>
        </p:txBody>
      </p:sp>
    </p:spTree>
    <p:extLst>
      <p:ext uri="{BB962C8B-B14F-4D97-AF65-F5344CB8AC3E}">
        <p14:creationId xmlns:p14="http://schemas.microsoft.com/office/powerpoint/2010/main" val="115314902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A9332-1D41-16EB-FC05-BD74DB5D5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5BF57AB-E5A2-7F6C-6B49-33BAEC71D3AF}"/>
              </a:ext>
            </a:extLst>
          </p:cNvPr>
          <p:cNvGrpSpPr/>
          <p:nvPr/>
        </p:nvGrpSpPr>
        <p:grpSpPr>
          <a:xfrm>
            <a:off x="0" y="178624"/>
            <a:ext cx="12179140" cy="6679376"/>
            <a:chOff x="0" y="178624"/>
            <a:chExt cx="12179140" cy="667937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C7A4E91-66EB-B408-1EFF-B0EEF8AF3C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6888" r="47270"/>
            <a:stretch>
              <a:fillRect/>
            </a:stretch>
          </p:blipFill>
          <p:spPr>
            <a:xfrm>
              <a:off x="0" y="357248"/>
              <a:ext cx="1679980" cy="6500751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C32B5F4-A8C8-05FA-A94A-CC7E7E06F03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20513"/>
            <a:stretch>
              <a:fillRect/>
            </a:stretch>
          </p:blipFill>
          <p:spPr>
            <a:xfrm>
              <a:off x="1268690" y="357249"/>
              <a:ext cx="5167251" cy="6500751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426583B-02DA-6F4F-FB74-5CBD5EFA875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70584" y="178624"/>
              <a:ext cx="6500751" cy="650075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D7C8FCDB-F558-FBB2-6AD7-2E668381D2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603" r="47271"/>
            <a:stretch>
              <a:fillRect/>
            </a:stretch>
          </p:blipFill>
          <p:spPr>
            <a:xfrm>
              <a:off x="9180497" y="357249"/>
              <a:ext cx="2998643" cy="6500751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20FBE25-13A6-FC42-C775-510B7D6A28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45" y="99757"/>
            <a:ext cx="11904709" cy="533101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81DFDD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How are XRB ejecta launched?</a:t>
            </a:r>
          </a:p>
        </p:txBody>
      </p:sp>
      <p:pic>
        <p:nvPicPr>
          <p:cNvPr id="9" name="Picture 8" descr="A drawing of a person standing on a swing&#10;&#10;AI-generated content may be incorrect.">
            <a:extLst>
              <a:ext uri="{FF2B5EF4-FFF2-40B4-BE49-F238E27FC236}">
                <a16:creationId xmlns:a16="http://schemas.microsoft.com/office/drawing/2014/main" id="{358347F0-65F1-899B-EB57-9378E57C34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9212" y="4090585"/>
            <a:ext cx="2926093" cy="2754642"/>
          </a:xfrm>
          <a:prstGeom prst="rect">
            <a:avLst/>
          </a:prstGeom>
          <a:effectLst>
            <a:softEdge rad="141639"/>
          </a:effectLst>
        </p:spPr>
      </p:pic>
      <p:pic>
        <p:nvPicPr>
          <p:cNvPr id="11" name="Picture 10" descr="A diagram of a light source&#10;&#10;AI-generated content may be incorrect.">
            <a:extLst>
              <a:ext uri="{FF2B5EF4-FFF2-40B4-BE49-F238E27FC236}">
                <a16:creationId xmlns:a16="http://schemas.microsoft.com/office/drawing/2014/main" id="{E61691DE-54B6-0707-9161-E0525CCC8A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7518" y="908893"/>
            <a:ext cx="6643016" cy="2981141"/>
          </a:xfrm>
          <a:prstGeom prst="rect">
            <a:avLst/>
          </a:prstGeom>
          <a:effectLst>
            <a:glow rad="209764">
              <a:schemeClr val="accent5">
                <a:lumMod val="20000"/>
                <a:lumOff val="80000"/>
                <a:alpha val="68000"/>
              </a:schemeClr>
            </a:glow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6F95F72-4EFD-5BD0-B02E-8D6EAB7B87F1}"/>
              </a:ext>
            </a:extLst>
          </p:cNvPr>
          <p:cNvSpPr txBox="1"/>
          <p:nvPr/>
        </p:nvSpPr>
        <p:spPr>
          <a:xfrm>
            <a:off x="6836307" y="3997229"/>
            <a:ext cx="521204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 algn="ctr">
              <a:buNone/>
            </a:pPr>
            <a:r>
              <a:rPr lang="en-US" sz="2000" dirty="0" err="1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Vadawale</a:t>
            </a:r>
            <a:r>
              <a:rPr lang="en-US" sz="2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 et al. 2002</a:t>
            </a:r>
          </a:p>
        </p:txBody>
      </p:sp>
      <p:pic>
        <p:nvPicPr>
          <p:cNvPr id="14" name="Picture 13" descr="A drawing of a bat&#10;&#10;AI-generated content may be incorrect.">
            <a:extLst>
              <a:ext uri="{FF2B5EF4-FFF2-40B4-BE49-F238E27FC236}">
                <a16:creationId xmlns:a16="http://schemas.microsoft.com/office/drawing/2014/main" id="{F1E4B232-99F5-87BA-DB5A-4ED6D03ADC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9470" y="919453"/>
            <a:ext cx="2631637" cy="3030370"/>
          </a:xfrm>
          <a:prstGeom prst="rect">
            <a:avLst/>
          </a:prstGeom>
          <a:effectLst>
            <a:glow rad="223527">
              <a:schemeClr val="accent5">
                <a:lumMod val="20000"/>
                <a:lumOff val="80000"/>
                <a:alpha val="80613"/>
              </a:schemeClr>
            </a:glow>
          </a:effec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614C335-FA17-FC53-6256-4FADB881B6B0}"/>
              </a:ext>
            </a:extLst>
          </p:cNvPr>
          <p:cNvSpPr txBox="1"/>
          <p:nvPr/>
        </p:nvSpPr>
        <p:spPr>
          <a:xfrm>
            <a:off x="-276882" y="4128448"/>
            <a:ext cx="37847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 algn="ctr">
              <a:buNone/>
            </a:pPr>
            <a:r>
              <a:rPr lang="en-US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Fender Belloni Gallo 2004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EB44530-381F-AEAB-50EC-A916FE87F477}"/>
              </a:ext>
            </a:extLst>
          </p:cNvPr>
          <p:cNvSpPr txBox="1"/>
          <p:nvPr/>
        </p:nvSpPr>
        <p:spPr>
          <a:xfrm>
            <a:off x="3717561" y="4869535"/>
            <a:ext cx="8123327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 algn="ctr">
              <a:buNone/>
            </a:pPr>
            <a:r>
              <a:rPr lang="en-US" sz="2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	Some sort of fast ejection runs into the hard-state jet causing flaring, and</a:t>
            </a:r>
            <a:br>
              <a:rPr lang="en-US" sz="2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</a:br>
            <a:r>
              <a:rPr lang="en-US" sz="2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could also cause blobs?</a:t>
            </a:r>
          </a:p>
          <a:p>
            <a:pPr marL="457200" lvl="1" indent="0" algn="ctr">
              <a:buNone/>
            </a:pPr>
            <a:endParaRPr lang="en-US" sz="20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 algn="ctr">
              <a:buNone/>
            </a:pPr>
            <a:r>
              <a:rPr lang="en-US" sz="2000" dirty="0">
                <a:solidFill>
                  <a:schemeClr val="accent6">
                    <a:lumMod val="40000"/>
                    <a:lumOff val="6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No hydrodynamical simulations to confirm this yet</a:t>
            </a:r>
          </a:p>
        </p:txBody>
      </p:sp>
    </p:spTree>
    <p:extLst>
      <p:ext uri="{BB962C8B-B14F-4D97-AF65-F5344CB8AC3E}">
        <p14:creationId xmlns:p14="http://schemas.microsoft.com/office/powerpoint/2010/main" val="1621010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36110-B701-FCD5-F5A0-B45963D02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8478A0E-E71E-C5EA-61DC-DC47E5E6EB8C}"/>
              </a:ext>
            </a:extLst>
          </p:cNvPr>
          <p:cNvGrpSpPr/>
          <p:nvPr/>
        </p:nvGrpSpPr>
        <p:grpSpPr>
          <a:xfrm>
            <a:off x="0" y="178624"/>
            <a:ext cx="12179140" cy="6679376"/>
            <a:chOff x="0" y="178624"/>
            <a:chExt cx="12179140" cy="667937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7AE5B1E-DE6F-5048-67EE-209B3F2D80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6888" r="47270"/>
            <a:stretch>
              <a:fillRect/>
            </a:stretch>
          </p:blipFill>
          <p:spPr>
            <a:xfrm>
              <a:off x="0" y="357248"/>
              <a:ext cx="1679980" cy="6500751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F27AE2D-2F68-FFA1-07EB-A7F626EF7FC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20513"/>
            <a:stretch>
              <a:fillRect/>
            </a:stretch>
          </p:blipFill>
          <p:spPr>
            <a:xfrm>
              <a:off x="1268690" y="357249"/>
              <a:ext cx="5167251" cy="6500751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4E1BE08-4E80-A2E4-E470-807543DE54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70584" y="178624"/>
              <a:ext cx="6500751" cy="650075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38B9325-C170-A8E3-6F3F-742CF649160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603" r="47271"/>
            <a:stretch>
              <a:fillRect/>
            </a:stretch>
          </p:blipFill>
          <p:spPr>
            <a:xfrm>
              <a:off x="9180497" y="357249"/>
              <a:ext cx="2998643" cy="6500751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65D535B-F088-A921-EFF7-132D7102D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45" y="99757"/>
            <a:ext cx="11904709" cy="73026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81DFDD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Simulating launching and loading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430698-5595-0815-04E1-4B68C4D62DBC}"/>
              </a:ext>
            </a:extLst>
          </p:cNvPr>
          <p:cNvSpPr txBox="1"/>
          <p:nvPr/>
        </p:nvSpPr>
        <p:spPr>
          <a:xfrm>
            <a:off x="-116691" y="967564"/>
            <a:ext cx="6500751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How can we make observation-informed simulations to test this hypothesis?</a:t>
            </a:r>
          </a:p>
          <a:p>
            <a:pPr marL="457200" lvl="1" indent="0">
              <a:buNone/>
            </a:pPr>
            <a:endParaRPr lang="en-CA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endParaRPr lang="en-CA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r>
              <a:rPr lang="en-CA" dirty="0">
                <a:solidFill>
                  <a:schemeClr val="accent6">
                    <a:lumMod val="40000"/>
                    <a:lumOff val="6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Hypothesis: </a:t>
            </a: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a fast transitional flow can turn a hard-state jet into a propagating, heavy blob. </a:t>
            </a:r>
          </a:p>
          <a:p>
            <a:pPr marL="457200" lvl="1" indent="0">
              <a:buNone/>
            </a:pPr>
            <a:endParaRPr lang="en-CA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r>
              <a:rPr lang="en-CA" dirty="0">
                <a:solidFill>
                  <a:schemeClr val="accent5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Setup: </a:t>
            </a: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Begin with a pseudo-steady hard-state jet (Wood et al. 2026) and inject a fast ramp in Lorentz factor before quenching the jet. </a:t>
            </a:r>
            <a:endParaRPr lang="en-CA" sz="2000" dirty="0">
              <a:solidFill>
                <a:schemeClr val="bg1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endParaRPr lang="en-US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Goals:</a:t>
            </a:r>
          </a:p>
          <a:p>
            <a:pPr marL="742950" lvl="1" indent="-285750">
              <a:buFontTx/>
              <a:buChar char="-"/>
            </a:pPr>
            <a:r>
              <a:rPr lang="en-US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Reproduce propagating radio ejecta</a:t>
            </a:r>
          </a:p>
          <a:p>
            <a:pPr marL="742950" lvl="1" indent="-285750">
              <a:buFontTx/>
              <a:buChar char="-"/>
            </a:pPr>
            <a:r>
              <a:rPr lang="en-US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Reproduce mass-loading of ejecta</a:t>
            </a:r>
          </a:p>
          <a:p>
            <a:pPr marL="742950" lvl="1" indent="-285750">
              <a:buFontTx/>
              <a:buChar char="-"/>
            </a:pPr>
            <a:r>
              <a:rPr lang="en-US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Learn something about the shocks / hydrodynamics / jet requirements</a:t>
            </a:r>
          </a:p>
          <a:p>
            <a:pPr marL="742950" lvl="1" indent="-285750">
              <a:buFontTx/>
              <a:buChar char="-"/>
            </a:pPr>
            <a:endParaRPr lang="en-US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</p:txBody>
      </p:sp>
      <p:pic>
        <p:nvPicPr>
          <p:cNvPr id="10" name="Picture 9" descr="A drawing of a face with arrows&#10;&#10;AI-generated content may be incorrect.">
            <a:extLst>
              <a:ext uri="{FF2B5EF4-FFF2-40B4-BE49-F238E27FC236}">
                <a16:creationId xmlns:a16="http://schemas.microsoft.com/office/drawing/2014/main" id="{9287B32D-871F-A653-7793-8CD248663C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1550" y="2478612"/>
            <a:ext cx="3897893" cy="3885954"/>
          </a:xfrm>
          <a:prstGeom prst="rect">
            <a:avLst/>
          </a:prstGeom>
          <a:effectLst>
            <a:softEdge rad="161382"/>
          </a:effectLst>
        </p:spPr>
      </p:pic>
      <p:pic>
        <p:nvPicPr>
          <p:cNvPr id="12" name="Picture 11" descr="A black and white drawing of a question mark&#10;&#10;AI-generated content may be incorrect.">
            <a:extLst>
              <a:ext uri="{FF2B5EF4-FFF2-40B4-BE49-F238E27FC236}">
                <a16:creationId xmlns:a16="http://schemas.microsoft.com/office/drawing/2014/main" id="{AE8D3425-FAE8-CE82-0B56-7EEC577380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3008" y="1087518"/>
            <a:ext cx="5528715" cy="139765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BB094B0-8B36-3287-E7E0-B56B262F703B}"/>
              </a:ext>
            </a:extLst>
          </p:cNvPr>
          <p:cNvSpPr txBox="1"/>
          <p:nvPr/>
        </p:nvSpPr>
        <p:spPr>
          <a:xfrm>
            <a:off x="7719105" y="2557793"/>
            <a:ext cx="501487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 algn="ctr">
              <a:buNone/>
            </a:pPr>
            <a:r>
              <a:rPr lang="en-US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Wood et al 2026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EC9251C-1BF2-C291-4AD7-62A77CB25041}"/>
              </a:ext>
            </a:extLst>
          </p:cNvPr>
          <p:cNvSpPr txBox="1"/>
          <p:nvPr/>
        </p:nvSpPr>
        <p:spPr>
          <a:xfrm>
            <a:off x="-116691" y="6376954"/>
            <a:ext cx="1239935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en-US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Note: </a:t>
            </a:r>
            <a:r>
              <a:rPr lang="en-US" sz="1600" dirty="0">
                <a:solidFill>
                  <a:schemeClr val="accent5">
                    <a:lumMod val="40000"/>
                    <a:lumOff val="6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contributing to the largest-scale (</a:t>
            </a:r>
            <a:r>
              <a:rPr lang="en-US" sz="1600" dirty="0" err="1">
                <a:solidFill>
                  <a:schemeClr val="accent5">
                    <a:lumMod val="40000"/>
                    <a:lumOff val="6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r</a:t>
            </a:r>
            <a:r>
              <a:rPr lang="en-US" sz="1600" baseline="-25000" dirty="0" err="1">
                <a:solidFill>
                  <a:schemeClr val="accent5">
                    <a:lumMod val="40000"/>
                    <a:lumOff val="6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g</a:t>
            </a:r>
            <a:r>
              <a:rPr lang="en-US" sz="1600" dirty="0">
                <a:solidFill>
                  <a:schemeClr val="accent5">
                    <a:lumMod val="40000"/>
                    <a:lumOff val="6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) simulations yet –filling in a crucial scale gap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B484ED07-C206-4CCC-A93A-7F4D578CAAAA}"/>
              </a:ext>
            </a:extLst>
          </p:cNvPr>
          <p:cNvSpPr txBox="1">
            <a:spLocks/>
          </p:cNvSpPr>
          <p:nvPr/>
        </p:nvSpPr>
        <p:spPr>
          <a:xfrm>
            <a:off x="143645" y="6319524"/>
            <a:ext cx="11827690" cy="44733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US" sz="1200" dirty="0">
              <a:solidFill>
                <a:srgbClr val="00ECE3"/>
              </a:solidFill>
              <a:latin typeface="Grotesque" panose="020B0504020202020204" pitchFamily="34" charset="0"/>
              <a:ea typeface="MS PGothic" panose="020B0600070205080204" pitchFamily="34" charset="-128"/>
              <a:cs typeface="Menlo" panose="020B060903080402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595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 animBg="1"/>
      <p:bldP spid="1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32BA9-B131-648C-D84A-EE43DA473B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AD77D64-74E6-5EE5-C168-9DFA1D52E7F6}"/>
              </a:ext>
            </a:extLst>
          </p:cNvPr>
          <p:cNvGrpSpPr/>
          <p:nvPr/>
        </p:nvGrpSpPr>
        <p:grpSpPr>
          <a:xfrm>
            <a:off x="0" y="178624"/>
            <a:ext cx="12179140" cy="6679376"/>
            <a:chOff x="0" y="178624"/>
            <a:chExt cx="12179140" cy="667937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673C4FA-950C-15AE-6AB7-EB4BCB3D835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6888" r="47270"/>
            <a:stretch>
              <a:fillRect/>
            </a:stretch>
          </p:blipFill>
          <p:spPr>
            <a:xfrm>
              <a:off x="0" y="357248"/>
              <a:ext cx="1679980" cy="6500751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60F8142-A4C2-F275-8DBE-2962931324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20513"/>
            <a:stretch>
              <a:fillRect/>
            </a:stretch>
          </p:blipFill>
          <p:spPr>
            <a:xfrm>
              <a:off x="1268690" y="357249"/>
              <a:ext cx="5167251" cy="6500751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60D21B9-FDC5-CE65-8007-B57E51FDB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70584" y="178624"/>
              <a:ext cx="6500751" cy="650075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BC6715D-AAFE-14CE-CB85-ACF8F22DAC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603" r="47271"/>
            <a:stretch>
              <a:fillRect/>
            </a:stretch>
          </p:blipFill>
          <p:spPr>
            <a:xfrm>
              <a:off x="9180497" y="357249"/>
              <a:ext cx="2998643" cy="6500751"/>
            </a:xfrm>
            <a:prstGeom prst="rect">
              <a:avLst/>
            </a:prstGeom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20169385-4950-7640-71B6-C114A0103F1A}"/>
              </a:ext>
            </a:extLst>
          </p:cNvPr>
          <p:cNvSpPr txBox="1"/>
          <p:nvPr/>
        </p:nvSpPr>
        <p:spPr>
          <a:xfrm>
            <a:off x="517583" y="757982"/>
            <a:ext cx="7542007" cy="65864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CA" sz="2000" dirty="0">
                <a:solidFill>
                  <a:schemeClr val="accent5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GEOMETRY AND CODE: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PLUTO RHD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CYLINDRICAL COORDS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Max distance: ~1.6x10</a:t>
            </a:r>
            <a:r>
              <a:rPr lang="en-CA" baseline="30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16</a:t>
            </a: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cm / 10</a:t>
            </a:r>
            <a:r>
              <a:rPr lang="en-CA" baseline="30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10</a:t>
            </a: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r</a:t>
            </a:r>
            <a:r>
              <a:rPr lang="en-CA" baseline="-25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g</a:t>
            </a: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 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MAXI J1727 jet ~ 1.5x10</a:t>
            </a:r>
            <a:r>
              <a:rPr lang="en-CA" baseline="30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15</a:t>
            </a: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cm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MAXI J1820 blob ~ 5x10</a:t>
            </a:r>
            <a:r>
              <a:rPr lang="en-CA" baseline="30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16</a:t>
            </a: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-10</a:t>
            </a:r>
            <a:r>
              <a:rPr lang="en-CA" baseline="30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17</a:t>
            </a: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cm</a:t>
            </a:r>
          </a:p>
          <a:p>
            <a:pPr marL="457200" lvl="1" indent="0">
              <a:buNone/>
            </a:pPr>
            <a:endParaRPr lang="en-CA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endParaRPr lang="en-CA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r>
              <a:rPr lang="en-CA" sz="2000" dirty="0">
                <a:solidFill>
                  <a:schemeClr val="accent4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HARD-STATE JET: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Power = 10</a:t>
            </a:r>
            <a:r>
              <a:rPr lang="en-CA" baseline="30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37</a:t>
            </a: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 erg/s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Jet 10</a:t>
            </a:r>
            <a:r>
              <a:rPr lang="en-CA" baseline="30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4</a:t>
            </a: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x denser than ISM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Gamma = 1.5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Mach = 1000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9 days of burn-in from ICs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2 deg opening angle</a:t>
            </a:r>
          </a:p>
          <a:p>
            <a:pPr lvl="1"/>
            <a:r>
              <a:rPr lang="en-CA" i="1" dirty="0">
                <a:solidFill>
                  <a:schemeClr val="accent4">
                    <a:lumMod val="20000"/>
                    <a:lumOff val="8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(based on simulation results from Clara Lilje)</a:t>
            </a:r>
          </a:p>
          <a:p>
            <a:pPr marL="457200" lvl="1" indent="0">
              <a:buNone/>
            </a:pPr>
            <a:endParaRPr lang="en-CA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r>
              <a:rPr lang="en-CA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TRANSITIONAL FLOW: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1 day ramp linear rise in Gamma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Gamma: 1.5 – 10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~2x10</a:t>
            </a:r>
            <a:r>
              <a:rPr lang="en-CA" baseline="300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22</a:t>
            </a:r>
            <a:r>
              <a:rPr lang="en-CA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g injection</a:t>
            </a:r>
          </a:p>
          <a:p>
            <a:pPr marL="457200" lvl="1" indent="0">
              <a:buNone/>
            </a:pPr>
            <a:endParaRPr lang="en-CA" sz="2000" dirty="0">
              <a:solidFill>
                <a:schemeClr val="bg1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endParaRPr lang="en-US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</p:txBody>
      </p:sp>
      <p:pic>
        <p:nvPicPr>
          <p:cNvPr id="9" name="Picture 8" descr="A diagram of a plane&#10;&#10;AI-generated content may be incorrect.">
            <a:extLst>
              <a:ext uri="{FF2B5EF4-FFF2-40B4-BE49-F238E27FC236}">
                <a16:creationId xmlns:a16="http://schemas.microsoft.com/office/drawing/2014/main" id="{4873A161-3F6E-2E2C-3F87-D47A5D13B3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0168" y="281809"/>
            <a:ext cx="3670589" cy="6500751"/>
          </a:xfrm>
          <a:prstGeom prst="rect">
            <a:avLst/>
          </a:prstGeom>
          <a:effectLst>
            <a:softEdge rad="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B2831F-A865-1BAC-9752-2E02381D3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45" y="99758"/>
            <a:ext cx="11904709" cy="61105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81DFDD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Simulation setup</a:t>
            </a:r>
          </a:p>
        </p:txBody>
      </p:sp>
    </p:spTree>
    <p:extLst>
      <p:ext uri="{BB962C8B-B14F-4D97-AF65-F5344CB8AC3E}">
        <p14:creationId xmlns:p14="http://schemas.microsoft.com/office/powerpoint/2010/main" val="241162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4C7631-878E-89F5-515E-413EB701CB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A01F2C4-C922-BE5B-DA36-5B8488A41FB1}"/>
              </a:ext>
            </a:extLst>
          </p:cNvPr>
          <p:cNvGrpSpPr/>
          <p:nvPr/>
        </p:nvGrpSpPr>
        <p:grpSpPr>
          <a:xfrm>
            <a:off x="0" y="178624"/>
            <a:ext cx="12179140" cy="6679376"/>
            <a:chOff x="0" y="178624"/>
            <a:chExt cx="12179140" cy="667937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A94EC76-CBFA-A671-1686-B8ABBB62893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26888" r="47270"/>
            <a:stretch>
              <a:fillRect/>
            </a:stretch>
          </p:blipFill>
          <p:spPr>
            <a:xfrm>
              <a:off x="0" y="357248"/>
              <a:ext cx="1679980" cy="6500751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82B71E8F-8852-4257-A53E-5B7380C754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r="20513"/>
            <a:stretch>
              <a:fillRect/>
            </a:stretch>
          </p:blipFill>
          <p:spPr>
            <a:xfrm>
              <a:off x="1268690" y="357249"/>
              <a:ext cx="5167251" cy="6500751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2EB955E-E301-1367-F4D9-704AF499A32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470584" y="178624"/>
              <a:ext cx="6500751" cy="650075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6A4DEBF5-256A-AF26-781C-E7ABCB75D6B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6603" r="47271"/>
            <a:stretch>
              <a:fillRect/>
            </a:stretch>
          </p:blipFill>
          <p:spPr>
            <a:xfrm>
              <a:off x="9180497" y="357249"/>
              <a:ext cx="2998643" cy="6500751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EDC3327E-510A-23C3-03A0-54EF40C469B9}"/>
              </a:ext>
            </a:extLst>
          </p:cNvPr>
          <p:cNvSpPr txBox="1"/>
          <p:nvPr/>
        </p:nvSpPr>
        <p:spPr>
          <a:xfrm>
            <a:off x="10544146" y="1334618"/>
            <a:ext cx="9727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Density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E2B1AE2-1895-BEC4-16F1-3379EA80AA28}"/>
              </a:ext>
            </a:extLst>
          </p:cNvPr>
          <p:cNvSpPr txBox="1"/>
          <p:nvPr/>
        </p:nvSpPr>
        <p:spPr>
          <a:xfrm>
            <a:off x="10520863" y="1833698"/>
            <a:ext cx="9727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Pressure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DE31B4D-57C1-F4A3-F476-B68E0969827A}"/>
              </a:ext>
            </a:extLst>
          </p:cNvPr>
          <p:cNvSpPr txBox="1"/>
          <p:nvPr/>
        </p:nvSpPr>
        <p:spPr>
          <a:xfrm>
            <a:off x="10531904" y="3067895"/>
            <a:ext cx="1755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Pseudo-Emissivity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07F2179-63BC-882C-B8C8-1DADA36E9DEF}"/>
              </a:ext>
            </a:extLst>
          </p:cNvPr>
          <p:cNvSpPr txBox="1"/>
          <p:nvPr/>
        </p:nvSpPr>
        <p:spPr>
          <a:xfrm>
            <a:off x="10544146" y="5176092"/>
            <a:ext cx="1755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Lorentz Factor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77D28EF-9521-EEA8-4131-4793A5B72428}"/>
              </a:ext>
            </a:extLst>
          </p:cNvPr>
          <p:cNvSpPr txBox="1"/>
          <p:nvPr/>
        </p:nvSpPr>
        <p:spPr>
          <a:xfrm>
            <a:off x="10531904" y="5647714"/>
            <a:ext cx="1755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Transitional Jet tracer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CE3B927-3E52-020B-0615-51FA30E563AF}"/>
              </a:ext>
            </a:extLst>
          </p:cNvPr>
          <p:cNvSpPr txBox="1"/>
          <p:nvPr/>
        </p:nvSpPr>
        <p:spPr>
          <a:xfrm>
            <a:off x="10524691" y="920659"/>
            <a:ext cx="16893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log(cm</a:t>
            </a:r>
            <a:r>
              <a:rPr lang="en-US" sz="1400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-3</a:t>
            </a: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6A5C635-8ABC-9A4D-6DB5-D0A008AC72A0}"/>
              </a:ext>
            </a:extLst>
          </p:cNvPr>
          <p:cNvSpPr txBox="1"/>
          <p:nvPr/>
        </p:nvSpPr>
        <p:spPr>
          <a:xfrm>
            <a:off x="10524691" y="2340262"/>
            <a:ext cx="16893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log(g cm</a:t>
            </a:r>
            <a:r>
              <a:rPr lang="en-US" sz="1400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en-US" sz="1400" baseline="30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r>
              <a:rPr lang="en-US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9053D24-A08C-0489-5A93-F4B81687F118}"/>
              </a:ext>
            </a:extLst>
          </p:cNvPr>
          <p:cNvSpPr txBox="1"/>
          <p:nvPr/>
        </p:nvSpPr>
        <p:spPr>
          <a:xfrm>
            <a:off x="12858" y="-28541"/>
            <a:ext cx="54577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Preliminary simulation work!! This will surely be improved, don’t sue me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8BAB3A-E59A-66C8-4FB8-E32BC81B8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26" y="139692"/>
            <a:ext cx="11904709" cy="730269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MOVIE TIME: </a:t>
            </a:r>
            <a:r>
              <a:rPr lang="en-US" sz="2800" b="1" dirty="0">
                <a:solidFill>
                  <a:srgbClr val="81DFDD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a transitional flow in a hard-state jet</a:t>
            </a:r>
          </a:p>
        </p:txBody>
      </p:sp>
      <p:pic>
        <p:nvPicPr>
          <p:cNvPr id="27" name="trimmed_scorpivid">
            <a:hlinkClick r:id="" action="ppaction://media"/>
            <a:extLst>
              <a:ext uri="{FF2B5EF4-FFF2-40B4-BE49-F238E27FC236}">
                <a16:creationId xmlns:a16="http://schemas.microsoft.com/office/drawing/2014/main" id="{9C691A8F-66A3-D44A-37CF-2947FBB008B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45009" y="622533"/>
            <a:ext cx="10302775" cy="6087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631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95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D4EB3-5DFB-2D81-9FC8-538CC6BCDD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48DFE904-B3A5-BE4E-DEAF-0891D3C7ACE1}"/>
              </a:ext>
            </a:extLst>
          </p:cNvPr>
          <p:cNvGrpSpPr/>
          <p:nvPr/>
        </p:nvGrpSpPr>
        <p:grpSpPr>
          <a:xfrm>
            <a:off x="12860" y="167738"/>
            <a:ext cx="12179140" cy="6679376"/>
            <a:chOff x="0" y="178624"/>
            <a:chExt cx="12179140" cy="667937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D6BD32E9-61AA-B671-153A-334138A26C9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6888" r="47270"/>
            <a:stretch>
              <a:fillRect/>
            </a:stretch>
          </p:blipFill>
          <p:spPr>
            <a:xfrm>
              <a:off x="0" y="357248"/>
              <a:ext cx="1679980" cy="6500751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F341480-A610-8E65-6820-2205B1757D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20513"/>
            <a:stretch>
              <a:fillRect/>
            </a:stretch>
          </p:blipFill>
          <p:spPr>
            <a:xfrm>
              <a:off x="1268690" y="357249"/>
              <a:ext cx="5167251" cy="6500751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182A3A7-E18D-BB5D-F62E-1B713BA1B2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70584" y="178624"/>
              <a:ext cx="6500751" cy="650075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BB1FF3B0-B6A2-C739-B7D7-99660D160D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603" r="47271"/>
            <a:stretch>
              <a:fillRect/>
            </a:stretch>
          </p:blipFill>
          <p:spPr>
            <a:xfrm>
              <a:off x="9180497" y="357249"/>
              <a:ext cx="2998643" cy="6500751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C77DCE1-1064-1D8B-A3A7-3469B96EC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45" y="99757"/>
            <a:ext cx="11904709" cy="730269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81DFDD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RESULTS / CONSIDERATIONS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5AE841-999A-B7F3-F969-08F930DB463F}"/>
              </a:ext>
            </a:extLst>
          </p:cNvPr>
          <p:cNvSpPr txBox="1"/>
          <p:nvPr/>
        </p:nvSpPr>
        <p:spPr>
          <a:xfrm>
            <a:off x="245173" y="898007"/>
            <a:ext cx="7250107" cy="2831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en-CA" sz="1600" dirty="0">
                <a:solidFill>
                  <a:schemeClr val="accent5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Mass and Entrainment:</a:t>
            </a:r>
          </a:p>
          <a:p>
            <a:pPr marL="457200" lvl="1" indent="0">
              <a:buNone/>
            </a:pPr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At the end of the simulation, most of the relativistic mass originates from the </a:t>
            </a:r>
            <a:r>
              <a:rPr lang="en-CA" sz="1600" dirty="0">
                <a:solidFill>
                  <a:srgbClr val="FFC000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transitional flow</a:t>
            </a:r>
          </a:p>
          <a:p>
            <a:pPr marL="457200" lvl="1" indent="0">
              <a:buNone/>
            </a:pPr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A small amount of </a:t>
            </a:r>
            <a:r>
              <a:rPr lang="en-CA" sz="1600" dirty="0">
                <a:solidFill>
                  <a:schemeClr val="accent3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hard-state jet </a:t>
            </a:r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is steadily swept up </a:t>
            </a:r>
          </a:p>
          <a:p>
            <a:pPr marL="457200" lvl="1" indent="0">
              <a:buNone/>
            </a:pPr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Essentially </a:t>
            </a:r>
            <a:r>
              <a:rPr lang="en-CA" sz="1600" dirty="0">
                <a:solidFill>
                  <a:schemeClr val="accent4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no ISM is entrained</a:t>
            </a:r>
          </a:p>
          <a:p>
            <a:pPr marL="457200" lvl="1" indent="0">
              <a:buNone/>
            </a:pPr>
            <a:endParaRPr lang="en-CA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endParaRPr lang="en-CA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 </a:t>
            </a:r>
          </a:p>
          <a:p>
            <a:pPr marL="457200" lvl="1" indent="0">
              <a:buNone/>
            </a:pPr>
            <a:endParaRPr lang="en-CA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endParaRPr lang="en-CA" dirty="0">
              <a:solidFill>
                <a:schemeClr val="bg1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endParaRPr lang="en-US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918E71A-6DB0-9AF3-55C8-18B8B34315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274" y="2212734"/>
            <a:ext cx="7819395" cy="4594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62992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B86C50-3419-03C5-4A2F-D005E2926C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8BAC2A7-B406-D4B8-8BCE-14CD89BF896A}"/>
              </a:ext>
            </a:extLst>
          </p:cNvPr>
          <p:cNvGrpSpPr/>
          <p:nvPr/>
        </p:nvGrpSpPr>
        <p:grpSpPr>
          <a:xfrm>
            <a:off x="12860" y="167738"/>
            <a:ext cx="12179140" cy="6679376"/>
            <a:chOff x="0" y="178624"/>
            <a:chExt cx="12179140" cy="667937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899D02C-320C-6940-70BD-DC155F4550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26888" r="47270"/>
            <a:stretch>
              <a:fillRect/>
            </a:stretch>
          </p:blipFill>
          <p:spPr>
            <a:xfrm>
              <a:off x="0" y="357248"/>
              <a:ext cx="1679980" cy="6500751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A12AFC50-F235-93E4-4A30-0C2A3C1D12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r="20513"/>
            <a:stretch>
              <a:fillRect/>
            </a:stretch>
          </p:blipFill>
          <p:spPr>
            <a:xfrm>
              <a:off x="1268690" y="357249"/>
              <a:ext cx="5167251" cy="6500751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105416A8-757A-E3D0-B63B-416E32B49C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70584" y="178624"/>
              <a:ext cx="6500751" cy="650075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28D2605-46CB-4224-96F8-C3A25F92FD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603" r="47271"/>
            <a:stretch>
              <a:fillRect/>
            </a:stretch>
          </p:blipFill>
          <p:spPr>
            <a:xfrm>
              <a:off x="9180497" y="357249"/>
              <a:ext cx="2998643" cy="6500751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C168EDC-FFDE-1CD6-051B-7D0A09AE5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45" y="99757"/>
            <a:ext cx="11904709" cy="730269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81DFDD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RESULTS / CONSIDERATIONS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84FD3D-084D-F7B3-D548-CA2C1E082080}"/>
              </a:ext>
            </a:extLst>
          </p:cNvPr>
          <p:cNvSpPr txBox="1"/>
          <p:nvPr/>
        </p:nvSpPr>
        <p:spPr>
          <a:xfrm>
            <a:off x="245173" y="898007"/>
            <a:ext cx="7250107" cy="77559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/>
            <a:r>
              <a:rPr lang="en-CA" sz="1600" dirty="0">
                <a:solidFill>
                  <a:schemeClr val="accent5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Mass and Entrainment:</a:t>
            </a:r>
          </a:p>
          <a:p>
            <a:pPr marL="457200" lvl="1" indent="0">
              <a:buNone/>
            </a:pPr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At the end of the simulation, most of the relativistic mass originates from the </a:t>
            </a:r>
            <a:r>
              <a:rPr lang="en-CA" sz="1600" dirty="0">
                <a:solidFill>
                  <a:srgbClr val="FFC000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transitional flow</a:t>
            </a:r>
          </a:p>
          <a:p>
            <a:pPr marL="457200" lvl="1" indent="0">
              <a:buNone/>
            </a:pPr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A small amount of </a:t>
            </a:r>
            <a:r>
              <a:rPr lang="en-CA" sz="1600" dirty="0">
                <a:solidFill>
                  <a:schemeClr val="accent3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hard-state jet </a:t>
            </a:r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is steadily swept up </a:t>
            </a:r>
          </a:p>
          <a:p>
            <a:pPr marL="457200" lvl="1" indent="0">
              <a:buNone/>
            </a:pPr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Essentially </a:t>
            </a:r>
            <a:r>
              <a:rPr lang="en-CA" sz="1600" dirty="0">
                <a:solidFill>
                  <a:schemeClr val="accent4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no ISM is entrained</a:t>
            </a:r>
          </a:p>
          <a:p>
            <a:pPr marL="457200" lvl="1" indent="0">
              <a:buNone/>
            </a:pPr>
            <a:endParaRPr lang="en-CA" sz="1600" dirty="0">
              <a:solidFill>
                <a:schemeClr val="accent4">
                  <a:lumMod val="60000"/>
                  <a:lumOff val="40000"/>
                </a:schemeClr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lvl="1"/>
            <a:r>
              <a:rPr lang="en-CA" sz="1600" dirty="0">
                <a:solidFill>
                  <a:schemeClr val="accent6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Observations: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Produces a strong shock (bright) which propagated up the jet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Shock widens as reverse shock propagated backwards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Transitional flow becomes compressed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Blob-like?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CA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lvl="1"/>
            <a:r>
              <a:rPr lang="en-CA" sz="1600" dirty="0">
                <a:solidFill>
                  <a:schemeClr val="accent4">
                    <a:lumMod val="60000"/>
                    <a:lumOff val="40000"/>
                  </a:schemeClr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Considerations and future:</a:t>
            </a:r>
          </a:p>
          <a:p>
            <a:pPr lvl="1"/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Mass entrainment is sensitive to resolution as it happens through turbulence</a:t>
            </a:r>
          </a:p>
          <a:p>
            <a:pPr lvl="1"/>
            <a:endParaRPr lang="en-CA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lvl="1"/>
            <a:r>
              <a:rPr lang="en-CA" sz="1600" b="1" u="sng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BLOBRENDER:</a:t>
            </a:r>
            <a:r>
              <a:rPr lang="en-CA" sz="1600" b="1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 </a:t>
            </a:r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create radio images to compare to real data, and make predictions</a:t>
            </a:r>
          </a:p>
          <a:p>
            <a:pPr lvl="1"/>
            <a:endParaRPr lang="en-CA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lvl="1"/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Explore how this differs for a light jet: see if entrainment from the ISM is promoted</a:t>
            </a:r>
          </a:p>
          <a:p>
            <a:pPr lvl="1"/>
            <a:endParaRPr lang="en-CA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endParaRPr lang="en-CA" sz="1600" dirty="0">
              <a:solidFill>
                <a:schemeClr val="accent4">
                  <a:lumMod val="60000"/>
                  <a:lumOff val="40000"/>
                </a:schemeClr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endParaRPr lang="en-CA" sz="1600" dirty="0">
              <a:solidFill>
                <a:schemeClr val="accent4">
                  <a:lumMod val="60000"/>
                  <a:lumOff val="40000"/>
                </a:schemeClr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endParaRPr lang="en-CA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endParaRPr lang="en-CA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r>
              <a:rPr lang="en-CA" sz="1600" dirty="0">
                <a:solidFill>
                  <a:schemeClr val="bg1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 </a:t>
            </a:r>
          </a:p>
          <a:p>
            <a:pPr marL="457200" lvl="1" indent="0">
              <a:buNone/>
            </a:pPr>
            <a:endParaRPr lang="en-CA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  <a:p>
            <a:pPr marL="457200" lvl="1" indent="0">
              <a:buNone/>
            </a:pPr>
            <a:endParaRPr lang="en-CA" dirty="0">
              <a:solidFill>
                <a:schemeClr val="bg1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endParaRPr lang="en-US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</p:txBody>
      </p:sp>
      <p:pic>
        <p:nvPicPr>
          <p:cNvPr id="10" name="Picture 9" descr="A close-up of a graph&#10;&#10;AI-generated content may be incorrect.">
            <a:extLst>
              <a:ext uri="{FF2B5EF4-FFF2-40B4-BE49-F238E27FC236}">
                <a16:creationId xmlns:a16="http://schemas.microsoft.com/office/drawing/2014/main" id="{B5AA4D18-7124-24E7-9B7F-329F235C5B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6724831" y="1434720"/>
            <a:ext cx="6736082" cy="39109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F05DE94-9A9C-8222-6BF0-006F6FE1876E}"/>
              </a:ext>
            </a:extLst>
          </p:cNvPr>
          <p:cNvSpPr txBox="1"/>
          <p:nvPr/>
        </p:nvSpPr>
        <p:spPr>
          <a:xfrm rot="16200000">
            <a:off x="8249811" y="6084565"/>
            <a:ext cx="9727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Density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666EAF0-A2B8-1688-6168-560345B5FD8C}"/>
              </a:ext>
            </a:extLst>
          </p:cNvPr>
          <p:cNvSpPr txBox="1"/>
          <p:nvPr/>
        </p:nvSpPr>
        <p:spPr>
          <a:xfrm rot="16200000">
            <a:off x="8529089" y="6095928"/>
            <a:ext cx="9727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Pressure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61A7D63-89EB-7783-FD8B-C772BC7D7C8F}"/>
              </a:ext>
            </a:extLst>
          </p:cNvPr>
          <p:cNvSpPr txBox="1"/>
          <p:nvPr/>
        </p:nvSpPr>
        <p:spPr>
          <a:xfrm rot="16200000">
            <a:off x="8384211" y="4882318"/>
            <a:ext cx="3260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Pseudo-Emissivity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B101C31-FBE4-4235-F142-6CE1A1D5887E}"/>
              </a:ext>
            </a:extLst>
          </p:cNvPr>
          <p:cNvSpPr txBox="1"/>
          <p:nvPr/>
        </p:nvSpPr>
        <p:spPr>
          <a:xfrm rot="16200000">
            <a:off x="10326095" y="5674630"/>
            <a:ext cx="1755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Lorentz Factor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393098-CFBF-26C6-D061-B5503D76AC53}"/>
              </a:ext>
            </a:extLst>
          </p:cNvPr>
          <p:cNvSpPr txBox="1"/>
          <p:nvPr/>
        </p:nvSpPr>
        <p:spPr>
          <a:xfrm rot="16200000">
            <a:off x="9370124" y="4502275"/>
            <a:ext cx="42000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Transitional Jet tracer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E15E1D8-D0F2-F797-BFE0-A19B16DF14F5}"/>
              </a:ext>
            </a:extLst>
          </p:cNvPr>
          <p:cNvCxnSpPr/>
          <p:nvPr/>
        </p:nvCxnSpPr>
        <p:spPr>
          <a:xfrm flipV="1">
            <a:off x="8032459" y="1477077"/>
            <a:ext cx="0" cy="4382219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arrow" w="med" len="med"/>
          </a:ln>
          <a:effectLst>
            <a:glow rad="107216">
              <a:schemeClr val="accent6">
                <a:lumMod val="40000"/>
                <a:lumOff val="60000"/>
                <a:alpha val="40000"/>
              </a:schemeClr>
            </a:glo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7339810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C2B183-7C89-6C78-671C-6917AA857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FA182E6-015C-5966-C67E-99B854A44266}"/>
              </a:ext>
            </a:extLst>
          </p:cNvPr>
          <p:cNvGrpSpPr/>
          <p:nvPr/>
        </p:nvGrpSpPr>
        <p:grpSpPr>
          <a:xfrm>
            <a:off x="0" y="178624"/>
            <a:ext cx="12179140" cy="6679376"/>
            <a:chOff x="0" y="178624"/>
            <a:chExt cx="12179140" cy="667937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386645B-E732-EFF0-79B9-9730E0EEFA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26888" r="47270"/>
            <a:stretch>
              <a:fillRect/>
            </a:stretch>
          </p:blipFill>
          <p:spPr>
            <a:xfrm>
              <a:off x="0" y="357248"/>
              <a:ext cx="1679980" cy="6500751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6C6C9FD-97BD-8765-42EF-3DF905A6FD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r="20513"/>
            <a:stretch>
              <a:fillRect/>
            </a:stretch>
          </p:blipFill>
          <p:spPr>
            <a:xfrm>
              <a:off x="1268690" y="357249"/>
              <a:ext cx="5167251" cy="6500751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586F6D12-9076-B88C-3016-3236A5EA36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70584" y="178624"/>
              <a:ext cx="6500751" cy="650075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B9AC9750-1BC8-ED23-1A31-0A50B02EB8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6603" r="47271"/>
            <a:stretch>
              <a:fillRect/>
            </a:stretch>
          </p:blipFill>
          <p:spPr>
            <a:xfrm>
              <a:off x="9180497" y="357249"/>
              <a:ext cx="2998643" cy="6500751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20F2793-5F60-5183-B5EE-47B584D81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45" y="99757"/>
            <a:ext cx="11904709" cy="73026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81DFDD"/>
                </a:solidFill>
                <a:latin typeface="Monaco" pitchFamily="2" charset="77"/>
                <a:ea typeface="Menlo" panose="020B0609030804020204" pitchFamily="49" charset="0"/>
                <a:cs typeface="Gurmukhi Sangam MN" pitchFamily="2" charset="0"/>
              </a:rPr>
              <a:t>SUMMARY / CONCLUSIONS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ECD932-30E2-ADE4-D2F1-0D6D01577845}"/>
              </a:ext>
            </a:extLst>
          </p:cNvPr>
          <p:cNvSpPr txBox="1"/>
          <p:nvPr/>
        </p:nvSpPr>
        <p:spPr>
          <a:xfrm>
            <a:off x="-234658" y="1087517"/>
            <a:ext cx="7909623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1" indent="0">
              <a:buNone/>
            </a:pPr>
            <a:r>
              <a:rPr lang="en-CA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It is plausible (at least hydrodynamically) that a fast transitional flow could sweep up the hard-state jet and produce realistic discrete ejecta of the right mass.</a:t>
            </a:r>
          </a:p>
          <a:p>
            <a:pPr marL="457200" lvl="1" indent="0">
              <a:buNone/>
            </a:pPr>
            <a:endParaRPr lang="en-CA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lvl="1"/>
            <a:r>
              <a:rPr lang="en-CA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For a heavy jet, practically no ISM is entrained: most mass originates from the transitional flow and a small fraction is swept up in the pre-existing jet</a:t>
            </a:r>
            <a:endParaRPr lang="en-CA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marL="457200" lvl="1" indent="0">
              <a:buNone/>
            </a:pPr>
            <a:endParaRPr lang="en-CA" dirty="0">
              <a:solidFill>
                <a:schemeClr val="bg1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r>
              <a:rPr lang="en-CA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More work needs to be done to connect the simulations more closely to observations, and explore how a light jet will behave in this situation</a:t>
            </a:r>
          </a:p>
          <a:p>
            <a:pPr marL="457200" lvl="1" indent="0">
              <a:buNone/>
            </a:pPr>
            <a:endParaRPr lang="en-CA" dirty="0">
              <a:solidFill>
                <a:schemeClr val="bg1">
                  <a:lumMod val="75000"/>
                </a:schemeClr>
              </a:solidFill>
            </a:endParaRPr>
          </a:p>
          <a:p>
            <a:pPr marL="457200" lvl="1" indent="0">
              <a:buNone/>
            </a:pPr>
            <a:r>
              <a:rPr lang="en-CA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Very happy to hear thoughts and opinions!</a:t>
            </a:r>
          </a:p>
          <a:p>
            <a:pPr marL="457200" lvl="1" indent="0">
              <a:buNone/>
            </a:pPr>
            <a:endParaRPr lang="en-CA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457200" lvl="1" indent="0">
              <a:buNone/>
            </a:pPr>
            <a:r>
              <a:rPr lang="en-CA" sz="2800" dirty="0">
                <a:solidFill>
                  <a:schemeClr val="bg1">
                    <a:lumMod val="75000"/>
                  </a:schemeClr>
                </a:solidFill>
              </a:rPr>
              <a:t>Thank you! </a:t>
            </a:r>
          </a:p>
          <a:p>
            <a:pPr marL="457200" lvl="1" indent="0">
              <a:buNone/>
            </a:pPr>
            <a:endParaRPr lang="en-US" sz="1600" dirty="0">
              <a:solidFill>
                <a:schemeClr val="bg1"/>
              </a:solidFill>
              <a:latin typeface="Monaco" pitchFamily="2" charset="77"/>
              <a:ea typeface="Menlo" panose="020B0609030804020204" pitchFamily="49" charset="0"/>
              <a:cs typeface="Gurmukhi Sangam MN" pitchFamily="2" charset="0"/>
            </a:endParaRPr>
          </a:p>
        </p:txBody>
      </p:sp>
      <p:pic>
        <p:nvPicPr>
          <p:cNvPr id="9" name="Picture 8" descr="A cartoon of a person standing on a rectangular object&#10;&#10;AI-generated content may be incorrect.">
            <a:extLst>
              <a:ext uri="{FF2B5EF4-FFF2-40B4-BE49-F238E27FC236}">
                <a16:creationId xmlns:a16="http://schemas.microsoft.com/office/drawing/2014/main" id="{32C5D5A5-6CB4-AE18-4B58-8FF947C14C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6530" y="3898806"/>
            <a:ext cx="2741187" cy="2869881"/>
          </a:xfrm>
          <a:prstGeom prst="rect">
            <a:avLst/>
          </a:prstGeom>
          <a:effectLst>
            <a:softEdge rad="246173"/>
          </a:effectLst>
        </p:spPr>
      </p:pic>
      <p:pic>
        <p:nvPicPr>
          <p:cNvPr id="10" name="Picture 9" descr="A diagram of a black hole&#10;&#10;AI-generated content may be incorrect.">
            <a:extLst>
              <a:ext uri="{FF2B5EF4-FFF2-40B4-BE49-F238E27FC236}">
                <a16:creationId xmlns:a16="http://schemas.microsoft.com/office/drawing/2014/main" id="{42891C35-FCA3-248B-9412-007DEEA79E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00000"/>
                    </a14:imgEffect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60986" y="1437776"/>
            <a:ext cx="4537040" cy="4537040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33796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5FAAEB-0ED6-A736-C06D-5577D0472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Backup slides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241A9-5390-4474-A659-B3E7464B0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5766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F20178-5CAA-861C-6CDF-DC46AE2B43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21588DBB-699A-D2EF-74A8-CF45704BC2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526" y="7143"/>
            <a:ext cx="10515600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latin typeface="Monaco" pitchFamily="2" charset="77"/>
              </a:rPr>
              <a:t>Comparing to observations</a:t>
            </a:r>
          </a:p>
        </p:txBody>
      </p:sp>
      <p:pic>
        <p:nvPicPr>
          <p:cNvPr id="9" name="Picture 8" descr="A diagram of a galaxy&#10;&#10;Description automatically generated with medium confidence">
            <a:extLst>
              <a:ext uri="{FF2B5EF4-FFF2-40B4-BE49-F238E27FC236}">
                <a16:creationId xmlns:a16="http://schemas.microsoft.com/office/drawing/2014/main" id="{43366F39-FA7D-7547-9988-E18A97D329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1924" y="1608404"/>
            <a:ext cx="7829550" cy="4198671"/>
          </a:xfrm>
          <a:prstGeom prst="rect">
            <a:avLst/>
          </a:prstGeom>
          <a:effectLst>
            <a:glow rad="186112">
              <a:schemeClr val="accent6">
                <a:lumMod val="20000"/>
                <a:lumOff val="80000"/>
                <a:alpha val="92000"/>
              </a:schemeClr>
            </a:glow>
          </a:effectLst>
        </p:spPr>
      </p:pic>
      <p:pic>
        <p:nvPicPr>
          <p:cNvPr id="12" name="Content Placeholder 4" descr="A diagram of a satellite&#10;&#10;Description automatically generated with medium confidence">
            <a:extLst>
              <a:ext uri="{FF2B5EF4-FFF2-40B4-BE49-F238E27FC236}">
                <a16:creationId xmlns:a16="http://schemas.microsoft.com/office/drawing/2014/main" id="{A6968D30-5F83-6E24-2C61-F13763CD71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0" y="3626365"/>
            <a:ext cx="3676650" cy="3676650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E510C9A-2F3B-D96A-5446-6895A11EF169}"/>
              </a:ext>
            </a:extLst>
          </p:cNvPr>
          <p:cNvSpPr txBox="1"/>
          <p:nvPr/>
        </p:nvSpPr>
        <p:spPr>
          <a:xfrm>
            <a:off x="230526" y="1318041"/>
            <a:ext cx="36766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dirty="0">
              <a:solidFill>
                <a:schemeClr val="bg1"/>
              </a:solidFill>
              <a:latin typeface="Monaco" pitchFamily="2" charset="77"/>
            </a:endParaRPr>
          </a:p>
          <a:p>
            <a:r>
              <a:rPr lang="en-US" sz="1600" dirty="0">
                <a:solidFill>
                  <a:schemeClr val="bg1"/>
                </a:solidFill>
                <a:latin typeface="Monaco" pitchFamily="2" charset="77"/>
              </a:rPr>
              <a:t>Real observation </a:t>
            </a:r>
            <a:r>
              <a:rPr lang="en-US" sz="1600" b="1" dirty="0" err="1">
                <a:solidFill>
                  <a:schemeClr val="bg1"/>
                </a:solidFill>
                <a:latin typeface="Monaco" pitchFamily="2" charset="77"/>
              </a:rPr>
              <a:t>u,v</a:t>
            </a:r>
            <a:r>
              <a:rPr lang="en-US" sz="1600" b="1" dirty="0">
                <a:solidFill>
                  <a:schemeClr val="bg1"/>
                </a:solidFill>
                <a:latin typeface="Monaco" pitchFamily="2" charset="77"/>
              </a:rPr>
              <a:t> coverage and noise </a:t>
            </a:r>
            <a:r>
              <a:rPr lang="en-US" sz="1600" dirty="0">
                <a:solidFill>
                  <a:schemeClr val="bg1"/>
                </a:solidFill>
                <a:latin typeface="Monaco" pitchFamily="2" charset="77"/>
              </a:rPr>
              <a:t>from the field: how do our initial conditions compare?</a:t>
            </a:r>
          </a:p>
          <a:p>
            <a:endParaRPr lang="en-US" sz="1600" dirty="0">
              <a:solidFill>
                <a:schemeClr val="bg1"/>
              </a:solidFill>
              <a:latin typeface="Monaco" pitchFamily="2" charset="77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</a:rPr>
              <a:t>Blob size overestimated!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  <a:latin typeface="Monaco" pitchFamily="2" charset="77"/>
              </a:rPr>
              <a:t>Blob morphology has to be complex.</a:t>
            </a:r>
          </a:p>
        </p:txBody>
      </p:sp>
      <p:sp>
        <p:nvSpPr>
          <p:cNvPr id="14" name="Title 6">
            <a:extLst>
              <a:ext uri="{FF2B5EF4-FFF2-40B4-BE49-F238E27FC236}">
                <a16:creationId xmlns:a16="http://schemas.microsoft.com/office/drawing/2014/main" id="{0BEBD3D0-638E-081C-A550-D15900F15CAC}"/>
              </a:ext>
            </a:extLst>
          </p:cNvPr>
          <p:cNvSpPr txBox="1">
            <a:spLocks/>
          </p:cNvSpPr>
          <p:nvPr/>
        </p:nvSpPr>
        <p:spPr>
          <a:xfrm>
            <a:off x="7767299" y="986650"/>
            <a:ext cx="4830138" cy="6627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>
                <a:solidFill>
                  <a:schemeClr val="bg1"/>
                </a:solidFill>
                <a:latin typeface="Monaco" pitchFamily="2" charset="77"/>
              </a:rPr>
              <a:t>BLOBRENDER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BA59AE70-981C-B84F-2440-F933A10C7B1C}"/>
              </a:ext>
            </a:extLst>
          </p:cNvPr>
          <p:cNvSpPr/>
          <p:nvPr/>
        </p:nvSpPr>
        <p:spPr>
          <a:xfrm>
            <a:off x="9200161" y="3714554"/>
            <a:ext cx="2622135" cy="2445418"/>
          </a:xfrm>
          <a:prstGeom prst="roundRect">
            <a:avLst>
              <a:gd name="adj" fmla="val 9328"/>
            </a:avLst>
          </a:prstGeom>
          <a:solidFill>
            <a:srgbClr val="000000"/>
          </a:solidFill>
          <a:ln w="12700">
            <a:solidFill>
              <a:srgbClr val="EC81D7"/>
            </a:solidFill>
          </a:ln>
          <a:effectLst>
            <a:glow rad="103159">
              <a:srgbClr val="FF40FF">
                <a:alpha val="6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D165FF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EA1C45-0401-C756-CB22-E0D3959733B5}"/>
              </a:ext>
            </a:extLst>
          </p:cNvPr>
          <p:cNvSpPr txBox="1"/>
          <p:nvPr/>
        </p:nvSpPr>
        <p:spPr>
          <a:xfrm>
            <a:off x="436928" y="3627304"/>
            <a:ext cx="15120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Monaco" pitchFamily="2" charset="77"/>
              </a:rPr>
              <a:t>Simulated emissivity</a:t>
            </a: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</p:txBody>
      </p:sp>
      <p:pic>
        <p:nvPicPr>
          <p:cNvPr id="17" name="Picture 16" descr="A close up of a lamp&#10;&#10;AI-generated content may be incorrect.">
            <a:extLst>
              <a:ext uri="{FF2B5EF4-FFF2-40B4-BE49-F238E27FC236}">
                <a16:creationId xmlns:a16="http://schemas.microsoft.com/office/drawing/2014/main" id="{C29E5363-2B2A-B4EB-8EE8-CC109DA463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2410951" y="4274094"/>
            <a:ext cx="1938486" cy="1724177"/>
          </a:xfrm>
          <a:prstGeom prst="roundRect">
            <a:avLst>
              <a:gd name="adj" fmla="val 9745"/>
            </a:avLst>
          </a:prstGeom>
          <a:effectLst>
            <a:glow rad="127000">
              <a:schemeClr val="accent6">
                <a:lumMod val="20000"/>
                <a:lumOff val="80000"/>
                <a:alpha val="95000"/>
              </a:schemeClr>
            </a:glow>
          </a:effectLst>
        </p:spPr>
      </p:pic>
      <p:pic>
        <p:nvPicPr>
          <p:cNvPr id="18" name="Picture 17" descr="A blurry image of a light&#10;&#10;AI-generated content may be incorrect.">
            <a:extLst>
              <a:ext uri="{FF2B5EF4-FFF2-40B4-BE49-F238E27FC236}">
                <a16:creationId xmlns:a16="http://schemas.microsoft.com/office/drawing/2014/main" id="{3E61444F-0686-7A14-991D-523CB66072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137252" y="4301906"/>
            <a:ext cx="1904280" cy="1724177"/>
          </a:xfrm>
          <a:prstGeom prst="roundRect">
            <a:avLst>
              <a:gd name="adj" fmla="val 10470"/>
            </a:avLst>
          </a:prstGeom>
          <a:effectLst>
            <a:glow rad="127000">
              <a:schemeClr val="accent6">
                <a:lumMod val="20000"/>
                <a:lumOff val="80000"/>
                <a:alpha val="95000"/>
              </a:schemeClr>
            </a:glow>
          </a:effectLst>
        </p:spPr>
      </p:pic>
      <p:pic>
        <p:nvPicPr>
          <p:cNvPr id="19" name="Picture 18" descr="A bright light in the dark&#10;&#10;AI-generated content may be incorrect.">
            <a:extLst>
              <a:ext uri="{FF2B5EF4-FFF2-40B4-BE49-F238E27FC236}">
                <a16:creationId xmlns:a16="http://schemas.microsoft.com/office/drawing/2014/main" id="{5058CBA7-B205-E870-9664-A236A67254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7282547" y="4289213"/>
            <a:ext cx="1680771" cy="1736870"/>
          </a:xfrm>
          <a:prstGeom prst="roundRect">
            <a:avLst/>
          </a:prstGeom>
          <a:effectLst>
            <a:glow rad="127000">
              <a:schemeClr val="accent6">
                <a:lumMod val="20000"/>
                <a:lumOff val="80000"/>
                <a:alpha val="95000"/>
              </a:schemeClr>
            </a:glow>
          </a:effectLst>
        </p:spPr>
      </p:pic>
      <p:pic>
        <p:nvPicPr>
          <p:cNvPr id="20" name="Picture 19" descr="A blue and green smoke&#10;&#10;AI-generated content may be incorrect.">
            <a:extLst>
              <a:ext uri="{FF2B5EF4-FFF2-40B4-BE49-F238E27FC236}">
                <a16:creationId xmlns:a16="http://schemas.microsoft.com/office/drawing/2014/main" id="{D0A0F677-1611-52AC-1138-4F077D2AC34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230526" y="4268923"/>
            <a:ext cx="1915820" cy="1734521"/>
          </a:xfrm>
          <a:prstGeom prst="roundRect">
            <a:avLst>
              <a:gd name="adj" fmla="val 10067"/>
            </a:avLst>
          </a:prstGeom>
          <a:effectLst>
            <a:glow rad="127000">
              <a:schemeClr val="accent6">
                <a:lumMod val="20000"/>
                <a:lumOff val="80000"/>
                <a:alpha val="95000"/>
              </a:schemeClr>
            </a:glow>
          </a:effectLst>
        </p:spPr>
      </p:pic>
      <p:sp>
        <p:nvSpPr>
          <p:cNvPr id="21" name="Right Arrow 20">
            <a:extLst>
              <a:ext uri="{FF2B5EF4-FFF2-40B4-BE49-F238E27FC236}">
                <a16:creationId xmlns:a16="http://schemas.microsoft.com/office/drawing/2014/main" id="{D14E8F59-149B-400D-FB2F-E89D9BCAEEC9}"/>
              </a:ext>
            </a:extLst>
          </p:cNvPr>
          <p:cNvSpPr/>
          <p:nvPr/>
        </p:nvSpPr>
        <p:spPr>
          <a:xfrm>
            <a:off x="4519491" y="4993285"/>
            <a:ext cx="474442" cy="226129"/>
          </a:xfrm>
          <a:prstGeom prst="rightArrow">
            <a:avLst/>
          </a:prstGeom>
          <a:noFill/>
          <a:ln>
            <a:solidFill>
              <a:schemeClr val="accent6">
                <a:lumMod val="20000"/>
                <a:lumOff val="80000"/>
              </a:schemeClr>
            </a:solidFill>
          </a:ln>
          <a:effectLst>
            <a:glow rad="12700">
              <a:schemeClr val="accent6">
                <a:lumMod val="20000"/>
                <a:lumOff val="8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latin typeface="Monaco" pitchFamily="2" charset="7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281DC50-FE99-773E-298D-734E2A566226}"/>
              </a:ext>
            </a:extLst>
          </p:cNvPr>
          <p:cNvSpPr txBox="1"/>
          <p:nvPr/>
        </p:nvSpPr>
        <p:spPr>
          <a:xfrm>
            <a:off x="2352748" y="3604990"/>
            <a:ext cx="19384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Monaco" pitchFamily="2" charset="77"/>
              </a:rPr>
              <a:t>Ray-traced emissivity</a:t>
            </a: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BD8B19E-089F-28BF-EDF8-4D3C5D8722BE}"/>
              </a:ext>
            </a:extLst>
          </p:cNvPr>
          <p:cNvSpPr txBox="1"/>
          <p:nvPr/>
        </p:nvSpPr>
        <p:spPr>
          <a:xfrm>
            <a:off x="5260928" y="3861199"/>
            <a:ext cx="15120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Monaco" pitchFamily="2" charset="77"/>
              </a:rPr>
              <a:t>Dirty image</a:t>
            </a: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B9A862F-145D-61C1-ABA5-7A3F557EE79C}"/>
              </a:ext>
            </a:extLst>
          </p:cNvPr>
          <p:cNvSpPr txBox="1"/>
          <p:nvPr/>
        </p:nvSpPr>
        <p:spPr>
          <a:xfrm>
            <a:off x="7264198" y="3637292"/>
            <a:ext cx="16807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Monaco" pitchFamily="2" charset="77"/>
              </a:rPr>
              <a:t>Automated cleaning</a:t>
            </a: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C6C6F8C7-7D07-4B51-FD20-0FDA578CF848}"/>
              </a:ext>
            </a:extLst>
          </p:cNvPr>
          <p:cNvSpPr txBox="1">
            <a:spLocks/>
          </p:cNvSpPr>
          <p:nvPr/>
        </p:nvSpPr>
        <p:spPr>
          <a:xfrm>
            <a:off x="9200161" y="3665605"/>
            <a:ext cx="2622135" cy="25418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Monaco" pitchFamily="2" charset="77"/>
              </a:rPr>
              <a:t>Features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81DFDD"/>
                </a:solidFill>
                <a:latin typeface="Monaco" pitchFamily="2" charset="77"/>
              </a:rPr>
              <a:t>u,v</a:t>
            </a:r>
            <a:r>
              <a:rPr lang="en-US" sz="1600" dirty="0">
                <a:solidFill>
                  <a:srgbClr val="81DFDD"/>
                </a:solidFill>
                <a:latin typeface="Monaco" pitchFamily="2" charset="77"/>
              </a:rPr>
              <a:t> coverage from real observation tracks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81DFDD"/>
                </a:solidFill>
                <a:latin typeface="Monaco" pitchFamily="2" charset="77"/>
              </a:rPr>
              <a:t>spectral index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81DFDD"/>
                </a:solidFill>
                <a:latin typeface="Monaco" pitchFamily="2" charset="77"/>
              </a:rPr>
              <a:t>per-baseline noise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81DFDD"/>
                </a:solidFill>
                <a:latin typeface="Monaco" pitchFamily="2" charset="77"/>
              </a:rPr>
              <a:t>relativistic emissivity</a:t>
            </a:r>
          </a:p>
        </p:txBody>
      </p:sp>
    </p:spTree>
    <p:extLst>
      <p:ext uri="{BB962C8B-B14F-4D97-AF65-F5344CB8AC3E}">
        <p14:creationId xmlns:p14="http://schemas.microsoft.com/office/powerpoint/2010/main" val="3948481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3606 0.2 " pathEditMode="relative" ptsTypes="AA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12 -0.04468 L 0.71927 -0.46806 " pathEditMode="relative" ptsTypes="AA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animBg="1"/>
      <p:bldP spid="16" grpId="0"/>
      <p:bldP spid="21" grpId="0" animBg="1"/>
      <p:bldP spid="22" grpId="0"/>
      <p:bldP spid="23" grpId="0"/>
      <p:bldP spid="24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635CC3-4984-5CC2-C355-5417B52244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ED66BD93-CA7E-9E56-900A-92D0BF7F9721}"/>
              </a:ext>
            </a:extLst>
          </p:cNvPr>
          <p:cNvSpPr/>
          <p:nvPr/>
        </p:nvSpPr>
        <p:spPr>
          <a:xfrm>
            <a:off x="9444979" y="1241936"/>
            <a:ext cx="2622135" cy="2445418"/>
          </a:xfrm>
          <a:prstGeom prst="roundRect">
            <a:avLst>
              <a:gd name="adj" fmla="val 9328"/>
            </a:avLst>
          </a:prstGeom>
          <a:solidFill>
            <a:srgbClr val="000000"/>
          </a:solidFill>
          <a:ln w="12700">
            <a:solidFill>
              <a:srgbClr val="EC81D7"/>
            </a:solidFill>
          </a:ln>
          <a:effectLst>
            <a:glow rad="103159">
              <a:srgbClr val="FF40FF">
                <a:alpha val="6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D165FF"/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44D982DE-0610-918F-CBAB-9304C9E4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563" y="-203035"/>
            <a:ext cx="11961474" cy="1325563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Monaco" pitchFamily="2" charset="77"/>
              </a:rPr>
              <a:t>BLOBRENDER: </a:t>
            </a:r>
            <a:r>
              <a:rPr lang="en-US" sz="2400" dirty="0">
                <a:solidFill>
                  <a:schemeClr val="accent5">
                    <a:lumMod val="40000"/>
                    <a:lumOff val="60000"/>
                  </a:schemeClr>
                </a:solidFill>
                <a:latin typeface="Monaco" pitchFamily="2" charset="77"/>
              </a:rPr>
              <a:t>software to simulate realistic radio images </a:t>
            </a:r>
            <a:endParaRPr lang="en-US" dirty="0">
              <a:solidFill>
                <a:schemeClr val="accent5">
                  <a:lumMod val="40000"/>
                  <a:lumOff val="60000"/>
                </a:schemeClr>
              </a:solidFill>
              <a:latin typeface="Monaco" pitchFamily="2" charset="77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77684AA-68AC-29C6-45EB-631F3B318DD7}"/>
              </a:ext>
            </a:extLst>
          </p:cNvPr>
          <p:cNvSpPr/>
          <p:nvPr/>
        </p:nvSpPr>
        <p:spPr>
          <a:xfrm>
            <a:off x="362858" y="3743049"/>
            <a:ext cx="8802900" cy="2915381"/>
          </a:xfrm>
          <a:prstGeom prst="roundRect">
            <a:avLst>
              <a:gd name="adj" fmla="val 9328"/>
            </a:avLst>
          </a:prstGeom>
          <a:solidFill>
            <a:srgbClr val="000000"/>
          </a:solidFill>
          <a:ln w="12700">
            <a:solidFill>
              <a:srgbClr val="EC81D7"/>
            </a:solidFill>
          </a:ln>
          <a:effectLst>
            <a:glow rad="103159">
              <a:srgbClr val="FF40FF">
                <a:alpha val="6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D165FF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3B98C5-B6A7-7240-6F65-95FD1F5AB32A}"/>
              </a:ext>
            </a:extLst>
          </p:cNvPr>
          <p:cNvSpPr txBox="1"/>
          <p:nvPr/>
        </p:nvSpPr>
        <p:spPr>
          <a:xfrm>
            <a:off x="475344" y="3885800"/>
            <a:ext cx="880290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ndale Mono" panose="020B0509000000000004" pitchFamily="49" charset="0"/>
              </a:rPr>
              <a:t>blobrender.simulation-luminosity </a:t>
            </a:r>
            <a:r>
              <a:rPr lang="en-GB" sz="1600" dirty="0">
                <a:solidFill>
                  <a:srgbClr val="EC81D7"/>
                </a:solidFill>
                <a:highlight>
                  <a:srgbClr val="000000"/>
                </a:highlight>
                <a:latin typeface="Grotesque" panose="020B0504020202020204" pitchFamily="34" charset="0"/>
              </a:rPr>
              <a:t>— estimate optically thin radio luminosity from simulation data</a:t>
            </a:r>
          </a:p>
          <a:p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ndale Mono" panose="020B0509000000000004" pitchFamily="49" charset="0"/>
              </a:rPr>
              <a:t>blobrender.fits-conversion </a:t>
            </a:r>
            <a:r>
              <a:rPr lang="en-GB" sz="1600" dirty="0">
                <a:solidFill>
                  <a:schemeClr val="bg1"/>
                </a:solidFill>
                <a:latin typeface="Grotesque" panose="020B0504020202020204" pitchFamily="34" charset="0"/>
              </a:rPr>
              <a:t>— </a:t>
            </a:r>
            <a:r>
              <a:rPr lang="en-GB" sz="1600" dirty="0">
                <a:solidFill>
                  <a:srgbClr val="EC81D7"/>
                </a:solidFill>
                <a:latin typeface="Grotesque" panose="020B0504020202020204" pitchFamily="34" charset="0"/>
              </a:rPr>
              <a:t>convert simulation outputs to blobrender-ready fits images</a:t>
            </a:r>
          </a:p>
          <a:p>
            <a:r>
              <a:rPr lang="en-GB" sz="1600" dirty="0" err="1">
                <a:solidFill>
                  <a:schemeClr val="bg1"/>
                </a:solidFill>
                <a:highlight>
                  <a:srgbClr val="000000"/>
                </a:highlight>
                <a:latin typeface="Andale Mono" panose="020B0509000000000004" pitchFamily="49" charset="0"/>
              </a:rPr>
              <a:t>blobrender.resize</a:t>
            </a:r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ndale Mono" panose="020B0509000000000004" pitchFamily="49" charset="0"/>
              </a:rPr>
              <a:t>-fits </a:t>
            </a:r>
            <a:r>
              <a:rPr lang="en-GB" sz="1600" dirty="0">
                <a:solidFill>
                  <a:schemeClr val="bg1"/>
                </a:solidFill>
                <a:latin typeface="Grotesque" panose="020B0504020202020204" pitchFamily="34" charset="0"/>
              </a:rPr>
              <a:t>—</a:t>
            </a:r>
            <a:r>
              <a:rPr lang="en-GB" sz="1600" dirty="0">
                <a:solidFill>
                  <a:schemeClr val="accent5">
                    <a:lumMod val="60000"/>
                    <a:lumOff val="40000"/>
                  </a:schemeClr>
                </a:solidFill>
                <a:latin typeface="Grotesque" panose="020B0504020202020204" pitchFamily="34" charset="0"/>
              </a:rPr>
              <a:t> </a:t>
            </a:r>
            <a:r>
              <a:rPr lang="en-GB" sz="1600" dirty="0">
                <a:solidFill>
                  <a:srgbClr val="ED81D8"/>
                </a:solidFill>
                <a:latin typeface="Grotesque" panose="020B0504020202020204" pitchFamily="34" charset="0"/>
              </a:rPr>
              <a:t>resize fits images for correct </a:t>
            </a:r>
            <a:r>
              <a:rPr lang="en-GB" sz="1600" dirty="0" err="1">
                <a:solidFill>
                  <a:srgbClr val="ED81D8"/>
                </a:solidFill>
                <a:latin typeface="Grotesque" panose="020B0504020202020204" pitchFamily="34" charset="0"/>
              </a:rPr>
              <a:t>wsclean</a:t>
            </a:r>
            <a:endParaRPr lang="en-GB" sz="1600" dirty="0">
              <a:solidFill>
                <a:srgbClr val="ED81D8"/>
              </a:solidFill>
              <a:latin typeface="Grotesque" panose="020B0504020202020204" pitchFamily="34" charset="0"/>
            </a:endParaRPr>
          </a:p>
          <a:p>
            <a:r>
              <a:rPr lang="en-GB" sz="1600" dirty="0">
                <a:solidFill>
                  <a:srgbClr val="ED81D8"/>
                </a:solidFill>
                <a:latin typeface="Grotesque" panose="020B0504020202020204" pitchFamily="34" charset="0"/>
              </a:rPr>
              <a:t> format</a:t>
            </a:r>
            <a:endParaRPr lang="en-GB" sz="1600" dirty="0">
              <a:solidFill>
                <a:srgbClr val="EC81D7"/>
              </a:solidFill>
              <a:latin typeface="Grotesque" panose="020B0504020202020204" pitchFamily="34" charset="0"/>
            </a:endParaRPr>
          </a:p>
          <a:p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ndale Mono" panose="020B0509000000000004" pitchFamily="49" charset="0"/>
              </a:rPr>
              <a:t>blobrender.setup-container </a:t>
            </a:r>
            <a:r>
              <a:rPr lang="en-GB" sz="1600" dirty="0">
                <a:solidFill>
                  <a:schemeClr val="bg1"/>
                </a:solidFill>
                <a:latin typeface="Grotesque" panose="020B0504020202020204" pitchFamily="34" charset="0"/>
              </a:rPr>
              <a:t>— </a:t>
            </a:r>
            <a:r>
              <a:rPr lang="en-GB" sz="1600" dirty="0">
                <a:solidFill>
                  <a:srgbClr val="EC81D7"/>
                </a:solidFill>
                <a:latin typeface="Grotesque" panose="020B0504020202020204" pitchFamily="34" charset="0"/>
              </a:rPr>
              <a:t>build or pull docker/singularity containers for workflows</a:t>
            </a:r>
            <a:endParaRPr lang="en-GB" sz="1600" dirty="0">
              <a:solidFill>
                <a:srgbClr val="EC81D7"/>
              </a:solidFill>
              <a:highlight>
                <a:srgbClr val="000000"/>
              </a:highlight>
              <a:latin typeface="Grotesque" panose="020B0504020202020204" pitchFamily="34" charset="0"/>
            </a:endParaRPr>
          </a:p>
          <a:p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ndale Mono" panose="020B0509000000000004" pitchFamily="49" charset="0"/>
              </a:rPr>
              <a:t>blobrender.make-ms </a:t>
            </a:r>
            <a:r>
              <a:rPr lang="en-GB" sz="1600" dirty="0">
                <a:solidFill>
                  <a:schemeClr val="bg1"/>
                </a:solidFill>
                <a:latin typeface="Grotesque" panose="020B0504020202020204" pitchFamily="34" charset="0"/>
              </a:rPr>
              <a:t>— </a:t>
            </a:r>
            <a:r>
              <a:rPr lang="en-GB" sz="1600" dirty="0">
                <a:solidFill>
                  <a:srgbClr val="EC81D7"/>
                </a:solidFill>
                <a:latin typeface="Grotesque" panose="020B0504020202020204" pitchFamily="34" charset="0"/>
              </a:rPr>
              <a:t>generate a measurement set from a specified telescope and observing parameters</a:t>
            </a:r>
          </a:p>
          <a:p>
            <a:r>
              <a:rPr lang="en-GB" sz="1600" dirty="0">
                <a:solidFill>
                  <a:schemeClr val="bg1"/>
                </a:solidFill>
                <a:highlight>
                  <a:srgbClr val="000000"/>
                </a:highlight>
                <a:latin typeface="Andale Mono" panose="020B0509000000000004" pitchFamily="49" charset="0"/>
              </a:rPr>
              <a:t>blobrender.predict </a:t>
            </a:r>
            <a:r>
              <a:rPr lang="en-GB" sz="1600" dirty="0">
                <a:solidFill>
                  <a:schemeClr val="bg1"/>
                </a:solidFill>
                <a:latin typeface="Grotesque" panose="020B0504020202020204" pitchFamily="34" charset="0"/>
              </a:rPr>
              <a:t>— </a:t>
            </a:r>
            <a:r>
              <a:rPr lang="en-GB" sz="1600" dirty="0">
                <a:solidFill>
                  <a:srgbClr val="EC81D7"/>
                </a:solidFill>
                <a:latin typeface="Grotesque" panose="020B0504020202020204" pitchFamily="34" charset="0"/>
              </a:rPr>
              <a:t>predict visibilities using given fits file and measurement set</a:t>
            </a: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B5B5A00F-E3C3-38EE-9ADD-246A012CBF34}"/>
              </a:ext>
            </a:extLst>
          </p:cNvPr>
          <p:cNvSpPr/>
          <p:nvPr/>
        </p:nvSpPr>
        <p:spPr>
          <a:xfrm>
            <a:off x="9428747" y="3962400"/>
            <a:ext cx="429390" cy="1207168"/>
          </a:xfrm>
          <a:custGeom>
            <a:avLst/>
            <a:gdLst>
              <a:gd name="csX0" fmla="*/ 0 w 429390"/>
              <a:gd name="csY0" fmla="*/ 0 h 1207168"/>
              <a:gd name="csX1" fmla="*/ 214695 w 429390"/>
              <a:gd name="csY1" fmla="*/ 35781 h 1207168"/>
              <a:gd name="csX2" fmla="*/ 214695 w 429390"/>
              <a:gd name="csY2" fmla="*/ 567803 h 1207168"/>
              <a:gd name="csX3" fmla="*/ 429390 w 429390"/>
              <a:gd name="csY3" fmla="*/ 603584 h 1207168"/>
              <a:gd name="csX4" fmla="*/ 214695 w 429390"/>
              <a:gd name="csY4" fmla="*/ 639365 h 1207168"/>
              <a:gd name="csX5" fmla="*/ 214695 w 429390"/>
              <a:gd name="csY5" fmla="*/ 1171387 h 1207168"/>
              <a:gd name="csX6" fmla="*/ 0 w 429390"/>
              <a:gd name="csY6" fmla="*/ 1207168 h 1207168"/>
              <a:gd name="csX7" fmla="*/ 0 w 429390"/>
              <a:gd name="csY7" fmla="*/ 579441 h 1207168"/>
              <a:gd name="csX8" fmla="*/ 0 w 429390"/>
              <a:gd name="csY8" fmla="*/ 0 h 1207168"/>
              <a:gd name="csX0" fmla="*/ 0 w 429390"/>
              <a:gd name="csY0" fmla="*/ 0 h 1207168"/>
              <a:gd name="csX1" fmla="*/ 214695 w 429390"/>
              <a:gd name="csY1" fmla="*/ 35781 h 1207168"/>
              <a:gd name="csX2" fmla="*/ 214695 w 429390"/>
              <a:gd name="csY2" fmla="*/ 567803 h 1207168"/>
              <a:gd name="csX3" fmla="*/ 429390 w 429390"/>
              <a:gd name="csY3" fmla="*/ 603584 h 1207168"/>
              <a:gd name="csX4" fmla="*/ 214695 w 429390"/>
              <a:gd name="csY4" fmla="*/ 639365 h 1207168"/>
              <a:gd name="csX5" fmla="*/ 214695 w 429390"/>
              <a:gd name="csY5" fmla="*/ 1171387 h 1207168"/>
              <a:gd name="csX6" fmla="*/ 0 w 429390"/>
              <a:gd name="csY6" fmla="*/ 1207168 h 120716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429390" h="1207168" stroke="0" extrusionOk="0">
                <a:moveTo>
                  <a:pt x="0" y="0"/>
                </a:moveTo>
                <a:cubicBezTo>
                  <a:pt x="115425" y="-1942"/>
                  <a:pt x="211499" y="17219"/>
                  <a:pt x="214695" y="35781"/>
                </a:cubicBezTo>
                <a:cubicBezTo>
                  <a:pt x="234914" y="273315"/>
                  <a:pt x="204872" y="391268"/>
                  <a:pt x="214695" y="567803"/>
                </a:cubicBezTo>
                <a:cubicBezTo>
                  <a:pt x="203399" y="578972"/>
                  <a:pt x="306056" y="613356"/>
                  <a:pt x="429390" y="603584"/>
                </a:cubicBezTo>
                <a:cubicBezTo>
                  <a:pt x="310842" y="605572"/>
                  <a:pt x="213817" y="616776"/>
                  <a:pt x="214695" y="639365"/>
                </a:cubicBezTo>
                <a:cubicBezTo>
                  <a:pt x="190362" y="845411"/>
                  <a:pt x="201851" y="960756"/>
                  <a:pt x="214695" y="1171387"/>
                </a:cubicBezTo>
                <a:cubicBezTo>
                  <a:pt x="198388" y="1206501"/>
                  <a:pt x="116809" y="1190350"/>
                  <a:pt x="0" y="1207168"/>
                </a:cubicBezTo>
                <a:cubicBezTo>
                  <a:pt x="22866" y="944991"/>
                  <a:pt x="-2543" y="872611"/>
                  <a:pt x="0" y="579441"/>
                </a:cubicBezTo>
                <a:cubicBezTo>
                  <a:pt x="2543" y="286271"/>
                  <a:pt x="24543" y="160659"/>
                  <a:pt x="0" y="0"/>
                </a:cubicBezTo>
                <a:close/>
              </a:path>
              <a:path w="429390" h="1207168" fill="none" extrusionOk="0">
                <a:moveTo>
                  <a:pt x="0" y="0"/>
                </a:moveTo>
                <a:cubicBezTo>
                  <a:pt x="121180" y="2132"/>
                  <a:pt x="216224" y="18296"/>
                  <a:pt x="214695" y="35781"/>
                </a:cubicBezTo>
                <a:cubicBezTo>
                  <a:pt x="228232" y="218695"/>
                  <a:pt x="219872" y="315749"/>
                  <a:pt x="214695" y="567803"/>
                </a:cubicBezTo>
                <a:cubicBezTo>
                  <a:pt x="204770" y="585025"/>
                  <a:pt x="317891" y="594802"/>
                  <a:pt x="429390" y="603584"/>
                </a:cubicBezTo>
                <a:cubicBezTo>
                  <a:pt x="309865" y="603216"/>
                  <a:pt x="214089" y="618094"/>
                  <a:pt x="214695" y="639365"/>
                </a:cubicBezTo>
                <a:cubicBezTo>
                  <a:pt x="225960" y="774711"/>
                  <a:pt x="211418" y="944156"/>
                  <a:pt x="214695" y="1171387"/>
                </a:cubicBezTo>
                <a:cubicBezTo>
                  <a:pt x="216033" y="1173046"/>
                  <a:pt x="106862" y="1214006"/>
                  <a:pt x="0" y="1207168"/>
                </a:cubicBezTo>
              </a:path>
            </a:pathLst>
          </a:custGeom>
          <a:noFill/>
          <a:ln w="19050">
            <a:solidFill>
              <a:schemeClr val="accent6">
                <a:lumMod val="20000"/>
                <a:lumOff val="80000"/>
              </a:schemeClr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rightBrace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Brace 4">
            <a:extLst>
              <a:ext uri="{FF2B5EF4-FFF2-40B4-BE49-F238E27FC236}">
                <a16:creationId xmlns:a16="http://schemas.microsoft.com/office/drawing/2014/main" id="{978A00B1-0AE8-AE25-F02F-E55F1D0C8DCC}"/>
              </a:ext>
            </a:extLst>
          </p:cNvPr>
          <p:cNvSpPr/>
          <p:nvPr/>
        </p:nvSpPr>
        <p:spPr>
          <a:xfrm>
            <a:off x="9428747" y="5381790"/>
            <a:ext cx="429390" cy="1207168"/>
          </a:xfrm>
          <a:custGeom>
            <a:avLst/>
            <a:gdLst>
              <a:gd name="csX0" fmla="*/ 0 w 429390"/>
              <a:gd name="csY0" fmla="*/ 0 h 1207168"/>
              <a:gd name="csX1" fmla="*/ 214695 w 429390"/>
              <a:gd name="csY1" fmla="*/ 35781 h 1207168"/>
              <a:gd name="csX2" fmla="*/ 214695 w 429390"/>
              <a:gd name="csY2" fmla="*/ 567803 h 1207168"/>
              <a:gd name="csX3" fmla="*/ 429390 w 429390"/>
              <a:gd name="csY3" fmla="*/ 603584 h 1207168"/>
              <a:gd name="csX4" fmla="*/ 214695 w 429390"/>
              <a:gd name="csY4" fmla="*/ 639365 h 1207168"/>
              <a:gd name="csX5" fmla="*/ 214695 w 429390"/>
              <a:gd name="csY5" fmla="*/ 1171387 h 1207168"/>
              <a:gd name="csX6" fmla="*/ 0 w 429390"/>
              <a:gd name="csY6" fmla="*/ 1207168 h 1207168"/>
              <a:gd name="csX7" fmla="*/ 0 w 429390"/>
              <a:gd name="csY7" fmla="*/ 627727 h 1207168"/>
              <a:gd name="csX8" fmla="*/ 0 w 429390"/>
              <a:gd name="csY8" fmla="*/ 0 h 1207168"/>
              <a:gd name="csX0" fmla="*/ 0 w 429390"/>
              <a:gd name="csY0" fmla="*/ 0 h 1207168"/>
              <a:gd name="csX1" fmla="*/ 214695 w 429390"/>
              <a:gd name="csY1" fmla="*/ 35781 h 1207168"/>
              <a:gd name="csX2" fmla="*/ 214695 w 429390"/>
              <a:gd name="csY2" fmla="*/ 567803 h 1207168"/>
              <a:gd name="csX3" fmla="*/ 429390 w 429390"/>
              <a:gd name="csY3" fmla="*/ 603584 h 1207168"/>
              <a:gd name="csX4" fmla="*/ 214695 w 429390"/>
              <a:gd name="csY4" fmla="*/ 639365 h 1207168"/>
              <a:gd name="csX5" fmla="*/ 214695 w 429390"/>
              <a:gd name="csY5" fmla="*/ 1171387 h 1207168"/>
              <a:gd name="csX6" fmla="*/ 0 w 429390"/>
              <a:gd name="csY6" fmla="*/ 1207168 h 120716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429390" h="1207168" stroke="0" extrusionOk="0">
                <a:moveTo>
                  <a:pt x="0" y="0"/>
                </a:moveTo>
                <a:cubicBezTo>
                  <a:pt x="119274" y="4317"/>
                  <a:pt x="217121" y="14916"/>
                  <a:pt x="214695" y="35781"/>
                </a:cubicBezTo>
                <a:cubicBezTo>
                  <a:pt x="222654" y="301271"/>
                  <a:pt x="220603" y="433084"/>
                  <a:pt x="214695" y="567803"/>
                </a:cubicBezTo>
                <a:cubicBezTo>
                  <a:pt x="205442" y="577792"/>
                  <a:pt x="329764" y="590194"/>
                  <a:pt x="429390" y="603584"/>
                </a:cubicBezTo>
                <a:cubicBezTo>
                  <a:pt x="307465" y="603058"/>
                  <a:pt x="218235" y="618090"/>
                  <a:pt x="214695" y="639365"/>
                </a:cubicBezTo>
                <a:cubicBezTo>
                  <a:pt x="229069" y="822257"/>
                  <a:pt x="190038" y="952791"/>
                  <a:pt x="214695" y="1171387"/>
                </a:cubicBezTo>
                <a:cubicBezTo>
                  <a:pt x="208304" y="1204928"/>
                  <a:pt x="138000" y="1215865"/>
                  <a:pt x="0" y="1207168"/>
                </a:cubicBezTo>
                <a:cubicBezTo>
                  <a:pt x="28469" y="1075149"/>
                  <a:pt x="7961" y="778579"/>
                  <a:pt x="0" y="627727"/>
                </a:cubicBezTo>
                <a:cubicBezTo>
                  <a:pt x="-7961" y="476875"/>
                  <a:pt x="1892" y="156741"/>
                  <a:pt x="0" y="0"/>
                </a:cubicBezTo>
                <a:close/>
              </a:path>
              <a:path w="429390" h="1207168" fill="none" extrusionOk="0">
                <a:moveTo>
                  <a:pt x="0" y="0"/>
                </a:moveTo>
                <a:cubicBezTo>
                  <a:pt x="118163" y="-380"/>
                  <a:pt x="213887" y="15605"/>
                  <a:pt x="214695" y="35781"/>
                </a:cubicBezTo>
                <a:cubicBezTo>
                  <a:pt x="237217" y="199600"/>
                  <a:pt x="231387" y="434356"/>
                  <a:pt x="214695" y="567803"/>
                </a:cubicBezTo>
                <a:cubicBezTo>
                  <a:pt x="227669" y="580334"/>
                  <a:pt x="324385" y="608894"/>
                  <a:pt x="429390" y="603584"/>
                </a:cubicBezTo>
                <a:cubicBezTo>
                  <a:pt x="312299" y="601628"/>
                  <a:pt x="216184" y="615172"/>
                  <a:pt x="214695" y="639365"/>
                </a:cubicBezTo>
                <a:cubicBezTo>
                  <a:pt x="206034" y="808942"/>
                  <a:pt x="188457" y="1003721"/>
                  <a:pt x="214695" y="1171387"/>
                </a:cubicBezTo>
                <a:cubicBezTo>
                  <a:pt x="231352" y="1205791"/>
                  <a:pt x="118900" y="1187239"/>
                  <a:pt x="0" y="1207168"/>
                </a:cubicBezTo>
              </a:path>
            </a:pathLst>
          </a:custGeom>
          <a:noFill/>
          <a:ln w="19050">
            <a:solidFill>
              <a:schemeClr val="accent6">
                <a:lumMod val="20000"/>
                <a:lumOff val="80000"/>
              </a:schemeClr>
            </a:solidFill>
            <a:extLst>
              <a:ext uri="{C807C97D-BFC1-408E-A445-0C87EB9F89A2}">
                <ask:lineSketchStyleProps xmlns:ask="http://schemas.microsoft.com/office/drawing/2018/sketchyshapes" sd="2830084044">
                  <a:prstGeom prst="rightBrace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36649AF-BF65-0907-3B7E-32D7F7584320}"/>
              </a:ext>
            </a:extLst>
          </p:cNvPr>
          <p:cNvSpPr txBox="1">
            <a:spLocks/>
          </p:cNvSpPr>
          <p:nvPr/>
        </p:nvSpPr>
        <p:spPr>
          <a:xfrm>
            <a:off x="9820835" y="3842992"/>
            <a:ext cx="2171041" cy="13858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dirty="0">
                <a:solidFill>
                  <a:schemeClr val="accent5">
                    <a:lumMod val="20000"/>
                    <a:lumOff val="80000"/>
                  </a:schemeClr>
                </a:solidFill>
                <a:latin typeface="Monaco" pitchFamily="2" charset="77"/>
              </a:rPr>
              <a:t>Simulation to Radio emission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01A4BA5-A035-59E3-C78A-02FD9596240C}"/>
              </a:ext>
            </a:extLst>
          </p:cNvPr>
          <p:cNvSpPr txBox="1">
            <a:spLocks/>
          </p:cNvSpPr>
          <p:nvPr/>
        </p:nvSpPr>
        <p:spPr>
          <a:xfrm>
            <a:off x="9858137" y="5309248"/>
            <a:ext cx="2171041" cy="13858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dirty="0">
                <a:solidFill>
                  <a:schemeClr val="accent5">
                    <a:lumMod val="20000"/>
                    <a:lumOff val="80000"/>
                  </a:schemeClr>
                </a:solidFill>
                <a:latin typeface="Monaco" pitchFamily="2" charset="77"/>
              </a:rPr>
              <a:t>Radio emission to Radio image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C55C652-CC72-FE72-8A25-0FBF7F0AEE91}"/>
              </a:ext>
            </a:extLst>
          </p:cNvPr>
          <p:cNvSpPr txBox="1"/>
          <p:nvPr/>
        </p:nvSpPr>
        <p:spPr>
          <a:xfrm>
            <a:off x="681746" y="1154686"/>
            <a:ext cx="15120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Monaco" pitchFamily="2" charset="77"/>
              </a:rPr>
              <a:t>Simulated emissivity</a:t>
            </a: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</p:txBody>
      </p:sp>
      <p:pic>
        <p:nvPicPr>
          <p:cNvPr id="16" name="Picture 15" descr="A close up of a lamp&#10;&#10;AI-generated content may be incorrect.">
            <a:extLst>
              <a:ext uri="{FF2B5EF4-FFF2-40B4-BE49-F238E27FC236}">
                <a16:creationId xmlns:a16="http://schemas.microsoft.com/office/drawing/2014/main" id="{2981AA3D-94B9-E362-6D4B-E9285FF8D2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655769" y="1801476"/>
            <a:ext cx="1938486" cy="1724177"/>
          </a:xfrm>
          <a:prstGeom prst="roundRect">
            <a:avLst>
              <a:gd name="adj" fmla="val 9745"/>
            </a:avLst>
          </a:prstGeom>
          <a:effectLst>
            <a:glow rad="127000">
              <a:schemeClr val="accent6">
                <a:lumMod val="20000"/>
                <a:lumOff val="80000"/>
                <a:alpha val="95000"/>
              </a:schemeClr>
            </a:glow>
          </a:effectLst>
        </p:spPr>
      </p:pic>
      <p:pic>
        <p:nvPicPr>
          <p:cNvPr id="17" name="Picture 16" descr="A blurry image of a light&#10;&#10;AI-generated content may be incorrect.">
            <a:extLst>
              <a:ext uri="{FF2B5EF4-FFF2-40B4-BE49-F238E27FC236}">
                <a16:creationId xmlns:a16="http://schemas.microsoft.com/office/drawing/2014/main" id="{F6101ECC-49F5-DEAB-47C6-A8230A5AAD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382070" y="1829288"/>
            <a:ext cx="1904280" cy="1724177"/>
          </a:xfrm>
          <a:prstGeom prst="roundRect">
            <a:avLst>
              <a:gd name="adj" fmla="val 10470"/>
            </a:avLst>
          </a:prstGeom>
          <a:effectLst>
            <a:glow rad="127000">
              <a:schemeClr val="accent6">
                <a:lumMod val="20000"/>
                <a:lumOff val="80000"/>
                <a:alpha val="95000"/>
              </a:schemeClr>
            </a:glow>
          </a:effectLst>
        </p:spPr>
      </p:pic>
      <p:pic>
        <p:nvPicPr>
          <p:cNvPr id="18" name="Picture 17" descr="A bright light in the dark&#10;&#10;AI-generated content may be incorrect.">
            <a:extLst>
              <a:ext uri="{FF2B5EF4-FFF2-40B4-BE49-F238E27FC236}">
                <a16:creationId xmlns:a16="http://schemas.microsoft.com/office/drawing/2014/main" id="{52B1E765-DA1F-FE92-8DB1-AFCE07DB79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527365" y="1816595"/>
            <a:ext cx="1680771" cy="1736870"/>
          </a:xfrm>
          <a:prstGeom prst="roundRect">
            <a:avLst/>
          </a:prstGeom>
          <a:effectLst>
            <a:glow rad="127000">
              <a:schemeClr val="accent6">
                <a:lumMod val="20000"/>
                <a:lumOff val="80000"/>
                <a:alpha val="95000"/>
              </a:schemeClr>
            </a:glow>
          </a:effectLst>
        </p:spPr>
      </p:pic>
      <p:pic>
        <p:nvPicPr>
          <p:cNvPr id="19" name="Picture 18" descr="A blue and green smoke&#10;&#10;AI-generated content may be incorrect.">
            <a:extLst>
              <a:ext uri="{FF2B5EF4-FFF2-40B4-BE49-F238E27FC236}">
                <a16:creationId xmlns:a16="http://schemas.microsoft.com/office/drawing/2014/main" id="{89624DC2-E938-1A8E-7461-7E80759CC2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75344" y="1796305"/>
            <a:ext cx="1915820" cy="1734521"/>
          </a:xfrm>
          <a:prstGeom prst="roundRect">
            <a:avLst>
              <a:gd name="adj" fmla="val 10067"/>
            </a:avLst>
          </a:prstGeom>
          <a:effectLst>
            <a:glow rad="127000">
              <a:schemeClr val="accent6">
                <a:lumMod val="20000"/>
                <a:lumOff val="80000"/>
                <a:alpha val="95000"/>
              </a:schemeClr>
            </a:glow>
          </a:effectLst>
        </p:spPr>
      </p:pic>
      <p:sp>
        <p:nvSpPr>
          <p:cNvPr id="20" name="Right Arrow 19">
            <a:extLst>
              <a:ext uri="{FF2B5EF4-FFF2-40B4-BE49-F238E27FC236}">
                <a16:creationId xmlns:a16="http://schemas.microsoft.com/office/drawing/2014/main" id="{D44179F5-A092-92A4-C89B-11A2C1F9A586}"/>
              </a:ext>
            </a:extLst>
          </p:cNvPr>
          <p:cNvSpPr/>
          <p:nvPr/>
        </p:nvSpPr>
        <p:spPr>
          <a:xfrm>
            <a:off x="4764309" y="2520667"/>
            <a:ext cx="474442" cy="226129"/>
          </a:xfrm>
          <a:prstGeom prst="rightArrow">
            <a:avLst/>
          </a:prstGeom>
          <a:noFill/>
          <a:ln>
            <a:solidFill>
              <a:schemeClr val="accent6">
                <a:lumMod val="20000"/>
                <a:lumOff val="80000"/>
              </a:schemeClr>
            </a:solidFill>
          </a:ln>
          <a:effectLst>
            <a:glow rad="12700">
              <a:schemeClr val="accent6">
                <a:lumMod val="20000"/>
                <a:lumOff val="8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latin typeface="Monaco" pitchFamily="2" charset="7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412F1FC-2301-1546-17B6-5EFC33451919}"/>
              </a:ext>
            </a:extLst>
          </p:cNvPr>
          <p:cNvSpPr txBox="1"/>
          <p:nvPr/>
        </p:nvSpPr>
        <p:spPr>
          <a:xfrm>
            <a:off x="2597566" y="1132372"/>
            <a:ext cx="19384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Monaco" pitchFamily="2" charset="77"/>
              </a:rPr>
              <a:t>Ray-traced emissivity</a:t>
            </a: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A2AB0AD-8D93-5FE0-3057-FC71BDB4327A}"/>
              </a:ext>
            </a:extLst>
          </p:cNvPr>
          <p:cNvSpPr txBox="1"/>
          <p:nvPr/>
        </p:nvSpPr>
        <p:spPr>
          <a:xfrm>
            <a:off x="5505746" y="1388581"/>
            <a:ext cx="15120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Monaco" pitchFamily="2" charset="77"/>
              </a:rPr>
              <a:t>Dirty image</a:t>
            </a: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1AB45D2-E47B-7B1B-0778-F36E44CE0A90}"/>
              </a:ext>
            </a:extLst>
          </p:cNvPr>
          <p:cNvSpPr txBox="1"/>
          <p:nvPr/>
        </p:nvSpPr>
        <p:spPr>
          <a:xfrm>
            <a:off x="7509016" y="1164674"/>
            <a:ext cx="16807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Monaco" pitchFamily="2" charset="77"/>
              </a:rPr>
              <a:t>Automated cleaning</a:t>
            </a: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  <a:p>
            <a:pPr algn="ctr"/>
            <a:endParaRPr lang="en-US" sz="1400" dirty="0">
              <a:solidFill>
                <a:schemeClr val="bg1"/>
              </a:solidFill>
              <a:latin typeface="Monaco" pitchFamily="2" charset="77"/>
            </a:endParaRP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12A8F3B4-3632-6091-6679-4D0F648FD63A}"/>
              </a:ext>
            </a:extLst>
          </p:cNvPr>
          <p:cNvSpPr txBox="1">
            <a:spLocks/>
          </p:cNvSpPr>
          <p:nvPr/>
        </p:nvSpPr>
        <p:spPr>
          <a:xfrm>
            <a:off x="9444979" y="1192987"/>
            <a:ext cx="2622135" cy="25418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Monaco" pitchFamily="2" charset="77"/>
              </a:rPr>
              <a:t>Features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600" dirty="0" err="1">
                <a:solidFill>
                  <a:srgbClr val="81DFDD"/>
                </a:solidFill>
                <a:latin typeface="Monaco" pitchFamily="2" charset="77"/>
              </a:rPr>
              <a:t>u,v</a:t>
            </a:r>
            <a:r>
              <a:rPr lang="en-US" sz="1600" dirty="0">
                <a:solidFill>
                  <a:srgbClr val="81DFDD"/>
                </a:solidFill>
                <a:latin typeface="Monaco" pitchFamily="2" charset="77"/>
              </a:rPr>
              <a:t> coverage from real observation tracks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81DFDD"/>
                </a:solidFill>
                <a:latin typeface="Monaco" pitchFamily="2" charset="77"/>
              </a:rPr>
              <a:t>spectral index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81DFDD"/>
                </a:solidFill>
                <a:latin typeface="Monaco" pitchFamily="2" charset="77"/>
              </a:rPr>
              <a:t>per-baseline noise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81DFDD"/>
                </a:solidFill>
                <a:latin typeface="Monaco" pitchFamily="2" charset="77"/>
              </a:rPr>
              <a:t>relativistic emissivity</a:t>
            </a:r>
          </a:p>
        </p:txBody>
      </p:sp>
    </p:spTree>
    <p:extLst>
      <p:ext uri="{BB962C8B-B14F-4D97-AF65-F5344CB8AC3E}">
        <p14:creationId xmlns:p14="http://schemas.microsoft.com/office/powerpoint/2010/main" val="3400052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" grpId="0" animBg="1"/>
      <p:bldP spid="3" grpId="0"/>
      <p:bldP spid="4" grpId="0" animBg="1"/>
      <p:bldP spid="5" grpId="0" animBg="1"/>
      <p:bldP spid="6" grpId="0"/>
      <p:bldP spid="8" grpId="0"/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7F3139-F202-AA2D-BDA1-D310447A52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13DAD0FD-D1AF-0CE5-F9B7-3ECAF9D2F5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645" y="1970635"/>
            <a:ext cx="7358106" cy="4446790"/>
          </a:xfrm>
          <a:prstGeom prst="rect">
            <a:avLst/>
          </a:prstGeom>
          <a:effectLst>
            <a:outerShdw blurRad="918052" dist="50800" dir="5400000" sx="116420" sy="116420" algn="ctr" rotWithShape="0">
              <a:srgbClr val="000000">
                <a:alpha val="43137"/>
              </a:srgbClr>
            </a:outerShdw>
          </a:effectLst>
        </p:spPr>
      </p:pic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734C9B4B-AF2D-2AF9-FBB4-F5C092FF964E}"/>
              </a:ext>
            </a:extLst>
          </p:cNvPr>
          <p:cNvSpPr txBox="1">
            <a:spLocks/>
          </p:cNvSpPr>
          <p:nvPr/>
        </p:nvSpPr>
        <p:spPr>
          <a:xfrm>
            <a:off x="1807739" y="885584"/>
            <a:ext cx="8576523" cy="3308447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500" dirty="0">
              <a:solidFill>
                <a:schemeClr val="accent5">
                  <a:lumMod val="60000"/>
                  <a:lumOff val="40000"/>
                </a:schemeClr>
              </a:solidFill>
              <a:latin typeface="Silom" pitchFamily="2" charset="-34"/>
              <a:ea typeface="Silom" pitchFamily="2" charset="-34"/>
              <a:cs typeface="Silom" pitchFamily="2" charset="-34"/>
            </a:endParaRPr>
          </a:p>
          <a:p>
            <a:pPr marL="0" indent="0" algn="ctr">
              <a:buNone/>
            </a:pPr>
            <a:r>
              <a:rPr lang="en-US" sz="1500" dirty="0">
                <a:solidFill>
                  <a:srgbClr val="F9EC3F"/>
                </a:solidFill>
                <a:latin typeface="Silom" pitchFamily="2" charset="-34"/>
                <a:ea typeface="Silom" pitchFamily="2" charset="-34"/>
                <a:cs typeface="Silom" pitchFamily="2" charset="-34"/>
              </a:rPr>
              <a:t>There is a maximum observable apparent speed for each inclination, and behavior is asymptotic at high inclinations! </a:t>
            </a:r>
            <a:r>
              <a:rPr lang="en-US" sz="1500" dirty="0">
                <a:solidFill>
                  <a:schemeClr val="bg1"/>
                </a:solidFill>
                <a:latin typeface="Silom" pitchFamily="2" charset="-34"/>
                <a:ea typeface="Silom" pitchFamily="2" charset="-34"/>
                <a:cs typeface="Silom" pitchFamily="2" charset="-34"/>
              </a:rPr>
              <a:t>(See Clara’s poster!!)</a:t>
            </a:r>
          </a:p>
          <a:p>
            <a:pPr marL="0" indent="0" algn="ctr">
              <a:buNone/>
            </a:pPr>
            <a:endParaRPr lang="en-US" sz="1500" dirty="0">
              <a:solidFill>
                <a:schemeClr val="accent5">
                  <a:lumMod val="60000"/>
                  <a:lumOff val="40000"/>
                </a:schemeClr>
              </a:solidFill>
              <a:latin typeface="Silom" pitchFamily="2" charset="-34"/>
              <a:ea typeface="Silom" pitchFamily="2" charset="-34"/>
              <a:cs typeface="Silom" pitchFamily="2" charset="-34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8AF2FFB-59F2-B1C0-F4FC-6F5357273E39}"/>
              </a:ext>
            </a:extLst>
          </p:cNvPr>
          <p:cNvSpPr txBox="1">
            <a:spLocks/>
          </p:cNvSpPr>
          <p:nvPr/>
        </p:nvSpPr>
        <p:spPr>
          <a:xfrm>
            <a:off x="1704975" y="155043"/>
            <a:ext cx="878205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solidFill>
                  <a:srgbClr val="00B0F0"/>
                </a:solidFill>
                <a:latin typeface="NFS font" panose="02000500000000000000" pitchFamily="2" charset="77"/>
              </a:rPr>
              <a:t>Measuring the speed : </a:t>
            </a:r>
            <a:br>
              <a:rPr lang="en-US">
                <a:latin typeface="NFS font" panose="02000500000000000000" pitchFamily="2" charset="77"/>
              </a:rPr>
            </a:br>
            <a:r>
              <a:rPr lang="en-US">
                <a:latin typeface="NFS font" panose="02000500000000000000" pitchFamily="2" charset="77"/>
              </a:rPr>
              <a:t> </a:t>
            </a:r>
            <a:r>
              <a:rPr lang="en-US">
                <a:solidFill>
                  <a:schemeClr val="bg1"/>
                </a:solidFill>
                <a:latin typeface="NFS font" panose="02000500000000000000" pitchFamily="2" charset="77"/>
              </a:rPr>
              <a:t>GEOMETRY IS A HUGE PAIN </a:t>
            </a:r>
            <a:endParaRPr lang="en-US" dirty="0">
              <a:solidFill>
                <a:schemeClr val="bg1"/>
              </a:solidFill>
              <a:latin typeface="NFS font" panose="02000500000000000000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830252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1971</Words>
  <Application>Microsoft Macintosh PowerPoint</Application>
  <PresentationFormat>Widescreen</PresentationFormat>
  <Paragraphs>325</Paragraphs>
  <Slides>19</Slides>
  <Notes>16</Notes>
  <HiddenSlides>0</HiddenSlides>
  <MMClips>2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Andale Mono</vt:lpstr>
      <vt:lpstr>Aptos</vt:lpstr>
      <vt:lpstr>Aptos Display</vt:lpstr>
      <vt:lpstr>Arial</vt:lpstr>
      <vt:lpstr>Grotesque</vt:lpstr>
      <vt:lpstr>Gurmukhi Sangam MN</vt:lpstr>
      <vt:lpstr>Monaco</vt:lpstr>
      <vt:lpstr>NFS font</vt:lpstr>
      <vt:lpstr>Silom</vt:lpstr>
      <vt:lpstr>System Font Regular</vt:lpstr>
      <vt:lpstr>Times New Roman</vt:lpstr>
      <vt:lpstr>Office Theme</vt:lpstr>
      <vt:lpstr>LO(AD) AND BEHOLD!</vt:lpstr>
      <vt:lpstr>Why study BHs? jets? … and why XRB blobs? </vt:lpstr>
      <vt:lpstr>What do we know about XRB ejecta?</vt:lpstr>
      <vt:lpstr>What do we know about XRB ejecta?</vt:lpstr>
      <vt:lpstr>What do we know about XRB ejecta?</vt:lpstr>
      <vt:lpstr>What do we know about XRB ejecta?</vt:lpstr>
      <vt:lpstr>What do we know about XRB ejecta?</vt:lpstr>
      <vt:lpstr>Weighing XRB blobs</vt:lpstr>
      <vt:lpstr>How are XRB ejecta launched?</vt:lpstr>
      <vt:lpstr>Simulating launching and loading</vt:lpstr>
      <vt:lpstr>Simulation setup</vt:lpstr>
      <vt:lpstr>MOVIE TIME: a transitional flow in a hard-state jet</vt:lpstr>
      <vt:lpstr>RESULTS / CONSIDERATIONS </vt:lpstr>
      <vt:lpstr>RESULTS / CONSIDERATIONS </vt:lpstr>
      <vt:lpstr>SUMMARY / CONCLUSIONS</vt:lpstr>
      <vt:lpstr>Backup slides</vt:lpstr>
      <vt:lpstr>Comparing to observations</vt:lpstr>
      <vt:lpstr>BLOBRENDER: software to simulate realistic radio images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Katie Savard</dc:creator>
  <cp:lastModifiedBy>Katie Savard</cp:lastModifiedBy>
  <cp:revision>2</cp:revision>
  <dcterms:created xsi:type="dcterms:W3CDTF">2026-09-09T01:06:46Z</dcterms:created>
  <dcterms:modified xsi:type="dcterms:W3CDTF">2026-09-09T07:59:20Z</dcterms:modified>
</cp:coreProperties>
</file>