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7" r:id="rId1"/>
  </p:sldMasterIdLst>
  <p:notesMasterIdLst>
    <p:notesMasterId r:id="rId20"/>
  </p:notesMasterIdLst>
  <p:sldIdLst>
    <p:sldId id="256" r:id="rId2"/>
    <p:sldId id="670" r:id="rId3"/>
    <p:sldId id="689" r:id="rId4"/>
    <p:sldId id="690" r:id="rId5"/>
    <p:sldId id="691" r:id="rId6"/>
    <p:sldId id="676" r:id="rId7"/>
    <p:sldId id="692" r:id="rId8"/>
    <p:sldId id="693" r:id="rId9"/>
    <p:sldId id="677" r:id="rId10"/>
    <p:sldId id="659" r:id="rId11"/>
    <p:sldId id="660" r:id="rId12"/>
    <p:sldId id="662" r:id="rId13"/>
    <p:sldId id="663" r:id="rId14"/>
    <p:sldId id="680" r:id="rId15"/>
    <p:sldId id="649" r:id="rId16"/>
    <p:sldId id="694" r:id="rId17"/>
    <p:sldId id="695" r:id="rId18"/>
    <p:sldId id="682" r:id="rId19"/>
  </p:sldIdLst>
  <p:sldSz cx="9144000" cy="6858000" type="screen4x3"/>
  <p:notesSz cx="7099300" cy="10223500"/>
  <p:defaultTextStyle>
    <a:defPPr>
      <a:defRPr lang="el-G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k D. Kylafis" initials="NDK" lastIdx="2" clrIdx="0">
    <p:extLst>
      <p:ext uri="{19B8F6BF-5375-455C-9EA6-DF929625EA0E}">
        <p15:presenceInfo xmlns:p15="http://schemas.microsoft.com/office/powerpoint/2012/main" userId="Nick D. Kylafi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66FF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45"/>
    <p:restoredTop sz="86364"/>
  </p:normalViewPr>
  <p:slideViewPr>
    <p:cSldViewPr>
      <p:cViewPr varScale="1">
        <p:scale>
          <a:sx n="98" d="100"/>
          <a:sy n="98" d="100"/>
        </p:scale>
        <p:origin x="1600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86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42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84" tIns="49492" rIns="98984" bIns="49492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89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84" tIns="49492" rIns="98984" bIns="49492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3775" y="766763"/>
            <a:ext cx="5111750" cy="38338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89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56163"/>
            <a:ext cx="568007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84" tIns="49492" rIns="98984" bIns="494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89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107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84" tIns="49492" rIns="98984" bIns="49492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3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89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107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84" tIns="49492" rIns="98984" bIns="49492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/>
            </a:lvl1pPr>
          </a:lstStyle>
          <a:p>
            <a:pPr>
              <a:defRPr/>
            </a:pPr>
            <a:fld id="{95DD0D49-1A65-437B-9C8B-8FD2BACDF8DA}" type="slidenum">
              <a:rPr lang="en-US" altLang="el-GR"/>
              <a:pPr>
                <a:defRPr/>
              </a:pPr>
              <a:t>‹#›</a:t>
            </a:fld>
            <a:endParaRPr lang="en-US" altLang="el-GR"/>
          </a:p>
        </p:txBody>
      </p:sp>
    </p:spTree>
    <p:extLst>
      <p:ext uri="{BB962C8B-B14F-4D97-AF65-F5344CB8AC3E}">
        <p14:creationId xmlns:p14="http://schemas.microsoft.com/office/powerpoint/2010/main" val="3915191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923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710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9231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DD0D49-1A65-437B-9C8B-8FD2BACDF8DA}" type="slidenum">
              <a:rPr lang="en-US" altLang="el-GR" smtClean="0"/>
              <a:pPr>
                <a:defRPr/>
              </a:pPr>
              <a:t>4</a:t>
            </a:fld>
            <a:endParaRPr lang="en-US" altLang="el-GR"/>
          </a:p>
        </p:txBody>
      </p:sp>
    </p:spTree>
    <p:extLst>
      <p:ext uri="{BB962C8B-B14F-4D97-AF65-F5344CB8AC3E}">
        <p14:creationId xmlns:p14="http://schemas.microsoft.com/office/powerpoint/2010/main" val="33171816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092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2752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8614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94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86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0111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316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7930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6318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92682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5DD0D49-1A65-437B-9C8B-8FD2BACDF8DA}" type="slidenum">
              <a:rPr lang="en-US" altLang="el-GR" smtClean="0"/>
              <a:pPr>
                <a:defRPr/>
              </a:pPr>
              <a:t>15</a:t>
            </a:fld>
            <a:endParaRPr lang="en-US" altLang="el-GR"/>
          </a:p>
        </p:txBody>
      </p:sp>
    </p:spTree>
    <p:extLst>
      <p:ext uri="{BB962C8B-B14F-4D97-AF65-F5344CB8AC3E}">
        <p14:creationId xmlns:p14="http://schemas.microsoft.com/office/powerpoint/2010/main" val="20946590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6060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0561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l-GR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25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F3849-0872-4ECA-B104-0456BA2F4E65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86700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D75A9-C504-4BFF-9088-CE1DCE41787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265193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4D582-7278-4B7C-8464-10130CBADEE0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02745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0BCD5-C9A1-4FEC-9580-C81FAD5514FA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710879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45B4E1-43D2-4917-9ADF-245B0BEBA63C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721423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399D6-8AA1-4425-A5EE-408A67462E3A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755732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DFC984-57F6-46EB-BBAC-698161C0871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52038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C9E3A-6C26-44E2-AD80-688C60454DCB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150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66AF7-0CFC-4146-ABEF-808078D3A0A8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948888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CE00B-FDE4-4AA0-BA05-806083C4345E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30602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13E070-EC95-4AEC-B969-2932D3283964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41347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F2DAB-C9C4-49CB-96E5-ED1BF7640995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159822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59844-FEC3-47B5-A73B-BC7433CB5A39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9708699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24E65-C98E-4F54-91D4-630FD2DEBE63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8741156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Content Placeholder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2923A-3CCE-4DEF-989C-42EB0E4BAEB1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736857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l-G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6B08E-EC61-4B20-BC23-CAEF77C0A4BA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878314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τον τίτλο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2857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857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2857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0A10F8AC-2454-45B3-811B-D9FBE909F9B1}" type="slidenum">
              <a:rPr lang="el-GR" altLang="el-GR"/>
              <a:pPr>
                <a:defRPr/>
              </a:pPr>
              <a:t>‹#›</a:t>
            </a:fld>
            <a:endParaRPr lang="el-GR" altLang="el-GR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l-GR">
              <a:latin typeface="Times New Roman" panose="02020603050405020304" pitchFamily="18" charset="0"/>
            </a:endParaRPr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l-GR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l-GR">
              <a:latin typeface="Times New Roman" panose="02020603050405020304" pitchFamily="18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lang="en-US" altLang="el-GR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p"/>
        <a:defRPr sz="28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p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defRPr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0"/>
            <a:ext cx="8893175" cy="1484313"/>
          </a:xfrm>
        </p:spPr>
        <p:txBody>
          <a:bodyPr/>
          <a:lstStyle/>
          <a:p>
            <a:pPr algn="ctr" eaLnBrk="1" hangingPunct="1"/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  <a:t>Why is our community allergic to timelags being produced by Comptonization?</a:t>
            </a:r>
            <a:endParaRPr lang="el-GR" altLang="el-G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1484314"/>
            <a:ext cx="8893175" cy="53707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l-GR" dirty="0"/>
          </a:p>
          <a:p>
            <a:pPr eaLnBrk="1" hangingPunct="1">
              <a:lnSpc>
                <a:spcPct val="90000"/>
              </a:lnSpc>
            </a:pPr>
            <a:endParaRPr lang="en-US" altLang="el-GR" dirty="0"/>
          </a:p>
          <a:p>
            <a:pPr eaLnBrk="1" hangingPunct="1">
              <a:lnSpc>
                <a:spcPct val="90000"/>
              </a:lnSpc>
            </a:pPr>
            <a:r>
              <a:rPr lang="en-US" altLang="el-GR" dirty="0"/>
              <a:t>Nick Kylafis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l-GR" dirty="0"/>
              <a:t>University of Crete</a:t>
            </a:r>
          </a:p>
          <a:p>
            <a:pPr eaLnBrk="1" hangingPunct="1">
              <a:lnSpc>
                <a:spcPct val="90000"/>
              </a:lnSpc>
            </a:pPr>
            <a:endParaRPr lang="en-US" altLang="el-GR" sz="2400" dirty="0"/>
          </a:p>
          <a:p>
            <a:pPr eaLnBrk="1" hangingPunct="1">
              <a:lnSpc>
                <a:spcPct val="90000"/>
              </a:lnSpc>
            </a:pPr>
            <a:endParaRPr lang="en-US" altLang="el-GR" sz="2400" dirty="0"/>
          </a:p>
          <a:p>
            <a:pPr eaLnBrk="1" hangingPunct="1">
              <a:lnSpc>
                <a:spcPct val="90000"/>
              </a:lnSpc>
            </a:pPr>
            <a:endParaRPr lang="en-US" altLang="el-GR" sz="2400" dirty="0"/>
          </a:p>
          <a:p>
            <a:pPr algn="l" eaLnBrk="1" hangingPunct="1">
              <a:lnSpc>
                <a:spcPct val="90000"/>
              </a:lnSpc>
            </a:pPr>
            <a:endParaRPr lang="en-US" altLang="el-GR" sz="2400" dirty="0"/>
          </a:p>
          <a:p>
            <a:pPr algn="l" eaLnBrk="1" hangingPunct="1">
              <a:lnSpc>
                <a:spcPct val="90000"/>
              </a:lnSpc>
            </a:pPr>
            <a:endParaRPr lang="en-US" altLang="el-GR" sz="2400" dirty="0"/>
          </a:p>
          <a:p>
            <a:pPr algn="l" eaLnBrk="1" hangingPunct="1">
              <a:lnSpc>
                <a:spcPct val="90000"/>
              </a:lnSpc>
            </a:pPr>
            <a:endParaRPr lang="en-US" altLang="el-GR" sz="2400" dirty="0"/>
          </a:p>
          <a:p>
            <a:pPr eaLnBrk="1" hangingPunct="1">
              <a:lnSpc>
                <a:spcPct val="90000"/>
              </a:lnSpc>
            </a:pPr>
            <a:r>
              <a:rPr lang="en-US" altLang="el-GR" sz="2400" dirty="0" err="1"/>
              <a:t>Cefalu</a:t>
            </a:r>
            <a:r>
              <a:rPr lang="en-US" altLang="el-GR" sz="2400" dirty="0"/>
              <a:t>, 8 Sept. 2026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12875"/>
            <a:ext cx="8893175" cy="54451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l-GR" sz="2400" dirty="0"/>
              <a:t>In my opinion, </a:t>
            </a:r>
            <a:r>
              <a:rPr lang="en-US" altLang="el-GR" sz="2400" b="1" dirty="0"/>
              <a:t>Comptonization</a:t>
            </a:r>
            <a:r>
              <a:rPr lang="en-US" altLang="el-GR" sz="2400" dirty="0"/>
              <a:t> is  a neglected mechanism!</a:t>
            </a:r>
            <a:r>
              <a:rPr lang="el-GR" altLang="el-GR" sz="2400" dirty="0"/>
              <a:t>  </a:t>
            </a:r>
            <a:endParaRPr lang="en-US" altLang="el-GR" sz="2400" b="1" dirty="0"/>
          </a:p>
        </p:txBody>
      </p:sp>
    </p:spTree>
    <p:extLst>
      <p:ext uri="{BB962C8B-B14F-4D97-AF65-F5344CB8AC3E}">
        <p14:creationId xmlns:p14="http://schemas.microsoft.com/office/powerpoint/2010/main" val="2598596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X-ray spectra from the corona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12875"/>
            <a:ext cx="8893175" cy="54451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l-GR" sz="2400" dirty="0"/>
              <a:t>Our community generally agrees that the hard X-ray spectra in BHXRBs are produced by </a:t>
            </a:r>
            <a:r>
              <a:rPr lang="en-US" altLang="el-GR" sz="2400" b="1" dirty="0"/>
              <a:t>Comptonization</a:t>
            </a:r>
            <a:r>
              <a:rPr lang="en-US" altLang="el-GR" sz="2400" dirty="0"/>
              <a:t>.</a:t>
            </a:r>
          </a:p>
          <a:p>
            <a:pPr eaLnBrk="1" hangingPunct="1">
              <a:defRPr/>
            </a:pPr>
            <a:endParaRPr lang="en-US" altLang="el-GR" sz="2400" dirty="0"/>
          </a:p>
          <a:p>
            <a:pPr eaLnBrk="1" hangingPunct="1">
              <a:defRPr/>
            </a:pPr>
            <a:r>
              <a:rPr lang="en-US" altLang="el-GR" sz="2400" dirty="0"/>
              <a:t>Yet, our community does not look at what other observations Comptonization may explain.</a:t>
            </a:r>
          </a:p>
          <a:p>
            <a:pPr eaLnBrk="1" hangingPunct="1">
              <a:defRPr/>
            </a:pPr>
            <a:endParaRPr lang="en-US" altLang="el-GR" sz="2400" dirty="0"/>
          </a:p>
          <a:p>
            <a:pPr eaLnBrk="1" hangingPunct="1">
              <a:defRPr/>
            </a:pPr>
            <a:r>
              <a:rPr lang="en-US" altLang="el-GR" sz="2400" dirty="0"/>
              <a:t>Let’s look at them.</a:t>
            </a:r>
          </a:p>
        </p:txBody>
      </p:sp>
    </p:spTree>
    <p:extLst>
      <p:ext uri="{BB962C8B-B14F-4D97-AF65-F5344CB8AC3E}">
        <p14:creationId xmlns:p14="http://schemas.microsoft.com/office/powerpoint/2010/main" val="19862846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38594" name="Rectangle 2"/>
              <p:cNvSpPr>
                <a:spLocks noGrp="1" noChangeArrowheads="1"/>
              </p:cNvSpPr>
              <p:nvPr>
                <p:ph type="title"/>
              </p:nvPr>
            </p:nvSpPr>
            <p:spPr>
              <a:xfrm>
                <a:off x="323850" y="0"/>
                <a:ext cx="8820150" cy="1412775"/>
              </a:xfrm>
            </p:spPr>
            <p:txBody>
              <a:bodyPr/>
              <a:lstStyle/>
              <a:p>
                <a:pPr algn="ctr"/>
                <a:r>
                  <a:rPr lang="en-US" altLang="el-GR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Timelag vs Fourier frequency </a:t>
                </a:r>
                <a:br>
                  <a:rPr lang="en-US" altLang="el-GR" sz="3600" dirty="0">
                    <a:latin typeface="Arial" panose="020B0604020202020204" pitchFamily="34" charset="0"/>
                    <a:cs typeface="Arial" panose="020B0604020202020204" pitchFamily="34" charset="0"/>
                  </a:rPr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el-GR" sz="360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altLang="el-GR" sz="36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𝑡</m:t>
                        </m:r>
                      </m:e>
                      <m:sub>
                        <m:r>
                          <a:rPr lang="en-US" altLang="el-GR" sz="36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𝑙𝑎𝑔</m:t>
                        </m:r>
                      </m:sub>
                    </m:sSub>
                    <m:r>
                      <a:rPr lang="en-US" altLang="el-GR" sz="3600" i="1"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~</m:t>
                    </m:r>
                    <m:sSup>
                      <m:sSupPr>
                        <m:ctrlPr>
                          <a:rPr lang="en-US" altLang="el-GR" sz="36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pPr>
                      <m:e>
                        <m:r>
                          <a:rPr lang="en-US" altLang="el-GR" sz="3600" i="1"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rPr>
                          <m:t>𝜈</m:t>
                        </m:r>
                      </m:e>
                      <m:sup>
                        <m:r>
                          <a:rPr lang="en-US" altLang="el-GR" sz="3600" i="1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−0.</m:t>
                        </m:r>
                        <m:r>
                          <a:rPr lang="en-US" altLang="el-GR" sz="3600" b="0" i="1" smtClean="0"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7</m:t>
                        </m:r>
                      </m:sup>
                    </m:sSup>
                  </m:oMath>
                </a14:m>
                <a:r>
                  <a:rPr lang="en-US" altLang="el-GR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 (</a:t>
                </a:r>
                <a:r>
                  <a:rPr lang="en-US" altLang="el-GR" sz="36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Pottschmidt</a:t>
                </a:r>
                <a:r>
                  <a:rPr lang="en-US" altLang="el-GR" sz="3600" dirty="0">
                    <a:latin typeface="Arial" panose="020B0604020202020204" pitchFamily="34" charset="0"/>
                    <a:cs typeface="Arial" panose="020B0604020202020204" pitchFamily="34" charset="0"/>
                  </a:rPr>
                  <a:t> et al. 2000)</a:t>
                </a:r>
                <a:endParaRPr lang="el-GR" altLang="el-GR" sz="36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38594" name="Rectangle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23850" y="0"/>
                <a:ext cx="8820150" cy="1412775"/>
              </a:xfrm>
              <a:blipFill>
                <a:blip r:embed="rId3"/>
                <a:stretch>
                  <a:fillRect b="-11607"/>
                </a:stretch>
              </a:blipFill>
            </p:spPr>
            <p:txBody>
              <a:bodyPr/>
              <a:lstStyle/>
              <a:p>
                <a:r>
                  <a:rPr lang="en-G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85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323850" y="1412775"/>
            <a:ext cx="3816350" cy="5445225"/>
          </a:xfrm>
          <a:ln/>
        </p:spPr>
        <p:txBody>
          <a:bodyPr/>
          <a:lstStyle/>
          <a:p>
            <a:endParaRPr lang="en-US" altLang="el-GR" sz="2400" dirty="0"/>
          </a:p>
          <a:p>
            <a:endParaRPr lang="en-US" altLang="el-GR" sz="2400" dirty="0"/>
          </a:p>
          <a:p>
            <a:pPr>
              <a:buNone/>
            </a:pPr>
            <a:r>
              <a:rPr lang="en-US" altLang="el-GR" sz="2400" b="1" dirty="0">
                <a:solidFill>
                  <a:schemeClr val="folHlink"/>
                </a:solidFill>
              </a:rPr>
              <a:t>                  </a:t>
            </a:r>
            <a:r>
              <a:rPr lang="en-US" altLang="el-GR" sz="2000" dirty="0"/>
              <a:t>Time</a:t>
            </a:r>
            <a:r>
              <a:rPr lang="en-US" altLang="el-GR" sz="2000" b="1" dirty="0"/>
              <a:t> </a:t>
            </a:r>
            <a:r>
              <a:rPr lang="en-US" altLang="el-GR" sz="2000" dirty="0"/>
              <a:t>lag</a:t>
            </a:r>
          </a:p>
          <a:p>
            <a:pPr>
              <a:buNone/>
            </a:pPr>
            <a:endParaRPr lang="en-US" altLang="el-GR" sz="2000" dirty="0"/>
          </a:p>
          <a:p>
            <a:pPr>
              <a:buNone/>
            </a:pPr>
            <a:endParaRPr lang="en-US" altLang="el-GR" sz="2000" dirty="0"/>
          </a:p>
          <a:p>
            <a:pPr>
              <a:buNone/>
            </a:pPr>
            <a:endParaRPr lang="en-US" altLang="el-GR" sz="2000" dirty="0"/>
          </a:p>
          <a:p>
            <a:pPr>
              <a:buNone/>
            </a:pPr>
            <a:endParaRPr lang="en-US" altLang="el-GR" sz="2000" dirty="0"/>
          </a:p>
          <a:p>
            <a:pPr>
              <a:buNone/>
            </a:pPr>
            <a:r>
              <a:rPr lang="en-US" altLang="el-GR" sz="2000" dirty="0"/>
              <a:t>          Cyg X-1</a:t>
            </a:r>
            <a:endParaRPr lang="el-GR" altLang="el-GR" sz="2000" dirty="0"/>
          </a:p>
        </p:txBody>
      </p:sp>
      <p:sp>
        <p:nvSpPr>
          <p:cNvPr id="238596" name="Text Box 4"/>
          <p:cNvSpPr txBox="1">
            <a:spLocks noChangeArrowheads="1"/>
          </p:cNvSpPr>
          <p:nvPr/>
        </p:nvSpPr>
        <p:spPr bwMode="auto">
          <a:xfrm>
            <a:off x="3924300" y="1557338"/>
            <a:ext cx="52197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endParaRPr lang="en-US" altLang="el-GR" sz="2000">
              <a:latin typeface="Verdana" panose="020B0604030504040204" pitchFamily="34" charset="0"/>
            </a:endParaRPr>
          </a:p>
        </p:txBody>
      </p:sp>
      <p:pic>
        <p:nvPicPr>
          <p:cNvPr id="238597" name="Picture 5" descr="fig4_right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95738" y="1557338"/>
            <a:ext cx="4705350" cy="50847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F27B3A-05AC-3798-4040-7B23E377FBF5}"/>
              </a:ext>
            </a:extLst>
          </p:cNvPr>
          <p:cNvSpPr txBox="1"/>
          <p:nvPr/>
        </p:nvSpPr>
        <p:spPr>
          <a:xfrm>
            <a:off x="4114800" y="2975113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R" dirty="0"/>
          </a:p>
        </p:txBody>
      </p:sp>
    </p:spTree>
    <p:extLst>
      <p:ext uri="{BB962C8B-B14F-4D97-AF65-F5344CB8AC3E}">
        <p14:creationId xmlns:p14="http://schemas.microsoft.com/office/powerpoint/2010/main" val="3400399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  <a:t>Comptonization can explain this correlation</a:t>
            </a:r>
            <a:endParaRPr lang="el-GR" altLang="el-G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4739" name="Rectangle 3"/>
              <p:cNvSpPr>
                <a:spLocks noGrp="1" noChangeArrowheads="1"/>
              </p:cNvSpPr>
              <p:nvPr>
                <p:ph type="body" sz="half" idx="3"/>
              </p:nvPr>
            </p:nvSpPr>
            <p:spPr>
              <a:xfrm>
                <a:off x="250825" y="1412875"/>
                <a:ext cx="8893175" cy="5445125"/>
              </a:xfrm>
            </p:spPr>
            <p:txBody>
              <a:bodyPr/>
              <a:lstStyle/>
              <a:p>
                <a:pPr eaLnBrk="1" hangingPunct="1">
                  <a:defRPr/>
                </a:pPr>
                <a:r>
                  <a:rPr lang="en-US" altLang="en-GR" sz="2400" dirty="0"/>
                  <a:t>Let’s remember that </a:t>
                </a:r>
                <a:r>
                  <a:rPr lang="en-US" altLang="el-GR" sz="2400" b="1" dirty="0"/>
                  <a:t>Comptonization acts like a filter that cuts off the high frequencies</a:t>
                </a:r>
                <a:r>
                  <a:rPr lang="en-US" altLang="el-GR" sz="2400" dirty="0"/>
                  <a:t>.</a:t>
                </a:r>
              </a:p>
              <a:p>
                <a:pPr eaLnBrk="1" hangingPunct="1">
                  <a:defRPr/>
                </a:pPr>
                <a:endParaRPr lang="en-US" altLang="el-GR" sz="2400" dirty="0"/>
              </a:p>
              <a:p>
                <a:pPr eaLnBrk="1" hangingPunct="1">
                  <a:defRPr/>
                </a:pPr>
                <a:r>
                  <a:rPr lang="en-US" altLang="el-GR" sz="2400" dirty="0"/>
                  <a:t>If the timelag is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l-GR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l-GR" sz="24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el-GR" sz="2400" b="0" i="1" smtClean="0">
                            <a:latin typeface="Cambria Math" panose="02040503050406030204" pitchFamily="18" charset="0"/>
                          </a:rPr>
                          <m:t>𝑙𝑎𝑔</m:t>
                        </m:r>
                      </m:sub>
                    </m:sSub>
                  </m:oMath>
                </a14:m>
                <a:r>
                  <a:rPr lang="en-US" altLang="el-GR" sz="2400" dirty="0"/>
                  <a:t>, then ALL frequencies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el-GR" sz="2400" dirty="0">
                        <a:latin typeface="Cambria Math" panose="02040503050406030204" pitchFamily="18" charset="0"/>
                      </a:rPr>
                      <m:t>ν</m:t>
                    </m:r>
                    <m:r>
                      <a:rPr lang="el-GR" altLang="el-GR" sz="2400" b="0" i="0" dirty="0" smtClean="0">
                        <a:latin typeface="Cambria Math" panose="02040503050406030204" pitchFamily="18" charset="0"/>
                      </a:rPr>
                      <m:t>&gt;1/</m:t>
                    </m:r>
                    <m:sSub>
                      <m:sSubPr>
                        <m:ctrlPr>
                          <a:rPr lang="en-US" altLang="el-GR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l-GR" sz="24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el-GR" sz="2400" i="1">
                            <a:latin typeface="Cambria Math" panose="02040503050406030204" pitchFamily="18" charset="0"/>
                          </a:rPr>
                          <m:t>𝑙𝑎𝑔</m:t>
                        </m:r>
                      </m:sub>
                    </m:sSub>
                  </m:oMath>
                </a14:m>
                <a:r>
                  <a:rPr lang="el-GR" altLang="el-GR" sz="2400" dirty="0"/>
                  <a:t> </a:t>
                </a:r>
                <a:r>
                  <a:rPr lang="en-US" altLang="el-GR" sz="2400" dirty="0"/>
                  <a:t>are cutoff. Smaller frequencies pass.</a:t>
                </a:r>
              </a:p>
              <a:p>
                <a:pPr eaLnBrk="1" hangingPunct="1">
                  <a:defRPr/>
                </a:pPr>
                <a:endParaRPr lang="en-US" altLang="el-GR" sz="2400" dirty="0"/>
              </a:p>
              <a:p>
                <a:pPr eaLnBrk="1" hangingPunct="1">
                  <a:defRPr/>
                </a:pPr>
                <a:r>
                  <a:rPr lang="en-US" altLang="el-GR" sz="2400" dirty="0"/>
                  <a:t>For those of you that do not know that Comptonization acts like a filter, please allow me to explain it quickly.</a:t>
                </a:r>
              </a:p>
            </p:txBody>
          </p:sp>
        </mc:Choice>
        <mc:Fallback>
          <p:sp>
            <p:nvSpPr>
              <p:cNvPr id="2447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3"/>
              </p:nvPr>
            </p:nvSpPr>
            <p:spPr>
              <a:xfrm>
                <a:off x="250825" y="1412875"/>
                <a:ext cx="8893175" cy="5445125"/>
              </a:xfrm>
              <a:blipFill>
                <a:blip r:embed="rId3"/>
                <a:stretch>
                  <a:fillRect l="-428" t="-932"/>
                </a:stretch>
              </a:blipFill>
            </p:spPr>
            <p:txBody>
              <a:bodyPr/>
              <a:lstStyle/>
              <a:p>
                <a:r>
                  <a:rPr lang="en-G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784234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  <a:t>Explanation</a:t>
            </a:r>
            <a:endParaRPr lang="el-GR" altLang="el-G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4739" name="Rectangle 3"/>
              <p:cNvSpPr>
                <a:spLocks noGrp="1" noChangeArrowheads="1"/>
              </p:cNvSpPr>
              <p:nvPr>
                <p:ph type="body" sz="half" idx="3"/>
              </p:nvPr>
            </p:nvSpPr>
            <p:spPr>
              <a:xfrm>
                <a:off x="225348" y="1392238"/>
                <a:ext cx="8893175" cy="5445125"/>
              </a:xfrm>
            </p:spPr>
            <p:txBody>
              <a:bodyPr/>
              <a:lstStyle/>
              <a:p>
                <a:pPr eaLnBrk="1" hangingPunct="1">
                  <a:defRPr/>
                </a:pPr>
                <a:r>
                  <a:rPr lang="en-US" altLang="en-GR" sz="1800" dirty="0"/>
                  <a:t>For simplicity, let’s consider a source of photons that  has variability only at one period </a:t>
                </a:r>
                <a14:m>
                  <m:oMath xmlns:m="http://schemas.openxmlformats.org/officeDocument/2006/math">
                    <m:r>
                      <a:rPr lang="en-US" altLang="en-GR" sz="1800" i="1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altLang="en-GR" sz="1800" dirty="0"/>
                  <a:t>, i.e., only at frequency </a:t>
                </a:r>
                <a14:m>
                  <m:oMath xmlns:m="http://schemas.openxmlformats.org/officeDocument/2006/math">
                    <m:r>
                      <a:rPr lang="el-GR" altLang="en-GR" sz="1800" b="0" i="1" smtClean="0">
                        <a:latin typeface="Cambria Math" panose="02040503050406030204" pitchFamily="18" charset="0"/>
                      </a:rPr>
                      <m:t>𝜈</m:t>
                    </m:r>
                    <m:r>
                      <a:rPr lang="el-GR" altLang="en-GR" sz="1800" b="0" i="1" smtClean="0">
                        <a:latin typeface="Cambria Math" panose="02040503050406030204" pitchFamily="18" charset="0"/>
                      </a:rPr>
                      <m:t>=1/</m:t>
                    </m:r>
                    <m:r>
                      <m:rPr>
                        <m:sty m:val="p"/>
                      </m:rPr>
                      <a:rPr lang="en-US" altLang="en-GR" sz="1800" b="0" i="0" smtClean="0">
                        <a:latin typeface="Cambria Math" panose="02040503050406030204" pitchFamily="18" charset="0"/>
                      </a:rPr>
                      <m:t>P</m:t>
                    </m:r>
                  </m:oMath>
                </a14:m>
                <a:r>
                  <a:rPr lang="en-US" altLang="en-GR" sz="1800" dirty="0"/>
                  <a:t>.        </a:t>
                </a:r>
                <a:r>
                  <a:rPr lang="el-GR" altLang="en-GR" sz="1800" dirty="0"/>
                  <a:t>   </a:t>
                </a:r>
              </a:p>
              <a:p>
                <a:pPr eaLnBrk="1" hangingPunct="1">
                  <a:defRPr/>
                </a:pPr>
                <a:endParaRPr lang="en-US" altLang="el-GR" sz="1800" dirty="0"/>
              </a:p>
              <a:p>
                <a:pPr eaLnBrk="1" hangingPunct="1">
                  <a:defRPr/>
                </a:pPr>
                <a:r>
                  <a:rPr lang="en-US" altLang="el-GR" sz="1800" dirty="0"/>
                  <a:t>If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en-GR" sz="18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n-GR" sz="1800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en-GR" sz="1800" b="0" i="1" smtClean="0">
                            <a:latin typeface="Cambria Math" panose="02040503050406030204" pitchFamily="18" charset="0"/>
                          </a:rPr>
                          <m:t>𝑙𝑎𝑔</m:t>
                        </m:r>
                      </m:sub>
                    </m:sSub>
                    <m:r>
                      <a:rPr lang="en-US" altLang="en-GR" sz="1800" b="0" i="0" smtClean="0">
                        <a:latin typeface="Cambria Math" panose="02040503050406030204" pitchFamily="18" charset="0"/>
                      </a:rPr>
                      <m:t>≪</m:t>
                    </m:r>
                  </m:oMath>
                </a14:m>
                <a:r>
                  <a:rPr lang="en-US" altLang="en-GR" sz="1800" dirty="0"/>
                  <a:t> </a:t>
                </a:r>
                <a14:m>
                  <m:oMath xmlns:m="http://schemas.openxmlformats.org/officeDocument/2006/math">
                    <m:r>
                      <a:rPr lang="en-US" altLang="en-GR" sz="1800" i="1">
                        <a:latin typeface="Cambria Math" panose="02040503050406030204" pitchFamily="18" charset="0"/>
                      </a:rPr>
                      <m:t>𝑃</m:t>
                    </m:r>
                  </m:oMath>
                </a14:m>
                <a:r>
                  <a:rPr lang="en-US" altLang="el-GR" sz="1800" dirty="0"/>
                  <a:t>, the timelags DO NOT AFFECT the intrinsic periodicity. Hard photons emerge shortly after the softer ones.  The variability is preserved.</a:t>
                </a:r>
              </a:p>
              <a:p>
                <a:pPr eaLnBrk="1" hangingPunct="1">
                  <a:defRPr/>
                </a:pPr>
                <a:endParaRPr lang="en-US" altLang="el-GR" sz="1800" dirty="0"/>
              </a:p>
              <a:p>
                <a:pPr eaLnBrk="1" hangingPunct="1">
                  <a:defRPr/>
                </a:pPr>
                <a:r>
                  <a:rPr lang="en-US" altLang="el-GR" sz="1800" dirty="0"/>
                  <a:t>However, if </a:t>
                </a:r>
                <a14:m>
                  <m:oMath xmlns:m="http://schemas.openxmlformats.org/officeDocument/2006/math">
                    <m:r>
                      <a:rPr lang="en-US" altLang="en-GR" sz="18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altLang="en-GR" sz="1800" b="0" i="0" smtClean="0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altLang="en-GR" sz="180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en-GR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𝑙𝑎𝑔</m:t>
                        </m:r>
                      </m:sub>
                    </m:sSub>
                  </m:oMath>
                </a14:m>
                <a:r>
                  <a:rPr lang="en-US" altLang="el-GR" sz="1800" dirty="0"/>
                  <a:t> or if </a:t>
                </a:r>
                <a14:m>
                  <m:oMath xmlns:m="http://schemas.openxmlformats.org/officeDocument/2006/math">
                    <m:r>
                      <a:rPr lang="en-US" altLang="en-GR" sz="1800" i="1"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altLang="en-GR" sz="1800" b="0" i="0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altLang="en-GR" sz="180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en-GR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𝑙𝑎𝑔</m:t>
                        </m:r>
                      </m:sub>
                    </m:sSub>
                  </m:oMath>
                </a14:m>
                <a:r>
                  <a:rPr lang="en-US" altLang="el-GR" sz="1800" dirty="0"/>
                  <a:t>, </a:t>
                </a:r>
                <a:r>
                  <a:rPr lang="en-US" altLang="el-GR" sz="1800" b="1" dirty="0"/>
                  <a:t>and because there is a distribution of timelags</a:t>
                </a:r>
                <a:r>
                  <a:rPr lang="en-US" altLang="el-GR" sz="1800" dirty="0"/>
                  <a:t>, the hard photons FORGET the phase at which they were emitted, and thus the variability is smoothed out.</a:t>
                </a:r>
              </a:p>
              <a:p>
                <a:pPr eaLnBrk="1" hangingPunct="1">
                  <a:defRPr/>
                </a:pPr>
                <a:endParaRPr lang="en-US" altLang="el-GR" sz="1800" dirty="0"/>
              </a:p>
              <a:p>
                <a:pPr eaLnBrk="1" hangingPunct="1">
                  <a:defRPr/>
                </a:pPr>
                <a:r>
                  <a:rPr lang="en-US" altLang="el-GR" sz="1800" dirty="0"/>
                  <a:t>In other words, the variability is washed out if the frequency of variability is high, i.e.,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el-GR" sz="1800" i="1" dirty="0">
                        <a:latin typeface="Cambria Math" panose="02040503050406030204" pitchFamily="18" charset="0"/>
                      </a:rPr>
                      <m:t>ν</m:t>
                    </m:r>
                    <m:r>
                      <a:rPr lang="el-GR" altLang="el-GR" sz="1800" i="1" dirty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l-GR" altLang="el-GR" sz="18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l-GR" altLang="el-GR" sz="1800" i="1" dirty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𝑃</m:t>
                        </m:r>
                      </m:den>
                    </m:f>
                    <m:r>
                      <a:rPr lang="en-US" altLang="en-GR" sz="1800" b="0" i="1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l-GR" altLang="en-GR" sz="1800" i="1">
                        <a:latin typeface="Cambria Math" panose="02040503050406030204" pitchFamily="18" charset="0"/>
                      </a:rPr>
                      <m:t>1/</m:t>
                    </m:r>
                    <m:sSub>
                      <m:sSubPr>
                        <m:ctrlPr>
                          <a:rPr lang="el-GR" altLang="en-GR" sz="18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en-US" altLang="en-GR" sz="1800" i="1">
                            <a:latin typeface="Cambria Math" panose="02040503050406030204" pitchFamily="18" charset="0"/>
                          </a:rPr>
                          <m:t>𝑙𝑎𝑔</m:t>
                        </m:r>
                      </m:sub>
                    </m:sSub>
                  </m:oMath>
                </a14:m>
                <a:r>
                  <a:rPr lang="en-US" altLang="el-GR" sz="1800" dirty="0"/>
                  <a:t>.  </a:t>
                </a:r>
              </a:p>
              <a:p>
                <a:pPr eaLnBrk="1" hangingPunct="1">
                  <a:defRPr/>
                </a:pPr>
                <a:endParaRPr lang="en-US" altLang="el-GR" sz="1800" dirty="0"/>
              </a:p>
              <a:p>
                <a:pPr eaLnBrk="1" hangingPunct="1">
                  <a:defRPr/>
                </a:pPr>
                <a:r>
                  <a:rPr lang="en-US" altLang="el-GR" sz="1800" dirty="0"/>
                  <a:t>This is what we mean by </a:t>
                </a:r>
                <a:r>
                  <a:rPr lang="en-US" altLang="el-GR" sz="1800" b="1" dirty="0"/>
                  <a:t>Comptonization acts like a filter that cuts off the high frequencies</a:t>
                </a:r>
                <a:r>
                  <a:rPr lang="en-US" altLang="el-GR" sz="1800" dirty="0"/>
                  <a:t>.</a:t>
                </a:r>
              </a:p>
            </p:txBody>
          </p:sp>
        </mc:Choice>
        <mc:Fallback>
          <p:sp>
            <p:nvSpPr>
              <p:cNvPr id="2447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3"/>
              </p:nvPr>
            </p:nvSpPr>
            <p:spPr>
              <a:xfrm>
                <a:off x="225348" y="1392238"/>
                <a:ext cx="8893175" cy="5445125"/>
              </a:xfrm>
              <a:blipFill>
                <a:blip r:embed="rId3"/>
                <a:stretch>
                  <a:fillRect t="-465" r="-142"/>
                </a:stretch>
              </a:blipFill>
            </p:spPr>
            <p:txBody>
              <a:bodyPr/>
              <a:lstStyle/>
              <a:p>
                <a:r>
                  <a:rPr lang="en-G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91811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68262"/>
            <a:ext cx="8893175" cy="1323975"/>
          </a:xfrm>
        </p:spPr>
        <p:txBody>
          <a:bodyPr/>
          <a:lstStyle/>
          <a:p>
            <a:pPr algn="ctr" eaLnBrk="1" hangingPunct="1"/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3600" dirty="0">
                <a:latin typeface="Arial" panose="020B0604020202020204" pitchFamily="34" charset="0"/>
                <a:cs typeface="Arial" panose="020B0604020202020204" pitchFamily="34" charset="0"/>
              </a:rPr>
              <a:t>Schematic picture of the Comptonization timelags in a parabolic outflow </a:t>
            </a:r>
            <a:endParaRPr lang="el-GR" altLang="el-GR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39863"/>
            <a:ext cx="8893175" cy="5445125"/>
          </a:xfrm>
        </p:spPr>
        <p:txBody>
          <a:bodyPr/>
          <a:lstStyle/>
          <a:p>
            <a:pPr eaLnBrk="1" hangingPunct="1">
              <a:defRPr/>
            </a:pPr>
            <a:endParaRPr lang="en-US" altLang="el-GR" sz="2400" dirty="0"/>
          </a:p>
        </p:txBody>
      </p: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3998913" y="1641475"/>
            <a:ext cx="4605337" cy="4811713"/>
            <a:chOff x="2688" y="572"/>
            <a:chExt cx="2901" cy="3031"/>
          </a:xfrm>
        </p:grpSpPr>
        <p:grpSp>
          <p:nvGrpSpPr>
            <p:cNvPr id="5" name="Group 23"/>
            <p:cNvGrpSpPr>
              <a:grpSpLocks/>
            </p:cNvGrpSpPr>
            <p:nvPr/>
          </p:nvGrpSpPr>
          <p:grpSpPr bwMode="auto">
            <a:xfrm>
              <a:off x="3024" y="720"/>
              <a:ext cx="2544" cy="2544"/>
              <a:chOff x="3024" y="720"/>
              <a:chExt cx="2544" cy="2544"/>
            </a:xfrm>
          </p:grpSpPr>
          <p:sp>
            <p:nvSpPr>
              <p:cNvPr id="20" name="Line 24"/>
              <p:cNvSpPr>
                <a:spLocks noChangeShapeType="1"/>
              </p:cNvSpPr>
              <p:nvPr/>
            </p:nvSpPr>
            <p:spPr bwMode="auto">
              <a:xfrm>
                <a:off x="3024" y="720"/>
                <a:ext cx="0" cy="25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21" name="Line 25"/>
              <p:cNvSpPr>
                <a:spLocks noChangeShapeType="1"/>
              </p:cNvSpPr>
              <p:nvPr/>
            </p:nvSpPr>
            <p:spPr bwMode="auto">
              <a:xfrm rot="5400000">
                <a:off x="4296" y="1992"/>
                <a:ext cx="0" cy="2544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  <p:sp>
            <p:nvSpPr>
              <p:cNvPr id="22" name="Line 26"/>
              <p:cNvSpPr>
                <a:spLocks noChangeShapeType="1"/>
              </p:cNvSpPr>
              <p:nvPr/>
            </p:nvSpPr>
            <p:spPr bwMode="auto">
              <a:xfrm>
                <a:off x="3120" y="1056"/>
                <a:ext cx="2160" cy="1968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l-GR"/>
              </a:p>
            </p:txBody>
          </p:sp>
        </p:grpSp>
        <p:sp>
          <p:nvSpPr>
            <p:cNvPr id="6" name="Line 27"/>
            <p:cNvSpPr>
              <a:spLocks noChangeShapeType="1"/>
            </p:cNvSpPr>
            <p:nvPr/>
          </p:nvSpPr>
          <p:spPr bwMode="auto">
            <a:xfrm>
              <a:off x="3024" y="1584"/>
              <a:ext cx="672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7" name="Line 28"/>
            <p:cNvSpPr>
              <a:spLocks noChangeShapeType="1"/>
            </p:cNvSpPr>
            <p:nvPr/>
          </p:nvSpPr>
          <p:spPr bwMode="auto">
            <a:xfrm>
              <a:off x="3024" y="2112"/>
              <a:ext cx="1248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8" name="Line 29"/>
            <p:cNvSpPr>
              <a:spLocks noChangeShapeType="1"/>
            </p:cNvSpPr>
            <p:nvPr/>
          </p:nvSpPr>
          <p:spPr bwMode="auto">
            <a:xfrm>
              <a:off x="3024" y="2640"/>
              <a:ext cx="1824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9" name="Line 30"/>
            <p:cNvSpPr>
              <a:spLocks noChangeShapeType="1"/>
            </p:cNvSpPr>
            <p:nvPr/>
          </p:nvSpPr>
          <p:spPr bwMode="auto">
            <a:xfrm rot="5400000">
              <a:off x="2856" y="2424"/>
              <a:ext cx="1680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0" name="Line 31"/>
            <p:cNvSpPr>
              <a:spLocks noChangeShapeType="1"/>
            </p:cNvSpPr>
            <p:nvPr/>
          </p:nvSpPr>
          <p:spPr bwMode="auto">
            <a:xfrm rot="5400000">
              <a:off x="3696" y="2688"/>
              <a:ext cx="1152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1" name="Line 32"/>
            <p:cNvSpPr>
              <a:spLocks noChangeShapeType="1"/>
            </p:cNvSpPr>
            <p:nvPr/>
          </p:nvSpPr>
          <p:spPr bwMode="auto">
            <a:xfrm rot="5400000">
              <a:off x="4536" y="2952"/>
              <a:ext cx="624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2" name="Text Box 33"/>
            <p:cNvSpPr txBox="1">
              <a:spLocks noChangeArrowheads="1"/>
            </p:cNvSpPr>
            <p:nvPr/>
          </p:nvSpPr>
          <p:spPr bwMode="auto">
            <a:xfrm>
              <a:off x="3504" y="3360"/>
              <a:ext cx="308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1/t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3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3" name="Text Box 34"/>
            <p:cNvSpPr txBox="1">
              <a:spLocks noChangeArrowheads="1"/>
            </p:cNvSpPr>
            <p:nvPr/>
          </p:nvSpPr>
          <p:spPr bwMode="auto">
            <a:xfrm>
              <a:off x="4080" y="3360"/>
              <a:ext cx="307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1/t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2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4" name="Text Box 35"/>
            <p:cNvSpPr txBox="1">
              <a:spLocks noChangeArrowheads="1"/>
            </p:cNvSpPr>
            <p:nvPr/>
          </p:nvSpPr>
          <p:spPr bwMode="auto">
            <a:xfrm>
              <a:off x="4704" y="3360"/>
              <a:ext cx="308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1/t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1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5" name="Text Box 36"/>
            <p:cNvSpPr txBox="1">
              <a:spLocks noChangeArrowheads="1"/>
            </p:cNvSpPr>
            <p:nvPr/>
          </p:nvSpPr>
          <p:spPr bwMode="auto">
            <a:xfrm>
              <a:off x="2784" y="1440"/>
              <a:ext cx="201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3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6" name="Text Box 37"/>
            <p:cNvSpPr txBox="1">
              <a:spLocks noChangeArrowheads="1"/>
            </p:cNvSpPr>
            <p:nvPr/>
          </p:nvSpPr>
          <p:spPr bwMode="auto">
            <a:xfrm>
              <a:off x="2784" y="1968"/>
              <a:ext cx="201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2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7" name="Text Box 38"/>
            <p:cNvSpPr txBox="1">
              <a:spLocks noChangeArrowheads="1"/>
            </p:cNvSpPr>
            <p:nvPr/>
          </p:nvSpPr>
          <p:spPr bwMode="auto">
            <a:xfrm>
              <a:off x="2784" y="2493"/>
              <a:ext cx="201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1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auto">
            <a:xfrm>
              <a:off x="2688" y="572"/>
              <a:ext cx="269" cy="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20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lag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19" name="Text Box 40"/>
            <p:cNvSpPr txBox="1">
              <a:spLocks noChangeArrowheads="1"/>
            </p:cNvSpPr>
            <p:nvPr/>
          </p:nvSpPr>
          <p:spPr bwMode="auto">
            <a:xfrm>
              <a:off x="5309" y="3358"/>
              <a:ext cx="280" cy="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 i="1">
                  <a:latin typeface="Lucida Grande" pitchFamily="-73" charset="0"/>
                  <a:ea typeface="ＭＳ Ｐゴシック" panose="020B0600070205080204" pitchFamily="34" charset="-128"/>
                </a:rPr>
                <a:t>ν 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</p:grpSp>
      <p:grpSp>
        <p:nvGrpSpPr>
          <p:cNvPr id="23" name="Group 50"/>
          <p:cNvGrpSpPr>
            <a:grpSpLocks noChangeAspect="1"/>
          </p:cNvGrpSpPr>
          <p:nvPr/>
        </p:nvGrpSpPr>
        <p:grpSpPr bwMode="auto">
          <a:xfrm>
            <a:off x="827088" y="1916113"/>
            <a:ext cx="2286000" cy="4608512"/>
            <a:chOff x="521" y="1026"/>
            <a:chExt cx="1530" cy="3084"/>
          </a:xfrm>
        </p:grpSpPr>
        <p:grpSp>
          <p:nvGrpSpPr>
            <p:cNvPr id="24" name="Group 47"/>
            <p:cNvGrpSpPr>
              <a:grpSpLocks noChangeAspect="1"/>
            </p:cNvGrpSpPr>
            <p:nvPr/>
          </p:nvGrpSpPr>
          <p:grpSpPr bwMode="auto">
            <a:xfrm>
              <a:off x="521" y="1026"/>
              <a:ext cx="1068" cy="1027"/>
              <a:chOff x="567" y="1026"/>
              <a:chExt cx="1068" cy="1027"/>
            </a:xfrm>
          </p:grpSpPr>
          <p:grpSp>
            <p:nvGrpSpPr>
              <p:cNvPr id="39" name="Group 7"/>
              <p:cNvGrpSpPr>
                <a:grpSpLocks noChangeAspect="1"/>
              </p:cNvGrpSpPr>
              <p:nvPr/>
            </p:nvGrpSpPr>
            <p:grpSpPr bwMode="auto">
              <a:xfrm>
                <a:off x="567" y="1026"/>
                <a:ext cx="1068" cy="1027"/>
                <a:chOff x="480" y="720"/>
                <a:chExt cx="1056" cy="1056"/>
              </a:xfrm>
            </p:grpSpPr>
            <p:sp>
              <p:nvSpPr>
                <p:cNvPr id="41" name="Oval 8"/>
                <p:cNvSpPr>
                  <a:spLocks noChangeAspect="1" noChangeArrowheads="1"/>
                </p:cNvSpPr>
                <p:nvPr/>
              </p:nvSpPr>
              <p:spPr bwMode="auto">
                <a:xfrm>
                  <a:off x="480" y="720"/>
                  <a:ext cx="1056" cy="1056"/>
                </a:xfrm>
                <a:prstGeom prst="ellipse">
                  <a:avLst/>
                </a:prstGeom>
                <a:solidFill>
                  <a:srgbClr val="C0C0C0"/>
                </a:solidFill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l-GR"/>
                </a:p>
              </p:txBody>
            </p:sp>
            <p:sp>
              <p:nvSpPr>
                <p:cNvPr id="42" name="Line 9"/>
                <p:cNvSpPr>
                  <a:spLocks noChangeAspect="1" noChangeShapeType="1"/>
                </p:cNvSpPr>
                <p:nvPr/>
              </p:nvSpPr>
              <p:spPr bwMode="auto">
                <a:xfrm>
                  <a:off x="1008" y="1248"/>
                  <a:ext cx="528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l-GR"/>
                </a:p>
              </p:txBody>
            </p:sp>
          </p:grpSp>
          <p:sp>
            <p:nvSpPr>
              <p:cNvPr id="40" name="Text Box 16"/>
              <p:cNvSpPr txBox="1">
                <a:spLocks noChangeAspect="1" noChangeArrowheads="1"/>
              </p:cNvSpPr>
              <p:nvPr/>
            </p:nvSpPr>
            <p:spPr bwMode="auto">
              <a:xfrm>
                <a:off x="1246" y="1286"/>
                <a:ext cx="362" cy="2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el-GR" sz="1600">
                    <a:ea typeface="ＭＳ Ｐゴシック" panose="020B0600070205080204" pitchFamily="34" charset="-128"/>
                  </a:rPr>
                  <a:t>R</a:t>
                </a:r>
                <a:r>
                  <a:rPr lang="en-US" altLang="el-GR" sz="1600" baseline="-25000">
                    <a:ea typeface="ＭＳ Ｐゴシック" panose="020B0600070205080204" pitchFamily="34" charset="-128"/>
                  </a:rPr>
                  <a:t>3</a:t>
                </a:r>
                <a:endParaRPr lang="en-US" altLang="el-GR" sz="2400">
                  <a:ea typeface="ＭＳ Ｐゴシック" panose="020B0600070205080204" pitchFamily="34" charset="-128"/>
                </a:endParaRPr>
              </a:p>
            </p:txBody>
          </p:sp>
        </p:grpSp>
        <p:sp>
          <p:nvSpPr>
            <p:cNvPr id="25" name="Text Box 19"/>
            <p:cNvSpPr txBox="1">
              <a:spLocks noChangeAspect="1" noChangeArrowheads="1"/>
            </p:cNvSpPr>
            <p:nvPr/>
          </p:nvSpPr>
          <p:spPr bwMode="auto">
            <a:xfrm>
              <a:off x="1837" y="1353"/>
              <a:ext cx="214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3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grpSp>
          <p:nvGrpSpPr>
            <p:cNvPr id="26" name="Group 48"/>
            <p:cNvGrpSpPr>
              <a:grpSpLocks noChangeAspect="1"/>
            </p:cNvGrpSpPr>
            <p:nvPr/>
          </p:nvGrpSpPr>
          <p:grpSpPr bwMode="auto">
            <a:xfrm>
              <a:off x="700" y="2306"/>
              <a:ext cx="709" cy="716"/>
              <a:chOff x="715" y="2306"/>
              <a:chExt cx="709" cy="716"/>
            </a:xfrm>
          </p:grpSpPr>
          <p:grpSp>
            <p:nvGrpSpPr>
              <p:cNvPr id="35" name="Group 10"/>
              <p:cNvGrpSpPr>
                <a:grpSpLocks noChangeAspect="1"/>
              </p:cNvGrpSpPr>
              <p:nvPr/>
            </p:nvGrpSpPr>
            <p:grpSpPr bwMode="auto">
              <a:xfrm>
                <a:off x="715" y="2306"/>
                <a:ext cx="709" cy="716"/>
                <a:chOff x="528" y="1920"/>
                <a:chExt cx="960" cy="960"/>
              </a:xfrm>
            </p:grpSpPr>
            <p:sp>
              <p:nvSpPr>
                <p:cNvPr id="37" name="Oval 11"/>
                <p:cNvSpPr>
                  <a:spLocks noChangeAspect="1" noChangeArrowheads="1"/>
                </p:cNvSpPr>
                <p:nvPr/>
              </p:nvSpPr>
              <p:spPr bwMode="auto">
                <a:xfrm>
                  <a:off x="528" y="1920"/>
                  <a:ext cx="960" cy="960"/>
                </a:xfrm>
                <a:prstGeom prst="ellipse">
                  <a:avLst/>
                </a:prstGeom>
                <a:solidFill>
                  <a:srgbClr val="C0C0C0"/>
                </a:solidFill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l-GR"/>
                </a:p>
              </p:txBody>
            </p:sp>
            <p:sp>
              <p:nvSpPr>
                <p:cNvPr id="38" name="Line 12"/>
                <p:cNvSpPr>
                  <a:spLocks noChangeAspect="1" noChangeShapeType="1"/>
                </p:cNvSpPr>
                <p:nvPr/>
              </p:nvSpPr>
              <p:spPr bwMode="auto">
                <a:xfrm>
                  <a:off x="1008" y="2400"/>
                  <a:ext cx="48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l-GR"/>
                </a:p>
              </p:txBody>
            </p:sp>
          </p:grpSp>
          <p:sp>
            <p:nvSpPr>
              <p:cNvPr id="36" name="Text Box 18"/>
              <p:cNvSpPr txBox="1">
                <a:spLocks noChangeAspect="1" noChangeArrowheads="1"/>
              </p:cNvSpPr>
              <p:nvPr/>
            </p:nvSpPr>
            <p:spPr bwMode="auto">
              <a:xfrm>
                <a:off x="1135" y="2432"/>
                <a:ext cx="273" cy="2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el-GR" sz="1600">
                    <a:ea typeface="ＭＳ Ｐゴシック" panose="020B0600070205080204" pitchFamily="34" charset="-128"/>
                  </a:rPr>
                  <a:t>R</a:t>
                </a:r>
                <a:r>
                  <a:rPr lang="en-US" altLang="el-GR" sz="1600" baseline="-25000">
                    <a:ea typeface="ＭＳ Ｐゴシック" panose="020B0600070205080204" pitchFamily="34" charset="-128"/>
                  </a:rPr>
                  <a:t>2</a:t>
                </a:r>
                <a:endParaRPr lang="en-US" altLang="el-GR" sz="2400">
                  <a:ea typeface="ＭＳ Ｐゴシック" panose="020B0600070205080204" pitchFamily="34" charset="-128"/>
                </a:endParaRPr>
              </a:p>
            </p:txBody>
          </p:sp>
        </p:grpSp>
        <p:sp>
          <p:nvSpPr>
            <p:cNvPr id="27" name="Text Box 20"/>
            <p:cNvSpPr txBox="1">
              <a:spLocks noChangeAspect="1" noChangeArrowheads="1"/>
            </p:cNvSpPr>
            <p:nvPr/>
          </p:nvSpPr>
          <p:spPr bwMode="auto">
            <a:xfrm>
              <a:off x="1837" y="2485"/>
              <a:ext cx="214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2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grpSp>
          <p:nvGrpSpPr>
            <p:cNvPr id="28" name="Group 49"/>
            <p:cNvGrpSpPr>
              <a:grpSpLocks noChangeAspect="1"/>
            </p:cNvGrpSpPr>
            <p:nvPr/>
          </p:nvGrpSpPr>
          <p:grpSpPr bwMode="auto">
            <a:xfrm>
              <a:off x="820" y="3249"/>
              <a:ext cx="486" cy="453"/>
              <a:chOff x="853" y="3249"/>
              <a:chExt cx="486" cy="453"/>
            </a:xfrm>
          </p:grpSpPr>
          <p:grpSp>
            <p:nvGrpSpPr>
              <p:cNvPr id="31" name="Group 13"/>
              <p:cNvGrpSpPr>
                <a:grpSpLocks noChangeAspect="1"/>
              </p:cNvGrpSpPr>
              <p:nvPr/>
            </p:nvGrpSpPr>
            <p:grpSpPr bwMode="auto">
              <a:xfrm>
                <a:off x="853" y="3276"/>
                <a:ext cx="443" cy="426"/>
                <a:chOff x="528" y="1920"/>
                <a:chExt cx="960" cy="960"/>
              </a:xfrm>
            </p:grpSpPr>
            <p:sp>
              <p:nvSpPr>
                <p:cNvPr id="33" name="Oval 14"/>
                <p:cNvSpPr>
                  <a:spLocks noChangeAspect="1" noChangeArrowheads="1"/>
                </p:cNvSpPr>
                <p:nvPr/>
              </p:nvSpPr>
              <p:spPr bwMode="auto">
                <a:xfrm>
                  <a:off x="528" y="1920"/>
                  <a:ext cx="960" cy="960"/>
                </a:xfrm>
                <a:prstGeom prst="ellipse">
                  <a:avLst/>
                </a:prstGeom>
                <a:solidFill>
                  <a:srgbClr val="C0C0C0"/>
                </a:solidFill>
                <a:ln w="190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l-GR"/>
                </a:p>
              </p:txBody>
            </p:sp>
            <p:sp>
              <p:nvSpPr>
                <p:cNvPr id="34" name="Line 15"/>
                <p:cNvSpPr>
                  <a:spLocks noChangeAspect="1" noChangeShapeType="1"/>
                </p:cNvSpPr>
                <p:nvPr/>
              </p:nvSpPr>
              <p:spPr bwMode="auto">
                <a:xfrm>
                  <a:off x="1008" y="2400"/>
                  <a:ext cx="480" cy="0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l-GR"/>
                </a:p>
              </p:txBody>
            </p:sp>
          </p:grpSp>
          <p:sp>
            <p:nvSpPr>
              <p:cNvPr id="32" name="Text Box 17"/>
              <p:cNvSpPr txBox="1">
                <a:spLocks noChangeAspect="1" noChangeArrowheads="1"/>
              </p:cNvSpPr>
              <p:nvPr/>
            </p:nvSpPr>
            <p:spPr bwMode="auto">
              <a:xfrm>
                <a:off x="1066" y="3249"/>
                <a:ext cx="273" cy="2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el-GR" sz="1600">
                    <a:ea typeface="ＭＳ Ｐゴシック" panose="020B0600070205080204" pitchFamily="34" charset="-128"/>
                  </a:rPr>
                  <a:t>R</a:t>
                </a:r>
                <a:r>
                  <a:rPr lang="en-US" altLang="el-GR" sz="1600" baseline="-25000">
                    <a:ea typeface="ＭＳ Ｐゴシック" panose="020B0600070205080204" pitchFamily="34" charset="-128"/>
                  </a:rPr>
                  <a:t>1</a:t>
                </a:r>
                <a:endParaRPr lang="en-US" altLang="el-GR" sz="2400">
                  <a:ea typeface="ＭＳ Ｐゴシック" panose="020B0600070205080204" pitchFamily="34" charset="-128"/>
                </a:endParaRPr>
              </a:p>
            </p:txBody>
          </p:sp>
        </p:grpSp>
        <p:sp>
          <p:nvSpPr>
            <p:cNvPr id="29" name="Text Box 21"/>
            <p:cNvSpPr txBox="1">
              <a:spLocks noChangeAspect="1" noChangeArrowheads="1"/>
            </p:cNvSpPr>
            <p:nvPr/>
          </p:nvSpPr>
          <p:spPr bwMode="auto">
            <a:xfrm>
              <a:off x="1837" y="3356"/>
              <a:ext cx="214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el-GR" sz="1600">
                  <a:ea typeface="ＭＳ Ｐゴシック" panose="020B0600070205080204" pitchFamily="34" charset="-128"/>
                </a:rPr>
                <a:t>t</a:t>
              </a:r>
              <a:r>
                <a:rPr lang="en-US" altLang="el-GR" sz="1600" baseline="-25000">
                  <a:ea typeface="ＭＳ Ｐゴシック" panose="020B0600070205080204" pitchFamily="34" charset="-128"/>
                </a:rPr>
                <a:t>1</a:t>
              </a:r>
              <a:endParaRPr lang="en-US" altLang="el-GR" sz="2400">
                <a:ea typeface="ＭＳ Ｐゴシック" panose="020B0600070205080204" pitchFamily="34" charset="-128"/>
              </a:endParaRPr>
            </a:p>
          </p:txBody>
        </p:sp>
        <p:sp>
          <p:nvSpPr>
            <p:cNvPr id="30" name="AutoShape 42"/>
            <p:cNvSpPr>
              <a:spLocks noChangeAspect="1" noChangeArrowheads="1"/>
            </p:cNvSpPr>
            <p:nvPr/>
          </p:nvSpPr>
          <p:spPr bwMode="auto">
            <a:xfrm>
              <a:off x="987" y="3993"/>
              <a:ext cx="136" cy="117"/>
            </a:xfrm>
            <a:prstGeom prst="star5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l-GR"/>
            </a:p>
          </p:txBody>
        </p:sp>
      </p:grpSp>
    </p:spTree>
    <p:extLst>
      <p:ext uri="{BB962C8B-B14F-4D97-AF65-F5344CB8AC3E}">
        <p14:creationId xmlns:p14="http://schemas.microsoft.com/office/powerpoint/2010/main" val="11000507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19936"/>
            <a:ext cx="8893175" cy="1484313"/>
          </a:xfrm>
        </p:spPr>
        <p:txBody>
          <a:bodyPr/>
          <a:lstStyle/>
          <a:p>
            <a:pPr algn="ctr" eaLnBrk="1" hangingPunct="1"/>
            <a:r>
              <a:rPr lang="en-US" altLang="el-GR" sz="4800" dirty="0"/>
              <a:t> </a:t>
            </a:r>
            <a:endParaRPr lang="el-GR" altLang="el-GR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AD83FA-B115-7556-8D7B-0D98A2863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1464377"/>
            <a:ext cx="7797230" cy="5500659"/>
          </a:xfrm>
          <a:prstGeom prst="rect">
            <a:avLst/>
          </a:prstGeom>
        </p:spPr>
      </p:pic>
      <p:sp>
        <p:nvSpPr>
          <p:cNvPr id="11878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84313"/>
            <a:ext cx="8893175" cy="5373687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r>
              <a:rPr lang="en-US" altLang="el-GR" sz="2000" dirty="0"/>
              <a:t>                                   Cyg X-1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E2301FD-EBD8-60A6-5280-1A98A8A42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87" y="-40821"/>
            <a:ext cx="88931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en-US" altLang="el-GR" sz="4800" kern="0" dirty="0"/>
              <a:t> </a:t>
            </a:r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Timelag vs. Fourier frequency</a:t>
            </a:r>
          </a:p>
          <a:p>
            <a:pPr algn="ctr" eaLnBrk="1" hangingPunct="1"/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el-GR" sz="4000" kern="0" dirty="0" err="1">
                <a:latin typeface="Arial" panose="020B0604020202020204" pitchFamily="34" charset="0"/>
                <a:cs typeface="Arial" panose="020B0604020202020204" pitchFamily="34" charset="0"/>
              </a:rPr>
              <a:t>Reig</a:t>
            </a:r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, Kylafis, &amp; </a:t>
            </a:r>
            <a:r>
              <a:rPr lang="en-US" altLang="el-GR" sz="4000" kern="0" dirty="0" err="1">
                <a:latin typeface="Arial" panose="020B0604020202020204" pitchFamily="34" charset="0"/>
                <a:cs typeface="Arial" panose="020B0604020202020204" pitchFamily="34" charset="0"/>
              </a:rPr>
              <a:t>Giannios</a:t>
            </a:r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 2003)</a:t>
            </a:r>
            <a:endParaRPr lang="el-GR" altLang="el-GR" sz="4000" kern="0" dirty="0"/>
          </a:p>
        </p:txBody>
      </p:sp>
    </p:spTree>
    <p:extLst>
      <p:ext uri="{BB962C8B-B14F-4D97-AF65-F5344CB8AC3E}">
        <p14:creationId xmlns:p14="http://schemas.microsoft.com/office/powerpoint/2010/main" val="405602608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Comments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12875"/>
            <a:ext cx="8893175" cy="54451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l-GR" sz="2400" dirty="0"/>
              <a:t>It is important to stress that this correlation cannot be reproduced with just any geometry (e.g., sphere, plane, torus, etc.)</a:t>
            </a:r>
          </a:p>
          <a:p>
            <a:pPr eaLnBrk="1" hangingPunct="1">
              <a:defRPr/>
            </a:pPr>
            <a:endParaRPr lang="en-US" altLang="el-GR" sz="2400" dirty="0"/>
          </a:p>
          <a:p>
            <a:pPr eaLnBrk="1" hangingPunct="1">
              <a:defRPr/>
            </a:pPr>
            <a:r>
              <a:rPr lang="en-US" altLang="el-GR" sz="2400" dirty="0"/>
              <a:t>It is only reproduced in a </a:t>
            </a:r>
            <a:r>
              <a:rPr lang="en-US" altLang="el-GR" sz="2400" b="1" dirty="0"/>
              <a:t>parabolic</a:t>
            </a:r>
            <a:r>
              <a:rPr lang="en-US" altLang="el-GR" sz="2400" dirty="0"/>
              <a:t> </a:t>
            </a:r>
            <a:r>
              <a:rPr lang="en-US" altLang="el-GR" sz="2400" b="1" dirty="0"/>
              <a:t>outflowing corona</a:t>
            </a:r>
            <a:r>
              <a:rPr lang="en-US" altLang="el-GR" sz="2400" dirty="0"/>
              <a:t> and it is such a corona that I have been using.</a:t>
            </a:r>
          </a:p>
        </p:txBody>
      </p:sp>
    </p:spTree>
    <p:extLst>
      <p:ext uri="{BB962C8B-B14F-4D97-AF65-F5344CB8AC3E}">
        <p14:creationId xmlns:p14="http://schemas.microsoft.com/office/powerpoint/2010/main" val="35189147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19936"/>
            <a:ext cx="8893175" cy="1484313"/>
          </a:xfrm>
        </p:spPr>
        <p:txBody>
          <a:bodyPr/>
          <a:lstStyle/>
          <a:p>
            <a:pPr algn="ctr" eaLnBrk="1" hangingPunct="1"/>
            <a:r>
              <a:rPr lang="en-US" altLang="el-GR" sz="4800" dirty="0"/>
              <a:t> </a:t>
            </a:r>
            <a:endParaRPr lang="el-GR" altLang="el-GR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49CD1-20FF-A081-06E1-B9110C20E0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866" y="1464377"/>
            <a:ext cx="7776864" cy="5486292"/>
          </a:xfrm>
          <a:prstGeom prst="rect">
            <a:avLst/>
          </a:prstGeom>
        </p:spPr>
      </p:pic>
      <p:sp>
        <p:nvSpPr>
          <p:cNvPr id="11878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84313"/>
            <a:ext cx="8893175" cy="5373687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r>
              <a:rPr lang="en-US" altLang="el-GR" sz="2000" dirty="0"/>
              <a:t>                            Cyg X-1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E2301FD-EBD8-60A6-5280-1A98A8A42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4" y="0"/>
            <a:ext cx="88931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en-US" altLang="el-GR" sz="3200" kern="0" dirty="0"/>
              <a:t> </a:t>
            </a:r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Timelag vs. photon energy</a:t>
            </a:r>
          </a:p>
          <a:p>
            <a:pPr algn="ctr" eaLnBrk="1" hangingPunct="1"/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(Kylafis &amp; Reig 2024)</a:t>
            </a:r>
          </a:p>
          <a:p>
            <a:pPr eaLnBrk="1" hangingPunct="1"/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Data are from </a:t>
            </a:r>
            <a:r>
              <a:rPr lang="en-US" altLang="el-GR" sz="3200" kern="0" dirty="0" err="1">
                <a:latin typeface="Arial" panose="020B0604020202020204" pitchFamily="34" charset="0"/>
                <a:cs typeface="Arial" panose="020B0604020202020204" pitchFamily="34" charset="0"/>
              </a:rPr>
              <a:t>Kotov</a:t>
            </a:r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 et al. (2001)</a:t>
            </a:r>
            <a:endParaRPr lang="el-GR" altLang="el-GR" sz="3200" kern="0" dirty="0"/>
          </a:p>
        </p:txBody>
      </p:sp>
    </p:spTree>
    <p:extLst>
      <p:ext uri="{BB962C8B-B14F-4D97-AF65-F5344CB8AC3E}">
        <p14:creationId xmlns:p14="http://schemas.microsoft.com/office/powerpoint/2010/main" val="357204482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19936"/>
            <a:ext cx="8893175" cy="1484313"/>
          </a:xfrm>
        </p:spPr>
        <p:txBody>
          <a:bodyPr/>
          <a:lstStyle/>
          <a:p>
            <a:pPr algn="ctr" eaLnBrk="1" hangingPunct="1"/>
            <a:r>
              <a:rPr lang="en-US" altLang="el-GR" sz="4800" dirty="0"/>
              <a:t> </a:t>
            </a:r>
            <a:endParaRPr lang="el-GR" altLang="el-GR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0D1EC6-926D-BD78-B6E2-3CC483049B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087" y="1504249"/>
            <a:ext cx="8208912" cy="5791086"/>
          </a:xfrm>
          <a:prstGeom prst="rect">
            <a:avLst/>
          </a:prstGeom>
        </p:spPr>
      </p:pic>
      <p:sp>
        <p:nvSpPr>
          <p:cNvPr id="11878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84313"/>
            <a:ext cx="8893175" cy="5373687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l-GR" sz="20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E2301FD-EBD8-60A6-5280-1A98A8A42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4" y="0"/>
            <a:ext cx="88931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en-US" altLang="el-GR" sz="4800" kern="0" dirty="0"/>
              <a:t> </a:t>
            </a:r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Timelag vs. spectral index </a:t>
            </a:r>
            <a:r>
              <a:rPr lang="el-GR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Γ</a:t>
            </a:r>
            <a:endParaRPr lang="en-US" altLang="el-GR" sz="4000" kern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/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(Kylafis &amp; </a:t>
            </a:r>
            <a:r>
              <a:rPr lang="en-US" altLang="el-GR" sz="4000" kern="0" dirty="0" err="1">
                <a:latin typeface="Arial" panose="020B0604020202020204" pitchFamily="34" charset="0"/>
                <a:cs typeface="Arial" panose="020B0604020202020204" pitchFamily="34" charset="0"/>
              </a:rPr>
              <a:t>Reig</a:t>
            </a:r>
            <a:r>
              <a:rPr lang="en-US" altLang="el-GR" sz="4000" kern="0" dirty="0">
                <a:latin typeface="Arial" panose="020B0604020202020204" pitchFamily="34" charset="0"/>
                <a:cs typeface="Arial" panose="020B0604020202020204" pitchFamily="34" charset="0"/>
              </a:rPr>
              <a:t> 2024)</a:t>
            </a:r>
            <a:endParaRPr lang="el-GR" altLang="el-GR" sz="4000" kern="0" dirty="0"/>
          </a:p>
        </p:txBody>
      </p:sp>
    </p:spTree>
    <p:extLst>
      <p:ext uri="{BB962C8B-B14F-4D97-AF65-F5344CB8AC3E}">
        <p14:creationId xmlns:p14="http://schemas.microsoft.com/office/powerpoint/2010/main" val="146924338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19936"/>
            <a:ext cx="8893175" cy="1484313"/>
          </a:xfrm>
        </p:spPr>
        <p:txBody>
          <a:bodyPr/>
          <a:lstStyle/>
          <a:p>
            <a:pPr algn="ctr" eaLnBrk="1" hangingPunct="1"/>
            <a:r>
              <a:rPr lang="en-US" altLang="el-GR" sz="4800" dirty="0"/>
              <a:t> </a:t>
            </a:r>
            <a:endParaRPr lang="el-GR" altLang="el-GR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FF49A-40B2-B711-7B10-32A48B9E9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616" y="1464377"/>
            <a:ext cx="8209608" cy="5791577"/>
          </a:xfrm>
          <a:prstGeom prst="rect">
            <a:avLst/>
          </a:prstGeom>
        </p:spPr>
      </p:pic>
      <p:sp>
        <p:nvSpPr>
          <p:cNvPr id="11878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84313"/>
            <a:ext cx="8893175" cy="5373687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l-GR" sz="20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E2301FD-EBD8-60A6-5280-1A98A8A42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4" y="0"/>
            <a:ext cx="88931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en-US" altLang="el-GR" sz="3200" kern="0" dirty="0"/>
              <a:t> </a:t>
            </a:r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The two parameters of our model</a:t>
            </a:r>
          </a:p>
          <a:p>
            <a:pPr algn="ctr" eaLnBrk="1" hangingPunct="1"/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are correlated!!!</a:t>
            </a:r>
          </a:p>
          <a:p>
            <a:pPr algn="ctr" eaLnBrk="1" hangingPunct="1"/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(Kylafis &amp; </a:t>
            </a:r>
            <a:r>
              <a:rPr lang="en-US" altLang="el-GR" sz="3200" kern="0" dirty="0" err="1">
                <a:latin typeface="Arial" panose="020B0604020202020204" pitchFamily="34" charset="0"/>
                <a:cs typeface="Arial" panose="020B0604020202020204" pitchFamily="34" charset="0"/>
              </a:rPr>
              <a:t>Reig</a:t>
            </a:r>
            <a:r>
              <a:rPr lang="en-US" altLang="el-GR" sz="3200" kern="0" dirty="0">
                <a:latin typeface="Arial" panose="020B0604020202020204" pitchFamily="34" charset="0"/>
                <a:cs typeface="Arial" panose="020B0604020202020204" pitchFamily="34" charset="0"/>
              </a:rPr>
              <a:t> 2024)</a:t>
            </a:r>
            <a:endParaRPr lang="el-GR" altLang="el-GR" sz="3200" kern="0" dirty="0"/>
          </a:p>
        </p:txBody>
      </p:sp>
    </p:spTree>
    <p:extLst>
      <p:ext uri="{BB962C8B-B14F-4D97-AF65-F5344CB8AC3E}">
        <p14:creationId xmlns:p14="http://schemas.microsoft.com/office/powerpoint/2010/main" val="1399522277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19936"/>
            <a:ext cx="8893175" cy="1484313"/>
          </a:xfrm>
        </p:spPr>
        <p:txBody>
          <a:bodyPr/>
          <a:lstStyle/>
          <a:p>
            <a:pPr algn="ctr" eaLnBrk="1" hangingPunct="1"/>
            <a:r>
              <a:rPr lang="en-US" altLang="el-GR" sz="4800" dirty="0"/>
              <a:t> </a:t>
            </a:r>
            <a:endParaRPr lang="el-GR" altLang="el-GR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7EA9D0-96F1-1FED-E138-04FA43FE14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777" y="1504249"/>
            <a:ext cx="7671398" cy="5411889"/>
          </a:xfrm>
          <a:prstGeom prst="rect">
            <a:avLst/>
          </a:prstGeom>
        </p:spPr>
      </p:pic>
      <p:sp>
        <p:nvSpPr>
          <p:cNvPr id="11878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84313"/>
            <a:ext cx="8893175" cy="5373687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endParaRPr lang="en-US" altLang="el-GR" sz="2000" dirty="0"/>
          </a:p>
          <a:p>
            <a:pPr marL="0" indent="0" eaLnBrk="1" hangingPunct="1">
              <a:buNone/>
            </a:pPr>
            <a:r>
              <a:rPr lang="en-US" altLang="el-GR" sz="2000" dirty="0"/>
              <a:t>                                                     GX 339-4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E2301FD-EBD8-60A6-5280-1A98A8A42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412" y="-9968"/>
            <a:ext cx="8893175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MS PGothic" panose="020B0600070205080204" pitchFamily="34" charset="-128"/>
                <a:cs typeface="ＭＳ Ｐゴシック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  <a:ea typeface="MS PGothic" panose="020B0600070205080204" pitchFamily="34" charset="-128"/>
                <a:cs typeface="ＭＳ Ｐゴシック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Garamond" pitchFamily="18" charset="0"/>
              </a:defRPr>
            </a:lvl9pPr>
          </a:lstStyle>
          <a:p>
            <a:pPr algn="ctr" eaLnBrk="1" hangingPunct="1"/>
            <a:r>
              <a:rPr lang="en-US" altLang="el-GR" sz="4800" kern="0" dirty="0"/>
              <a:t> </a:t>
            </a:r>
            <a:r>
              <a:rPr lang="en-US" altLang="el-GR" sz="2800" kern="0" dirty="0">
                <a:latin typeface="Arial" panose="020B0604020202020204" pitchFamily="34" charset="0"/>
                <a:cs typeface="Arial" panose="020B0604020202020204" pitchFamily="34" charset="0"/>
              </a:rPr>
              <a:t>Timelag -- cutoff energy correlation</a:t>
            </a:r>
          </a:p>
          <a:p>
            <a:pPr algn="ctr" eaLnBrk="1" hangingPunct="1"/>
            <a:r>
              <a:rPr lang="en-US" altLang="el-GR" sz="2800" kern="0" dirty="0">
                <a:latin typeface="Arial" panose="020B0604020202020204" pitchFamily="34" charset="0"/>
                <a:cs typeface="Arial" panose="020B0604020202020204" pitchFamily="34" charset="0"/>
              </a:rPr>
              <a:t>(data from Altamirano &amp; Mendez 2015)</a:t>
            </a:r>
          </a:p>
          <a:p>
            <a:pPr algn="ctr" eaLnBrk="1" hangingPunct="1"/>
            <a:r>
              <a:rPr lang="en-US" altLang="el-GR" sz="2800" kern="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el-GR" sz="2800" kern="0" dirty="0" err="1">
                <a:latin typeface="Arial" panose="020B0604020202020204" pitchFamily="34" charset="0"/>
                <a:cs typeface="Arial" panose="020B0604020202020204" pitchFamily="34" charset="0"/>
              </a:rPr>
              <a:t>Reig</a:t>
            </a:r>
            <a:r>
              <a:rPr lang="en-US" altLang="el-GR" sz="2800" kern="0" dirty="0">
                <a:latin typeface="Arial" panose="020B0604020202020204" pitchFamily="34" charset="0"/>
                <a:cs typeface="Arial" panose="020B0604020202020204" pitchFamily="34" charset="0"/>
              </a:rPr>
              <a:t> &amp; Kylafis 2015; 2024)</a:t>
            </a:r>
            <a:endParaRPr lang="el-GR" altLang="el-GR" sz="2800" kern="0" dirty="0"/>
          </a:p>
        </p:txBody>
      </p:sp>
    </p:spTree>
    <p:extLst>
      <p:ext uri="{BB962C8B-B14F-4D97-AF65-F5344CB8AC3E}">
        <p14:creationId xmlns:p14="http://schemas.microsoft.com/office/powerpoint/2010/main" val="278915751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Other successes of the </a:t>
            </a:r>
            <a:b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outflowing corona model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12875"/>
            <a:ext cx="8893175" cy="5445125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en-US" altLang="el-GR" sz="2000" dirty="0"/>
          </a:p>
          <a:p>
            <a:pPr eaLnBrk="1" hangingPunct="1">
              <a:defRPr/>
            </a:pPr>
            <a:r>
              <a:rPr lang="en-US" altLang="el-GR" sz="2400" dirty="0"/>
              <a:t>The outflowing corona model explained </a:t>
            </a:r>
            <a:r>
              <a:rPr lang="en-US" altLang="el-GR" sz="2400" b="1" dirty="0"/>
              <a:t>quantitatively</a:t>
            </a:r>
            <a:r>
              <a:rPr lang="en-US" altLang="el-GR" sz="2400" dirty="0"/>
              <a:t> the long-standing radio – X-ray correlation in BHXRBs </a:t>
            </a:r>
            <a:r>
              <a:rPr lang="en-US" altLang="el-GR" sz="2400" b="1" dirty="0"/>
              <a:t>and, like all serious models, made predictions</a:t>
            </a:r>
            <a:r>
              <a:rPr lang="en-US" altLang="el-GR" sz="2400" dirty="0"/>
              <a:t> (Kylafis, Reig, &amp; </a:t>
            </a:r>
            <a:r>
              <a:rPr lang="en-US" altLang="el-GR" sz="2400" dirty="0" err="1"/>
              <a:t>Tsouros</a:t>
            </a:r>
            <a:r>
              <a:rPr lang="en-US" altLang="el-GR" sz="2400" dirty="0"/>
              <a:t> 2023).</a:t>
            </a:r>
          </a:p>
          <a:p>
            <a:pPr marL="0" indent="0" eaLnBrk="1" hangingPunct="1">
              <a:buNone/>
              <a:defRPr/>
            </a:pPr>
            <a:endParaRPr lang="en-US" altLang="el-GR" sz="3200" dirty="0"/>
          </a:p>
        </p:txBody>
      </p:sp>
    </p:spTree>
    <p:extLst>
      <p:ext uri="{BB962C8B-B14F-4D97-AF65-F5344CB8AC3E}">
        <p14:creationId xmlns:p14="http://schemas.microsoft.com/office/powerpoint/2010/main" val="4009128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777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0"/>
            <a:ext cx="8892480" cy="1412776"/>
          </a:xfrm>
        </p:spPr>
        <p:txBody>
          <a:bodyPr/>
          <a:lstStyle/>
          <a:p>
            <a:pPr eaLnBrk="1" hangingPunct="1"/>
            <a: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  <a:t>        Radio – X-ray correlation for GX 339-4</a:t>
            </a:r>
            <a:b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  <a:t>             (Kylafis, Reig, &amp; </a:t>
            </a:r>
            <a:r>
              <a:rPr lang="en-US" altLang="el-GR" sz="3200" dirty="0" err="1">
                <a:latin typeface="Arial" panose="020B0604020202020204" pitchFamily="34" charset="0"/>
                <a:cs typeface="Arial" panose="020B0604020202020204" pitchFamily="34" charset="0"/>
              </a:rPr>
              <a:t>Tsouros</a:t>
            </a:r>
            <a: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  <a:t> 2023)</a:t>
            </a:r>
            <a:b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3200" dirty="0">
                <a:latin typeface="Arial" panose="020B0604020202020204" pitchFamily="34" charset="0"/>
                <a:cs typeface="Arial" panose="020B0604020202020204" pitchFamily="34" charset="0"/>
              </a:rPr>
              <a:t>Solid line:  Corbel et al. (2013) </a:t>
            </a:r>
            <a:endParaRPr lang="el-GR" altLang="el-GR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0883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1520" y="1484784"/>
            <a:ext cx="8892480" cy="5373216"/>
          </a:xfrm>
        </p:spPr>
        <p:txBody>
          <a:bodyPr/>
          <a:lstStyle/>
          <a:p>
            <a:pPr marL="0" indent="0" eaLnBrk="1" hangingPunct="1">
              <a:buNone/>
            </a:pPr>
            <a:endParaRPr lang="en-US" altLang="el-GR" sz="2400" dirty="0"/>
          </a:p>
          <a:p>
            <a:pPr eaLnBrk="1" hangingPunct="1"/>
            <a:endParaRPr lang="en-US" altLang="el-GR" sz="2400" dirty="0"/>
          </a:p>
          <a:p>
            <a:pPr marL="0" indent="0" eaLnBrk="1" hangingPunct="1">
              <a:buNone/>
            </a:pPr>
            <a:endParaRPr lang="en-US" altLang="el-GR" sz="2400" dirty="0"/>
          </a:p>
          <a:p>
            <a:pPr eaLnBrk="1" hangingPunct="1"/>
            <a:endParaRPr lang="en-US" altLang="el-GR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D095E-02B6-83C3-13F0-A2E60EB44E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1530512"/>
            <a:ext cx="7612801" cy="537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0280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88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Other successes of the </a:t>
            </a:r>
            <a:b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outflowing corona model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412875"/>
            <a:ext cx="8893175" cy="5445125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endParaRPr lang="en-US" altLang="el-GR" sz="2400" dirty="0"/>
          </a:p>
          <a:p>
            <a:pPr eaLnBrk="1" hangingPunct="1">
              <a:defRPr/>
            </a:pPr>
            <a:r>
              <a:rPr lang="en-US" altLang="el-GR" sz="2400" dirty="0"/>
              <a:t>Also, it has the potential (at this moment </a:t>
            </a:r>
            <a:r>
              <a:rPr lang="en-US" altLang="el-GR" sz="2400" b="1" dirty="0"/>
              <a:t>only potential</a:t>
            </a:r>
            <a:r>
              <a:rPr lang="en-US" altLang="el-GR" sz="2400" dirty="0"/>
              <a:t>) to explain the type-C QPOs (</a:t>
            </a:r>
            <a:r>
              <a:rPr lang="en-US" altLang="el-GR" sz="2400" dirty="0" err="1"/>
              <a:t>Karpouzas</a:t>
            </a:r>
            <a:r>
              <a:rPr lang="en-US" altLang="el-GR" sz="2400" dirty="0"/>
              <a:t>, Mendez, Garcia, et al. 2021; </a:t>
            </a:r>
            <a:r>
              <a:rPr lang="en-US" altLang="el-GR" sz="2400" dirty="0" err="1"/>
              <a:t>Mastichiadis</a:t>
            </a:r>
            <a:r>
              <a:rPr lang="en-US" altLang="el-GR" sz="2400" dirty="0"/>
              <a:t>, </a:t>
            </a:r>
            <a:r>
              <a:rPr lang="en-US" altLang="el-GR" sz="2400" dirty="0" err="1"/>
              <a:t>Petropoulou</a:t>
            </a:r>
            <a:r>
              <a:rPr lang="en-US" altLang="el-GR" sz="2400" dirty="0"/>
              <a:t>, &amp; Kylafis 2022) as the interaction between the disk and the corona.</a:t>
            </a:r>
          </a:p>
          <a:p>
            <a:pPr eaLnBrk="1" hangingPunct="1">
              <a:defRPr/>
            </a:pPr>
            <a:endParaRPr lang="en-US" altLang="el-GR" sz="2400" dirty="0"/>
          </a:p>
          <a:p>
            <a:pPr eaLnBrk="1" hangingPunct="1">
              <a:defRPr/>
            </a:pPr>
            <a:r>
              <a:rPr lang="en-US" altLang="el-GR" sz="2400" dirty="0"/>
              <a:t>Our community uses this interaction to explain the soft lags, but it does not explore it further.</a:t>
            </a:r>
          </a:p>
          <a:p>
            <a:pPr eaLnBrk="1" hangingPunct="1">
              <a:defRPr/>
            </a:pPr>
            <a:endParaRPr lang="en-US" altLang="el-GR" sz="2400" dirty="0"/>
          </a:p>
          <a:p>
            <a:pPr eaLnBrk="1" hangingPunct="1">
              <a:defRPr/>
            </a:pPr>
            <a:r>
              <a:rPr lang="en-US" altLang="el-GR" sz="2400" dirty="0"/>
              <a:t>It should!</a:t>
            </a:r>
          </a:p>
          <a:p>
            <a:pPr marL="0" indent="0" eaLnBrk="1" hangingPunct="1">
              <a:buNone/>
              <a:defRPr/>
            </a:pPr>
            <a:endParaRPr lang="en-US" altLang="el-GR" sz="2000" dirty="0"/>
          </a:p>
          <a:p>
            <a:pPr eaLnBrk="1" hangingPunct="1">
              <a:defRPr/>
            </a:pPr>
            <a:endParaRPr lang="en-US" altLang="el-GR" sz="2000" dirty="0"/>
          </a:p>
        </p:txBody>
      </p:sp>
    </p:spTree>
    <p:extLst>
      <p:ext uri="{BB962C8B-B14F-4D97-AF65-F5344CB8AC3E}">
        <p14:creationId xmlns:p14="http://schemas.microsoft.com/office/powerpoint/2010/main" val="17980423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Polarization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4739" name="Rectangle 3"/>
              <p:cNvSpPr>
                <a:spLocks noGrp="1" noChangeArrowheads="1"/>
              </p:cNvSpPr>
              <p:nvPr>
                <p:ph type="body" sz="half" idx="3"/>
              </p:nvPr>
            </p:nvSpPr>
            <p:spPr>
              <a:xfrm>
                <a:off x="250825" y="1412875"/>
                <a:ext cx="8893175" cy="5445125"/>
              </a:xfrm>
            </p:spPr>
            <p:txBody>
              <a:bodyPr/>
              <a:lstStyle/>
              <a:p>
                <a:pPr marL="0" indent="0" eaLnBrk="1" hangingPunct="1">
                  <a:buNone/>
                  <a:defRPr/>
                </a:pPr>
                <a:endParaRPr lang="en-US" altLang="el-GR" sz="2400" dirty="0"/>
              </a:p>
              <a:p>
                <a:pPr eaLnBrk="1" hangingPunct="1">
                  <a:defRPr/>
                </a:pPr>
                <a:r>
                  <a:rPr lang="en-US" altLang="el-GR" sz="2400" dirty="0"/>
                  <a:t>In a parabolic outflow, </a:t>
                </a:r>
                <a14:m>
                  <m:oMath xmlns:m="http://schemas.openxmlformats.org/officeDocument/2006/math">
                    <m:r>
                      <a:rPr lang="en-US" altLang="el-GR" sz="2400" b="0" i="1" smtClean="0">
                        <a:latin typeface="Cambria Math" panose="02040503050406030204" pitchFamily="18" charset="0"/>
                      </a:rPr>
                      <m:t>𝑛</m:t>
                    </m:r>
                    <m:d>
                      <m:dPr>
                        <m:ctrlPr>
                          <a:rPr lang="en-US" altLang="el-GR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el-GR" sz="2400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</m:d>
                    <m:r>
                      <a:rPr lang="en-US" altLang="el-GR" sz="2400" b="0" i="1" smtClean="0">
                        <a:latin typeface="Cambria Math" panose="02040503050406030204" pitchFamily="18" charset="0"/>
                      </a:rPr>
                      <m:t>~1/</m:t>
                    </m:r>
                    <m:r>
                      <a:rPr lang="en-US" altLang="el-GR" sz="2400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altLang="el-GR" sz="2400" dirty="0"/>
                  <a:t>, so the bottom of the outflow is like a </a:t>
                </a:r>
                <a:r>
                  <a:rPr lang="en-US" altLang="el-GR" sz="2400" b="1" dirty="0"/>
                  <a:t>scattering slab</a:t>
                </a:r>
                <a:r>
                  <a:rPr lang="en-US" altLang="el-GR" sz="2400" dirty="0"/>
                  <a:t>.  Thus, for GX339-4 in its hard state, </a:t>
                </a:r>
                <a:r>
                  <a:rPr lang="en-US" altLang="el-GR" sz="2400" b="1" dirty="0"/>
                  <a:t>polarization parallel to the outflow </a:t>
                </a:r>
                <a:r>
                  <a:rPr lang="en-US" altLang="el-GR" sz="2400" dirty="0"/>
                  <a:t>is naturally explained (</a:t>
                </a:r>
                <a:r>
                  <a:rPr lang="en-US" altLang="el-GR" sz="2400" dirty="0" err="1"/>
                  <a:t>Poutanen</a:t>
                </a:r>
                <a:r>
                  <a:rPr lang="en-US" altLang="el-GR" sz="2400" dirty="0"/>
                  <a:t> et al. 2023; Kylafis &amp; Reig 2024). </a:t>
                </a:r>
              </a:p>
              <a:p>
                <a:pPr eaLnBrk="1" hangingPunct="1">
                  <a:defRPr/>
                </a:pPr>
                <a:endParaRPr lang="en-US" altLang="el-GR" sz="2400" dirty="0"/>
              </a:p>
              <a:p>
                <a:pPr eaLnBrk="1" hangingPunct="1">
                  <a:defRPr/>
                </a:pPr>
                <a:r>
                  <a:rPr lang="en-US" altLang="el-GR" sz="2400" dirty="0"/>
                  <a:t>In the hard-intermediate state of GX 339-4, the outflowing corona is optically thin, so we </a:t>
                </a:r>
                <a:r>
                  <a:rPr lang="en-US" altLang="el-GR" sz="2400" b="1" dirty="0"/>
                  <a:t>predict</a:t>
                </a:r>
                <a:r>
                  <a:rPr lang="en-US" altLang="el-GR" sz="2400" dirty="0"/>
                  <a:t> that </a:t>
                </a:r>
                <a:r>
                  <a:rPr lang="en-US" altLang="el-GR" sz="2400" b="1" dirty="0"/>
                  <a:t>the polarization will be perpendicular to the outflow </a:t>
                </a:r>
                <a:r>
                  <a:rPr lang="en-US" altLang="el-GR" sz="2400" dirty="0"/>
                  <a:t>(Kylafis &amp; Reig 2024).</a:t>
                </a:r>
              </a:p>
              <a:p>
                <a:pPr eaLnBrk="1" hangingPunct="1">
                  <a:defRPr/>
                </a:pPr>
                <a:endParaRPr lang="en-US" altLang="el-GR" sz="2000" dirty="0"/>
              </a:p>
              <a:p>
                <a:pPr eaLnBrk="1" hangingPunct="1">
                  <a:defRPr/>
                </a:pPr>
                <a:endParaRPr lang="en-US" altLang="el-GR" sz="2000" dirty="0"/>
              </a:p>
            </p:txBody>
          </p:sp>
        </mc:Choice>
        <mc:Fallback>
          <p:sp>
            <p:nvSpPr>
              <p:cNvPr id="244739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3"/>
              </p:nvPr>
            </p:nvSpPr>
            <p:spPr>
              <a:xfrm>
                <a:off x="250825" y="1412875"/>
                <a:ext cx="8893175" cy="5445125"/>
              </a:xfrm>
              <a:blipFill>
                <a:blip r:embed="rId3"/>
                <a:stretch>
                  <a:fillRect l="-428" r="-1712"/>
                </a:stretch>
              </a:blipFill>
            </p:spPr>
            <p:txBody>
              <a:bodyPr/>
              <a:lstStyle/>
              <a:p>
                <a:r>
                  <a:rPr lang="en-G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27723631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-20638"/>
            <a:ext cx="8893175" cy="1412876"/>
          </a:xfrm>
        </p:spPr>
        <p:txBody>
          <a:bodyPr/>
          <a:lstStyle/>
          <a:p>
            <a:pPr algn="ctr" eaLnBrk="1" hangingPunct="1"/>
            <a:r>
              <a:rPr lang="en-US" altLang="el-GR" sz="4000" dirty="0">
                <a:latin typeface="Arial" panose="020B0604020202020204" pitchFamily="34" charset="0"/>
                <a:cs typeface="Arial" panose="020B0604020202020204" pitchFamily="34" charset="0"/>
              </a:rPr>
              <a:t>Weaknesses of the model</a:t>
            </a:r>
            <a:endParaRPr lang="el-GR" altLang="el-GR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4739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50825" y="1392239"/>
            <a:ext cx="8893175" cy="54657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l-GR" sz="2000" dirty="0"/>
              <a:t>The outflowing corona model has successes, </a:t>
            </a:r>
            <a:r>
              <a:rPr lang="en-US" altLang="el-GR" sz="2000" b="1" dirty="0"/>
              <a:t>but it also has weaknesses</a:t>
            </a:r>
            <a:r>
              <a:rPr lang="en-US" altLang="el-GR" sz="2000" dirty="0"/>
              <a:t>.</a:t>
            </a:r>
          </a:p>
          <a:p>
            <a:pPr eaLnBrk="1" hangingPunct="1">
              <a:defRPr/>
            </a:pPr>
            <a:endParaRPr lang="en-US" altLang="el-GR" sz="2000" dirty="0"/>
          </a:p>
          <a:p>
            <a:pPr eaLnBrk="1" hangingPunct="1">
              <a:defRPr/>
            </a:pPr>
            <a:r>
              <a:rPr lang="en-US" altLang="el-GR" sz="2000" dirty="0"/>
              <a:t>One weakness is that the outflow expels a large amount of matter, for which I have no physical explanation at the moment.</a:t>
            </a:r>
          </a:p>
          <a:p>
            <a:pPr eaLnBrk="1" hangingPunct="1">
              <a:defRPr/>
            </a:pPr>
            <a:endParaRPr lang="en-US" altLang="el-GR" sz="2000" dirty="0"/>
          </a:p>
          <a:p>
            <a:pPr eaLnBrk="1" hangingPunct="1">
              <a:defRPr/>
            </a:pPr>
            <a:r>
              <a:rPr lang="en-US" altLang="el-GR" sz="2000" dirty="0"/>
              <a:t>Another weakness is that there is no time variability in the model.</a:t>
            </a:r>
          </a:p>
          <a:p>
            <a:pPr eaLnBrk="1" hangingPunct="1">
              <a:defRPr/>
            </a:pPr>
            <a:endParaRPr lang="en-US" altLang="el-GR" sz="2000" dirty="0"/>
          </a:p>
          <a:p>
            <a:pPr eaLnBrk="1" hangingPunct="1">
              <a:defRPr/>
            </a:pPr>
            <a:r>
              <a:rPr lang="en-US" altLang="el-GR" sz="2000" dirty="0"/>
              <a:t>I am too old to cure this last weakness, </a:t>
            </a:r>
            <a:r>
              <a:rPr lang="en-US" altLang="el-GR" sz="2000" b="1" dirty="0"/>
              <a:t>but it is curable</a:t>
            </a:r>
            <a:r>
              <a:rPr lang="en-US" altLang="el-GR" sz="2000" dirty="0"/>
              <a:t>.  Younger people must take over. </a:t>
            </a:r>
          </a:p>
          <a:p>
            <a:pPr eaLnBrk="1" hangingPunct="1">
              <a:defRPr/>
            </a:pPr>
            <a:endParaRPr lang="en-US" altLang="el-GR" sz="2000" dirty="0"/>
          </a:p>
          <a:p>
            <a:pPr eaLnBrk="1" hangingPunct="1">
              <a:defRPr/>
            </a:pPr>
            <a:r>
              <a:rPr lang="en-US" altLang="el-GR" sz="2000" dirty="0"/>
              <a:t>I am glad to report that Mariano Mendez has started looking at this and he has some preliminary results.</a:t>
            </a:r>
          </a:p>
          <a:p>
            <a:pPr marL="0" indent="0" algn="ctr" eaLnBrk="1" hangingPunct="1">
              <a:buNone/>
              <a:defRPr/>
            </a:pPr>
            <a:r>
              <a:rPr lang="en-US" altLang="el-GR" sz="3200" dirty="0"/>
              <a:t>THANKS</a:t>
            </a:r>
          </a:p>
        </p:txBody>
      </p:sp>
    </p:spTree>
    <p:extLst>
      <p:ext uri="{BB962C8B-B14F-4D97-AF65-F5344CB8AC3E}">
        <p14:creationId xmlns:p14="http://schemas.microsoft.com/office/powerpoint/2010/main" val="10137766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73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739" grpId="0" build="p"/>
    </p:bldLst>
  </p:timing>
</p:sld>
</file>

<file path=ppt/theme/theme1.xml><?xml version="1.0" encoding="utf-8"?>
<a:theme xmlns:a="http://schemas.openxmlformats.org/drawingml/2006/main" name="Επίπεδο">
  <a:themeElements>
    <a:clrScheme name="Επίπεδο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Επίπεδο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l-G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l-G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Επίπεδο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Επίπεδο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Επίπεδο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Επίπεδο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Επίπεδο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Επίπεδο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Επίπεδο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Επίπεδο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26889</TotalTime>
  <Words>830</Words>
  <Application>Microsoft Macintosh PowerPoint</Application>
  <PresentationFormat>On-screen Show (4:3)</PresentationFormat>
  <Paragraphs>137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Cambria Math</vt:lpstr>
      <vt:lpstr>Garamond</vt:lpstr>
      <vt:lpstr>Lucida Grande</vt:lpstr>
      <vt:lpstr>Times New Roman</vt:lpstr>
      <vt:lpstr>Verdana</vt:lpstr>
      <vt:lpstr>Wingdings</vt:lpstr>
      <vt:lpstr>Επίπεδο</vt:lpstr>
      <vt:lpstr> Why is our community allergic to timelags being produced by Comptonization?</vt:lpstr>
      <vt:lpstr>Introduction</vt:lpstr>
      <vt:lpstr>X-ray spectra from the corona</vt:lpstr>
      <vt:lpstr>Timelag vs Fourier frequency  t_lag~ν^(-0.7) (Pottschmidt et al. 2000)</vt:lpstr>
      <vt:lpstr>Comptonization can explain this correlation</vt:lpstr>
      <vt:lpstr>Explanation</vt:lpstr>
      <vt:lpstr>      Schematic picture of the Comptonization timelags in a parabolic outflow </vt:lpstr>
      <vt:lpstr> </vt:lpstr>
      <vt:lpstr>Comments</vt:lpstr>
      <vt:lpstr> </vt:lpstr>
      <vt:lpstr> </vt:lpstr>
      <vt:lpstr> </vt:lpstr>
      <vt:lpstr> </vt:lpstr>
      <vt:lpstr>Other successes of the  outflowing corona model</vt:lpstr>
      <vt:lpstr>        Radio – X-ray correlation for GX 339-4              (Kylafis, Reig, &amp; Tsouros 2023) Solid line:  Corbel et al. (2013) </vt:lpstr>
      <vt:lpstr>Other successes of the  outflowing corona model</vt:lpstr>
      <vt:lpstr>Polarization</vt:lpstr>
      <vt:lpstr>Weaknesses of the model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Spectral and timing properties of black-hole X-ray binaries</dc:title>
  <dc:creator>USER</dc:creator>
  <cp:lastModifiedBy>Nick D. Kylafis</cp:lastModifiedBy>
  <cp:revision>813</cp:revision>
  <dcterms:created xsi:type="dcterms:W3CDTF">2004-08-24T13:26:31Z</dcterms:created>
  <dcterms:modified xsi:type="dcterms:W3CDTF">2026-09-07T17:09:00Z</dcterms:modified>
</cp:coreProperties>
</file>