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3" r:id="rId4"/>
    <p:sldMasterId id="2147484170" r:id="rId5"/>
    <p:sldMasterId id="2147484182" r:id="rId6"/>
  </p:sldMasterIdLst>
  <p:notesMasterIdLst>
    <p:notesMasterId r:id="rId32"/>
  </p:notesMasterIdLst>
  <p:handoutMasterIdLst>
    <p:handoutMasterId r:id="rId33"/>
  </p:handoutMasterIdLst>
  <p:sldIdLst>
    <p:sldId id="258" r:id="rId7"/>
    <p:sldId id="1408" r:id="rId8"/>
    <p:sldId id="1404" r:id="rId9"/>
    <p:sldId id="261" r:id="rId10"/>
    <p:sldId id="346" r:id="rId11"/>
    <p:sldId id="347" r:id="rId12"/>
    <p:sldId id="264" r:id="rId13"/>
    <p:sldId id="267" r:id="rId14"/>
    <p:sldId id="1405" r:id="rId15"/>
    <p:sldId id="506" r:id="rId16"/>
    <p:sldId id="266" r:id="rId17"/>
    <p:sldId id="292" r:id="rId18"/>
    <p:sldId id="353" r:id="rId19"/>
    <p:sldId id="508" r:id="rId20"/>
    <p:sldId id="1409" r:id="rId21"/>
    <p:sldId id="406" r:id="rId22"/>
    <p:sldId id="516" r:id="rId23"/>
    <p:sldId id="1410" r:id="rId24"/>
    <p:sldId id="513" r:id="rId25"/>
    <p:sldId id="430" r:id="rId26"/>
    <p:sldId id="504" r:id="rId27"/>
    <p:sldId id="514" r:id="rId28"/>
    <p:sldId id="1407" r:id="rId29"/>
    <p:sldId id="515" r:id="rId30"/>
    <p:sldId id="1411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A00"/>
    <a:srgbClr val="F5F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353" autoAdjust="0"/>
    <p:restoredTop sz="94582"/>
  </p:normalViewPr>
  <p:slideViewPr>
    <p:cSldViewPr showGuides="1">
      <p:cViewPr>
        <p:scale>
          <a:sx n="114" d="100"/>
          <a:sy n="114" d="100"/>
        </p:scale>
        <p:origin x="1344" y="7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9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-21892"/>
    </p:cViewPr>
  </p:sorterViewPr>
  <p:notesViewPr>
    <p:cSldViewPr>
      <p:cViewPr varScale="1">
        <p:scale>
          <a:sx n="90" d="100"/>
          <a:sy n="90" d="100"/>
        </p:scale>
        <p:origin x="2920" y="21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handoutMaster" Target="handoutMasters/handoutMaster1.xml"/><Relationship Id="rId38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FB14B2-CD52-9E84-B3E7-49A90F3A72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DAE5F9-C39F-2ECF-0C06-D0122807D4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3FF85-4E34-4546-B772-76DFA4A6051B}" type="datetimeFigureOut">
              <a:rPr lang="en-US" smtClean="0"/>
              <a:t>9/1/26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7F3243-F9C0-85BE-2E9C-191F612CFE8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EBE2E3-8654-B63F-B7D6-9549069476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F7180-4EDD-4E08-9775-7398C11D66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143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C398-6116-4BD2-9FAD-9822FDA158BE}" type="datetimeFigureOut">
              <a:rPr lang="en-US" smtClean="0"/>
              <a:t>9/1/26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EFF46E-6B43-41F9-9272-B566D03A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440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FF46E-6B43-41F9-9272-B566D03A251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932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FF46E-6B43-41F9-9272-B566D03A251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641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FF46E-6B43-41F9-9272-B566D03A251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82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FF46E-6B43-41F9-9272-B566D03A251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621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F11365-123C-1143-9CD7-41127E5CE1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67653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FF46E-6B43-41F9-9272-B566D03A251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513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685800"/>
            <a:ext cx="10055354" cy="4007406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9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29A3647E-D38D-4EA6-ADC1-75AA53F898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8" y="5427002"/>
            <a:ext cx="9144001" cy="74519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F44E88-89D9-49CC-9E37-1AF77A031198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0459DEE-913E-5261-4E77-AF3657E3AE0B}"/>
              </a:ext>
            </a:extLst>
          </p:cNvPr>
          <p:cNvSpPr/>
          <p:nvPr/>
        </p:nvSpPr>
        <p:spPr>
          <a:xfrm>
            <a:off x="11250895" y="4648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2F9BC4F-9D44-3587-056B-336E1457A6E2}"/>
              </a:ext>
            </a:extLst>
          </p:cNvPr>
          <p:cNvSpPr/>
          <p:nvPr/>
        </p:nvSpPr>
        <p:spPr>
          <a:xfrm>
            <a:off x="685800" y="4998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509D5EC-E7EA-22BC-7C88-C33F509CB5CF}"/>
              </a:ext>
            </a:extLst>
          </p:cNvPr>
          <p:cNvSpPr/>
          <p:nvPr/>
        </p:nvSpPr>
        <p:spPr>
          <a:xfrm>
            <a:off x="10998565" y="4730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98E9758-F942-96A0-231D-A25933E4CA82}"/>
              </a:ext>
            </a:extLst>
          </p:cNvPr>
          <p:cNvSpPr/>
          <p:nvPr/>
        </p:nvSpPr>
        <p:spPr>
          <a:xfrm>
            <a:off x="10976145" y="4730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1502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10963655" cy="762001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828800"/>
            <a:ext cx="10963656" cy="43434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14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1AC2C24E-B95E-481D-968E-0BDCFC72F656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17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2C6C0090-085A-1FB3-B3B7-D8DA73A125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172" y="4419600"/>
            <a:ext cx="10963657" cy="135224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6834447-947D-F9FA-98D1-8BF0FC477A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4172" y="5943600"/>
            <a:ext cx="10963657" cy="609600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2573ACD2-30C7-6922-D14F-66F23CBA377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92000" cy="41148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3852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A813B312-A2CE-16E4-D28B-8DDFF5527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6" y="685799"/>
            <a:ext cx="7080507" cy="32004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846D76D-B1D3-9330-420A-6ED740BDB9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6746" y="5277549"/>
            <a:ext cx="7080507" cy="894646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4" name="Picture Placeholder 25">
            <a:extLst>
              <a:ext uri="{FF2B5EF4-FFF2-40B4-BE49-F238E27FC236}">
                <a16:creationId xmlns:a16="http://schemas.microsoft.com/office/drawing/2014/main" id="{982E949F-6B9B-8268-EB83-127C78D4350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3889251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76746" y="6343955"/>
            <a:ext cx="21004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35138" y="6343955"/>
            <a:ext cx="145890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83DFFD80-41C6-4EAA-B049-EE90EA550127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D53745E-5DC2-F332-24A5-4F8F509E820B}"/>
              </a:ext>
            </a:extLst>
          </p:cNvPr>
          <p:cNvCxnSpPr/>
          <p:nvPr userDrawn="1"/>
        </p:nvCxnSpPr>
        <p:spPr>
          <a:xfrm>
            <a:off x="4479797" y="4876800"/>
            <a:ext cx="70774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3702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04076" y="685801"/>
            <a:ext cx="4872227" cy="27432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2552" y="5277548"/>
            <a:ext cx="4873752" cy="894639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4A0A082-71CB-3C57-3B74-102869C0CA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02552" y="6343955"/>
            <a:ext cx="21004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18883" y="6343955"/>
            <a:ext cx="147516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44210B3C-79E3-495A-B2C3-EF766F409D04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D373E34-3B51-EAD4-B8AB-256ACA4B8D8C}"/>
              </a:ext>
            </a:extLst>
          </p:cNvPr>
          <p:cNvCxnSpPr>
            <a:cxnSpLocks/>
          </p:cNvCxnSpPr>
          <p:nvPr userDrawn="1"/>
        </p:nvCxnSpPr>
        <p:spPr>
          <a:xfrm>
            <a:off x="6704076" y="4876800"/>
            <a:ext cx="4873752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48603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BC951B-4746-1854-C399-682CFE142A50}"/>
              </a:ext>
            </a:extLst>
          </p:cNvPr>
          <p:cNvCxnSpPr/>
          <p:nvPr userDrawn="1"/>
        </p:nvCxnSpPr>
        <p:spPr>
          <a:xfrm>
            <a:off x="612646" y="4876800"/>
            <a:ext cx="70774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7" y="685799"/>
            <a:ext cx="7080507" cy="3200400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7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5277549"/>
            <a:ext cx="7080507" cy="894646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6" y="6338703"/>
            <a:ext cx="2070484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5887367" y="6338703"/>
            <a:ext cx="139257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6235515-DA3D-4D9A-9B02-44E2CBD9110F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7279945" y="6342301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E193964F-665E-F49A-D553-C01524CDE0C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302749" y="0"/>
            <a:ext cx="3889251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613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384F42E-A74C-773B-7B96-F942975CEC14}"/>
              </a:ext>
            </a:extLst>
          </p:cNvPr>
          <p:cNvSpPr/>
          <p:nvPr/>
        </p:nvSpPr>
        <p:spPr>
          <a:xfrm>
            <a:off x="11250895" y="5144929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441727F-19A3-14E1-5EAC-C550CEB6A0D1}"/>
              </a:ext>
            </a:extLst>
          </p:cNvPr>
          <p:cNvSpPr/>
          <p:nvPr/>
        </p:nvSpPr>
        <p:spPr>
          <a:xfrm>
            <a:off x="685800" y="5495424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38F4BC9-7EC1-BB35-827A-12F5DE411031}"/>
              </a:ext>
            </a:extLst>
          </p:cNvPr>
          <p:cNvSpPr/>
          <p:nvPr/>
        </p:nvSpPr>
        <p:spPr>
          <a:xfrm>
            <a:off x="10998565" y="5227361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4B01422-D65E-4B59-B62B-467B2E896592}"/>
              </a:ext>
            </a:extLst>
          </p:cNvPr>
          <p:cNvSpPr/>
          <p:nvPr/>
        </p:nvSpPr>
        <p:spPr>
          <a:xfrm>
            <a:off x="10976145" y="5227366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1600200"/>
            <a:ext cx="10483927" cy="34928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9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5931314"/>
            <a:ext cx="10483927" cy="816864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234111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21509" y="234111"/>
            <a:ext cx="2875064" cy="365125"/>
          </a:xfrm>
        </p:spPr>
        <p:txBody>
          <a:bodyPr>
            <a:noAutofit/>
          </a:bodyPr>
          <a:lstStyle/>
          <a:p>
            <a:fld id="{852BD0B2-E7A7-4B81-8BAF-4B92BD6A4310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234111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Line">
            <a:extLst>
              <a:ext uri="{FF2B5EF4-FFF2-40B4-BE49-F238E27FC236}">
                <a16:creationId xmlns:a16="http://schemas.microsoft.com/office/drawing/2014/main" id="{92FB147E-E273-E8B6-AD8E-67F305FC224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971802" y="4038600"/>
            <a:ext cx="10923934" cy="745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312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8BBA50F-B667-1177-26B1-7D22AB66A6BE}"/>
              </a:ext>
            </a:extLst>
          </p:cNvPr>
          <p:cNvSpPr/>
          <p:nvPr/>
        </p:nvSpPr>
        <p:spPr>
          <a:xfrm>
            <a:off x="11250895" y="4645152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CABC7F5-2293-EB7F-52E5-80715C8DB858}"/>
              </a:ext>
            </a:extLst>
          </p:cNvPr>
          <p:cNvSpPr/>
          <p:nvPr/>
        </p:nvSpPr>
        <p:spPr>
          <a:xfrm>
            <a:off x="685800" y="4995647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6A8C943-7CF3-88D6-95B0-95E7B412DE0F}"/>
              </a:ext>
            </a:extLst>
          </p:cNvPr>
          <p:cNvSpPr/>
          <p:nvPr/>
        </p:nvSpPr>
        <p:spPr>
          <a:xfrm>
            <a:off x="10998565" y="4727584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FB0A8E7-2867-2D3A-F6B7-15ED02236CE8}"/>
              </a:ext>
            </a:extLst>
          </p:cNvPr>
          <p:cNvSpPr/>
          <p:nvPr/>
        </p:nvSpPr>
        <p:spPr>
          <a:xfrm>
            <a:off x="10976145" y="4727589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8" y="5431536"/>
            <a:ext cx="9144001" cy="74519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0E657DB-59AB-47CC-B4C7-A245A3C76BB1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53A7BE5-EAB2-BB8C-D7FC-D78B8A5AF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798"/>
            <a:ext cx="10058400" cy="3355848"/>
          </a:xfrm>
        </p:spPr>
        <p:txBody>
          <a:bodyPr vert="horz" lIns="91440" tIns="45720" rIns="91440" bIns="45720" rtlCol="0" anchor="t">
            <a:noAutofit/>
          </a:bodyPr>
          <a:lstStyle>
            <a:lvl1pPr>
              <a:defRPr lang="en-US" sz="90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93934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6AC1F45-7001-8B9F-DFF6-7AB9BDFFEEB2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4C7D192-E835-0A48-0A40-F45D83E2583F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FB376E1-8198-EB00-587E-C647BCF364D4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F94599F-6DE1-A082-E9E1-D732956078AB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600" y="990600"/>
            <a:ext cx="10058400" cy="502920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11000" dirty="0"/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137388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137388"/>
            <a:ext cx="2202644" cy="365125"/>
          </a:xfrm>
        </p:spPr>
        <p:txBody>
          <a:bodyPr>
            <a:noAutofit/>
          </a:bodyPr>
          <a:lstStyle/>
          <a:p>
            <a:fld id="{1415DC98-F527-4737-A5B9-3597210FA2F7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137388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6496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1C10CD-8205-284F-2921-9485E7A98F0D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75DFD7E-DC78-4573-96D7-845D38E0273E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FCC10B5-4890-B43F-DE24-5200F4E75EEB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D5586E6-D520-6A63-5060-BF06C136BEF5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600" y="990600"/>
            <a:ext cx="10058400" cy="502920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110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137388"/>
            <a:ext cx="2805405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137388"/>
            <a:ext cx="2202644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2188889-44B4-42BD-84DC-2D1A93FD44C7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137388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8995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FADE904-3C65-5E48-6B12-22998C2ADF5E}"/>
              </a:ext>
            </a:extLst>
          </p:cNvPr>
          <p:cNvSpPr/>
          <p:nvPr/>
        </p:nvSpPr>
        <p:spPr>
          <a:xfrm>
            <a:off x="11250895" y="2172321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16963C8-87F3-6B42-F30F-1915935FA752}"/>
              </a:ext>
            </a:extLst>
          </p:cNvPr>
          <p:cNvSpPr/>
          <p:nvPr/>
        </p:nvSpPr>
        <p:spPr>
          <a:xfrm>
            <a:off x="685800" y="2522816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F0C119A-1D9E-D43F-8A7E-D24C1B551326}"/>
              </a:ext>
            </a:extLst>
          </p:cNvPr>
          <p:cNvSpPr/>
          <p:nvPr/>
        </p:nvSpPr>
        <p:spPr>
          <a:xfrm>
            <a:off x="10998565" y="2254753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2018CE4-7594-0746-8B7E-8DEC95CB8822}"/>
              </a:ext>
            </a:extLst>
          </p:cNvPr>
          <p:cNvSpPr/>
          <p:nvPr/>
        </p:nvSpPr>
        <p:spPr>
          <a:xfrm>
            <a:off x="10976145" y="2254758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185" y="685800"/>
            <a:ext cx="9141415" cy="1532788"/>
          </a:xfrm>
        </p:spPr>
        <p:txBody>
          <a:bodyPr anchor="b">
            <a:noAutofit/>
          </a:bodyPr>
          <a:lstStyle>
            <a:lvl1pPr>
              <a:defRPr sz="72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185" y="2958705"/>
            <a:ext cx="9141415" cy="3213494"/>
          </a:xfrm>
        </p:spPr>
        <p:txBody>
          <a:bodyPr anchor="t">
            <a:noAutofit/>
          </a:bodyPr>
          <a:lstStyle>
            <a:lvl1pPr marL="0" indent="0">
              <a:lnSpc>
                <a:spcPct val="150000"/>
              </a:lnSpc>
              <a:buFont typeface="+mj-lt"/>
              <a:buNone/>
              <a:defRPr sz="1800"/>
            </a:lvl1pPr>
            <a:lvl2pPr marL="228600" indent="0">
              <a:lnSpc>
                <a:spcPct val="150000"/>
              </a:lnSpc>
              <a:buFont typeface="+mj-lt"/>
              <a:buNone/>
              <a:defRPr sz="1800"/>
            </a:lvl2pPr>
            <a:lvl3pPr marL="457200" indent="0">
              <a:lnSpc>
                <a:spcPct val="150000"/>
              </a:lnSpc>
              <a:buFont typeface="+mj-lt"/>
              <a:buNone/>
              <a:defRPr sz="1800"/>
            </a:lvl3pPr>
            <a:lvl4pPr marL="685800" indent="0">
              <a:lnSpc>
                <a:spcPct val="150000"/>
              </a:lnSpc>
              <a:buFont typeface="+mj-lt"/>
              <a:buNone/>
              <a:defRPr sz="1800"/>
            </a:lvl4pPr>
            <a:lvl5pPr marL="914400" indent="0">
              <a:lnSpc>
                <a:spcPct val="150000"/>
              </a:lnSpc>
              <a:buFont typeface="+mj-lt"/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96A40708-E793-490B-9201-425C8D1F325C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32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5999" y="685800"/>
            <a:ext cx="5480304" cy="1818050"/>
          </a:xfrm>
        </p:spPr>
        <p:txBody>
          <a:bodyPr anchor="t">
            <a:noAutofit/>
          </a:bodyPr>
          <a:lstStyle>
            <a:lvl1pPr>
              <a:defRPr sz="9000"/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AF861DB-D5EF-3FC9-7595-570C8498D7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477256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0" y="3189770"/>
            <a:ext cx="5480304" cy="2982429"/>
          </a:xfrm>
        </p:spPr>
        <p:txBody>
          <a:bodyPr anchor="t">
            <a:noAutofit/>
          </a:bodyPr>
          <a:lstStyle>
            <a:lvl1pPr marL="0" indent="0">
              <a:lnSpc>
                <a:spcPct val="150000"/>
              </a:lnSpc>
              <a:buFont typeface="+mj-lt"/>
              <a:buNone/>
              <a:defRPr sz="1800"/>
            </a:lvl1pPr>
            <a:lvl2pPr marL="228600" indent="0">
              <a:lnSpc>
                <a:spcPct val="150000"/>
              </a:lnSpc>
              <a:buFont typeface="+mj-lt"/>
              <a:buNone/>
              <a:defRPr sz="1800"/>
            </a:lvl2pPr>
            <a:lvl3pPr marL="457200" indent="0">
              <a:lnSpc>
                <a:spcPct val="150000"/>
              </a:lnSpc>
              <a:buFont typeface="+mj-lt"/>
              <a:buNone/>
              <a:defRPr sz="1800"/>
            </a:lvl3pPr>
            <a:lvl4pPr marL="685800" indent="0">
              <a:lnSpc>
                <a:spcPct val="150000"/>
              </a:lnSpc>
              <a:buFont typeface="+mj-lt"/>
              <a:buNone/>
              <a:defRPr sz="1800"/>
            </a:lvl4pPr>
            <a:lvl5pPr>
              <a:lnSpc>
                <a:spcPct val="150000"/>
              </a:lnSpc>
              <a:buFont typeface="+mj-lt"/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9C1A172-F829-D2DE-BDB2-B86E6ACE1886}"/>
              </a:ext>
            </a:extLst>
          </p:cNvPr>
          <p:cNvCxnSpPr>
            <a:cxnSpLocks/>
          </p:cNvCxnSpPr>
          <p:nvPr userDrawn="1"/>
        </p:nvCxnSpPr>
        <p:spPr>
          <a:xfrm>
            <a:off x="6095999" y="2743200"/>
            <a:ext cx="54772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00" y="6343955"/>
            <a:ext cx="2985400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35886" y="6343955"/>
            <a:ext cx="1553108" cy="365125"/>
          </a:xfrm>
        </p:spPr>
        <p:txBody>
          <a:bodyPr>
            <a:noAutofit/>
          </a:bodyPr>
          <a:lstStyle/>
          <a:p>
            <a:fld id="{C1968991-530B-4F8D-80FE-2192BD2DD5A5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017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824824"/>
            <a:ext cx="6397753" cy="1527976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3505200"/>
            <a:ext cx="4568953" cy="1645198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en-US" sz="1400" dirty="0"/>
            </a:lvl1pPr>
            <a:lvl2pPr>
              <a:defRPr lang="en-US" sz="1400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23477E6-5CE8-4544-92C7-AEB7D166FD7D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89251BE-373D-9B13-B9E2-73DFEBE40118}"/>
              </a:ext>
            </a:extLst>
          </p:cNvPr>
          <p:cNvSpPr/>
          <p:nvPr/>
        </p:nvSpPr>
        <p:spPr>
          <a:xfrm>
            <a:off x="11250895" y="57912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98E032-CDEE-AA9B-44A7-CE5EBB6948C0}"/>
              </a:ext>
            </a:extLst>
          </p:cNvPr>
          <p:cNvSpPr/>
          <p:nvPr/>
        </p:nvSpPr>
        <p:spPr>
          <a:xfrm>
            <a:off x="685800" y="61416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C778913-9F6C-8FDD-B123-16048004EC56}"/>
              </a:ext>
            </a:extLst>
          </p:cNvPr>
          <p:cNvSpPr/>
          <p:nvPr/>
        </p:nvSpPr>
        <p:spPr>
          <a:xfrm>
            <a:off x="10998565" y="58736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6283179-133D-0E64-C08A-4D59C8B2F9DB}"/>
              </a:ext>
            </a:extLst>
          </p:cNvPr>
          <p:cNvSpPr/>
          <p:nvPr/>
        </p:nvSpPr>
        <p:spPr>
          <a:xfrm>
            <a:off x="10976145" y="58736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45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3654553" cy="365760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1" y="685800"/>
            <a:ext cx="4572000" cy="36576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EB29E-E91D-4BC9-BE3F-394F6FDC9AC7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662DADE-FB83-6BD4-1D72-E22F0783A67E}"/>
              </a:ext>
            </a:extLst>
          </p:cNvPr>
          <p:cNvSpPr/>
          <p:nvPr/>
        </p:nvSpPr>
        <p:spPr>
          <a:xfrm>
            <a:off x="11254003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A7CD6A0-64A5-5058-DFD2-8DD1FAF7BEEB}"/>
              </a:ext>
            </a:extLst>
          </p:cNvPr>
          <p:cNvSpPr/>
          <p:nvPr/>
        </p:nvSpPr>
        <p:spPr>
          <a:xfrm>
            <a:off x="10866791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E8E4321-3109-17F5-C530-4108033F07F5}"/>
              </a:ext>
            </a:extLst>
          </p:cNvPr>
          <p:cNvSpPr/>
          <p:nvPr/>
        </p:nvSpPr>
        <p:spPr>
          <a:xfrm>
            <a:off x="11003886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AAD0450-E765-A0E1-7C56-37246411FDD0}"/>
              </a:ext>
            </a:extLst>
          </p:cNvPr>
          <p:cNvSpPr/>
          <p:nvPr/>
        </p:nvSpPr>
        <p:spPr>
          <a:xfrm>
            <a:off x="10981626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403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05E2B5C-398A-3F2F-4BCC-FFF94D44632F}"/>
              </a:ext>
            </a:extLst>
          </p:cNvPr>
          <p:cNvSpPr/>
          <p:nvPr/>
        </p:nvSpPr>
        <p:spPr>
          <a:xfrm>
            <a:off x="11250895" y="5407944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2897460-3A7D-EC5C-76B9-2725193E10AF}"/>
              </a:ext>
            </a:extLst>
          </p:cNvPr>
          <p:cNvSpPr/>
          <p:nvPr/>
        </p:nvSpPr>
        <p:spPr>
          <a:xfrm>
            <a:off x="685800" y="5758439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742E741-698E-A2B8-7BD5-9DE89C610C2F}"/>
              </a:ext>
            </a:extLst>
          </p:cNvPr>
          <p:cNvSpPr/>
          <p:nvPr/>
        </p:nvSpPr>
        <p:spPr>
          <a:xfrm>
            <a:off x="10998565" y="5490376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A04551B-2E70-1734-DA15-F26ABEC9D9D0}"/>
              </a:ext>
            </a:extLst>
          </p:cNvPr>
          <p:cNvSpPr/>
          <p:nvPr/>
        </p:nvSpPr>
        <p:spPr>
          <a:xfrm>
            <a:off x="10976145" y="5490381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408358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045390" cy="4083579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AD7DA-2107-4637-8C8D-3B775970879B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6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85B71F7-9EDC-DB6C-D713-7ACE3A2EADC0}"/>
              </a:ext>
            </a:extLst>
          </p:cNvPr>
          <p:cNvSpPr/>
          <p:nvPr/>
        </p:nvSpPr>
        <p:spPr>
          <a:xfrm>
            <a:off x="968457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5842DDA-AD76-0064-2B85-CB145F4CE540}"/>
              </a:ext>
            </a:extLst>
          </p:cNvPr>
          <p:cNvSpPr/>
          <p:nvPr/>
        </p:nvSpPr>
        <p:spPr>
          <a:xfrm>
            <a:off x="581245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5E58AC6-620E-20FA-E8F5-375DA2977A43}"/>
              </a:ext>
            </a:extLst>
          </p:cNvPr>
          <p:cNvSpPr/>
          <p:nvPr/>
        </p:nvSpPr>
        <p:spPr>
          <a:xfrm>
            <a:off x="718340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EA14E2E-5098-2800-A72C-138A5840365C}"/>
              </a:ext>
            </a:extLst>
          </p:cNvPr>
          <p:cNvSpPr/>
          <p:nvPr/>
        </p:nvSpPr>
        <p:spPr>
          <a:xfrm>
            <a:off x="696080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685800"/>
            <a:ext cx="3652523" cy="4102460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394703" cy="545500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659F5542-E2F9-4DC1-8AB7-8E5D8714BD21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241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94DE839-4377-D8CF-B2A4-D0C3E0F49821}"/>
              </a:ext>
            </a:extLst>
          </p:cNvPr>
          <p:cNvSpPr/>
          <p:nvPr/>
        </p:nvSpPr>
        <p:spPr>
          <a:xfrm>
            <a:off x="968457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A5E5478-C025-8AD6-B7FE-E95C356E887C}"/>
              </a:ext>
            </a:extLst>
          </p:cNvPr>
          <p:cNvSpPr/>
          <p:nvPr/>
        </p:nvSpPr>
        <p:spPr>
          <a:xfrm>
            <a:off x="581245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0EF54C8-1B9C-18F9-4647-D96F1A37BC05}"/>
              </a:ext>
            </a:extLst>
          </p:cNvPr>
          <p:cNvSpPr/>
          <p:nvPr/>
        </p:nvSpPr>
        <p:spPr>
          <a:xfrm>
            <a:off x="718340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C1B42D9-101B-9822-0BAF-F80E962BB4CD}"/>
              </a:ext>
            </a:extLst>
          </p:cNvPr>
          <p:cNvSpPr/>
          <p:nvPr/>
        </p:nvSpPr>
        <p:spPr>
          <a:xfrm>
            <a:off x="696080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tx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85800"/>
            <a:ext cx="3654554" cy="4550251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81600" y="685800"/>
            <a:ext cx="6394703" cy="5464016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4597AFA7-1C4B-4AAF-9FD8-61D1DA4C999A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1670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AC2E340-F7F3-5093-0E0A-41015057E720}"/>
              </a:ext>
            </a:extLst>
          </p:cNvPr>
          <p:cNvCxnSpPr/>
          <p:nvPr userDrawn="1"/>
        </p:nvCxnSpPr>
        <p:spPr>
          <a:xfrm>
            <a:off x="5191026" y="2362200"/>
            <a:ext cx="63916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026" y="685807"/>
            <a:ext cx="6391374" cy="1372001"/>
          </a:xfrm>
        </p:spPr>
        <p:txBody>
          <a:bodyPr anchor="b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F6718FE-EF5C-5023-A98D-91BFEF2C03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560454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80729" y="2743204"/>
            <a:ext cx="6395573" cy="3428989"/>
          </a:xfrm>
        </p:spPr>
        <p:txBody>
          <a:bodyPr>
            <a:noAutofit/>
          </a:bodyPr>
          <a:lstStyle>
            <a:lvl1pPr>
              <a:defRPr sz="1400">
                <a:solidFill>
                  <a:schemeClr val="tx2"/>
                </a:solidFill>
              </a:defRPr>
            </a:lvl1pPr>
            <a:lvl2pPr>
              <a:defRPr sz="14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191026" y="6343825"/>
            <a:ext cx="336490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030713" y="6343955"/>
            <a:ext cx="2060808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F5F7DF4-8BE0-4832-9230-78DDDEC4B6DD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893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881EABF-B6BB-1FBF-962C-A6A6C8C2418A}"/>
              </a:ext>
            </a:extLst>
          </p:cNvPr>
          <p:cNvCxnSpPr/>
          <p:nvPr userDrawn="1"/>
        </p:nvCxnSpPr>
        <p:spPr>
          <a:xfrm>
            <a:off x="612647" y="2359152"/>
            <a:ext cx="6336792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4"/>
            <a:ext cx="6391374" cy="1371996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3" y="2742645"/>
            <a:ext cx="6391247" cy="3429551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774" y="6346865"/>
            <a:ext cx="2805405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886895" y="6346865"/>
            <a:ext cx="1607270" cy="365125"/>
          </a:xfrm>
        </p:spPr>
        <p:txBody>
          <a:bodyPr>
            <a:noAutofit/>
          </a:bodyPr>
          <a:lstStyle/>
          <a:p>
            <a:fld id="{DD3D21CC-B9C8-49F6-ADE7-6BF4A546A74E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530932" y="634686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id="{35EC8126-6431-465A-8AC3-0118DD8825B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631546" y="1"/>
            <a:ext cx="4560454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85427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8303" y="685800"/>
            <a:ext cx="6858000" cy="1111532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D2B02E8B-EB97-8158-B585-0E0E95CF40C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4100267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18303" y="1965960"/>
            <a:ext cx="6858000" cy="420019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724397" y="6343954"/>
            <a:ext cx="3422906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945699" y="6343955"/>
            <a:ext cx="2150873" cy="365125"/>
          </a:xfrm>
        </p:spPr>
        <p:txBody>
          <a:bodyPr>
            <a:noAutofit/>
          </a:bodyPr>
          <a:lstStyle/>
          <a:p>
            <a:fld id="{40723AE1-14A9-42B1-9F02-B524DA830762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6216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6858000" cy="1111532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965960"/>
            <a:ext cx="6858000" cy="420019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6870"/>
            <a:ext cx="2805405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115853" y="6346870"/>
            <a:ext cx="2925587" cy="365125"/>
          </a:xfrm>
        </p:spPr>
        <p:txBody>
          <a:bodyPr>
            <a:noAutofit/>
          </a:bodyPr>
          <a:lstStyle/>
          <a:p>
            <a:fld id="{C1166B1E-1AFA-4A7F-9646-409FBAA0A887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346870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6223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0400" y="685800"/>
            <a:ext cx="4561665" cy="1371264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EEFBBBB-A526-5A93-34B8-A377087586A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0"/>
            <a:ext cx="639046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20736" y="2286000"/>
            <a:ext cx="4561665" cy="38862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20736" y="6343955"/>
            <a:ext cx="2105099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375067" y="6343955"/>
            <a:ext cx="1772029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F2240801-1142-4411-9AA3-00BC0B3F40DA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6992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4572002" cy="1371264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599" y="2286000"/>
            <a:ext cx="4561666" cy="38862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3C6055EC-0CB7-A026-AE8C-74A36F768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599" y="6343955"/>
            <a:ext cx="2105099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AE86096B-57D4-1243-A86D-1D5E7DC3A7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963930" y="6343955"/>
            <a:ext cx="1772029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CFA9782-9FBA-47E1-A36A-E75622F7046E}" type="datetime1">
              <a:rPr lang="en-US" smtClean="0"/>
              <a:t>9/1/26</a:t>
            </a:fld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A98A8E55-200E-96B4-1462-6DA457A20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35959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48233842-32AB-C53C-CA20-8101D4E63DC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801536" y="0"/>
            <a:ext cx="639046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453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4" y="687787"/>
            <a:ext cx="3363259" cy="199339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1" y="2880360"/>
            <a:ext cx="3363259" cy="3274612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212663" y="6343955"/>
            <a:ext cx="2012061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224724" y="6343955"/>
            <a:ext cx="922372" cy="365125"/>
          </a:xfrm>
        </p:spPr>
        <p:txBody>
          <a:bodyPr>
            <a:noAutofit/>
          </a:bodyPr>
          <a:lstStyle/>
          <a:p>
            <a:fld id="{AA28231D-ABE1-4859-B037-5D42FA8F4858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4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8" y="685800"/>
            <a:ext cx="3364992" cy="1996301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5698" y="2880360"/>
            <a:ext cx="3364992" cy="3234856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Footer Placeholder 8">
            <a:extLst>
              <a:ext uri="{FF2B5EF4-FFF2-40B4-BE49-F238E27FC236}">
                <a16:creationId xmlns:a16="http://schemas.microsoft.com/office/drawing/2014/main" id="{C119522C-433C-CA02-AD5B-2ABB39A4162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5698" y="6343955"/>
            <a:ext cx="2012061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76C67AD-99A1-8DF0-C332-BB3E0C537172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627759" y="6343955"/>
            <a:ext cx="922372" cy="365125"/>
          </a:xfrm>
        </p:spPr>
        <p:txBody>
          <a:bodyPr>
            <a:noAutofit/>
          </a:bodyPr>
          <a:lstStyle/>
          <a:p>
            <a:fld id="{AAA916C4-9175-479B-9610-7E06A2EDFEE0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13" name="Slide Number Placeholder 9">
            <a:extLst>
              <a:ext uri="{FF2B5EF4-FFF2-40B4-BE49-F238E27FC236}">
                <a16:creationId xmlns:a16="http://schemas.microsoft.com/office/drawing/2014/main" id="{C8D2CF7B-FF7A-7960-DB96-2B1846DA41A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550131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B08A763A-F1F9-D459-6C34-39765662759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07856" y="0"/>
            <a:ext cx="758414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19643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9200" y="685800"/>
            <a:ext cx="2748115" cy="2743200"/>
          </a:xfrm>
          <a:noFill/>
        </p:spPr>
        <p:txBody>
          <a:bodyPr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487E718-4223-B4DB-C92A-99E891E642B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82296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9200" y="3703320"/>
            <a:ext cx="2743201" cy="2476061"/>
          </a:xfrm>
          <a:noFill/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39200" y="6343955"/>
            <a:ext cx="1404460" cy="365125"/>
          </a:xfrm>
          <a:noFill/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92522" y="6343955"/>
            <a:ext cx="854573" cy="365125"/>
          </a:xfrm>
          <a:noFill/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1AD2788-6390-4160-9542-0F1C554F0165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  <a:noFill/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5498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7" y="685800"/>
            <a:ext cx="2748114" cy="2743200"/>
          </a:xfrm>
        </p:spPr>
        <p:txBody>
          <a:bodyPr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6691" y="3703320"/>
            <a:ext cx="2743200" cy="2476061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Footer Placeholder 5">
            <a:extLst>
              <a:ext uri="{FF2B5EF4-FFF2-40B4-BE49-F238E27FC236}">
                <a16:creationId xmlns:a16="http://schemas.microsoft.com/office/drawing/2014/main" id="{644F6AEF-CB45-AC6F-F205-7AB277670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5697" y="6343955"/>
            <a:ext cx="1404460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4" name="Date Placeholder 4">
            <a:extLst>
              <a:ext uri="{FF2B5EF4-FFF2-40B4-BE49-F238E27FC236}">
                <a16:creationId xmlns:a16="http://schemas.microsoft.com/office/drawing/2014/main" id="{980DDA2F-B408-A7AF-463F-3F6ED55C1A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069019" y="6343955"/>
            <a:ext cx="85457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6E6CDFB-328D-4B9A-B955-967B0C6194A8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9C6A3F52-E7A3-B732-2650-C47F8BE25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923593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80894EEF-95B5-F8FE-9FBB-D5DFD413C06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962400" y="0"/>
            <a:ext cx="82296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547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4343400"/>
            <a:ext cx="4019522" cy="1159931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E0CE544-3552-FE00-5B00-942E522A2A5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2000" cy="38862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81600" y="4343400"/>
            <a:ext cx="6400800" cy="1159931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0A994DB4-9653-4FD4-8A14-5DAFB68B0E92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0114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3886200"/>
            <a:ext cx="3044954" cy="2245126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443331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67200" y="3886200"/>
            <a:ext cx="7315199" cy="2245127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400" b="0" i="0" dirty="0">
                <a:latin typeface="+mn-lt"/>
              </a:defRPr>
            </a:lvl1pPr>
            <a:lvl2pPr marL="228600" indent="0">
              <a:buNone/>
              <a:defRPr lang="en-US" sz="1400" b="0" i="0" dirty="0">
                <a:latin typeface="+mn-lt"/>
              </a:defRPr>
            </a:lvl2pPr>
            <a:lvl3pPr marL="457200" indent="0">
              <a:buNone/>
              <a:defRPr lang="en-US" sz="1400" b="0" i="0" dirty="0">
                <a:latin typeface="+mn-lt"/>
              </a:defRPr>
            </a:lvl3pPr>
            <a:lvl4pPr marL="685800" indent="0">
              <a:buNone/>
              <a:defRPr lang="en-US" sz="1400" b="0" i="0" dirty="0">
                <a:latin typeface="+mn-lt"/>
              </a:defRPr>
            </a:lvl4pPr>
            <a:lvl5pPr marL="914400" indent="0">
              <a:buNone/>
              <a:defRPr lang="en-US" sz="1400" b="0" i="0" dirty="0"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0BECFC22-7333-427C-A7BB-2A423772B9A0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6600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3044954" cy="2035724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59158" y="685800"/>
            <a:ext cx="7315199" cy="2014665"/>
          </a:xfrm>
        </p:spPr>
        <p:txBody>
          <a:bodyPr vert="horz" lIns="91440" tIns="45720" rIns="91440" bIns="45720" rtlCol="0" anchor="b">
            <a:noAutofit/>
          </a:bodyPr>
          <a:lstStyle>
            <a:lvl1pPr marL="0" indent="0">
              <a:buNone/>
              <a:defRPr lang="en-US" sz="1400" b="0" i="0" dirty="0">
                <a:latin typeface="+mn-lt"/>
              </a:defRPr>
            </a:lvl1pPr>
            <a:lvl2pPr marL="228600" indent="0">
              <a:buNone/>
              <a:defRPr lang="en-US" sz="1400" b="0" i="0" dirty="0">
                <a:latin typeface="+mn-lt"/>
              </a:defRPr>
            </a:lvl2pPr>
            <a:lvl3pPr marL="457200" indent="0">
              <a:buNone/>
              <a:defRPr lang="en-US" sz="1400" b="0" i="0" dirty="0">
                <a:latin typeface="+mn-lt"/>
              </a:defRPr>
            </a:lvl3pPr>
            <a:lvl4pPr marL="685800" indent="0">
              <a:buNone/>
              <a:defRPr lang="en-US" sz="1400" b="0" i="0" dirty="0">
                <a:latin typeface="+mn-lt"/>
              </a:defRPr>
            </a:lvl4pPr>
            <a:lvl5pPr marL="914400" indent="0">
              <a:buNone/>
              <a:defRPr lang="en-US" sz="1400" b="0" i="0" dirty="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0" y="2896372"/>
            <a:ext cx="2791027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65894" y="2896372"/>
            <a:ext cx="1559379" cy="365125"/>
          </a:xfrm>
        </p:spPr>
        <p:txBody>
          <a:bodyPr>
            <a:noAutofit/>
          </a:bodyPr>
          <a:lstStyle/>
          <a:p>
            <a:fld id="{B78D85C6-8657-43F4-BE68-8F80962A5435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5151" y="2896372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4178283B-8F20-CAA0-928D-318B857F95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414669"/>
            <a:ext cx="12192000" cy="3443331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76729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4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8"/>
            <a:ext cx="5483353" cy="1388318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2651760"/>
            <a:ext cx="5483352" cy="352185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AB12E0E-A617-768A-7E0E-472481185B1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17792" y="685807"/>
            <a:ext cx="4864608" cy="548637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C1D70B4-629A-1A3A-D1BB-D35C3AED4BAD}"/>
              </a:ext>
            </a:extLst>
          </p:cNvPr>
          <p:cNvCxnSpPr>
            <a:cxnSpLocks/>
          </p:cNvCxnSpPr>
          <p:nvPr userDrawn="1"/>
        </p:nvCxnSpPr>
        <p:spPr>
          <a:xfrm>
            <a:off x="609600" y="2362229"/>
            <a:ext cx="54864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8F922763-A12B-44C2-4F2D-AAD3B317EC9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7" y="6343955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11" name="Date Placeholder 6">
            <a:extLst>
              <a:ext uri="{FF2B5EF4-FFF2-40B4-BE49-F238E27FC236}">
                <a16:creationId xmlns:a16="http://schemas.microsoft.com/office/drawing/2014/main" id="{88D44AB0-B4BD-5097-DB6C-0B96B75B1DA6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8893929" y="6343955"/>
            <a:ext cx="2202644" cy="365125"/>
          </a:xfrm>
        </p:spPr>
        <p:txBody>
          <a:bodyPr>
            <a:noAutofit/>
          </a:bodyPr>
          <a:lstStyle/>
          <a:p>
            <a:fld id="{59D65A6B-59CD-4A95-97A1-5003425BCE52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8EA9CC9C-E71E-C316-0680-F4BD6EDC87C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340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9753" cy="898525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4E15E62-FEF2-298A-EC8D-72D59188CB27}"/>
              </a:ext>
            </a:extLst>
          </p:cNvPr>
          <p:cNvCxnSpPr>
            <a:cxnSpLocks/>
          </p:cNvCxnSpPr>
          <p:nvPr userDrawn="1"/>
        </p:nvCxnSpPr>
        <p:spPr>
          <a:xfrm>
            <a:off x="609600" y="1905000"/>
            <a:ext cx="109728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" y="2286012"/>
            <a:ext cx="5479474" cy="298765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4892D5B-0772-8929-54F9-AA16EED38E2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15575" y="2285301"/>
            <a:ext cx="4863778" cy="3886188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3955"/>
            <a:ext cx="2642932" cy="365125"/>
          </a:xfrm>
        </p:spPr>
        <p:txBody>
          <a:bodyPr>
            <a:noAutofit/>
          </a:bodyPr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86595" y="6343955"/>
            <a:ext cx="1449697" cy="365125"/>
          </a:xfrm>
        </p:spPr>
        <p:txBody>
          <a:bodyPr>
            <a:noAutofit/>
          </a:bodyPr>
          <a:lstStyle/>
          <a:p>
            <a:fld id="{AEBE612C-E459-4252-B286-C98BDF4C5E92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36293" y="6343955"/>
            <a:ext cx="443060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242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9903" y="685807"/>
            <a:ext cx="5486400" cy="1388302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3F8ACB4F-E132-97B5-797E-ADFB9AC8345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16658" y="685807"/>
            <a:ext cx="4864608" cy="5486377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89903" y="2650330"/>
            <a:ext cx="5486400" cy="3521854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0415657-C9CC-A8DC-C841-09A42AC901EC}"/>
              </a:ext>
            </a:extLst>
          </p:cNvPr>
          <p:cNvCxnSpPr>
            <a:cxnSpLocks/>
          </p:cNvCxnSpPr>
          <p:nvPr userDrawn="1"/>
        </p:nvCxnSpPr>
        <p:spPr>
          <a:xfrm>
            <a:off x="6089903" y="2362219"/>
            <a:ext cx="5486400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D65827FC-FBF0-2A7B-2AE9-11D916DB97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12647" y="6343955"/>
            <a:ext cx="2805405" cy="365125"/>
          </a:xfrm>
        </p:spPr>
        <p:txBody>
          <a:bodyPr>
            <a:noAutofit/>
          </a:bodyPr>
          <a:lstStyle/>
          <a:p>
            <a:r>
              <a:rPr lang="en-US" dirty="0"/>
              <a:t>Sample Footer Text</a:t>
            </a: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7D3F37AD-0904-9EC0-EFEE-899B457A4536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8893929" y="6343955"/>
            <a:ext cx="2202644" cy="365125"/>
          </a:xfrm>
        </p:spPr>
        <p:txBody>
          <a:bodyPr>
            <a:noAutofit/>
          </a:bodyPr>
          <a:lstStyle/>
          <a:p>
            <a:fld id="{D8568ADA-B78D-4076-A9DF-6C8E04B71243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655EC9E8-1A84-6C33-ADB3-D40020F5090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147096" y="6343955"/>
            <a:ext cx="429207" cy="365125"/>
          </a:xfrm>
        </p:spPr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582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85800"/>
            <a:ext cx="4564763" cy="1426798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5580E71-5349-7975-EE00-1D48FBB4552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599" y="2514600"/>
            <a:ext cx="4564763" cy="3636598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790060" y="685800"/>
            <a:ext cx="5792341" cy="5465398"/>
          </a:xfrm>
        </p:spPr>
        <p:txBody>
          <a:bodyPr anchor="b"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E3ED234F-BBE0-48A3-AC31-D10A1F3BC187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622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89110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EC4665C-5805-BDA9-0EA4-387D86C88AB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2647" y="2057400"/>
            <a:ext cx="2740153" cy="4091502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810001" y="2057400"/>
            <a:ext cx="7766302" cy="4091502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A0D3809-2B53-482D-AD1B-8B09C4B2656C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0194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1DA757D-A9AE-985A-6EEE-C02E46D45DC9}"/>
              </a:ext>
            </a:extLst>
          </p:cNvPr>
          <p:cNvSpPr/>
          <p:nvPr/>
        </p:nvSpPr>
        <p:spPr>
          <a:xfrm>
            <a:off x="11250895" y="4343400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71E517F-7D77-FEA1-94A2-D8522A1BF181}"/>
              </a:ext>
            </a:extLst>
          </p:cNvPr>
          <p:cNvSpPr/>
          <p:nvPr/>
        </p:nvSpPr>
        <p:spPr>
          <a:xfrm>
            <a:off x="685800" y="4693895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62EAE4C-19D0-A0E4-1FDC-967BD2694E6F}"/>
              </a:ext>
            </a:extLst>
          </p:cNvPr>
          <p:cNvSpPr/>
          <p:nvPr/>
        </p:nvSpPr>
        <p:spPr>
          <a:xfrm>
            <a:off x="10998565" y="4425832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7E35C93-E0FF-6186-7502-985D78DA9B28}"/>
              </a:ext>
            </a:extLst>
          </p:cNvPr>
          <p:cNvSpPr/>
          <p:nvPr/>
        </p:nvSpPr>
        <p:spPr>
          <a:xfrm>
            <a:off x="10976145" y="4425837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50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pPr algn="l" rtl="0"/>
            <a:endParaRPr lang="en-US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D4E889F8-D8CB-1564-17A8-26A2F4258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025460"/>
            <a:ext cx="9144000" cy="8686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3B51AE5-91E2-069A-7DF2-EB394DA25E2D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143000"/>
            <a:ext cx="10115679" cy="347472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 algn="l" rtl="0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 algn="r" rtl="0">
              <a:defRPr>
                <a:solidFill>
                  <a:schemeClr val="tx1"/>
                </a:solidFill>
              </a:defRPr>
            </a:lvl1pPr>
          </a:lstStyle>
          <a:p>
            <a:fld id="{154F04C1-B149-48D4-90B8-E64820B32F59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 algn="r" rtl="0"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203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FE73F6F-B481-328B-CE64-8485DC66B8EA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7D968F-BFC6-694E-9A7C-A113E7DEBF65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77A14AD-A403-0816-9FED-F4E7BB405B17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C5DE6E3-5C5B-04A2-6D84-63D852F6062A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6D258FD5-5B6B-DBB1-0F00-D02C71197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859867"/>
            <a:ext cx="9144000" cy="10972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196BB08E-5668-89FF-C0AE-D8A83C783F7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600199"/>
            <a:ext cx="9171115" cy="3259668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1AED7B4-8DB4-40B0-90CF-49D3708442C0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74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132C402C-8B4C-3690-6875-FE157681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257800"/>
            <a:ext cx="9144000" cy="86868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180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C80DC0CF-9044-3D55-7D8F-4CD97232E3E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82484" y="1143000"/>
            <a:ext cx="10115679" cy="3474720"/>
          </a:xfrm>
        </p:spPr>
        <p:txBody>
          <a:bodyPr anchor="ctr">
            <a:noAutofit/>
          </a:bodyPr>
          <a:lstStyle>
            <a:lvl1pPr>
              <a:lnSpc>
                <a:spcPct val="90000"/>
              </a:lnSpc>
              <a:defRPr sz="28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F861E720-2EA4-4832-8DC2-DC3D2BDBB07C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B480B90-B64C-0559-ACB2-7DBB57135C77}"/>
              </a:ext>
            </a:extLst>
          </p:cNvPr>
          <p:cNvSpPr/>
          <p:nvPr/>
        </p:nvSpPr>
        <p:spPr>
          <a:xfrm>
            <a:off x="11250895" y="4562062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D2E866D-D29F-1CC5-14B2-BB24F10745FE}"/>
              </a:ext>
            </a:extLst>
          </p:cNvPr>
          <p:cNvSpPr/>
          <p:nvPr/>
        </p:nvSpPr>
        <p:spPr>
          <a:xfrm>
            <a:off x="685800" y="4912557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FA0DC7F-E416-CA3E-E389-945D5FA32CC9}"/>
              </a:ext>
            </a:extLst>
          </p:cNvPr>
          <p:cNvSpPr/>
          <p:nvPr/>
        </p:nvSpPr>
        <p:spPr>
          <a:xfrm>
            <a:off x="10998565" y="4644494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2D9CC5C-2252-AB09-49B5-FD1BE0E74E30}"/>
              </a:ext>
            </a:extLst>
          </p:cNvPr>
          <p:cNvSpPr/>
          <p:nvPr/>
        </p:nvSpPr>
        <p:spPr>
          <a:xfrm>
            <a:off x="10976145" y="4644499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50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0051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979D7E7-81D7-BD45-ADEC-E83F7EF73EC8}"/>
              </a:ext>
            </a:extLst>
          </p:cNvPr>
          <p:cNvSpPr/>
          <p:nvPr/>
        </p:nvSpPr>
        <p:spPr>
          <a:xfrm>
            <a:off x="11254003" y="5410200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6D6EAAA-843B-4F5B-47BF-3A0B75B59A45}"/>
              </a:ext>
            </a:extLst>
          </p:cNvPr>
          <p:cNvSpPr/>
          <p:nvPr/>
        </p:nvSpPr>
        <p:spPr>
          <a:xfrm>
            <a:off x="10866791" y="5761884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5A4CCB8-341A-D7B3-2B2F-C6943129C281}"/>
              </a:ext>
            </a:extLst>
          </p:cNvPr>
          <p:cNvSpPr/>
          <p:nvPr/>
        </p:nvSpPr>
        <p:spPr>
          <a:xfrm>
            <a:off x="11003886" y="5492382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A1B2662-9528-65C6-986B-EA4135BF4CA6}"/>
              </a:ext>
            </a:extLst>
          </p:cNvPr>
          <p:cNvSpPr/>
          <p:nvPr/>
        </p:nvSpPr>
        <p:spPr>
          <a:xfrm>
            <a:off x="10981626" y="5492388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>
            <a:noAutofit/>
          </a:bodyPr>
          <a:lstStyle>
            <a:lvl1pPr>
              <a:defRPr sz="5400" b="0" i="0" cap="all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09600" y="685800"/>
            <a:ext cx="10972800" cy="4514529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1pPr>
            <a:lvl2pPr marL="2286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2pPr>
            <a:lvl3pPr marL="4572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3pPr>
            <a:lvl4pPr marL="6858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4pPr>
            <a:lvl5pPr marL="914400" indent="0">
              <a:lnSpc>
                <a:spcPct val="90000"/>
              </a:lnSpc>
              <a:buNone/>
              <a:defRPr sz="7000" b="0" i="0" cap="all" baseline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B608D6C-D0F1-479F-911E-8569D2F1ED15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112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0572EAA-9C03-6737-7961-89F7D9E127AC}"/>
              </a:ext>
            </a:extLst>
          </p:cNvPr>
          <p:cNvSpPr/>
          <p:nvPr/>
        </p:nvSpPr>
        <p:spPr>
          <a:xfrm>
            <a:off x="11250895" y="5430148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D2A1F66-1FB1-8357-178D-CB1C0F8B7E56}"/>
              </a:ext>
            </a:extLst>
          </p:cNvPr>
          <p:cNvSpPr/>
          <p:nvPr/>
        </p:nvSpPr>
        <p:spPr>
          <a:xfrm>
            <a:off x="685800" y="5780643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AD8E75-63C0-8CE8-7E5A-37E4E429140F}"/>
              </a:ext>
            </a:extLst>
          </p:cNvPr>
          <p:cNvSpPr/>
          <p:nvPr/>
        </p:nvSpPr>
        <p:spPr>
          <a:xfrm>
            <a:off x="10998565" y="5512580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DF1B2A2-FEB2-CC42-0F0F-71CD13535424}"/>
              </a:ext>
            </a:extLst>
          </p:cNvPr>
          <p:cNvSpPr/>
          <p:nvPr/>
        </p:nvSpPr>
        <p:spPr>
          <a:xfrm>
            <a:off x="10976145" y="5512585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>
            <a:noAutofit/>
          </a:bodyPr>
          <a:lstStyle>
            <a:lvl1pPr>
              <a:defRPr sz="5400" b="0" i="0" cap="all" baseline="0">
                <a:solidFill>
                  <a:schemeClr val="accent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85800"/>
            <a:ext cx="10972800" cy="4572000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1pPr>
            <a:lvl2pPr marL="2286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2pPr>
            <a:lvl3pPr marL="4572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3pPr>
            <a:lvl4pPr marL="6858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4pPr>
            <a:lvl5pPr marL="914400" indent="0">
              <a:lnSpc>
                <a:spcPct val="90000"/>
              </a:lnSpc>
              <a:buNone/>
              <a:defRPr lang="en-US" sz="7000" b="0" i="0" cap="all" baseline="0" dirty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BCFCC67-CBC1-48BE-A467-33E284003C9C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5516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2479" y="685800"/>
            <a:ext cx="9140953" cy="2699775"/>
          </a:xfrm>
        </p:spPr>
        <p:txBody>
          <a:bodyPr anchor="t">
            <a:no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BF01E07-9F97-42AE-9FE9-3EAD856BDB2A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E594965-EF4A-40C0-FED1-CF5564CED970}"/>
              </a:ext>
            </a:extLst>
          </p:cNvPr>
          <p:cNvSpPr/>
          <p:nvPr/>
        </p:nvSpPr>
        <p:spPr>
          <a:xfrm>
            <a:off x="11250895" y="4562061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9DE90F9-432C-AEEC-88D5-177A0E299391}"/>
              </a:ext>
            </a:extLst>
          </p:cNvPr>
          <p:cNvSpPr/>
          <p:nvPr/>
        </p:nvSpPr>
        <p:spPr>
          <a:xfrm>
            <a:off x="685800" y="4912556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ECD3CD-C697-A46B-71F2-D64BD77C395C}"/>
              </a:ext>
            </a:extLst>
          </p:cNvPr>
          <p:cNvSpPr/>
          <p:nvPr/>
        </p:nvSpPr>
        <p:spPr>
          <a:xfrm>
            <a:off x="10998565" y="4644493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46793A7-6512-567E-DAFF-BB4A63B89DC3}"/>
              </a:ext>
            </a:extLst>
          </p:cNvPr>
          <p:cNvSpPr/>
          <p:nvPr/>
        </p:nvSpPr>
        <p:spPr>
          <a:xfrm>
            <a:off x="10976145" y="4644498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66A0D5A-6B2D-15B8-4FC0-30535DF012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398"/>
            <a:ext cx="10058400" cy="669473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17991821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D86F34B-87C2-AC58-5483-78C0E5DB477C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B6B59A7-7C3C-7431-CC9A-51EFBA257959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2D0661-BB9A-E751-A4EB-2C95BF96A560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09A5AB9-86E5-2BD1-8EFC-49C204619282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7" y="1600200"/>
            <a:ext cx="10055353" cy="3657601"/>
          </a:xfrm>
        </p:spPr>
        <p:txBody>
          <a:bodyPr anchor="b">
            <a:no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34B2334-B27F-4DA0-8A92-599603070D6B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A4A8879E-F637-BA38-C325-517B59E125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398"/>
            <a:ext cx="10058400" cy="669473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2160219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3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0ED10B2-4172-93C9-B408-242DDBA504A8}"/>
              </a:ext>
            </a:extLst>
          </p:cNvPr>
          <p:cNvSpPr/>
          <p:nvPr/>
        </p:nvSpPr>
        <p:spPr>
          <a:xfrm>
            <a:off x="11250895" y="5430148"/>
            <a:ext cx="6351" cy="745197"/>
          </a:xfrm>
          <a:custGeom>
            <a:avLst/>
            <a:gdLst>
              <a:gd name="connsiteX0" fmla="*/ 0 w 6351"/>
              <a:gd name="connsiteY0" fmla="*/ 0 h 745197"/>
              <a:gd name="connsiteX1" fmla="*/ 0 w 6351"/>
              <a:gd name="connsiteY1" fmla="*/ 745198 h 74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1" h="745197">
                <a:moveTo>
                  <a:pt x="0" y="0"/>
                </a:moveTo>
                <a:lnTo>
                  <a:pt x="0" y="745198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CF4AA95-C597-81F0-35EA-96B5BA7A12BB}"/>
              </a:ext>
            </a:extLst>
          </p:cNvPr>
          <p:cNvSpPr/>
          <p:nvPr/>
        </p:nvSpPr>
        <p:spPr>
          <a:xfrm>
            <a:off x="685800" y="5780643"/>
            <a:ext cx="10923933" cy="0"/>
          </a:xfrm>
          <a:custGeom>
            <a:avLst/>
            <a:gdLst>
              <a:gd name="connsiteX0" fmla="*/ 10923934 w 10923933"/>
              <a:gd name="connsiteY0" fmla="*/ 0 h 0"/>
              <a:gd name="connsiteX1" fmla="*/ 0 w 10923933"/>
              <a:gd name="connsiteY1" fmla="*/ 1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3933">
                <a:moveTo>
                  <a:pt x="10923934" y="0"/>
                </a:moveTo>
                <a:lnTo>
                  <a:pt x="0" y="1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DA37871-D86F-9BA6-1D96-9B3392C2F247}"/>
              </a:ext>
            </a:extLst>
          </p:cNvPr>
          <p:cNvSpPr/>
          <p:nvPr/>
        </p:nvSpPr>
        <p:spPr>
          <a:xfrm>
            <a:off x="10998565" y="5512580"/>
            <a:ext cx="529937" cy="526934"/>
          </a:xfrm>
          <a:custGeom>
            <a:avLst/>
            <a:gdLst>
              <a:gd name="connsiteX0" fmla="*/ 529938 w 529937"/>
              <a:gd name="connsiteY0" fmla="*/ 0 h 526934"/>
              <a:gd name="connsiteX1" fmla="*/ 0 w 529937"/>
              <a:gd name="connsiteY1" fmla="*/ 526935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0"/>
                </a:moveTo>
                <a:lnTo>
                  <a:pt x="0" y="526935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B203EFA-FE43-9B63-5768-4A3FD1509639}"/>
              </a:ext>
            </a:extLst>
          </p:cNvPr>
          <p:cNvSpPr/>
          <p:nvPr/>
        </p:nvSpPr>
        <p:spPr>
          <a:xfrm>
            <a:off x="10976145" y="5512585"/>
            <a:ext cx="529937" cy="526934"/>
          </a:xfrm>
          <a:custGeom>
            <a:avLst/>
            <a:gdLst>
              <a:gd name="connsiteX0" fmla="*/ 529938 w 529937"/>
              <a:gd name="connsiteY0" fmla="*/ 526935 h 526934"/>
              <a:gd name="connsiteX1" fmla="*/ 0 w 529937"/>
              <a:gd name="connsiteY1" fmla="*/ 0 h 526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9937" h="526934">
                <a:moveTo>
                  <a:pt x="529938" y="526935"/>
                </a:moveTo>
                <a:lnTo>
                  <a:pt x="0" y="0"/>
                </a:lnTo>
              </a:path>
            </a:pathLst>
          </a:custGeom>
          <a:ln w="31732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868680"/>
            <a:ext cx="9140952" cy="3660746"/>
          </a:xfrm>
        </p:spPr>
        <p:txBody>
          <a:bodyPr anchor="ctr">
            <a:noAutofit/>
          </a:bodyPr>
          <a:lstStyle>
            <a:lvl1pPr marL="164592" indent="-164592">
              <a:lnSpc>
                <a:spcPct val="110000"/>
              </a:lnSpc>
              <a:spcBef>
                <a:spcPts val="0"/>
              </a:spcBef>
              <a:buNone/>
              <a:defRPr sz="5400" b="0" i="0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9B8D85F-DE7D-4C09-9BDD-03377313F809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259B8E5-883A-B6CE-4C6C-F6F48B038C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4617720"/>
            <a:ext cx="9140951" cy="788609"/>
          </a:xfrm>
        </p:spPr>
        <p:txBody>
          <a:bodyPr anchor="t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</p:spTree>
    <p:extLst>
      <p:ext uri="{BB962C8B-B14F-4D97-AF65-F5344CB8AC3E}">
        <p14:creationId xmlns:p14="http://schemas.microsoft.com/office/powerpoint/2010/main" val="22918804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27D5A5-84C3-7EDE-A8EB-2DE057DE46A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775" y="1965960"/>
            <a:ext cx="5074920" cy="419576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54150AE-A7C6-D328-35D7-F5B840930E3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70969" y="1965960"/>
            <a:ext cx="5075237" cy="4195763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68CAF44C-1683-44E3-97C5-DF51C69BF7AA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2439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FA77448-F1DA-CAC1-9B05-8F5CE6558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1878566"/>
            <a:ext cx="5074920" cy="55983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7572" y="1878566"/>
            <a:ext cx="5075556" cy="55983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600" y="2514600"/>
            <a:ext cx="5075238" cy="365918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D998360-6973-27D8-8B08-ACAE10572B3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97572" y="2514600"/>
            <a:ext cx="5075556" cy="3659188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CD150565-788C-402B-B078-3F96B9A231B8}" type="datetime1">
              <a:rPr lang="en-US" smtClean="0"/>
              <a:t>9/1/26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3536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F5184-1DAA-DFF4-A408-3D5DD1517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10963655" cy="1133170"/>
          </a:xfrm>
        </p:spPr>
        <p:txBody>
          <a:bodyPr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D7B20C69-CB4E-44F7-A408-67C55627795C}" type="datetime1">
              <a:rPr lang="en-US" smtClean="0"/>
              <a:t>9/1/26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1525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A0C8FE45-F91B-4375-B362-4DC6F9A2A304}" type="datetime1">
              <a:rPr lang="en-US" smtClean="0"/>
              <a:t>9/1/26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9901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A9EA653-B766-E096-036C-1C173E299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3643916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31845593-CC30-27D6-3F82-E2BA784C4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4526280"/>
            <a:ext cx="3654553" cy="1621111"/>
          </a:xfrm>
        </p:spPr>
        <p:txBody>
          <a:bodyPr anchor="b"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6801" y="685800"/>
            <a:ext cx="6699502" cy="5486400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en-US" sz="1400" dirty="0"/>
            </a:lvl1pPr>
            <a:lvl2pPr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572A1522-8F1E-408E-ABA2-6F5B206582B8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65434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0"/>
            <a:ext cx="3654553" cy="3643916"/>
          </a:xfrm>
        </p:spPr>
        <p:txBody>
          <a:bodyPr anchor="t">
            <a:no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4526280"/>
            <a:ext cx="3654553" cy="1621111"/>
          </a:xfrm>
        </p:spPr>
        <p:txBody>
          <a:bodyPr anchor="b">
            <a:no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872039" y="685800"/>
            <a:ext cx="6699502" cy="544263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3E19A776-5AE6-4251-8560-C6066D0B46D6}" type="datetime1">
              <a:rPr lang="en-US" smtClean="0"/>
              <a:t>9/1/26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8831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10972800" cy="1828800"/>
          </a:xfrm>
        </p:spPr>
        <p:txBody>
          <a:bodyPr anchor="b">
            <a:noAutofit/>
          </a:bodyPr>
          <a:lstStyle>
            <a:lvl1pPr>
              <a:defRPr sz="9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429000"/>
            <a:ext cx="10972800" cy="2743198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07EC6D5-3C89-D412-4A74-4DD843571D29}"/>
              </a:ext>
            </a:extLst>
          </p:cNvPr>
          <p:cNvCxnSpPr/>
          <p:nvPr userDrawn="1"/>
        </p:nvCxnSpPr>
        <p:spPr>
          <a:xfrm>
            <a:off x="621792" y="2895600"/>
            <a:ext cx="10963656" cy="0"/>
          </a:xfrm>
          <a:prstGeom prst="line">
            <a:avLst/>
          </a:prstGeom>
          <a:ln w="317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195FFA61-E651-4E50-A159-710A5ED7E6FE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120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AB975A1-C2E9-D1D4-3C6F-7296B13798B1}"/>
              </a:ext>
            </a:extLst>
          </p:cNvPr>
          <p:cNvSpPr/>
          <p:nvPr/>
        </p:nvSpPr>
        <p:spPr>
          <a:xfrm>
            <a:off x="11254003" y="729226"/>
            <a:ext cx="6296" cy="742941"/>
          </a:xfrm>
          <a:custGeom>
            <a:avLst/>
            <a:gdLst>
              <a:gd name="connsiteX0" fmla="*/ 0 w 6296"/>
              <a:gd name="connsiteY0" fmla="*/ 0 h 742941"/>
              <a:gd name="connsiteX1" fmla="*/ 0 w 6296"/>
              <a:gd name="connsiteY1" fmla="*/ 742942 h 74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296" h="742941">
                <a:moveTo>
                  <a:pt x="0" y="0"/>
                </a:moveTo>
                <a:lnTo>
                  <a:pt x="0" y="742942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243F218-F67B-B464-9035-A6AA389E6224}"/>
              </a:ext>
            </a:extLst>
          </p:cNvPr>
          <p:cNvSpPr/>
          <p:nvPr/>
        </p:nvSpPr>
        <p:spPr>
          <a:xfrm>
            <a:off x="10866791" y="1080910"/>
            <a:ext cx="742942" cy="6296"/>
          </a:xfrm>
          <a:custGeom>
            <a:avLst/>
            <a:gdLst>
              <a:gd name="connsiteX0" fmla="*/ 742942 w 742942"/>
              <a:gd name="connsiteY0" fmla="*/ 0 h 6296"/>
              <a:gd name="connsiteX1" fmla="*/ 0 w 742942"/>
              <a:gd name="connsiteY1" fmla="*/ 0 h 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2942" h="6296">
                <a:moveTo>
                  <a:pt x="742942" y="0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1F0E05A-E796-C1AE-DCB2-706459874FC1}"/>
              </a:ext>
            </a:extLst>
          </p:cNvPr>
          <p:cNvSpPr/>
          <p:nvPr/>
        </p:nvSpPr>
        <p:spPr>
          <a:xfrm>
            <a:off x="11003886" y="811408"/>
            <a:ext cx="525338" cy="525339"/>
          </a:xfrm>
          <a:custGeom>
            <a:avLst/>
            <a:gdLst>
              <a:gd name="connsiteX0" fmla="*/ 525339 w 525338"/>
              <a:gd name="connsiteY0" fmla="*/ 0 h 525339"/>
              <a:gd name="connsiteX1" fmla="*/ 0 w 525338"/>
              <a:gd name="connsiteY1" fmla="*/ 525339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38" h="525339">
                <a:moveTo>
                  <a:pt x="525339" y="0"/>
                </a:moveTo>
                <a:lnTo>
                  <a:pt x="0" y="525339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C863187-9C01-45D7-5737-0DEACAA80C83}"/>
              </a:ext>
            </a:extLst>
          </p:cNvPr>
          <p:cNvSpPr/>
          <p:nvPr/>
        </p:nvSpPr>
        <p:spPr>
          <a:xfrm>
            <a:off x="10981626" y="811414"/>
            <a:ext cx="525342" cy="525339"/>
          </a:xfrm>
          <a:custGeom>
            <a:avLst/>
            <a:gdLst>
              <a:gd name="connsiteX0" fmla="*/ 525343 w 525342"/>
              <a:gd name="connsiteY0" fmla="*/ 525339 h 525339"/>
              <a:gd name="connsiteX1" fmla="*/ 0 w 525342"/>
              <a:gd name="connsiteY1" fmla="*/ 0 h 525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5342" h="525339">
                <a:moveTo>
                  <a:pt x="525343" y="525339"/>
                </a:moveTo>
                <a:lnTo>
                  <a:pt x="0" y="0"/>
                </a:lnTo>
              </a:path>
            </a:pathLst>
          </a:custGeom>
          <a:ln w="31077" cap="flat">
            <a:solidFill>
              <a:schemeClr val="accent4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800"/>
            <a:ext cx="8226424" cy="3725056"/>
          </a:xfrm>
        </p:spPr>
        <p:txBody>
          <a:bodyPr anchor="b">
            <a:noAutofit/>
          </a:bodyPr>
          <a:lstStyle>
            <a:lvl1pPr>
              <a:defRPr sz="9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7" y="4572000"/>
            <a:ext cx="8226424" cy="1608008"/>
          </a:xfrm>
        </p:spPr>
        <p:txBody>
          <a:bodyPr>
            <a:noAutofit/>
          </a:bodyPr>
          <a:lstStyle>
            <a:lvl1pPr marL="0" indent="0">
              <a:buNone/>
              <a:defRPr sz="1800"/>
            </a:lvl1pPr>
            <a:lvl2pPr marL="228600" indent="0">
              <a:buNone/>
              <a:defRPr sz="1800"/>
            </a:lvl2pPr>
            <a:lvl3pPr marL="457200" indent="0">
              <a:buNone/>
              <a:defRPr sz="1800"/>
            </a:lvl3pPr>
            <a:lvl4pPr marL="685800" indent="0">
              <a:buNone/>
              <a:defRPr sz="1800"/>
            </a:lvl4pPr>
            <a:lvl5pPr marL="9144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fld id="{8E9E0D87-B7D0-4C2E-BAD1-97A555313A20}" type="datetime1">
              <a:rPr lang="en-US" smtClean="0"/>
              <a:t>9/1/26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536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126D6-2516-374A-F2CE-14CC93C35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D57704-3EEB-23ED-B95C-47B9932CE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E6E089-9854-FC29-7D80-63028C407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96483-DF1D-71B9-D1CA-D093DCC75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5EBF4-6D78-0B9A-DB18-B3B6472C7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5080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AFD92-8853-B5ED-85A2-4C279CEB0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B7643-5BBB-DEC9-4993-521A412CEE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AC5955-D34F-0CBB-600E-B250615A3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D2B97-86D0-1201-652F-841AA8FD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99D69-CB33-D26E-BA39-88230B387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1610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5922B-1980-1B54-059B-960F44671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8B81D6-FD3B-F73F-398B-064125967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94B08-47C6-7326-4BA6-DDF40D8A4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C8520B-BEEE-3604-9D59-532B99B8B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9BB07-C192-29C0-55D2-D6C2A8E0A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51735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6610C-49A0-9A9A-F594-E36D7AD9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7B6EDA-03D2-CCF5-D384-EE97C97ABB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68A2CF-A289-A341-762D-28E441CD26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D0F243-2545-3972-8355-629234847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E1BAF-4E26-DE23-CA9B-D1B484327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84EC00-9437-0DBA-9D32-8A58B563B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8822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0CA19-28F0-04BB-2DFF-2B80D98BE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95C27B-61F1-4211-0D9B-8094C5D2E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5C83FC-F47C-FD48-1520-7C5BD48A0F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71B31B-16EC-06FC-0E43-4264799EF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F36BD6-7AA0-FAC2-B5D8-45F54B5671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0DC772-F12B-FD03-9703-9FEE18666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05D350-98B9-9E94-7F2B-EFE589FEC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EE53FA-2FFF-C3FD-1A0D-9C2EAF13C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6426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D8B7A-003A-A796-2493-5724DB349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CA618D-25BE-FED7-8410-A5DE70971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631DB1-21BE-FB93-BE50-A31DEAFEE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7C201A-475F-4D73-1C90-61CECF023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7103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B21E76-536A-BF02-CE86-76A64C782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DF786C-1895-B56E-DB07-087DDA315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C5769B-F5FF-A81C-B654-FE11FD82D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5152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C00C5-8A31-26AD-3D0F-392C80AC0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E0733-F964-3F06-79A5-C419A3B48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EEDE56-37F1-665B-6287-72C0CB21B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725840-A052-F89D-2058-F8975D097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4DEB56-B40C-78C1-AC2E-73C70C71C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50394D-D9A6-06D8-BD06-135D80411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52690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A4B45-57E8-311B-3907-379E14DC1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8AB959-DDB5-9DB8-4A83-7A0A81B90C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2C62FE-7EB3-9DEB-4B6F-6CF083B2EF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A69792-093F-24E8-4334-4884598E5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FBF6CF-7FDC-EF60-A064-ACC57AC46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DDC47-3DFC-CF16-FEF0-DF8F13E9B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60502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89CAE-1ED7-4E00-1EB0-08B62FC4B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5EFD0C-7D41-DE96-7885-2E5543BFF3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F0B40-BDB4-BF76-326D-759C6DDFD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1C4F4C-1F0B-E7E5-041E-CC90C7EAA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EA625-2A51-3B6E-5B63-5B3F8FC00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26820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F4B471-8545-402F-A052-5F2E4005C8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0EE8F-3DD2-C444-8C8F-A44DB43A0F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A04265-2CED-0A3B-4407-404E99084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9/1/26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79E0B-8383-92F4-DC45-4E937DF3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0AFCC-4E2B-F269-ED48-19DBCC60D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50278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8846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74134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8740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49888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835762"/>
      </p:ext>
    </p:extLst>
  </p:cSld>
  <p:clrMapOvr>
    <a:masterClrMapping/>
  </p:clrMapOvr>
  <p:hf sldNum="0"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54253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44795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98637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98651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61111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18941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dark">
  <p:cSld name="Blank dark">
    <p:bg>
      <p:bgPr>
        <a:solidFill>
          <a:schemeClr val="accent5"/>
        </a:solidFill>
        <a:effectLst/>
      </p:bgPr>
    </p:bg>
    <p:spTree>
      <p:nvGrpSpPr>
        <p:cNvPr id="1" name="Shape 1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0" name="Google Shape;1840;p6"/>
          <p:cNvSpPr txBox="1">
            <a:spLocks noGrp="1"/>
          </p:cNvSpPr>
          <p:nvPr>
            <p:ph type="sldNum" idx="12"/>
          </p:nvPr>
        </p:nvSpPr>
        <p:spPr>
          <a:xfrm>
            <a:off x="122041" y="6293601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accent2"/>
                </a:solidFill>
              </a:defRPr>
            </a:lvl1pPr>
            <a:lvl2pPr lvl="1">
              <a:buNone/>
              <a:defRPr>
                <a:solidFill>
                  <a:schemeClr val="accent2"/>
                </a:solidFill>
              </a:defRPr>
            </a:lvl2pPr>
            <a:lvl3pPr lvl="2">
              <a:buNone/>
              <a:defRPr>
                <a:solidFill>
                  <a:schemeClr val="accent2"/>
                </a:solidFill>
              </a:defRPr>
            </a:lvl3pPr>
            <a:lvl4pPr lvl="3">
              <a:buNone/>
              <a:defRPr>
                <a:solidFill>
                  <a:schemeClr val="accent2"/>
                </a:solidFill>
              </a:defRPr>
            </a:lvl4pPr>
            <a:lvl5pPr lvl="4">
              <a:buNone/>
              <a:defRPr>
                <a:solidFill>
                  <a:schemeClr val="accent2"/>
                </a:solidFill>
              </a:defRPr>
            </a:lvl5pPr>
            <a:lvl6pPr lvl="5">
              <a:buNone/>
              <a:defRPr>
                <a:solidFill>
                  <a:schemeClr val="accent2"/>
                </a:solidFill>
              </a:defRPr>
            </a:lvl6pPr>
            <a:lvl7pPr lvl="6">
              <a:buNone/>
              <a:defRPr>
                <a:solidFill>
                  <a:schemeClr val="accent2"/>
                </a:solidFill>
              </a:defRPr>
            </a:lvl7pPr>
            <a:lvl8pPr lvl="7">
              <a:buNone/>
              <a:defRPr>
                <a:solidFill>
                  <a:schemeClr val="accent2"/>
                </a:solidFill>
              </a:defRPr>
            </a:lvl8pPr>
            <a:lvl9pPr lvl="8">
              <a:buNone/>
              <a:defRPr>
                <a:solidFill>
                  <a:schemeClr val="accent2"/>
                </a:solidFill>
              </a:defRPr>
            </a:lvl9pPr>
          </a:lstStyle>
          <a:p>
            <a:pPr algn="l"/>
            <a:fld id="{00000000-1234-1234-1234-123412341234}" type="slidenum">
              <a:rPr lang="en-GB" smtClean="0"/>
              <a:pPr algn="l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5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85799"/>
            <a:ext cx="10963655" cy="9144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600200"/>
            <a:ext cx="10963656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2647" y="6343955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93929" y="6343955"/>
            <a:ext cx="220264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29814657-813A-4D7B-A2F8-E573BA1645D3}" type="datetime1">
              <a:rPr lang="en-US" smtClean="0"/>
              <a:t>9/1/26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7096" y="634395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rtl="0">
              <a:defRPr sz="8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949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9" r:id="rId1"/>
    <p:sldLayoutId id="2147484115" r:id="rId2"/>
    <p:sldLayoutId id="2147484114" r:id="rId3"/>
    <p:sldLayoutId id="2147484116" r:id="rId4"/>
    <p:sldLayoutId id="2147484117" r:id="rId5"/>
    <p:sldLayoutId id="2147484118" r:id="rId6"/>
    <p:sldLayoutId id="2147484120" r:id="rId7"/>
    <p:sldLayoutId id="2147484121" r:id="rId8"/>
    <p:sldLayoutId id="2147484122" r:id="rId9"/>
    <p:sldLayoutId id="2147484169" r:id="rId10"/>
    <p:sldLayoutId id="2147484124" r:id="rId11"/>
    <p:sldLayoutId id="2147484125" r:id="rId12"/>
    <p:sldLayoutId id="2147484126" r:id="rId13"/>
    <p:sldLayoutId id="2147484127" r:id="rId14"/>
    <p:sldLayoutId id="2147484128" r:id="rId15"/>
    <p:sldLayoutId id="2147484129" r:id="rId16"/>
    <p:sldLayoutId id="2147484130" r:id="rId17"/>
    <p:sldLayoutId id="2147484131" r:id="rId18"/>
    <p:sldLayoutId id="2147484132" r:id="rId19"/>
    <p:sldLayoutId id="2147484133" r:id="rId20"/>
    <p:sldLayoutId id="2147484134" r:id="rId21"/>
    <p:sldLayoutId id="2147484135" r:id="rId22"/>
    <p:sldLayoutId id="2147484136" r:id="rId23"/>
    <p:sldLayoutId id="2147484137" r:id="rId24"/>
    <p:sldLayoutId id="2147484138" r:id="rId25"/>
    <p:sldLayoutId id="2147484139" r:id="rId26"/>
    <p:sldLayoutId id="2147484140" r:id="rId27"/>
    <p:sldLayoutId id="2147484141" r:id="rId28"/>
    <p:sldLayoutId id="2147484142" r:id="rId29"/>
    <p:sldLayoutId id="2147484143" r:id="rId30"/>
    <p:sldLayoutId id="2147484144" r:id="rId31"/>
    <p:sldLayoutId id="2147484145" r:id="rId32"/>
    <p:sldLayoutId id="2147484146" r:id="rId33"/>
    <p:sldLayoutId id="2147484147" r:id="rId34"/>
    <p:sldLayoutId id="2147484148" r:id="rId35"/>
    <p:sldLayoutId id="2147484149" r:id="rId36"/>
    <p:sldLayoutId id="2147484150" r:id="rId37"/>
    <p:sldLayoutId id="2147484152" r:id="rId38"/>
    <p:sldLayoutId id="2147484153" r:id="rId39"/>
    <p:sldLayoutId id="2147484157" r:id="rId40"/>
    <p:sldLayoutId id="2147484158" r:id="rId41"/>
    <p:sldLayoutId id="2147484159" r:id="rId42"/>
    <p:sldLayoutId id="2147484160" r:id="rId43"/>
    <p:sldLayoutId id="2147484161" r:id="rId44"/>
    <p:sldLayoutId id="2147484162" r:id="rId45"/>
    <p:sldLayoutId id="2147484163" r:id="rId46"/>
    <p:sldLayoutId id="2147484164" r:id="rId47"/>
    <p:sldLayoutId id="2147484165" r:id="rId48"/>
    <p:sldLayoutId id="2147484166" r:id="rId49"/>
    <p:sldLayoutId id="2147484167" r:id="rId50"/>
    <p:sldLayoutId id="2147484168" r:id="rId5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400" b="0" i="0" kern="1200" cap="all" spc="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1800" b="0" i="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600" b="0" i="0" kern="1200">
          <a:solidFill>
            <a:schemeClr val="tx2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7" orient="horz" pos="2160">
          <p15:clr>
            <a:srgbClr val="F26B43"/>
          </p15:clr>
        </p15:guide>
        <p15:guide id="28" pos="3840">
          <p15:clr>
            <a:srgbClr val="F26B43"/>
          </p15:clr>
        </p15:guide>
        <p15:guide id="29" pos="7296">
          <p15:clr>
            <a:srgbClr val="F26B43"/>
          </p15:clr>
        </p15:guide>
        <p15:guide id="30" pos="38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69E5F-AF26-828C-F9E5-104F807C7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370C13-C45E-A001-1B5D-288A00068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65B6C-2B4F-5D30-D927-6AC291B87C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9/1/26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373C2B-8188-BC9F-9250-8C1036B92A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FDFE90-382C-8E07-2653-3C09A45FC5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045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1" r:id="rId1"/>
    <p:sldLayoutId id="2147484172" r:id="rId2"/>
    <p:sldLayoutId id="2147484173" r:id="rId3"/>
    <p:sldLayoutId id="2147484174" r:id="rId4"/>
    <p:sldLayoutId id="2147484175" r:id="rId5"/>
    <p:sldLayoutId id="2147484176" r:id="rId6"/>
    <p:sldLayoutId id="2147484177" r:id="rId7"/>
    <p:sldLayoutId id="2147484178" r:id="rId8"/>
    <p:sldLayoutId id="2147484179" r:id="rId9"/>
    <p:sldLayoutId id="2147484180" r:id="rId10"/>
    <p:sldLayoutId id="214748418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9/1/26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435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3" r:id="rId1"/>
    <p:sldLayoutId id="2147484184" r:id="rId2"/>
    <p:sldLayoutId id="2147484185" r:id="rId3"/>
    <p:sldLayoutId id="2147484186" r:id="rId4"/>
    <p:sldLayoutId id="2147484187" r:id="rId5"/>
    <p:sldLayoutId id="2147484188" r:id="rId6"/>
    <p:sldLayoutId id="2147484189" r:id="rId7"/>
    <p:sldLayoutId id="2147484190" r:id="rId8"/>
    <p:sldLayoutId id="2147484191" r:id="rId9"/>
    <p:sldLayoutId id="2147484192" r:id="rId10"/>
    <p:sldLayoutId id="2147484193" r:id="rId11"/>
    <p:sldLayoutId id="2147484194" r:id="rId12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8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6.gif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8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3.png"/><Relationship Id="rId5" Type="http://schemas.openxmlformats.org/officeDocument/2006/relationships/image" Target="../media/image26.gif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8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FF4B6-3F85-6E67-ED81-212443682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A0CBC46-76F5-CB3F-9BF0-DE7BBD3C66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Relativistic jets in our galaxy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5CA5C5AD-7278-E875-15B7-835123AC22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8" y="5427002"/>
            <a:ext cx="11049002" cy="1278598"/>
          </a:xfrm>
        </p:spPr>
        <p:txBody>
          <a:bodyPr>
            <a:normAutofit/>
          </a:bodyPr>
          <a:lstStyle/>
          <a:p>
            <a:r>
              <a:rPr lang="en-US" dirty="0"/>
              <a:t>Rob Fender </a:t>
            </a:r>
          </a:p>
          <a:p>
            <a:r>
              <a:rPr lang="en-US" dirty="0"/>
              <a:t>with Sara Motta, James Matthews, Katie Savard, Fraser Cowie, Andrew Hughes, </a:t>
            </a:r>
            <a:r>
              <a:rPr lang="en-US" dirty="0" err="1"/>
              <a:t>Zuobin</a:t>
            </a:r>
            <a:r>
              <a:rPr lang="en-US" dirty="0"/>
              <a:t> Zhang, Clara Lilje, Justine Crook-Mansour, Lauren Rhodes, Joe Bright all of </a:t>
            </a:r>
            <a:r>
              <a:rPr lang="en-US" dirty="0" err="1"/>
              <a:t>ThunderKAT</a:t>
            </a:r>
            <a:r>
              <a:rPr lang="en-US" dirty="0"/>
              <a:t>/X-KAT and 100s more</a:t>
            </a:r>
          </a:p>
        </p:txBody>
      </p:sp>
    </p:spTree>
    <p:extLst>
      <p:ext uri="{BB962C8B-B14F-4D97-AF65-F5344CB8AC3E}">
        <p14:creationId xmlns:p14="http://schemas.microsoft.com/office/powerpoint/2010/main" val="28124526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CEE076-BC48-D9D5-7CF2-FD52F57011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18633C-B120-E2FB-30E3-D886D8592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433" y="2596325"/>
            <a:ext cx="5372100" cy="166534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4" descr="Tomaso Belloni (@TomasoBelloni) / X">
            <a:extLst>
              <a:ext uri="{FF2B5EF4-FFF2-40B4-BE49-F238E27FC236}">
                <a16:creationId xmlns:a16="http://schemas.microsoft.com/office/drawing/2014/main" id="{56FF23D4-36BC-391C-FDBA-00AF3BD56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6" y="742950"/>
            <a:ext cx="5372099" cy="5372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143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555152-5E6F-8179-73CF-8084006EAB51}"/>
              </a:ext>
            </a:extLst>
          </p:cNvPr>
          <p:cNvSpPr txBox="1"/>
          <p:nvPr/>
        </p:nvSpPr>
        <p:spPr>
          <a:xfrm>
            <a:off x="1828800" y="1536174"/>
            <a:ext cx="8534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X-ray binary jets in the context of other relativistic jet sources</a:t>
            </a:r>
          </a:p>
        </p:txBody>
      </p:sp>
    </p:spTree>
    <p:extLst>
      <p:ext uri="{BB962C8B-B14F-4D97-AF65-F5344CB8AC3E}">
        <p14:creationId xmlns:p14="http://schemas.microsoft.com/office/powerpoint/2010/main" val="3039566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A10-1D95-A401-52E9-0FD5349BF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8" y="685800"/>
            <a:ext cx="3364992" cy="1996301"/>
          </a:xfrm>
        </p:spPr>
        <p:txBody>
          <a:bodyPr anchor="b">
            <a:noAutofit/>
          </a:bodyPr>
          <a:lstStyle/>
          <a:p>
            <a:r>
              <a:rPr lang="en-US" sz="3600" dirty="0"/>
              <a:t>XRB jets are uniquely isotropic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F44B229-B093-4506-E0DB-FAA19AECEB7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5698" y="2880360"/>
            <a:ext cx="3651502" cy="3234856"/>
          </a:xfrm>
        </p:spPr>
        <p:txBody>
          <a:bodyPr/>
          <a:lstStyle/>
          <a:p>
            <a:endParaRPr lang="en-US" sz="1800" dirty="0"/>
          </a:p>
          <a:p>
            <a:r>
              <a:rPr lang="en-US" sz="1800" dirty="0"/>
              <a:t>Adapted from Lilje, Fender &amp; Matthews (2026)</a:t>
            </a:r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r>
              <a:rPr lang="en-US" sz="18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URL to make these plots (and others including GRB, TDE at end)</a:t>
            </a:r>
          </a:p>
        </p:txBody>
      </p:sp>
      <p:pic>
        <p:nvPicPr>
          <p:cNvPr id="6" name="Picture 5" descr="Plot Preview">
            <a:extLst>
              <a:ext uri="{FF2B5EF4-FFF2-40B4-BE49-F238E27FC236}">
                <a16:creationId xmlns:a16="http://schemas.microsoft.com/office/drawing/2014/main" id="{B1FA65BF-5766-7968-9A27-947BDCACB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856" y="129897"/>
            <a:ext cx="7584144" cy="65982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52796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0CDBF-6965-64D2-8D88-91FDAAC98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047BB00-40D4-506B-40B4-A215CB989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7856" y="132525"/>
            <a:ext cx="7584144" cy="6592948"/>
          </a:xfrm>
          <a:prstGeom prst="rect">
            <a:avLst/>
          </a:prstGeom>
          <a:noFill/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BA3C5F1-3FA8-094A-4BC7-902D04222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8" y="685800"/>
            <a:ext cx="3364992" cy="1996301"/>
          </a:xfrm>
        </p:spPr>
        <p:txBody>
          <a:bodyPr anchor="b">
            <a:noAutofit/>
          </a:bodyPr>
          <a:lstStyle/>
          <a:p>
            <a:r>
              <a:rPr lang="en-US" sz="3600" dirty="0"/>
              <a:t>XRB jets are uniquely isotropic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2D4053-D10C-EB96-F95B-2B2D84FA8C0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5698" y="2880360"/>
            <a:ext cx="3364992" cy="3234856"/>
          </a:xfrm>
        </p:spPr>
        <p:txBody>
          <a:bodyPr/>
          <a:lstStyle/>
          <a:p>
            <a:endParaRPr lang="en-US" sz="1800" dirty="0"/>
          </a:p>
          <a:p>
            <a:r>
              <a:rPr lang="en-US" sz="1800" dirty="0"/>
              <a:t>Adapted from Lilje, Fender &amp; Matthews (2026)</a:t>
            </a:r>
          </a:p>
        </p:txBody>
      </p:sp>
    </p:spTree>
    <p:extLst>
      <p:ext uri="{BB962C8B-B14F-4D97-AF65-F5344CB8AC3E}">
        <p14:creationId xmlns:p14="http://schemas.microsoft.com/office/powerpoint/2010/main" val="18464639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525FF-5881-F733-03D6-F9B067725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2DF2A071-32AB-CB38-375B-7A680DBE945F}"/>
                  </a:ext>
                </a:extLst>
              </p:cNvPr>
              <p:cNvSpPr>
                <a:spLocks noGrp="1"/>
              </p:cNvSpPr>
              <p:nvPr>
                <p:ph sz="quarter" idx="14"/>
              </p:nvPr>
            </p:nvSpPr>
            <p:spPr>
              <a:xfrm>
                <a:off x="615698" y="2880360"/>
                <a:ext cx="3364992" cy="3234856"/>
              </a:xfrm>
            </p:spPr>
            <p:txBody>
              <a:bodyPr/>
              <a:lstStyle/>
              <a:p>
                <a:r>
                  <a:rPr lang="en-US" sz="1800" dirty="0"/>
                  <a:t>Adapted from Lilje, Fender &amp; Matthews (2026)</a:t>
                </a:r>
              </a:p>
              <a:p>
                <a:endParaRPr lang="en-US" sz="1800" dirty="0"/>
              </a:p>
              <a:p>
                <a:r>
                  <a:rPr lang="en-US" sz="1800" dirty="0"/>
                  <a:t>AGN and XRBs have indistinguishable Lorentz factor distributions</a:t>
                </a:r>
              </a:p>
              <a:p>
                <a:endParaRPr lang="en-US" sz="1800" dirty="0"/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𝑁</m:t>
                      </m:r>
                      <m:d>
                        <m:dPr>
                          <m:ctrlPr>
                            <a:rPr lang="en-GB" sz="2800" b="0" i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GB" sz="2800" b="0" i="0" smtClean="0">
                              <a:latin typeface="Cambria Math" panose="02040503050406030204" pitchFamily="18" charset="0"/>
                            </a:rPr>
                            <m:t>Γ</m:t>
                          </m:r>
                        </m:e>
                      </m:d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∝</m:t>
                      </m:r>
                      <m:sSup>
                        <m:sSupPr>
                          <m:ctrlPr>
                            <a:rPr lang="en-GB" sz="2800" b="0" i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2800" b="0" i="0" smtClean="0">
                              <a:latin typeface="Cambria Math" panose="02040503050406030204" pitchFamily="18" charset="0"/>
                            </a:rPr>
                            <m:t>Γ</m:t>
                          </m:r>
                        </m:e>
                        <m:sup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  <a:p>
                <a:endParaRPr lang="en-US" sz="1800" dirty="0"/>
              </a:p>
              <a:p>
                <a:r>
                  <a:rPr lang="en-US" sz="1800" dirty="0"/>
                  <a:t>see also Lilje, Matthews &amp; Fender (2026)</a:t>
                </a:r>
              </a:p>
            </p:txBody>
          </p:sp>
        </mc:Choice>
        <mc:Fallback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2DF2A071-32AB-CB38-375B-7A680DBE945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4"/>
              </p:nvPr>
            </p:nvSpPr>
            <p:spPr>
              <a:xfrm>
                <a:off x="615698" y="2880360"/>
                <a:ext cx="3364992" cy="3234856"/>
              </a:xfrm>
              <a:blipFill>
                <a:blip r:embed="rId2"/>
                <a:stretch>
                  <a:fillRect l="-1504" t="-1176" b="-235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427EA8B6-ABF5-DA85-8EDF-0AB83726D4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7857" y="132525"/>
            <a:ext cx="7584142" cy="6592948"/>
          </a:xfrm>
          <a:prstGeom prst="rect">
            <a:avLst/>
          </a:prstGeom>
          <a:noFill/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AF41454-427D-11E7-8B0B-D22D769F6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8" y="685800"/>
            <a:ext cx="3364992" cy="1996301"/>
          </a:xfrm>
        </p:spPr>
        <p:txBody>
          <a:bodyPr anchor="b">
            <a:noAutofit/>
          </a:bodyPr>
          <a:lstStyle/>
          <a:p>
            <a:r>
              <a:rPr lang="en-US" sz="3600" dirty="0"/>
              <a:t>XRB jets are uniquely isotropic</a:t>
            </a:r>
          </a:p>
        </p:txBody>
      </p:sp>
    </p:spTree>
    <p:extLst>
      <p:ext uri="{BB962C8B-B14F-4D97-AF65-F5344CB8AC3E}">
        <p14:creationId xmlns:p14="http://schemas.microsoft.com/office/powerpoint/2010/main" val="27441513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A10-1D95-A401-52E9-0FD5349BF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76200"/>
            <a:ext cx="11430000" cy="762001"/>
          </a:xfrm>
        </p:spPr>
        <p:txBody>
          <a:bodyPr/>
          <a:lstStyle/>
          <a:p>
            <a:r>
              <a:rPr lang="en-US" sz="2800" dirty="0"/>
              <a:t>Universal accretion states in all black hole transients?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5DAA38-2F0C-4BE7-0E00-CDCD15671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1" y="4261992"/>
            <a:ext cx="3886200" cy="22150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E70121-ACDE-BA37-AC76-50D9F4DCD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1" y="1050991"/>
            <a:ext cx="3886200" cy="299821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95AAE85-7CF4-2555-58AD-80FF5CF14629}"/>
              </a:ext>
            </a:extLst>
          </p:cNvPr>
          <p:cNvSpPr txBox="1"/>
          <p:nvPr/>
        </p:nvSpPr>
        <p:spPr>
          <a:xfrm>
            <a:off x="4648200" y="2667000"/>
            <a:ext cx="6934200" cy="3046988"/>
          </a:xfrm>
          <a:prstGeom prst="rect">
            <a:avLst/>
          </a:prstGeom>
          <a:noFill/>
          <a:ln w="508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We have a </a:t>
            </a:r>
            <a:r>
              <a:rPr lang="en-US" sz="2400" b="1" dirty="0">
                <a:solidFill>
                  <a:schemeClr val="bg1"/>
                </a:solidFill>
              </a:rPr>
              <a:t>free</a:t>
            </a:r>
            <a:r>
              <a:rPr lang="en-US" sz="2400" dirty="0">
                <a:solidFill>
                  <a:schemeClr val="bg1"/>
                </a:solidFill>
              </a:rPr>
              <a:t> archive of talks and discussions on all aspects of black hole accretion and jets (they’re really good)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</a:rPr>
              <a:t>Includes sessions and discussions on XRB, (CL)AGN, TDE, theory and modelling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>
                <a:solidFill>
                  <a:schemeClr val="bg1"/>
                </a:solidFill>
              </a:rPr>
              <a:t>In list of useful URLs on final slide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4C3182-DE18-2DC9-ED89-B6F77DC05DC9}"/>
              </a:ext>
            </a:extLst>
          </p:cNvPr>
          <p:cNvSpPr txBox="1"/>
          <p:nvPr/>
        </p:nvSpPr>
        <p:spPr>
          <a:xfrm>
            <a:off x="4572000" y="1167825"/>
            <a:ext cx="7010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Yes, I think so (but it is nuanced)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3229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A9A2A9-E8E0-AC19-5095-D69E7DE73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8FB10-E803-15D2-8296-111FB3DE3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1" y="340986"/>
            <a:ext cx="4572000" cy="1600201"/>
          </a:xfrm>
        </p:spPr>
        <p:txBody>
          <a:bodyPr/>
          <a:lstStyle/>
          <a:p>
            <a:r>
              <a:rPr lang="en-US" sz="3200" dirty="0"/>
              <a:t>The same physics is applied across XRB / TDE / SNE / FBOT </a:t>
            </a:r>
            <a:r>
              <a:rPr lang="en-US" sz="3200" dirty="0" err="1"/>
              <a:t>etc</a:t>
            </a:r>
            <a:endParaRPr 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D902A1-76DD-6C70-3D80-F9E59C552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192459"/>
            <a:ext cx="5867400" cy="21718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1D2AA0-9F7E-4439-CA9C-C3721BC53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914" y="4191000"/>
            <a:ext cx="5040619" cy="1371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EBEF3A-381A-8C42-8568-DD5C426BF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1" y="2057400"/>
            <a:ext cx="5040619" cy="2017606"/>
          </a:xfrm>
          <a:prstGeom prst="rect">
            <a:avLst/>
          </a:prstGeom>
        </p:spPr>
      </p:pic>
      <p:pic>
        <p:nvPicPr>
          <p:cNvPr id="9" name="Picture 8" descr="For image description, please refer to the figure legend and surrounding text.">
            <a:extLst>
              <a:ext uri="{FF2B5EF4-FFF2-40B4-BE49-F238E27FC236}">
                <a16:creationId xmlns:a16="http://schemas.microsoft.com/office/drawing/2014/main" id="{3A82BC23-AA56-408C-DB54-99CDF635AF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400" y="2457451"/>
            <a:ext cx="5867400" cy="42467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253B882-810D-B3F4-D6AF-6C145C906C9F}"/>
              </a:ext>
            </a:extLst>
          </p:cNvPr>
          <p:cNvSpPr txBox="1"/>
          <p:nvPr/>
        </p:nvSpPr>
        <p:spPr>
          <a:xfrm>
            <a:off x="304801" y="5867400"/>
            <a:ext cx="5181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URL to Fraser’s SSA energy package at end</a:t>
            </a:r>
          </a:p>
        </p:txBody>
      </p:sp>
    </p:spTree>
    <p:extLst>
      <p:ext uri="{BB962C8B-B14F-4D97-AF65-F5344CB8AC3E}">
        <p14:creationId xmlns:p14="http://schemas.microsoft.com/office/powerpoint/2010/main" val="4613799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F0C488-621B-4FB9-17F3-5BCE761B4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FF0272C-3622-AFA2-4024-73CD0CA08224}"/>
              </a:ext>
            </a:extLst>
          </p:cNvPr>
          <p:cNvSpPr txBox="1"/>
          <p:nvPr/>
        </p:nvSpPr>
        <p:spPr>
          <a:xfrm>
            <a:off x="1828800" y="1074509"/>
            <a:ext cx="85344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X-ray binary jets from launch to termination</a:t>
            </a:r>
          </a:p>
          <a:p>
            <a:endParaRPr lang="en-US" sz="6000" dirty="0">
              <a:solidFill>
                <a:schemeClr val="bg1"/>
              </a:solidFill>
            </a:endParaRPr>
          </a:p>
          <a:p>
            <a:r>
              <a:rPr lang="en-US" sz="6000" dirty="0">
                <a:solidFill>
                  <a:schemeClr val="bg1"/>
                </a:solidFill>
              </a:rPr>
              <a:t>(including some new results)</a:t>
            </a:r>
          </a:p>
        </p:txBody>
      </p:sp>
    </p:spTree>
    <p:extLst>
      <p:ext uri="{BB962C8B-B14F-4D97-AF65-F5344CB8AC3E}">
        <p14:creationId xmlns:p14="http://schemas.microsoft.com/office/powerpoint/2010/main" val="2664290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047AB7-F19D-5FE7-9DE7-EDC7D4712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2435AF-BD85-B8C8-56B2-3420CB861CF2}"/>
              </a:ext>
            </a:extLst>
          </p:cNvPr>
          <p:cNvSpPr txBox="1"/>
          <p:nvPr/>
        </p:nvSpPr>
        <p:spPr>
          <a:xfrm>
            <a:off x="1447800" y="5410200"/>
            <a:ext cx="1120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lain" startAt="3"/>
            </a:pPr>
            <a:r>
              <a:rPr lang="en-US" sz="2400" dirty="0">
                <a:solidFill>
                  <a:schemeClr val="bg1">
                    <a:lumMod val="85000"/>
                  </a:schemeClr>
                </a:solidFill>
              </a:rPr>
              <a:t> 2     1     0     1     2     3     4     5     6     7     8     9     10     12</a:t>
            </a:r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2718851A-F5EC-6679-3E9A-0B241D272E9D}"/>
              </a:ext>
            </a:extLst>
          </p:cNvPr>
          <p:cNvSpPr/>
          <p:nvPr/>
        </p:nvSpPr>
        <p:spPr>
          <a:xfrm>
            <a:off x="381025" y="0"/>
            <a:ext cx="11429964" cy="914400"/>
          </a:xfrm>
          <a:custGeom>
            <a:avLst/>
            <a:gdLst>
              <a:gd name="csX0" fmla="*/ 0 w 11429964"/>
              <a:gd name="csY0" fmla="*/ 228600 h 914400"/>
              <a:gd name="csX1" fmla="*/ 466342 w 11429964"/>
              <a:gd name="csY1" fmla="*/ 228600 h 914400"/>
              <a:gd name="csX2" fmla="*/ 822957 w 11429964"/>
              <a:gd name="csY2" fmla="*/ 228600 h 914400"/>
              <a:gd name="csX3" fmla="*/ 1508755 w 11429964"/>
              <a:gd name="csY3" fmla="*/ 228600 h 914400"/>
              <a:gd name="csX4" fmla="*/ 2414008 w 11429964"/>
              <a:gd name="csY4" fmla="*/ 228600 h 914400"/>
              <a:gd name="csX5" fmla="*/ 2990078 w 11429964"/>
              <a:gd name="csY5" fmla="*/ 228600 h 914400"/>
              <a:gd name="csX6" fmla="*/ 3566148 w 11429964"/>
              <a:gd name="csY6" fmla="*/ 228600 h 914400"/>
              <a:gd name="csX7" fmla="*/ 4251946 w 11429964"/>
              <a:gd name="csY7" fmla="*/ 228600 h 914400"/>
              <a:gd name="csX8" fmla="*/ 5047471 w 11429964"/>
              <a:gd name="csY8" fmla="*/ 228600 h 914400"/>
              <a:gd name="csX9" fmla="*/ 5842997 w 11429964"/>
              <a:gd name="csY9" fmla="*/ 228600 h 914400"/>
              <a:gd name="csX10" fmla="*/ 6638522 w 11429964"/>
              <a:gd name="csY10" fmla="*/ 228600 h 914400"/>
              <a:gd name="csX11" fmla="*/ 7543775 w 11429964"/>
              <a:gd name="csY11" fmla="*/ 228600 h 914400"/>
              <a:gd name="csX12" fmla="*/ 8229573 w 11429964"/>
              <a:gd name="csY12" fmla="*/ 228600 h 914400"/>
              <a:gd name="csX13" fmla="*/ 9025098 w 11429964"/>
              <a:gd name="csY13" fmla="*/ 228600 h 914400"/>
              <a:gd name="csX14" fmla="*/ 9710896 w 11429964"/>
              <a:gd name="csY14" fmla="*/ 228600 h 914400"/>
              <a:gd name="csX15" fmla="*/ 10972764 w 11429964"/>
              <a:gd name="csY15" fmla="*/ 228600 h 914400"/>
              <a:gd name="csX16" fmla="*/ 10972764 w 11429964"/>
              <a:gd name="csY16" fmla="*/ 0 h 914400"/>
              <a:gd name="csX17" fmla="*/ 11429964 w 11429964"/>
              <a:gd name="csY17" fmla="*/ 457200 h 914400"/>
              <a:gd name="csX18" fmla="*/ 10972764 w 11429964"/>
              <a:gd name="csY18" fmla="*/ 914400 h 914400"/>
              <a:gd name="csX19" fmla="*/ 10972764 w 11429964"/>
              <a:gd name="csY19" fmla="*/ 685800 h 914400"/>
              <a:gd name="csX20" fmla="*/ 10506422 w 11429964"/>
              <a:gd name="csY20" fmla="*/ 685800 h 914400"/>
              <a:gd name="csX21" fmla="*/ 10149807 w 11429964"/>
              <a:gd name="csY21" fmla="*/ 685800 h 914400"/>
              <a:gd name="csX22" fmla="*/ 9573737 w 11429964"/>
              <a:gd name="csY22" fmla="*/ 685800 h 914400"/>
              <a:gd name="csX23" fmla="*/ 8778211 w 11429964"/>
              <a:gd name="csY23" fmla="*/ 685800 h 914400"/>
              <a:gd name="csX24" fmla="*/ 8311869 w 11429964"/>
              <a:gd name="csY24" fmla="*/ 685800 h 914400"/>
              <a:gd name="csX25" fmla="*/ 7406616 w 11429964"/>
              <a:gd name="csY25" fmla="*/ 685800 h 914400"/>
              <a:gd name="csX26" fmla="*/ 6501363 w 11429964"/>
              <a:gd name="csY26" fmla="*/ 685800 h 914400"/>
              <a:gd name="csX27" fmla="*/ 5815565 w 11429964"/>
              <a:gd name="csY27" fmla="*/ 685800 h 914400"/>
              <a:gd name="csX28" fmla="*/ 4910312 w 11429964"/>
              <a:gd name="csY28" fmla="*/ 685800 h 914400"/>
              <a:gd name="csX29" fmla="*/ 4224514 w 11429964"/>
              <a:gd name="csY29" fmla="*/ 685800 h 914400"/>
              <a:gd name="csX30" fmla="*/ 3428989 w 11429964"/>
              <a:gd name="csY30" fmla="*/ 685800 h 914400"/>
              <a:gd name="csX31" fmla="*/ 3072374 w 11429964"/>
              <a:gd name="csY31" fmla="*/ 685800 h 914400"/>
              <a:gd name="csX32" fmla="*/ 2167121 w 11429964"/>
              <a:gd name="csY32" fmla="*/ 685800 h 914400"/>
              <a:gd name="csX33" fmla="*/ 1591051 w 11429964"/>
              <a:gd name="csY33" fmla="*/ 685800 h 914400"/>
              <a:gd name="csX34" fmla="*/ 795525 w 11429964"/>
              <a:gd name="csY34" fmla="*/ 685800 h 914400"/>
              <a:gd name="csX35" fmla="*/ 0 w 11429964"/>
              <a:gd name="csY35" fmla="*/ 685800 h 914400"/>
              <a:gd name="csX36" fmla="*/ 0 w 11429964"/>
              <a:gd name="csY36" fmla="*/ 228600 h 914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</a:cxnLst>
            <a:rect l="l" t="t" r="r" b="b"/>
            <a:pathLst>
              <a:path w="11429964" h="914400" fill="none" extrusionOk="0">
                <a:moveTo>
                  <a:pt x="0" y="228600"/>
                </a:moveTo>
                <a:cubicBezTo>
                  <a:pt x="120893" y="241783"/>
                  <a:pt x="249995" y="247961"/>
                  <a:pt x="466342" y="228600"/>
                </a:cubicBezTo>
                <a:cubicBezTo>
                  <a:pt x="682689" y="209239"/>
                  <a:pt x="688973" y="246085"/>
                  <a:pt x="822957" y="228600"/>
                </a:cubicBezTo>
                <a:cubicBezTo>
                  <a:pt x="956942" y="211115"/>
                  <a:pt x="1276517" y="223361"/>
                  <a:pt x="1508755" y="228600"/>
                </a:cubicBezTo>
                <a:cubicBezTo>
                  <a:pt x="1740993" y="233839"/>
                  <a:pt x="2225895" y="189231"/>
                  <a:pt x="2414008" y="228600"/>
                </a:cubicBezTo>
                <a:cubicBezTo>
                  <a:pt x="2602121" y="267969"/>
                  <a:pt x="2725359" y="229001"/>
                  <a:pt x="2990078" y="228600"/>
                </a:cubicBezTo>
                <a:cubicBezTo>
                  <a:pt x="3254797" y="228200"/>
                  <a:pt x="3332647" y="201883"/>
                  <a:pt x="3566148" y="228600"/>
                </a:cubicBezTo>
                <a:cubicBezTo>
                  <a:pt x="3799649" y="255318"/>
                  <a:pt x="4065210" y="195734"/>
                  <a:pt x="4251946" y="228600"/>
                </a:cubicBezTo>
                <a:cubicBezTo>
                  <a:pt x="4438682" y="261466"/>
                  <a:pt x="4673493" y="250141"/>
                  <a:pt x="5047471" y="228600"/>
                </a:cubicBezTo>
                <a:cubicBezTo>
                  <a:pt x="5421450" y="207059"/>
                  <a:pt x="5520341" y="208465"/>
                  <a:pt x="5842997" y="228600"/>
                </a:cubicBezTo>
                <a:cubicBezTo>
                  <a:pt x="6165653" y="248735"/>
                  <a:pt x="6451858" y="196161"/>
                  <a:pt x="6638522" y="228600"/>
                </a:cubicBezTo>
                <a:cubicBezTo>
                  <a:pt x="6825187" y="261039"/>
                  <a:pt x="7197143" y="218204"/>
                  <a:pt x="7543775" y="228600"/>
                </a:cubicBezTo>
                <a:cubicBezTo>
                  <a:pt x="7890407" y="238996"/>
                  <a:pt x="8039766" y="250137"/>
                  <a:pt x="8229573" y="228600"/>
                </a:cubicBezTo>
                <a:cubicBezTo>
                  <a:pt x="8419380" y="207063"/>
                  <a:pt x="8864836" y="256409"/>
                  <a:pt x="9025098" y="228600"/>
                </a:cubicBezTo>
                <a:cubicBezTo>
                  <a:pt x="9185360" y="200791"/>
                  <a:pt x="9449813" y="200622"/>
                  <a:pt x="9710896" y="228600"/>
                </a:cubicBezTo>
                <a:cubicBezTo>
                  <a:pt x="9971979" y="256578"/>
                  <a:pt x="10455742" y="243046"/>
                  <a:pt x="10972764" y="228600"/>
                </a:cubicBezTo>
                <a:cubicBezTo>
                  <a:pt x="10980916" y="120868"/>
                  <a:pt x="10970211" y="80745"/>
                  <a:pt x="10972764" y="0"/>
                </a:cubicBezTo>
                <a:cubicBezTo>
                  <a:pt x="11161226" y="198718"/>
                  <a:pt x="11278371" y="297145"/>
                  <a:pt x="11429964" y="457200"/>
                </a:cubicBezTo>
                <a:cubicBezTo>
                  <a:pt x="11284659" y="627206"/>
                  <a:pt x="11069203" y="817927"/>
                  <a:pt x="10972764" y="914400"/>
                </a:cubicBezTo>
                <a:cubicBezTo>
                  <a:pt x="10974716" y="861661"/>
                  <a:pt x="10973728" y="753222"/>
                  <a:pt x="10972764" y="685800"/>
                </a:cubicBezTo>
                <a:cubicBezTo>
                  <a:pt x="10837080" y="704376"/>
                  <a:pt x="10693301" y="679606"/>
                  <a:pt x="10506422" y="685800"/>
                </a:cubicBezTo>
                <a:cubicBezTo>
                  <a:pt x="10319543" y="691994"/>
                  <a:pt x="10223272" y="699957"/>
                  <a:pt x="10149807" y="685800"/>
                </a:cubicBezTo>
                <a:cubicBezTo>
                  <a:pt x="10076343" y="671643"/>
                  <a:pt x="9785299" y="702876"/>
                  <a:pt x="9573737" y="685800"/>
                </a:cubicBezTo>
                <a:cubicBezTo>
                  <a:pt x="9362175" y="668725"/>
                  <a:pt x="9013969" y="725252"/>
                  <a:pt x="8778211" y="685800"/>
                </a:cubicBezTo>
                <a:cubicBezTo>
                  <a:pt x="8542453" y="646348"/>
                  <a:pt x="8408600" y="700674"/>
                  <a:pt x="8311869" y="685800"/>
                </a:cubicBezTo>
                <a:cubicBezTo>
                  <a:pt x="8215138" y="670926"/>
                  <a:pt x="7813627" y="651134"/>
                  <a:pt x="7406616" y="685800"/>
                </a:cubicBezTo>
                <a:cubicBezTo>
                  <a:pt x="6999605" y="720466"/>
                  <a:pt x="6823600" y="677681"/>
                  <a:pt x="6501363" y="685800"/>
                </a:cubicBezTo>
                <a:cubicBezTo>
                  <a:pt x="6179126" y="693919"/>
                  <a:pt x="5994159" y="671774"/>
                  <a:pt x="5815565" y="685800"/>
                </a:cubicBezTo>
                <a:cubicBezTo>
                  <a:pt x="5636971" y="699826"/>
                  <a:pt x="5351108" y="680132"/>
                  <a:pt x="4910312" y="685800"/>
                </a:cubicBezTo>
                <a:cubicBezTo>
                  <a:pt x="4469516" y="691468"/>
                  <a:pt x="4440026" y="718886"/>
                  <a:pt x="4224514" y="685800"/>
                </a:cubicBezTo>
                <a:cubicBezTo>
                  <a:pt x="4009002" y="652714"/>
                  <a:pt x="3748766" y="658927"/>
                  <a:pt x="3428989" y="685800"/>
                </a:cubicBezTo>
                <a:cubicBezTo>
                  <a:pt x="3109213" y="712673"/>
                  <a:pt x="3242257" y="690357"/>
                  <a:pt x="3072374" y="685800"/>
                </a:cubicBezTo>
                <a:cubicBezTo>
                  <a:pt x="2902492" y="681243"/>
                  <a:pt x="2604206" y="664260"/>
                  <a:pt x="2167121" y="685800"/>
                </a:cubicBezTo>
                <a:cubicBezTo>
                  <a:pt x="1730036" y="707340"/>
                  <a:pt x="1716701" y="712768"/>
                  <a:pt x="1591051" y="685800"/>
                </a:cubicBezTo>
                <a:cubicBezTo>
                  <a:pt x="1465401" y="658833"/>
                  <a:pt x="988678" y="661879"/>
                  <a:pt x="795525" y="685800"/>
                </a:cubicBezTo>
                <a:cubicBezTo>
                  <a:pt x="602372" y="709721"/>
                  <a:pt x="387220" y="651480"/>
                  <a:pt x="0" y="685800"/>
                </a:cubicBezTo>
                <a:cubicBezTo>
                  <a:pt x="-796" y="561989"/>
                  <a:pt x="21722" y="421788"/>
                  <a:pt x="0" y="228600"/>
                </a:cubicBezTo>
                <a:close/>
              </a:path>
              <a:path w="11429964" h="914400" stroke="0" extrusionOk="0">
                <a:moveTo>
                  <a:pt x="0" y="228600"/>
                </a:moveTo>
                <a:cubicBezTo>
                  <a:pt x="261841" y="239687"/>
                  <a:pt x="328839" y="214846"/>
                  <a:pt x="576070" y="228600"/>
                </a:cubicBezTo>
                <a:cubicBezTo>
                  <a:pt x="823301" y="242355"/>
                  <a:pt x="825732" y="220183"/>
                  <a:pt x="932685" y="228600"/>
                </a:cubicBezTo>
                <a:cubicBezTo>
                  <a:pt x="1039639" y="237017"/>
                  <a:pt x="1493303" y="263958"/>
                  <a:pt x="1837938" y="228600"/>
                </a:cubicBezTo>
                <a:cubicBezTo>
                  <a:pt x="2182573" y="193242"/>
                  <a:pt x="2176620" y="232315"/>
                  <a:pt x="2414008" y="228600"/>
                </a:cubicBezTo>
                <a:cubicBezTo>
                  <a:pt x="2651396" y="224886"/>
                  <a:pt x="2874365" y="206755"/>
                  <a:pt x="2990078" y="228600"/>
                </a:cubicBezTo>
                <a:cubicBezTo>
                  <a:pt x="3105791" y="250446"/>
                  <a:pt x="3488805" y="240852"/>
                  <a:pt x="3895331" y="228600"/>
                </a:cubicBezTo>
                <a:cubicBezTo>
                  <a:pt x="4301857" y="216348"/>
                  <a:pt x="4202463" y="227020"/>
                  <a:pt x="4361674" y="228600"/>
                </a:cubicBezTo>
                <a:cubicBezTo>
                  <a:pt x="4520885" y="230180"/>
                  <a:pt x="5013341" y="255670"/>
                  <a:pt x="5266927" y="228600"/>
                </a:cubicBezTo>
                <a:cubicBezTo>
                  <a:pt x="5520513" y="201530"/>
                  <a:pt x="5746595" y="264472"/>
                  <a:pt x="6172180" y="228600"/>
                </a:cubicBezTo>
                <a:cubicBezTo>
                  <a:pt x="6597765" y="192728"/>
                  <a:pt x="6648086" y="210274"/>
                  <a:pt x="6857978" y="228600"/>
                </a:cubicBezTo>
                <a:cubicBezTo>
                  <a:pt x="7067870" y="246926"/>
                  <a:pt x="7375664" y="204905"/>
                  <a:pt x="7763231" y="228600"/>
                </a:cubicBezTo>
                <a:cubicBezTo>
                  <a:pt x="8150798" y="252295"/>
                  <a:pt x="8112315" y="253863"/>
                  <a:pt x="8339301" y="228600"/>
                </a:cubicBezTo>
                <a:cubicBezTo>
                  <a:pt x="8566287" y="203338"/>
                  <a:pt x="8711710" y="229763"/>
                  <a:pt x="8915371" y="228600"/>
                </a:cubicBezTo>
                <a:cubicBezTo>
                  <a:pt x="9119032" y="227438"/>
                  <a:pt x="9458394" y="259151"/>
                  <a:pt x="9710896" y="228600"/>
                </a:cubicBezTo>
                <a:cubicBezTo>
                  <a:pt x="9963399" y="198049"/>
                  <a:pt x="10071340" y="236916"/>
                  <a:pt x="10286966" y="228600"/>
                </a:cubicBezTo>
                <a:cubicBezTo>
                  <a:pt x="10502592" y="220285"/>
                  <a:pt x="10640267" y="214207"/>
                  <a:pt x="10972764" y="228600"/>
                </a:cubicBezTo>
                <a:cubicBezTo>
                  <a:pt x="10972714" y="122576"/>
                  <a:pt x="10968803" y="48811"/>
                  <a:pt x="10972764" y="0"/>
                </a:cubicBezTo>
                <a:cubicBezTo>
                  <a:pt x="11103307" y="127268"/>
                  <a:pt x="11307185" y="334706"/>
                  <a:pt x="11429964" y="457200"/>
                </a:cubicBezTo>
                <a:cubicBezTo>
                  <a:pt x="11284910" y="603514"/>
                  <a:pt x="11201321" y="706495"/>
                  <a:pt x="10972764" y="914400"/>
                </a:cubicBezTo>
                <a:cubicBezTo>
                  <a:pt x="10963720" y="847513"/>
                  <a:pt x="10982241" y="760267"/>
                  <a:pt x="10972764" y="685800"/>
                </a:cubicBezTo>
                <a:cubicBezTo>
                  <a:pt x="10706439" y="686709"/>
                  <a:pt x="10553548" y="713189"/>
                  <a:pt x="10396694" y="685800"/>
                </a:cubicBezTo>
                <a:cubicBezTo>
                  <a:pt x="10239840" y="658412"/>
                  <a:pt x="9983912" y="702147"/>
                  <a:pt x="9710896" y="685800"/>
                </a:cubicBezTo>
                <a:cubicBezTo>
                  <a:pt x="9437880" y="669453"/>
                  <a:pt x="9443841" y="690064"/>
                  <a:pt x="9354281" y="685800"/>
                </a:cubicBezTo>
                <a:cubicBezTo>
                  <a:pt x="9264722" y="681536"/>
                  <a:pt x="9145550" y="675416"/>
                  <a:pt x="8997666" y="685800"/>
                </a:cubicBezTo>
                <a:cubicBezTo>
                  <a:pt x="8849782" y="696184"/>
                  <a:pt x="8597690" y="677460"/>
                  <a:pt x="8311869" y="685800"/>
                </a:cubicBezTo>
                <a:cubicBezTo>
                  <a:pt x="8026048" y="694140"/>
                  <a:pt x="7961654" y="671993"/>
                  <a:pt x="7845526" y="685800"/>
                </a:cubicBezTo>
                <a:cubicBezTo>
                  <a:pt x="7729398" y="699607"/>
                  <a:pt x="7362765" y="704568"/>
                  <a:pt x="7050001" y="685800"/>
                </a:cubicBezTo>
                <a:cubicBezTo>
                  <a:pt x="6737237" y="667032"/>
                  <a:pt x="6683487" y="699261"/>
                  <a:pt x="6583658" y="685800"/>
                </a:cubicBezTo>
                <a:cubicBezTo>
                  <a:pt x="6483829" y="672339"/>
                  <a:pt x="5959496" y="690125"/>
                  <a:pt x="5788133" y="685800"/>
                </a:cubicBezTo>
                <a:cubicBezTo>
                  <a:pt x="5616771" y="681475"/>
                  <a:pt x="5589204" y="696355"/>
                  <a:pt x="5431518" y="685800"/>
                </a:cubicBezTo>
                <a:cubicBezTo>
                  <a:pt x="5273832" y="675245"/>
                  <a:pt x="4953473" y="699150"/>
                  <a:pt x="4635993" y="685800"/>
                </a:cubicBezTo>
                <a:cubicBezTo>
                  <a:pt x="4318514" y="672450"/>
                  <a:pt x="4343754" y="665579"/>
                  <a:pt x="4169650" y="685800"/>
                </a:cubicBezTo>
                <a:cubicBezTo>
                  <a:pt x="3995546" y="706021"/>
                  <a:pt x="3901125" y="695774"/>
                  <a:pt x="3813035" y="685800"/>
                </a:cubicBezTo>
                <a:cubicBezTo>
                  <a:pt x="3724945" y="675826"/>
                  <a:pt x="3495993" y="667921"/>
                  <a:pt x="3346693" y="685800"/>
                </a:cubicBezTo>
                <a:cubicBezTo>
                  <a:pt x="3197393" y="703679"/>
                  <a:pt x="2760146" y="689175"/>
                  <a:pt x="2551168" y="685800"/>
                </a:cubicBezTo>
                <a:cubicBezTo>
                  <a:pt x="2342190" y="682425"/>
                  <a:pt x="2257010" y="666026"/>
                  <a:pt x="2084825" y="685800"/>
                </a:cubicBezTo>
                <a:cubicBezTo>
                  <a:pt x="1912640" y="705574"/>
                  <a:pt x="1889853" y="680274"/>
                  <a:pt x="1728210" y="685800"/>
                </a:cubicBezTo>
                <a:cubicBezTo>
                  <a:pt x="1566567" y="691326"/>
                  <a:pt x="1453975" y="677184"/>
                  <a:pt x="1261868" y="685800"/>
                </a:cubicBezTo>
                <a:cubicBezTo>
                  <a:pt x="1069761" y="694416"/>
                  <a:pt x="902769" y="679972"/>
                  <a:pt x="685798" y="685800"/>
                </a:cubicBezTo>
                <a:cubicBezTo>
                  <a:pt x="468827" y="691629"/>
                  <a:pt x="220143" y="676823"/>
                  <a:pt x="0" y="685800"/>
                </a:cubicBezTo>
                <a:cubicBezTo>
                  <a:pt x="-9177" y="540573"/>
                  <a:pt x="10619" y="444871"/>
                  <a:pt x="0" y="22860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0"/>
          </a:gradFill>
          <a:ln w="25400">
            <a:solidFill>
              <a:schemeClr val="bg2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ightArrow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/>
                </a:solidFill>
              </a:rPr>
              <a:t>XRB jets: ~one year* launch to termination, every stage observed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12FE5C-0520-4EB6-72C5-98FF8376E01F}"/>
              </a:ext>
            </a:extLst>
          </p:cNvPr>
          <p:cNvSpPr txBox="1"/>
          <p:nvPr/>
        </p:nvSpPr>
        <p:spPr>
          <a:xfrm>
            <a:off x="4800600" y="6164252"/>
            <a:ext cx="640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</a:rPr>
              <a:t>Log(10) R</a:t>
            </a:r>
            <a:r>
              <a:rPr lang="en-US" sz="2800" baseline="-25000" dirty="0">
                <a:solidFill>
                  <a:schemeClr val="bg1">
                    <a:lumMod val="85000"/>
                  </a:schemeClr>
                </a:solidFill>
              </a:rPr>
              <a:t>G</a:t>
            </a:r>
            <a:endParaRPr lang="en-US" sz="2800" baseline="-25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351424E-052A-5F6A-DCF6-736A52DDBC1E}"/>
              </a:ext>
            </a:extLst>
          </p:cNvPr>
          <p:cNvSpPr txBox="1"/>
          <p:nvPr/>
        </p:nvSpPr>
        <p:spPr>
          <a:xfrm>
            <a:off x="228600" y="9144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C000"/>
                </a:solidFill>
              </a:rPr>
              <a:t>Accretion </a:t>
            </a:r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(viscous speeds)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2ABB7D-14B3-36E1-F78C-960D85A25491}"/>
              </a:ext>
            </a:extLst>
          </p:cNvPr>
          <p:cNvSpPr txBox="1"/>
          <p:nvPr/>
        </p:nvSpPr>
        <p:spPr>
          <a:xfrm>
            <a:off x="3505200" y="914400"/>
            <a:ext cx="7353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>
                    <a:lumMod val="25000"/>
                    <a:lumOff val="75000"/>
                  </a:schemeClr>
                </a:solidFill>
              </a:rPr>
              <a:t>Jet </a:t>
            </a:r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(~speed of light)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6DFBF87-4A58-92BD-0897-35C9BCC16424}"/>
              </a:ext>
            </a:extLst>
          </p:cNvPr>
          <p:cNvCxnSpPr>
            <a:endCxn id="12" idx="3"/>
          </p:cNvCxnSpPr>
          <p:nvPr/>
        </p:nvCxnSpPr>
        <p:spPr>
          <a:xfrm flipV="1">
            <a:off x="3276600" y="1099066"/>
            <a:ext cx="0" cy="3930134"/>
          </a:xfrm>
          <a:prstGeom prst="line">
            <a:avLst/>
          </a:prstGeom>
          <a:ln w="444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DF09DDC-5893-858D-F7DE-AB45DE38C461}"/>
              </a:ext>
            </a:extLst>
          </p:cNvPr>
          <p:cNvSpPr txBox="1"/>
          <p:nvPr/>
        </p:nvSpPr>
        <p:spPr>
          <a:xfrm>
            <a:off x="9274628" y="1674674"/>
            <a:ext cx="26887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MeerKAT</a:t>
            </a:r>
            <a:r>
              <a:rPr lang="en-US" dirty="0">
                <a:solidFill>
                  <a:schemeClr val="bg1"/>
                </a:solidFill>
              </a:rPr>
              <a:t> / VLA / ATCA large-scale jets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Deceleration and energy deposition on pc scales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Cavities, bow shocks and </a:t>
            </a:r>
            <a:r>
              <a:rPr lang="en-US" dirty="0" err="1">
                <a:solidFill>
                  <a:schemeClr val="bg1"/>
                </a:solidFill>
              </a:rPr>
              <a:t>PeVatrons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356391C-50D6-EE80-4DF5-5879A91A2BB6}"/>
              </a:ext>
            </a:extLst>
          </p:cNvPr>
          <p:cNvSpPr txBox="1"/>
          <p:nvPr/>
        </p:nvSpPr>
        <p:spPr>
          <a:xfrm>
            <a:off x="4800600" y="1697389"/>
            <a:ext cx="17525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First indication of (IR) jet, lagging X-rays by 100 msec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‘First acceleration zone’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6444C75-1532-5756-B191-60B9E64A16D1}"/>
              </a:ext>
            </a:extLst>
          </p:cNvPr>
          <p:cNvSpPr txBox="1"/>
          <p:nvPr/>
        </p:nvSpPr>
        <p:spPr>
          <a:xfrm>
            <a:off x="7200900" y="1674674"/>
            <a:ext cx="1447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Resolved VLBI jets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22C3E44-1D1D-93A4-D344-1E5D7B503FBB}"/>
              </a:ext>
            </a:extLst>
          </p:cNvPr>
          <p:cNvSpPr txBox="1"/>
          <p:nvPr/>
        </p:nvSpPr>
        <p:spPr>
          <a:xfrm>
            <a:off x="3494320" y="1731139"/>
            <a:ext cx="14477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Unseen zone</a:t>
            </a:r>
          </a:p>
          <a:p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Jets are launched locked to BH spin axis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6911102-1674-03B2-A430-3B61EA9BD5EE}"/>
              </a:ext>
            </a:extLst>
          </p:cNvPr>
          <p:cNvSpPr txBox="1"/>
          <p:nvPr/>
        </p:nvSpPr>
        <p:spPr>
          <a:xfrm>
            <a:off x="541521" y="3600271"/>
            <a:ext cx="2247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X-rays from inner accretion flow track changing energy and power spectra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C5C9FCF-4B4A-E63B-FB39-420DD21A64BB}"/>
              </a:ext>
            </a:extLst>
          </p:cNvPr>
          <p:cNvSpPr txBox="1"/>
          <p:nvPr/>
        </p:nvSpPr>
        <p:spPr>
          <a:xfrm>
            <a:off x="9165769" y="6425862"/>
            <a:ext cx="342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3"/>
                </a:solidFill>
              </a:rPr>
              <a:t>(* 2-3 UK prime ministers)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790AD4-044B-14BA-E436-5C1A701CA9DE}"/>
              </a:ext>
            </a:extLst>
          </p:cNvPr>
          <p:cNvSpPr txBox="1"/>
          <p:nvPr/>
        </p:nvSpPr>
        <p:spPr>
          <a:xfrm>
            <a:off x="4953003" y="4263167"/>
            <a:ext cx="3695687" cy="646331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2"/>
                </a:solidFill>
              </a:rPr>
              <a:t>Jets in dense environments mass-load, deflect and decelerate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2734A3BB-6521-1A78-0D82-951925B4F00A}"/>
              </a:ext>
            </a:extLst>
          </p:cNvPr>
          <p:cNvCxnSpPr/>
          <p:nvPr/>
        </p:nvCxnSpPr>
        <p:spPr>
          <a:xfrm>
            <a:off x="1524000" y="6041142"/>
            <a:ext cx="8382000" cy="0"/>
          </a:xfrm>
          <a:prstGeom prst="straightConnector1">
            <a:avLst/>
          </a:prstGeom>
          <a:ln w="53975"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>
            <a:extLst>
              <a:ext uri="{FF2B5EF4-FFF2-40B4-BE49-F238E27FC236}">
                <a16:creationId xmlns:a16="http://schemas.microsoft.com/office/drawing/2014/main" id="{D763BB6B-2E89-70F6-AE81-7DEE0B4FF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504" y="1540174"/>
            <a:ext cx="1970395" cy="194850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8F05B62-A1AA-63A3-BD7C-7F5FB12877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666334">
            <a:off x="6828174" y="-1069607"/>
            <a:ext cx="2795287" cy="419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176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83CA6C9-0DA9-E8B7-54E2-4A137B0F5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1516"/>
            <a:ext cx="12192000" cy="762001"/>
          </a:xfrm>
        </p:spPr>
        <p:txBody>
          <a:bodyPr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The launching accretion flow and inner jet (MAXI J1820)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DD08E9-8DE1-4A29-4B49-7116E2BA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2617" y="838200"/>
            <a:ext cx="4804583" cy="2971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4E3E9E-DCA7-0B85-5CC5-8836E59720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4648200"/>
            <a:ext cx="6538863" cy="1729085"/>
          </a:xfrm>
          <a:prstGeom prst="rect">
            <a:avLst/>
          </a:prstGeom>
        </p:spPr>
      </p:pic>
      <p:sp>
        <p:nvSpPr>
          <p:cNvPr id="12" name="Triangle 11">
            <a:extLst>
              <a:ext uri="{FF2B5EF4-FFF2-40B4-BE49-F238E27FC236}">
                <a16:creationId xmlns:a16="http://schemas.microsoft.com/office/drawing/2014/main" id="{30103067-F743-B534-4F95-CB8E55CDD79B}"/>
              </a:ext>
            </a:extLst>
          </p:cNvPr>
          <p:cNvSpPr/>
          <p:nvPr/>
        </p:nvSpPr>
        <p:spPr>
          <a:xfrm>
            <a:off x="1333859" y="3886200"/>
            <a:ext cx="533400" cy="457200"/>
          </a:xfrm>
          <a:prstGeom prst="triangl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A</a:t>
            </a:r>
          </a:p>
        </p:txBody>
      </p:sp>
      <p:sp>
        <p:nvSpPr>
          <p:cNvPr id="13" name="Triangle 12">
            <a:extLst>
              <a:ext uri="{FF2B5EF4-FFF2-40B4-BE49-F238E27FC236}">
                <a16:creationId xmlns:a16="http://schemas.microsoft.com/office/drawing/2014/main" id="{A70310ED-334C-18E8-8BFB-E3A1702CC4CE}"/>
              </a:ext>
            </a:extLst>
          </p:cNvPr>
          <p:cNvSpPr/>
          <p:nvPr/>
        </p:nvSpPr>
        <p:spPr>
          <a:xfrm>
            <a:off x="2514600" y="3880757"/>
            <a:ext cx="533400" cy="457200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C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DE0DCFD-6126-7626-5E40-C1504DE79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838200"/>
            <a:ext cx="5787934" cy="29718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3751248-27CB-AEA3-87FB-423010FBDFEB}"/>
              </a:ext>
            </a:extLst>
          </p:cNvPr>
          <p:cNvSpPr txBox="1"/>
          <p:nvPr/>
        </p:nvSpPr>
        <p:spPr>
          <a:xfrm>
            <a:off x="230233" y="5013067"/>
            <a:ext cx="25129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Homan et al. (2020)</a:t>
            </a:r>
          </a:p>
          <a:p>
            <a:r>
              <a:rPr lang="en-US" dirty="0"/>
              <a:t>Paice et al. (2021)</a:t>
            </a:r>
          </a:p>
          <a:p>
            <a:r>
              <a:rPr lang="en-US" dirty="0"/>
              <a:t>Wood et al. (2021), see also Wood et al. (2023, 2024, 2025, 2026!)</a:t>
            </a:r>
          </a:p>
        </p:txBody>
      </p:sp>
      <p:sp>
        <p:nvSpPr>
          <p:cNvPr id="16" name="Frame 15">
            <a:extLst>
              <a:ext uri="{FF2B5EF4-FFF2-40B4-BE49-F238E27FC236}">
                <a16:creationId xmlns:a16="http://schemas.microsoft.com/office/drawing/2014/main" id="{A2888EE1-2E7B-0B88-C016-243896671EBA}"/>
              </a:ext>
            </a:extLst>
          </p:cNvPr>
          <p:cNvSpPr/>
          <p:nvPr/>
        </p:nvSpPr>
        <p:spPr>
          <a:xfrm>
            <a:off x="6248400" y="4876800"/>
            <a:ext cx="1676400" cy="1143000"/>
          </a:xfrm>
          <a:prstGeom prst="frame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Frame 16">
            <a:extLst>
              <a:ext uri="{FF2B5EF4-FFF2-40B4-BE49-F238E27FC236}">
                <a16:creationId xmlns:a16="http://schemas.microsoft.com/office/drawing/2014/main" id="{B8F9A8AE-894E-1168-3F5B-D59750D02084}"/>
              </a:ext>
            </a:extLst>
          </p:cNvPr>
          <p:cNvSpPr/>
          <p:nvPr/>
        </p:nvSpPr>
        <p:spPr>
          <a:xfrm>
            <a:off x="8077200" y="4855029"/>
            <a:ext cx="1676400" cy="1143000"/>
          </a:xfrm>
          <a:prstGeom prst="fram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F2FF44D-F02A-7176-8E60-62481FC11908}"/>
              </a:ext>
            </a:extLst>
          </p:cNvPr>
          <p:cNvSpPr txBox="1"/>
          <p:nvPr/>
        </p:nvSpPr>
        <p:spPr>
          <a:xfrm>
            <a:off x="9314720" y="3163669"/>
            <a:ext cx="1752600" cy="92333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165 msec X-ray - optical delay (~1000 R</a:t>
            </a:r>
            <a:r>
              <a:rPr lang="en-US" baseline="-25000" dirty="0"/>
              <a:t>G</a:t>
            </a:r>
            <a:r>
              <a:rPr lang="en-US" dirty="0"/>
              <a:t>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CB78FC-26B1-8F2F-9DFB-0EB7692B6F81}"/>
              </a:ext>
            </a:extLst>
          </p:cNvPr>
          <p:cNvSpPr txBox="1"/>
          <p:nvPr/>
        </p:nvSpPr>
        <p:spPr>
          <a:xfrm>
            <a:off x="533400" y="533400"/>
            <a:ext cx="5787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X-ray power spectrum (inner ~1-100 R</a:t>
            </a:r>
            <a:r>
              <a:rPr lang="en-US" sz="1600" baseline="-25000" dirty="0">
                <a:solidFill>
                  <a:schemeClr val="bg1"/>
                </a:solidFill>
              </a:rPr>
              <a:t>G</a:t>
            </a:r>
            <a:r>
              <a:rPr lang="en-US" sz="1600" dirty="0">
                <a:solidFill>
                  <a:schemeClr val="bg1"/>
                </a:solidFill>
              </a:rPr>
              <a:t> accretion flow)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BF26B40-693A-BEB2-1096-BA505D1C38A4}"/>
              </a:ext>
            </a:extLst>
          </p:cNvPr>
          <p:cNvSpPr txBox="1"/>
          <p:nvPr/>
        </p:nvSpPr>
        <p:spPr>
          <a:xfrm>
            <a:off x="6590941" y="500742"/>
            <a:ext cx="5787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>
                <a:solidFill>
                  <a:schemeClr val="bg1"/>
                </a:solidFill>
              </a:rPr>
              <a:t>X-ray:optical</a:t>
            </a:r>
            <a:r>
              <a:rPr lang="en-US" sz="1600" dirty="0">
                <a:solidFill>
                  <a:schemeClr val="bg1"/>
                </a:solidFill>
              </a:rPr>
              <a:t> cross correlation (~1000 R</a:t>
            </a:r>
            <a:r>
              <a:rPr lang="en-US" sz="1600" baseline="-25000" dirty="0">
                <a:solidFill>
                  <a:schemeClr val="bg1"/>
                </a:solidFill>
              </a:rPr>
              <a:t>G</a:t>
            </a:r>
            <a:r>
              <a:rPr lang="en-US" sz="1600" dirty="0">
                <a:solidFill>
                  <a:schemeClr val="bg1"/>
                </a:solidFill>
              </a:rPr>
              <a:t> 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52202AB-3825-07E0-B900-99137426B96F}"/>
              </a:ext>
            </a:extLst>
          </p:cNvPr>
          <p:cNvSpPr txBox="1"/>
          <p:nvPr/>
        </p:nvSpPr>
        <p:spPr>
          <a:xfrm>
            <a:off x="3956864" y="6400800"/>
            <a:ext cx="5787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Dynamic phase </a:t>
            </a:r>
            <a:r>
              <a:rPr lang="en-US" sz="1600" dirty="0" err="1">
                <a:solidFill>
                  <a:schemeClr val="bg1"/>
                </a:solidFill>
              </a:rPr>
              <a:t>centre</a:t>
            </a:r>
            <a:r>
              <a:rPr lang="en-US" sz="1600" dirty="0">
                <a:solidFill>
                  <a:schemeClr val="bg1"/>
                </a:solidFill>
              </a:rPr>
              <a:t> tracking VLBA (~10,000,000 R</a:t>
            </a:r>
            <a:r>
              <a:rPr lang="en-US" sz="1600" baseline="-25000" dirty="0">
                <a:solidFill>
                  <a:schemeClr val="bg1"/>
                </a:solidFill>
              </a:rPr>
              <a:t>G</a:t>
            </a:r>
            <a:r>
              <a:rPr lang="en-US" sz="1600" dirty="0">
                <a:solidFill>
                  <a:schemeClr val="bg1"/>
                </a:solidFill>
              </a:rPr>
              <a:t> 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C4751BB-D249-6EB1-CD06-97B97CD5DE46}"/>
              </a:ext>
            </a:extLst>
          </p:cNvPr>
          <p:cNvSpPr txBox="1"/>
          <p:nvPr/>
        </p:nvSpPr>
        <p:spPr>
          <a:xfrm>
            <a:off x="4953000" y="5105400"/>
            <a:ext cx="834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Black hole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1F4CF54-6247-6AB2-B90E-583AF77B904F}"/>
              </a:ext>
            </a:extLst>
          </p:cNvPr>
          <p:cNvSpPr txBox="1"/>
          <p:nvPr/>
        </p:nvSpPr>
        <p:spPr>
          <a:xfrm>
            <a:off x="1066800" y="44196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~0.3c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92083AB-3C83-3D63-7CA6-2D557955B01C}"/>
              </a:ext>
            </a:extLst>
          </p:cNvPr>
          <p:cNvSpPr txBox="1"/>
          <p:nvPr/>
        </p:nvSpPr>
        <p:spPr>
          <a:xfrm>
            <a:off x="2438400" y="4418503"/>
            <a:ext cx="76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&gt;0.9c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4BEBD3-0E9D-CDA7-DDE3-59DFBCF16926}"/>
              </a:ext>
            </a:extLst>
          </p:cNvPr>
          <p:cNvSpPr txBox="1"/>
          <p:nvPr/>
        </p:nvSpPr>
        <p:spPr>
          <a:xfrm>
            <a:off x="10272663" y="5181600"/>
            <a:ext cx="1752600" cy="120032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10</a:t>
            </a:r>
            <a:r>
              <a:rPr lang="en-US" sz="2400" baseline="30000" dirty="0">
                <a:solidFill>
                  <a:schemeClr val="bg1"/>
                </a:solidFill>
              </a:rPr>
              <a:t>0</a:t>
            </a:r>
            <a:r>
              <a:rPr lang="en-US" sz="2400" dirty="0">
                <a:solidFill>
                  <a:schemeClr val="bg1"/>
                </a:solidFill>
              </a:rPr>
              <a:t> – 10</a:t>
            </a:r>
            <a:r>
              <a:rPr lang="en-US" sz="2400" baseline="30000" dirty="0">
                <a:solidFill>
                  <a:schemeClr val="bg1"/>
                </a:solidFill>
              </a:rPr>
              <a:t>7</a:t>
            </a:r>
            <a:r>
              <a:rPr lang="en-US" sz="2400" dirty="0">
                <a:solidFill>
                  <a:schemeClr val="bg1"/>
                </a:solidFill>
              </a:rPr>
              <a:t> R</a:t>
            </a:r>
            <a:r>
              <a:rPr lang="en-US" sz="2400" baseline="-25000" dirty="0">
                <a:solidFill>
                  <a:schemeClr val="bg1"/>
                </a:solidFill>
              </a:rPr>
              <a:t>G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(~1500 yr for M87)</a:t>
            </a:r>
          </a:p>
        </p:txBody>
      </p:sp>
    </p:spTree>
    <p:extLst>
      <p:ext uri="{BB962C8B-B14F-4D97-AF65-F5344CB8AC3E}">
        <p14:creationId xmlns:p14="http://schemas.microsoft.com/office/powerpoint/2010/main" val="92241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 animBg="1"/>
      <p:bldP spid="17" grpId="0" animBg="1"/>
      <p:bldP spid="21" grpId="0"/>
      <p:bldP spid="22" grpId="0"/>
      <p:bldP spid="23" grpId="0" build="allAtOnce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KATmovie2024.mp4">
            <a:hlinkClick r:id="" action="ppaction://media"/>
            <a:extLst>
              <a:ext uri="{FF2B5EF4-FFF2-40B4-BE49-F238E27FC236}">
                <a16:creationId xmlns:a16="http://schemas.microsoft.com/office/drawing/2014/main" id="{4586F30F-7AA0-E607-2F4F-003FE0E877B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06318256-BD56-AC17-C229-DA10E3FFFD95}"/>
              </a:ext>
            </a:extLst>
          </p:cNvPr>
          <p:cNvSpPr/>
          <p:nvPr/>
        </p:nvSpPr>
        <p:spPr>
          <a:xfrm>
            <a:off x="9965484" y="5804940"/>
            <a:ext cx="360000" cy="36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73CC45-752A-140C-9A63-3A40FC8C811B}"/>
              </a:ext>
            </a:extLst>
          </p:cNvPr>
          <p:cNvSpPr txBox="1"/>
          <p:nvPr/>
        </p:nvSpPr>
        <p:spPr>
          <a:xfrm>
            <a:off x="10398034" y="5831067"/>
            <a:ext cx="149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Large-scale jets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0E5CAB3-C882-5821-4F00-FE9EAB1860DC}"/>
              </a:ext>
            </a:extLst>
          </p:cNvPr>
          <p:cNvSpPr/>
          <p:nvPr/>
        </p:nvSpPr>
        <p:spPr>
          <a:xfrm>
            <a:off x="9948067" y="6359219"/>
            <a:ext cx="360000" cy="360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F933A5-3532-4609-AB80-7865FA5D14CE}"/>
              </a:ext>
            </a:extLst>
          </p:cNvPr>
          <p:cNvSpPr txBox="1"/>
          <p:nvPr/>
        </p:nvSpPr>
        <p:spPr>
          <a:xfrm>
            <a:off x="10380617" y="6385346"/>
            <a:ext cx="149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Neutron star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54A05F9-B494-6DED-F2E2-4CCAC8A04A86}"/>
              </a:ext>
            </a:extLst>
          </p:cNvPr>
          <p:cNvSpPr/>
          <p:nvPr/>
        </p:nvSpPr>
        <p:spPr>
          <a:xfrm>
            <a:off x="8667854" y="6385346"/>
            <a:ext cx="360000" cy="360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3DCCC6-F0A4-E53E-F217-4DF2C67964B4}"/>
              </a:ext>
            </a:extLst>
          </p:cNvPr>
          <p:cNvSpPr txBox="1"/>
          <p:nvPr/>
        </p:nvSpPr>
        <p:spPr>
          <a:xfrm>
            <a:off x="9100404" y="6411473"/>
            <a:ext cx="8476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Black hole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5B5908-11C8-232D-CA1C-4B05A9BA6932}"/>
              </a:ext>
            </a:extLst>
          </p:cNvPr>
          <p:cNvSpPr txBox="1"/>
          <p:nvPr/>
        </p:nvSpPr>
        <p:spPr>
          <a:xfrm>
            <a:off x="7347098" y="763417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EF13E-335A-CFB8-117F-A9F99BD12DF4}"/>
              </a:ext>
            </a:extLst>
          </p:cNvPr>
          <p:cNvSpPr txBox="1"/>
          <p:nvPr/>
        </p:nvSpPr>
        <p:spPr>
          <a:xfrm>
            <a:off x="3168732" y="1359568"/>
            <a:ext cx="5854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Real-time census of relativistic jet production and particle acceleration in our galaxy</a:t>
            </a:r>
          </a:p>
        </p:txBody>
      </p:sp>
    </p:spTree>
    <p:extLst>
      <p:ext uri="{BB962C8B-B14F-4D97-AF65-F5344CB8AC3E}">
        <p14:creationId xmlns:p14="http://schemas.microsoft.com/office/powerpoint/2010/main" val="34621688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343230-1F57-BCC6-523C-5458F8A5B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et_animation_LINEAR_NOFITS.mp4">
            <a:hlinkClick r:id="" action="ppaction://media"/>
            <a:extLst>
              <a:ext uri="{FF2B5EF4-FFF2-40B4-BE49-F238E27FC236}">
                <a16:creationId xmlns:a16="http://schemas.microsoft.com/office/drawing/2014/main" id="{61507496-0C88-F2A7-6969-7B526E9F9C4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" y="685800"/>
            <a:ext cx="9080817" cy="5638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261D95-2E5E-54E8-9C81-CE9762A7C7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0200" y="512802"/>
            <a:ext cx="2803837" cy="2937728"/>
          </a:xfrm>
          <a:prstGeom prst="rect">
            <a:avLst/>
          </a:prstGeom>
          <a:ln w="25400">
            <a:solidFill>
              <a:schemeClr val="bg2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FC49309-A7D6-6A09-D82C-C4903B70A332}"/>
              </a:ext>
            </a:extLst>
          </p:cNvPr>
          <p:cNvSpPr txBox="1"/>
          <p:nvPr/>
        </p:nvSpPr>
        <p:spPr>
          <a:xfrm>
            <a:off x="9220200" y="3940076"/>
            <a:ext cx="28038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Carotenuto et al. (2021)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Bahramian et al. (2023)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Russell et al. (2019)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Bright et al. (2019)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Hughes et al. (in prep)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Zhang et al. (2026)</a:t>
            </a:r>
          </a:p>
          <a:p>
            <a:endParaRPr lang="en-US" dirty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Cowie et al. coming soon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5379F9-7B44-197E-09A7-6E5FF9A73BC8}"/>
              </a:ext>
            </a:extLst>
          </p:cNvPr>
          <p:cNvSpPr txBox="1"/>
          <p:nvPr/>
        </p:nvSpPr>
        <p:spPr>
          <a:xfrm>
            <a:off x="457200" y="39469"/>
            <a:ext cx="8699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>
                    <a:lumMod val="85000"/>
                  </a:schemeClr>
                </a:solidFill>
              </a:rPr>
              <a:t>The </a:t>
            </a:r>
            <a:r>
              <a:rPr lang="en-US" sz="3600" dirty="0" err="1">
                <a:solidFill>
                  <a:schemeClr val="bg1">
                    <a:lumMod val="85000"/>
                  </a:schemeClr>
                </a:solidFill>
              </a:rPr>
              <a:t>MeerKAT</a:t>
            </a:r>
            <a:r>
              <a:rPr lang="en-US" sz="3600" dirty="0">
                <a:solidFill>
                  <a:schemeClr val="bg1">
                    <a:lumMod val="85000"/>
                  </a:schemeClr>
                </a:solidFill>
              </a:rPr>
              <a:t> parsec-scale decelerators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6A2B75-AF6D-4671-AF38-21DC028ED1C2}"/>
              </a:ext>
            </a:extLst>
          </p:cNvPr>
          <p:cNvSpPr txBox="1"/>
          <p:nvPr/>
        </p:nvSpPr>
        <p:spPr>
          <a:xfrm>
            <a:off x="9296400" y="23256"/>
            <a:ext cx="2667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bg1">
                    <a:lumMod val="85000"/>
                  </a:schemeClr>
                </a:solidFill>
              </a:rPr>
              <a:t>Weekly 15 min imaging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DB5B35-997E-FEB0-D6B0-92EA4770499A}"/>
              </a:ext>
            </a:extLst>
          </p:cNvPr>
          <p:cNvSpPr txBox="1"/>
          <p:nvPr/>
        </p:nvSpPr>
        <p:spPr>
          <a:xfrm>
            <a:off x="6477000" y="3962400"/>
            <a:ext cx="1676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2"/>
                </a:solidFill>
              </a:rPr>
              <a:t>Fastest motion ever observed in our galaxy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7CE000-A402-2B5F-1E9D-55E75DE3AB59}"/>
              </a:ext>
            </a:extLst>
          </p:cNvPr>
          <p:cNvSpPr txBox="1"/>
          <p:nvPr/>
        </p:nvSpPr>
        <p:spPr>
          <a:xfrm>
            <a:off x="8458200" y="6320135"/>
            <a:ext cx="358140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&gt;10</a:t>
            </a:r>
            <a:r>
              <a:rPr lang="en-US" sz="2400" baseline="30000" dirty="0">
                <a:solidFill>
                  <a:schemeClr val="bg1"/>
                </a:solidFill>
              </a:rPr>
              <a:t>10</a:t>
            </a:r>
            <a:r>
              <a:rPr lang="en-US" sz="2400" dirty="0">
                <a:solidFill>
                  <a:schemeClr val="bg1"/>
                </a:solidFill>
              </a:rPr>
              <a:t> R</a:t>
            </a:r>
            <a:r>
              <a:rPr lang="en-US" sz="2400" baseline="-25000" dirty="0">
                <a:solidFill>
                  <a:schemeClr val="bg1"/>
                </a:solidFill>
              </a:rPr>
              <a:t>G </a:t>
            </a:r>
            <a:r>
              <a:rPr lang="en-US" sz="2400" dirty="0">
                <a:solidFill>
                  <a:schemeClr val="bg1"/>
                </a:solidFill>
              </a:rPr>
              <a:t>(&gt;10 Myr for M87)</a:t>
            </a:r>
          </a:p>
        </p:txBody>
      </p:sp>
    </p:spTree>
    <p:extLst>
      <p:ext uri="{BB962C8B-B14F-4D97-AF65-F5344CB8AC3E}">
        <p14:creationId xmlns:p14="http://schemas.microsoft.com/office/powerpoint/2010/main" val="15411621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2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B03B34-1F17-5FE4-C3D6-65619AF34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D07F7-B579-FF1F-948E-86E63517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3732" y="446988"/>
            <a:ext cx="6858000" cy="1111532"/>
          </a:xfrm>
        </p:spPr>
        <p:txBody>
          <a:bodyPr anchor="b">
            <a:normAutofit/>
          </a:bodyPr>
          <a:lstStyle/>
          <a:p>
            <a:r>
              <a:rPr lang="en-US" sz="3800" dirty="0"/>
              <a:t>Precise observations </a:t>
            </a:r>
            <a:br>
              <a:rPr lang="en-US" sz="3800" dirty="0"/>
            </a:br>
            <a:r>
              <a:rPr lang="en-US" sz="3800" dirty="0">
                <a:sym typeface="Wingdings" pitchFamily="2" charset="2"/>
              </a:rPr>
              <a:t> </a:t>
            </a:r>
            <a:r>
              <a:rPr lang="en-US" sz="3800" dirty="0"/>
              <a:t>  precise models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D20DA8-4D40-BA82-6229-B02CFDD52A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6419" y="1965960"/>
            <a:ext cx="5490455" cy="4200198"/>
          </a:xfrm>
          <a:prstGeom prst="rect">
            <a:avLst/>
          </a:prstGeom>
          <a:noFill/>
        </p:spPr>
      </p:pic>
      <p:pic>
        <p:nvPicPr>
          <p:cNvPr id="4" name="cavity_vid_1820.mp4">
            <a:hlinkClick r:id="" action="ppaction://media"/>
            <a:extLst>
              <a:ext uri="{FF2B5EF4-FFF2-40B4-BE49-F238E27FC236}">
                <a16:creationId xmlns:a16="http://schemas.microsoft.com/office/drawing/2014/main" id="{9E411498-2DEF-2BCD-3BD9-E3E854A43B6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02870" y="446988"/>
            <a:ext cx="3931930" cy="571917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C4CFA3-DCB4-9B62-5EEF-B11D5120EE7B}"/>
              </a:ext>
            </a:extLst>
          </p:cNvPr>
          <p:cNvSpPr txBox="1"/>
          <p:nvPr/>
        </p:nvSpPr>
        <p:spPr>
          <a:xfrm>
            <a:off x="612646" y="6411012"/>
            <a:ext cx="11426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Savard et al. (2025): ejecta deceleration reproduced, inevitable creation of large low-density cavity revealed</a:t>
            </a:r>
          </a:p>
        </p:txBody>
      </p:sp>
      <p:sp>
        <p:nvSpPr>
          <p:cNvPr id="9" name="Alternative Process 8">
            <a:extLst>
              <a:ext uri="{FF2B5EF4-FFF2-40B4-BE49-F238E27FC236}">
                <a16:creationId xmlns:a16="http://schemas.microsoft.com/office/drawing/2014/main" id="{A58E5C33-DF6F-DABC-6EE3-D4C4D5306F80}"/>
              </a:ext>
            </a:extLst>
          </p:cNvPr>
          <p:cNvSpPr/>
          <p:nvPr/>
        </p:nvSpPr>
        <p:spPr>
          <a:xfrm>
            <a:off x="1296419" y="5638800"/>
            <a:ext cx="5490455" cy="527358"/>
          </a:xfrm>
          <a:prstGeom prst="flowChartAlternateProcess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ACB8D7-F3FF-B867-2CEB-1ADA38CF54BF}"/>
              </a:ext>
            </a:extLst>
          </p:cNvPr>
          <p:cNvSpPr txBox="1"/>
          <p:nvPr/>
        </p:nvSpPr>
        <p:spPr>
          <a:xfrm>
            <a:off x="6934200" y="3261500"/>
            <a:ext cx="3505200" cy="1200329"/>
          </a:xfrm>
          <a:prstGeom prst="rect">
            <a:avLst/>
          </a:prstGeom>
          <a:solidFill>
            <a:schemeClr val="bg2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The ejecta need to be mass loaded (see also Zdziarski &amp; Heinz 2024) – where does this happen?</a:t>
            </a:r>
          </a:p>
        </p:txBody>
      </p:sp>
    </p:spTree>
    <p:extLst>
      <p:ext uri="{BB962C8B-B14F-4D97-AF65-F5344CB8AC3E}">
        <p14:creationId xmlns:p14="http://schemas.microsoft.com/office/powerpoint/2010/main" val="28029317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9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5497F8-1949-003E-27A3-4986BC09B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9600" y="228600"/>
            <a:ext cx="7772400" cy="47898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5FF6A0-F4F1-F442-9DD9-4F45FE4E5BB3}"/>
              </a:ext>
            </a:extLst>
          </p:cNvPr>
          <p:cNvSpPr txBox="1"/>
          <p:nvPr/>
        </p:nvSpPr>
        <p:spPr>
          <a:xfrm>
            <a:off x="228600" y="5181600"/>
            <a:ext cx="116586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Direct measurement of transient mass-loading in black hole jets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Hughes et al. (2026)                    </a:t>
            </a:r>
            <a:r>
              <a:rPr lang="en-US" b="1" dirty="0"/>
              <a:t>see also Katie Savard’s talk later today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B8AE67-3373-0AF0-FD38-82B87C0293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200722"/>
            <a:ext cx="5410200" cy="19174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B43B9B-0F41-E001-6D58-DD48269E9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800" y="2118147"/>
            <a:ext cx="4596887" cy="321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21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540A12-C276-81ED-2802-807CDB68C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8C8BF39-DCE9-92AB-F3A2-B6E497500513}"/>
              </a:ext>
            </a:extLst>
          </p:cNvPr>
          <p:cNvSpPr/>
          <p:nvPr/>
        </p:nvSpPr>
        <p:spPr>
          <a:xfrm>
            <a:off x="1081825" y="218941"/>
            <a:ext cx="7160654" cy="565382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7BDB86-E81E-7079-3C49-922114A4CDD0}"/>
              </a:ext>
            </a:extLst>
          </p:cNvPr>
          <p:cNvSpPr txBox="1"/>
          <p:nvPr/>
        </p:nvSpPr>
        <p:spPr>
          <a:xfrm>
            <a:off x="2472744" y="6014434"/>
            <a:ext cx="4159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Log [Jet total energy / erg]</a:t>
            </a:r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9C059856-8203-D1A3-2A7F-81A2D7CD875B}"/>
              </a:ext>
            </a:extLst>
          </p:cNvPr>
          <p:cNvSpPr/>
          <p:nvPr/>
        </p:nvSpPr>
        <p:spPr>
          <a:xfrm>
            <a:off x="1880316" y="682580"/>
            <a:ext cx="2640169" cy="11204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6653B6-0DC6-DA91-B7C6-6F357D62B41F}"/>
              </a:ext>
            </a:extLst>
          </p:cNvPr>
          <p:cNvSpPr txBox="1"/>
          <p:nvPr/>
        </p:nvSpPr>
        <p:spPr>
          <a:xfrm>
            <a:off x="1951149" y="5295294"/>
            <a:ext cx="6787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41	42	43	44	45	46</a:t>
            </a:r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00CF5426-19AE-E6CF-157A-EC647E679A41}"/>
              </a:ext>
            </a:extLst>
          </p:cNvPr>
          <p:cNvSpPr/>
          <p:nvPr/>
        </p:nvSpPr>
        <p:spPr>
          <a:xfrm>
            <a:off x="4472188" y="2318196"/>
            <a:ext cx="1471411" cy="112046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FA89D871-DF46-390A-9D06-EF2F03B75EF5}"/>
              </a:ext>
            </a:extLst>
          </p:cNvPr>
          <p:cNvSpPr/>
          <p:nvPr/>
        </p:nvSpPr>
        <p:spPr>
          <a:xfrm>
            <a:off x="4419600" y="3966692"/>
            <a:ext cx="2954982" cy="1120462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0FDBD0-7E12-3F09-0950-1C039BF42E76}"/>
              </a:ext>
            </a:extLst>
          </p:cNvPr>
          <p:cNvSpPr txBox="1"/>
          <p:nvPr/>
        </p:nvSpPr>
        <p:spPr>
          <a:xfrm>
            <a:off x="8699679" y="781146"/>
            <a:ext cx="2410496" cy="120032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Internal energy from observations (Bright et al. 2020), does not consider E</a:t>
            </a:r>
            <a:r>
              <a:rPr kumimoji="0" lang="en-US" sz="1800" b="0" i="0" u="none" strike="noStrike" kern="1200" cap="none" spc="0" normalizeH="0" baseline="-25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KINETIC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38B877-2315-C533-F2A3-0364D6C5EBDE}"/>
              </a:ext>
            </a:extLst>
          </p:cNvPr>
          <p:cNvSpPr txBox="1"/>
          <p:nvPr/>
        </p:nvSpPr>
        <p:spPr>
          <a:xfrm>
            <a:off x="8699679" y="2555261"/>
            <a:ext cx="2410496" cy="92333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Relativistic HD Numerical modelling (Savard et al. 2025)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14DFAEB-2519-8878-C4EC-535FBB752696}"/>
              </a:ext>
            </a:extLst>
          </p:cNvPr>
          <p:cNvSpPr txBox="1"/>
          <p:nvPr/>
        </p:nvSpPr>
        <p:spPr>
          <a:xfrm>
            <a:off x="8699679" y="4097927"/>
            <a:ext cx="2410496" cy="1477328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Analytical (shock) modelling (Carotenuto et al. 2024, Matthews et al. 2025, Cooper et al. 2025)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83A270-DF05-0734-CDB4-92EA49DBD883}"/>
              </a:ext>
            </a:extLst>
          </p:cNvPr>
          <p:cNvSpPr txBox="1"/>
          <p:nvPr/>
        </p:nvSpPr>
        <p:spPr>
          <a:xfrm>
            <a:off x="4824248" y="347730"/>
            <a:ext cx="3289442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ejections deposit their energy on parsec scales – but how much?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D2C6088-F6A9-889C-52B3-237704230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072" y="2266681"/>
            <a:ext cx="2954982" cy="13157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5A4C983-B317-7B00-1522-38083BF3011E}"/>
              </a:ext>
            </a:extLst>
          </p:cNvPr>
          <p:cNvSpPr txBox="1"/>
          <p:nvPr/>
        </p:nvSpPr>
        <p:spPr>
          <a:xfrm>
            <a:off x="1336072" y="2266681"/>
            <a:ext cx="135230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71A03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MAXI J1820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CA2130-F210-57DE-F727-71A6C3C49B76}"/>
              </a:ext>
            </a:extLst>
          </p:cNvPr>
          <p:cNvSpPr txBox="1"/>
          <p:nvPr/>
        </p:nvSpPr>
        <p:spPr>
          <a:xfrm>
            <a:off x="11441067" y="1981475"/>
            <a:ext cx="8569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71A03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MAXI J1820</a:t>
            </a:r>
          </a:p>
        </p:txBody>
      </p:sp>
      <p:sp>
        <p:nvSpPr>
          <p:cNvPr id="7" name="Right Bracket 6">
            <a:extLst>
              <a:ext uri="{FF2B5EF4-FFF2-40B4-BE49-F238E27FC236}">
                <a16:creationId xmlns:a16="http://schemas.microsoft.com/office/drawing/2014/main" id="{C2AABF83-DC03-9E85-CACD-6D3828D003B3}"/>
              </a:ext>
            </a:extLst>
          </p:cNvPr>
          <p:cNvSpPr/>
          <p:nvPr/>
        </p:nvSpPr>
        <p:spPr>
          <a:xfrm>
            <a:off x="11204369" y="1363393"/>
            <a:ext cx="142504" cy="1682460"/>
          </a:xfrm>
          <a:prstGeom prst="righ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9A1074-65E6-5B8B-82B9-5E3F5BAF38FD}"/>
              </a:ext>
            </a:extLst>
          </p:cNvPr>
          <p:cNvSpPr txBox="1"/>
          <p:nvPr/>
        </p:nvSpPr>
        <p:spPr>
          <a:xfrm>
            <a:off x="11335095" y="4526923"/>
            <a:ext cx="8569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71A03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Multiple sources</a:t>
            </a:r>
          </a:p>
        </p:txBody>
      </p:sp>
    </p:spTree>
    <p:extLst>
      <p:ext uri="{BB962C8B-B14F-4D97-AF65-F5344CB8AC3E}">
        <p14:creationId xmlns:p14="http://schemas.microsoft.com/office/powerpoint/2010/main" val="36359762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6" grpId="0"/>
      <p:bldP spid="7" grpId="0" animBg="1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122943-E565-CFD5-A9FA-15DE4F37A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81000"/>
            <a:ext cx="8218176" cy="56388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7617AF9-08F6-5F3E-2EC8-4413A5F01AA8}"/>
                  </a:ext>
                </a:extLst>
              </p:cNvPr>
              <p:cNvSpPr txBox="1"/>
              <p:nvPr/>
            </p:nvSpPr>
            <p:spPr>
              <a:xfrm>
                <a:off x="8839200" y="381000"/>
                <a:ext cx="3048000" cy="5736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solidFill>
                      <a:schemeClr val="bg2"/>
                    </a:solidFill>
                  </a:rPr>
                  <a:t>Analytical (blast wave) monitoring of the large-scale decelerating jets gives the ‘Effective energy’</a:t>
                </a:r>
              </a:p>
              <a:p>
                <a:endParaRPr lang="en-US" dirty="0">
                  <a:solidFill>
                    <a:schemeClr val="bg2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GB" b="0" i="1" smtClean="0">
                              <a:solidFill>
                                <a:schemeClr val="bg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solidFill>
                                <a:schemeClr val="bg2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b="0" i="1" smtClean="0">
                              <a:solidFill>
                                <a:schemeClr val="bg2"/>
                              </a:solidFill>
                              <a:latin typeface="Cambria Math" panose="02040503050406030204" pitchFamily="18" charset="0"/>
                            </a:rPr>
                            <m:t>𝐸𝑓𝑓</m:t>
                          </m:r>
                        </m:sub>
                      </m:sSub>
                      <m:r>
                        <a:rPr lang="en-GB" b="0" i="1" smtClean="0">
                          <a:solidFill>
                            <a:schemeClr val="bg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solidFill>
                                <a:schemeClr val="bg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  <m:t>𝐼𝑆𝑀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  <m:sup>
                              <m:r>
                                <a:rPr lang="en-GB" b="0" i="1" smtClean="0">
                                  <a:solidFill>
                                    <a:schemeClr val="bg2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b="0" dirty="0">
                  <a:solidFill>
                    <a:schemeClr val="bg2"/>
                  </a:solidFill>
                </a:endParaRPr>
              </a:p>
              <a:p>
                <a:endParaRPr lang="en-GB" dirty="0">
                  <a:solidFill>
                    <a:schemeClr val="bg2"/>
                  </a:solidFill>
                </a:endParaRPr>
              </a:p>
              <a:p>
                <a:endParaRPr lang="en-GB" dirty="0">
                  <a:solidFill>
                    <a:schemeClr val="bg2"/>
                  </a:solidFill>
                </a:endParaRPr>
              </a:p>
              <a:p>
                <a:r>
                  <a:rPr lang="en-GB" dirty="0">
                    <a:solidFill>
                      <a:schemeClr val="bg2"/>
                    </a:solidFill>
                  </a:rPr>
                  <a:t>(Carotenuto et al. 2023)</a:t>
                </a:r>
              </a:p>
              <a:p>
                <a:endParaRPr lang="en-GB" b="0" dirty="0">
                  <a:solidFill>
                    <a:schemeClr val="bg2"/>
                  </a:solidFill>
                </a:endParaRPr>
              </a:p>
              <a:p>
                <a:r>
                  <a:rPr lang="en-GB" dirty="0">
                    <a:solidFill>
                      <a:schemeClr val="bg2"/>
                    </a:solidFill>
                  </a:rPr>
                  <a:t>However these events are still quite rare, but we have 1000s of flares in radio light curves – can we calibrate?</a:t>
                </a:r>
              </a:p>
              <a:p>
                <a:endParaRPr lang="en-GB" dirty="0">
                  <a:solidFill>
                    <a:schemeClr val="bg2"/>
                  </a:solidFill>
                </a:endParaRPr>
              </a:p>
              <a:p>
                <a:r>
                  <a:rPr lang="en-GB" sz="2400" b="1" dirty="0">
                    <a:solidFill>
                      <a:schemeClr val="bg2"/>
                    </a:solidFill>
                  </a:rPr>
                  <a:t>Yes! </a:t>
                </a:r>
              </a:p>
              <a:p>
                <a:r>
                  <a:rPr lang="en-GB" dirty="0">
                    <a:solidFill>
                      <a:schemeClr val="bg2"/>
                    </a:solidFill>
                  </a:rPr>
                  <a:t>Cowie &amp; Fender (in prep)</a:t>
                </a:r>
              </a:p>
              <a:p>
                <a:endParaRPr lang="en-GB" b="0" dirty="0">
                  <a:solidFill>
                    <a:schemeClr val="bg2"/>
                  </a:solidFill>
                </a:endParaRPr>
              </a:p>
              <a:p>
                <a:endParaRPr lang="en-GB" b="0" dirty="0">
                  <a:solidFill>
                    <a:schemeClr val="bg2"/>
                  </a:solidFill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7617AF9-08F6-5F3E-2EC8-4413A5F01A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9200" y="381000"/>
                <a:ext cx="3048000" cy="5736314"/>
              </a:xfrm>
              <a:prstGeom prst="rect">
                <a:avLst/>
              </a:prstGeom>
              <a:blipFill>
                <a:blip r:embed="rId3"/>
                <a:stretch>
                  <a:fillRect l="-3320" t="-664" r="-12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1514E54-5B48-896B-79EE-B1510E7B9F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104" y="240901"/>
            <a:ext cx="4306243" cy="6019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135326-CB99-BA7F-3169-233E6E5A71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5443" y="240901"/>
            <a:ext cx="2803837" cy="2937728"/>
          </a:xfrm>
          <a:prstGeom prst="rect">
            <a:avLst/>
          </a:prstGeom>
          <a:ln w="25400">
            <a:solidFill>
              <a:schemeClr val="bg2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508602-F820-67BB-7D5E-896C9AFBEF90}"/>
              </a:ext>
            </a:extLst>
          </p:cNvPr>
          <p:cNvSpPr txBox="1"/>
          <p:nvPr/>
        </p:nvSpPr>
        <p:spPr>
          <a:xfrm rot="16200000">
            <a:off x="-120134" y="2177534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Energy of flares </a:t>
            </a:r>
            <a:r>
              <a:rPr lang="en-US" dirty="0">
                <a:sym typeface="Wingdings" pitchFamily="2" charset="2"/>
              </a:rPr>
              <a:t>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4E87990-92EF-2AD1-CC51-6A76B5ED72E9}"/>
                  </a:ext>
                </a:extLst>
              </p:cNvPr>
              <p:cNvSpPr txBox="1"/>
              <p:nvPr/>
            </p:nvSpPr>
            <p:spPr>
              <a:xfrm>
                <a:off x="5181600" y="4953000"/>
                <a:ext cx="1676400" cy="391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𝐸𝑓𝑓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>
                    <a:sym typeface="Wingdings" pitchFamily="2" charset="2"/>
                  </a:rPr>
                  <a:t> </a:t>
                </a:r>
                <a:endParaRPr lang="en-US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4E87990-92EF-2AD1-CC51-6A76B5ED72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600" y="4953000"/>
                <a:ext cx="1676400" cy="391582"/>
              </a:xfrm>
              <a:prstGeom prst="rect">
                <a:avLst/>
              </a:prstGeom>
              <a:blipFill>
                <a:blip r:embed="rId6"/>
                <a:stretch>
                  <a:fillRect t="-9677" b="-161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6014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76545-FAA3-75B3-64E4-9C3D27832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A95B5B-8EFC-90BD-C006-5C23C5B873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961" y="533400"/>
            <a:ext cx="6323039" cy="55362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93DB9B-8F62-8799-250F-2291B55BD0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0"/>
            <a:ext cx="6240935" cy="2667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7C1518-FEA0-1F3E-EC88-7EFD4A29AEEC}"/>
              </a:ext>
            </a:extLst>
          </p:cNvPr>
          <p:cNvSpPr txBox="1"/>
          <p:nvPr/>
        </p:nvSpPr>
        <p:spPr>
          <a:xfrm>
            <a:off x="228600" y="3930372"/>
            <a:ext cx="54864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Precise measurement of hard state jet power in </a:t>
            </a:r>
            <a:r>
              <a:rPr lang="en-US" sz="3200" dirty="0" err="1"/>
              <a:t>Cyg</a:t>
            </a:r>
            <a:r>
              <a:rPr lang="en-US" sz="3200" dirty="0"/>
              <a:t> X-1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Prabu et al. (2026)</a:t>
            </a:r>
          </a:p>
        </p:txBody>
      </p:sp>
    </p:spTree>
    <p:extLst>
      <p:ext uri="{BB962C8B-B14F-4D97-AF65-F5344CB8AC3E}">
        <p14:creationId xmlns:p14="http://schemas.microsoft.com/office/powerpoint/2010/main" val="7022056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28FF96-529F-0CA4-B380-B6961CEDF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6B60C8E-E804-E0C8-D76C-90B947C72786}"/>
              </a:ext>
            </a:extLst>
          </p:cNvPr>
          <p:cNvSpPr txBox="1"/>
          <p:nvPr/>
        </p:nvSpPr>
        <p:spPr>
          <a:xfrm>
            <a:off x="148232" y="84029"/>
            <a:ext cx="1188184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lang="en-US" sz="2800" dirty="0">
                <a:solidFill>
                  <a:srgbClr val="FFC000"/>
                </a:solidFill>
                <a:latin typeface="Aptos" panose="02110004020202020204"/>
              </a:rPr>
              <a:t>W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hat is the integrated energy input from all these XRB jets?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E8E8E8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6F0547-61F3-A37B-01C0-D2BC50C08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774" y="1079531"/>
            <a:ext cx="11580631" cy="5058032"/>
          </a:xfrm>
          <a:prstGeom prst="rect">
            <a:avLst/>
          </a:prstGeom>
        </p:spPr>
      </p:pic>
      <p:sp>
        <p:nvSpPr>
          <p:cNvPr id="11" name="Chevron 10">
            <a:extLst>
              <a:ext uri="{FF2B5EF4-FFF2-40B4-BE49-F238E27FC236}">
                <a16:creationId xmlns:a16="http://schemas.microsoft.com/office/drawing/2014/main" id="{A8C2BCA2-B0C1-7435-E573-5E2B73F71A66}"/>
              </a:ext>
            </a:extLst>
          </p:cNvPr>
          <p:cNvSpPr/>
          <p:nvPr/>
        </p:nvSpPr>
        <p:spPr>
          <a:xfrm>
            <a:off x="7666074" y="2392326"/>
            <a:ext cx="340242" cy="563525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1C0A1F-8280-BD68-1522-9E30190260A7}"/>
              </a:ext>
            </a:extLst>
          </p:cNvPr>
          <p:cNvSpPr txBox="1"/>
          <p:nvPr/>
        </p:nvSpPr>
        <p:spPr>
          <a:xfrm>
            <a:off x="5284379" y="2373315"/>
            <a:ext cx="1531089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Mass loaded, parsec-scale</a:t>
            </a:r>
          </a:p>
        </p:txBody>
      </p:sp>
    </p:spTree>
    <p:extLst>
      <p:ext uri="{BB962C8B-B14F-4D97-AF65-F5344CB8AC3E}">
        <p14:creationId xmlns:p14="http://schemas.microsoft.com/office/powerpoint/2010/main" val="13345395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D82EDC-6C3B-3C81-4939-608C2CC710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white image of a cloud&#10;&#10;AI-generated content may be incorrect.">
            <a:extLst>
              <a:ext uri="{FF2B5EF4-FFF2-40B4-BE49-F238E27FC236}">
                <a16:creationId xmlns:a16="http://schemas.microsoft.com/office/drawing/2014/main" id="{0F59C94B-8116-B882-9270-D8D16FEB9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5157"/>
            <a:ext cx="12196920" cy="5555598"/>
          </a:xfrm>
          <a:prstGeom prst="rect">
            <a:avLst/>
          </a:prstGeom>
        </p:spPr>
      </p:pic>
      <p:pic>
        <p:nvPicPr>
          <p:cNvPr id="2050" name="Picture 2" descr="image">
            <a:extLst>
              <a:ext uri="{FF2B5EF4-FFF2-40B4-BE49-F238E27FC236}">
                <a16:creationId xmlns:a16="http://schemas.microsoft.com/office/drawing/2014/main" id="{6724DF5A-20CE-9AAA-0A17-52B76B2E1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144" y="577716"/>
            <a:ext cx="2645569" cy="2755934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63A3703-250E-A451-8311-59F343C0DCEA}"/>
              </a:ext>
            </a:extLst>
          </p:cNvPr>
          <p:cNvSpPr/>
          <p:nvPr/>
        </p:nvSpPr>
        <p:spPr>
          <a:xfrm>
            <a:off x="4421981" y="3000374"/>
            <a:ext cx="2307432" cy="234315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DE9BA-ECC8-C82B-A3AB-6750C0CED1C1}"/>
              </a:ext>
            </a:extLst>
          </p:cNvPr>
          <p:cNvSpPr txBox="1"/>
          <p:nvPr/>
        </p:nvSpPr>
        <p:spPr>
          <a:xfrm>
            <a:off x="302417" y="6178177"/>
            <a:ext cx="11965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Strong evidence for jet-ISM interactions in GRS 1915+105 to the south (impact point and bow shock)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(Kaiser et al. 2004,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Tetarenko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et al. 2018, Motta et al. 2025): see also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Cyg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X-1, Cir X-1, SS433, GRS 1758,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FB7CCD-BFCE-06F7-A402-32E42FDB01AE}"/>
              </a:ext>
            </a:extLst>
          </p:cNvPr>
          <p:cNvSpPr txBox="1"/>
          <p:nvPr/>
        </p:nvSpPr>
        <p:spPr>
          <a:xfrm>
            <a:off x="302418" y="80961"/>
            <a:ext cx="11965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So all this power – what does it do to the ISM?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AB33735-D4D8-6649-7FFF-FAC9888D05B7}"/>
              </a:ext>
            </a:extLst>
          </p:cNvPr>
          <p:cNvSpPr/>
          <p:nvPr/>
        </p:nvSpPr>
        <p:spPr>
          <a:xfrm>
            <a:off x="5203031" y="4571999"/>
            <a:ext cx="297657" cy="43100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1402054-CD42-4F2C-2DE2-BCC48C29A8DA}"/>
              </a:ext>
            </a:extLst>
          </p:cNvPr>
          <p:cNvSpPr/>
          <p:nvPr/>
        </p:nvSpPr>
        <p:spPr>
          <a:xfrm>
            <a:off x="6086448" y="3036084"/>
            <a:ext cx="178594" cy="1785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0FD50D2-75EA-EA2F-D112-71993F8BB25A}"/>
              </a:ext>
            </a:extLst>
          </p:cNvPr>
          <p:cNvCxnSpPr>
            <a:cxnSpLocks/>
          </p:cNvCxnSpPr>
          <p:nvPr/>
        </p:nvCxnSpPr>
        <p:spPr>
          <a:xfrm flipV="1">
            <a:off x="6000723" y="2743190"/>
            <a:ext cx="350043" cy="764381"/>
          </a:xfrm>
          <a:prstGeom prst="line">
            <a:avLst/>
          </a:prstGeom>
          <a:ln>
            <a:solidFill>
              <a:srgbClr val="FF0000"/>
            </a:solidFill>
            <a:headEnd type="triangle" w="lg" len="lg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A0E2CA7-6354-8C76-B7E4-FBE87880DFDE}"/>
              </a:ext>
            </a:extLst>
          </p:cNvPr>
          <p:cNvSpPr txBox="1"/>
          <p:nvPr/>
        </p:nvSpPr>
        <p:spPr>
          <a:xfrm>
            <a:off x="395287" y="5343524"/>
            <a:ext cx="2007394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dale Mono" panose="020B0509000000000004" pitchFamily="49" charset="0"/>
                <a:ea typeface="+mn-ea"/>
                <a:cs typeface="+mn-cs"/>
              </a:rPr>
              <a:t>MeerKAT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dale Mono" panose="020B0509000000000004" pitchFamily="49" charset="0"/>
                <a:ea typeface="+mn-ea"/>
                <a:cs typeface="+mn-cs"/>
              </a:rPr>
              <a:t> 1.3 GHz</a:t>
            </a:r>
          </a:p>
        </p:txBody>
      </p:sp>
    </p:spTree>
    <p:extLst>
      <p:ext uri="{BB962C8B-B14F-4D97-AF65-F5344CB8AC3E}">
        <p14:creationId xmlns:p14="http://schemas.microsoft.com/office/powerpoint/2010/main" val="29343425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6" grpId="0" animBg="1"/>
      <p:bldP spid="1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88AA45-D6F9-C16C-2FF5-7244F83A7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5816386-1EE5-E8DD-16C6-1C65E95446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438400"/>
            <a:ext cx="4007844" cy="37231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D1DC15-5613-2AF2-F117-4FB553E3DD2F}"/>
              </a:ext>
            </a:extLst>
          </p:cNvPr>
          <p:cNvSpPr txBox="1"/>
          <p:nvPr/>
        </p:nvSpPr>
        <p:spPr>
          <a:xfrm>
            <a:off x="2113001" y="1085671"/>
            <a:ext cx="2264957" cy="1200329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96B24">
                    <a:lumMod val="20000"/>
                    <a:lumOff val="80000"/>
                  </a:srgb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MAXI J1820+070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96B24">
                    <a:lumMod val="20000"/>
                    <a:lumOff val="80000"/>
                  </a:srgb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VHE emission is </a:t>
            </a:r>
            <a:r>
              <a:rPr lang="en-US" dirty="0">
                <a:solidFill>
                  <a:srgbClr val="196B24">
                    <a:lumMod val="20000"/>
                    <a:lumOff val="80000"/>
                  </a:srgbClr>
                </a:solidFill>
                <a:latin typeface="Aptos" panose="02110004020202020204"/>
              </a:rPr>
              <a:t>in direction of receding jet and one-sided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96B24">
                  <a:lumMod val="20000"/>
                  <a:lumOff val="80000"/>
                </a:srgb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4DF6E1-8D76-53E1-581E-FF89DFB5FF5F}"/>
              </a:ext>
            </a:extLst>
          </p:cNvPr>
          <p:cNvSpPr txBox="1"/>
          <p:nvPr/>
        </p:nvSpPr>
        <p:spPr>
          <a:xfrm>
            <a:off x="324189" y="6313904"/>
            <a:ext cx="117051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Bright et al. (2020),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Espinasse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et al. (2020), Atri et al. (2025), LHAASO collaboration (2025),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Olivera-Nieto et al. (2026)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6695E89-7588-5646-0BAB-5DD33DFF44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456217"/>
            <a:ext cx="1549465" cy="186215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6B9EBDE-0F15-21D0-285C-2A5B7EF09C12}"/>
              </a:ext>
            </a:extLst>
          </p:cNvPr>
          <p:cNvSpPr txBox="1"/>
          <p:nvPr/>
        </p:nvSpPr>
        <p:spPr>
          <a:xfrm>
            <a:off x="113109" y="-92672"/>
            <a:ext cx="11965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FFC000"/>
                </a:solidFill>
                <a:latin typeface="Aptos" panose="02110004020202020204"/>
              </a:rPr>
              <a:t> ‘Normal’ Parsec-scale XRB jets are </a:t>
            </a:r>
            <a:r>
              <a:rPr lang="en-US" sz="3200" dirty="0" err="1">
                <a:solidFill>
                  <a:srgbClr val="FFC000"/>
                </a:solidFill>
                <a:latin typeface="Aptos" panose="02110004020202020204"/>
              </a:rPr>
              <a:t>PeV</a:t>
            </a:r>
            <a:r>
              <a:rPr lang="en-US" sz="3200" dirty="0">
                <a:solidFill>
                  <a:srgbClr val="FFC000"/>
                </a:solidFill>
                <a:latin typeface="Aptos" panose="02110004020202020204"/>
              </a:rPr>
              <a:t> particle accelerators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EA8178F-D0AB-C313-6B1E-7E8941D443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5400" y="1874064"/>
            <a:ext cx="4739402" cy="422193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BAF0805-2E71-36BB-BF50-B3D808DD409D}"/>
              </a:ext>
            </a:extLst>
          </p:cNvPr>
          <p:cNvSpPr txBox="1"/>
          <p:nvPr/>
        </p:nvSpPr>
        <p:spPr>
          <a:xfrm>
            <a:off x="12888686" y="-511629"/>
            <a:ext cx="184731" cy="369332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783F085-767E-0B17-9FB2-E8E290AD5F9E}"/>
              </a:ext>
            </a:extLst>
          </p:cNvPr>
          <p:cNvSpPr txBox="1"/>
          <p:nvPr/>
        </p:nvSpPr>
        <p:spPr>
          <a:xfrm>
            <a:off x="5105400" y="1077315"/>
            <a:ext cx="4739402" cy="64633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96B24">
                    <a:lumMod val="20000"/>
                    <a:lumOff val="80000"/>
                  </a:srgb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Cygnus</a:t>
            </a:r>
            <a:r>
              <a:rPr kumimoji="0" lang="en-US" sz="1800" b="1" i="0" u="none" strike="noStrike" kern="1200" cap="none" spc="0" normalizeH="0" noProof="0" dirty="0">
                <a:ln>
                  <a:noFill/>
                </a:ln>
                <a:solidFill>
                  <a:srgbClr val="196B24">
                    <a:lumMod val="20000"/>
                    <a:lumOff val="80000"/>
                  </a:srgb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X-1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rgbClr val="196B24">
                    <a:lumMod val="20000"/>
                    <a:lumOff val="80000"/>
                  </a:srgbClr>
                </a:solidFill>
                <a:latin typeface="Aptos" panose="02110004020202020204"/>
              </a:rPr>
              <a:t>VHE emission from jet-ISM interaction zone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96B24">
                  <a:lumMod val="20000"/>
                  <a:lumOff val="80000"/>
                </a:srgb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5A86D5-CD24-5F2A-6A3F-F4195269E53E}"/>
              </a:ext>
            </a:extLst>
          </p:cNvPr>
          <p:cNvSpPr txBox="1"/>
          <p:nvPr/>
        </p:nvSpPr>
        <p:spPr>
          <a:xfrm>
            <a:off x="10134600" y="1077315"/>
            <a:ext cx="178287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See also VHE detections of </a:t>
            </a:r>
          </a:p>
          <a:p>
            <a:endParaRPr lang="en-US" dirty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SS433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GRS 1915+105</a:t>
            </a:r>
          </a:p>
          <a:p>
            <a:r>
              <a:rPr lang="en-US" dirty="0" err="1">
                <a:solidFill>
                  <a:schemeClr val="bg1">
                    <a:lumMod val="85000"/>
                  </a:schemeClr>
                </a:solidFill>
              </a:rPr>
              <a:t>Cyg</a:t>
            </a:r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 X-3</a:t>
            </a:r>
          </a:p>
          <a:p>
            <a:r>
              <a:rPr lang="en-US" dirty="0">
                <a:solidFill>
                  <a:schemeClr val="bg1">
                    <a:lumMod val="85000"/>
                  </a:schemeClr>
                </a:solidFill>
              </a:rPr>
              <a:t>V4641 </a:t>
            </a:r>
            <a:r>
              <a:rPr lang="en-US" dirty="0" err="1">
                <a:solidFill>
                  <a:schemeClr val="bg1">
                    <a:lumMod val="85000"/>
                  </a:schemeClr>
                </a:solidFill>
              </a:rPr>
              <a:t>Sgr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4EC15E5-361F-3E8A-7A0B-311C93646554}"/>
              </a:ext>
            </a:extLst>
          </p:cNvPr>
          <p:cNvSpPr txBox="1"/>
          <p:nvPr/>
        </p:nvSpPr>
        <p:spPr>
          <a:xfrm>
            <a:off x="3418114" y="78703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5F0F540-D187-111A-74F5-28CF4042FC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22737" y="3470828"/>
            <a:ext cx="2006600" cy="248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810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5F4203-FB5B-F82E-D95D-D4027405E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5E79AA-8219-2D89-CB7B-B1C4115DD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6858000" cy="1111532"/>
          </a:xfrm>
        </p:spPr>
        <p:txBody>
          <a:bodyPr anchor="b">
            <a:normAutofit/>
          </a:bodyPr>
          <a:lstStyle/>
          <a:p>
            <a:r>
              <a:rPr lang="en-US" sz="3800" dirty="0"/>
              <a:t>New clues on jet launch from </a:t>
            </a:r>
            <a:r>
              <a:rPr lang="en-US" sz="3800" dirty="0" err="1"/>
              <a:t>MeerKAT</a:t>
            </a:r>
            <a:r>
              <a:rPr lang="en-US" sz="3800" dirty="0"/>
              <a:t> sample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DBF261-1530-ABF4-D92A-7F7425FC2D8E}"/>
              </a:ext>
            </a:extLst>
          </p:cNvPr>
          <p:cNvSpPr txBox="1"/>
          <p:nvPr/>
        </p:nvSpPr>
        <p:spPr>
          <a:xfrm>
            <a:off x="304800" y="1524000"/>
            <a:ext cx="632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Fender &amp; Motta (2025) showed that the </a:t>
            </a:r>
            <a:r>
              <a:rPr lang="en-US" b="1" dirty="0"/>
              <a:t>fastest</a:t>
            </a:r>
            <a:r>
              <a:rPr lang="en-US" dirty="0"/>
              <a:t> black hole jets are tied to a fixed axis – which must be black hole spin</a:t>
            </a:r>
          </a:p>
          <a:p>
            <a:endParaRPr lang="en-US" dirty="0"/>
          </a:p>
          <a:p>
            <a:r>
              <a:rPr lang="en-US" dirty="0"/>
              <a:t>.. and yet no correlation with X-ray spin measurements</a:t>
            </a:r>
          </a:p>
        </p:txBody>
      </p:sp>
      <p:pic>
        <p:nvPicPr>
          <p:cNvPr id="10" name="Picture 9" descr="Fig. 1: Speeds of jets discriminated by evidence for precession or fixed axis.">
            <a:extLst>
              <a:ext uri="{FF2B5EF4-FFF2-40B4-BE49-F238E27FC236}">
                <a16:creationId xmlns:a16="http://schemas.microsoft.com/office/drawing/2014/main" id="{871C086E-086C-9F3A-BDED-8D61EBF02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199" y="261256"/>
            <a:ext cx="4865915" cy="32439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B995534-8A68-A002-A6EB-0A62ECF9CE12}"/>
              </a:ext>
            </a:extLst>
          </p:cNvPr>
          <p:cNvSpPr txBox="1"/>
          <p:nvPr/>
        </p:nvSpPr>
        <p:spPr>
          <a:xfrm>
            <a:off x="304800" y="4038600"/>
            <a:ext cx="632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Fender &amp; Motta (2026) showed that the </a:t>
            </a:r>
            <a:r>
              <a:rPr lang="en-US" b="1" dirty="0"/>
              <a:t>slow, </a:t>
            </a:r>
            <a:r>
              <a:rPr lang="en-US" b="1" dirty="0" err="1"/>
              <a:t>precessing</a:t>
            </a:r>
            <a:r>
              <a:rPr lang="en-US" dirty="0"/>
              <a:t> jets always arise in systems which are heavily obscured, suggesting mass loading decelerates jets and can change their direction</a:t>
            </a:r>
          </a:p>
        </p:txBody>
      </p:sp>
      <p:pic>
        <p:nvPicPr>
          <p:cNvPr id="12" name="Picture 11" descr="For image description, please refer to the figure legend and surrounding text.">
            <a:extLst>
              <a:ext uri="{FF2B5EF4-FFF2-40B4-BE49-F238E27FC236}">
                <a16:creationId xmlns:a16="http://schemas.microsoft.com/office/drawing/2014/main" id="{3129173F-A427-FBA2-69B6-00D838E54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200" y="3746396"/>
            <a:ext cx="4865914" cy="243295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A20E4E4-8BEB-4F11-3EE2-8AF645BC9CFE}"/>
              </a:ext>
            </a:extLst>
          </p:cNvPr>
          <p:cNvSpPr txBox="1"/>
          <p:nvPr/>
        </p:nvSpPr>
        <p:spPr>
          <a:xfrm>
            <a:off x="223157" y="5579188"/>
            <a:ext cx="64062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These conclusions strongly supported by recent switch to slow, </a:t>
            </a:r>
            <a:r>
              <a:rPr lang="en-US" dirty="0" err="1"/>
              <a:t>precessing</a:t>
            </a:r>
            <a:r>
              <a:rPr lang="en-US" dirty="0"/>
              <a:t> jets in GRS 1915+105 in an X-ray obscured state (Jiang et al. 2026, Yan et al. 2026, de Regt et al. in prep)</a:t>
            </a:r>
          </a:p>
        </p:txBody>
      </p:sp>
      <p:pic>
        <p:nvPicPr>
          <p:cNvPr id="14" name="Picture 13" descr="Figure 1. Refer to the following caption and surrounding text.">
            <a:extLst>
              <a:ext uri="{FF2B5EF4-FFF2-40B4-BE49-F238E27FC236}">
                <a16:creationId xmlns:a16="http://schemas.microsoft.com/office/drawing/2014/main" id="{16E94F63-5731-E7B9-97D1-9E2A6A2368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157" y="1759493"/>
            <a:ext cx="6487886" cy="3243943"/>
          </a:xfrm>
          <a:prstGeom prst="rect">
            <a:avLst/>
          </a:prstGeom>
          <a:ln w="152400"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18286703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651A-09E5-A270-F436-CF4E8BCE3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E4A812-2B43-58C1-F98C-16084D28A0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3" y="-152400"/>
            <a:ext cx="7772400" cy="52084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D86BFDD-29D9-A706-789B-35AD9C40C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6200" y="0"/>
            <a:ext cx="4800600" cy="48326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798D7A-BFC9-FF07-7466-165A3D36F497}"/>
              </a:ext>
            </a:extLst>
          </p:cNvPr>
          <p:cNvSpPr txBox="1"/>
          <p:nvPr/>
        </p:nvSpPr>
        <p:spPr>
          <a:xfrm>
            <a:off x="228600" y="5181600"/>
            <a:ext cx="92202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A0535-66 hosts the most powerful neutron star jet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Crook-Mansour et al. (2026, 2027 in prep)</a:t>
            </a:r>
          </a:p>
        </p:txBody>
      </p:sp>
    </p:spTree>
    <p:extLst>
      <p:ext uri="{BB962C8B-B14F-4D97-AF65-F5344CB8AC3E}">
        <p14:creationId xmlns:p14="http://schemas.microsoft.com/office/powerpoint/2010/main" val="13051536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7F0386-CE9E-319F-3E19-29E7ED1794DA}"/>
              </a:ext>
            </a:extLst>
          </p:cNvPr>
          <p:cNvSpPr txBox="1"/>
          <p:nvPr/>
        </p:nvSpPr>
        <p:spPr>
          <a:xfrm>
            <a:off x="228600" y="86916"/>
            <a:ext cx="1181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/>
              <a:t>THE END </a:t>
            </a:r>
            <a:r>
              <a:rPr lang="en-US" sz="2000" dirty="0"/>
              <a:t>+ some useful links </a:t>
            </a:r>
          </a:p>
          <a:p>
            <a:pPr algn="ctr"/>
            <a:endParaRPr lang="en-US" sz="2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2E45F1-95EB-6E18-7B01-A429AAE565C9}"/>
              </a:ext>
            </a:extLst>
          </p:cNvPr>
          <p:cNvSpPr txBox="1"/>
          <p:nvPr/>
        </p:nvSpPr>
        <p:spPr>
          <a:xfrm>
            <a:off x="7239000" y="0"/>
            <a:ext cx="4953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With thanks again to Sara Motta, James Matthews, Katie Savard, Fraser Cowie, Andrew Hughes, </a:t>
            </a:r>
            <a:r>
              <a:rPr lang="en-US" sz="1800" dirty="0" err="1"/>
              <a:t>Zuobin</a:t>
            </a:r>
            <a:r>
              <a:rPr lang="en-US" sz="1800" dirty="0"/>
              <a:t> Zhang, Clara Lilje, Justine Crook-Mansour, Lauren Rhodes, Joe Bright all of </a:t>
            </a:r>
            <a:r>
              <a:rPr lang="en-US" sz="1800" dirty="0" err="1"/>
              <a:t>ThunderKAT</a:t>
            </a:r>
            <a:r>
              <a:rPr lang="en-US" sz="1800" dirty="0"/>
              <a:t>/X-KAT and 100s more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6F2E3C-9DF0-D8D6-BC70-7ED26626B74E}"/>
              </a:ext>
            </a:extLst>
          </p:cNvPr>
          <p:cNvSpPr txBox="1"/>
          <p:nvPr/>
        </p:nvSpPr>
        <p:spPr>
          <a:xfrm>
            <a:off x="1290754" y="4681613"/>
            <a:ext cx="4419600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err="1"/>
              <a:t>ThunderKAT</a:t>
            </a:r>
            <a:r>
              <a:rPr lang="en-US" sz="2400" dirty="0"/>
              <a:t>-XRB (first five years of </a:t>
            </a:r>
            <a:r>
              <a:rPr lang="en-US" sz="2400" dirty="0" err="1"/>
              <a:t>MeerKAT</a:t>
            </a:r>
            <a:r>
              <a:rPr lang="en-US" sz="2400" dirty="0"/>
              <a:t>) data release</a:t>
            </a:r>
          </a:p>
          <a:p>
            <a:endParaRPr lang="en-US" sz="2400" dirty="0"/>
          </a:p>
          <a:p>
            <a:pPr algn="ctr"/>
            <a:r>
              <a:rPr lang="en-US" sz="2400" b="1" dirty="0" err="1"/>
              <a:t>thunderkat.physics.ox.ac.uk</a:t>
            </a:r>
            <a:endParaRPr lang="en-US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19A895-794C-3D15-3BE6-ABE99D54D62C}"/>
              </a:ext>
            </a:extLst>
          </p:cNvPr>
          <p:cNvSpPr txBox="1"/>
          <p:nvPr/>
        </p:nvSpPr>
        <p:spPr>
          <a:xfrm>
            <a:off x="6705600" y="2057400"/>
            <a:ext cx="4419600" cy="19389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/>
              <a:t>Fraser Cowie’s new synchrotron self-absorption analysis code </a:t>
            </a:r>
          </a:p>
          <a:p>
            <a:endParaRPr lang="en-US" sz="2400" dirty="0"/>
          </a:p>
          <a:p>
            <a:pPr algn="ctr"/>
            <a:r>
              <a:rPr lang="en-US" sz="2400" b="1" dirty="0" err="1"/>
              <a:t>github.com</a:t>
            </a:r>
            <a:r>
              <a:rPr lang="en-US" sz="2400" b="1" dirty="0"/>
              <a:t>/</a:t>
            </a:r>
            <a:r>
              <a:rPr lang="en-US" sz="2400" b="1" dirty="0" err="1"/>
              <a:t>Fraserjcowie</a:t>
            </a:r>
            <a:r>
              <a:rPr lang="en-US" sz="2400" b="1" dirty="0"/>
              <a:t>/</a:t>
            </a:r>
            <a:r>
              <a:rPr lang="en-US" sz="2400" b="1" dirty="0" err="1"/>
              <a:t>SSA_estimates</a:t>
            </a:r>
            <a:endParaRPr lang="en-US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6359E2-1EB8-B0F8-A0D5-682189227151}"/>
              </a:ext>
            </a:extLst>
          </p:cNvPr>
          <p:cNvSpPr txBox="1"/>
          <p:nvPr/>
        </p:nvSpPr>
        <p:spPr>
          <a:xfrm>
            <a:off x="1290754" y="2079651"/>
            <a:ext cx="4419600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err="1"/>
              <a:t>Blackholistic</a:t>
            </a:r>
            <a:r>
              <a:rPr lang="en-US" sz="2400" dirty="0"/>
              <a:t> 2026 archive of talks and discussions on black hole accretion</a:t>
            </a:r>
          </a:p>
          <a:p>
            <a:pPr algn="ctr"/>
            <a:endParaRPr lang="en-US" sz="2400" b="1" dirty="0"/>
          </a:p>
          <a:p>
            <a:pPr algn="ctr"/>
            <a:r>
              <a:rPr lang="en-US" sz="2400" b="1" dirty="0"/>
              <a:t>blackholesoxford2026.web.ox.ac.uk/</a:t>
            </a:r>
            <a:r>
              <a:rPr lang="en-US" sz="2400" b="1" dirty="0" err="1"/>
              <a:t>programme</a:t>
            </a:r>
            <a:endParaRPr lang="en-US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3079CF-5778-5449-68CA-9CC394E34073}"/>
              </a:ext>
            </a:extLst>
          </p:cNvPr>
          <p:cNvSpPr txBox="1"/>
          <p:nvPr/>
        </p:nvSpPr>
        <p:spPr>
          <a:xfrm>
            <a:off x="6739054" y="4681613"/>
            <a:ext cx="4419600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/>
              <a:t>Angle, speed isotropy explorer </a:t>
            </a:r>
          </a:p>
          <a:p>
            <a:endParaRPr lang="en-US" sz="2400" b="1" dirty="0"/>
          </a:p>
          <a:p>
            <a:pPr algn="ctr"/>
            <a:r>
              <a:rPr lang="en-US" sz="2400" b="1" dirty="0" err="1"/>
              <a:t>robfender.github.io</a:t>
            </a:r>
            <a:r>
              <a:rPr lang="en-US" sz="2400" b="1" dirty="0"/>
              <a:t>/relativistic-jet-explorer/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1182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0759867"/>
      </p:ext>
    </p:extLst>
  </p:cSld>
  <p:clrMapOvr>
    <a:masterClrMapping/>
  </p:clrMapOvr>
</p:sld>
</file>

<file path=ppt/theme/theme1.xml><?xml version="1.0" encoding="utf-8"?>
<a:theme xmlns:a="http://schemas.openxmlformats.org/drawingml/2006/main" name="Blockwork elegance">
  <a:themeElements>
    <a:clrScheme name="Blockwork Elegance- Copilot 1">
      <a:dk1>
        <a:srgbClr val="000000"/>
      </a:dk1>
      <a:lt1>
        <a:srgbClr val="FFFFFF"/>
      </a:lt1>
      <a:dk2>
        <a:srgbClr val="000102"/>
      </a:dk2>
      <a:lt2>
        <a:srgbClr val="F6F2E6"/>
      </a:lt2>
      <a:accent1>
        <a:srgbClr val="28436C"/>
      </a:accent1>
      <a:accent2>
        <a:srgbClr val="F3BC24"/>
      </a:accent2>
      <a:accent3>
        <a:srgbClr val="8E7B63"/>
      </a:accent3>
      <a:accent4>
        <a:srgbClr val="CC563B"/>
      </a:accent4>
      <a:accent5>
        <a:srgbClr val="A3452F"/>
      </a:accent5>
      <a:accent6>
        <a:srgbClr val="BB9D83"/>
      </a:accent6>
      <a:hlink>
        <a:srgbClr val="4E60DA"/>
      </a:hlink>
      <a:folHlink>
        <a:srgbClr val="4E6094"/>
      </a:folHlink>
    </a:clrScheme>
    <a:fontScheme name="Blockwork Elegance">
      <a:majorFont>
        <a:latin typeface="Bahnschrift SemiLight"/>
        <a:ea typeface=""/>
        <a:cs typeface=""/>
      </a:majorFont>
      <a:minorFont>
        <a:latin typeface="Bahnschrift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work Elegance_Copilot Layouts_win32_KO_V11" id="{190D3195-6803-4DBD-A5E5-D3BB0A934856}" vid="{D3DF0ADA-3EA0-49DE-8FCB-DFEAAB5B3A90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2" ma:contentTypeDescription="Create a new document." ma:contentTypeScope="" ma:versionID="0635a23c60cc3de58ab4c1efc88efc6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b2ec4e1d644ed04c8d3fd0ef60d056a4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  <xsd:element ref="ns2:HasDigitalSignature" minOccurs="0"/>
                <xsd:element ref="ns2:DigitalSignatureProvid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  <xsd:element name="HasDigitalSignature" ma:index="34" nillable="true" ma:displayName="Signed electronically" ma:internalName="HasDigitalSignature" ma:readOnly="true">
      <xsd:simpleType>
        <xsd:restriction base="dms:Boolean"/>
      </xsd:simpleType>
    </xsd:element>
    <xsd:element name="DigitalSignatureProvider" ma:index="35" nillable="true" ma:displayName="Signature provider" ma:internalName="DigitalSignatureProvider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C3B381C-6232-408C-B65A-8475398E4C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E0AE46-2EED-447A-8B24-DFD65B70D4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A42C18-4C38-43BB-8CE3-C963EDA9CBB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16185</TotalTime>
  <Words>1214</Words>
  <Application>Microsoft Macintosh PowerPoint</Application>
  <PresentationFormat>Widescreen</PresentationFormat>
  <Paragraphs>168</Paragraphs>
  <Slides>25</Slides>
  <Notes>6</Notes>
  <HiddenSlides>0</HiddenSlides>
  <MMClips>3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6" baseType="lpstr">
      <vt:lpstr>Andale Mono</vt:lpstr>
      <vt:lpstr>Aptos</vt:lpstr>
      <vt:lpstr>Aptos Display</vt:lpstr>
      <vt:lpstr>Arial</vt:lpstr>
      <vt:lpstr>Bahnschrift SemiLight</vt:lpstr>
      <vt:lpstr>Cambria Math</vt:lpstr>
      <vt:lpstr>Gill Sans MT</vt:lpstr>
      <vt:lpstr>Wingdings</vt:lpstr>
      <vt:lpstr>Blockwork elegance</vt:lpstr>
      <vt:lpstr>1_Office Theme</vt:lpstr>
      <vt:lpstr>Parcel</vt:lpstr>
      <vt:lpstr>Relativistic jets in our galaxy</vt:lpstr>
      <vt:lpstr>PowerPoint Presentation</vt:lpstr>
      <vt:lpstr>PowerPoint Presentation</vt:lpstr>
      <vt:lpstr>XRB jets are uniquely isotropic</vt:lpstr>
      <vt:lpstr>XRB jets are uniquely isotropic</vt:lpstr>
      <vt:lpstr>XRB jets are uniquely isotropic</vt:lpstr>
      <vt:lpstr>Universal accretion states in all black hole transients?</vt:lpstr>
      <vt:lpstr>The same physics is applied across XRB / TDE / SNE / FBOT etc</vt:lpstr>
      <vt:lpstr>PowerPoint Presentation</vt:lpstr>
      <vt:lpstr>PowerPoint Presentation</vt:lpstr>
      <vt:lpstr>The launching accretion flow and inner jet (MAXI J1820)</vt:lpstr>
      <vt:lpstr>PowerPoint Presentation</vt:lpstr>
      <vt:lpstr>PowerPoint Presentation</vt:lpstr>
      <vt:lpstr>Precise observations     precise models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 clues on jet launch from MeerKAT sample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Relativistic jets in our galaxy</dc:title>
  <dc:creator/>
  <cp:lastModifiedBy>Rob Fender</cp:lastModifiedBy>
  <cp:revision>110</cp:revision>
  <dcterms:created xsi:type="dcterms:W3CDTF">2026-08-18T17:03:28Z</dcterms:created>
  <dcterms:modified xsi:type="dcterms:W3CDTF">2026-09-08T08:03:17Z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