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image/gif" Extension="gif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5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51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46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47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48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5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49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37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4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40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38.xml"/>
  <Override ContentType="application/vnd.openxmlformats-officedocument.presentationml.slideLayout+xml" PartName="/ppt/slideLayouts/slideLayout42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34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47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43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39.xml"/>
  <Override ContentType="application/vnd.openxmlformats-officedocument.presentationml.slideLayout+xml" PartName="/ppt/slideLayouts/slideLayout35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36.xml"/>
  <Override ContentType="application/vnd.openxmlformats-officedocument.presentationml.slideLayout+xml" PartName="/ppt/slideLayouts/slideLayout44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41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45.xml"/>
  <Override ContentType="application/vnd.openxmlformats-officedocument.presentationml.slideLayout+xml" PartName="/ppt/slideLayouts/slideLayout32.xml"/>
  <Override ContentType="application/vnd.openxmlformats-officedocument.presentationml.slideMaster+xml" PartName="/ppt/slideMasters/slideMaster3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Master+xml" PartName="/ppt/slideMasters/slideMaster4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35.xml"/>
  <Override ContentType="application/vnd.openxmlformats-officedocument.presentationml.slide+xml" PartName="/ppt/slides/slide5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50.xml"/>
  <Override ContentType="application/vnd.openxmlformats-officedocument.presentationml.slide+xml" PartName="/ppt/slides/slide34.xml"/>
  <Override ContentType="application/vnd.openxmlformats-officedocument.presentationml.slide+xml" PartName="/ppt/slides/slide33.xml"/>
  <Override ContentType="application/vnd.openxmlformats-officedocument.presentationml.slide+xml" PartName="/ppt/slides/slide51.xml"/>
  <Override ContentType="application/vnd.openxmlformats-officedocument.presentationml.slide+xml" PartName="/ppt/slides/slide16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7.xml"/>
  <Override ContentType="application/vnd.openxmlformats-officedocument.presentationml.slide+xml" PartName="/ppt/slides/slide41.xml"/>
  <Override ContentType="application/vnd.openxmlformats-officedocument.presentationml.slide+xml" PartName="/ppt/slides/slide7.xml"/>
  <Override ContentType="application/vnd.openxmlformats-officedocument.presentationml.slide+xml" PartName="/ppt/slides/slide36.xml"/>
  <Override ContentType="application/vnd.openxmlformats-officedocument.presentationml.slide+xml" PartName="/ppt/slides/slide23.xml"/>
  <Override ContentType="application/vnd.openxmlformats-officedocument.presentationml.slide+xml" PartName="/ppt/slides/slide49.xml"/>
  <Override ContentType="application/vnd.openxmlformats-officedocument.presentationml.slide+xml" PartName="/ppt/slides/slide10.xml"/>
  <Override ContentType="application/vnd.openxmlformats-officedocument.presentationml.slide+xml" PartName="/ppt/slides/slide6.xml"/>
  <Override ContentType="application/vnd.openxmlformats-officedocument.presentationml.slide+xml" PartName="/ppt/slides/slide40.xml"/>
  <Override ContentType="application/vnd.openxmlformats-officedocument.presentationml.slide+xml" PartName="/ppt/slides/slide4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9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12.xml"/>
  <Override ContentType="application/vnd.openxmlformats-officedocument.presentationml.slide+xml" PartName="/ppt/slides/slide4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8.xml"/>
  <Override ContentType="application/vnd.openxmlformats-officedocument.presentationml.slide+xml" PartName="/ppt/slides/slide4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7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theme+xml" PartName="/ppt/theme/theme4.xml"/>
  <Override ContentType="application/vnd.openxmlformats-officedocument.theme+xml" PartName="/ppt/theme/theme5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95" r:id="rId3"/>
    <p:sldMasterId id="2147483696" r:id="rId4"/>
    <p:sldMasterId id="2147483697" r:id="rId5"/>
    <p:sldMasterId id="2147483698" r:id="rId6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  <p:sldId id="290" r:id="rId42"/>
    <p:sldId id="291" r:id="rId43"/>
    <p:sldId id="292" r:id="rId44"/>
    <p:sldId id="293" r:id="rId45"/>
    <p:sldId id="294" r:id="rId46"/>
    <p:sldId id="295" r:id="rId47"/>
    <p:sldId id="296" r:id="rId48"/>
    <p:sldId id="297" r:id="rId49"/>
    <p:sldId id="298" r:id="rId50"/>
    <p:sldId id="299" r:id="rId51"/>
    <p:sldId id="300" r:id="rId52"/>
    <p:sldId id="301" r:id="rId53"/>
    <p:sldId id="302" r:id="rId54"/>
    <p:sldId id="303" r:id="rId55"/>
    <p:sldId id="304" r:id="rId56"/>
    <p:sldId id="305" r:id="rId57"/>
    <p:sldId id="306" r:id="rId58"/>
    <p:sldId id="307" r:id="rId59"/>
  </p:sldIdLst>
  <p:sldSz cy="6858000" cx="9144000"/>
  <p:notesSz cx="6858000" cy="9144000"/>
  <p:embeddedFontLst>
    <p:embeddedFont>
      <p:font typeface="Tahoma"/>
      <p:regular r:id="rId60"/>
      <p:bold r:id="rId61"/>
    </p:embeddedFont>
    <p:embeddedFont>
      <p:font typeface="Noto Sans Symbols"/>
      <p:regular r:id="rId62"/>
      <p:bold r:id="rId63"/>
    </p:embeddedFont>
    <p:embeddedFont>
      <p:font typeface="Arial Black"/>
      <p:regular r:id="rId64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3.xml"/><Relationship Id="rId42" Type="http://schemas.openxmlformats.org/officeDocument/2006/relationships/slide" Target="slides/slide35.xml"/><Relationship Id="rId41" Type="http://schemas.openxmlformats.org/officeDocument/2006/relationships/slide" Target="slides/slide34.xml"/><Relationship Id="rId44" Type="http://schemas.openxmlformats.org/officeDocument/2006/relationships/slide" Target="slides/slide37.xml"/><Relationship Id="rId43" Type="http://schemas.openxmlformats.org/officeDocument/2006/relationships/slide" Target="slides/slide36.xml"/><Relationship Id="rId46" Type="http://schemas.openxmlformats.org/officeDocument/2006/relationships/slide" Target="slides/slide39.xml"/><Relationship Id="rId45" Type="http://schemas.openxmlformats.org/officeDocument/2006/relationships/slide" Target="slides/slide3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2.xml"/><Relationship Id="rId48" Type="http://schemas.openxmlformats.org/officeDocument/2006/relationships/slide" Target="slides/slide41.xml"/><Relationship Id="rId47" Type="http://schemas.openxmlformats.org/officeDocument/2006/relationships/slide" Target="slides/slide40.xml"/><Relationship Id="rId49" Type="http://schemas.openxmlformats.org/officeDocument/2006/relationships/slide" Target="slides/slide42.xml"/><Relationship Id="rId5" Type="http://schemas.openxmlformats.org/officeDocument/2006/relationships/slideMaster" Target="slideMasters/slideMaster3.xml"/><Relationship Id="rId6" Type="http://schemas.openxmlformats.org/officeDocument/2006/relationships/slideMaster" Target="slideMasters/slideMaster4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31" Type="http://schemas.openxmlformats.org/officeDocument/2006/relationships/slide" Target="slides/slide24.xml"/><Relationship Id="rId30" Type="http://schemas.openxmlformats.org/officeDocument/2006/relationships/slide" Target="slides/slide23.xml"/><Relationship Id="rId33" Type="http://schemas.openxmlformats.org/officeDocument/2006/relationships/slide" Target="slides/slide26.xml"/><Relationship Id="rId32" Type="http://schemas.openxmlformats.org/officeDocument/2006/relationships/slide" Target="slides/slide25.xml"/><Relationship Id="rId35" Type="http://schemas.openxmlformats.org/officeDocument/2006/relationships/slide" Target="slides/slide28.xml"/><Relationship Id="rId34" Type="http://schemas.openxmlformats.org/officeDocument/2006/relationships/slide" Target="slides/slide27.xml"/><Relationship Id="rId37" Type="http://schemas.openxmlformats.org/officeDocument/2006/relationships/slide" Target="slides/slide30.xml"/><Relationship Id="rId36" Type="http://schemas.openxmlformats.org/officeDocument/2006/relationships/slide" Target="slides/slide29.xml"/><Relationship Id="rId39" Type="http://schemas.openxmlformats.org/officeDocument/2006/relationships/slide" Target="slides/slide32.xml"/><Relationship Id="rId38" Type="http://schemas.openxmlformats.org/officeDocument/2006/relationships/slide" Target="slides/slide31.xml"/><Relationship Id="rId62" Type="http://schemas.openxmlformats.org/officeDocument/2006/relationships/font" Target="fonts/NotoSansSymbols-regular.fntdata"/><Relationship Id="rId61" Type="http://schemas.openxmlformats.org/officeDocument/2006/relationships/font" Target="fonts/Tahoma-bold.fntdata"/><Relationship Id="rId20" Type="http://schemas.openxmlformats.org/officeDocument/2006/relationships/slide" Target="slides/slide13.xml"/><Relationship Id="rId64" Type="http://schemas.openxmlformats.org/officeDocument/2006/relationships/font" Target="fonts/ArialBlack-regular.fntdata"/><Relationship Id="rId63" Type="http://schemas.openxmlformats.org/officeDocument/2006/relationships/font" Target="fonts/NotoSansSymbols-bold.fntdata"/><Relationship Id="rId22" Type="http://schemas.openxmlformats.org/officeDocument/2006/relationships/slide" Target="slides/slide15.xml"/><Relationship Id="rId21" Type="http://schemas.openxmlformats.org/officeDocument/2006/relationships/slide" Target="slides/slide14.xml"/><Relationship Id="rId24" Type="http://schemas.openxmlformats.org/officeDocument/2006/relationships/slide" Target="slides/slide17.xml"/><Relationship Id="rId23" Type="http://schemas.openxmlformats.org/officeDocument/2006/relationships/slide" Target="slides/slide16.xml"/><Relationship Id="rId60" Type="http://schemas.openxmlformats.org/officeDocument/2006/relationships/font" Target="fonts/Tahoma-regular.fntdata"/><Relationship Id="rId26" Type="http://schemas.openxmlformats.org/officeDocument/2006/relationships/slide" Target="slides/slide19.xml"/><Relationship Id="rId25" Type="http://schemas.openxmlformats.org/officeDocument/2006/relationships/slide" Target="slides/slide18.xml"/><Relationship Id="rId28" Type="http://schemas.openxmlformats.org/officeDocument/2006/relationships/slide" Target="slides/slide21.xml"/><Relationship Id="rId27" Type="http://schemas.openxmlformats.org/officeDocument/2006/relationships/slide" Target="slides/slide20.xml"/><Relationship Id="rId29" Type="http://schemas.openxmlformats.org/officeDocument/2006/relationships/slide" Target="slides/slide22.xml"/><Relationship Id="rId51" Type="http://schemas.openxmlformats.org/officeDocument/2006/relationships/slide" Target="slides/slide44.xml"/><Relationship Id="rId50" Type="http://schemas.openxmlformats.org/officeDocument/2006/relationships/slide" Target="slides/slide43.xml"/><Relationship Id="rId53" Type="http://schemas.openxmlformats.org/officeDocument/2006/relationships/slide" Target="slides/slide46.xml"/><Relationship Id="rId52" Type="http://schemas.openxmlformats.org/officeDocument/2006/relationships/slide" Target="slides/slide45.xml"/><Relationship Id="rId11" Type="http://schemas.openxmlformats.org/officeDocument/2006/relationships/slide" Target="slides/slide4.xml"/><Relationship Id="rId55" Type="http://schemas.openxmlformats.org/officeDocument/2006/relationships/slide" Target="slides/slide48.xml"/><Relationship Id="rId10" Type="http://schemas.openxmlformats.org/officeDocument/2006/relationships/slide" Target="slides/slide3.xml"/><Relationship Id="rId54" Type="http://schemas.openxmlformats.org/officeDocument/2006/relationships/slide" Target="slides/slide47.xml"/><Relationship Id="rId13" Type="http://schemas.openxmlformats.org/officeDocument/2006/relationships/slide" Target="slides/slide6.xml"/><Relationship Id="rId57" Type="http://schemas.openxmlformats.org/officeDocument/2006/relationships/slide" Target="slides/slide50.xml"/><Relationship Id="rId12" Type="http://schemas.openxmlformats.org/officeDocument/2006/relationships/slide" Target="slides/slide5.xml"/><Relationship Id="rId56" Type="http://schemas.openxmlformats.org/officeDocument/2006/relationships/slide" Target="slides/slide49.xml"/><Relationship Id="rId15" Type="http://schemas.openxmlformats.org/officeDocument/2006/relationships/slide" Target="slides/slide8.xml"/><Relationship Id="rId59" Type="http://schemas.openxmlformats.org/officeDocument/2006/relationships/slide" Target="slides/slide52.xml"/><Relationship Id="rId14" Type="http://schemas.openxmlformats.org/officeDocument/2006/relationships/slide" Target="slides/slide7.xml"/><Relationship Id="rId58" Type="http://schemas.openxmlformats.org/officeDocument/2006/relationships/slide" Target="slides/slide51.xml"/><Relationship Id="rId17" Type="http://schemas.openxmlformats.org/officeDocument/2006/relationships/slide" Target="slides/slide10.xml"/><Relationship Id="rId16" Type="http://schemas.openxmlformats.org/officeDocument/2006/relationships/slide" Target="slides/slide9.xml"/><Relationship Id="rId19" Type="http://schemas.openxmlformats.org/officeDocument/2006/relationships/slide" Target="slides/slide12.xml"/><Relationship Id="rId18" Type="http://schemas.openxmlformats.org/officeDocument/2006/relationships/slide" Target="slides/slide1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533520" y="764280"/>
            <a:ext cx="6704640" cy="377136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777240" y="4777560"/>
            <a:ext cx="6217560" cy="45259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5" name="Google Shape;5;n"/>
          <p:cNvSpPr txBox="1"/>
          <p:nvPr>
            <p:ph idx="3" type="hdr"/>
          </p:nvPr>
        </p:nvSpPr>
        <p:spPr>
          <a:xfrm>
            <a:off x="0" y="0"/>
            <a:ext cx="3372840" cy="5025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6" name="Google Shape;6;n"/>
          <p:cNvSpPr txBox="1"/>
          <p:nvPr>
            <p:ph idx="10" type="dt"/>
          </p:nvPr>
        </p:nvSpPr>
        <p:spPr>
          <a:xfrm>
            <a:off x="4399200" y="0"/>
            <a:ext cx="3372840" cy="5025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Font typeface="Times New Roman"/>
              <a:buNone/>
              <a:defRPr b="0" i="0" sz="1400" u="none" cap="none" strike="noStrike"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9555480"/>
            <a:ext cx="3372840" cy="50256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4399200" y="9555480"/>
            <a:ext cx="3372840" cy="50256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SzPts val="1400"/>
              <a:buFont typeface="Times New Roman"/>
              <a:buNone/>
            </a:pPr>
            <a:fld id="{00000000-1234-1234-1234-123412341234}" type="slidenum">
              <a:rPr b="0" i="0" lang="en-GB" sz="1400" u="none" cap="none" strike="noStrike"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b="0" i="0" sz="1400" u="none" cap="none" strike="noStrike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1:notes"/>
          <p:cNvSpPr txBox="1"/>
          <p:nvPr>
            <p:ph idx="12" type="sldNum"/>
          </p:nvPr>
        </p:nvSpPr>
        <p:spPr>
          <a:xfrm>
            <a:off x="3886200" y="8686800"/>
            <a:ext cx="2971440" cy="4568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3" name="Google Shape;313;p1:notes"/>
          <p:cNvSpPr/>
          <p:nvPr>
            <p:ph idx="2" type="sldImg"/>
          </p:nvPr>
        </p:nvSpPr>
        <p:spPr>
          <a:xfrm>
            <a:off x="1143000" y="685800"/>
            <a:ext cx="4571640" cy="342864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14" name="Google Shape;314;p1:notes"/>
          <p:cNvSpPr txBox="1"/>
          <p:nvPr>
            <p:ph idx="1" type="body"/>
          </p:nvPr>
        </p:nvSpPr>
        <p:spPr>
          <a:xfrm>
            <a:off x="914400" y="4343400"/>
            <a:ext cx="5028840" cy="41144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2000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0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2:notes"/>
          <p:cNvSpPr txBox="1"/>
          <p:nvPr>
            <p:ph idx="12" type="sldNum"/>
          </p:nvPr>
        </p:nvSpPr>
        <p:spPr>
          <a:xfrm>
            <a:off x="3886200" y="8686800"/>
            <a:ext cx="2971440" cy="4568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2" name="Google Shape;322;p2:notes"/>
          <p:cNvSpPr/>
          <p:nvPr>
            <p:ph idx="2" type="sldImg"/>
          </p:nvPr>
        </p:nvSpPr>
        <p:spPr>
          <a:xfrm>
            <a:off x="1143000" y="685800"/>
            <a:ext cx="4571640" cy="342864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23" name="Google Shape;323;p2:notes"/>
          <p:cNvSpPr txBox="1"/>
          <p:nvPr>
            <p:ph idx="1" type="body"/>
          </p:nvPr>
        </p:nvSpPr>
        <p:spPr>
          <a:xfrm>
            <a:off x="914400" y="4343400"/>
            <a:ext cx="5028840" cy="41144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2000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g3fa58fe979a_1_78:notes"/>
          <p:cNvSpPr txBox="1"/>
          <p:nvPr>
            <p:ph idx="12" type="sldNum"/>
          </p:nvPr>
        </p:nvSpPr>
        <p:spPr>
          <a:xfrm>
            <a:off x="3886200" y="8686800"/>
            <a:ext cx="2971500" cy="4569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2" name="Google Shape;332;g3fa58fe979a_1_78:notes"/>
          <p:cNvSpPr/>
          <p:nvPr>
            <p:ph idx="2" type="sldImg"/>
          </p:nvPr>
        </p:nvSpPr>
        <p:spPr>
          <a:xfrm>
            <a:off x="1143000" y="685800"/>
            <a:ext cx="4571700" cy="34287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33" name="Google Shape;333;g3fa58fe979a_1_78:notes"/>
          <p:cNvSpPr txBox="1"/>
          <p:nvPr>
            <p:ph idx="1" type="body"/>
          </p:nvPr>
        </p:nvSpPr>
        <p:spPr>
          <a:xfrm>
            <a:off x="914400" y="4343400"/>
            <a:ext cx="50289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2000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g3fa58fe979a_1_12:notes"/>
          <p:cNvSpPr txBox="1"/>
          <p:nvPr>
            <p:ph idx="12" type="sldNum"/>
          </p:nvPr>
        </p:nvSpPr>
        <p:spPr>
          <a:xfrm>
            <a:off x="3886200" y="8686800"/>
            <a:ext cx="2971500" cy="4569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3" name="Google Shape;343;g3fa58fe979a_1_12:notes"/>
          <p:cNvSpPr/>
          <p:nvPr>
            <p:ph idx="2" type="sldImg"/>
          </p:nvPr>
        </p:nvSpPr>
        <p:spPr>
          <a:xfrm>
            <a:off x="1143000" y="685800"/>
            <a:ext cx="4571700" cy="34287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44" name="Google Shape;344;g3fa58fe979a_1_12:notes"/>
          <p:cNvSpPr txBox="1"/>
          <p:nvPr>
            <p:ph idx="1" type="body"/>
          </p:nvPr>
        </p:nvSpPr>
        <p:spPr>
          <a:xfrm>
            <a:off x="914400" y="4343400"/>
            <a:ext cx="50289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2000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8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g3fa58fe979a_1_24:notes"/>
          <p:cNvSpPr txBox="1"/>
          <p:nvPr>
            <p:ph idx="12" type="sldNum"/>
          </p:nvPr>
        </p:nvSpPr>
        <p:spPr>
          <a:xfrm>
            <a:off x="3886200" y="8686800"/>
            <a:ext cx="2971500" cy="4569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0" name="Google Shape;350;g3fa58fe979a_1_24:notes"/>
          <p:cNvSpPr/>
          <p:nvPr>
            <p:ph idx="2" type="sldImg"/>
          </p:nvPr>
        </p:nvSpPr>
        <p:spPr>
          <a:xfrm>
            <a:off x="1143000" y="685800"/>
            <a:ext cx="4571700" cy="34287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51" name="Google Shape;351;g3fa58fe979a_1_24:notes"/>
          <p:cNvSpPr txBox="1"/>
          <p:nvPr>
            <p:ph idx="1" type="body"/>
          </p:nvPr>
        </p:nvSpPr>
        <p:spPr>
          <a:xfrm>
            <a:off x="914400" y="4343400"/>
            <a:ext cx="50289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2000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6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g3fa58fe979a_1_32:notes"/>
          <p:cNvSpPr txBox="1"/>
          <p:nvPr>
            <p:ph idx="12" type="sldNum"/>
          </p:nvPr>
        </p:nvSpPr>
        <p:spPr>
          <a:xfrm>
            <a:off x="3886200" y="8686800"/>
            <a:ext cx="2971500" cy="4569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8" name="Google Shape;358;g3fa58fe979a_1_32:notes"/>
          <p:cNvSpPr/>
          <p:nvPr>
            <p:ph idx="2" type="sldImg"/>
          </p:nvPr>
        </p:nvSpPr>
        <p:spPr>
          <a:xfrm>
            <a:off x="1143000" y="685800"/>
            <a:ext cx="4571700" cy="34287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59" name="Google Shape;359;g3fa58fe979a_1_32:notes"/>
          <p:cNvSpPr txBox="1"/>
          <p:nvPr>
            <p:ph idx="1" type="body"/>
          </p:nvPr>
        </p:nvSpPr>
        <p:spPr>
          <a:xfrm>
            <a:off x="914400" y="4343400"/>
            <a:ext cx="50289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2000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2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g3fa58fe979a_1_53:notes"/>
          <p:cNvSpPr txBox="1"/>
          <p:nvPr>
            <p:ph idx="12" type="sldNum"/>
          </p:nvPr>
        </p:nvSpPr>
        <p:spPr>
          <a:xfrm>
            <a:off x="3886200" y="8686800"/>
            <a:ext cx="2971500" cy="4569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4" name="Google Shape;364;g3fa58fe979a_1_53:notes"/>
          <p:cNvSpPr/>
          <p:nvPr>
            <p:ph idx="2" type="sldImg"/>
          </p:nvPr>
        </p:nvSpPr>
        <p:spPr>
          <a:xfrm>
            <a:off x="1143000" y="685800"/>
            <a:ext cx="4571700" cy="34287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65" name="Google Shape;365;g3fa58fe979a_1_53:notes"/>
          <p:cNvSpPr txBox="1"/>
          <p:nvPr>
            <p:ph idx="1" type="body"/>
          </p:nvPr>
        </p:nvSpPr>
        <p:spPr>
          <a:xfrm>
            <a:off x="914400" y="4343400"/>
            <a:ext cx="50289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2000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9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4:notes"/>
          <p:cNvSpPr txBox="1"/>
          <p:nvPr>
            <p:ph idx="12" type="sldNum"/>
          </p:nvPr>
        </p:nvSpPr>
        <p:spPr>
          <a:xfrm>
            <a:off x="3886200" y="8686800"/>
            <a:ext cx="2971440" cy="4568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1" name="Google Shape;371;p4:notes"/>
          <p:cNvSpPr/>
          <p:nvPr>
            <p:ph idx="2" type="sldImg"/>
          </p:nvPr>
        </p:nvSpPr>
        <p:spPr>
          <a:xfrm>
            <a:off x="1143000" y="685800"/>
            <a:ext cx="4571640" cy="342864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72" name="Google Shape;372;p4:notes"/>
          <p:cNvSpPr txBox="1"/>
          <p:nvPr>
            <p:ph idx="1" type="body"/>
          </p:nvPr>
        </p:nvSpPr>
        <p:spPr>
          <a:xfrm>
            <a:off x="914400" y="4343400"/>
            <a:ext cx="5028840" cy="411444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2000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9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g3fa58fe979a_1_2109:notes"/>
          <p:cNvSpPr txBox="1"/>
          <p:nvPr>
            <p:ph idx="12" type="sldNum"/>
          </p:nvPr>
        </p:nvSpPr>
        <p:spPr>
          <a:xfrm>
            <a:off x="3886200" y="8686800"/>
            <a:ext cx="2971500" cy="4569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1" name="Google Shape;381;g3fa58fe979a_1_2109:notes"/>
          <p:cNvSpPr/>
          <p:nvPr>
            <p:ph idx="2" type="sldImg"/>
          </p:nvPr>
        </p:nvSpPr>
        <p:spPr>
          <a:xfrm>
            <a:off x="1143000" y="685800"/>
            <a:ext cx="4571700" cy="34287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82" name="Google Shape;382;g3fa58fe979a_1_2109:notes"/>
          <p:cNvSpPr txBox="1"/>
          <p:nvPr>
            <p:ph idx="1" type="body"/>
          </p:nvPr>
        </p:nvSpPr>
        <p:spPr>
          <a:xfrm>
            <a:off x="914400" y="4343400"/>
            <a:ext cx="5028900" cy="411450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2000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8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g3fa58fe979a_1_2132:notes"/>
          <p:cNvSpPr txBox="1"/>
          <p:nvPr>
            <p:ph idx="12" type="sldNum"/>
          </p:nvPr>
        </p:nvSpPr>
        <p:spPr>
          <a:xfrm>
            <a:off x="3886200" y="8686800"/>
            <a:ext cx="2971500" cy="4569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0" name="Google Shape;390;g3fa58fe979a_1_2132:notes"/>
          <p:cNvSpPr/>
          <p:nvPr>
            <p:ph idx="2" type="sldImg"/>
          </p:nvPr>
        </p:nvSpPr>
        <p:spPr>
          <a:xfrm>
            <a:off x="1143000" y="685800"/>
            <a:ext cx="4571700" cy="34287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91" name="Google Shape;391;g3fa58fe979a_1_2132:notes"/>
          <p:cNvSpPr txBox="1"/>
          <p:nvPr>
            <p:ph idx="1" type="body"/>
          </p:nvPr>
        </p:nvSpPr>
        <p:spPr>
          <a:xfrm>
            <a:off x="914400" y="4343400"/>
            <a:ext cx="5028900" cy="411450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2000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8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g3fa58fe979a_1_2120:notes"/>
          <p:cNvSpPr txBox="1"/>
          <p:nvPr>
            <p:ph idx="12" type="sldNum"/>
          </p:nvPr>
        </p:nvSpPr>
        <p:spPr>
          <a:xfrm>
            <a:off x="3886200" y="8686800"/>
            <a:ext cx="2971500" cy="4569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0" name="Google Shape;400;g3fa58fe979a_1_2120:notes"/>
          <p:cNvSpPr/>
          <p:nvPr>
            <p:ph idx="2" type="sldImg"/>
          </p:nvPr>
        </p:nvSpPr>
        <p:spPr>
          <a:xfrm>
            <a:off x="1143000" y="685800"/>
            <a:ext cx="4571700" cy="34287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01" name="Google Shape;401;g3fa58fe979a_1_2120:notes"/>
          <p:cNvSpPr txBox="1"/>
          <p:nvPr>
            <p:ph idx="1" type="body"/>
          </p:nvPr>
        </p:nvSpPr>
        <p:spPr>
          <a:xfrm>
            <a:off x="914400" y="4343400"/>
            <a:ext cx="5028900" cy="411450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2000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8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p5:notes"/>
          <p:cNvSpPr/>
          <p:nvPr/>
        </p:nvSpPr>
        <p:spPr>
          <a:xfrm>
            <a:off x="3886200" y="8686800"/>
            <a:ext cx="2971440" cy="456840"/>
          </a:xfrm>
          <a:prstGeom prst="rect">
            <a:avLst/>
          </a:prstGeom>
          <a:noFill/>
          <a:ln>
            <a:noFill/>
          </a:ln>
        </p:spPr>
        <p:txBody>
          <a:bodyPr anchorCtr="0" anchor="b" bIns="45000" lIns="90000" spcFirstLastPara="1" rIns="90000" wrap="square" tIns="450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0" name="Google Shape;410;p5:notes"/>
          <p:cNvSpPr/>
          <p:nvPr>
            <p:ph idx="2" type="sldImg"/>
          </p:nvPr>
        </p:nvSpPr>
        <p:spPr>
          <a:xfrm>
            <a:off x="1143000" y="685800"/>
            <a:ext cx="4571640" cy="342864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11" name="Google Shape;411;p5:notes"/>
          <p:cNvSpPr txBox="1"/>
          <p:nvPr>
            <p:ph idx="1" type="body"/>
          </p:nvPr>
        </p:nvSpPr>
        <p:spPr>
          <a:xfrm>
            <a:off x="914400" y="4343400"/>
            <a:ext cx="5028840" cy="411444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2000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2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9:notes"/>
          <p:cNvSpPr txBox="1"/>
          <p:nvPr>
            <p:ph idx="12" type="sldNum"/>
          </p:nvPr>
        </p:nvSpPr>
        <p:spPr>
          <a:xfrm>
            <a:off x="3886200" y="8686800"/>
            <a:ext cx="2971440" cy="4568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4" name="Google Shape;424;p9:notes"/>
          <p:cNvSpPr/>
          <p:nvPr>
            <p:ph idx="2" type="sldImg"/>
          </p:nvPr>
        </p:nvSpPr>
        <p:spPr>
          <a:xfrm>
            <a:off x="1143000" y="685800"/>
            <a:ext cx="4571640" cy="342864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25" name="Google Shape;425;p9:notes"/>
          <p:cNvSpPr txBox="1"/>
          <p:nvPr>
            <p:ph idx="1" type="body"/>
          </p:nvPr>
        </p:nvSpPr>
        <p:spPr>
          <a:xfrm>
            <a:off x="914400" y="4343400"/>
            <a:ext cx="5028840" cy="411444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2000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3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Google Shape;434;g38b974c34b8_22_726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5" name="Google Shape;435;g38b974c34b8_22_726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436" name="Google Shape;436;g38b974c34b8_22_72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6" name="Shape 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" name="Google Shape;447;g3fa58fe979a_1_61:notes"/>
          <p:cNvSpPr txBox="1"/>
          <p:nvPr>
            <p:ph idx="12" type="sldNum"/>
          </p:nvPr>
        </p:nvSpPr>
        <p:spPr>
          <a:xfrm>
            <a:off x="3886200" y="8686800"/>
            <a:ext cx="2971500" cy="4569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8" name="Google Shape;448;g3fa58fe979a_1_61:notes"/>
          <p:cNvSpPr/>
          <p:nvPr>
            <p:ph idx="2" type="sldImg"/>
          </p:nvPr>
        </p:nvSpPr>
        <p:spPr>
          <a:xfrm>
            <a:off x="1143000" y="685800"/>
            <a:ext cx="4571700" cy="34287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49" name="Google Shape;449;g3fa58fe979a_1_61:notes"/>
          <p:cNvSpPr txBox="1"/>
          <p:nvPr>
            <p:ph idx="1" type="body"/>
          </p:nvPr>
        </p:nvSpPr>
        <p:spPr>
          <a:xfrm>
            <a:off x="914400" y="4343400"/>
            <a:ext cx="50289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2000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4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Google Shape;455;g38b974c34b8_22_39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6" name="Google Shape;456;g38b974c34b8_22_39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457" name="Google Shape;457;g38b974c34b8_22_3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4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g38b974c34b8_22_61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6" name="Google Shape;466;g38b974c34b8_22_61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467" name="Google Shape;467;g38b974c34b8_22_6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4" name="Shape 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" name="Google Shape;475;g38b974c34b8_22_824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6" name="Google Shape;476;g38b974c34b8_22_824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477" name="Google Shape;477;g38b974c34b8_22_82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2" name="Shape 4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" name="Google Shape;483;g38b974c34b8_22_831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4" name="Google Shape;484;g38b974c34b8_22_831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485" name="Google Shape;485;g38b974c34b8_22_83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1" name="Shape 4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" name="Google Shape;492;g3fa58fe979a_1_1388:notes"/>
          <p:cNvSpPr txBox="1"/>
          <p:nvPr>
            <p:ph idx="12" type="sldNum"/>
          </p:nvPr>
        </p:nvSpPr>
        <p:spPr>
          <a:xfrm>
            <a:off x="3886200" y="8686800"/>
            <a:ext cx="2971500" cy="4569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Times New Roman"/>
              <a:buNone/>
            </a:pPr>
            <a:fld id="{00000000-1234-1234-1234-123412341234}" type="slidenum">
              <a:rPr b="0" i="0" lang="en-GB" sz="1200" u="none" cap="none" strike="noStrike"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b="0" i="0" sz="1200" u="none" cap="none" strike="noStrike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3" name="Google Shape;493;g3fa58fe979a_1_1388:notes"/>
          <p:cNvSpPr/>
          <p:nvPr>
            <p:ph idx="2" type="sldImg"/>
          </p:nvPr>
        </p:nvSpPr>
        <p:spPr>
          <a:xfrm>
            <a:off x="1143000" y="685800"/>
            <a:ext cx="4571700" cy="34287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94" name="Google Shape;494;g3fa58fe979a_1_1388:notes"/>
          <p:cNvSpPr txBox="1"/>
          <p:nvPr>
            <p:ph idx="1" type="body"/>
          </p:nvPr>
        </p:nvSpPr>
        <p:spPr>
          <a:xfrm>
            <a:off x="914400" y="4343400"/>
            <a:ext cx="5028900" cy="411450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2000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0" name="Shape 5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" name="Google Shape;501;g3fa58fe979a_1_140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502" name="Google Shape;502;g3fa58fe979a_1_1404:notes"/>
          <p:cNvSpPr/>
          <p:nvPr>
            <p:ph idx="2" type="sldImg"/>
          </p:nvPr>
        </p:nvSpPr>
        <p:spPr>
          <a:xfrm>
            <a:off x="1714763" y="685800"/>
            <a:ext cx="3429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9" name="Shape 5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0" name="Google Shape;510;g3fa58fe979a_1_14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511" name="Google Shape;511;g3fa58fe979a_1_1413:notes"/>
          <p:cNvSpPr/>
          <p:nvPr>
            <p:ph idx="2" type="sldImg"/>
          </p:nvPr>
        </p:nvSpPr>
        <p:spPr>
          <a:xfrm>
            <a:off x="1714763" y="685800"/>
            <a:ext cx="3429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8" name="Shape 5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9" name="Google Shape;519;g3fa58fe979a_1_14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520" name="Google Shape;520;g3fa58fe979a_1_1422:notes"/>
          <p:cNvSpPr/>
          <p:nvPr>
            <p:ph idx="2" type="sldImg"/>
          </p:nvPr>
        </p:nvSpPr>
        <p:spPr>
          <a:xfrm>
            <a:off x="1714763" y="685800"/>
            <a:ext cx="3429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8" name="Shape 5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9" name="Google Shape;529;g3fa58fe979a_1_14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530" name="Google Shape;530;g3fa58fe979a_1_1431:notes"/>
          <p:cNvSpPr/>
          <p:nvPr>
            <p:ph idx="2" type="sldImg"/>
          </p:nvPr>
        </p:nvSpPr>
        <p:spPr>
          <a:xfrm>
            <a:off x="1714763" y="685800"/>
            <a:ext cx="3429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7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g3fa58fe979a_1_14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539" name="Google Shape;539;g3fa58fe979a_1_1440:notes"/>
          <p:cNvSpPr/>
          <p:nvPr>
            <p:ph idx="2" type="sldImg"/>
          </p:nvPr>
        </p:nvSpPr>
        <p:spPr>
          <a:xfrm>
            <a:off x="1714763" y="685800"/>
            <a:ext cx="3429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4" name="Shape 5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" name="Google Shape;545;p6:notes"/>
          <p:cNvSpPr/>
          <p:nvPr/>
        </p:nvSpPr>
        <p:spPr>
          <a:xfrm>
            <a:off x="3886200" y="8686800"/>
            <a:ext cx="2971440" cy="456840"/>
          </a:xfrm>
          <a:prstGeom prst="rect">
            <a:avLst/>
          </a:prstGeom>
          <a:noFill/>
          <a:ln>
            <a:noFill/>
          </a:ln>
        </p:spPr>
        <p:txBody>
          <a:bodyPr anchorCtr="0" anchor="b" bIns="45000" lIns="90000" spcFirstLastPara="1" rIns="90000" wrap="square" tIns="450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6" name="Google Shape;546;p6:notes"/>
          <p:cNvSpPr/>
          <p:nvPr>
            <p:ph idx="2" type="sldImg"/>
          </p:nvPr>
        </p:nvSpPr>
        <p:spPr>
          <a:xfrm>
            <a:off x="1143000" y="685800"/>
            <a:ext cx="4571640" cy="342864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47" name="Google Shape;547;p6:notes"/>
          <p:cNvSpPr txBox="1"/>
          <p:nvPr>
            <p:ph idx="1" type="body"/>
          </p:nvPr>
        </p:nvSpPr>
        <p:spPr>
          <a:xfrm>
            <a:off x="914400" y="4343400"/>
            <a:ext cx="5028840" cy="411444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2000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1" name="Shape 5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" name="Google Shape;552;g3fa58fe979a_1_2089:notes"/>
          <p:cNvSpPr/>
          <p:nvPr/>
        </p:nvSpPr>
        <p:spPr>
          <a:xfrm>
            <a:off x="3886200" y="8686800"/>
            <a:ext cx="2971500" cy="456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000" lIns="90000" spcFirstLastPara="1" rIns="90000" wrap="square" tIns="450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3" name="Google Shape;553;g3fa58fe979a_1_2089:notes"/>
          <p:cNvSpPr/>
          <p:nvPr>
            <p:ph idx="2" type="sldImg"/>
          </p:nvPr>
        </p:nvSpPr>
        <p:spPr>
          <a:xfrm>
            <a:off x="1143000" y="685800"/>
            <a:ext cx="4571700" cy="34287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54" name="Google Shape;554;g3fa58fe979a_1_2089:notes"/>
          <p:cNvSpPr txBox="1"/>
          <p:nvPr>
            <p:ph idx="1" type="body"/>
          </p:nvPr>
        </p:nvSpPr>
        <p:spPr>
          <a:xfrm>
            <a:off x="914400" y="4343400"/>
            <a:ext cx="5028900" cy="411450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2000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3" name="Shape 5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4" name="Google Shape;564;p7:notes"/>
          <p:cNvSpPr/>
          <p:nvPr/>
        </p:nvSpPr>
        <p:spPr>
          <a:xfrm>
            <a:off x="3886200" y="8686800"/>
            <a:ext cx="2971440" cy="456840"/>
          </a:xfrm>
          <a:prstGeom prst="rect">
            <a:avLst/>
          </a:prstGeom>
          <a:noFill/>
          <a:ln>
            <a:noFill/>
          </a:ln>
        </p:spPr>
        <p:txBody>
          <a:bodyPr anchorCtr="0" anchor="b" bIns="45000" lIns="90000" spcFirstLastPara="1" rIns="90000" wrap="square" tIns="450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5" name="Google Shape;565;p7:notes"/>
          <p:cNvSpPr/>
          <p:nvPr>
            <p:ph idx="2" type="sldImg"/>
          </p:nvPr>
        </p:nvSpPr>
        <p:spPr>
          <a:xfrm>
            <a:off x="1143000" y="685800"/>
            <a:ext cx="4571640" cy="342864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66" name="Google Shape;566;p7:notes"/>
          <p:cNvSpPr txBox="1"/>
          <p:nvPr>
            <p:ph idx="1" type="body"/>
          </p:nvPr>
        </p:nvSpPr>
        <p:spPr>
          <a:xfrm>
            <a:off x="914400" y="4343400"/>
            <a:ext cx="5028840" cy="411444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2000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3" name="Shape 5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4" name="Google Shape;574;g38b974c34b8_22_21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575" name="Google Shape;575;g38b974c34b8_22_215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8" name="Shape 5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9" name="Google Shape;589;g38b974c34b8_22_91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590" name="Google Shape;590;g38b974c34b8_22_914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7" name="Shape 5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8" name="Google Shape;598;g38b974c34b8_22_2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599" name="Google Shape;599;g38b974c34b8_22_229:notes"/>
          <p:cNvSpPr/>
          <p:nvPr>
            <p:ph idx="2" type="sldImg"/>
          </p:nvPr>
        </p:nvSpPr>
        <p:spPr>
          <a:xfrm>
            <a:off x="1714763" y="685800"/>
            <a:ext cx="3429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2" name="Shape 6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3" name="Google Shape;613;g38b974c34b8_22_2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614" name="Google Shape;614;g38b974c34b8_22_243:notes"/>
          <p:cNvSpPr/>
          <p:nvPr>
            <p:ph idx="2" type="sldImg"/>
          </p:nvPr>
        </p:nvSpPr>
        <p:spPr>
          <a:xfrm>
            <a:off x="1714763" y="685800"/>
            <a:ext cx="3429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4" name="Shape 6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5" name="Google Shape;625;p8:notes"/>
          <p:cNvSpPr/>
          <p:nvPr/>
        </p:nvSpPr>
        <p:spPr>
          <a:xfrm>
            <a:off x="3886200" y="8686800"/>
            <a:ext cx="2971440" cy="456840"/>
          </a:xfrm>
          <a:prstGeom prst="rect">
            <a:avLst/>
          </a:prstGeom>
          <a:noFill/>
          <a:ln>
            <a:noFill/>
          </a:ln>
        </p:spPr>
        <p:txBody>
          <a:bodyPr anchorCtr="0" anchor="b" bIns="45000" lIns="90000" spcFirstLastPara="1" rIns="90000" wrap="square" tIns="450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6" name="Google Shape;626;p8:notes"/>
          <p:cNvSpPr/>
          <p:nvPr>
            <p:ph idx="2" type="sldImg"/>
          </p:nvPr>
        </p:nvSpPr>
        <p:spPr>
          <a:xfrm>
            <a:off x="1143000" y="685800"/>
            <a:ext cx="4571640" cy="342864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27" name="Google Shape;627;p8:notes"/>
          <p:cNvSpPr txBox="1"/>
          <p:nvPr>
            <p:ph idx="1" type="body"/>
          </p:nvPr>
        </p:nvSpPr>
        <p:spPr>
          <a:xfrm>
            <a:off x="914400" y="4343400"/>
            <a:ext cx="5028840" cy="411444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2000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5" name="Shape 6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6" name="Google Shape;636;g3fa58fe979a_1_570:notes"/>
          <p:cNvSpPr txBox="1"/>
          <p:nvPr/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7" name="Google Shape;637;g3fa58fe979a_1_57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638" name="Google Shape;638;g3fa58fe979a_1_57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0" name="Shape 6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" name="Google Shape;651;g3fa58fe979a_1_584:notes"/>
          <p:cNvSpPr txBox="1"/>
          <p:nvPr/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2" name="Google Shape;652;g3fa58fe979a_1_584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653" name="Google Shape;653;g3fa58fe979a_1_58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3" name="Shape 6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4" name="Google Shape;664;p11:notes"/>
          <p:cNvSpPr/>
          <p:nvPr/>
        </p:nvSpPr>
        <p:spPr>
          <a:xfrm>
            <a:off x="3886200" y="8686800"/>
            <a:ext cx="2971440" cy="456840"/>
          </a:xfrm>
          <a:prstGeom prst="rect">
            <a:avLst/>
          </a:prstGeom>
          <a:noFill/>
          <a:ln>
            <a:noFill/>
          </a:ln>
        </p:spPr>
        <p:txBody>
          <a:bodyPr anchorCtr="0" anchor="b" bIns="45000" lIns="90000" spcFirstLastPara="1" rIns="90000" wrap="square" tIns="450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5" name="Google Shape;665;p11:notes"/>
          <p:cNvSpPr/>
          <p:nvPr>
            <p:ph idx="2" type="sldImg"/>
          </p:nvPr>
        </p:nvSpPr>
        <p:spPr>
          <a:xfrm>
            <a:off x="1143000" y="685800"/>
            <a:ext cx="4571640" cy="342864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66" name="Google Shape;666;p11:notes"/>
          <p:cNvSpPr txBox="1"/>
          <p:nvPr>
            <p:ph idx="1" type="body"/>
          </p:nvPr>
        </p:nvSpPr>
        <p:spPr>
          <a:xfrm>
            <a:off x="914400" y="4343400"/>
            <a:ext cx="5028840" cy="411444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2000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9" name="Shape 6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0" name="Google Shape;680;g3fa58fe979a_1_1743:notes"/>
          <p:cNvSpPr txBox="1"/>
          <p:nvPr/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1" name="Google Shape;681;g3fa58fe979a_1_174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682" name="Google Shape;682;g3fa58fe979a_1_1743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7" name="Shape 6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8" name="Google Shape;688;g38b974c34b8_22_932:notes"/>
          <p:cNvSpPr/>
          <p:nvPr/>
        </p:nvSpPr>
        <p:spPr>
          <a:xfrm>
            <a:off x="3886200" y="8686800"/>
            <a:ext cx="2971500" cy="456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000" lIns="90000" spcFirstLastPara="1" rIns="90000" wrap="square" tIns="450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9" name="Google Shape;689;g38b974c34b8_22_932:notes"/>
          <p:cNvSpPr/>
          <p:nvPr>
            <p:ph idx="2" type="sldImg"/>
          </p:nvPr>
        </p:nvSpPr>
        <p:spPr>
          <a:xfrm>
            <a:off x="1143000" y="685800"/>
            <a:ext cx="4571700" cy="34287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90" name="Google Shape;690;g38b974c34b8_22_932:notes"/>
          <p:cNvSpPr txBox="1"/>
          <p:nvPr>
            <p:ph idx="1" type="body"/>
          </p:nvPr>
        </p:nvSpPr>
        <p:spPr>
          <a:xfrm>
            <a:off x="914400" y="4343400"/>
            <a:ext cx="5028900" cy="411450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2000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6" name="Shape 6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7" name="Google Shape;697;p12:notes"/>
          <p:cNvSpPr txBox="1"/>
          <p:nvPr>
            <p:ph idx="12" type="sldNum"/>
          </p:nvPr>
        </p:nvSpPr>
        <p:spPr>
          <a:xfrm>
            <a:off x="3886200" y="8686800"/>
            <a:ext cx="2971440" cy="4568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98" name="Google Shape;698;p12:notes"/>
          <p:cNvSpPr/>
          <p:nvPr>
            <p:ph idx="2" type="sldImg"/>
          </p:nvPr>
        </p:nvSpPr>
        <p:spPr>
          <a:xfrm>
            <a:off x="1143000" y="685800"/>
            <a:ext cx="4571640" cy="342864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99" name="Google Shape;699;p12:notes"/>
          <p:cNvSpPr txBox="1"/>
          <p:nvPr>
            <p:ph idx="1" type="body"/>
          </p:nvPr>
        </p:nvSpPr>
        <p:spPr>
          <a:xfrm>
            <a:off x="914400" y="4343400"/>
            <a:ext cx="5028840" cy="411444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2000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5" name="Shape 7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" name="Google Shape;706;p13:notes"/>
          <p:cNvSpPr txBox="1"/>
          <p:nvPr>
            <p:ph idx="12" type="sldNum"/>
          </p:nvPr>
        </p:nvSpPr>
        <p:spPr>
          <a:xfrm>
            <a:off x="3886200" y="8686800"/>
            <a:ext cx="2971440" cy="4568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07" name="Google Shape;707;p13:notes"/>
          <p:cNvSpPr/>
          <p:nvPr>
            <p:ph idx="2" type="sldImg"/>
          </p:nvPr>
        </p:nvSpPr>
        <p:spPr>
          <a:xfrm>
            <a:off x="1143000" y="685800"/>
            <a:ext cx="4571640" cy="342864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708" name="Google Shape;708;p13:notes"/>
          <p:cNvSpPr txBox="1"/>
          <p:nvPr>
            <p:ph idx="1" type="body"/>
          </p:nvPr>
        </p:nvSpPr>
        <p:spPr>
          <a:xfrm>
            <a:off x="914400" y="4343400"/>
            <a:ext cx="5028840" cy="411444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2000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4" name="Shape 7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5" name="Google Shape;715;p14:notes"/>
          <p:cNvSpPr txBox="1"/>
          <p:nvPr>
            <p:ph idx="12" type="sldNum"/>
          </p:nvPr>
        </p:nvSpPr>
        <p:spPr>
          <a:xfrm>
            <a:off x="3886200" y="8686800"/>
            <a:ext cx="2971440" cy="4568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16" name="Google Shape;716;p14:notes"/>
          <p:cNvSpPr/>
          <p:nvPr>
            <p:ph idx="2" type="sldImg"/>
          </p:nvPr>
        </p:nvSpPr>
        <p:spPr>
          <a:xfrm>
            <a:off x="1143000" y="685800"/>
            <a:ext cx="4571640" cy="342864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717" name="Google Shape;717;p14:notes"/>
          <p:cNvSpPr txBox="1"/>
          <p:nvPr>
            <p:ph idx="1" type="body"/>
          </p:nvPr>
        </p:nvSpPr>
        <p:spPr>
          <a:xfrm>
            <a:off x="914400" y="4343400"/>
            <a:ext cx="5028840" cy="411444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2000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6" name="Shape 7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" name="Google Shape;727;p15:notes"/>
          <p:cNvSpPr txBox="1"/>
          <p:nvPr>
            <p:ph idx="12" type="sldNum"/>
          </p:nvPr>
        </p:nvSpPr>
        <p:spPr>
          <a:xfrm>
            <a:off x="3886200" y="8686800"/>
            <a:ext cx="2971440" cy="4568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28" name="Google Shape;728;p15:notes"/>
          <p:cNvSpPr/>
          <p:nvPr>
            <p:ph idx="2" type="sldImg"/>
          </p:nvPr>
        </p:nvSpPr>
        <p:spPr>
          <a:xfrm>
            <a:off x="1143000" y="685800"/>
            <a:ext cx="4571640" cy="342864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729" name="Google Shape;729;p15:notes"/>
          <p:cNvSpPr txBox="1"/>
          <p:nvPr>
            <p:ph idx="1" type="body"/>
          </p:nvPr>
        </p:nvSpPr>
        <p:spPr>
          <a:xfrm>
            <a:off x="914400" y="4343400"/>
            <a:ext cx="5028840" cy="411444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2000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7" name="Shape 7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8" name="Google Shape;738;p16:notes"/>
          <p:cNvSpPr txBox="1"/>
          <p:nvPr>
            <p:ph idx="12" type="sldNum"/>
          </p:nvPr>
        </p:nvSpPr>
        <p:spPr>
          <a:xfrm>
            <a:off x="3886200" y="8686800"/>
            <a:ext cx="2971440" cy="4568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39" name="Google Shape;739;p16:notes"/>
          <p:cNvSpPr/>
          <p:nvPr>
            <p:ph idx="2" type="sldImg"/>
          </p:nvPr>
        </p:nvSpPr>
        <p:spPr>
          <a:xfrm>
            <a:off x="1143000" y="685800"/>
            <a:ext cx="4571640" cy="342864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740" name="Google Shape;740;p16:notes"/>
          <p:cNvSpPr txBox="1"/>
          <p:nvPr>
            <p:ph idx="1" type="body"/>
          </p:nvPr>
        </p:nvSpPr>
        <p:spPr>
          <a:xfrm>
            <a:off x="914400" y="4343400"/>
            <a:ext cx="5028840" cy="411444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2000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9" name="Shape 7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0" name="Google Shape;750;g38b974c34b8_22_174:notes"/>
          <p:cNvSpPr txBox="1"/>
          <p:nvPr>
            <p:ph idx="12" type="sldNum"/>
          </p:nvPr>
        </p:nvSpPr>
        <p:spPr>
          <a:xfrm>
            <a:off x="3886200" y="8686800"/>
            <a:ext cx="2971500" cy="4569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51" name="Google Shape;751;g38b974c34b8_22_174:notes"/>
          <p:cNvSpPr/>
          <p:nvPr>
            <p:ph idx="2" type="sldImg"/>
          </p:nvPr>
        </p:nvSpPr>
        <p:spPr>
          <a:xfrm>
            <a:off x="1143000" y="685800"/>
            <a:ext cx="4571700" cy="34287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752" name="Google Shape;752;g38b974c34b8_22_174:notes"/>
          <p:cNvSpPr txBox="1"/>
          <p:nvPr>
            <p:ph idx="1" type="body"/>
          </p:nvPr>
        </p:nvSpPr>
        <p:spPr>
          <a:xfrm>
            <a:off x="914400" y="4343400"/>
            <a:ext cx="5028900" cy="411450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2000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8" name="Shape 7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9" name="Google Shape;759;g38b974c34b8_22_186:notes"/>
          <p:cNvSpPr txBox="1"/>
          <p:nvPr>
            <p:ph idx="12" type="sldNum"/>
          </p:nvPr>
        </p:nvSpPr>
        <p:spPr>
          <a:xfrm>
            <a:off x="3886200" y="8686800"/>
            <a:ext cx="2971500" cy="4569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60" name="Google Shape;760;g38b974c34b8_22_186:notes"/>
          <p:cNvSpPr/>
          <p:nvPr>
            <p:ph idx="2" type="sldImg"/>
          </p:nvPr>
        </p:nvSpPr>
        <p:spPr>
          <a:xfrm>
            <a:off x="1143000" y="685800"/>
            <a:ext cx="4571700" cy="34287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761" name="Google Shape;761;g38b974c34b8_22_186:notes"/>
          <p:cNvSpPr txBox="1"/>
          <p:nvPr>
            <p:ph idx="1" type="body"/>
          </p:nvPr>
        </p:nvSpPr>
        <p:spPr>
          <a:xfrm>
            <a:off x="914400" y="4343400"/>
            <a:ext cx="5028900" cy="411450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2000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7" name="Shape 7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" name="Google Shape;768;g38b974c34b8_22_196:notes"/>
          <p:cNvSpPr txBox="1"/>
          <p:nvPr>
            <p:ph idx="12" type="sldNum"/>
          </p:nvPr>
        </p:nvSpPr>
        <p:spPr>
          <a:xfrm>
            <a:off x="3886200" y="8686800"/>
            <a:ext cx="2971500" cy="4569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69" name="Google Shape;769;g38b974c34b8_22_196:notes"/>
          <p:cNvSpPr/>
          <p:nvPr>
            <p:ph idx="2" type="sldImg"/>
          </p:nvPr>
        </p:nvSpPr>
        <p:spPr>
          <a:xfrm>
            <a:off x="1143000" y="685800"/>
            <a:ext cx="4571700" cy="34287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770" name="Google Shape;770;g38b974c34b8_22_196:notes"/>
          <p:cNvSpPr txBox="1"/>
          <p:nvPr>
            <p:ph idx="1" type="body"/>
          </p:nvPr>
        </p:nvSpPr>
        <p:spPr>
          <a:xfrm>
            <a:off x="914400" y="4343400"/>
            <a:ext cx="5028900" cy="411450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2000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6" name="Shape 7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7" name="Google Shape;777;g38b974c34b8_22_358:notes"/>
          <p:cNvSpPr txBox="1"/>
          <p:nvPr/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78" name="Google Shape;778;g38b974c34b8_22_358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779" name="Google Shape;779;g38b974c34b8_22_35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4" name="Shape 7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5" name="Google Shape;785;g38b974c34b8_22_54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786" name="Google Shape;786;g38b974c34b8_22_540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3" name="Shape 7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4" name="Google Shape;794;g3fa58fe979a_1_2100:notes"/>
          <p:cNvSpPr/>
          <p:nvPr/>
        </p:nvSpPr>
        <p:spPr>
          <a:xfrm>
            <a:off x="3886200" y="8686800"/>
            <a:ext cx="2971500" cy="456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000" lIns="90000" spcFirstLastPara="1" rIns="90000" wrap="square" tIns="450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5" name="Google Shape;795;g3fa58fe979a_1_2100:notes"/>
          <p:cNvSpPr/>
          <p:nvPr>
            <p:ph idx="2" type="sldImg"/>
          </p:nvPr>
        </p:nvSpPr>
        <p:spPr>
          <a:xfrm>
            <a:off x="1143000" y="685800"/>
            <a:ext cx="4571700" cy="34287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796" name="Google Shape;796;g3fa58fe979a_1_2100:notes"/>
          <p:cNvSpPr txBox="1"/>
          <p:nvPr>
            <p:ph idx="1" type="body"/>
          </p:nvPr>
        </p:nvSpPr>
        <p:spPr>
          <a:xfrm>
            <a:off x="914400" y="4343400"/>
            <a:ext cx="5028900" cy="411450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2000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1" name="Shape 8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2" name="Google Shape;802;g38b974c34b8_22_941:notes"/>
          <p:cNvSpPr/>
          <p:nvPr/>
        </p:nvSpPr>
        <p:spPr>
          <a:xfrm>
            <a:off x="3886200" y="8686800"/>
            <a:ext cx="2971500" cy="456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000" lIns="90000" spcFirstLastPara="1" rIns="90000" wrap="square" tIns="450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3" name="Google Shape;803;g38b974c34b8_22_941:notes"/>
          <p:cNvSpPr/>
          <p:nvPr>
            <p:ph idx="2" type="sldImg"/>
          </p:nvPr>
        </p:nvSpPr>
        <p:spPr>
          <a:xfrm>
            <a:off x="1143000" y="685800"/>
            <a:ext cx="4571700" cy="34287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804" name="Google Shape;804;g38b974c34b8_22_941:notes"/>
          <p:cNvSpPr txBox="1"/>
          <p:nvPr>
            <p:ph idx="1" type="body"/>
          </p:nvPr>
        </p:nvSpPr>
        <p:spPr>
          <a:xfrm>
            <a:off x="914400" y="4343400"/>
            <a:ext cx="5028900" cy="411450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2000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1" name="Shape 8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2" name="Google Shape;812;g38b974c34b8_22_0:notes"/>
          <p:cNvSpPr txBox="1"/>
          <p:nvPr/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13" name="Google Shape;813;g38b974c34b8_22_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814" name="Google Shape;814;g38b974c34b8_22_0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32" name="Shape 8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3" name="Google Shape;833;g38b974c34b8_22_20:notes"/>
          <p:cNvSpPr txBox="1"/>
          <p:nvPr/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34" name="Google Shape;834;g38b974c34b8_22_2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835" name="Google Shape;835;g38b974c34b8_22_20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5.png"/><Relationship Id="rId3" Type="http://schemas.openxmlformats.org/officeDocument/2006/relationships/image" Target="../media/image6.png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 Slide" type="blank">
  <p:cSld name="BLANK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/>
          <p:nvPr>
            <p:ph idx="11" type="ftr"/>
          </p:nvPr>
        </p:nvSpPr>
        <p:spPr>
          <a:xfrm>
            <a:off x="3124080" y="6245280"/>
            <a:ext cx="2895120" cy="475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"/>
          <p:cNvSpPr txBox="1"/>
          <p:nvPr>
            <p:ph idx="12" type="sldNum"/>
          </p:nvPr>
        </p:nvSpPr>
        <p:spPr>
          <a:xfrm>
            <a:off x="6553080" y="6245280"/>
            <a:ext cx="2133360" cy="475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8" name="Google Shape;18;p2"/>
          <p:cNvSpPr txBox="1"/>
          <p:nvPr>
            <p:ph idx="10" type="dt"/>
          </p:nvPr>
        </p:nvSpPr>
        <p:spPr>
          <a:xfrm>
            <a:off x="457200" y="6245280"/>
            <a:ext cx="2133360" cy="475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x">
  <p:cSld name="TITLE_AND_BODY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3"/>
          <p:cNvSpPr txBox="1"/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3"/>
          <p:cNvSpPr txBox="1"/>
          <p:nvPr>
            <p:ph idx="1"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"/>
          <p:cNvSpPr txBox="1"/>
          <p:nvPr>
            <p:ph idx="11" type="ftr"/>
          </p:nvPr>
        </p:nvSpPr>
        <p:spPr>
          <a:xfrm>
            <a:off x="3124080" y="6245280"/>
            <a:ext cx="2895120" cy="475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"/>
          <p:cNvSpPr txBox="1"/>
          <p:nvPr>
            <p:ph idx="12" type="sldNum"/>
          </p:nvPr>
        </p:nvSpPr>
        <p:spPr>
          <a:xfrm>
            <a:off x="6553080" y="6245280"/>
            <a:ext cx="2133360" cy="475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4" name="Google Shape;24;p3"/>
          <p:cNvSpPr txBox="1"/>
          <p:nvPr>
            <p:ph idx="10" type="dt"/>
          </p:nvPr>
        </p:nvSpPr>
        <p:spPr>
          <a:xfrm>
            <a:off x="457200" y="6245280"/>
            <a:ext cx="2133360" cy="475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Content" type="obj">
  <p:cSld name="OBJECT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4"/>
          <p:cNvSpPr txBox="1"/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1"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4"/>
          <p:cNvSpPr txBox="1"/>
          <p:nvPr>
            <p:ph idx="11" type="ftr"/>
          </p:nvPr>
        </p:nvSpPr>
        <p:spPr>
          <a:xfrm>
            <a:off x="3124080" y="6245280"/>
            <a:ext cx="2895120" cy="475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4"/>
          <p:cNvSpPr txBox="1"/>
          <p:nvPr>
            <p:ph idx="12" type="sldNum"/>
          </p:nvPr>
        </p:nvSpPr>
        <p:spPr>
          <a:xfrm>
            <a:off x="6553080" y="6245280"/>
            <a:ext cx="2133360" cy="475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30" name="Google Shape;30;p4"/>
          <p:cNvSpPr txBox="1"/>
          <p:nvPr>
            <p:ph idx="10" type="dt"/>
          </p:nvPr>
        </p:nvSpPr>
        <p:spPr>
          <a:xfrm>
            <a:off x="457200" y="6245280"/>
            <a:ext cx="2133360" cy="475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2 Content" type="twoObj">
  <p:cSld name="TWO_OBJECTS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5"/>
          <p:cNvSpPr txBox="1"/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5"/>
          <p:cNvSpPr txBox="1"/>
          <p:nvPr>
            <p:ph idx="1"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5"/>
          <p:cNvSpPr txBox="1"/>
          <p:nvPr>
            <p:ph idx="2"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"/>
          <p:cNvSpPr txBox="1"/>
          <p:nvPr>
            <p:ph idx="11" type="ftr"/>
          </p:nvPr>
        </p:nvSpPr>
        <p:spPr>
          <a:xfrm>
            <a:off x="3124080" y="6245280"/>
            <a:ext cx="2895120" cy="475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5"/>
          <p:cNvSpPr txBox="1"/>
          <p:nvPr>
            <p:ph idx="12" type="sldNum"/>
          </p:nvPr>
        </p:nvSpPr>
        <p:spPr>
          <a:xfrm>
            <a:off x="6553080" y="6245280"/>
            <a:ext cx="2133360" cy="475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37" name="Google Shape;37;p5"/>
          <p:cNvSpPr txBox="1"/>
          <p:nvPr>
            <p:ph idx="10" type="dt"/>
          </p:nvPr>
        </p:nvSpPr>
        <p:spPr>
          <a:xfrm>
            <a:off x="457200" y="6245280"/>
            <a:ext cx="2133360" cy="475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6"/>
          <p:cNvSpPr txBox="1"/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6"/>
          <p:cNvSpPr txBox="1"/>
          <p:nvPr>
            <p:ph idx="11" type="ftr"/>
          </p:nvPr>
        </p:nvSpPr>
        <p:spPr>
          <a:xfrm>
            <a:off x="3124080" y="6245280"/>
            <a:ext cx="2895120" cy="475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6"/>
          <p:cNvSpPr txBox="1"/>
          <p:nvPr>
            <p:ph idx="12" type="sldNum"/>
          </p:nvPr>
        </p:nvSpPr>
        <p:spPr>
          <a:xfrm>
            <a:off x="6553080" y="6245280"/>
            <a:ext cx="2133360" cy="475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42" name="Google Shape;42;p6"/>
          <p:cNvSpPr txBox="1"/>
          <p:nvPr>
            <p:ph idx="10" type="dt"/>
          </p:nvPr>
        </p:nvSpPr>
        <p:spPr>
          <a:xfrm>
            <a:off x="457200" y="6245280"/>
            <a:ext cx="2133360" cy="475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entered Text" type="objOnly">
  <p:cSld name="OBJECT_ONLY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7"/>
          <p:cNvSpPr txBox="1"/>
          <p:nvPr>
            <p:ph idx="1"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7"/>
          <p:cNvSpPr txBox="1"/>
          <p:nvPr>
            <p:ph idx="11" type="ftr"/>
          </p:nvPr>
        </p:nvSpPr>
        <p:spPr>
          <a:xfrm>
            <a:off x="3124080" y="6245280"/>
            <a:ext cx="2895120" cy="475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7"/>
          <p:cNvSpPr txBox="1"/>
          <p:nvPr>
            <p:ph idx="12" type="sldNum"/>
          </p:nvPr>
        </p:nvSpPr>
        <p:spPr>
          <a:xfrm>
            <a:off x="6553080" y="6245280"/>
            <a:ext cx="2133360" cy="475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47" name="Google Shape;47;p7"/>
          <p:cNvSpPr txBox="1"/>
          <p:nvPr>
            <p:ph idx="10" type="dt"/>
          </p:nvPr>
        </p:nvSpPr>
        <p:spPr>
          <a:xfrm>
            <a:off x="457200" y="6245280"/>
            <a:ext cx="2133360" cy="475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2 Content and Content" type="twoObjAndObj">
  <p:cSld name="TWO_OBJECTS_AND_OBJECT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8"/>
          <p:cNvSpPr txBox="1"/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8"/>
          <p:cNvSpPr txBox="1"/>
          <p:nvPr>
            <p:ph idx="1"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8"/>
          <p:cNvSpPr txBox="1"/>
          <p:nvPr>
            <p:ph idx="2"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3"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1" type="ftr"/>
          </p:nvPr>
        </p:nvSpPr>
        <p:spPr>
          <a:xfrm>
            <a:off x="3124080" y="6245280"/>
            <a:ext cx="2895120" cy="475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8"/>
          <p:cNvSpPr txBox="1"/>
          <p:nvPr>
            <p:ph idx="12" type="sldNum"/>
          </p:nvPr>
        </p:nvSpPr>
        <p:spPr>
          <a:xfrm>
            <a:off x="6553080" y="6245280"/>
            <a:ext cx="2133360" cy="475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55" name="Google Shape;55;p8"/>
          <p:cNvSpPr txBox="1"/>
          <p:nvPr>
            <p:ph idx="10" type="dt"/>
          </p:nvPr>
        </p:nvSpPr>
        <p:spPr>
          <a:xfrm>
            <a:off x="457200" y="6245280"/>
            <a:ext cx="2133360" cy="475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Content and 2 Content" type="objAndTwoObj">
  <p:cSld name="OBJECT_AND_TWO_OBJECTS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9"/>
          <p:cNvSpPr txBox="1"/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9"/>
          <p:cNvSpPr txBox="1"/>
          <p:nvPr>
            <p:ph idx="1"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2"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3"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9"/>
          <p:cNvSpPr txBox="1"/>
          <p:nvPr>
            <p:ph idx="11" type="ftr"/>
          </p:nvPr>
        </p:nvSpPr>
        <p:spPr>
          <a:xfrm>
            <a:off x="3124080" y="6245280"/>
            <a:ext cx="2895120" cy="475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9"/>
          <p:cNvSpPr txBox="1"/>
          <p:nvPr>
            <p:ph idx="12" type="sldNum"/>
          </p:nvPr>
        </p:nvSpPr>
        <p:spPr>
          <a:xfrm>
            <a:off x="6553080" y="6245280"/>
            <a:ext cx="2133360" cy="475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63" name="Google Shape;63;p9"/>
          <p:cNvSpPr txBox="1"/>
          <p:nvPr>
            <p:ph idx="10" type="dt"/>
          </p:nvPr>
        </p:nvSpPr>
        <p:spPr>
          <a:xfrm>
            <a:off x="457200" y="6245280"/>
            <a:ext cx="2133360" cy="475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2 Content over Content" type="twoObjOverTx">
  <p:cSld name="TWO_OBJECTS_OVER_TEXT"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0"/>
          <p:cNvSpPr txBox="1"/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"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2"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8" name="Google Shape;68;p10"/>
          <p:cNvSpPr txBox="1"/>
          <p:nvPr>
            <p:ph idx="3"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10"/>
          <p:cNvSpPr txBox="1"/>
          <p:nvPr>
            <p:ph idx="11" type="ftr"/>
          </p:nvPr>
        </p:nvSpPr>
        <p:spPr>
          <a:xfrm>
            <a:off x="3124080" y="6245280"/>
            <a:ext cx="2895120" cy="475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0"/>
          <p:cNvSpPr txBox="1"/>
          <p:nvPr>
            <p:ph idx="12" type="sldNum"/>
          </p:nvPr>
        </p:nvSpPr>
        <p:spPr>
          <a:xfrm>
            <a:off x="6553080" y="6245280"/>
            <a:ext cx="2133360" cy="475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71" name="Google Shape;71;p10"/>
          <p:cNvSpPr txBox="1"/>
          <p:nvPr>
            <p:ph idx="10" type="dt"/>
          </p:nvPr>
        </p:nvSpPr>
        <p:spPr>
          <a:xfrm>
            <a:off x="457200" y="6245280"/>
            <a:ext cx="2133360" cy="475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Content over Content" type="objOverTx">
  <p:cSld name="OBJECT_OVER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1"/>
          <p:cNvSpPr txBox="1"/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1"/>
          <p:cNvSpPr txBox="1"/>
          <p:nvPr>
            <p:ph idx="1"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11"/>
          <p:cNvSpPr txBox="1"/>
          <p:nvPr>
            <p:ph idx="2"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1"/>
          <p:cNvSpPr txBox="1"/>
          <p:nvPr>
            <p:ph idx="11" type="ftr"/>
          </p:nvPr>
        </p:nvSpPr>
        <p:spPr>
          <a:xfrm>
            <a:off x="3124080" y="6245280"/>
            <a:ext cx="2895120" cy="475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1"/>
          <p:cNvSpPr txBox="1"/>
          <p:nvPr>
            <p:ph idx="12" type="sldNum"/>
          </p:nvPr>
        </p:nvSpPr>
        <p:spPr>
          <a:xfrm>
            <a:off x="6553080" y="6245280"/>
            <a:ext cx="2133360" cy="475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78" name="Google Shape;78;p11"/>
          <p:cNvSpPr txBox="1"/>
          <p:nvPr>
            <p:ph idx="10" type="dt"/>
          </p:nvPr>
        </p:nvSpPr>
        <p:spPr>
          <a:xfrm>
            <a:off x="457200" y="6245280"/>
            <a:ext cx="2133360" cy="475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4 Content" type="fourObj">
  <p:cSld name="FOUR_OBJECTS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2"/>
          <p:cNvSpPr txBox="1"/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2"/>
          <p:cNvSpPr txBox="1"/>
          <p:nvPr>
            <p:ph idx="1"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2"/>
          <p:cNvSpPr txBox="1"/>
          <p:nvPr>
            <p:ph idx="2"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2"/>
          <p:cNvSpPr txBox="1"/>
          <p:nvPr>
            <p:ph idx="3"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12"/>
          <p:cNvSpPr txBox="1"/>
          <p:nvPr>
            <p:ph idx="4"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12"/>
          <p:cNvSpPr txBox="1"/>
          <p:nvPr>
            <p:ph idx="11" type="ftr"/>
          </p:nvPr>
        </p:nvSpPr>
        <p:spPr>
          <a:xfrm>
            <a:off x="3124080" y="6245280"/>
            <a:ext cx="2895120" cy="475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" name="Google Shape;86;p12"/>
          <p:cNvSpPr txBox="1"/>
          <p:nvPr>
            <p:ph idx="12" type="sldNum"/>
          </p:nvPr>
        </p:nvSpPr>
        <p:spPr>
          <a:xfrm>
            <a:off x="6553080" y="6245280"/>
            <a:ext cx="2133360" cy="475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87" name="Google Shape;87;p12"/>
          <p:cNvSpPr txBox="1"/>
          <p:nvPr>
            <p:ph idx="10" type="dt"/>
          </p:nvPr>
        </p:nvSpPr>
        <p:spPr>
          <a:xfrm>
            <a:off x="457200" y="6245280"/>
            <a:ext cx="2133360" cy="475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6 Content">
  <p:cSld name="Title, 6 Content"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3"/>
          <p:cNvSpPr txBox="1"/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13"/>
          <p:cNvSpPr txBox="1"/>
          <p:nvPr>
            <p:ph idx="1"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13"/>
          <p:cNvSpPr txBox="1"/>
          <p:nvPr>
            <p:ph idx="2"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13"/>
          <p:cNvSpPr txBox="1"/>
          <p:nvPr>
            <p:ph idx="3"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3" name="Google Shape;93;p13"/>
          <p:cNvSpPr txBox="1"/>
          <p:nvPr>
            <p:ph idx="4"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13"/>
          <p:cNvSpPr txBox="1"/>
          <p:nvPr>
            <p:ph idx="5"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13"/>
          <p:cNvSpPr txBox="1"/>
          <p:nvPr>
            <p:ph idx="6"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13"/>
          <p:cNvSpPr txBox="1"/>
          <p:nvPr>
            <p:ph idx="11" type="ftr"/>
          </p:nvPr>
        </p:nvSpPr>
        <p:spPr>
          <a:xfrm>
            <a:off x="3124080" y="6245280"/>
            <a:ext cx="2895120" cy="475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13"/>
          <p:cNvSpPr txBox="1"/>
          <p:nvPr>
            <p:ph idx="12" type="sldNum"/>
          </p:nvPr>
        </p:nvSpPr>
        <p:spPr>
          <a:xfrm>
            <a:off x="6553080" y="6245280"/>
            <a:ext cx="2133360" cy="475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sz="14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98" name="Google Shape;98;p13"/>
          <p:cNvSpPr txBox="1"/>
          <p:nvPr>
            <p:ph idx="10" type="dt"/>
          </p:nvPr>
        </p:nvSpPr>
        <p:spPr>
          <a:xfrm>
            <a:off x="457200" y="6245280"/>
            <a:ext cx="2133360" cy="475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5"/>
          <p:cNvSpPr txBox="1"/>
          <p:nvPr>
            <p:ph type="ctrTitle"/>
          </p:nvPr>
        </p:nvSpPr>
        <p:spPr>
          <a:xfrm>
            <a:off x="311708" y="992767"/>
            <a:ext cx="8520600" cy="2736900"/>
          </a:xfrm>
          <a:prstGeom prst="rect">
            <a:avLst/>
          </a:prstGeom>
        </p:spPr>
        <p:txBody>
          <a:bodyPr anchorCtr="0" anchor="b" bIns="121900" lIns="121900" spcFirstLastPara="1" rIns="121900" wrap="square" tIns="1219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1pPr>
            <a:lvl2pPr lvl="1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2pPr>
            <a:lvl3pPr lvl="2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3pPr>
            <a:lvl4pPr lvl="3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4pPr>
            <a:lvl5pPr lvl="4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5pPr>
            <a:lvl6pPr lvl="5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6pPr>
            <a:lvl7pPr lvl="6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7pPr>
            <a:lvl8pPr lvl="7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8pPr>
            <a:lvl9pPr lvl="8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9pPr>
          </a:lstStyle>
          <a:p/>
        </p:txBody>
      </p:sp>
      <p:sp>
        <p:nvSpPr>
          <p:cNvPr id="105" name="Google Shape;105;p15"/>
          <p:cNvSpPr txBox="1"/>
          <p:nvPr>
            <p:ph idx="1" type="subTitle"/>
          </p:nvPr>
        </p:nvSpPr>
        <p:spPr>
          <a:xfrm>
            <a:off x="311700" y="3778833"/>
            <a:ext cx="8520600" cy="1056900"/>
          </a:xfrm>
          <a:prstGeom prst="rect">
            <a:avLst/>
          </a:prstGeom>
        </p:spPr>
        <p:txBody>
          <a:bodyPr anchorCtr="0" anchor="t" bIns="121900" lIns="121900" spcFirstLastPara="1" rIns="121900" wrap="square" tIns="1219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9pPr>
          </a:lstStyle>
          <a:p/>
        </p:txBody>
      </p:sp>
      <p:sp>
        <p:nvSpPr>
          <p:cNvPr id="106" name="Google Shape;106;p15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121900" lIns="121900" spcFirstLastPara="1" rIns="121900" wrap="square" tIns="12190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6"/>
          <p:cNvSpPr txBox="1"/>
          <p:nvPr>
            <p:ph type="title"/>
          </p:nvPr>
        </p:nvSpPr>
        <p:spPr>
          <a:xfrm>
            <a:off x="311700" y="2867800"/>
            <a:ext cx="8520600" cy="1122300"/>
          </a:xfrm>
          <a:prstGeom prst="rect">
            <a:avLst/>
          </a:prstGeom>
        </p:spPr>
        <p:txBody>
          <a:bodyPr anchorCtr="0" anchor="ctr" bIns="121900" lIns="121900" spcFirstLastPara="1" rIns="121900" wrap="square" tIns="1219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109" name="Google Shape;109;p16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121900" lIns="121900" spcFirstLastPara="1" rIns="121900" wrap="square" tIns="12190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7"/>
          <p:cNvSpPr txBox="1"/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anchorCtr="0" anchor="t" bIns="121900" lIns="121900" spcFirstLastPara="1" rIns="121900" wrap="square" tIns="12190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/>
        </p:txBody>
      </p:sp>
      <p:sp>
        <p:nvSpPr>
          <p:cNvPr id="112" name="Google Shape;112;p17"/>
          <p:cNvSpPr txBox="1"/>
          <p:nvPr>
            <p:ph idx="1" type="body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</p:spPr>
        <p:txBody>
          <a:bodyPr anchorCtr="0" anchor="t" bIns="121900" lIns="121900" spcFirstLastPara="1" rIns="121900" wrap="square" tIns="121900">
            <a:normAutofit/>
          </a:bodyPr>
          <a:lstStyle>
            <a:lvl1pPr indent="-381000" lvl="0" marL="45720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indent="-349250" lvl="1" marL="914400">
              <a:spcBef>
                <a:spcPts val="0"/>
              </a:spcBef>
              <a:spcAft>
                <a:spcPts val="0"/>
              </a:spcAft>
              <a:buSzPts val="1900"/>
              <a:buChar char="○"/>
              <a:defRPr/>
            </a:lvl2pPr>
            <a:lvl3pPr indent="-349250" lvl="2" marL="1371600">
              <a:spcBef>
                <a:spcPts val="0"/>
              </a:spcBef>
              <a:spcAft>
                <a:spcPts val="0"/>
              </a:spcAft>
              <a:buSzPts val="1900"/>
              <a:buChar char="■"/>
              <a:defRPr/>
            </a:lvl3pPr>
            <a:lvl4pPr indent="-349250" lvl="3" marL="1828800"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4pPr>
            <a:lvl5pPr indent="-349250" lvl="4" marL="2286000">
              <a:spcBef>
                <a:spcPts val="0"/>
              </a:spcBef>
              <a:spcAft>
                <a:spcPts val="0"/>
              </a:spcAft>
              <a:buSzPts val="1900"/>
              <a:buChar char="○"/>
              <a:defRPr/>
            </a:lvl5pPr>
            <a:lvl6pPr indent="-349250" lvl="5" marL="2743200">
              <a:spcBef>
                <a:spcPts val="0"/>
              </a:spcBef>
              <a:spcAft>
                <a:spcPts val="0"/>
              </a:spcAft>
              <a:buSzPts val="1900"/>
              <a:buChar char="■"/>
              <a:defRPr/>
            </a:lvl6pPr>
            <a:lvl7pPr indent="-349250" lvl="6" marL="3200400"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7pPr>
            <a:lvl8pPr indent="-349250" lvl="7" marL="3657600">
              <a:spcBef>
                <a:spcPts val="0"/>
              </a:spcBef>
              <a:spcAft>
                <a:spcPts val="0"/>
              </a:spcAft>
              <a:buSzPts val="1900"/>
              <a:buChar char="○"/>
              <a:defRPr/>
            </a:lvl8pPr>
            <a:lvl9pPr indent="-349250" lvl="8" marL="4114800">
              <a:spcBef>
                <a:spcPts val="0"/>
              </a:spcBef>
              <a:spcAft>
                <a:spcPts val="0"/>
              </a:spcAft>
              <a:buSzPts val="1900"/>
              <a:buChar char="■"/>
              <a:defRPr/>
            </a:lvl9pPr>
          </a:lstStyle>
          <a:p/>
        </p:txBody>
      </p:sp>
      <p:sp>
        <p:nvSpPr>
          <p:cNvPr id="113" name="Google Shape;113;p17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121900" lIns="121900" spcFirstLastPara="1" rIns="121900" wrap="square" tIns="12190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8"/>
          <p:cNvSpPr txBox="1"/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anchorCtr="0" anchor="t" bIns="121900" lIns="121900" spcFirstLastPara="1" rIns="121900" wrap="square" tIns="12190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/>
        </p:txBody>
      </p:sp>
      <p:sp>
        <p:nvSpPr>
          <p:cNvPr id="116" name="Google Shape;116;p18"/>
          <p:cNvSpPr txBox="1"/>
          <p:nvPr>
            <p:ph idx="1" type="body"/>
          </p:nvPr>
        </p:nvSpPr>
        <p:spPr>
          <a:xfrm>
            <a:off x="311700" y="1536633"/>
            <a:ext cx="3999900" cy="4555200"/>
          </a:xfrm>
          <a:prstGeom prst="rect">
            <a:avLst/>
          </a:prstGeom>
        </p:spPr>
        <p:txBody>
          <a:bodyPr anchorCtr="0" anchor="t" bIns="121900" lIns="121900" spcFirstLastPara="1" rIns="121900" wrap="square" tIns="121900">
            <a:normAutofit/>
          </a:bodyPr>
          <a:lstStyle>
            <a:lvl1pPr indent="-349250" lvl="0" marL="457200">
              <a:spcBef>
                <a:spcPts val="0"/>
              </a:spcBef>
              <a:spcAft>
                <a:spcPts val="0"/>
              </a:spcAft>
              <a:buSzPts val="1900"/>
              <a:buChar char="●"/>
              <a:defRPr sz="1900"/>
            </a:lvl1pPr>
            <a:lvl2pPr indent="-330200" lvl="1" marL="91440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2pPr>
            <a:lvl3pPr indent="-330200" lvl="2" marL="137160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3pPr>
            <a:lvl4pPr indent="-330200" lvl="3" marL="182880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4pPr>
            <a:lvl5pPr indent="-330200" lvl="4" marL="228600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5pPr>
            <a:lvl6pPr indent="-330200" lvl="5" marL="274320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6pPr>
            <a:lvl7pPr indent="-330200" lvl="6" marL="320040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7pPr>
            <a:lvl8pPr indent="-330200" lvl="7" marL="365760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8pPr>
            <a:lvl9pPr indent="-330200" lvl="8" marL="411480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9pPr>
          </a:lstStyle>
          <a:p/>
        </p:txBody>
      </p:sp>
      <p:sp>
        <p:nvSpPr>
          <p:cNvPr id="117" name="Google Shape;117;p18"/>
          <p:cNvSpPr txBox="1"/>
          <p:nvPr>
            <p:ph idx="2" type="body"/>
          </p:nvPr>
        </p:nvSpPr>
        <p:spPr>
          <a:xfrm>
            <a:off x="4832400" y="1536633"/>
            <a:ext cx="3999900" cy="4555200"/>
          </a:xfrm>
          <a:prstGeom prst="rect">
            <a:avLst/>
          </a:prstGeom>
        </p:spPr>
        <p:txBody>
          <a:bodyPr anchorCtr="0" anchor="t" bIns="121900" lIns="121900" spcFirstLastPara="1" rIns="121900" wrap="square" tIns="121900">
            <a:normAutofit/>
          </a:bodyPr>
          <a:lstStyle>
            <a:lvl1pPr indent="-349250" lvl="0" marL="457200">
              <a:spcBef>
                <a:spcPts val="0"/>
              </a:spcBef>
              <a:spcAft>
                <a:spcPts val="0"/>
              </a:spcAft>
              <a:buSzPts val="1900"/>
              <a:buChar char="●"/>
              <a:defRPr sz="1900"/>
            </a:lvl1pPr>
            <a:lvl2pPr indent="-330200" lvl="1" marL="91440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2pPr>
            <a:lvl3pPr indent="-330200" lvl="2" marL="137160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3pPr>
            <a:lvl4pPr indent="-330200" lvl="3" marL="182880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4pPr>
            <a:lvl5pPr indent="-330200" lvl="4" marL="228600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5pPr>
            <a:lvl6pPr indent="-330200" lvl="5" marL="274320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6pPr>
            <a:lvl7pPr indent="-330200" lvl="6" marL="320040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7pPr>
            <a:lvl8pPr indent="-330200" lvl="7" marL="365760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8pPr>
            <a:lvl9pPr indent="-330200" lvl="8" marL="411480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9pPr>
          </a:lstStyle>
          <a:p/>
        </p:txBody>
      </p:sp>
      <p:sp>
        <p:nvSpPr>
          <p:cNvPr id="118" name="Google Shape;118;p18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121900" lIns="121900" spcFirstLastPara="1" rIns="121900" wrap="square" tIns="12190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19"/>
          <p:cNvSpPr txBox="1"/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anchorCtr="0" anchor="t" bIns="121900" lIns="121900" spcFirstLastPara="1" rIns="121900" wrap="square" tIns="12190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/>
        </p:txBody>
      </p:sp>
      <p:sp>
        <p:nvSpPr>
          <p:cNvPr id="121" name="Google Shape;121;p19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121900" lIns="121900" spcFirstLastPara="1" rIns="121900" wrap="square" tIns="12190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0"/>
          <p:cNvSpPr txBox="1"/>
          <p:nvPr>
            <p:ph type="title"/>
          </p:nvPr>
        </p:nvSpPr>
        <p:spPr>
          <a:xfrm>
            <a:off x="311700" y="740800"/>
            <a:ext cx="2808000" cy="1007700"/>
          </a:xfrm>
          <a:prstGeom prst="rect">
            <a:avLst/>
          </a:prstGeom>
        </p:spPr>
        <p:txBody>
          <a:bodyPr anchorCtr="0" anchor="b" bIns="121900" lIns="121900" spcFirstLastPara="1" rIns="121900" wrap="square" tIns="12190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/>
        </p:txBody>
      </p:sp>
      <p:sp>
        <p:nvSpPr>
          <p:cNvPr id="124" name="Google Shape;124;p20"/>
          <p:cNvSpPr txBox="1"/>
          <p:nvPr>
            <p:ph idx="1" type="body"/>
          </p:nvPr>
        </p:nvSpPr>
        <p:spPr>
          <a:xfrm>
            <a:off x="311700" y="1852800"/>
            <a:ext cx="2808000" cy="4239300"/>
          </a:xfrm>
          <a:prstGeom prst="rect">
            <a:avLst/>
          </a:prstGeom>
        </p:spPr>
        <p:txBody>
          <a:bodyPr anchorCtr="0" anchor="t" bIns="121900" lIns="121900" spcFirstLastPara="1" rIns="121900" wrap="square" tIns="121900">
            <a:normAutofit/>
          </a:bodyPr>
          <a:lstStyle>
            <a:lvl1pPr indent="-330200" lvl="0" marL="45720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1pPr>
            <a:lvl2pPr indent="-330200" lvl="1" marL="91440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2pPr>
            <a:lvl3pPr indent="-330200" lvl="2" marL="137160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3pPr>
            <a:lvl4pPr indent="-330200" lvl="3" marL="182880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4pPr>
            <a:lvl5pPr indent="-330200" lvl="4" marL="228600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5pPr>
            <a:lvl6pPr indent="-330200" lvl="5" marL="274320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6pPr>
            <a:lvl7pPr indent="-330200" lvl="6" marL="320040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7pPr>
            <a:lvl8pPr indent="-330200" lvl="7" marL="365760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8pPr>
            <a:lvl9pPr indent="-330200" lvl="8" marL="411480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9pPr>
          </a:lstStyle>
          <a:p/>
        </p:txBody>
      </p:sp>
      <p:sp>
        <p:nvSpPr>
          <p:cNvPr id="125" name="Google Shape;125;p20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121900" lIns="121900" spcFirstLastPara="1" rIns="121900" wrap="square" tIns="12190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1"/>
          <p:cNvSpPr txBox="1"/>
          <p:nvPr>
            <p:ph type="title"/>
          </p:nvPr>
        </p:nvSpPr>
        <p:spPr>
          <a:xfrm>
            <a:off x="490250" y="600200"/>
            <a:ext cx="6367800" cy="5454300"/>
          </a:xfrm>
          <a:prstGeom prst="rect">
            <a:avLst/>
          </a:prstGeom>
        </p:spPr>
        <p:txBody>
          <a:bodyPr anchorCtr="0" anchor="ctr" bIns="121900" lIns="121900" spcFirstLastPara="1" rIns="121900" wrap="square" tIns="12190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1pPr>
            <a:lvl2pPr lvl="1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2pPr>
            <a:lvl3pPr lvl="2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3pPr>
            <a:lvl4pPr lvl="3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4pPr>
            <a:lvl5pPr lvl="4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5pPr>
            <a:lvl6pPr lvl="5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6pPr>
            <a:lvl7pPr lvl="6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7pPr>
            <a:lvl8pPr lvl="7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8pPr>
            <a:lvl9pPr lvl="8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9pPr>
          </a:lstStyle>
          <a:p/>
        </p:txBody>
      </p:sp>
      <p:sp>
        <p:nvSpPr>
          <p:cNvPr id="128" name="Google Shape;128;p21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121900" lIns="121900" spcFirstLastPara="1" rIns="121900" wrap="square" tIns="12190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2"/>
          <p:cNvSpPr/>
          <p:nvPr/>
        </p:nvSpPr>
        <p:spPr>
          <a:xfrm>
            <a:off x="4572000" y="-167"/>
            <a:ext cx="457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1" name="Google Shape;131;p22"/>
          <p:cNvSpPr txBox="1"/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</p:spPr>
        <p:txBody>
          <a:bodyPr anchorCtr="0" anchor="b" bIns="121900" lIns="121900" spcFirstLastPara="1" rIns="121900" wrap="square" tIns="1219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1pPr>
            <a:lvl2pPr lvl="1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2pPr>
            <a:lvl3pPr lvl="2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3pPr>
            <a:lvl4pPr lvl="3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4pPr>
            <a:lvl5pPr lvl="4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5pPr>
            <a:lvl6pPr lvl="5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6pPr>
            <a:lvl7pPr lvl="6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7pPr>
            <a:lvl8pPr lvl="7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8pPr>
            <a:lvl9pPr lvl="8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9pPr>
          </a:lstStyle>
          <a:p/>
        </p:txBody>
      </p:sp>
      <p:sp>
        <p:nvSpPr>
          <p:cNvPr id="132" name="Google Shape;132;p22"/>
          <p:cNvSpPr txBox="1"/>
          <p:nvPr>
            <p:ph idx="1" type="subTitle"/>
          </p:nvPr>
        </p:nvSpPr>
        <p:spPr>
          <a:xfrm>
            <a:off x="265500" y="3737433"/>
            <a:ext cx="4045200" cy="1646700"/>
          </a:xfrm>
          <a:prstGeom prst="rect">
            <a:avLst/>
          </a:prstGeom>
        </p:spPr>
        <p:txBody>
          <a:bodyPr anchorCtr="0" anchor="t" bIns="121900" lIns="121900" spcFirstLastPara="1" rIns="121900" wrap="square" tIns="1219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33" name="Google Shape;133;p22"/>
          <p:cNvSpPr txBox="1"/>
          <p:nvPr>
            <p:ph idx="2" type="body"/>
          </p:nvPr>
        </p:nvSpPr>
        <p:spPr>
          <a:xfrm>
            <a:off x="4939500" y="965433"/>
            <a:ext cx="3837000" cy="4926900"/>
          </a:xfrm>
          <a:prstGeom prst="rect">
            <a:avLst/>
          </a:prstGeom>
        </p:spPr>
        <p:txBody>
          <a:bodyPr anchorCtr="0" anchor="ctr" bIns="121900" lIns="121900" spcFirstLastPara="1" rIns="121900" wrap="square" tIns="121900">
            <a:normAutofit/>
          </a:bodyPr>
          <a:lstStyle>
            <a:lvl1pPr indent="-381000" lvl="0" marL="45720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indent="-349250" lvl="1" marL="914400">
              <a:spcBef>
                <a:spcPts val="0"/>
              </a:spcBef>
              <a:spcAft>
                <a:spcPts val="0"/>
              </a:spcAft>
              <a:buSzPts val="1900"/>
              <a:buChar char="○"/>
              <a:defRPr/>
            </a:lvl2pPr>
            <a:lvl3pPr indent="-349250" lvl="2" marL="1371600">
              <a:spcBef>
                <a:spcPts val="0"/>
              </a:spcBef>
              <a:spcAft>
                <a:spcPts val="0"/>
              </a:spcAft>
              <a:buSzPts val="1900"/>
              <a:buChar char="■"/>
              <a:defRPr/>
            </a:lvl3pPr>
            <a:lvl4pPr indent="-349250" lvl="3" marL="1828800"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4pPr>
            <a:lvl5pPr indent="-349250" lvl="4" marL="2286000">
              <a:spcBef>
                <a:spcPts val="0"/>
              </a:spcBef>
              <a:spcAft>
                <a:spcPts val="0"/>
              </a:spcAft>
              <a:buSzPts val="1900"/>
              <a:buChar char="○"/>
              <a:defRPr/>
            </a:lvl5pPr>
            <a:lvl6pPr indent="-349250" lvl="5" marL="2743200">
              <a:spcBef>
                <a:spcPts val="0"/>
              </a:spcBef>
              <a:spcAft>
                <a:spcPts val="0"/>
              </a:spcAft>
              <a:buSzPts val="1900"/>
              <a:buChar char="■"/>
              <a:defRPr/>
            </a:lvl6pPr>
            <a:lvl7pPr indent="-349250" lvl="6" marL="3200400"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7pPr>
            <a:lvl8pPr indent="-349250" lvl="7" marL="3657600">
              <a:spcBef>
                <a:spcPts val="0"/>
              </a:spcBef>
              <a:spcAft>
                <a:spcPts val="0"/>
              </a:spcAft>
              <a:buSzPts val="1900"/>
              <a:buChar char="○"/>
              <a:defRPr/>
            </a:lvl8pPr>
            <a:lvl9pPr indent="-349250" lvl="8" marL="4114800">
              <a:spcBef>
                <a:spcPts val="0"/>
              </a:spcBef>
              <a:spcAft>
                <a:spcPts val="0"/>
              </a:spcAft>
              <a:buSzPts val="1900"/>
              <a:buChar char="■"/>
              <a:defRPr/>
            </a:lvl9pPr>
          </a:lstStyle>
          <a:p/>
        </p:txBody>
      </p:sp>
      <p:sp>
        <p:nvSpPr>
          <p:cNvPr id="134" name="Google Shape;134;p22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121900" lIns="121900" spcFirstLastPara="1" rIns="121900" wrap="square" tIns="12190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3"/>
          <p:cNvSpPr txBox="1"/>
          <p:nvPr>
            <p:ph idx="1" type="body"/>
          </p:nvPr>
        </p:nvSpPr>
        <p:spPr>
          <a:xfrm>
            <a:off x="311700" y="5640767"/>
            <a:ext cx="5998800" cy="806700"/>
          </a:xfrm>
          <a:prstGeom prst="rect">
            <a:avLst/>
          </a:prstGeom>
        </p:spPr>
        <p:txBody>
          <a:bodyPr anchorCtr="0" anchor="ctr" bIns="121900" lIns="121900" spcFirstLastPara="1" rIns="121900" wrap="square" tIns="121900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</a:lstStyle>
          <a:p/>
        </p:txBody>
      </p:sp>
      <p:sp>
        <p:nvSpPr>
          <p:cNvPr id="137" name="Google Shape;137;p23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121900" lIns="121900" spcFirstLastPara="1" rIns="121900" wrap="square" tIns="12190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24"/>
          <p:cNvSpPr txBox="1"/>
          <p:nvPr>
            <p:ph hasCustomPrompt="1" type="title"/>
          </p:nvPr>
        </p:nvSpPr>
        <p:spPr>
          <a:xfrm>
            <a:off x="311700" y="1474833"/>
            <a:ext cx="8520600" cy="2618100"/>
          </a:xfrm>
          <a:prstGeom prst="rect">
            <a:avLst/>
          </a:prstGeom>
        </p:spPr>
        <p:txBody>
          <a:bodyPr anchorCtr="0" anchor="b" bIns="121900" lIns="121900" spcFirstLastPara="1" rIns="121900" wrap="square" tIns="1219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9pPr>
          </a:lstStyle>
          <a:p>
            <a:r>
              <a:t>xx%</a:t>
            </a:r>
          </a:p>
        </p:txBody>
      </p:sp>
      <p:sp>
        <p:nvSpPr>
          <p:cNvPr id="140" name="Google Shape;140;p24"/>
          <p:cNvSpPr txBox="1"/>
          <p:nvPr>
            <p:ph idx="1" type="body"/>
          </p:nvPr>
        </p:nvSpPr>
        <p:spPr>
          <a:xfrm>
            <a:off x="311700" y="4202967"/>
            <a:ext cx="8520600" cy="1734300"/>
          </a:xfrm>
          <a:prstGeom prst="rect">
            <a:avLst/>
          </a:prstGeom>
        </p:spPr>
        <p:txBody>
          <a:bodyPr anchorCtr="0" anchor="t" bIns="121900" lIns="121900" spcFirstLastPara="1" rIns="121900" wrap="square" tIns="121900">
            <a:normAutofit/>
          </a:bodyPr>
          <a:lstStyle>
            <a:lvl1pPr indent="-381000" lvl="0" marL="457200" algn="ctr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indent="-349250" lvl="1" marL="914400" algn="ctr">
              <a:spcBef>
                <a:spcPts val="0"/>
              </a:spcBef>
              <a:spcAft>
                <a:spcPts val="0"/>
              </a:spcAft>
              <a:buSzPts val="1900"/>
              <a:buChar char="○"/>
              <a:defRPr/>
            </a:lvl2pPr>
            <a:lvl3pPr indent="-349250" lvl="2" marL="1371600" algn="ctr">
              <a:spcBef>
                <a:spcPts val="0"/>
              </a:spcBef>
              <a:spcAft>
                <a:spcPts val="0"/>
              </a:spcAft>
              <a:buSzPts val="1900"/>
              <a:buChar char="■"/>
              <a:defRPr/>
            </a:lvl3pPr>
            <a:lvl4pPr indent="-349250" lvl="3" marL="1828800" algn="ctr"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4pPr>
            <a:lvl5pPr indent="-349250" lvl="4" marL="2286000" algn="ctr">
              <a:spcBef>
                <a:spcPts val="0"/>
              </a:spcBef>
              <a:spcAft>
                <a:spcPts val="0"/>
              </a:spcAft>
              <a:buSzPts val="1900"/>
              <a:buChar char="○"/>
              <a:defRPr/>
            </a:lvl5pPr>
            <a:lvl6pPr indent="-349250" lvl="5" marL="2743200" algn="ctr">
              <a:spcBef>
                <a:spcPts val="0"/>
              </a:spcBef>
              <a:spcAft>
                <a:spcPts val="0"/>
              </a:spcAft>
              <a:buSzPts val="1900"/>
              <a:buChar char="■"/>
              <a:defRPr/>
            </a:lvl6pPr>
            <a:lvl7pPr indent="-349250" lvl="6" marL="3200400" algn="ctr"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7pPr>
            <a:lvl8pPr indent="-349250" lvl="7" marL="3657600" algn="ctr">
              <a:spcBef>
                <a:spcPts val="0"/>
              </a:spcBef>
              <a:spcAft>
                <a:spcPts val="0"/>
              </a:spcAft>
              <a:buSzPts val="1900"/>
              <a:buChar char="○"/>
              <a:defRPr/>
            </a:lvl8pPr>
            <a:lvl9pPr indent="-349250" lvl="8" marL="4114800" algn="ctr">
              <a:spcBef>
                <a:spcPts val="0"/>
              </a:spcBef>
              <a:spcAft>
                <a:spcPts val="0"/>
              </a:spcAft>
              <a:buSzPts val="1900"/>
              <a:buChar char="■"/>
              <a:defRPr/>
            </a:lvl9pPr>
          </a:lstStyle>
          <a:p/>
        </p:txBody>
      </p:sp>
      <p:sp>
        <p:nvSpPr>
          <p:cNvPr id="141" name="Google Shape;141;p24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121900" lIns="121900" spcFirstLastPara="1" rIns="121900" wrap="square" tIns="12190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5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121900" lIns="121900" spcFirstLastPara="1" rIns="121900" wrap="square" tIns="12190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Slide 2">
  <p:cSld name="BLANK_1">
    <p:bg>
      <p:bgPr>
        <a:noFill/>
      </p:bgPr>
    </p:bg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6"/>
          <p:cNvSpPr/>
          <p:nvPr/>
        </p:nvSpPr>
        <p:spPr>
          <a:xfrm>
            <a:off x="-9525" y="-635"/>
            <a:ext cx="518100" cy="6889800"/>
          </a:xfrm>
          <a:prstGeom prst="rect">
            <a:avLst/>
          </a:prstGeom>
          <a:solidFill>
            <a:srgbClr val="DF3A3E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bg_A" id="146" name="Google Shape;146;p26"/>
          <p:cNvPicPr preferRelativeResize="0"/>
          <p:nvPr/>
        </p:nvPicPr>
        <p:blipFill rotWithShape="1">
          <a:blip r:embed="rId2">
            <a:alphaModFix amt="60000"/>
          </a:blip>
          <a:srcRect b="0" l="0" r="0" t="0"/>
          <a:stretch/>
        </p:blipFill>
        <p:spPr>
          <a:xfrm>
            <a:off x="0" y="-15875"/>
            <a:ext cx="518160" cy="6889114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Google Shape;147;p26"/>
          <p:cNvSpPr txBox="1"/>
          <p:nvPr>
            <p:ph idx="10" type="dt"/>
          </p:nvPr>
        </p:nvSpPr>
        <p:spPr>
          <a:xfrm>
            <a:off x="628650" y="6356350"/>
            <a:ext cx="20574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8" name="Google Shape;148;p26"/>
          <p:cNvSpPr txBox="1"/>
          <p:nvPr>
            <p:ph idx="11" type="ftr"/>
          </p:nvPr>
        </p:nvSpPr>
        <p:spPr>
          <a:xfrm>
            <a:off x="3028950" y="6356350"/>
            <a:ext cx="30861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9" name="Google Shape;149;p26"/>
          <p:cNvSpPr txBox="1"/>
          <p:nvPr>
            <p:ph idx="12" type="sldNum"/>
          </p:nvPr>
        </p:nvSpPr>
        <p:spPr>
          <a:xfrm>
            <a:off x="6457950" y="6356350"/>
            <a:ext cx="20574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50" name="Google Shape;150;p26"/>
          <p:cNvSpPr txBox="1"/>
          <p:nvPr>
            <p:ph type="title"/>
          </p:nvPr>
        </p:nvSpPr>
        <p:spPr>
          <a:xfrm>
            <a:off x="623888" y="576580"/>
            <a:ext cx="7886700" cy="1078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rial"/>
              <a:buNone/>
              <a:defRPr b="1" sz="35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1" name="Google Shape;151;p26"/>
          <p:cNvSpPr txBox="1"/>
          <p:nvPr>
            <p:ph idx="1" type="body"/>
          </p:nvPr>
        </p:nvSpPr>
        <p:spPr>
          <a:xfrm>
            <a:off x="623888" y="1841500"/>
            <a:ext cx="7886700" cy="4248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pic>
        <p:nvPicPr>
          <p:cNvPr descr="C:/Users/Kuoni-Design/OneDrive - Kuoni Tumlare/Desktop/Adobe Files/2026/EAS 2026/Logo/exports/RGB/eas26_blue_transparentLetters.pngeas26_blue_transparentLetters" id="152" name="Google Shape;152;p26"/>
          <p:cNvPicPr preferRelativeResize="0"/>
          <p:nvPr/>
        </p:nvPicPr>
        <p:blipFill rotWithShape="1">
          <a:blip r:embed="rId3">
            <a:alphaModFix/>
          </a:blip>
          <a:srcRect b="0" l="-886" r="-2090" t="0"/>
          <a:stretch/>
        </p:blipFill>
        <p:spPr>
          <a:xfrm>
            <a:off x="7479983" y="5674360"/>
            <a:ext cx="1338739" cy="92265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ustom Layout">
  <p:cSld name="Custom Layout"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7"/>
          <p:cNvSpPr txBox="1"/>
          <p:nvPr>
            <p:ph idx="10" type="dt"/>
          </p:nvPr>
        </p:nvSpPr>
        <p:spPr>
          <a:xfrm>
            <a:off x="628650" y="6356350"/>
            <a:ext cx="20574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5" name="Google Shape;155;p27"/>
          <p:cNvSpPr txBox="1"/>
          <p:nvPr>
            <p:ph idx="11" type="ftr"/>
          </p:nvPr>
        </p:nvSpPr>
        <p:spPr>
          <a:xfrm>
            <a:off x="3028950" y="6356350"/>
            <a:ext cx="30861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6" name="Google Shape;156;p27"/>
          <p:cNvSpPr txBox="1"/>
          <p:nvPr>
            <p:ph idx="12" type="sldNum"/>
          </p:nvPr>
        </p:nvSpPr>
        <p:spPr>
          <a:xfrm>
            <a:off x="6457950" y="6356350"/>
            <a:ext cx="20574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descr="C:/Users/Kuoni-Design/OneDrive - Kuoni Tumlare/Desktop/Adobe Files/2026/EAS 2026/presentation/Exports/footer.pngfooter" id="157" name="Google Shape;157;p27"/>
          <p:cNvPicPr preferRelativeResize="0"/>
          <p:nvPr/>
        </p:nvPicPr>
        <p:blipFill rotWithShape="1">
          <a:blip r:embed="rId2">
            <a:alphaModFix/>
          </a:blip>
          <a:srcRect b="157" l="9000" r="11287" t="7404"/>
          <a:stretch/>
        </p:blipFill>
        <p:spPr>
          <a:xfrm>
            <a:off x="0" y="5481955"/>
            <a:ext cx="9144000" cy="15081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/Users/Kuoni-Design/OneDrive - Kuoni Tumlare/Desktop/Adobe Files/2026/EAS 2026/Logo/exports/RGB/eas26_fullColor.pngeas26_fullColor" id="158" name="Google Shape;158;p27"/>
          <p:cNvPicPr preferRelativeResize="0"/>
          <p:nvPr/>
        </p:nvPicPr>
        <p:blipFill rotWithShape="1">
          <a:blip r:embed="rId3">
            <a:alphaModFix/>
          </a:blip>
          <a:srcRect b="0" l="0" r="-482" t="0"/>
          <a:stretch/>
        </p:blipFill>
        <p:spPr>
          <a:xfrm>
            <a:off x="3811905" y="5836920"/>
            <a:ext cx="1367791" cy="728662"/>
          </a:xfrm>
          <a:prstGeom prst="rect">
            <a:avLst/>
          </a:prstGeom>
          <a:noFill/>
          <a:ln>
            <a:noFill/>
          </a:ln>
        </p:spPr>
      </p:pic>
      <p:sp>
        <p:nvSpPr>
          <p:cNvPr id="159" name="Google Shape;159;p27"/>
          <p:cNvSpPr txBox="1"/>
          <p:nvPr>
            <p:ph type="title"/>
          </p:nvPr>
        </p:nvSpPr>
        <p:spPr>
          <a:xfrm>
            <a:off x="623888" y="576580"/>
            <a:ext cx="7886700" cy="1078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rial"/>
              <a:buNone/>
              <a:defRPr b="1" sz="3500"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0" name="Google Shape;160;p27"/>
          <p:cNvSpPr txBox="1"/>
          <p:nvPr>
            <p:ph idx="1" type="body"/>
          </p:nvPr>
        </p:nvSpPr>
        <p:spPr>
          <a:xfrm>
            <a:off x="623888" y="1841500"/>
            <a:ext cx="7886700" cy="3519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29"/>
          <p:cNvSpPr txBox="1"/>
          <p:nvPr>
            <p:ph idx="10" type="dt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9" name="Google Shape;169;p29"/>
          <p:cNvSpPr txBox="1"/>
          <p:nvPr>
            <p:ph idx="11" type="ftr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0" name="Google Shape;170;p29"/>
          <p:cNvSpPr txBox="1"/>
          <p:nvPr>
            <p:ph idx="12" type="sldNum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0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3" name="Google Shape;173;p30"/>
          <p:cNvSpPr txBox="1"/>
          <p:nvPr>
            <p:ph idx="1" type="body"/>
          </p:nvPr>
        </p:nvSpPr>
        <p:spPr>
          <a:xfrm>
            <a:off x="457200" y="1600200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74" name="Google Shape;174;p30"/>
          <p:cNvSpPr txBox="1"/>
          <p:nvPr>
            <p:ph idx="10" type="dt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5" name="Google Shape;175;p30"/>
          <p:cNvSpPr txBox="1"/>
          <p:nvPr>
            <p:ph idx="11" type="ftr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6" name="Google Shape;176;p30"/>
          <p:cNvSpPr txBox="1"/>
          <p:nvPr>
            <p:ph idx="12" type="sldNum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31"/>
          <p:cNvSpPr txBox="1"/>
          <p:nvPr>
            <p:ph type="ctrTitle"/>
          </p:nvPr>
        </p:nvSpPr>
        <p:spPr>
          <a:xfrm>
            <a:off x="685800" y="2130425"/>
            <a:ext cx="7772400" cy="147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9" name="Google Shape;179;p31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80" name="Google Shape;180;p31"/>
          <p:cNvSpPr txBox="1"/>
          <p:nvPr>
            <p:ph idx="10" type="dt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1" name="Google Shape;181;p31"/>
          <p:cNvSpPr txBox="1"/>
          <p:nvPr>
            <p:ph idx="11" type="ftr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2" name="Google Shape;182;p31"/>
          <p:cNvSpPr txBox="1"/>
          <p:nvPr>
            <p:ph idx="12" type="sldNum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32"/>
          <p:cNvSpPr txBox="1"/>
          <p:nvPr>
            <p:ph type="title"/>
          </p:nvPr>
        </p:nvSpPr>
        <p:spPr>
          <a:xfrm>
            <a:off x="722313" y="4406900"/>
            <a:ext cx="7772400" cy="136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5" name="Google Shape;185;p32"/>
          <p:cNvSpPr txBox="1"/>
          <p:nvPr>
            <p:ph idx="1" type="body"/>
          </p:nvPr>
        </p:nvSpPr>
        <p:spPr>
          <a:xfrm>
            <a:off x="722313" y="2906713"/>
            <a:ext cx="7772400" cy="15003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86" name="Google Shape;186;p32"/>
          <p:cNvSpPr txBox="1"/>
          <p:nvPr>
            <p:ph idx="10" type="dt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7" name="Google Shape;187;p32"/>
          <p:cNvSpPr txBox="1"/>
          <p:nvPr>
            <p:ph idx="11" type="ftr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8" name="Google Shape;188;p32"/>
          <p:cNvSpPr txBox="1"/>
          <p:nvPr>
            <p:ph idx="12" type="sldNum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3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1" name="Google Shape;191;p33"/>
          <p:cNvSpPr txBox="1"/>
          <p:nvPr>
            <p:ph idx="1" type="body"/>
          </p:nvPr>
        </p:nvSpPr>
        <p:spPr>
          <a:xfrm>
            <a:off x="457200" y="1600200"/>
            <a:ext cx="4038600" cy="45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192" name="Google Shape;192;p33"/>
          <p:cNvSpPr txBox="1"/>
          <p:nvPr>
            <p:ph idx="2" type="body"/>
          </p:nvPr>
        </p:nvSpPr>
        <p:spPr>
          <a:xfrm>
            <a:off x="4648200" y="1600200"/>
            <a:ext cx="4038600" cy="45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193" name="Google Shape;193;p33"/>
          <p:cNvSpPr txBox="1"/>
          <p:nvPr>
            <p:ph idx="10" type="dt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4" name="Google Shape;194;p33"/>
          <p:cNvSpPr txBox="1"/>
          <p:nvPr>
            <p:ph idx="11" type="ftr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5" name="Google Shape;195;p33"/>
          <p:cNvSpPr txBox="1"/>
          <p:nvPr>
            <p:ph idx="12" type="sldNum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8" name="Google Shape;198;p34"/>
          <p:cNvSpPr txBox="1"/>
          <p:nvPr>
            <p:ph idx="1" type="body"/>
          </p:nvPr>
        </p:nvSpPr>
        <p:spPr>
          <a:xfrm>
            <a:off x="457200" y="1535113"/>
            <a:ext cx="4040100" cy="639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199" name="Google Shape;199;p34"/>
          <p:cNvSpPr txBox="1"/>
          <p:nvPr>
            <p:ph idx="2" type="body"/>
          </p:nvPr>
        </p:nvSpPr>
        <p:spPr>
          <a:xfrm>
            <a:off x="457200" y="2174875"/>
            <a:ext cx="4040100" cy="395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200" name="Google Shape;200;p34"/>
          <p:cNvSpPr txBox="1"/>
          <p:nvPr>
            <p:ph idx="3" type="body"/>
          </p:nvPr>
        </p:nvSpPr>
        <p:spPr>
          <a:xfrm>
            <a:off x="4645025" y="1535113"/>
            <a:ext cx="4041900" cy="639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201" name="Google Shape;201;p34"/>
          <p:cNvSpPr txBox="1"/>
          <p:nvPr>
            <p:ph idx="4" type="body"/>
          </p:nvPr>
        </p:nvSpPr>
        <p:spPr>
          <a:xfrm>
            <a:off x="4645025" y="2174875"/>
            <a:ext cx="4041900" cy="395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202" name="Google Shape;202;p34"/>
          <p:cNvSpPr txBox="1"/>
          <p:nvPr>
            <p:ph idx="10" type="dt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3" name="Google Shape;203;p34"/>
          <p:cNvSpPr txBox="1"/>
          <p:nvPr>
            <p:ph idx="11" type="ftr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4" name="Google Shape;204;p34"/>
          <p:cNvSpPr txBox="1"/>
          <p:nvPr>
            <p:ph idx="12" type="sldNum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35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7" name="Google Shape;207;p35"/>
          <p:cNvSpPr txBox="1"/>
          <p:nvPr>
            <p:ph idx="10" type="dt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8" name="Google Shape;208;p35"/>
          <p:cNvSpPr txBox="1"/>
          <p:nvPr>
            <p:ph idx="11" type="ftr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9" name="Google Shape;209;p35"/>
          <p:cNvSpPr txBox="1"/>
          <p:nvPr>
            <p:ph idx="12" type="sldNum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36"/>
          <p:cNvSpPr txBox="1"/>
          <p:nvPr>
            <p:ph type="title"/>
          </p:nvPr>
        </p:nvSpPr>
        <p:spPr>
          <a:xfrm>
            <a:off x="457200" y="273050"/>
            <a:ext cx="3008400" cy="1162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2" name="Google Shape;212;p36"/>
          <p:cNvSpPr txBox="1"/>
          <p:nvPr>
            <p:ph idx="1" type="body"/>
          </p:nvPr>
        </p:nvSpPr>
        <p:spPr>
          <a:xfrm>
            <a:off x="3575050" y="273050"/>
            <a:ext cx="5111700" cy="5853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213" name="Google Shape;213;p36"/>
          <p:cNvSpPr txBox="1"/>
          <p:nvPr>
            <p:ph idx="2" type="body"/>
          </p:nvPr>
        </p:nvSpPr>
        <p:spPr>
          <a:xfrm>
            <a:off x="457200" y="1435100"/>
            <a:ext cx="3008400" cy="4691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214" name="Google Shape;214;p36"/>
          <p:cNvSpPr txBox="1"/>
          <p:nvPr>
            <p:ph idx="10" type="dt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5" name="Google Shape;215;p36"/>
          <p:cNvSpPr txBox="1"/>
          <p:nvPr>
            <p:ph idx="11" type="ftr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6" name="Google Shape;216;p36"/>
          <p:cNvSpPr txBox="1"/>
          <p:nvPr>
            <p:ph idx="12" type="sldNum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37"/>
          <p:cNvSpPr txBox="1"/>
          <p:nvPr>
            <p:ph type="title"/>
          </p:nvPr>
        </p:nvSpPr>
        <p:spPr>
          <a:xfrm>
            <a:off x="1792288" y="4800600"/>
            <a:ext cx="5486400" cy="566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9" name="Google Shape;219;p37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220" name="Google Shape;220;p37"/>
          <p:cNvSpPr txBox="1"/>
          <p:nvPr>
            <p:ph idx="1" type="body"/>
          </p:nvPr>
        </p:nvSpPr>
        <p:spPr>
          <a:xfrm>
            <a:off x="1792288" y="5367338"/>
            <a:ext cx="5486400" cy="804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221" name="Google Shape;221;p37"/>
          <p:cNvSpPr txBox="1"/>
          <p:nvPr>
            <p:ph idx="10" type="dt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2" name="Google Shape;222;p37"/>
          <p:cNvSpPr txBox="1"/>
          <p:nvPr>
            <p:ph idx="11" type="ftr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3" name="Google Shape;223;p37"/>
          <p:cNvSpPr txBox="1"/>
          <p:nvPr>
            <p:ph idx="12" type="sldNum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3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6" name="Google Shape;226;p38"/>
          <p:cNvSpPr txBox="1"/>
          <p:nvPr>
            <p:ph idx="1" type="body"/>
          </p:nvPr>
        </p:nvSpPr>
        <p:spPr>
          <a:xfrm rot="5400000">
            <a:off x="2308950" y="-251550"/>
            <a:ext cx="4526100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27" name="Google Shape;227;p38"/>
          <p:cNvSpPr txBox="1"/>
          <p:nvPr>
            <p:ph idx="10" type="dt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8" name="Google Shape;228;p38"/>
          <p:cNvSpPr txBox="1"/>
          <p:nvPr>
            <p:ph idx="11" type="ftr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9" name="Google Shape;229;p38"/>
          <p:cNvSpPr txBox="1"/>
          <p:nvPr>
            <p:ph idx="12" type="sldNum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39"/>
          <p:cNvSpPr txBox="1"/>
          <p:nvPr>
            <p:ph type="title"/>
          </p:nvPr>
        </p:nvSpPr>
        <p:spPr>
          <a:xfrm rot="5400000">
            <a:off x="4732350" y="2171688"/>
            <a:ext cx="5851500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2" name="Google Shape;232;p39"/>
          <p:cNvSpPr txBox="1"/>
          <p:nvPr>
            <p:ph idx="1" type="body"/>
          </p:nvPr>
        </p:nvSpPr>
        <p:spPr>
          <a:xfrm rot="5400000">
            <a:off x="541350" y="190488"/>
            <a:ext cx="5851500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33" name="Google Shape;233;p39"/>
          <p:cNvSpPr txBox="1"/>
          <p:nvPr>
            <p:ph idx="10" type="dt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4" name="Google Shape;234;p39"/>
          <p:cNvSpPr txBox="1"/>
          <p:nvPr>
            <p:ph idx="11" type="ftr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5" name="Google Shape;235;p39"/>
          <p:cNvSpPr txBox="1"/>
          <p:nvPr>
            <p:ph idx="12" type="sldNum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41"/>
          <p:cNvSpPr txBox="1"/>
          <p:nvPr>
            <p:ph idx="10" type="dt"/>
          </p:nvPr>
        </p:nvSpPr>
        <p:spPr>
          <a:xfrm>
            <a:off x="457200" y="6245225"/>
            <a:ext cx="2133600" cy="4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4" name="Google Shape;244;p41"/>
          <p:cNvSpPr txBox="1"/>
          <p:nvPr>
            <p:ph idx="11" type="ftr"/>
          </p:nvPr>
        </p:nvSpPr>
        <p:spPr>
          <a:xfrm>
            <a:off x="3124200" y="6245225"/>
            <a:ext cx="2895600" cy="4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5" name="Google Shape;245;p41"/>
          <p:cNvSpPr txBox="1"/>
          <p:nvPr>
            <p:ph idx="12" type="sldNum"/>
          </p:nvPr>
        </p:nvSpPr>
        <p:spPr>
          <a:xfrm>
            <a:off x="6553200" y="6245225"/>
            <a:ext cx="2133600" cy="4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42"/>
          <p:cNvSpPr txBox="1"/>
          <p:nvPr>
            <p:ph type="ctrTitle"/>
          </p:nvPr>
        </p:nvSpPr>
        <p:spPr>
          <a:xfrm>
            <a:off x="685800" y="2130426"/>
            <a:ext cx="7772400" cy="147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8" name="Google Shape;248;p42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/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/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/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9pPr>
          </a:lstStyle>
          <a:p/>
        </p:txBody>
      </p:sp>
      <p:sp>
        <p:nvSpPr>
          <p:cNvPr id="249" name="Google Shape;249;p42"/>
          <p:cNvSpPr txBox="1"/>
          <p:nvPr>
            <p:ph idx="10" type="dt"/>
          </p:nvPr>
        </p:nvSpPr>
        <p:spPr>
          <a:xfrm>
            <a:off x="457200" y="6245225"/>
            <a:ext cx="2133600" cy="4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0" name="Google Shape;250;p42"/>
          <p:cNvSpPr txBox="1"/>
          <p:nvPr>
            <p:ph idx="11" type="ftr"/>
          </p:nvPr>
        </p:nvSpPr>
        <p:spPr>
          <a:xfrm>
            <a:off x="3124200" y="6245225"/>
            <a:ext cx="2895600" cy="4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1" name="Google Shape;251;p42"/>
          <p:cNvSpPr txBox="1"/>
          <p:nvPr>
            <p:ph idx="12" type="sldNum"/>
          </p:nvPr>
        </p:nvSpPr>
        <p:spPr>
          <a:xfrm>
            <a:off x="6553200" y="6245225"/>
            <a:ext cx="2133600" cy="4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4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4" name="Google Shape;254;p43"/>
          <p:cNvSpPr txBox="1"/>
          <p:nvPr>
            <p:ph idx="1" type="body"/>
          </p:nvPr>
        </p:nvSpPr>
        <p:spPr>
          <a:xfrm>
            <a:off x="457200" y="1600201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255" name="Google Shape;255;p43"/>
          <p:cNvSpPr txBox="1"/>
          <p:nvPr>
            <p:ph idx="10" type="dt"/>
          </p:nvPr>
        </p:nvSpPr>
        <p:spPr>
          <a:xfrm>
            <a:off x="457200" y="6245225"/>
            <a:ext cx="2133600" cy="4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6" name="Google Shape;256;p43"/>
          <p:cNvSpPr txBox="1"/>
          <p:nvPr>
            <p:ph idx="11" type="ftr"/>
          </p:nvPr>
        </p:nvSpPr>
        <p:spPr>
          <a:xfrm>
            <a:off x="3124200" y="6245225"/>
            <a:ext cx="2895600" cy="4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7" name="Google Shape;257;p43"/>
          <p:cNvSpPr txBox="1"/>
          <p:nvPr>
            <p:ph idx="12" type="sldNum"/>
          </p:nvPr>
        </p:nvSpPr>
        <p:spPr>
          <a:xfrm>
            <a:off x="6553200" y="6245225"/>
            <a:ext cx="2133600" cy="4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44"/>
          <p:cNvSpPr txBox="1"/>
          <p:nvPr>
            <p:ph type="title"/>
          </p:nvPr>
        </p:nvSpPr>
        <p:spPr>
          <a:xfrm>
            <a:off x="722313" y="4406901"/>
            <a:ext cx="7772400" cy="136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4000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0" name="Google Shape;260;p44"/>
          <p:cNvSpPr txBox="1"/>
          <p:nvPr>
            <p:ph idx="1" type="body"/>
          </p:nvPr>
        </p:nvSpPr>
        <p:spPr>
          <a:xfrm>
            <a:off x="722313" y="2906713"/>
            <a:ext cx="7772400" cy="15003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/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/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/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9pPr>
          </a:lstStyle>
          <a:p/>
        </p:txBody>
      </p:sp>
      <p:sp>
        <p:nvSpPr>
          <p:cNvPr id="261" name="Google Shape;261;p44"/>
          <p:cNvSpPr txBox="1"/>
          <p:nvPr>
            <p:ph idx="10" type="dt"/>
          </p:nvPr>
        </p:nvSpPr>
        <p:spPr>
          <a:xfrm>
            <a:off x="457200" y="6245225"/>
            <a:ext cx="2133600" cy="4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2" name="Google Shape;262;p44"/>
          <p:cNvSpPr txBox="1"/>
          <p:nvPr>
            <p:ph idx="11" type="ftr"/>
          </p:nvPr>
        </p:nvSpPr>
        <p:spPr>
          <a:xfrm>
            <a:off x="3124200" y="6245225"/>
            <a:ext cx="2895600" cy="4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3" name="Google Shape;263;p44"/>
          <p:cNvSpPr txBox="1"/>
          <p:nvPr>
            <p:ph idx="12" type="sldNum"/>
          </p:nvPr>
        </p:nvSpPr>
        <p:spPr>
          <a:xfrm>
            <a:off x="6553200" y="6245225"/>
            <a:ext cx="2133600" cy="4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45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6" name="Google Shape;266;p45"/>
          <p:cNvSpPr txBox="1"/>
          <p:nvPr>
            <p:ph idx="1" type="body"/>
          </p:nvPr>
        </p:nvSpPr>
        <p:spPr>
          <a:xfrm>
            <a:off x="457200" y="1600201"/>
            <a:ext cx="4038600" cy="45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/>
        </p:txBody>
      </p:sp>
      <p:sp>
        <p:nvSpPr>
          <p:cNvPr id="267" name="Google Shape;267;p45"/>
          <p:cNvSpPr txBox="1"/>
          <p:nvPr>
            <p:ph idx="2" type="body"/>
          </p:nvPr>
        </p:nvSpPr>
        <p:spPr>
          <a:xfrm>
            <a:off x="4648200" y="1600201"/>
            <a:ext cx="4038600" cy="45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/>
        </p:txBody>
      </p:sp>
      <p:sp>
        <p:nvSpPr>
          <p:cNvPr id="268" name="Google Shape;268;p45"/>
          <p:cNvSpPr txBox="1"/>
          <p:nvPr>
            <p:ph idx="10" type="dt"/>
          </p:nvPr>
        </p:nvSpPr>
        <p:spPr>
          <a:xfrm>
            <a:off x="457200" y="6245225"/>
            <a:ext cx="2133600" cy="4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9" name="Google Shape;269;p45"/>
          <p:cNvSpPr txBox="1"/>
          <p:nvPr>
            <p:ph idx="11" type="ftr"/>
          </p:nvPr>
        </p:nvSpPr>
        <p:spPr>
          <a:xfrm>
            <a:off x="3124200" y="6245225"/>
            <a:ext cx="2895600" cy="4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0" name="Google Shape;270;p45"/>
          <p:cNvSpPr txBox="1"/>
          <p:nvPr>
            <p:ph idx="12" type="sldNum"/>
          </p:nvPr>
        </p:nvSpPr>
        <p:spPr>
          <a:xfrm>
            <a:off x="6553200" y="6245225"/>
            <a:ext cx="2133600" cy="4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4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3" name="Google Shape;273;p46"/>
          <p:cNvSpPr txBox="1"/>
          <p:nvPr>
            <p:ph idx="1" type="body"/>
          </p:nvPr>
        </p:nvSpPr>
        <p:spPr>
          <a:xfrm>
            <a:off x="457200" y="1535113"/>
            <a:ext cx="4040100" cy="639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9pPr>
          </a:lstStyle>
          <a:p/>
        </p:txBody>
      </p:sp>
      <p:sp>
        <p:nvSpPr>
          <p:cNvPr id="274" name="Google Shape;274;p46"/>
          <p:cNvSpPr txBox="1"/>
          <p:nvPr>
            <p:ph idx="2" type="body"/>
          </p:nvPr>
        </p:nvSpPr>
        <p:spPr>
          <a:xfrm>
            <a:off x="457200" y="2174875"/>
            <a:ext cx="4040100" cy="395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9pPr>
          </a:lstStyle>
          <a:p/>
        </p:txBody>
      </p:sp>
      <p:sp>
        <p:nvSpPr>
          <p:cNvPr id="275" name="Google Shape;275;p46"/>
          <p:cNvSpPr txBox="1"/>
          <p:nvPr>
            <p:ph idx="3" type="body"/>
          </p:nvPr>
        </p:nvSpPr>
        <p:spPr>
          <a:xfrm>
            <a:off x="4645026" y="1535113"/>
            <a:ext cx="4041600" cy="639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9pPr>
          </a:lstStyle>
          <a:p/>
        </p:txBody>
      </p:sp>
      <p:sp>
        <p:nvSpPr>
          <p:cNvPr id="276" name="Google Shape;276;p46"/>
          <p:cNvSpPr txBox="1"/>
          <p:nvPr>
            <p:ph idx="4" type="body"/>
          </p:nvPr>
        </p:nvSpPr>
        <p:spPr>
          <a:xfrm>
            <a:off x="4645026" y="2174875"/>
            <a:ext cx="4041600" cy="395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9pPr>
          </a:lstStyle>
          <a:p/>
        </p:txBody>
      </p:sp>
      <p:sp>
        <p:nvSpPr>
          <p:cNvPr id="277" name="Google Shape;277;p46"/>
          <p:cNvSpPr txBox="1"/>
          <p:nvPr>
            <p:ph idx="10" type="dt"/>
          </p:nvPr>
        </p:nvSpPr>
        <p:spPr>
          <a:xfrm>
            <a:off x="457200" y="6245225"/>
            <a:ext cx="2133600" cy="4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8" name="Google Shape;278;p46"/>
          <p:cNvSpPr txBox="1"/>
          <p:nvPr>
            <p:ph idx="11" type="ftr"/>
          </p:nvPr>
        </p:nvSpPr>
        <p:spPr>
          <a:xfrm>
            <a:off x="3124200" y="6245225"/>
            <a:ext cx="2895600" cy="4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9" name="Google Shape;279;p46"/>
          <p:cNvSpPr txBox="1"/>
          <p:nvPr>
            <p:ph idx="12" type="sldNum"/>
          </p:nvPr>
        </p:nvSpPr>
        <p:spPr>
          <a:xfrm>
            <a:off x="6553200" y="6245225"/>
            <a:ext cx="2133600" cy="4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4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2" name="Google Shape;282;p47"/>
          <p:cNvSpPr txBox="1"/>
          <p:nvPr>
            <p:ph idx="10" type="dt"/>
          </p:nvPr>
        </p:nvSpPr>
        <p:spPr>
          <a:xfrm>
            <a:off x="457200" y="6245225"/>
            <a:ext cx="2133600" cy="4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3" name="Google Shape;283;p47"/>
          <p:cNvSpPr txBox="1"/>
          <p:nvPr>
            <p:ph idx="11" type="ftr"/>
          </p:nvPr>
        </p:nvSpPr>
        <p:spPr>
          <a:xfrm>
            <a:off x="3124200" y="6245225"/>
            <a:ext cx="2895600" cy="4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4" name="Google Shape;284;p47"/>
          <p:cNvSpPr txBox="1"/>
          <p:nvPr>
            <p:ph idx="12" type="sldNum"/>
          </p:nvPr>
        </p:nvSpPr>
        <p:spPr>
          <a:xfrm>
            <a:off x="6553200" y="6245225"/>
            <a:ext cx="2133600" cy="4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285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48"/>
          <p:cNvSpPr txBox="1"/>
          <p:nvPr>
            <p:ph type="title"/>
          </p:nvPr>
        </p:nvSpPr>
        <p:spPr>
          <a:xfrm>
            <a:off x="457201" y="273050"/>
            <a:ext cx="3008400" cy="1162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7" name="Google Shape;287;p48"/>
          <p:cNvSpPr txBox="1"/>
          <p:nvPr>
            <p:ph idx="1" type="body"/>
          </p:nvPr>
        </p:nvSpPr>
        <p:spPr>
          <a:xfrm>
            <a:off x="3575050" y="273051"/>
            <a:ext cx="5111700" cy="5853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9pPr>
          </a:lstStyle>
          <a:p/>
        </p:txBody>
      </p:sp>
      <p:sp>
        <p:nvSpPr>
          <p:cNvPr id="288" name="Google Shape;288;p48"/>
          <p:cNvSpPr txBox="1"/>
          <p:nvPr>
            <p:ph idx="2" type="body"/>
          </p:nvPr>
        </p:nvSpPr>
        <p:spPr>
          <a:xfrm>
            <a:off x="457201" y="1435101"/>
            <a:ext cx="3008400" cy="4691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9pPr>
          </a:lstStyle>
          <a:p/>
        </p:txBody>
      </p:sp>
      <p:sp>
        <p:nvSpPr>
          <p:cNvPr id="289" name="Google Shape;289;p48"/>
          <p:cNvSpPr txBox="1"/>
          <p:nvPr>
            <p:ph idx="10" type="dt"/>
          </p:nvPr>
        </p:nvSpPr>
        <p:spPr>
          <a:xfrm>
            <a:off x="457200" y="6245225"/>
            <a:ext cx="2133600" cy="4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0" name="Google Shape;290;p48"/>
          <p:cNvSpPr txBox="1"/>
          <p:nvPr>
            <p:ph idx="11" type="ftr"/>
          </p:nvPr>
        </p:nvSpPr>
        <p:spPr>
          <a:xfrm>
            <a:off x="3124200" y="6245225"/>
            <a:ext cx="2895600" cy="4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1" name="Google Shape;291;p48"/>
          <p:cNvSpPr txBox="1"/>
          <p:nvPr>
            <p:ph idx="12" type="sldNum"/>
          </p:nvPr>
        </p:nvSpPr>
        <p:spPr>
          <a:xfrm>
            <a:off x="6553200" y="6245225"/>
            <a:ext cx="2133600" cy="4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292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49"/>
          <p:cNvSpPr txBox="1"/>
          <p:nvPr>
            <p:ph type="title"/>
          </p:nvPr>
        </p:nvSpPr>
        <p:spPr>
          <a:xfrm>
            <a:off x="1792288" y="4800600"/>
            <a:ext cx="5486400" cy="566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4" name="Google Shape;294;p49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295" name="Google Shape;295;p49"/>
          <p:cNvSpPr txBox="1"/>
          <p:nvPr>
            <p:ph idx="1" type="body"/>
          </p:nvPr>
        </p:nvSpPr>
        <p:spPr>
          <a:xfrm>
            <a:off x="1792288" y="5367338"/>
            <a:ext cx="5486400" cy="804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9pPr>
          </a:lstStyle>
          <a:p/>
        </p:txBody>
      </p:sp>
      <p:sp>
        <p:nvSpPr>
          <p:cNvPr id="296" name="Google Shape;296;p49"/>
          <p:cNvSpPr txBox="1"/>
          <p:nvPr>
            <p:ph idx="10" type="dt"/>
          </p:nvPr>
        </p:nvSpPr>
        <p:spPr>
          <a:xfrm>
            <a:off x="457200" y="6245225"/>
            <a:ext cx="2133600" cy="4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7" name="Google Shape;297;p49"/>
          <p:cNvSpPr txBox="1"/>
          <p:nvPr>
            <p:ph idx="11" type="ftr"/>
          </p:nvPr>
        </p:nvSpPr>
        <p:spPr>
          <a:xfrm>
            <a:off x="3124200" y="6245225"/>
            <a:ext cx="2895600" cy="4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8" name="Google Shape;298;p49"/>
          <p:cNvSpPr txBox="1"/>
          <p:nvPr>
            <p:ph idx="12" type="sldNum"/>
          </p:nvPr>
        </p:nvSpPr>
        <p:spPr>
          <a:xfrm>
            <a:off x="6553200" y="6245225"/>
            <a:ext cx="2133600" cy="4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50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1" name="Google Shape;301;p50"/>
          <p:cNvSpPr txBox="1"/>
          <p:nvPr>
            <p:ph idx="1" type="body"/>
          </p:nvPr>
        </p:nvSpPr>
        <p:spPr>
          <a:xfrm rot="5400000">
            <a:off x="2308950" y="-251549"/>
            <a:ext cx="4526100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302" name="Google Shape;302;p50"/>
          <p:cNvSpPr txBox="1"/>
          <p:nvPr>
            <p:ph idx="10" type="dt"/>
          </p:nvPr>
        </p:nvSpPr>
        <p:spPr>
          <a:xfrm>
            <a:off x="457200" y="6245225"/>
            <a:ext cx="2133600" cy="4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3" name="Google Shape;303;p50"/>
          <p:cNvSpPr txBox="1"/>
          <p:nvPr>
            <p:ph idx="11" type="ftr"/>
          </p:nvPr>
        </p:nvSpPr>
        <p:spPr>
          <a:xfrm>
            <a:off x="3124200" y="6245225"/>
            <a:ext cx="2895600" cy="4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4" name="Google Shape;304;p50"/>
          <p:cNvSpPr txBox="1"/>
          <p:nvPr>
            <p:ph idx="12" type="sldNum"/>
          </p:nvPr>
        </p:nvSpPr>
        <p:spPr>
          <a:xfrm>
            <a:off x="6553200" y="6245225"/>
            <a:ext cx="2133600" cy="4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305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51"/>
          <p:cNvSpPr txBox="1"/>
          <p:nvPr>
            <p:ph type="title"/>
          </p:nvPr>
        </p:nvSpPr>
        <p:spPr>
          <a:xfrm rot="5400000">
            <a:off x="4732350" y="2171689"/>
            <a:ext cx="5851500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7" name="Google Shape;307;p51"/>
          <p:cNvSpPr txBox="1"/>
          <p:nvPr>
            <p:ph idx="1" type="body"/>
          </p:nvPr>
        </p:nvSpPr>
        <p:spPr>
          <a:xfrm rot="5400000">
            <a:off x="541350" y="190489"/>
            <a:ext cx="5851500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308" name="Google Shape;308;p51"/>
          <p:cNvSpPr txBox="1"/>
          <p:nvPr>
            <p:ph idx="10" type="dt"/>
          </p:nvPr>
        </p:nvSpPr>
        <p:spPr>
          <a:xfrm>
            <a:off x="457200" y="6245225"/>
            <a:ext cx="2133600" cy="4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9" name="Google Shape;309;p51"/>
          <p:cNvSpPr txBox="1"/>
          <p:nvPr>
            <p:ph idx="11" type="ftr"/>
          </p:nvPr>
        </p:nvSpPr>
        <p:spPr>
          <a:xfrm>
            <a:off x="3124200" y="6245225"/>
            <a:ext cx="2895600" cy="4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0" name="Google Shape;310;p51"/>
          <p:cNvSpPr txBox="1"/>
          <p:nvPr>
            <p:ph idx="12" type="sldNum"/>
          </p:nvPr>
        </p:nvSpPr>
        <p:spPr>
          <a:xfrm>
            <a:off x="6553200" y="6245225"/>
            <a:ext cx="2133600" cy="4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5.xml"/><Relationship Id="rId5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9.xml"/><Relationship Id="rId8" Type="http://schemas.openxmlformats.org/officeDocument/2006/relationships/slideLayout" Target="../slideLayouts/slideLayout20.xml"/></Relationships>
</file>

<file path=ppt/slideMasters/_rels/slideMaster3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35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5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2.xml"/><Relationship Id="rId8" Type="http://schemas.openxmlformats.org/officeDocument/2006/relationships/slideLayout" Target="../slideLayouts/slideLayout33.xml"/></Relationships>
</file>

<file path=ppt/slideMasters/_rels/slideMaster4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47.xml"/><Relationship Id="rId10" Type="http://schemas.openxmlformats.org/officeDocument/2006/relationships/slideLayout" Target="../slideLayouts/slideLayout46.xml"/><Relationship Id="rId12" Type="http://schemas.openxmlformats.org/officeDocument/2006/relationships/theme" Target="../theme/theme3.xml"/><Relationship Id="rId1" Type="http://schemas.openxmlformats.org/officeDocument/2006/relationships/slideLayout" Target="../slideLayouts/slideLayout37.xml"/><Relationship Id="rId2" Type="http://schemas.openxmlformats.org/officeDocument/2006/relationships/slideLayout" Target="../slideLayouts/slideLayout38.xml"/><Relationship Id="rId3" Type="http://schemas.openxmlformats.org/officeDocument/2006/relationships/slideLayout" Target="../slideLayouts/slideLayout39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Relationship Id="rId5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3.xml"/><Relationship Id="rId8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idx="10" type="dt"/>
          </p:nvPr>
        </p:nvSpPr>
        <p:spPr>
          <a:xfrm>
            <a:off x="457200" y="6245280"/>
            <a:ext cx="2133360" cy="475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11" name="Google Shape;11;p1"/>
          <p:cNvSpPr txBox="1"/>
          <p:nvPr>
            <p:ph idx="11" type="ftr"/>
          </p:nvPr>
        </p:nvSpPr>
        <p:spPr>
          <a:xfrm>
            <a:off x="3124080" y="6245280"/>
            <a:ext cx="2895120" cy="475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Font typeface="Times New Roman"/>
              <a:buNone/>
              <a:defRPr b="0" i="0" sz="1400" u="none" cap="none" strike="noStrike"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12" name="Google Shape;12;p1"/>
          <p:cNvSpPr txBox="1"/>
          <p:nvPr>
            <p:ph idx="12" type="sldNum"/>
          </p:nvPr>
        </p:nvSpPr>
        <p:spPr>
          <a:xfrm>
            <a:off x="6553080" y="6245280"/>
            <a:ext cx="2133360" cy="475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" name="Google Shape;13;p1"/>
          <p:cNvSpPr txBox="1"/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14" name="Google Shape;14;p1"/>
          <p:cNvSpPr txBox="1"/>
          <p:nvPr>
            <p:ph idx="1"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4"/>
          <p:cNvSpPr txBox="1"/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01" name="Google Shape;101;p14"/>
          <p:cNvSpPr txBox="1"/>
          <p:nvPr>
            <p:ph idx="1" type="body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rmAutofit/>
          </a:bodyPr>
          <a:lstStyle>
            <a:lvl1pPr indent="-3810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Char char="●"/>
              <a:defRPr sz="2400">
                <a:solidFill>
                  <a:schemeClr val="dk2"/>
                </a:solidFill>
              </a:defRPr>
            </a:lvl1pPr>
            <a:lvl2pPr indent="-34925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Char char="○"/>
              <a:defRPr sz="1900">
                <a:solidFill>
                  <a:schemeClr val="dk2"/>
                </a:solidFill>
              </a:defRPr>
            </a:lvl2pPr>
            <a:lvl3pPr indent="-34925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Char char="■"/>
              <a:defRPr sz="1900">
                <a:solidFill>
                  <a:schemeClr val="dk2"/>
                </a:solidFill>
              </a:defRPr>
            </a:lvl3pPr>
            <a:lvl4pPr indent="-34925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Char char="●"/>
              <a:defRPr sz="1900">
                <a:solidFill>
                  <a:schemeClr val="dk2"/>
                </a:solidFill>
              </a:defRPr>
            </a:lvl4pPr>
            <a:lvl5pPr indent="-34925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Char char="○"/>
              <a:defRPr sz="1900">
                <a:solidFill>
                  <a:schemeClr val="dk2"/>
                </a:solidFill>
              </a:defRPr>
            </a:lvl5pPr>
            <a:lvl6pPr indent="-34925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Char char="■"/>
              <a:defRPr sz="1900">
                <a:solidFill>
                  <a:schemeClr val="dk2"/>
                </a:solidFill>
              </a:defRPr>
            </a:lvl6pPr>
            <a:lvl7pPr indent="-34925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Char char="●"/>
              <a:defRPr sz="1900">
                <a:solidFill>
                  <a:schemeClr val="dk2"/>
                </a:solidFill>
              </a:defRPr>
            </a:lvl7pPr>
            <a:lvl8pPr indent="-34925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Char char="○"/>
              <a:defRPr sz="1900">
                <a:solidFill>
                  <a:schemeClr val="dk2"/>
                </a:solidFill>
              </a:defRPr>
            </a:lvl8pPr>
            <a:lvl9pPr indent="-34925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Char char="■"/>
              <a:defRPr sz="19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02" name="Google Shape;102;p14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1900" lIns="121900" spcFirstLastPara="1" rIns="121900" wrap="square" tIns="121900">
            <a:normAutofit/>
          </a:bodyPr>
          <a:lstStyle>
            <a:lvl1pPr lvl="0" algn="r">
              <a:buNone/>
              <a:defRPr sz="1300">
                <a:solidFill>
                  <a:schemeClr val="dk2"/>
                </a:solidFill>
              </a:defRPr>
            </a:lvl1pPr>
            <a:lvl2pPr lvl="1" algn="r">
              <a:buNone/>
              <a:defRPr sz="1300">
                <a:solidFill>
                  <a:schemeClr val="dk2"/>
                </a:solidFill>
              </a:defRPr>
            </a:lvl2pPr>
            <a:lvl3pPr lvl="2" algn="r">
              <a:buNone/>
              <a:defRPr sz="1300">
                <a:solidFill>
                  <a:schemeClr val="dk2"/>
                </a:solidFill>
              </a:defRPr>
            </a:lvl3pPr>
            <a:lvl4pPr lvl="3" algn="r">
              <a:buNone/>
              <a:defRPr sz="1300">
                <a:solidFill>
                  <a:schemeClr val="dk2"/>
                </a:solidFill>
              </a:defRPr>
            </a:lvl4pPr>
            <a:lvl5pPr lvl="4" algn="r">
              <a:buNone/>
              <a:defRPr sz="1300">
                <a:solidFill>
                  <a:schemeClr val="dk2"/>
                </a:solidFill>
              </a:defRPr>
            </a:lvl5pPr>
            <a:lvl6pPr lvl="5" algn="r">
              <a:buNone/>
              <a:defRPr sz="1300">
                <a:solidFill>
                  <a:schemeClr val="dk2"/>
                </a:solidFill>
              </a:defRPr>
            </a:lvl6pPr>
            <a:lvl7pPr lvl="6" algn="r">
              <a:buNone/>
              <a:defRPr sz="1300">
                <a:solidFill>
                  <a:schemeClr val="dk2"/>
                </a:solidFill>
              </a:defRPr>
            </a:lvl7pPr>
            <a:lvl8pPr lvl="7" algn="r">
              <a:buNone/>
              <a:defRPr sz="1300">
                <a:solidFill>
                  <a:schemeClr val="dk2"/>
                </a:solidFill>
              </a:defRPr>
            </a:lvl8pPr>
            <a:lvl9pPr lvl="8" algn="r">
              <a:buNone/>
              <a:defRPr sz="13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2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63" name="Google Shape;163;p28"/>
          <p:cNvSpPr txBox="1"/>
          <p:nvPr>
            <p:ph idx="1" type="body"/>
          </p:nvPr>
        </p:nvSpPr>
        <p:spPr>
          <a:xfrm>
            <a:off x="457200" y="1600200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64" name="Google Shape;164;p28"/>
          <p:cNvSpPr txBox="1"/>
          <p:nvPr>
            <p:ph idx="10" type="dt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65" name="Google Shape;165;p28"/>
          <p:cNvSpPr txBox="1"/>
          <p:nvPr>
            <p:ph idx="11" type="ftr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66" name="Google Shape;166;p28"/>
          <p:cNvSpPr txBox="1"/>
          <p:nvPr>
            <p:ph idx="12" type="sldNum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40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38" name="Google Shape;238;p40"/>
          <p:cNvSpPr txBox="1"/>
          <p:nvPr>
            <p:ph idx="1" type="body"/>
          </p:nvPr>
        </p:nvSpPr>
        <p:spPr>
          <a:xfrm>
            <a:off x="457200" y="1600201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39" name="Google Shape;239;p40"/>
          <p:cNvSpPr txBox="1"/>
          <p:nvPr>
            <p:ph idx="10" type="dt"/>
          </p:nvPr>
        </p:nvSpPr>
        <p:spPr>
          <a:xfrm>
            <a:off x="457200" y="6245225"/>
            <a:ext cx="2133600" cy="4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40" name="Google Shape;240;p40"/>
          <p:cNvSpPr txBox="1"/>
          <p:nvPr>
            <p:ph idx="11" type="ftr"/>
          </p:nvPr>
        </p:nvSpPr>
        <p:spPr>
          <a:xfrm>
            <a:off x="3124200" y="6245225"/>
            <a:ext cx="2895600" cy="4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41" name="Google Shape;241;p40"/>
          <p:cNvSpPr txBox="1"/>
          <p:nvPr>
            <p:ph idx="12" type="sldNum"/>
          </p:nvPr>
        </p:nvSpPr>
        <p:spPr>
          <a:xfrm>
            <a:off x="6553200" y="6245225"/>
            <a:ext cx="2133600" cy="4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Relationship Id="rId4" Type="http://schemas.openxmlformats.org/officeDocument/2006/relationships/image" Target="../media/image4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2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8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7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6.png"/><Relationship Id="rId4" Type="http://schemas.openxmlformats.org/officeDocument/2006/relationships/hyperlink" Target="https://www.flickr.com/photos/tmbx-mahe/albums/72157663369067284" TargetMode="Externa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8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9.png"/><Relationship Id="rId4" Type="http://schemas.openxmlformats.org/officeDocument/2006/relationships/image" Target="../media/image10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1.png"/><Relationship Id="rId4" Type="http://schemas.openxmlformats.org/officeDocument/2006/relationships/image" Target="../media/image13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6.png"/><Relationship Id="rId4" Type="http://schemas.openxmlformats.org/officeDocument/2006/relationships/image" Target="../media/image17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4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5.png"/><Relationship Id="rId4" Type="http://schemas.openxmlformats.org/officeDocument/2006/relationships/image" Target="../media/image19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1.png"/><Relationship Id="rId4" Type="http://schemas.openxmlformats.org/officeDocument/2006/relationships/image" Target="../media/image22.png"/><Relationship Id="rId5" Type="http://schemas.openxmlformats.org/officeDocument/2006/relationships/image" Target="../media/image15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4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7.png"/><Relationship Id="rId4" Type="http://schemas.openxmlformats.org/officeDocument/2006/relationships/image" Target="../media/image23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8.png"/><Relationship Id="rId4" Type="http://schemas.openxmlformats.org/officeDocument/2006/relationships/image" Target="../media/image30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5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9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32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33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33.png"/><Relationship Id="rId4" Type="http://schemas.openxmlformats.org/officeDocument/2006/relationships/image" Target="../media/image31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35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34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37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57.jp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36.png"/><Relationship Id="rId4" Type="http://schemas.openxmlformats.org/officeDocument/2006/relationships/image" Target="../media/image38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7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40.png"/><Relationship Id="rId4" Type="http://schemas.openxmlformats.org/officeDocument/2006/relationships/image" Target="../media/image42.png"/><Relationship Id="rId5" Type="http://schemas.openxmlformats.org/officeDocument/2006/relationships/image" Target="../media/image43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7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41.jpg"/><Relationship Id="rId4" Type="http://schemas.openxmlformats.org/officeDocument/2006/relationships/image" Target="../media/image36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45.png"/><Relationship Id="rId4" Type="http://schemas.openxmlformats.org/officeDocument/2006/relationships/image" Target="../media/image47.png"/><Relationship Id="rId5" Type="http://schemas.openxmlformats.org/officeDocument/2006/relationships/image" Target="../media/image46.png"/><Relationship Id="rId6" Type="http://schemas.openxmlformats.org/officeDocument/2006/relationships/image" Target="../media/image50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52.png"/><Relationship Id="rId4" Type="http://schemas.openxmlformats.org/officeDocument/2006/relationships/image" Target="../media/image54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53.png"/><Relationship Id="rId4" Type="http://schemas.openxmlformats.org/officeDocument/2006/relationships/image" Target="../media/image51.png"/><Relationship Id="rId5" Type="http://schemas.openxmlformats.org/officeDocument/2006/relationships/image" Target="../media/image19.png"/><Relationship Id="rId6" Type="http://schemas.openxmlformats.org/officeDocument/2006/relationships/image" Target="../media/image55.png"/><Relationship Id="rId7" Type="http://schemas.openxmlformats.org/officeDocument/2006/relationships/image" Target="../media/image39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39.png"/><Relationship Id="rId4" Type="http://schemas.openxmlformats.org/officeDocument/2006/relationships/image" Target="../media/image59.png"/><Relationship Id="rId5" Type="http://schemas.openxmlformats.org/officeDocument/2006/relationships/image" Target="../media/image60.png"/><Relationship Id="rId6" Type="http://schemas.openxmlformats.org/officeDocument/2006/relationships/image" Target="../media/image61.png"/><Relationship Id="rId7" Type="http://schemas.openxmlformats.org/officeDocument/2006/relationships/image" Target="../media/image53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52.png"/><Relationship Id="rId4" Type="http://schemas.openxmlformats.org/officeDocument/2006/relationships/image" Target="../media/image54.png"/><Relationship Id="rId5" Type="http://schemas.openxmlformats.org/officeDocument/2006/relationships/image" Target="../media/image19.png"/><Relationship Id="rId6" Type="http://schemas.openxmlformats.org/officeDocument/2006/relationships/image" Target="../media/image66.pn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7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65.pn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72.jp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67.png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68.png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1.xml"/><Relationship Id="rId3" Type="http://schemas.openxmlformats.org/officeDocument/2006/relationships/image" Target="../media/image69.png"/><Relationship Id="rId4" Type="http://schemas.openxmlformats.org/officeDocument/2006/relationships/image" Target="../media/image70.png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2.xml"/><Relationship Id="rId3" Type="http://schemas.openxmlformats.org/officeDocument/2006/relationships/image" Target="../media/image73.png"/><Relationship Id="rId4" Type="http://schemas.openxmlformats.org/officeDocument/2006/relationships/image" Target="../media/image71.png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3.xml"/><Relationship Id="rId3" Type="http://schemas.openxmlformats.org/officeDocument/2006/relationships/image" Target="../media/image74.png"/><Relationship Id="rId4" Type="http://schemas.openxmlformats.org/officeDocument/2006/relationships/image" Target="../media/image76.png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4.xml"/><Relationship Id="rId3" Type="http://schemas.openxmlformats.org/officeDocument/2006/relationships/image" Target="../media/image78.png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5.xml"/><Relationship Id="rId3" Type="http://schemas.openxmlformats.org/officeDocument/2006/relationships/image" Target="../media/image81.png"/></Relationships>
</file>

<file path=ppt/slides/_rels/slide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6.xml"/><Relationship Id="rId3" Type="http://schemas.openxmlformats.org/officeDocument/2006/relationships/image" Target="../media/image75.png"/></Relationships>
</file>

<file path=ppt/slides/_rels/slide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47.xml"/><Relationship Id="rId3" Type="http://schemas.openxmlformats.org/officeDocument/2006/relationships/image" Target="../media/image79.png"/></Relationships>
</file>

<file path=ppt/slides/_rels/slide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7.xml"/><Relationship Id="rId2" Type="http://schemas.openxmlformats.org/officeDocument/2006/relationships/notesSlide" Target="../notesSlides/notesSlide48.xml"/><Relationship Id="rId3" Type="http://schemas.openxmlformats.org/officeDocument/2006/relationships/image" Target="../media/image83.png"/></Relationships>
</file>

<file path=ppt/slides/_rels/slide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9.xml"/><Relationship Id="rId3" Type="http://schemas.openxmlformats.org/officeDocument/2006/relationships/image" Target="../media/image77.jpg"/></Relationships>
</file>

<file path=ppt/slides/_rels/slide5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0.xml"/><Relationship Id="rId3" Type="http://schemas.openxmlformats.org/officeDocument/2006/relationships/image" Target="../media/image77.jpg"/><Relationship Id="rId4" Type="http://schemas.openxmlformats.org/officeDocument/2006/relationships/image" Target="../media/image83.png"/><Relationship Id="rId5" Type="http://schemas.openxmlformats.org/officeDocument/2006/relationships/image" Target="../media/image79.png"/></Relationships>
</file>

<file path=ppt/slides/_rels/slide5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51.xml"/><Relationship Id="rId3" Type="http://schemas.openxmlformats.org/officeDocument/2006/relationships/image" Target="../media/image80.jpg"/><Relationship Id="rId4" Type="http://schemas.openxmlformats.org/officeDocument/2006/relationships/image" Target="../media/image82.png"/><Relationship Id="rId5" Type="http://schemas.openxmlformats.org/officeDocument/2006/relationships/image" Target="../media/image84.png"/><Relationship Id="rId6" Type="http://schemas.openxmlformats.org/officeDocument/2006/relationships/image" Target="../media/image85.gif"/><Relationship Id="rId7" Type="http://schemas.openxmlformats.org/officeDocument/2006/relationships/image" Target="../media/image86.gif"/></Relationships>
</file>

<file path=ppt/slides/_rels/slide5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52.xml"/><Relationship Id="rId3" Type="http://schemas.openxmlformats.org/officeDocument/2006/relationships/image" Target="../media/image87.gif"/><Relationship Id="rId4" Type="http://schemas.openxmlformats.org/officeDocument/2006/relationships/image" Target="../media/image82.png"/><Relationship Id="rId5" Type="http://schemas.openxmlformats.org/officeDocument/2006/relationships/image" Target="../media/image84.png"/><Relationship Id="rId6" Type="http://schemas.openxmlformats.org/officeDocument/2006/relationships/image" Target="../media/image85.gif"/><Relationship Id="rId7" Type="http://schemas.openxmlformats.org/officeDocument/2006/relationships/image" Target="../media/image86.gif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6" name="Google Shape;316;p5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000" y="9720"/>
            <a:ext cx="7293600" cy="6857640"/>
          </a:xfrm>
          <a:prstGeom prst="rect">
            <a:avLst/>
          </a:prstGeom>
          <a:noFill/>
          <a:ln>
            <a:noFill/>
          </a:ln>
        </p:spPr>
      </p:pic>
      <p:sp>
        <p:nvSpPr>
          <p:cNvPr id="317" name="Google Shape;317;p52"/>
          <p:cNvSpPr/>
          <p:nvPr/>
        </p:nvSpPr>
        <p:spPr>
          <a:xfrm>
            <a:off x="4168500" y="920700"/>
            <a:ext cx="4975500" cy="2003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000" lIns="90000" spcFirstLastPara="1" rIns="90000" wrap="square" tIns="450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3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Multi-wavelength correlations in X-ray binaries and beyond</a:t>
            </a:r>
            <a:endParaRPr b="0" i="0" sz="3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8" name="Google Shape;318;p52"/>
          <p:cNvSpPr/>
          <p:nvPr/>
        </p:nvSpPr>
        <p:spPr>
          <a:xfrm>
            <a:off x="3286700" y="2590925"/>
            <a:ext cx="58614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-343080" lvl="0" marL="34308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t/>
            </a:r>
            <a:endParaRPr b="0" i="0" sz="3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3080" lvl="0" marL="34308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Tahoma"/>
              <a:buNone/>
            </a:pPr>
            <a:r>
              <a:rPr b="1" i="0" lang="en-GB" sz="32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Dave Russell*</a:t>
            </a:r>
            <a:endParaRPr b="0" i="0" sz="16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3080" lvl="0" marL="34308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GB" sz="2000">
                <a:solidFill>
                  <a:schemeClr val="lt1"/>
                </a:solidFill>
              </a:rPr>
              <a:t>Center for Astrophysics and Space Science (CASS), </a:t>
            </a:r>
            <a:r>
              <a:rPr b="1" i="0" lang="en-GB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New York University Abu Dhabi</a:t>
            </a:r>
            <a:endParaRPr b="0" i="0" sz="2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3080" lvl="0" marL="34308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000"/>
              <a:buFont typeface="Arial"/>
              <a:buNone/>
            </a:pPr>
            <a:r>
              <a:t/>
            </a:r>
            <a:endParaRPr sz="2000">
              <a:solidFill>
                <a:schemeClr val="lt1"/>
              </a:solidFill>
            </a:endParaRPr>
          </a:p>
          <a:p>
            <a:pPr indent="-343080" lvl="0" marL="34308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b="1" lang="en-GB" sz="1300">
                <a:solidFill>
                  <a:schemeClr val="lt1"/>
                </a:solidFill>
              </a:rPr>
              <a:t>* 21 papers with Tomaso, + 14 ATels (but we worked on different stuff)</a:t>
            </a:r>
            <a:endParaRPr sz="2000">
              <a:solidFill>
                <a:schemeClr val="lt1"/>
              </a:solidFill>
            </a:endParaRPr>
          </a:p>
          <a:p>
            <a:pPr indent="-343080" lvl="0" marL="34308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000"/>
              <a:buFont typeface="Arial"/>
              <a:buNone/>
            </a:pPr>
            <a:r>
              <a:t/>
            </a:r>
            <a:endParaRPr sz="2000">
              <a:solidFill>
                <a:schemeClr val="lt1"/>
              </a:solidFill>
            </a:endParaRPr>
          </a:p>
          <a:p>
            <a:pPr indent="-343080" lvl="0" marL="34308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GB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D. Bramich, F. Lewis, R. Fender, M.C. Baglio, P. Saikia, K. </a:t>
            </a:r>
            <a:r>
              <a:rPr b="1" lang="en-GB" sz="2000">
                <a:solidFill>
                  <a:schemeClr val="lt1"/>
                </a:solidFill>
              </a:rPr>
              <a:t>Albarta</a:t>
            </a:r>
            <a:r>
              <a:rPr b="1" i="0" lang="en-GB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, F. Bernardini, E. Caruso, S. Oates, Y.J. Yang, J. Homan, A. AlYazeedi, M. Armas Padilla,</a:t>
            </a:r>
            <a:r>
              <a:rPr b="1" lang="en-GB" sz="2000">
                <a:solidFill>
                  <a:schemeClr val="lt1"/>
                </a:solidFill>
              </a:rPr>
              <a:t> C. Cho, A. Sharma, and many more</a:t>
            </a:r>
            <a:endParaRPr b="1" sz="1300">
              <a:solidFill>
                <a:schemeClr val="lt1"/>
              </a:solidFill>
            </a:endParaRPr>
          </a:p>
          <a:p>
            <a:pPr indent="-343080" lvl="0" marL="34308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3080" lvl="0" marL="34308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1" lang="en-GB" sz="1800">
                <a:solidFill>
                  <a:schemeClr val="lt1"/>
                </a:solidFill>
              </a:rPr>
              <a:t>The Many Tones of Accretion – to the memory of Tomaso Belloni</a:t>
            </a:r>
            <a:r>
              <a:rPr b="1" i="0" lang="en-GB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, Cefalù, Sept 202</a:t>
            </a:r>
            <a:r>
              <a:rPr b="1" lang="en-GB" sz="1800">
                <a:solidFill>
                  <a:schemeClr val="lt1"/>
                </a:solidFill>
              </a:rPr>
              <a:t>6</a:t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C:\Users\dr124\Desktop\backup-asus-data\Work-Windoze\Current Work\Talk-2014 Cefalu, Sicily\NYUAD-primary-color-Digital.jpg" id="319" name="Google Shape;319;p5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938895" y="185585"/>
            <a:ext cx="2001600" cy="735120"/>
          </a:xfrm>
          <a:prstGeom prst="rect">
            <a:avLst/>
          </a:prstGeom>
          <a:noFill/>
          <a:ln cap="flat" cmpd="sng" w="22225">
            <a:solidFill>
              <a:srgbClr val="000000"/>
            </a:solidFill>
            <a:prstDash val="solid"/>
            <a:miter lim="8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324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5" name="Google Shape;325;p5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000" y="9720"/>
            <a:ext cx="7293599" cy="6857641"/>
          </a:xfrm>
          <a:prstGeom prst="rect">
            <a:avLst/>
          </a:prstGeom>
          <a:noFill/>
          <a:ln>
            <a:noFill/>
          </a:ln>
        </p:spPr>
      </p:pic>
      <p:sp>
        <p:nvSpPr>
          <p:cNvPr id="326" name="Google Shape;326;p53"/>
          <p:cNvSpPr/>
          <p:nvPr/>
        </p:nvSpPr>
        <p:spPr>
          <a:xfrm>
            <a:off x="3608025" y="759125"/>
            <a:ext cx="5535900" cy="424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-368300" lvl="0" marL="45720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00"/>
              <a:buAutoNum type="arabicParenBoth"/>
            </a:pPr>
            <a:r>
              <a:rPr b="1" lang="en-GB" sz="2200">
                <a:solidFill>
                  <a:schemeClr val="lt1"/>
                </a:solidFill>
              </a:rPr>
              <a:t>Dinner in Rome</a:t>
            </a:r>
            <a:endParaRPr b="1" i="0" sz="2200" u="none" cap="none" strike="noStrike">
              <a:solidFill>
                <a:schemeClr val="lt1"/>
              </a:solidFill>
            </a:endParaRPr>
          </a:p>
        </p:txBody>
      </p:sp>
      <p:sp>
        <p:nvSpPr>
          <p:cNvPr id="327" name="Google Shape;327;p53"/>
          <p:cNvSpPr/>
          <p:nvPr/>
        </p:nvSpPr>
        <p:spPr>
          <a:xfrm>
            <a:off x="0" y="0"/>
            <a:ext cx="9143700" cy="69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000" lIns="90000" spcFirstLastPara="1" rIns="90000" wrap="square" tIns="450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lang="en-GB" sz="2700">
                <a:solidFill>
                  <a:schemeClr val="lt1"/>
                </a:solidFill>
              </a:rPr>
              <a:t>Two few fond memories of Tomaso</a:t>
            </a:r>
            <a:endParaRPr b="0" i="0" sz="27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8" name="Google Shape;328;p53"/>
          <p:cNvSpPr/>
          <p:nvPr/>
        </p:nvSpPr>
        <p:spPr>
          <a:xfrm>
            <a:off x="3608100" y="1297050"/>
            <a:ext cx="5535900" cy="1365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45720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lt1"/>
                </a:solidFill>
              </a:rPr>
              <a:t>He spent 2-3 hours telling me how difficult but amazing it is to fly a plane</a:t>
            </a:r>
            <a:endParaRPr sz="2000">
              <a:solidFill>
                <a:schemeClr val="lt1"/>
              </a:solidFill>
            </a:endParaRPr>
          </a:p>
          <a:p>
            <a:pPr indent="0" lvl="0" marL="45720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lt1"/>
              </a:solidFill>
            </a:endParaRPr>
          </a:p>
          <a:p>
            <a:pPr indent="0" lvl="0" marL="45720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lt1"/>
                </a:solidFill>
              </a:rPr>
              <a:t>I showed great interest, I had no idea he was a pilot</a:t>
            </a:r>
            <a:endParaRPr sz="2000">
              <a:solidFill>
                <a:schemeClr val="lt1"/>
              </a:solidFill>
            </a:endParaRPr>
          </a:p>
        </p:txBody>
      </p:sp>
      <p:sp>
        <p:nvSpPr>
          <p:cNvPr id="329" name="Google Shape;329;p53"/>
          <p:cNvSpPr txBox="1"/>
          <p:nvPr/>
        </p:nvSpPr>
        <p:spPr>
          <a:xfrm>
            <a:off x="3608100" y="2844147"/>
            <a:ext cx="5535900" cy="215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4572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lt1"/>
                </a:solidFill>
              </a:rPr>
              <a:t>After a considerable period I came to the realisation that Tomaso was referring to a flight simulator game</a:t>
            </a:r>
            <a:endParaRPr sz="2000">
              <a:solidFill>
                <a:schemeClr val="lt1"/>
              </a:solidFill>
            </a:endParaRPr>
          </a:p>
          <a:p>
            <a:pPr indent="0" lvl="0" marL="4572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lt1"/>
              </a:solidFill>
            </a:endParaRPr>
          </a:p>
          <a:p>
            <a:pPr indent="0" lvl="0" marL="4572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lt1"/>
                </a:solidFill>
              </a:rPr>
              <a:t>A good example of: </a:t>
            </a:r>
            <a:r>
              <a:rPr i="1" lang="en-GB" sz="2000">
                <a:solidFill>
                  <a:schemeClr val="lt1"/>
                </a:solidFill>
              </a:rPr>
              <a:t>“Tomaso talked a lot. Once he started, he was almost unstoppable.” </a:t>
            </a:r>
            <a:r>
              <a:rPr lang="en-GB" sz="2000">
                <a:solidFill>
                  <a:schemeClr val="lt1"/>
                </a:solidFill>
              </a:rPr>
              <a:t>(quoting Andrea Comastri, yesterday)</a:t>
            </a:r>
            <a:endParaRPr sz="2000">
              <a:solidFill>
                <a:schemeClr val="lt1"/>
              </a:solidFill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334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5" name="Google Shape;335;p5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000" y="9720"/>
            <a:ext cx="7293599" cy="6857641"/>
          </a:xfrm>
          <a:prstGeom prst="rect">
            <a:avLst/>
          </a:prstGeom>
          <a:noFill/>
          <a:ln>
            <a:noFill/>
          </a:ln>
        </p:spPr>
      </p:pic>
      <p:sp>
        <p:nvSpPr>
          <p:cNvPr id="336" name="Google Shape;336;p54"/>
          <p:cNvSpPr/>
          <p:nvPr/>
        </p:nvSpPr>
        <p:spPr>
          <a:xfrm>
            <a:off x="3608025" y="759125"/>
            <a:ext cx="5535900" cy="132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lt1"/>
                </a:solidFill>
              </a:rPr>
              <a:t>(2)	</a:t>
            </a:r>
            <a:r>
              <a:rPr b="1" lang="en-GB" sz="2200">
                <a:solidFill>
                  <a:schemeClr val="lt1"/>
                </a:solidFill>
              </a:rPr>
              <a:t>I had the privilege of hosting</a:t>
            </a:r>
            <a:endParaRPr b="1" sz="2200">
              <a:solidFill>
                <a:schemeClr val="lt1"/>
              </a:solidFill>
            </a:endParaRPr>
          </a:p>
          <a:p>
            <a:pPr indent="457200" lvl="0" mar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lt1"/>
                </a:solidFill>
              </a:rPr>
              <a:t>Tomaso in March 2016 when he</a:t>
            </a:r>
            <a:endParaRPr b="1" sz="2200">
              <a:solidFill>
                <a:schemeClr val="lt1"/>
              </a:solidFill>
            </a:endParaRPr>
          </a:p>
          <a:p>
            <a:pPr indent="457200" lvl="0" mar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lt1"/>
                </a:solidFill>
              </a:rPr>
              <a:t>visited NYU Abu Dhabi for a week,</a:t>
            </a:r>
            <a:endParaRPr b="1" sz="2200">
              <a:solidFill>
                <a:schemeClr val="lt1"/>
              </a:solidFill>
            </a:endParaRPr>
          </a:p>
          <a:p>
            <a:pPr indent="457200" lvl="0" mar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lt1"/>
                </a:solidFill>
              </a:rPr>
              <a:t>with Rob Fender</a:t>
            </a:r>
            <a:endParaRPr b="1" i="0" sz="2200" u="none" cap="none" strike="noStrike">
              <a:solidFill>
                <a:schemeClr val="lt1"/>
              </a:solidFill>
            </a:endParaRPr>
          </a:p>
        </p:txBody>
      </p:sp>
      <p:sp>
        <p:nvSpPr>
          <p:cNvPr id="337" name="Google Shape;337;p54"/>
          <p:cNvSpPr/>
          <p:nvPr/>
        </p:nvSpPr>
        <p:spPr>
          <a:xfrm>
            <a:off x="0" y="0"/>
            <a:ext cx="9143700" cy="69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000" lIns="90000" spcFirstLastPara="1" rIns="90000" wrap="square" tIns="450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lang="en-GB" sz="2700">
                <a:solidFill>
                  <a:schemeClr val="lt1"/>
                </a:solidFill>
              </a:rPr>
              <a:t>Two</a:t>
            </a:r>
            <a:r>
              <a:rPr b="1" lang="en-GB" sz="2700">
                <a:solidFill>
                  <a:schemeClr val="lt1"/>
                </a:solidFill>
              </a:rPr>
              <a:t> few fond memories of Tomaso</a:t>
            </a:r>
            <a:endParaRPr b="0" i="0" sz="27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8" name="Google Shape;338;p54"/>
          <p:cNvSpPr/>
          <p:nvPr/>
        </p:nvSpPr>
        <p:spPr>
          <a:xfrm>
            <a:off x="3608025" y="2261100"/>
            <a:ext cx="5535900" cy="12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45720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lt1"/>
                </a:solidFill>
              </a:rPr>
              <a:t>3</a:t>
            </a:r>
            <a:r>
              <a:rPr baseline="30000" lang="en-GB" sz="2000">
                <a:solidFill>
                  <a:schemeClr val="lt1"/>
                </a:solidFill>
              </a:rPr>
              <a:t>rd</a:t>
            </a:r>
            <a:r>
              <a:rPr lang="en-GB" sz="2000">
                <a:solidFill>
                  <a:schemeClr val="lt1"/>
                </a:solidFill>
              </a:rPr>
              <a:t> March 2016: e-mail from Tomaso:</a:t>
            </a:r>
            <a:endParaRPr sz="2000">
              <a:solidFill>
                <a:schemeClr val="lt1"/>
              </a:solidFill>
            </a:endParaRPr>
          </a:p>
          <a:p>
            <a:pPr indent="0" lvl="0" marL="45720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en-GB" sz="2000">
                <a:solidFill>
                  <a:schemeClr val="lt1"/>
                </a:solidFill>
              </a:rPr>
              <a:t>“Before I forget, I am getting conflicting information about the temperature there. How warm will it be?”</a:t>
            </a:r>
            <a:endParaRPr i="1" sz="2000">
              <a:solidFill>
                <a:schemeClr val="lt1"/>
              </a:solidFill>
            </a:endParaRPr>
          </a:p>
          <a:p>
            <a:pPr indent="0" lvl="0" marL="45720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i="1" sz="2000">
              <a:solidFill>
                <a:schemeClr val="lt1"/>
              </a:solidFill>
            </a:endParaRPr>
          </a:p>
        </p:txBody>
      </p:sp>
      <p:sp>
        <p:nvSpPr>
          <p:cNvPr id="339" name="Google Shape;339;p54"/>
          <p:cNvSpPr txBox="1"/>
          <p:nvPr/>
        </p:nvSpPr>
        <p:spPr>
          <a:xfrm>
            <a:off x="3607875" y="3531600"/>
            <a:ext cx="5535900" cy="1662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4572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lt1"/>
                </a:solidFill>
              </a:rPr>
              <a:t>My reply:</a:t>
            </a:r>
            <a:endParaRPr sz="2000">
              <a:solidFill>
                <a:schemeClr val="lt1"/>
              </a:solidFill>
            </a:endParaRPr>
          </a:p>
          <a:p>
            <a:pPr indent="0" lvl="0" marL="4572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en-GB" sz="2000">
                <a:solidFill>
                  <a:schemeClr val="lt1"/>
                </a:solidFill>
              </a:rPr>
              <a:t>“Hi Tomaso,</a:t>
            </a:r>
            <a:endParaRPr i="1" sz="2000">
              <a:solidFill>
                <a:schemeClr val="lt1"/>
              </a:solidFill>
            </a:endParaRPr>
          </a:p>
          <a:p>
            <a:pPr indent="0" lvl="0" marL="4572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en-GB" sz="2000">
                <a:solidFill>
                  <a:schemeClr val="lt1"/>
                </a:solidFill>
              </a:rPr>
              <a:t>Its getting warm here, but inside the aircon is cold! So you might want a jumper with you. Its relatively humid today.</a:t>
            </a:r>
            <a:endParaRPr i="1" sz="2000">
              <a:solidFill>
                <a:schemeClr val="lt1"/>
              </a:solidFill>
            </a:endParaRPr>
          </a:p>
          <a:p>
            <a:pPr indent="0" lvl="0" marL="4572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en-GB" sz="2000">
                <a:solidFill>
                  <a:schemeClr val="lt1"/>
                </a:solidFill>
              </a:rPr>
              <a:t>Have a good flight!”</a:t>
            </a:r>
            <a:endParaRPr i="1" sz="2000">
              <a:solidFill>
                <a:schemeClr val="lt1"/>
              </a:solidFill>
            </a:endParaRPr>
          </a:p>
        </p:txBody>
      </p:sp>
      <p:sp>
        <p:nvSpPr>
          <p:cNvPr id="340" name="Google Shape;340;p54"/>
          <p:cNvSpPr txBox="1"/>
          <p:nvPr/>
        </p:nvSpPr>
        <p:spPr>
          <a:xfrm>
            <a:off x="3608025" y="5264400"/>
            <a:ext cx="5535900" cy="141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4572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lt1"/>
                </a:solidFill>
              </a:rPr>
              <a:t>Tomaso:</a:t>
            </a:r>
            <a:endParaRPr sz="2000">
              <a:solidFill>
                <a:schemeClr val="lt1"/>
              </a:solidFill>
            </a:endParaRPr>
          </a:p>
          <a:p>
            <a:pPr indent="0" lvl="0" marL="4572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en-GB" sz="2000">
                <a:solidFill>
                  <a:schemeClr val="lt1"/>
                </a:solidFill>
              </a:rPr>
              <a:t>“I have brought a jumper, I will be OK or so I hope. At the airport now. </a:t>
            </a:r>
            <a:endParaRPr i="1" sz="2000">
              <a:solidFill>
                <a:schemeClr val="lt1"/>
              </a:solidFill>
            </a:endParaRPr>
          </a:p>
          <a:p>
            <a:pPr indent="0" lvl="0" marL="4572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en-GB" sz="2000">
                <a:solidFill>
                  <a:schemeClr val="lt1"/>
                </a:solidFill>
              </a:rPr>
              <a:t>See you soon, </a:t>
            </a:r>
            <a:endParaRPr i="1" sz="2000">
              <a:solidFill>
                <a:schemeClr val="lt1"/>
              </a:solidFill>
            </a:endParaRPr>
          </a:p>
          <a:p>
            <a:pPr indent="0" lvl="0" marL="4572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en-GB" sz="2000">
                <a:solidFill>
                  <a:schemeClr val="lt1"/>
                </a:solidFill>
              </a:rPr>
              <a:t>Tomaso”</a:t>
            </a:r>
            <a:endParaRPr i="1" sz="2000">
              <a:solidFill>
                <a:schemeClr val="lt1"/>
              </a:solidFill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345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6" name="Google Shape;346;p5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7067"/>
            <a:ext cx="9144000" cy="6022714"/>
          </a:xfrm>
          <a:prstGeom prst="rect">
            <a:avLst/>
          </a:prstGeom>
          <a:noFill/>
          <a:ln>
            <a:noFill/>
          </a:ln>
        </p:spPr>
      </p:pic>
      <p:sp>
        <p:nvSpPr>
          <p:cNvPr id="347" name="Google Shape;347;p55"/>
          <p:cNvSpPr txBox="1"/>
          <p:nvPr/>
        </p:nvSpPr>
        <p:spPr>
          <a:xfrm>
            <a:off x="133650" y="5934600"/>
            <a:ext cx="8876700" cy="84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4572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</a:rPr>
              <a:t>We had the largest storm in a decade</a:t>
            </a:r>
            <a:endParaRPr sz="1800">
              <a:solidFill>
                <a:schemeClr val="dk1"/>
              </a:solidFill>
            </a:endParaRPr>
          </a:p>
          <a:p>
            <a:pPr indent="0" lvl="0" marL="4572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</a:rPr>
              <a:t>Severe thunderstorms brought torrential downpours and cyclonic winds reaching up to 130 km/h (80 mph)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352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56"/>
          <p:cNvSpPr txBox="1"/>
          <p:nvPr/>
        </p:nvSpPr>
        <p:spPr>
          <a:xfrm>
            <a:off x="1622675" y="2154575"/>
            <a:ext cx="5535900" cy="141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4572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lt1"/>
                </a:solidFill>
              </a:rPr>
              <a:t>We had the largest storm in a decade</a:t>
            </a:r>
            <a:endParaRPr b="1" sz="2000">
              <a:solidFill>
                <a:schemeClr val="lt1"/>
              </a:solidFill>
            </a:endParaRPr>
          </a:p>
          <a:p>
            <a:pPr indent="0" lvl="0" marL="4572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chemeClr val="lt1"/>
              </a:solidFill>
            </a:endParaRPr>
          </a:p>
          <a:p>
            <a:pPr indent="0" lvl="0" marL="4572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lt1"/>
                </a:solidFill>
              </a:rPr>
              <a:t>Severe thunderstorms brought torrential downpours and cyclonic winds reaching up to 130 km/h (80 mph)</a:t>
            </a:r>
            <a:endParaRPr b="1" sz="2000">
              <a:solidFill>
                <a:schemeClr val="lt1"/>
              </a:solidFill>
            </a:endParaRPr>
          </a:p>
        </p:txBody>
      </p:sp>
      <p:pic>
        <p:nvPicPr>
          <p:cNvPr id="354" name="Google Shape;354;p5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62136"/>
            <a:ext cx="9144000" cy="6022729"/>
          </a:xfrm>
          <a:prstGeom prst="rect">
            <a:avLst/>
          </a:prstGeom>
          <a:noFill/>
          <a:ln>
            <a:noFill/>
          </a:ln>
        </p:spPr>
      </p:pic>
      <p:sp>
        <p:nvSpPr>
          <p:cNvPr id="355" name="Google Shape;355;p56"/>
          <p:cNvSpPr txBox="1"/>
          <p:nvPr/>
        </p:nvSpPr>
        <p:spPr>
          <a:xfrm>
            <a:off x="0" y="6070095"/>
            <a:ext cx="9144000" cy="67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45720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dk1"/>
                </a:solidFill>
              </a:rPr>
              <a:t>He still took some amazing photos, especially from campus</a:t>
            </a:r>
            <a:endParaRPr b="1" sz="2000">
              <a:solidFill>
                <a:schemeClr val="dk1"/>
              </a:solidFill>
            </a:endParaRPr>
          </a:p>
          <a:p>
            <a:pPr indent="0" lvl="0" marL="45720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dk1"/>
                </a:solidFill>
              </a:rPr>
              <a:t>He also made friends with the security guards</a:t>
            </a:r>
            <a:endParaRPr b="1" sz="2000">
              <a:solidFill>
                <a:schemeClr val="dk1"/>
              </a:solidFill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360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1" name="Google Shape;361;p5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7308511" cy="6858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366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7" name="Google Shape;367;p5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7308511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368" name="Google Shape;368;p58"/>
          <p:cNvSpPr/>
          <p:nvPr/>
        </p:nvSpPr>
        <p:spPr>
          <a:xfrm>
            <a:off x="66775" y="2996100"/>
            <a:ext cx="7241700" cy="3861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600">
                <a:solidFill>
                  <a:schemeClr val="dk1"/>
                </a:solidFill>
              </a:rPr>
              <a:t>Tomaso Belloni tomaso.belloni@brera.inaf.it via nyu.edu </a:t>
            </a:r>
            <a:endParaRPr b="1" sz="1600">
              <a:solidFill>
                <a:schemeClr val="dk1"/>
              </a:solidFill>
            </a:endParaRPr>
          </a:p>
          <a:p>
            <a:pPr indent="0" lvl="0" mar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600">
                <a:solidFill>
                  <a:schemeClr val="dk1"/>
                </a:solidFill>
              </a:rPr>
              <a:t>Thu, 10 Mar 2016, 13:29</a:t>
            </a:r>
            <a:endParaRPr b="1" sz="1600">
              <a:solidFill>
                <a:schemeClr val="dk1"/>
              </a:solidFill>
            </a:endParaRPr>
          </a:p>
          <a:p>
            <a:pPr indent="0" lvl="0" marL="45720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600">
                <a:solidFill>
                  <a:schemeClr val="dk1"/>
                </a:solidFill>
              </a:rPr>
              <a:t>	</a:t>
            </a:r>
            <a:endParaRPr b="1" sz="1600">
              <a:solidFill>
                <a:schemeClr val="dk1"/>
              </a:solidFill>
            </a:endParaRPr>
          </a:p>
          <a:p>
            <a:pPr indent="0" lvl="0" mar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GB" sz="1600">
                <a:solidFill>
                  <a:schemeClr val="dk1"/>
                </a:solidFill>
              </a:rPr>
              <a:t>“</a:t>
            </a:r>
            <a:r>
              <a:rPr b="1" i="1" lang="en-GB" sz="1600">
                <a:solidFill>
                  <a:schemeClr val="dk1"/>
                </a:solidFill>
              </a:rPr>
              <a:t>Hi Dave,</a:t>
            </a:r>
            <a:endParaRPr b="1" i="1" sz="1600">
              <a:solidFill>
                <a:schemeClr val="dk1"/>
              </a:solidFill>
            </a:endParaRPr>
          </a:p>
          <a:p>
            <a:pPr indent="0" lvl="0" mar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GB" sz="1600">
                <a:solidFill>
                  <a:schemeClr val="dk1"/>
                </a:solidFill>
              </a:rPr>
              <a:t>   everything ok for the trip, I am in my office now. Thank you again for your hospitality. It was a very good experience and the NYUAD campus is a great place. Let us get in touch in a few months to see if it is possible to plan a longer visit.</a:t>
            </a:r>
            <a:endParaRPr b="1" i="1" sz="1600">
              <a:solidFill>
                <a:schemeClr val="dk1"/>
              </a:solidFill>
            </a:endParaRPr>
          </a:p>
          <a:p>
            <a:pPr indent="0" lvl="0" marL="45720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1" sz="1600">
              <a:solidFill>
                <a:schemeClr val="dk1"/>
              </a:solidFill>
            </a:endParaRPr>
          </a:p>
          <a:p>
            <a:pPr indent="0" lvl="0" mar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GB" sz="1600">
                <a:solidFill>
                  <a:schemeClr val="dk1"/>
                </a:solidFill>
              </a:rPr>
              <a:t>I still have to work on the camera photos, but I will slowly populate a Flickr album with the iPhone photos of NYUAD. You can find it in</a:t>
            </a:r>
            <a:endParaRPr b="1" i="1" sz="1600">
              <a:solidFill>
                <a:schemeClr val="dk1"/>
              </a:solidFill>
            </a:endParaRPr>
          </a:p>
          <a:p>
            <a:pPr indent="0" lvl="0" marL="45720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1" sz="1600">
              <a:solidFill>
                <a:schemeClr val="dk1"/>
              </a:solidFill>
            </a:endParaRPr>
          </a:p>
          <a:p>
            <a:pPr indent="0" lvl="0" mar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GB" sz="1600" u="sng">
                <a:solidFill>
                  <a:schemeClr val="hlink"/>
                </a:solidFill>
                <a:hlinkClick r:id="rId4"/>
              </a:rPr>
              <a:t>https://www.flickr.com/photos/tmbx-mahe/albums/72157663369067284</a:t>
            </a:r>
            <a:endParaRPr b="1" i="1" sz="1600">
              <a:solidFill>
                <a:schemeClr val="dk1"/>
              </a:solidFill>
            </a:endParaRPr>
          </a:p>
          <a:p>
            <a:pPr indent="0" lvl="0" marL="45720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1" sz="1600">
              <a:solidFill>
                <a:schemeClr val="dk1"/>
              </a:solidFill>
            </a:endParaRPr>
          </a:p>
          <a:p>
            <a:pPr indent="0" lvl="0" marL="45720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GB" sz="1600">
                <a:solidFill>
                  <a:schemeClr val="dk1"/>
                </a:solidFill>
              </a:rPr>
              <a:t>Cheers,</a:t>
            </a:r>
            <a:endParaRPr b="1" i="1" sz="1600">
              <a:solidFill>
                <a:schemeClr val="dk1"/>
              </a:solidFill>
            </a:endParaRPr>
          </a:p>
          <a:p>
            <a:pPr indent="0" lvl="0" marL="45720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GB" sz="1600">
                <a:solidFill>
                  <a:schemeClr val="dk1"/>
                </a:solidFill>
              </a:rPr>
              <a:t> Tomaso”</a:t>
            </a:r>
            <a:endParaRPr b="1" i="1" sz="16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3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close up of a map&#10;&#10;Description automatically generated" id="374" name="Google Shape;374;p5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743200" y="1120320"/>
            <a:ext cx="6248160" cy="4373640"/>
          </a:xfrm>
          <a:prstGeom prst="rect">
            <a:avLst/>
          </a:prstGeom>
          <a:noFill/>
          <a:ln>
            <a:noFill/>
          </a:ln>
        </p:spPr>
      </p:pic>
      <p:sp>
        <p:nvSpPr>
          <p:cNvPr id="375" name="Google Shape;375;p59"/>
          <p:cNvSpPr/>
          <p:nvPr/>
        </p:nvSpPr>
        <p:spPr>
          <a:xfrm>
            <a:off x="4038480" y="739080"/>
            <a:ext cx="4876560" cy="38052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Dense coverage of MAXI J1820+070 in 2018-2019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6" name="Google Shape;376;p59"/>
          <p:cNvSpPr/>
          <p:nvPr/>
        </p:nvSpPr>
        <p:spPr>
          <a:xfrm>
            <a:off x="0" y="0"/>
            <a:ext cx="9143640" cy="6919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000" lIns="90000" spcFirstLastPara="1" rIns="90000" wrap="square" tIns="450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i="0" lang="en-GB" sz="3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Multi-wavelength monitoring of XRB outbursts</a:t>
            </a:r>
            <a:endParaRPr b="0" i="0" sz="30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7" name="Google Shape;377;p59"/>
          <p:cNvSpPr/>
          <p:nvPr/>
        </p:nvSpPr>
        <p:spPr>
          <a:xfrm>
            <a:off x="38880" y="4648320"/>
            <a:ext cx="8991360" cy="205704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Accretion and ejection physics,</a:t>
            </a:r>
            <a:br>
              <a:rPr b="0" i="0" lang="en-GB" sz="1800" u="none" cap="none" strike="noStrike">
                <a:latin typeface="Arial"/>
                <a:ea typeface="Arial"/>
                <a:cs typeface="Arial"/>
                <a:sym typeface="Arial"/>
              </a:rPr>
            </a:b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physical properties from: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-285840" lvl="0" marL="28584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Broadband spectral modelling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-285840" lvl="0" marL="28584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Time evolution, lags, cross-correlations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-285840" lvl="0" marL="28584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X-ray state-dependent relations between different components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"/>
              <a:buFont typeface="Arial"/>
              <a:buNone/>
            </a:pPr>
            <a:r>
              <a:t/>
            </a:r>
            <a:endParaRPr b="0" i="0" sz="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Here, I focus on the long-term correlated behaviour between radio, optical/infrared (OIR) and X-ray emission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8" name="Google Shape;378;p59"/>
          <p:cNvSpPr/>
          <p:nvPr/>
        </p:nvSpPr>
        <p:spPr>
          <a:xfrm>
            <a:off x="38880" y="1144440"/>
            <a:ext cx="3313440" cy="338148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-285840" lvl="0" marL="28584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Multi-wavelength monitoring</a:t>
            </a:r>
            <a:br>
              <a:rPr b="0" i="0" lang="en-GB" sz="1800" u="none" cap="none" strike="noStrike">
                <a:latin typeface="Arial"/>
                <a:ea typeface="Arial"/>
                <a:cs typeface="Arial"/>
                <a:sym typeface="Arial"/>
              </a:rPr>
            </a:b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campaigns of XRB outbursts can provide a wealth of information that cannot be achieved at</a:t>
            </a:r>
            <a:br>
              <a:rPr b="0" i="0" lang="en-GB" sz="1800" u="none" cap="none" strike="noStrike">
                <a:latin typeface="Arial"/>
                <a:ea typeface="Arial"/>
                <a:cs typeface="Arial"/>
                <a:sym typeface="Arial"/>
              </a:rPr>
            </a:b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one wavelength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-285840" lvl="0" marL="28584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Studying the nature of accretion onto these compact objects sheds</a:t>
            </a:r>
            <a:br>
              <a:rPr b="0" i="0" lang="en-GB" sz="1800" u="none" cap="none" strike="noStrike">
                <a:latin typeface="Arial"/>
                <a:ea typeface="Arial"/>
                <a:cs typeface="Arial"/>
                <a:sym typeface="Arial"/>
              </a:rPr>
            </a:b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light on several broad</a:t>
            </a:r>
            <a:br>
              <a:rPr b="0" i="0" lang="en-GB" sz="1800" u="none" cap="none" strike="noStrike">
                <a:latin typeface="Arial"/>
                <a:ea typeface="Arial"/>
                <a:cs typeface="Arial"/>
                <a:sym typeface="Arial"/>
              </a:rPr>
            </a:b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fields in astrophysics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3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p60"/>
          <p:cNvSpPr/>
          <p:nvPr/>
        </p:nvSpPr>
        <p:spPr>
          <a:xfrm>
            <a:off x="4257025" y="844231"/>
            <a:ext cx="4738200" cy="5913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/>
              <a:t>Some early work showed that optical and radio emission faded together with X-rays during outburst decays</a:t>
            </a:r>
            <a:endParaRPr sz="16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sz="16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/>
              <a:t>Han &amp; Hjellming 1992</a:t>
            </a:r>
            <a:endParaRPr sz="16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/>
              <a:t>1989 outburst of V404 Cyg</a:t>
            </a:r>
            <a:endParaRPr sz="16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sz="16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sz="16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sz="16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sz="16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/>
              <a:t>GRO J0422+32</a:t>
            </a:r>
            <a:endParaRPr sz="16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/>
              <a:t>Chen et al. 1997</a:t>
            </a:r>
            <a:endParaRPr sz="16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/>
              <a:t>(large compilation</a:t>
            </a:r>
            <a:br>
              <a:rPr lang="en-GB" sz="1600"/>
            </a:br>
            <a:r>
              <a:rPr lang="en-GB" sz="1600"/>
              <a:t>Of X-ray and</a:t>
            </a:r>
            <a:br>
              <a:rPr lang="en-GB" sz="1600"/>
            </a:br>
            <a:r>
              <a:rPr lang="en-GB" sz="1600"/>
              <a:t>o</a:t>
            </a:r>
            <a:r>
              <a:rPr lang="en-GB" sz="1600"/>
              <a:t>ptical light </a:t>
            </a:r>
            <a:br>
              <a:rPr lang="en-GB" sz="1600"/>
            </a:br>
            <a:r>
              <a:rPr lang="en-GB" sz="1600"/>
              <a:t>curves)</a:t>
            </a:r>
            <a:endParaRPr sz="16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sz="16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/>
              <a:t>Radio → jet</a:t>
            </a:r>
            <a:endParaRPr sz="16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sz="16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/>
              <a:t>Optical → disc</a:t>
            </a:r>
            <a:endParaRPr sz="16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sz="16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/>
              <a:t>X-ray → corona</a:t>
            </a:r>
            <a:endParaRPr sz="16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/>
              <a:t>              +disc</a:t>
            </a:r>
            <a:endParaRPr sz="1600"/>
          </a:p>
        </p:txBody>
      </p:sp>
      <p:sp>
        <p:nvSpPr>
          <p:cNvPr id="385" name="Google Shape;385;p60"/>
          <p:cNvSpPr/>
          <p:nvPr/>
        </p:nvSpPr>
        <p:spPr>
          <a:xfrm>
            <a:off x="0" y="0"/>
            <a:ext cx="9143700" cy="69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000" lIns="90000" spcFirstLastPara="1" rIns="90000" wrap="square" tIns="450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i="0" lang="en-GB" sz="3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Multi-wavelength monitoring of XRB outbursts</a:t>
            </a:r>
            <a:endParaRPr b="0" i="0" sz="30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86" name="Google Shape;386;p6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844200"/>
            <a:ext cx="3966249" cy="5913576"/>
          </a:xfrm>
          <a:prstGeom prst="rect">
            <a:avLst/>
          </a:prstGeom>
          <a:noFill/>
          <a:ln>
            <a:noFill/>
          </a:ln>
        </p:spPr>
      </p:pic>
      <p:pic>
        <p:nvPicPr>
          <p:cNvPr id="387" name="Google Shape;387;p6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11650" y="3102100"/>
            <a:ext cx="3132050" cy="3655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2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p61"/>
          <p:cNvSpPr/>
          <p:nvPr/>
        </p:nvSpPr>
        <p:spPr>
          <a:xfrm>
            <a:off x="4218875" y="848000"/>
            <a:ext cx="4181100" cy="3779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/>
              <a:t>← Corbel et al. 2000 (again GX 339-4)</a:t>
            </a:r>
            <a:endParaRPr sz="16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sz="16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/>
              <a:t>     See also Hannikainen et al. 1998</a:t>
            </a:r>
            <a:endParaRPr sz="1600"/>
          </a:p>
        </p:txBody>
      </p:sp>
      <p:sp>
        <p:nvSpPr>
          <p:cNvPr id="394" name="Google Shape;394;p61"/>
          <p:cNvSpPr/>
          <p:nvPr/>
        </p:nvSpPr>
        <p:spPr>
          <a:xfrm>
            <a:off x="0" y="0"/>
            <a:ext cx="9143700" cy="69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000" lIns="90000" spcFirstLastPara="1" rIns="90000" wrap="square" tIns="450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lang="en-GB" sz="3000"/>
              <a:t>Early correlations</a:t>
            </a:r>
            <a:endParaRPr b="0" i="0" sz="30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5" name="Google Shape;395;p61"/>
          <p:cNvSpPr/>
          <p:nvPr/>
        </p:nvSpPr>
        <p:spPr>
          <a:xfrm>
            <a:off x="1525575" y="5179400"/>
            <a:ext cx="2414100" cy="1610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/>
              <a:t>Callanan et al. 1995 →</a:t>
            </a:r>
            <a:endParaRPr sz="16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sz="16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/>
              <a:t>Usually we need data within ~1 day to “match” data points (for slowly varying sources)</a:t>
            </a:r>
            <a:endParaRPr sz="1600"/>
          </a:p>
        </p:txBody>
      </p:sp>
      <p:pic>
        <p:nvPicPr>
          <p:cNvPr id="396" name="Google Shape;396;p6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844200"/>
            <a:ext cx="3787299" cy="3787299"/>
          </a:xfrm>
          <a:prstGeom prst="rect">
            <a:avLst/>
          </a:prstGeom>
          <a:noFill/>
          <a:ln>
            <a:noFill/>
          </a:ln>
        </p:spPr>
      </p:pic>
      <p:pic>
        <p:nvPicPr>
          <p:cNvPr id="397" name="Google Shape;397;p6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988574" y="2768625"/>
            <a:ext cx="5155126" cy="4089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2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Google Shape;403;p62"/>
          <p:cNvSpPr/>
          <p:nvPr/>
        </p:nvSpPr>
        <p:spPr>
          <a:xfrm>
            <a:off x="5631425" y="766225"/>
            <a:ext cx="3343200" cy="3779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/>
              <a:t>But the light curves were not always positively correlated</a:t>
            </a:r>
            <a:endParaRPr sz="16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sz="16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/>
              <a:t>← 	State transition in GX 339-4</a:t>
            </a:r>
            <a:endParaRPr sz="16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/>
              <a:t>	Fender et al. 1999</a:t>
            </a:r>
            <a:endParaRPr sz="1600"/>
          </a:p>
        </p:txBody>
      </p:sp>
      <p:sp>
        <p:nvSpPr>
          <p:cNvPr id="404" name="Google Shape;404;p62"/>
          <p:cNvSpPr/>
          <p:nvPr/>
        </p:nvSpPr>
        <p:spPr>
          <a:xfrm>
            <a:off x="0" y="0"/>
            <a:ext cx="9143700" cy="69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000" lIns="90000" spcFirstLastPara="1" rIns="90000" wrap="square" tIns="450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i="0" lang="en-GB" sz="3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Multi-wavelength monitoring of XRB outbursts</a:t>
            </a:r>
            <a:endParaRPr b="0" i="0" sz="30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05" name="Google Shape;405;p6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688225"/>
            <a:ext cx="5134237" cy="3935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406" name="Google Shape;406;p6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180028" y="4209450"/>
            <a:ext cx="3963975" cy="2648550"/>
          </a:xfrm>
          <a:prstGeom prst="rect">
            <a:avLst/>
          </a:prstGeom>
          <a:noFill/>
          <a:ln>
            <a:noFill/>
          </a:ln>
        </p:spPr>
      </p:pic>
      <p:sp>
        <p:nvSpPr>
          <p:cNvPr id="407" name="Google Shape;407;p62"/>
          <p:cNvSpPr/>
          <p:nvPr/>
        </p:nvSpPr>
        <p:spPr>
          <a:xfrm>
            <a:off x="753375" y="4783900"/>
            <a:ext cx="4371600" cy="187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/>
              <a:t>State transition in GX 339-4  →</a:t>
            </a:r>
            <a:endParaRPr sz="16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/>
              <a:t>	Motch et al. 1985</a:t>
            </a:r>
            <a:endParaRPr sz="16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sz="16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/>
              <a:t>See also e.g. Belloni, Migliari &amp; Fender 2000</a:t>
            </a:r>
            <a:endParaRPr sz="16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sz="16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lang="en-GB" sz="1600"/>
              <a:t>Correlations must depend on X-ray state</a:t>
            </a:r>
            <a:endParaRPr b="1" sz="16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2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elloni3" id="413" name="Google Shape;413;p6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33720" y="1295280"/>
            <a:ext cx="4223880" cy="4711320"/>
          </a:xfrm>
          <a:prstGeom prst="rect">
            <a:avLst/>
          </a:prstGeom>
          <a:noFill/>
          <a:ln>
            <a:noFill/>
          </a:ln>
        </p:spPr>
      </p:pic>
      <p:sp>
        <p:nvSpPr>
          <p:cNvPr id="414" name="Google Shape;414;p63"/>
          <p:cNvSpPr/>
          <p:nvPr/>
        </p:nvSpPr>
        <p:spPr>
          <a:xfrm>
            <a:off x="611280" y="0"/>
            <a:ext cx="7772040" cy="6919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000" lIns="90000" spcFirstLastPara="1" rIns="90000" wrap="square" tIns="450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lang="en-GB" sz="3200"/>
              <a:t>State dependency</a:t>
            </a:r>
            <a:endParaRPr b="0" i="0" sz="32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5" name="Google Shape;415;p63"/>
          <p:cNvSpPr/>
          <p:nvPr/>
        </p:nvSpPr>
        <p:spPr>
          <a:xfrm>
            <a:off x="2590925" y="5334125"/>
            <a:ext cx="3766800" cy="129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GX 339-4 outburst; Belloni et al. 2005</a:t>
            </a:r>
            <a:endParaRPr b="0" i="0" sz="14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479"/>
              </a:spcBef>
              <a:spcAft>
                <a:spcPts val="0"/>
              </a:spcAft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/>
              <a:t>Maccarone &amp; Coppi 2003, </a:t>
            </a:r>
            <a:r>
              <a:rPr b="0" i="0" lang="en-GB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Fender et al. 2004, 2009</a:t>
            </a:r>
            <a:endParaRPr b="0" i="0" sz="14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Unified picture of X-ray evolution in BHXBs</a:t>
            </a:r>
            <a:endParaRPr b="0" i="0" sz="14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6" name="Google Shape;416;p63"/>
          <p:cNvSpPr/>
          <p:nvPr/>
        </p:nvSpPr>
        <p:spPr>
          <a:xfrm>
            <a:off x="6400800" y="4876920"/>
            <a:ext cx="2742840" cy="152352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FF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A</a:t>
            </a: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to </a:t>
            </a:r>
            <a:r>
              <a:rPr b="0" i="0" lang="en-GB" sz="1800" u="none" cap="none" strike="noStrik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B</a:t>
            </a: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 Hard state rise: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-285840" lvl="0" marL="285840" marR="0" rtl="0" algn="l">
              <a:lnSpc>
                <a:spcPct val="90000"/>
              </a:lnSpc>
              <a:spcBef>
                <a:spcPts val="241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X-ray power law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-285840" lvl="0" marL="285840" marR="0" rtl="0" algn="l">
              <a:lnSpc>
                <a:spcPct val="90000"/>
              </a:lnSpc>
              <a:spcBef>
                <a:spcPts val="241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Comptonized corona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-285840" lvl="0" marL="285840" marR="0" rtl="0" algn="l">
              <a:lnSpc>
                <a:spcPct val="90000"/>
              </a:lnSpc>
              <a:spcBef>
                <a:spcPts val="241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Disc truncated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840" lvl="0" marL="285840" marR="0" rtl="0" algn="l">
              <a:lnSpc>
                <a:spcPct val="90000"/>
              </a:lnSpc>
              <a:spcBef>
                <a:spcPts val="241"/>
              </a:spcBef>
              <a:spcAft>
                <a:spcPts val="0"/>
              </a:spcAft>
              <a:buSzPts val="1800"/>
              <a:buChar char="•"/>
            </a:pPr>
            <a:r>
              <a:rPr lang="en-GB" sz="1800"/>
              <a:t>Compact jet</a:t>
            </a:r>
            <a:endParaRPr sz="1800"/>
          </a:p>
        </p:txBody>
      </p:sp>
      <p:sp>
        <p:nvSpPr>
          <p:cNvPr id="417" name="Google Shape;417;p63"/>
          <p:cNvSpPr/>
          <p:nvPr/>
        </p:nvSpPr>
        <p:spPr>
          <a:xfrm>
            <a:off x="6477125" y="1308254"/>
            <a:ext cx="2666400" cy="163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FF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C</a:t>
            </a: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 Getting softer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-285840" lvl="0" marL="285840" marR="0" rtl="0" algn="l">
              <a:lnSpc>
                <a:spcPct val="90000"/>
              </a:lnSpc>
              <a:spcBef>
                <a:spcPts val="241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low X-ray rms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SIMS = soft-intermediate state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840" lvl="0" marL="285840" rtl="0" algn="l">
              <a:lnSpc>
                <a:spcPct val="90000"/>
              </a:lnSpc>
              <a:spcBef>
                <a:spcPts val="24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lang="en-GB" sz="1800">
                <a:solidFill>
                  <a:schemeClr val="dk1"/>
                </a:solidFill>
              </a:rPr>
              <a:t>Compact jet quenches, launch of discrete ejecta</a:t>
            </a:r>
            <a:endParaRPr/>
          </a:p>
        </p:txBody>
      </p:sp>
      <p:sp>
        <p:nvSpPr>
          <p:cNvPr id="418" name="Google Shape;418;p63"/>
          <p:cNvSpPr/>
          <p:nvPr/>
        </p:nvSpPr>
        <p:spPr>
          <a:xfrm>
            <a:off x="0" y="2060651"/>
            <a:ext cx="2361900" cy="1776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After </a:t>
            </a:r>
            <a:r>
              <a:rPr b="0" i="0" lang="en-GB" sz="1800" u="none" cap="none" strike="noStrik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C</a:t>
            </a: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 Soft state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-285840" lvl="0" marL="285840" marR="0" rtl="0" algn="l">
              <a:lnSpc>
                <a:spcPct val="90000"/>
              </a:lnSpc>
              <a:spcBef>
                <a:spcPts val="241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Disc blackbody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-285840" lvl="0" marL="285840" marR="0" rtl="0" algn="l">
              <a:lnSpc>
                <a:spcPct val="90000"/>
              </a:lnSpc>
              <a:spcBef>
                <a:spcPts val="241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Inner disc at ISCO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-285840" lvl="0" marL="285840" marR="0" rtl="0" algn="l">
              <a:lnSpc>
                <a:spcPct val="90000"/>
              </a:lnSpc>
              <a:spcBef>
                <a:spcPts val="241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No power law or steep power law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840" lvl="0" marL="285840" marR="0" rtl="0" algn="l">
              <a:lnSpc>
                <a:spcPct val="90000"/>
              </a:lnSpc>
              <a:spcBef>
                <a:spcPts val="241"/>
              </a:spcBef>
              <a:spcAft>
                <a:spcPts val="0"/>
              </a:spcAft>
              <a:buSzPts val="1800"/>
              <a:buChar char="•"/>
            </a:pPr>
            <a:r>
              <a:rPr lang="en-GB" sz="1800"/>
              <a:t>No jet</a:t>
            </a:r>
            <a:endParaRPr sz="1800"/>
          </a:p>
        </p:txBody>
      </p:sp>
      <p:sp>
        <p:nvSpPr>
          <p:cNvPr id="419" name="Google Shape;419;p63"/>
          <p:cNvSpPr/>
          <p:nvPr/>
        </p:nvSpPr>
        <p:spPr>
          <a:xfrm>
            <a:off x="28075" y="4749855"/>
            <a:ext cx="2562600" cy="1989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During fade: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-285840" lvl="0" marL="285840" marR="0" rtl="0" algn="l">
              <a:lnSpc>
                <a:spcPct val="9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Power law reappears between </a:t>
            </a:r>
            <a:r>
              <a:rPr b="0" i="0" lang="en-GB" sz="1800" u="none" cap="none" strike="noStrik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D</a:t>
            </a: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and </a:t>
            </a:r>
            <a:r>
              <a:rPr b="0" i="0" lang="en-GB" sz="1800" u="none" cap="none" strike="noStrik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E</a:t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840" lvl="0" marL="285840" marR="0" rtl="0" algn="l">
              <a:lnSpc>
                <a:spcPct val="9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lang="en-GB" sz="1800">
                <a:solidFill>
                  <a:schemeClr val="dk1"/>
                </a:solidFill>
              </a:rPr>
              <a:t>Compact jet reappears (when?)</a:t>
            </a:r>
            <a:endParaRPr sz="1800">
              <a:solidFill>
                <a:schemeClr val="dk1"/>
              </a:solidFill>
            </a:endParaRPr>
          </a:p>
        </p:txBody>
      </p:sp>
      <p:sp>
        <p:nvSpPr>
          <p:cNvPr id="420" name="Google Shape;420;p63"/>
          <p:cNvSpPr/>
          <p:nvPr/>
        </p:nvSpPr>
        <p:spPr>
          <a:xfrm>
            <a:off x="6400800" y="3048120"/>
            <a:ext cx="2742840" cy="1294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FF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B</a:t>
            </a: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 Leaves the hard state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-285840" lvl="0" marL="285840" marR="0" rtl="0" algn="l">
              <a:lnSpc>
                <a:spcPct val="90000"/>
              </a:lnSpc>
              <a:spcBef>
                <a:spcPts val="241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Disc comes in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HIMS = hard-intermediate state</a:t>
            </a:r>
            <a:endParaRPr b="0" i="0" sz="14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1" name="Google Shape;421;p63"/>
          <p:cNvSpPr/>
          <p:nvPr/>
        </p:nvSpPr>
        <p:spPr>
          <a:xfrm>
            <a:off x="0" y="762126"/>
            <a:ext cx="9143700" cy="546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X-ray hardness-intensity diagram (HID):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e.g. Belloni (2010) (see also e.g. Belloni et al. 1999)</a:t>
            </a:r>
            <a:endParaRPr b="0" i="0" sz="14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6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D:\Work-Windoze\Current Work\Talk-2013 NY Job Interview Abu Dhabi\Corbel.png" id="427" name="Google Shape;427;p6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14600" y="795240"/>
            <a:ext cx="6414840" cy="451116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miter lim="8000"/>
            <a:headEnd len="sm" w="sm" type="none"/>
            <a:tailEnd len="sm" w="sm" type="none"/>
          </a:ln>
        </p:spPr>
      </p:pic>
      <p:sp>
        <p:nvSpPr>
          <p:cNvPr id="428" name="Google Shape;428;p64"/>
          <p:cNvSpPr/>
          <p:nvPr/>
        </p:nvSpPr>
        <p:spPr>
          <a:xfrm>
            <a:off x="76320" y="808560"/>
            <a:ext cx="2563200" cy="91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7 outbursts of</a:t>
            </a:r>
            <a:br>
              <a:rPr lang="en-GB" sz="1800"/>
            </a:b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GX 339-4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9" name="Google Shape;429;p64"/>
          <p:cNvSpPr/>
          <p:nvPr/>
        </p:nvSpPr>
        <p:spPr>
          <a:xfrm>
            <a:off x="76320" y="1913760"/>
            <a:ext cx="2361960" cy="1186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Corbel et al. 2013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Disc-jet coupling in action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0" name="Google Shape;430;p64"/>
          <p:cNvSpPr/>
          <p:nvPr/>
        </p:nvSpPr>
        <p:spPr>
          <a:xfrm>
            <a:off x="0" y="0"/>
            <a:ext cx="9143640" cy="6919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000" lIns="90000" spcFirstLastPara="1" rIns="90000" wrap="square" tIns="450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X-ray Binary Jets: Radio/X-ray correlation</a:t>
            </a:r>
            <a:endParaRPr b="0" i="0" sz="32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31" name="Google Shape;431;p6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914400" y="3277440"/>
            <a:ext cx="2733480" cy="483840"/>
          </a:xfrm>
          <a:prstGeom prst="rect">
            <a:avLst/>
          </a:prstGeom>
          <a:noFill/>
          <a:ln>
            <a:noFill/>
          </a:ln>
        </p:spPr>
      </p:pic>
      <p:sp>
        <p:nvSpPr>
          <p:cNvPr id="432" name="Google Shape;432;p64"/>
          <p:cNvSpPr/>
          <p:nvPr/>
        </p:nvSpPr>
        <p:spPr>
          <a:xfrm>
            <a:off x="36360" y="5371920"/>
            <a:ext cx="8991360" cy="147024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-285840" lvl="0" marL="28584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/>
              <a:t>R</a:t>
            </a: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adio emission from the jet is known to be well correlated with the X-ray luminosity, in the hard state (e.g. Corbel </a:t>
            </a:r>
            <a:r>
              <a:rPr lang="en-GB" sz="1800"/>
              <a:t>et al. 2000; </a:t>
            </a: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Gallo et al. 2003, 2012, 2014, 2018)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7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p65"/>
          <p:cNvSpPr/>
          <p:nvPr/>
        </p:nvSpPr>
        <p:spPr>
          <a:xfrm>
            <a:off x="0" y="4812125"/>
            <a:ext cx="9144000" cy="2046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dk1"/>
                </a:solidFill>
              </a:rPr>
              <a:t>Suggests all jets are coupled to their discs in the same way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  <a:r>
              <a:rPr lang="en-GB" sz="1800">
                <a:solidFill>
                  <a:schemeClr val="dk1"/>
                </a:solidFill>
              </a:rPr>
              <a:t>	     </a:t>
            </a: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BLACK HOLES ARE SIMPLE!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Black holes have 3 parameters: mass, spin and charge ‘</a:t>
            </a:r>
            <a:r>
              <a:rPr b="1" i="1"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no hair theorem</a:t>
            </a: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’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Fundamental Plane and other scaling relations imply a single jet formation process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</a:rPr>
              <a:t>See also: Merloni, Heinz &amp; Di Matteo 2003, Falcke, Körding &amp; Markoff 2004, </a:t>
            </a:r>
            <a:r>
              <a:rPr lang="en-GB" sz="1600">
                <a:solidFill>
                  <a:schemeClr val="dk1"/>
                </a:solidFill>
              </a:rPr>
              <a:t>Körding</a:t>
            </a:r>
            <a:r>
              <a:rPr lang="en-GB" sz="1600">
                <a:solidFill>
                  <a:schemeClr val="dk1"/>
                </a:solidFill>
              </a:rPr>
              <a:t> et al. 2006, McHardy et al. 2006, Koljonen et al. 2015, Saikia et al. 2015</a:t>
            </a:r>
            <a:endParaRPr sz="16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</p:txBody>
      </p:sp>
      <p:pic>
        <p:nvPicPr>
          <p:cNvPr descr="D:\Work-Windoze\Current Work\Talk-2013 NY Job Interview Abu Dhabi\Plotkin.png" id="439" name="Google Shape;439;p6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90600" y="1213157"/>
            <a:ext cx="6578600" cy="2914650"/>
          </a:xfrm>
          <a:prstGeom prst="rect">
            <a:avLst/>
          </a:prstGeom>
          <a:noFill/>
          <a:ln>
            <a:noFill/>
          </a:ln>
        </p:spPr>
      </p:pic>
      <p:sp>
        <p:nvSpPr>
          <p:cNvPr id="440" name="Google Shape;440;p65"/>
          <p:cNvSpPr/>
          <p:nvPr/>
        </p:nvSpPr>
        <p:spPr>
          <a:xfrm>
            <a:off x="1524000" y="1289357"/>
            <a:ext cx="7772400" cy="259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Fundamental Plane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of black hole activity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					From Plotkin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			</a:t>
            </a:r>
            <a:r>
              <a:rPr lang="en-GB" sz="1800">
                <a:solidFill>
                  <a:schemeClr val="dk1"/>
                </a:solidFill>
              </a:rPr>
              <a:t>		</a:t>
            </a: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et al. 2012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			</a:t>
            </a:r>
            <a:r>
              <a:rPr lang="en-GB" sz="1800">
                <a:solidFill>
                  <a:schemeClr val="dk1"/>
                </a:solidFill>
              </a:rPr>
              <a:t>		</a:t>
            </a: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Hard state BHs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D:\Work-Windoze\Current Work\Talk-2013 NY Job Interview Abu Dhabi\Plotkin2.png" id="441" name="Google Shape;441;p6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295400" y="4184957"/>
            <a:ext cx="6269037" cy="2571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:\Work-Windoze\Current Work\Talk-2013 NY Job Interview Abu Dhabi\Corbel.png" id="442" name="Google Shape;442;p6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62000" y="1060757"/>
            <a:ext cx="2514601" cy="1768475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pic>
      <p:cxnSp>
        <p:nvCxnSpPr>
          <p:cNvPr id="443" name="Google Shape;443;p65"/>
          <p:cNvCxnSpPr/>
          <p:nvPr/>
        </p:nvCxnSpPr>
        <p:spPr>
          <a:xfrm>
            <a:off x="762000" y="2813357"/>
            <a:ext cx="1043100" cy="7620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444" name="Google Shape;444;p65"/>
          <p:cNvCxnSpPr/>
          <p:nvPr/>
        </p:nvCxnSpPr>
        <p:spPr>
          <a:xfrm flipH="1">
            <a:off x="2819400" y="2813357"/>
            <a:ext cx="457200" cy="3684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45" name="Google Shape;445;p65"/>
          <p:cNvSpPr/>
          <p:nvPr/>
        </p:nvSpPr>
        <p:spPr>
          <a:xfrm>
            <a:off x="0" y="0"/>
            <a:ext cx="9144000" cy="692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Accretion physics scales with mass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450" name="Shape 4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1" name="Google Shape;451;p6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7792"/>
            <a:ext cx="9144001" cy="6096025"/>
          </a:xfrm>
          <a:prstGeom prst="rect">
            <a:avLst/>
          </a:prstGeom>
          <a:noFill/>
          <a:ln>
            <a:noFill/>
          </a:ln>
        </p:spPr>
      </p:pic>
      <p:sp>
        <p:nvSpPr>
          <p:cNvPr id="452" name="Google Shape;452;p66"/>
          <p:cNvSpPr txBox="1"/>
          <p:nvPr/>
        </p:nvSpPr>
        <p:spPr>
          <a:xfrm>
            <a:off x="162275" y="6262100"/>
            <a:ext cx="8323200" cy="381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43080" lvl="0" marL="34308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600">
                <a:solidFill>
                  <a:schemeClr val="dk1"/>
                </a:solidFill>
              </a:rPr>
              <a:t>      A</a:t>
            </a:r>
            <a:r>
              <a:rPr b="1" lang="en-GB" sz="1600">
                <a:solidFill>
                  <a:schemeClr val="dk1"/>
                </a:solidFill>
              </a:rPr>
              <a:t>bu Dhabi Investment Authority (ADIA) Headquarters</a:t>
            </a:r>
            <a:endParaRPr b="1" sz="1600">
              <a:solidFill>
                <a:schemeClr val="dk1"/>
              </a:solidFill>
            </a:endParaRPr>
          </a:p>
        </p:txBody>
      </p:sp>
      <p:sp>
        <p:nvSpPr>
          <p:cNvPr id="453" name="Google Shape;453;p66"/>
          <p:cNvSpPr txBox="1"/>
          <p:nvPr/>
        </p:nvSpPr>
        <p:spPr>
          <a:xfrm>
            <a:off x="47075" y="17800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</a:rPr>
              <a:t>Interlude…</a:t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8" name="Shape 4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" name="Google Shape;459;p67"/>
          <p:cNvSpPr/>
          <p:nvPr/>
        </p:nvSpPr>
        <p:spPr>
          <a:xfrm>
            <a:off x="98625" y="875650"/>
            <a:ext cx="3461100" cy="3861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</a:rPr>
              <a:t>H1743-322	→</a:t>
            </a:r>
            <a:endParaRPr sz="1600"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From </a:t>
            </a:r>
            <a:r>
              <a:rPr lang="en-GB" sz="1600">
                <a:solidFill>
                  <a:schemeClr val="dk1"/>
                </a:solidFill>
              </a:rPr>
              <a:t>Coriat</a:t>
            </a: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et al. 201</a:t>
            </a:r>
            <a:r>
              <a:rPr lang="en-GB" sz="1600">
                <a:solidFill>
                  <a:schemeClr val="dk1"/>
                </a:solidFill>
              </a:rPr>
              <a:t>1</a:t>
            </a:r>
            <a:endParaRPr sz="1600"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</a:rPr>
              <a:t>Steep slope at high Lx</a:t>
            </a:r>
            <a:endParaRPr sz="1600"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</a:rPr>
              <a:t>(slope index ~ 1.4)</a:t>
            </a:r>
            <a:endParaRPr sz="1600"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</a:rPr>
              <a:t>Shallow part at mid luminosities</a:t>
            </a:r>
            <a:endParaRPr sz="1600"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</a:rPr>
              <a:t>Joins standard correlation at low Lx</a:t>
            </a:r>
            <a:endParaRPr sz="1600"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</a:rPr>
              <a:t>Could be due to changes in radiative efficiency</a:t>
            </a:r>
            <a:endParaRPr sz="1600"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</a:rPr>
              <a:t>Neutron stars are radio-fainter than even the radio-faint BHs</a:t>
            </a:r>
            <a:endParaRPr sz="1600">
              <a:solidFill>
                <a:schemeClr val="dk1"/>
              </a:solidFill>
            </a:endParaRPr>
          </a:p>
        </p:txBody>
      </p:sp>
      <p:pic>
        <p:nvPicPr>
          <p:cNvPr id="460" name="Google Shape;460;p6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635000" y="767525"/>
            <a:ext cx="5161900" cy="3455175"/>
          </a:xfrm>
          <a:prstGeom prst="rect">
            <a:avLst/>
          </a:prstGeom>
          <a:noFill/>
          <a:ln>
            <a:noFill/>
          </a:ln>
        </p:spPr>
      </p:pic>
      <p:sp>
        <p:nvSpPr>
          <p:cNvPr id="461" name="Google Shape;461;p67"/>
          <p:cNvSpPr/>
          <p:nvPr/>
        </p:nvSpPr>
        <p:spPr>
          <a:xfrm>
            <a:off x="0" y="0"/>
            <a:ext cx="9143700" cy="69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000" lIns="90000" spcFirstLastPara="1" rIns="90000" wrap="square" tIns="450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X-ray Binary Jets: Radio/X-ray correlation</a:t>
            </a:r>
            <a:endParaRPr b="0" i="0" sz="32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62" name="Google Shape;462;p6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047325" y="2420200"/>
            <a:ext cx="6032325" cy="4371900"/>
          </a:xfrm>
          <a:prstGeom prst="rect">
            <a:avLst/>
          </a:prstGeom>
          <a:noFill/>
          <a:ln cap="flat" cmpd="sng" w="254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463" name="Google Shape;463;p67"/>
          <p:cNvSpPr txBox="1"/>
          <p:nvPr/>
        </p:nvSpPr>
        <p:spPr>
          <a:xfrm>
            <a:off x="98625" y="4920500"/>
            <a:ext cx="3000000" cy="1662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</a:rPr>
              <a:t>MAXI J1348-630	→</a:t>
            </a:r>
            <a:br>
              <a:rPr lang="en-GB" sz="1600">
                <a:solidFill>
                  <a:schemeClr val="dk1"/>
                </a:solidFill>
              </a:rPr>
            </a:br>
            <a:r>
              <a:rPr lang="en-GB" sz="1600">
                <a:solidFill>
                  <a:schemeClr val="dk1"/>
                </a:solidFill>
              </a:rPr>
              <a:t>Carotenuto et al. 2021a,b, 2022a,b</a:t>
            </a:r>
            <a:endParaRPr sz="16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</a:rPr>
              <a:t>Swift XRT, MAXI,</a:t>
            </a:r>
            <a:br>
              <a:rPr lang="en-GB" sz="1600">
                <a:solidFill>
                  <a:schemeClr val="dk1"/>
                </a:solidFill>
              </a:rPr>
            </a:br>
            <a:r>
              <a:rPr lang="en-GB" sz="1600">
                <a:solidFill>
                  <a:schemeClr val="dk1"/>
                </a:solidFill>
              </a:rPr>
              <a:t>MeerKAT, ASKAP, ATCA</a:t>
            </a:r>
            <a:endParaRPr sz="1600">
              <a:solidFill>
                <a:schemeClr val="dk1"/>
              </a:solidFill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8" name="Shape 4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9" name="Google Shape;469;p68"/>
          <p:cNvSpPr/>
          <p:nvPr/>
        </p:nvSpPr>
        <p:spPr>
          <a:xfrm>
            <a:off x="279275" y="1054575"/>
            <a:ext cx="3732300" cy="2166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</a:rPr>
              <a:t>Espinasse &amp; Fender 2018 found that radio faintness relates to the </a:t>
            </a:r>
            <a:r>
              <a:rPr lang="en-GB" sz="1600">
                <a:solidFill>
                  <a:schemeClr val="dk1"/>
                </a:solidFill>
              </a:rPr>
              <a:t>radio</a:t>
            </a:r>
            <a:r>
              <a:rPr lang="en-GB" sz="1600">
                <a:solidFill>
                  <a:schemeClr val="dk1"/>
                </a:solidFill>
              </a:rPr>
              <a:t> spectral index</a:t>
            </a:r>
            <a:endParaRPr sz="1600"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</a:rPr>
              <a:t>The tracks merge around 400 GHz</a:t>
            </a:r>
            <a:endParaRPr sz="1600">
              <a:solidFill>
                <a:schemeClr val="dk1"/>
              </a:solidFill>
            </a:endParaRPr>
          </a:p>
        </p:txBody>
      </p:sp>
      <p:sp>
        <p:nvSpPr>
          <p:cNvPr id="470" name="Google Shape;470;p68"/>
          <p:cNvSpPr/>
          <p:nvPr/>
        </p:nvSpPr>
        <p:spPr>
          <a:xfrm>
            <a:off x="0" y="0"/>
            <a:ext cx="9143700" cy="69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000" lIns="90000" spcFirstLastPara="1" rIns="90000" wrap="square" tIns="450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X-ray Binary Jets: Radio/X-ray correlation</a:t>
            </a:r>
            <a:endParaRPr b="0" i="0" sz="32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71" name="Google Shape;471;p6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95550" y="856950"/>
            <a:ext cx="4140525" cy="3867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72" name="Google Shape;472;p6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3371325"/>
            <a:ext cx="4417150" cy="3437875"/>
          </a:xfrm>
          <a:prstGeom prst="rect">
            <a:avLst/>
          </a:prstGeom>
          <a:noFill/>
          <a:ln>
            <a:noFill/>
          </a:ln>
        </p:spPr>
      </p:pic>
      <p:sp>
        <p:nvSpPr>
          <p:cNvPr id="473" name="Google Shape;473;p68"/>
          <p:cNvSpPr/>
          <p:nvPr/>
        </p:nvSpPr>
        <p:spPr>
          <a:xfrm>
            <a:off x="4717975" y="5009900"/>
            <a:ext cx="3945300" cy="179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</a:rPr>
              <a:t>Gallo et al. 2003, 2012, 2014, 2018</a:t>
            </a:r>
            <a:endParaRPr sz="1600"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</a:rPr>
              <a:t>Islam &amp; Zdziarski 2018</a:t>
            </a:r>
            <a:endParaRPr sz="1600"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</a:rPr>
              <a:t>Koljonen &amp; Russell 2019</a:t>
            </a:r>
            <a:endParaRPr sz="1600"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</a:rPr>
              <a:t>Carotenuto et al. 2021</a:t>
            </a:r>
            <a:endParaRPr sz="1600"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</a:rPr>
              <a:t>Hughes et al. 2025</a:t>
            </a:r>
            <a:endParaRPr sz="1600"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</a:rPr>
              <a:t>etc.</a:t>
            </a:r>
            <a:endParaRPr sz="1600"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8" name="Shape 4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9" name="Google Shape;479;p6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5800" y="704033"/>
            <a:ext cx="7696200" cy="5058812"/>
          </a:xfrm>
          <a:prstGeom prst="rect">
            <a:avLst/>
          </a:prstGeom>
          <a:noFill/>
          <a:ln>
            <a:noFill/>
          </a:ln>
        </p:spPr>
      </p:pic>
      <p:sp>
        <p:nvSpPr>
          <p:cNvPr id="480" name="Google Shape;480;p69"/>
          <p:cNvSpPr/>
          <p:nvPr/>
        </p:nvSpPr>
        <p:spPr>
          <a:xfrm>
            <a:off x="152400" y="5162451"/>
            <a:ext cx="8763000" cy="1662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Arial"/>
              <a:buChar char="•"/>
            </a:pPr>
            <a:r>
              <a:rPr lang="en-GB" sz="1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We tested if the choice of X-ray energy range affected the radio/X-ray correlation</a:t>
            </a:r>
            <a:endParaRPr/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Arial"/>
              <a:buChar char="•"/>
            </a:pPr>
            <a:r>
              <a:rPr lang="en-GB" sz="1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We found that the ratio between the broadband (3–200 keV) and narrowband</a:t>
            </a:r>
            <a:br>
              <a:rPr lang="en-GB" sz="1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1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(3–9 keV) luminosities varies between 5 and 10 in the hard X-ray state</a:t>
            </a:r>
            <a:endParaRPr/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Arial"/>
              <a:buChar char="•"/>
            </a:pPr>
            <a:r>
              <a:rPr lang="en-GB" sz="1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radio/X-ray correlation slopes and normalizations are not significantly different, suggesting that they are not affected greatly by observational biases but are caused by real physical effects			Koljonen &amp; Russell 2019</a:t>
            </a:r>
            <a:endParaRPr sz="17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1" name="Google Shape;481;p69"/>
          <p:cNvSpPr/>
          <p:nvPr/>
        </p:nvSpPr>
        <p:spPr>
          <a:xfrm>
            <a:off x="0" y="0"/>
            <a:ext cx="9143700" cy="69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000" lIns="90000" spcFirstLastPara="1" rIns="90000" wrap="square" tIns="450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X-ray Binary Jets: Radio/X-ray correlation</a:t>
            </a:r>
            <a:endParaRPr b="0" i="0" sz="32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6" name="Shape 4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" name="Google Shape;487;p70"/>
          <p:cNvSpPr/>
          <p:nvPr/>
        </p:nvSpPr>
        <p:spPr>
          <a:xfrm>
            <a:off x="152400" y="5029200"/>
            <a:ext cx="8763000" cy="17544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We found that all sources that reach high enough luminosity change their correlation slopes from the universal slope to a much steeper one</a:t>
            </a:r>
            <a:endParaRPr/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Sources in the steeper radio/X-ray track show a distinct cutoff in the high-energy X-ray spectrum at tens of keV</a:t>
            </a:r>
            <a:endParaRPr/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These results suggest there is a morphological change in the accretion flow at a certain critical luminosity, from radiatively inefficient to radiatively efficient flow</a:t>
            </a:r>
            <a:endParaRPr sz="17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88" name="Google Shape;488;p7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28800" y="609600"/>
            <a:ext cx="4651455" cy="4449476"/>
          </a:xfrm>
          <a:prstGeom prst="rect">
            <a:avLst/>
          </a:prstGeom>
          <a:noFill/>
          <a:ln>
            <a:noFill/>
          </a:ln>
        </p:spPr>
      </p:pic>
      <p:sp>
        <p:nvSpPr>
          <p:cNvPr id="489" name="Google Shape;489;p70"/>
          <p:cNvSpPr/>
          <p:nvPr/>
        </p:nvSpPr>
        <p:spPr>
          <a:xfrm>
            <a:off x="6669127" y="1981200"/>
            <a:ext cx="2057400" cy="2585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hard X-ray cutoff energy colored as a hue of red depending on the energy and gray if unconstrained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Koljonen &amp; Russell 2019</a:t>
            </a:r>
            <a:endParaRPr/>
          </a:p>
        </p:txBody>
      </p:sp>
      <p:sp>
        <p:nvSpPr>
          <p:cNvPr id="490" name="Google Shape;490;p70"/>
          <p:cNvSpPr/>
          <p:nvPr/>
        </p:nvSpPr>
        <p:spPr>
          <a:xfrm>
            <a:off x="0" y="0"/>
            <a:ext cx="9143700" cy="69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000" lIns="90000" spcFirstLastPara="1" rIns="90000" wrap="square" tIns="450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X-ray Binary Jets: Radio/X-ray correlation</a:t>
            </a:r>
            <a:endParaRPr b="0" i="0" sz="32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5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Google Shape;496;p71"/>
          <p:cNvSpPr/>
          <p:nvPr/>
        </p:nvSpPr>
        <p:spPr>
          <a:xfrm>
            <a:off x="152280" y="5638680"/>
            <a:ext cx="8838600" cy="1142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Neutron star jets are fainter in radio than black hole jets,</a:t>
            </a:r>
            <a:br>
              <a:rPr b="0" i="0" lang="en-GB" sz="1800" u="none" cap="none" strike="noStrike">
                <a:latin typeface="Arial"/>
                <a:ea typeface="Arial"/>
                <a:cs typeface="Arial"/>
                <a:sym typeface="Arial"/>
              </a:rPr>
            </a:b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some have different correlation slopes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(e.g. Migliari &amp; Fender 2006, </a:t>
            </a:r>
            <a:r>
              <a:rPr b="1" i="0" lang="en-GB" sz="1800" u="none" cap="none" strike="noStrike">
                <a:solidFill>
                  <a:srgbClr val="000000"/>
                </a:solidFill>
              </a:rPr>
              <a:t>Tudor et al. 2017</a:t>
            </a: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Gallo et al. 2012; 2018)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97" name="Google Shape;497;p7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67320" y="692280"/>
            <a:ext cx="7277761" cy="4777201"/>
          </a:xfrm>
          <a:prstGeom prst="rect">
            <a:avLst/>
          </a:prstGeom>
          <a:noFill/>
          <a:ln>
            <a:noFill/>
          </a:ln>
        </p:spPr>
      </p:pic>
      <p:sp>
        <p:nvSpPr>
          <p:cNvPr id="498" name="Google Shape;498;p71"/>
          <p:cNvSpPr/>
          <p:nvPr/>
        </p:nvSpPr>
        <p:spPr>
          <a:xfrm>
            <a:off x="5937840" y="4343400"/>
            <a:ext cx="2209200" cy="448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Tudor et al. 2017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9" name="Google Shape;499;p71"/>
          <p:cNvSpPr/>
          <p:nvPr/>
        </p:nvSpPr>
        <p:spPr>
          <a:xfrm>
            <a:off x="0" y="0"/>
            <a:ext cx="9143700" cy="69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000" lIns="90000" spcFirstLastPara="1" rIns="90000" wrap="square" tIns="450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X-ray Binary Jets: Radio/X-ray correlation</a:t>
            </a:r>
            <a:endParaRPr b="0" i="0" sz="32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03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" name="Google Shape;504;p72"/>
          <p:cNvSpPr txBox="1"/>
          <p:nvPr>
            <p:ph idx="4294967295" type="title"/>
          </p:nvPr>
        </p:nvSpPr>
        <p:spPr>
          <a:xfrm>
            <a:off x="623888" y="576577"/>
            <a:ext cx="7886700" cy="587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4595"/>
              <a:buFont typeface="Arial"/>
              <a:buNone/>
            </a:pPr>
            <a:r>
              <a:rPr b="1" lang="en-GB"/>
              <a:t>Neutron star jets are fainter than black hole jets</a:t>
            </a:r>
            <a:endParaRPr b="1"/>
          </a:p>
        </p:txBody>
      </p:sp>
      <p:sp>
        <p:nvSpPr>
          <p:cNvPr id="505" name="Google Shape;505;p72"/>
          <p:cNvSpPr/>
          <p:nvPr/>
        </p:nvSpPr>
        <p:spPr>
          <a:xfrm>
            <a:off x="6101813" y="1963100"/>
            <a:ext cx="2737500" cy="2874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…about 20 times fainter</a:t>
            </a:r>
            <a:b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(at a given L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>
                <a:solidFill>
                  <a:schemeClr val="dk1"/>
                </a:solidFill>
              </a:rPr>
              <a:t>Different populations can have different correlation slopes</a:t>
            </a:r>
            <a:endParaRPr sz="1800">
              <a:solidFill>
                <a:schemeClr val="dk1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800">
                <a:solidFill>
                  <a:schemeClr val="dk1"/>
                </a:solidFill>
              </a:rPr>
              <a:t>Possibly due to physical differences in the accretion flow efficiency, or the jet powering mechanism</a:t>
            </a:r>
            <a:endParaRPr sz="1800">
              <a:solidFill>
                <a:schemeClr val="dk1"/>
              </a:solidFill>
            </a:endParaRPr>
          </a:p>
        </p:txBody>
      </p:sp>
      <p:pic>
        <p:nvPicPr>
          <p:cNvPr id="506" name="Google Shape;506;p7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44299" y="1482013"/>
            <a:ext cx="4439842" cy="310789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07" name="Google Shape;507;p72"/>
          <p:cNvCxnSpPr/>
          <p:nvPr/>
        </p:nvCxnSpPr>
        <p:spPr>
          <a:xfrm rot="10800000">
            <a:off x="3479575" y="3552925"/>
            <a:ext cx="293700" cy="20565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med" w="med" type="triangle"/>
          </a:ln>
          <a:effectLst>
            <a:outerShdw blurRad="57150" rotWithShape="0" algn="bl" dir="5400000" dist="19050">
              <a:srgbClr val="000000">
                <a:alpha val="50200"/>
              </a:srgbClr>
            </a:outerShdw>
          </a:effectLst>
        </p:spPr>
      </p:cxnSp>
      <p:sp>
        <p:nvSpPr>
          <p:cNvPr id="508" name="Google Shape;508;p72"/>
          <p:cNvSpPr/>
          <p:nvPr/>
        </p:nvSpPr>
        <p:spPr>
          <a:xfrm>
            <a:off x="504525" y="5300950"/>
            <a:ext cx="6922800" cy="1228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Radio – X-ray correlatio</a:t>
            </a:r>
            <a:r>
              <a:rPr i="0" lang="en-GB" sz="1800" u="none" cap="none" strike="noStrike">
                <a:solidFill>
                  <a:schemeClr val="dk1"/>
                </a:solidFill>
              </a:rPr>
              <a:t>n: Tudor et al. 2017 (se</a:t>
            </a: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 also Gusinskaia et al. 2017; </a:t>
            </a:r>
            <a:r>
              <a:rPr b="1" i="0" lang="en-GB" sz="1800" u="none" cap="none" strike="noStrike">
                <a:solidFill>
                  <a:schemeClr val="dk1"/>
                </a:solidFill>
              </a:rPr>
              <a:t>Gallo, Degenaar &amp; van den Eijnden 2018</a:t>
            </a: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T. Russell et al. 2018, Tetarenko et al. 2018, van den Eijnden et al. 2018, 2019, Pattie et al. 2026, Crook-Mansour et al. 2026)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12" name="Shape 5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" name="Google Shape;513;p73"/>
          <p:cNvSpPr txBox="1"/>
          <p:nvPr>
            <p:ph idx="4294967295" type="title"/>
          </p:nvPr>
        </p:nvSpPr>
        <p:spPr>
          <a:xfrm>
            <a:off x="623888" y="576577"/>
            <a:ext cx="7886700" cy="587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4595"/>
              <a:buFont typeface="Arial"/>
              <a:buNone/>
            </a:pPr>
            <a:r>
              <a:rPr b="1" lang="en-GB"/>
              <a:t>Neutron star jets are fainter than black hole jets</a:t>
            </a:r>
            <a:endParaRPr b="1"/>
          </a:p>
        </p:txBody>
      </p:sp>
      <p:pic>
        <p:nvPicPr>
          <p:cNvPr id="514" name="Google Shape;514;p7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44299" y="1482013"/>
            <a:ext cx="4439842" cy="3107890"/>
          </a:xfrm>
          <a:prstGeom prst="rect">
            <a:avLst/>
          </a:prstGeom>
          <a:noFill/>
          <a:ln>
            <a:noFill/>
          </a:ln>
        </p:spPr>
      </p:pic>
      <p:pic>
        <p:nvPicPr>
          <p:cNvPr id="515" name="Google Shape;515;p7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385776" y="3090152"/>
            <a:ext cx="3124824" cy="2190638"/>
          </a:xfrm>
          <a:prstGeom prst="rect">
            <a:avLst/>
          </a:prstGeom>
          <a:noFill/>
          <a:ln cap="flat" cmpd="sng" w="254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516" name="Google Shape;516;p73"/>
          <p:cNvSpPr/>
          <p:nvPr/>
        </p:nvSpPr>
        <p:spPr>
          <a:xfrm>
            <a:off x="5253019" y="1123977"/>
            <a:ext cx="3687000" cy="1293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rgbClr val="000000"/>
                </a:solidFill>
              </a:rPr>
              <a:t>Qiao &amp; Liu (2019)</a:t>
            </a:r>
            <a:r>
              <a:rPr lang="en-GB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can explain the different slopes with a coupled ADAF-jet model</a:t>
            </a: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fraction of inflow matter entering the jet changes with ṁ, depends on B-field</a:t>
            </a: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7" name="Google Shape;517;p73"/>
          <p:cNvSpPr/>
          <p:nvPr/>
        </p:nvSpPr>
        <p:spPr>
          <a:xfrm>
            <a:off x="504525" y="5300950"/>
            <a:ext cx="6922800" cy="1228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Radio – X-ray correlatio</a:t>
            </a:r>
            <a:r>
              <a:rPr i="0" lang="en-GB" sz="1800" u="none" cap="none" strike="noStrike">
                <a:solidFill>
                  <a:schemeClr val="dk1"/>
                </a:solidFill>
              </a:rPr>
              <a:t>n: Tudor et al. 2017 (se</a:t>
            </a: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 also Gusinskaia et al. 2017; </a:t>
            </a:r>
            <a:r>
              <a:rPr b="1" i="0" lang="en-GB" sz="1800" u="none" cap="none" strike="noStrike">
                <a:solidFill>
                  <a:schemeClr val="dk1"/>
                </a:solidFill>
              </a:rPr>
              <a:t>Gallo, Degenaar &amp; van den Eijnden 2018</a:t>
            </a: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T. Russell et al. 2018, Tetarenko et al. 2018, van den Eijnden et al. 2018, 2019, Pattie et al. 2026, Crook-Mansour et al. 2026)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21" name="Shape 5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" name="Google Shape;522;p74"/>
          <p:cNvSpPr txBox="1"/>
          <p:nvPr>
            <p:ph idx="4294967295" type="title"/>
          </p:nvPr>
        </p:nvSpPr>
        <p:spPr>
          <a:xfrm>
            <a:off x="623888" y="576577"/>
            <a:ext cx="7886700" cy="587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4595"/>
              <a:buFont typeface="Arial"/>
              <a:buNone/>
            </a:pPr>
            <a:r>
              <a:rPr b="1" lang="en-GB"/>
              <a:t>Neutron star jets are fainter than black hole jets</a:t>
            </a:r>
            <a:endParaRPr b="1"/>
          </a:p>
        </p:txBody>
      </p:sp>
      <p:pic>
        <p:nvPicPr>
          <p:cNvPr id="523" name="Google Shape;523;p7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7186" y="1240175"/>
            <a:ext cx="5170793" cy="3460631"/>
          </a:xfrm>
          <a:prstGeom prst="rect">
            <a:avLst/>
          </a:prstGeom>
          <a:noFill/>
          <a:ln>
            <a:noFill/>
          </a:ln>
        </p:spPr>
      </p:pic>
      <p:sp>
        <p:nvSpPr>
          <p:cNvPr id="524" name="Google Shape;524;p74"/>
          <p:cNvSpPr txBox="1"/>
          <p:nvPr/>
        </p:nvSpPr>
        <p:spPr>
          <a:xfrm>
            <a:off x="6043425" y="1068975"/>
            <a:ext cx="2866200" cy="15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Recent complication using homogeneous samples from MeerKAT and Swift/XRT</a:t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525" name="Google Shape;525;p74"/>
          <p:cNvCxnSpPr/>
          <p:nvPr/>
        </p:nvCxnSpPr>
        <p:spPr>
          <a:xfrm flipH="1" rot="10800000">
            <a:off x="3525400" y="3588850"/>
            <a:ext cx="414900" cy="25806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med" w="med" type="triangle"/>
          </a:ln>
          <a:effectLst>
            <a:outerShdw blurRad="57150" rotWithShape="0" algn="bl" dir="5400000" dist="19050">
              <a:srgbClr val="000000">
                <a:alpha val="50200"/>
              </a:srgbClr>
            </a:outerShdw>
          </a:effectLst>
        </p:spPr>
      </p:cxnSp>
      <p:sp>
        <p:nvSpPr>
          <p:cNvPr id="526" name="Google Shape;526;p74"/>
          <p:cNvSpPr/>
          <p:nvPr/>
        </p:nvSpPr>
        <p:spPr>
          <a:xfrm>
            <a:off x="504525" y="5300950"/>
            <a:ext cx="6922800" cy="1228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Radio – X-ray correlatio</a:t>
            </a:r>
            <a:r>
              <a:rPr i="0" lang="en-GB" sz="1800" u="none" cap="none" strike="noStrike">
                <a:solidFill>
                  <a:schemeClr val="dk1"/>
                </a:solidFill>
              </a:rPr>
              <a:t>n: Tudor et al. 2017 (se</a:t>
            </a: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 also Gusinskaia et al. 2017</a:t>
            </a:r>
            <a:r>
              <a:rPr i="0" lang="en-GB" sz="1800" u="none" cap="none" strike="noStrike">
                <a:solidFill>
                  <a:schemeClr val="dk1"/>
                </a:solidFill>
              </a:rPr>
              <a:t>; Gallo, Degenaar &amp; van den Eijnden 2018, T.</a:t>
            </a: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Russell et al. 2018, Tetarenko et al. 2018, van den Eijnden et al. 2018, 2019, Pattie et al. 2026, </a:t>
            </a:r>
            <a:r>
              <a:rPr b="1" i="0" lang="en-GB" sz="1800" u="none" cap="none" strike="noStrike">
                <a:solidFill>
                  <a:schemeClr val="dk1"/>
                </a:solidFill>
              </a:rPr>
              <a:t>Crook-Mansour et al. 2026</a:t>
            </a: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7" name="Google Shape;527;p74"/>
          <p:cNvSpPr txBox="1"/>
          <p:nvPr/>
        </p:nvSpPr>
        <p:spPr>
          <a:xfrm>
            <a:off x="5503425" y="4562050"/>
            <a:ext cx="34062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dk1"/>
                </a:solidFill>
              </a:rPr>
              <a:t>See Justine </a:t>
            </a:r>
            <a:r>
              <a:rPr b="1" lang="en-GB" sz="1800">
                <a:solidFill>
                  <a:schemeClr val="dk1"/>
                </a:solidFill>
              </a:rPr>
              <a:t>Crook-Mansour’s talk, up next!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31" name="Shape 5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" name="Google Shape;532;p75"/>
          <p:cNvSpPr txBox="1"/>
          <p:nvPr>
            <p:ph idx="4294967295" type="title"/>
          </p:nvPr>
        </p:nvSpPr>
        <p:spPr>
          <a:xfrm>
            <a:off x="623888" y="576577"/>
            <a:ext cx="7886700" cy="587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4595"/>
              <a:buFont typeface="Arial"/>
              <a:buNone/>
            </a:pPr>
            <a:r>
              <a:rPr b="1" lang="en-GB"/>
              <a:t>Neutron star jets are fainter than black hole jets</a:t>
            </a:r>
            <a:endParaRPr b="1"/>
          </a:p>
        </p:txBody>
      </p:sp>
      <p:sp>
        <p:nvSpPr>
          <p:cNvPr id="533" name="Google Shape;533;p75"/>
          <p:cNvSpPr txBox="1"/>
          <p:nvPr/>
        </p:nvSpPr>
        <p:spPr>
          <a:xfrm>
            <a:off x="573013" y="1383588"/>
            <a:ext cx="3090000" cy="2955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On the other hand, some NS LMXBs are extremely radio-faint</a:t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4U 1556-60 is undetected with ATCA</a:t>
            </a:r>
            <a:b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 the hard state</a:t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&lt; 10 μJy at a distance of ~700 pc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534" name="Google Shape;534;p7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82819" y="1230240"/>
            <a:ext cx="3821986" cy="335589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35" name="Google Shape;535;p75"/>
          <p:cNvCxnSpPr/>
          <p:nvPr/>
        </p:nvCxnSpPr>
        <p:spPr>
          <a:xfrm flipH="1" rot="10800000">
            <a:off x="1553825" y="4652175"/>
            <a:ext cx="4638300" cy="15066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med" w="med" type="triangle"/>
          </a:ln>
          <a:effectLst>
            <a:outerShdw blurRad="57150" rotWithShape="0" algn="bl" dir="5400000" dist="19050">
              <a:srgbClr val="000000">
                <a:alpha val="50200"/>
              </a:srgbClr>
            </a:outerShdw>
          </a:effectLst>
        </p:spPr>
      </p:cxnSp>
      <p:sp>
        <p:nvSpPr>
          <p:cNvPr id="536" name="Google Shape;536;p75"/>
          <p:cNvSpPr/>
          <p:nvPr/>
        </p:nvSpPr>
        <p:spPr>
          <a:xfrm>
            <a:off x="504525" y="5300950"/>
            <a:ext cx="6922800" cy="1228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Radio – X-ray correlatio</a:t>
            </a:r>
            <a:r>
              <a:rPr i="0" lang="en-GB" sz="1800" u="none" cap="none" strike="noStrike">
                <a:solidFill>
                  <a:schemeClr val="dk1"/>
                </a:solidFill>
              </a:rPr>
              <a:t>n: Tudor et al. 2017 (se</a:t>
            </a: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 also Gusinskaia et al. 2017</a:t>
            </a:r>
            <a:r>
              <a:rPr i="0" lang="en-GB" sz="1800" u="none" cap="none" strike="noStrike">
                <a:solidFill>
                  <a:schemeClr val="dk1"/>
                </a:solidFill>
              </a:rPr>
              <a:t>; Gallo, Degenaar &amp; van den Eijnden 2018, T.</a:t>
            </a: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Russell et al. 2018, Tetarenko et al. 2018, van den Eijnden et al. 2018, 2019, </a:t>
            </a:r>
            <a:r>
              <a:rPr b="1" i="0" lang="en-GB" sz="1800" u="none" cap="none" strike="noStrike">
                <a:solidFill>
                  <a:schemeClr val="dk1"/>
                </a:solidFill>
              </a:rPr>
              <a:t>Pattie et al. 2026</a:t>
            </a:r>
            <a:r>
              <a:rPr i="0" lang="en-GB" sz="1800" u="none" cap="none" strike="noStrike">
                <a:solidFill>
                  <a:schemeClr val="dk1"/>
                </a:solidFill>
              </a:rPr>
              <a:t>, Crook-Mansour et al. 2026)</a:t>
            </a:r>
            <a:endParaRPr i="0" sz="1400" u="none" cap="none" strike="noStrike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40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Google Shape;541;p76"/>
          <p:cNvSpPr txBox="1"/>
          <p:nvPr>
            <p:ph idx="4294967295" type="title"/>
          </p:nvPr>
        </p:nvSpPr>
        <p:spPr>
          <a:xfrm>
            <a:off x="623888" y="576577"/>
            <a:ext cx="7886700" cy="587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4595"/>
              <a:buFont typeface="Arial"/>
              <a:buNone/>
            </a:pPr>
            <a:r>
              <a:rPr b="1" lang="en-GB"/>
              <a:t>Neutron star jets are fainter than black hole jets</a:t>
            </a:r>
            <a:endParaRPr b="1"/>
          </a:p>
        </p:txBody>
      </p:sp>
      <p:pic>
        <p:nvPicPr>
          <p:cNvPr id="542" name="Google Shape;542;p7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107487" y="1870474"/>
            <a:ext cx="3915294" cy="3044718"/>
          </a:xfrm>
          <a:prstGeom prst="rect">
            <a:avLst/>
          </a:prstGeom>
          <a:noFill/>
          <a:ln cap="flat" cmpd="sng" w="254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543" name="Google Shape;543;p76"/>
          <p:cNvSpPr/>
          <p:nvPr/>
        </p:nvSpPr>
        <p:spPr>
          <a:xfrm>
            <a:off x="348425" y="1584425"/>
            <a:ext cx="4110900" cy="5003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gap between BHs and NSs is much smaller if you plot radio luminosity vs mass accretion rate (estimated from the bolometric X-ray luminosity)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Kording et al. 2006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i.e. the radio power in BHs and NSs is comparable for a given mass accretion rate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NSs: L</a:t>
            </a:r>
            <a:r>
              <a:rPr baseline="-25000"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~ ṁ (radiatively efficient)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BHs in the hard state: L</a:t>
            </a:r>
            <a:r>
              <a:rPr baseline="-25000"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~ ṁ</a:t>
            </a:r>
            <a:r>
              <a:rPr baseline="30000"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endParaRPr baseline="30000"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800">
                <a:solidFill>
                  <a:schemeClr val="dk1"/>
                </a:solidFill>
              </a:rPr>
              <a:t>Note this was shown before the radio-faint population were established</a:t>
            </a:r>
            <a:endParaRPr baseline="30000" sz="1800"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aseline="30000"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8" name="Shape 5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9" name="Google Shape;549;p7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448275"/>
            <a:ext cx="8839201" cy="5821974"/>
          </a:xfrm>
          <a:prstGeom prst="rect">
            <a:avLst/>
          </a:prstGeom>
          <a:noFill/>
          <a:ln>
            <a:noFill/>
          </a:ln>
        </p:spPr>
      </p:pic>
      <p:sp>
        <p:nvSpPr>
          <p:cNvPr id="550" name="Google Shape;550;p77"/>
          <p:cNvSpPr txBox="1"/>
          <p:nvPr/>
        </p:nvSpPr>
        <p:spPr>
          <a:xfrm>
            <a:off x="3587900" y="0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</a:rPr>
              <a:t>Interlude…</a:t>
            </a:r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5" name="Shape 5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ynes3" id="556" name="Google Shape;556;p7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9850" y="1770100"/>
            <a:ext cx="6078924" cy="4478425"/>
          </a:xfrm>
          <a:prstGeom prst="rect">
            <a:avLst/>
          </a:prstGeom>
          <a:noFill/>
          <a:ln>
            <a:noFill/>
          </a:ln>
        </p:spPr>
      </p:pic>
      <p:sp>
        <p:nvSpPr>
          <p:cNvPr id="557" name="Google Shape;557;p78"/>
          <p:cNvSpPr/>
          <p:nvPr/>
        </p:nvSpPr>
        <p:spPr>
          <a:xfrm>
            <a:off x="0" y="1066680"/>
            <a:ext cx="9143700" cy="45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  <a:r>
              <a:rPr b="0" i="0" lang="en-GB" sz="1600" u="none" cap="none" strike="noStrike">
                <a:solidFill>
                  <a:srgbClr val="000000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🡪</a:t>
            </a: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0" i="0" lang="en-GB" sz="1600" u="none" cap="none" strike="noStrike">
                <a:solidFill>
                  <a:srgbClr val="333399"/>
                </a:solidFill>
                <a:latin typeface="Arial"/>
                <a:ea typeface="Arial"/>
                <a:cs typeface="Arial"/>
                <a:sym typeface="Arial"/>
              </a:rPr>
              <a:t>Optical</a:t>
            </a: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spectra very blue: </a:t>
            </a:r>
            <a:r>
              <a:rPr b="0" i="0" lang="en-GB" sz="1600" u="none" cap="none" strike="noStrike">
                <a:solidFill>
                  <a:srgbClr val="000000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🡪</a:t>
            </a: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accretion disc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8" name="Google Shape;558;p78"/>
          <p:cNvSpPr/>
          <p:nvPr/>
        </p:nvSpPr>
        <p:spPr>
          <a:xfrm>
            <a:off x="0" y="1447920"/>
            <a:ext cx="9143700" cy="649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  <a:r>
              <a:rPr b="0" i="0" lang="en-GB" sz="1600" u="none" cap="none" strike="noStrike">
                <a:solidFill>
                  <a:srgbClr val="000000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🡪</a:t>
            </a: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Actually, the </a:t>
            </a:r>
            <a:r>
              <a:rPr b="0" i="1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X-ray heated disc </a:t>
            </a: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tends to dominate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9" name="Google Shape;559;p78"/>
          <p:cNvSpPr/>
          <p:nvPr/>
        </p:nvSpPr>
        <p:spPr>
          <a:xfrm>
            <a:off x="1905120" y="6248520"/>
            <a:ext cx="4536600" cy="43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BHXB: XTE J1859+226 (Hynes et al. 2002)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0" name="Google Shape;560;p78"/>
          <p:cNvSpPr/>
          <p:nvPr/>
        </p:nvSpPr>
        <p:spPr>
          <a:xfrm>
            <a:off x="914400" y="685800"/>
            <a:ext cx="1904700" cy="990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1" name="Google Shape;561;p78"/>
          <p:cNvSpPr/>
          <p:nvPr/>
        </p:nvSpPr>
        <p:spPr>
          <a:xfrm>
            <a:off x="611280" y="0"/>
            <a:ext cx="7772100" cy="69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000" lIns="90000" spcFirstLastPara="1" rIns="90000" wrap="square" tIns="450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Origin of the optical-IR emission</a:t>
            </a:r>
            <a:endParaRPr b="0" i="0" sz="32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62" name="Google Shape;562;p7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301850" y="3369325"/>
            <a:ext cx="3542749" cy="2684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7" name="Shape 5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8" name="Google Shape;568;p79"/>
          <p:cNvSpPr/>
          <p:nvPr/>
        </p:nvSpPr>
        <p:spPr>
          <a:xfrm>
            <a:off x="611280" y="0"/>
            <a:ext cx="7772040" cy="6919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000" lIns="90000" spcFirstLastPara="1" rIns="90000" wrap="square" tIns="450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Optical / X-ray correlation</a:t>
            </a:r>
            <a:endParaRPr b="0" i="0" sz="32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C:\Users\dr124\Desktop\backup-asus-data\Work-Windoze\Current Work\Talk-2014 Aug - COSPAR, Moscow - OptX\a-b\a1.png" id="569" name="Google Shape;569;p7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45463" y="620640"/>
            <a:ext cx="5657400" cy="6190920"/>
          </a:xfrm>
          <a:prstGeom prst="rect">
            <a:avLst/>
          </a:prstGeom>
          <a:noFill/>
          <a:ln cap="flat" cmpd="sng" w="254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570" name="Google Shape;570;p79"/>
          <p:cNvSpPr/>
          <p:nvPr/>
        </p:nvSpPr>
        <p:spPr>
          <a:xfrm>
            <a:off x="1489743" y="762120"/>
            <a:ext cx="3071400" cy="370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van Paradijs &amp; McClintock 1994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	     </a:t>
            </a:r>
            <a:r>
              <a:rPr b="1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POWER LAW 	     	     CORRELATION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1" name="Google Shape;571;p79"/>
          <p:cNvSpPr/>
          <p:nvPr/>
        </p:nvSpPr>
        <p:spPr>
          <a:xfrm>
            <a:off x="6202875" y="829775"/>
            <a:ext cx="2792400" cy="370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/>
              <a:t>The few sources at the time were consistent with their theoretical expectation:</a:t>
            </a:r>
            <a:endParaRPr sz="16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sz="16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/>
              <a:t>Optical reprocessing response is nonlinear due to changing outer disc temperature</a:t>
            </a:r>
            <a:endParaRPr sz="16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sz="16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/>
              <a:t>Also scales with disc size</a:t>
            </a:r>
            <a:endParaRPr sz="1600"/>
          </a:p>
        </p:txBody>
      </p:sp>
      <p:pic>
        <p:nvPicPr>
          <p:cNvPr id="572" name="Google Shape;572;p7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301850" y="3369325"/>
            <a:ext cx="3542749" cy="2684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6" name="Shape 5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7" name="Google Shape;577;p8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71600" y="1143000"/>
            <a:ext cx="6553199" cy="4894263"/>
          </a:xfrm>
          <a:prstGeom prst="rect">
            <a:avLst/>
          </a:prstGeom>
          <a:noFill/>
          <a:ln>
            <a:noFill/>
          </a:ln>
        </p:spPr>
      </p:pic>
      <p:sp>
        <p:nvSpPr>
          <p:cNvPr id="578" name="Google Shape;578;p80"/>
          <p:cNvSpPr/>
          <p:nvPr/>
        </p:nvSpPr>
        <p:spPr>
          <a:xfrm>
            <a:off x="0" y="762000"/>
            <a:ext cx="9448800" cy="60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</a:rPr>
              <a:t>The j</a:t>
            </a: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et spectral break was foun</a:t>
            </a:r>
            <a:r>
              <a:rPr lang="en-GB" sz="1800">
                <a:solidFill>
                  <a:schemeClr val="dk1"/>
                </a:solidFill>
              </a:rPr>
              <a:t>d in GX 339-4 in the mid-IR and varying rapidly:</a:t>
            </a:r>
            <a:endParaRPr sz="1800">
              <a:solidFill>
                <a:schemeClr val="dk1"/>
              </a:solidFill>
            </a:endParaRPr>
          </a:p>
        </p:txBody>
      </p:sp>
      <p:sp>
        <p:nvSpPr>
          <p:cNvPr id="579" name="Google Shape;579;p80"/>
          <p:cNvSpPr/>
          <p:nvPr/>
        </p:nvSpPr>
        <p:spPr>
          <a:xfrm>
            <a:off x="0" y="5943600"/>
            <a:ext cx="9144000" cy="60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Gandhi et al. 2011 identify the jet break in </a:t>
            </a:r>
            <a:r>
              <a:rPr b="1" lang="en-GB" sz="1600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GX 339-4</a:t>
            </a: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 the mid-IR: moving between 4 and 22 microns (probably further)</a:t>
            </a:r>
            <a:endParaRPr/>
          </a:p>
        </p:txBody>
      </p:sp>
      <p:sp>
        <p:nvSpPr>
          <p:cNvPr id="580" name="Google Shape;580;p80"/>
          <p:cNvSpPr/>
          <p:nvPr/>
        </p:nvSpPr>
        <p:spPr>
          <a:xfrm>
            <a:off x="3962400" y="4648200"/>
            <a:ext cx="1447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WISE data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1" name="Google Shape;581;p80"/>
          <p:cNvSpPr/>
          <p:nvPr/>
        </p:nvSpPr>
        <p:spPr>
          <a:xfrm>
            <a:off x="4114800" y="1295400"/>
            <a:ext cx="838200" cy="838200"/>
          </a:xfrm>
          <a:prstGeom prst="ellipse">
            <a:avLst/>
          </a:prstGeom>
          <a:solidFill>
            <a:schemeClr val="accent1">
              <a:alpha val="52160"/>
            </a:schemeClr>
          </a:solidFill>
          <a:ln cap="flat" cmpd="sng" w="25400">
            <a:solidFill>
              <a:srgbClr val="88A3A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allasis_sed_vs_time_filters_linear_new.png" id="582" name="Google Shape;582;p8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867400" y="1622069"/>
            <a:ext cx="2735529" cy="201622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83" name="Google Shape;583;p80"/>
          <p:cNvCxnSpPr/>
          <p:nvPr/>
        </p:nvCxnSpPr>
        <p:spPr>
          <a:xfrm>
            <a:off x="4643228" y="2126125"/>
            <a:ext cx="1512300" cy="1224000"/>
          </a:xfrm>
          <a:prstGeom prst="straightConnector1">
            <a:avLst/>
          </a:prstGeom>
          <a:noFill/>
          <a:ln cap="flat" cmpd="sng" w="254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84" name="Google Shape;584;p80"/>
          <p:cNvCxnSpPr/>
          <p:nvPr/>
        </p:nvCxnSpPr>
        <p:spPr>
          <a:xfrm>
            <a:off x="4643228" y="1334037"/>
            <a:ext cx="1584300" cy="360000"/>
          </a:xfrm>
          <a:prstGeom prst="straightConnector1">
            <a:avLst/>
          </a:prstGeom>
          <a:noFill/>
          <a:ln cap="flat" cmpd="sng" w="254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585" name="Google Shape;585;p80"/>
          <p:cNvSpPr txBox="1"/>
          <p:nvPr>
            <p:ph idx="4294967295" type="title"/>
          </p:nvPr>
        </p:nvSpPr>
        <p:spPr>
          <a:xfrm>
            <a:off x="0" y="0"/>
            <a:ext cx="9144000" cy="609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150"/>
              <a:buFont typeface="Arial"/>
              <a:buNone/>
            </a:pPr>
            <a:r>
              <a:rPr b="1" lang="en-GB" sz="3030"/>
              <a:t>How far does the radio jet spectrum go?</a:t>
            </a:r>
            <a:endParaRPr b="1" sz="3030"/>
          </a:p>
        </p:txBody>
      </p:sp>
      <p:pic>
        <p:nvPicPr>
          <p:cNvPr descr="C:\Users\Dave\Work-Windoze\Current Work\Talk-2010 XRBs, Crete\Migliari.etal.2010.png" id="586" name="Google Shape;586;p8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1963" y="2484638"/>
            <a:ext cx="4155161" cy="3107925"/>
          </a:xfrm>
          <a:prstGeom prst="rect">
            <a:avLst/>
          </a:prstGeom>
          <a:noFill/>
          <a:ln>
            <a:noFill/>
          </a:ln>
        </p:spPr>
      </p:pic>
      <p:sp>
        <p:nvSpPr>
          <p:cNvPr id="587" name="Google Shape;587;p80"/>
          <p:cNvSpPr txBox="1"/>
          <p:nvPr/>
        </p:nvSpPr>
        <p:spPr>
          <a:xfrm>
            <a:off x="546225" y="4182000"/>
            <a:ext cx="30000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</a:rPr>
              <a:t>Migliari et al. 2010 identified the jet spectral break in </a:t>
            </a:r>
            <a:r>
              <a:rPr lang="en-GB" sz="1600">
                <a:solidFill>
                  <a:srgbClr val="0000FF"/>
                </a:solidFill>
              </a:rPr>
              <a:t>4U 0614+091</a:t>
            </a:r>
            <a:r>
              <a:rPr lang="en-GB" sz="1600">
                <a:solidFill>
                  <a:schemeClr val="dk1"/>
                </a:solidFill>
              </a:rPr>
              <a:t>: using Spitzer</a:t>
            </a:r>
            <a:endParaRPr sz="1600"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1" name="Shape 5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2" name="Google Shape;592;p81"/>
          <p:cNvSpPr/>
          <p:nvPr/>
        </p:nvSpPr>
        <p:spPr>
          <a:xfrm>
            <a:off x="0" y="1289375"/>
            <a:ext cx="9448800" cy="60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</a:rPr>
              <a:t>V-shaped spectrum in opt-IR where the disc (spectrally) meets the jet</a:t>
            </a:r>
            <a:endParaRPr sz="1800"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</a:rPr>
              <a:t>e.g. Corbel &amp; Fender 2002, Chaty et al. 2011, Russell et al. 2013</a:t>
            </a:r>
            <a:endParaRPr sz="1800">
              <a:solidFill>
                <a:schemeClr val="dk1"/>
              </a:solidFill>
            </a:endParaRPr>
          </a:p>
        </p:txBody>
      </p:sp>
      <p:sp>
        <p:nvSpPr>
          <p:cNvPr id="593" name="Google Shape;593;p81"/>
          <p:cNvSpPr txBox="1"/>
          <p:nvPr>
            <p:ph idx="4294967295" type="title"/>
          </p:nvPr>
        </p:nvSpPr>
        <p:spPr>
          <a:xfrm>
            <a:off x="0" y="0"/>
            <a:ext cx="9144000" cy="609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150"/>
              <a:buFont typeface="Arial"/>
              <a:buNone/>
            </a:pPr>
            <a:r>
              <a:rPr b="1" lang="en-GB" sz="3030"/>
              <a:t>How far does the radio jet spectrum go?</a:t>
            </a:r>
            <a:endParaRPr b="1" sz="3030"/>
          </a:p>
        </p:txBody>
      </p:sp>
      <p:pic>
        <p:nvPicPr>
          <p:cNvPr descr="C:\Users\Dave\Work-Windoze\Current Work\Talk-2009 Cardiff,MSSL,Soton\jetspec.jpg" id="594" name="Google Shape;594;p8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958000"/>
            <a:ext cx="7920039" cy="283368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ynes3" id="595" name="Google Shape;595;p8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953000" y="2196000"/>
            <a:ext cx="4191001" cy="3087688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96" name="Google Shape;596;p81"/>
          <p:cNvCxnSpPr/>
          <p:nvPr/>
        </p:nvCxnSpPr>
        <p:spPr>
          <a:xfrm rot="-5400000">
            <a:off x="4961975" y="3320750"/>
            <a:ext cx="914400" cy="838200"/>
          </a:xfrm>
          <a:prstGeom prst="straightConnector1">
            <a:avLst/>
          </a:prstGeom>
          <a:noFill/>
          <a:ln cap="flat" cmpd="sng" w="44450">
            <a:solidFill>
              <a:srgbClr val="FABF8E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600" name="Shape 6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1" name="Google Shape;601;p82"/>
          <p:cNvSpPr txBox="1"/>
          <p:nvPr/>
        </p:nvSpPr>
        <p:spPr>
          <a:xfrm>
            <a:off x="313206" y="742575"/>
            <a:ext cx="88308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>
                <a:solidFill>
                  <a:schemeClr val="dk1"/>
                </a:solidFill>
              </a:rPr>
              <a:t>An internal shock model, and variability studies have been successful in fitting the broadband spectra and power spectra of </a:t>
            </a:r>
            <a:r>
              <a:rPr b="1" lang="en-GB" sz="1800">
                <a:solidFill>
                  <a:schemeClr val="dk1"/>
                </a:solidFill>
              </a:rPr>
              <a:t>BH LMXBs</a:t>
            </a:r>
            <a:endParaRPr b="1" sz="1800">
              <a:solidFill>
                <a:schemeClr val="dk1"/>
              </a:solidFill>
            </a:endParaRPr>
          </a:p>
        </p:txBody>
      </p:sp>
      <p:sp>
        <p:nvSpPr>
          <p:cNvPr id="602" name="Google Shape;602;p82"/>
          <p:cNvSpPr txBox="1"/>
          <p:nvPr/>
        </p:nvSpPr>
        <p:spPr>
          <a:xfrm>
            <a:off x="5282381" y="1758375"/>
            <a:ext cx="3752400" cy="212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</a:rPr>
              <a:t>Malzac (2013; 2014)        </a:t>
            </a:r>
            <a:endParaRPr sz="18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</a:rPr>
              <a:t>Malzac et al. 2018 model the IR/X-ray lags and broadband spectrum of GX 339-4</a:t>
            </a:r>
            <a:endParaRPr sz="18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</a:rPr>
              <a:t>Predicted PSDs of jet from mm to optical using X-ray PSD</a:t>
            </a:r>
            <a:endParaRPr sz="1800">
              <a:solidFill>
                <a:schemeClr val="dk1"/>
              </a:solidFill>
            </a:endParaRPr>
          </a:p>
        </p:txBody>
      </p:sp>
      <p:pic>
        <p:nvPicPr>
          <p:cNvPr id="603" name="Google Shape;603;p8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12597" y="4042450"/>
            <a:ext cx="3061678" cy="212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04" name="Google Shape;604;p8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97219" y="4607948"/>
            <a:ext cx="2659006" cy="2097188"/>
          </a:xfrm>
          <a:prstGeom prst="rect">
            <a:avLst/>
          </a:prstGeom>
          <a:noFill/>
          <a:ln>
            <a:noFill/>
          </a:ln>
        </p:spPr>
      </p:pic>
      <p:pic>
        <p:nvPicPr>
          <p:cNvPr id="605" name="Google Shape;605;p8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972718" y="4170780"/>
            <a:ext cx="2467425" cy="2355431"/>
          </a:xfrm>
          <a:prstGeom prst="rect">
            <a:avLst/>
          </a:prstGeom>
          <a:noFill/>
          <a:ln>
            <a:noFill/>
          </a:ln>
        </p:spPr>
      </p:pic>
      <p:sp>
        <p:nvSpPr>
          <p:cNvPr id="606" name="Google Shape;606;p82"/>
          <p:cNvSpPr txBox="1"/>
          <p:nvPr/>
        </p:nvSpPr>
        <p:spPr>
          <a:xfrm>
            <a:off x="674371" y="5918510"/>
            <a:ext cx="28506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</a:rPr>
              <a:t>flux density spectrum</a:t>
            </a:r>
            <a:endParaRPr/>
          </a:p>
        </p:txBody>
      </p:sp>
      <p:sp>
        <p:nvSpPr>
          <p:cNvPr id="607" name="Google Shape;607;p82"/>
          <p:cNvSpPr txBox="1"/>
          <p:nvPr/>
        </p:nvSpPr>
        <p:spPr>
          <a:xfrm>
            <a:off x="4574381" y="4607950"/>
            <a:ext cx="1773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</a:rPr>
              <a:t>PDSs</a:t>
            </a:r>
            <a:endParaRPr/>
          </a:p>
        </p:txBody>
      </p:sp>
      <p:sp>
        <p:nvSpPr>
          <p:cNvPr id="608" name="Google Shape;608;p82"/>
          <p:cNvSpPr txBox="1"/>
          <p:nvPr/>
        </p:nvSpPr>
        <p:spPr>
          <a:xfrm>
            <a:off x="3131869" y="2136838"/>
            <a:ext cx="2250000" cy="15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</a:rPr>
              <a:t>Tetarenko et al. 2021 model the multi-wavelength PSDs and lags of </a:t>
            </a:r>
            <a:br>
              <a:rPr lang="en-GB" sz="1800">
                <a:solidFill>
                  <a:schemeClr val="dk1"/>
                </a:solidFill>
              </a:rPr>
            </a:br>
            <a:r>
              <a:rPr lang="en-GB" sz="1800">
                <a:solidFill>
                  <a:schemeClr val="dk1"/>
                </a:solidFill>
              </a:rPr>
              <a:t>MAXI J1820+070</a:t>
            </a:r>
            <a:endParaRPr sz="1800">
              <a:solidFill>
                <a:schemeClr val="dk1"/>
              </a:solidFill>
            </a:endParaRPr>
          </a:p>
        </p:txBody>
      </p:sp>
      <p:pic>
        <p:nvPicPr>
          <p:cNvPr id="609" name="Google Shape;609;p8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-2" y="2782868"/>
            <a:ext cx="2850674" cy="1588069"/>
          </a:xfrm>
          <a:prstGeom prst="rect">
            <a:avLst/>
          </a:prstGeom>
          <a:noFill/>
          <a:ln>
            <a:noFill/>
          </a:ln>
        </p:spPr>
      </p:pic>
      <p:sp>
        <p:nvSpPr>
          <p:cNvPr id="610" name="Google Shape;610;p82"/>
          <p:cNvSpPr txBox="1"/>
          <p:nvPr/>
        </p:nvSpPr>
        <p:spPr>
          <a:xfrm>
            <a:off x="1054575" y="3536528"/>
            <a:ext cx="17730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</a:rPr>
              <a:t>PSD break frequency</a:t>
            </a:r>
            <a:endParaRPr/>
          </a:p>
        </p:txBody>
      </p:sp>
      <p:sp>
        <p:nvSpPr>
          <p:cNvPr id="611" name="Google Shape;611;p82"/>
          <p:cNvSpPr txBox="1"/>
          <p:nvPr>
            <p:ph idx="4294967295" type="title"/>
          </p:nvPr>
        </p:nvSpPr>
        <p:spPr>
          <a:xfrm>
            <a:off x="0" y="0"/>
            <a:ext cx="9144000" cy="609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150"/>
              <a:buFont typeface="Arial"/>
              <a:buNone/>
            </a:pPr>
            <a:r>
              <a:rPr b="1" lang="en-GB" sz="3030"/>
              <a:t>How far does the radio jet spectrum go?</a:t>
            </a:r>
            <a:endParaRPr b="1" sz="303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615" name="Shape 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" name="Google Shape;616;p83"/>
          <p:cNvSpPr txBox="1"/>
          <p:nvPr/>
        </p:nvSpPr>
        <p:spPr>
          <a:xfrm>
            <a:off x="257926" y="802475"/>
            <a:ext cx="8613000" cy="2955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>
                <a:solidFill>
                  <a:schemeClr val="dk1"/>
                </a:solidFill>
              </a:rPr>
              <a:t>Optical/IR can lag X-rays by 0.1 sec in </a:t>
            </a:r>
            <a:r>
              <a:rPr b="1" lang="en-GB" sz="1800">
                <a:solidFill>
                  <a:schemeClr val="dk1"/>
                </a:solidFill>
              </a:rPr>
              <a:t>BH LMXBs</a:t>
            </a:r>
            <a:r>
              <a:rPr lang="en-GB" sz="1800">
                <a:solidFill>
                  <a:schemeClr val="dk1"/>
                </a:solidFill>
              </a:rPr>
              <a:t> (jet synchrotron origin)</a:t>
            </a:r>
            <a:endParaRPr sz="18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>
                <a:solidFill>
                  <a:schemeClr val="dk1"/>
                </a:solidFill>
              </a:rPr>
              <a:t>GX 339-4: Casella et al. 2010, Gandhi et al. 2010, Kalamkar et al. 2016, Vincentelli et al. 2019</a:t>
            </a:r>
            <a:endParaRPr sz="18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0" lvl="0" marL="5943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>
                <a:solidFill>
                  <a:schemeClr val="dk1"/>
                </a:solidFill>
              </a:rPr>
              <a:t>V404 Cyg: </a:t>
            </a:r>
            <a:endParaRPr sz="1800">
              <a:solidFill>
                <a:schemeClr val="dk1"/>
              </a:solidFill>
            </a:endParaRPr>
          </a:p>
          <a:p>
            <a:pPr indent="0" lvl="0" marL="5943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>
                <a:solidFill>
                  <a:schemeClr val="dk1"/>
                </a:solidFill>
              </a:rPr>
              <a:t>Gandhi et al. 2017</a:t>
            </a:r>
            <a:endParaRPr sz="1800">
              <a:solidFill>
                <a:schemeClr val="dk1"/>
              </a:solidFill>
            </a:endParaRPr>
          </a:p>
          <a:p>
            <a:pPr indent="457200" lvl="0" marL="5486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>
                <a:solidFill>
                  <a:schemeClr val="dk1"/>
                </a:solidFill>
              </a:rPr>
              <a:t>MAXI J1820+070: </a:t>
            </a:r>
            <a:endParaRPr sz="1800">
              <a:solidFill>
                <a:schemeClr val="dk1"/>
              </a:solidFill>
            </a:endParaRPr>
          </a:p>
          <a:p>
            <a:pPr indent="457200" lvl="0" marL="5486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>
                <a:solidFill>
                  <a:schemeClr val="dk1"/>
                </a:solidFill>
              </a:rPr>
              <a:t>Paice et al. 2019, 2021,</a:t>
            </a:r>
            <a:br>
              <a:rPr lang="en-GB" sz="1800">
                <a:solidFill>
                  <a:schemeClr val="dk1"/>
                </a:solidFill>
              </a:rPr>
            </a:br>
            <a:r>
              <a:rPr lang="en-GB" sz="1800">
                <a:solidFill>
                  <a:schemeClr val="dk1"/>
                </a:solidFill>
              </a:rPr>
              <a:t>	Tetarenko et al. 2021</a:t>
            </a:r>
            <a:endParaRPr sz="1800">
              <a:solidFill>
                <a:schemeClr val="dk1"/>
              </a:solidFill>
            </a:endParaRPr>
          </a:p>
          <a:p>
            <a:pPr indent="457200" lvl="0" marL="5486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1800">
                <a:solidFill>
                  <a:schemeClr val="dk1"/>
                </a:solidFill>
              </a:rPr>
              <a:t>See Pg Casella’s talk!</a:t>
            </a:r>
            <a:endParaRPr b="1" sz="1800">
              <a:solidFill>
                <a:schemeClr val="dk1"/>
              </a:solidFill>
            </a:endParaRPr>
          </a:p>
        </p:txBody>
      </p:sp>
      <p:pic>
        <p:nvPicPr>
          <p:cNvPr id="617" name="Google Shape;617;p8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3300" y="1770225"/>
            <a:ext cx="4826325" cy="3230588"/>
          </a:xfrm>
          <a:prstGeom prst="rect">
            <a:avLst/>
          </a:prstGeom>
          <a:noFill/>
          <a:ln>
            <a:noFill/>
          </a:ln>
        </p:spPr>
      </p:pic>
      <p:pic>
        <p:nvPicPr>
          <p:cNvPr id="618" name="Google Shape;618;p8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347122" y="4080824"/>
            <a:ext cx="2658050" cy="2619800"/>
          </a:xfrm>
          <a:prstGeom prst="rect">
            <a:avLst/>
          </a:prstGeom>
          <a:noFill/>
          <a:ln>
            <a:noFill/>
          </a:ln>
        </p:spPr>
      </p:pic>
      <p:sp>
        <p:nvSpPr>
          <p:cNvPr id="619" name="Google Shape;619;p83"/>
          <p:cNvSpPr txBox="1"/>
          <p:nvPr/>
        </p:nvSpPr>
        <p:spPr>
          <a:xfrm>
            <a:off x="4119599" y="6309875"/>
            <a:ext cx="2444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</a:rPr>
              <a:t>Casella et al. 2010</a:t>
            </a:r>
            <a:endParaRPr/>
          </a:p>
        </p:txBody>
      </p:sp>
      <p:sp>
        <p:nvSpPr>
          <p:cNvPr id="620" name="Google Shape;620;p83"/>
          <p:cNvSpPr txBox="1"/>
          <p:nvPr/>
        </p:nvSpPr>
        <p:spPr>
          <a:xfrm>
            <a:off x="596925" y="2128999"/>
            <a:ext cx="21855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</a:rPr>
              <a:t>Gandhi et al. 2017,</a:t>
            </a:r>
            <a:br>
              <a:rPr lang="en-GB" sz="1800">
                <a:solidFill>
                  <a:schemeClr val="dk1"/>
                </a:solidFill>
              </a:rPr>
            </a:br>
            <a:r>
              <a:rPr lang="en-GB" sz="1800">
                <a:solidFill>
                  <a:schemeClr val="dk1"/>
                </a:solidFill>
              </a:rPr>
              <a:t>Nature Astronomy</a:t>
            </a:r>
            <a:endParaRPr/>
          </a:p>
        </p:txBody>
      </p:sp>
      <p:sp>
        <p:nvSpPr>
          <p:cNvPr id="621" name="Google Shape;621;p83"/>
          <p:cNvSpPr txBox="1"/>
          <p:nvPr/>
        </p:nvSpPr>
        <p:spPr>
          <a:xfrm>
            <a:off x="4258700" y="5386925"/>
            <a:ext cx="23919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The lag implies IR </a:t>
            </a:r>
            <a:br>
              <a:rPr lang="en-GB" sz="1800"/>
            </a:br>
            <a:r>
              <a:rPr lang="en-GB" sz="1800"/>
              <a:t>emitting region is </a:t>
            </a:r>
            <a:br>
              <a:rPr lang="en-GB" sz="1800"/>
            </a:br>
            <a:r>
              <a:rPr lang="en-GB" sz="1800"/>
              <a:t>at ~ 100-1000 Rg</a:t>
            </a:r>
            <a:endParaRPr b="1" sz="1800"/>
          </a:p>
        </p:txBody>
      </p:sp>
      <p:sp>
        <p:nvSpPr>
          <p:cNvPr id="622" name="Google Shape;622;p83"/>
          <p:cNvSpPr txBox="1"/>
          <p:nvPr>
            <p:ph idx="4294967295" type="title"/>
          </p:nvPr>
        </p:nvSpPr>
        <p:spPr>
          <a:xfrm>
            <a:off x="0" y="0"/>
            <a:ext cx="9144000" cy="609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150"/>
              <a:buFont typeface="Arial"/>
              <a:buNone/>
            </a:pPr>
            <a:r>
              <a:rPr b="1" lang="en-GB" sz="3030"/>
              <a:t>How far does the radio jet spectrum go?</a:t>
            </a:r>
            <a:endParaRPr b="1" sz="3030"/>
          </a:p>
        </p:txBody>
      </p:sp>
      <p:sp>
        <p:nvSpPr>
          <p:cNvPr id="623" name="Google Shape;623;p83"/>
          <p:cNvSpPr txBox="1"/>
          <p:nvPr/>
        </p:nvSpPr>
        <p:spPr>
          <a:xfrm>
            <a:off x="192025" y="5109725"/>
            <a:ext cx="3927600" cy="15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Linear polarisation (~1–8%) has also been detected from synchrotron jets in the optical-IR (e.g. Russell &amp; Fender 2008, Baglio et al. 2020) – </a:t>
            </a:r>
            <a:r>
              <a:rPr lang="en-GB" sz="1800"/>
              <a:t>tangled</a:t>
            </a:r>
            <a:r>
              <a:rPr lang="en-GB" sz="1800"/>
              <a:t> B field, similar to AGN cores</a:t>
            </a:r>
            <a:endParaRPr b="1" sz="1800"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8" name="Shape 6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9" name="Google Shape;629;p84"/>
          <p:cNvSpPr/>
          <p:nvPr/>
        </p:nvSpPr>
        <p:spPr>
          <a:xfrm>
            <a:off x="0" y="776880"/>
            <a:ext cx="9143640" cy="45828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  <a:r>
              <a:rPr b="0" i="0" lang="en-GB" sz="1600" u="none" cap="none" strike="noStrike">
                <a:solidFill>
                  <a:srgbClr val="000000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🡪</a:t>
            </a: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We updated this with a wealth of optical, IR and X-ray data (Russell et al. 2006, 2007)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0" name="Google Shape;630;p84"/>
          <p:cNvSpPr/>
          <p:nvPr/>
        </p:nvSpPr>
        <p:spPr>
          <a:xfrm>
            <a:off x="0" y="0"/>
            <a:ext cx="9143640" cy="6919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000" lIns="90000" spcFirstLastPara="1" rIns="90000" wrap="square" tIns="450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Optical/infrared – X-ray correlations</a:t>
            </a:r>
            <a:endParaRPr b="0" i="0" sz="32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1" name="Google Shape;631;p84"/>
          <p:cNvSpPr/>
          <p:nvPr/>
        </p:nvSpPr>
        <p:spPr>
          <a:xfrm>
            <a:off x="0" y="1158120"/>
            <a:ext cx="9143640" cy="64908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  <a:r>
              <a:rPr b="0" i="0" lang="en-GB" sz="1600" u="none" cap="none" strike="noStrike">
                <a:solidFill>
                  <a:srgbClr val="000000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🡪</a:t>
            </a: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Correlations exist, but depend on compact object, and X-ray state (</a:t>
            </a:r>
            <a:r>
              <a:rPr lang="en-GB" sz="1600"/>
              <a:t>also</a:t>
            </a: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/>
              <a:t>Homan</a:t>
            </a: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et al. 2005)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C:\Users\dr124\Desktop\backup-asus-data\Work-Windoze\Current Work\Talk-2014 Aug - COSPAR, Moscow - OptX\a-b\a2.png" id="632" name="Google Shape;632;p8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2120" y="1482480"/>
            <a:ext cx="7231680" cy="5338080"/>
          </a:xfrm>
          <a:prstGeom prst="rect">
            <a:avLst/>
          </a:prstGeom>
          <a:noFill/>
          <a:ln>
            <a:noFill/>
          </a:ln>
        </p:spPr>
      </p:pic>
      <p:pic>
        <p:nvPicPr>
          <p:cNvPr id="633" name="Google Shape;633;p8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235200" y="4114800"/>
            <a:ext cx="1758600" cy="464760"/>
          </a:xfrm>
          <a:prstGeom prst="rect">
            <a:avLst/>
          </a:prstGeom>
          <a:noFill/>
          <a:ln>
            <a:noFill/>
          </a:ln>
        </p:spPr>
      </p:pic>
      <p:sp>
        <p:nvSpPr>
          <p:cNvPr id="634" name="Google Shape;634;p84"/>
          <p:cNvSpPr/>
          <p:nvPr/>
        </p:nvSpPr>
        <p:spPr>
          <a:xfrm>
            <a:off x="5943600" y="2971800"/>
            <a:ext cx="3200040" cy="3504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-285840" lvl="0" marL="28584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Noto Sans Symbols"/>
              <a:buChar char="🡪"/>
            </a:pP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Quasi-simultaneous data: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For black hole systems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in the hard state: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Neutron star XRBs are</a:t>
            </a:r>
            <a:br>
              <a:rPr b="0" i="0" lang="en-GB" sz="1600" u="none" cap="none" strike="noStrike">
                <a:latin typeface="Arial"/>
                <a:ea typeface="Arial"/>
                <a:cs typeface="Arial"/>
                <a:sym typeface="Arial"/>
              </a:rPr>
            </a:b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systematically fainter in</a:t>
            </a:r>
            <a:br>
              <a:rPr b="0" i="0" lang="en-GB" sz="1600" u="none" cap="none" strike="noStrike">
                <a:latin typeface="Arial"/>
                <a:ea typeface="Arial"/>
                <a:cs typeface="Arial"/>
                <a:sym typeface="Arial"/>
              </a:rPr>
            </a:b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optical than black hole XRBs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Black hole XRBs are optically</a:t>
            </a:r>
            <a:br>
              <a:rPr b="0" i="0" lang="en-GB" sz="1600" u="none" cap="none" strike="noStrike">
                <a:latin typeface="Arial"/>
                <a:ea typeface="Arial"/>
                <a:cs typeface="Arial"/>
                <a:sym typeface="Arial"/>
              </a:rPr>
            </a:b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fainter in the soft state, for a</a:t>
            </a:r>
            <a:br>
              <a:rPr b="0" i="0" lang="en-GB" sz="1600" u="none" cap="none" strike="noStrike">
                <a:latin typeface="Arial"/>
                <a:ea typeface="Arial"/>
                <a:cs typeface="Arial"/>
                <a:sym typeface="Arial"/>
              </a:rPr>
            </a:b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given L</a:t>
            </a:r>
            <a:r>
              <a:rPr b="0" baseline="-2500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9" name="Shape 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0" name="Google Shape;640;p8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16769" y="6281074"/>
            <a:ext cx="1319212" cy="396414"/>
          </a:xfrm>
          <a:prstGeom prst="rect">
            <a:avLst/>
          </a:prstGeom>
          <a:noFill/>
          <a:ln>
            <a:noFill/>
          </a:ln>
        </p:spPr>
      </p:pic>
      <p:sp>
        <p:nvSpPr>
          <p:cNvPr id="641" name="Google Shape;641;p85"/>
          <p:cNvSpPr/>
          <p:nvPr/>
        </p:nvSpPr>
        <p:spPr>
          <a:xfrm>
            <a:off x="264338" y="6039550"/>
            <a:ext cx="3459300" cy="46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</a:rPr>
              <a:t>R</a:t>
            </a: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ussell et al. 2006, 2007</a:t>
            </a:r>
            <a:endParaRPr/>
          </a:p>
        </p:txBody>
      </p:sp>
      <p:pic>
        <p:nvPicPr>
          <p:cNvPr id="642" name="Google Shape;642;p8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984840" y="5313725"/>
            <a:ext cx="1319213" cy="348853"/>
          </a:xfrm>
          <a:prstGeom prst="rect">
            <a:avLst/>
          </a:prstGeom>
          <a:noFill/>
          <a:ln>
            <a:noFill/>
          </a:ln>
        </p:spPr>
      </p:pic>
      <p:sp>
        <p:nvSpPr>
          <p:cNvPr id="643" name="Google Shape;643;p85"/>
          <p:cNvSpPr/>
          <p:nvPr/>
        </p:nvSpPr>
        <p:spPr>
          <a:xfrm>
            <a:off x="264338" y="5353850"/>
            <a:ext cx="2834700" cy="384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For black hole </a:t>
            </a:r>
            <a:r>
              <a:rPr lang="en-GB" sz="1600">
                <a:solidFill>
                  <a:schemeClr val="dk1"/>
                </a:solidFill>
              </a:rPr>
              <a:t>XRBs</a:t>
            </a:r>
            <a:r>
              <a:rPr lang="en-GB"/>
              <a:t> </a:t>
            </a: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 the hard state:</a:t>
            </a:r>
            <a:endParaRPr/>
          </a:p>
        </p:txBody>
      </p:sp>
      <p:pic>
        <p:nvPicPr>
          <p:cNvPr id="644" name="Google Shape;644;p8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454894" y="6309838"/>
            <a:ext cx="2050258" cy="363140"/>
          </a:xfrm>
          <a:prstGeom prst="rect">
            <a:avLst/>
          </a:prstGeom>
          <a:noFill/>
          <a:ln>
            <a:noFill/>
          </a:ln>
        </p:spPr>
      </p:pic>
      <p:pic>
        <p:nvPicPr>
          <p:cNvPr id="645" name="Google Shape;645;p8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43607" y="896725"/>
            <a:ext cx="4703454" cy="318789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dr124\Desktop\backup-asus-data\Work-Windoze\Current Work\Talk-2014 Aug - COSPAR, Moscow - OptX\a-b\a1.png" id="646" name="Google Shape;646;p85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5508621" y="953973"/>
            <a:ext cx="2834776" cy="3102028"/>
          </a:xfrm>
          <a:prstGeom prst="rect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647" name="Google Shape;647;p85"/>
          <p:cNvSpPr/>
          <p:nvPr/>
        </p:nvSpPr>
        <p:spPr>
          <a:xfrm>
            <a:off x="4943250" y="4824376"/>
            <a:ext cx="3736500" cy="1956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</a:rPr>
              <a:t>Expected for optical emission from reprocessing of X-rays on the disc surface</a:t>
            </a:r>
            <a:endParaRPr sz="1600"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van Paradijs &amp; McClintock 1994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</a:rPr>
              <a:t>Depends on disc size ~ orbital separation, </a:t>
            </a:r>
            <a:r>
              <a:rPr i="1" lang="en-GB" sz="1600">
                <a:solidFill>
                  <a:schemeClr val="dk1"/>
                </a:solidFill>
              </a:rPr>
              <a:t>a</a:t>
            </a:r>
            <a:endParaRPr i="1" sz="1600"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</a:rPr>
              <a:t>					where </a:t>
            </a:r>
            <a:r>
              <a:rPr i="1" lang="en-GB" sz="1600">
                <a:solidFill>
                  <a:schemeClr val="dk1"/>
                </a:solidFill>
              </a:rPr>
              <a:t>b</a:t>
            </a:r>
            <a:r>
              <a:rPr lang="en-GB" sz="1600">
                <a:solidFill>
                  <a:schemeClr val="dk1"/>
                </a:solidFill>
              </a:rPr>
              <a:t> ~ 0.5</a:t>
            </a:r>
            <a:endParaRPr sz="1600">
              <a:solidFill>
                <a:schemeClr val="dk1"/>
              </a:solidFill>
            </a:endParaRPr>
          </a:p>
        </p:txBody>
      </p:sp>
      <p:sp>
        <p:nvSpPr>
          <p:cNvPr id="648" name="Google Shape;648;p85"/>
          <p:cNvSpPr txBox="1"/>
          <p:nvPr/>
        </p:nvSpPr>
        <p:spPr>
          <a:xfrm>
            <a:off x="3786188" y="1988350"/>
            <a:ext cx="1750200" cy="2678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/>
              <a:t>The correlation can be explained with a combination of disc and jet optical/IR emission</a:t>
            </a:r>
            <a:endParaRPr b="1" sz="1800"/>
          </a:p>
        </p:txBody>
      </p:sp>
      <p:sp>
        <p:nvSpPr>
          <p:cNvPr id="649" name="Google Shape;649;p85"/>
          <p:cNvSpPr/>
          <p:nvPr/>
        </p:nvSpPr>
        <p:spPr>
          <a:xfrm>
            <a:off x="0" y="0"/>
            <a:ext cx="9143700" cy="69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000" lIns="90000" spcFirstLastPara="1" rIns="90000" wrap="square" tIns="450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Optical/infrared – X-ray correlations</a:t>
            </a:r>
            <a:endParaRPr b="0" i="0" sz="32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4" name="Shape 6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" name="Google Shape;655;p86"/>
          <p:cNvSpPr/>
          <p:nvPr/>
        </p:nvSpPr>
        <p:spPr>
          <a:xfrm>
            <a:off x="279319" y="897225"/>
            <a:ext cx="4846200" cy="567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Theoretical expectations:			</a:t>
            </a:r>
            <a:r>
              <a:rPr b="1" lang="en-GB" sz="1600">
                <a:solidFill>
                  <a:schemeClr val="dk1"/>
                </a:solidFill>
              </a:rPr>
              <a:t>     </a:t>
            </a:r>
            <a:r>
              <a:rPr i="1" lang="en-GB" sz="1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endParaRPr i="1" sz="1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irradiation (disc reprocessing) </a:t>
            </a:r>
            <a:r>
              <a:rPr lang="en-GB" sz="1600">
                <a:solidFill>
                  <a:schemeClr val="dk1"/>
                </a:solidFill>
              </a:rPr>
              <a:t>r</a:t>
            </a: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elation depends on:</a:t>
            </a:r>
            <a:endParaRPr sz="1600"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39713" lvl="0" marL="214313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Temperature profile,</a:t>
            </a:r>
            <a:b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n=1/2 for irradiation dominated disc</a:t>
            </a:r>
            <a:endParaRPr sz="1600"/>
          </a:p>
          <a:p>
            <a:pPr indent="-138113" lvl="0" marL="214313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t/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39713" lvl="0" marL="214313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Surface brightness profile, </a:t>
            </a:r>
            <a:b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39713" lvl="0" marL="214313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Part of disc producing optical: overlapping (flat) part, Rayleigh-Jeans tail, Wein cutoff (so depends on </a:t>
            </a:r>
            <a:r>
              <a:rPr lang="en-GB" sz="1600">
                <a:solidFill>
                  <a:schemeClr val="dk1"/>
                </a:solidFill>
              </a:rPr>
              <a:t>w</a:t>
            </a: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avelength)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45720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</a:rPr>
              <a:t>For BHXBs in outburst, optical spectral index is consistent with curved part between these regimes (e.g. Hynes 2005)</a:t>
            </a:r>
            <a:b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39713" lvl="0" marL="214313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Radiative efficiency of L</a:t>
            </a:r>
            <a:r>
              <a:rPr baseline="-25000"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; how L</a:t>
            </a:r>
            <a:r>
              <a:rPr baseline="-25000"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depends on mass accretion rate</a:t>
            </a:r>
            <a:b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39713" lvl="0" marL="214313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GB" sz="1600">
                <a:solidFill>
                  <a:schemeClr val="dk1"/>
                </a:solidFill>
              </a:rPr>
              <a:t>We expect b ~ 0.5, but could differ depending on above assumptions</a:t>
            </a:r>
            <a:b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(e.g. Coriat et al. 2009; Shahbaz et al. 2015)</a:t>
            </a:r>
            <a:endParaRPr sz="1600"/>
          </a:p>
        </p:txBody>
      </p:sp>
      <p:pic>
        <p:nvPicPr>
          <p:cNvPr descr="C:\Users\dr124\Desktop\backup-asus-data\Work-Windoze\Current Work\Talk-2014 Aug - COSPAR, Moscow - OptX\a-b\a1.png" id="656" name="Google Shape;656;p8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508621" y="953973"/>
            <a:ext cx="2834776" cy="3102028"/>
          </a:xfrm>
          <a:prstGeom prst="rect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657" name="Google Shape;657;p86"/>
          <p:cNvSpPr txBox="1"/>
          <p:nvPr/>
        </p:nvSpPr>
        <p:spPr>
          <a:xfrm>
            <a:off x="1964692" y="1871206"/>
            <a:ext cx="1319100" cy="317100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 </a:t>
            </a:r>
            <a:endParaRPr/>
          </a:p>
        </p:txBody>
      </p:sp>
      <p:sp>
        <p:nvSpPr>
          <p:cNvPr id="658" name="Google Shape;658;p86"/>
          <p:cNvSpPr txBox="1"/>
          <p:nvPr/>
        </p:nvSpPr>
        <p:spPr>
          <a:xfrm>
            <a:off x="2461631" y="2587120"/>
            <a:ext cx="1319100" cy="348900"/>
          </a:xfrm>
          <a:prstGeom prst="rect">
            <a:avLst/>
          </a:pr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 </a:t>
            </a:r>
            <a:endParaRPr/>
          </a:p>
        </p:txBody>
      </p:sp>
      <p:sp>
        <p:nvSpPr>
          <p:cNvPr id="659" name="Google Shape;659;p86"/>
          <p:cNvSpPr txBox="1"/>
          <p:nvPr/>
        </p:nvSpPr>
        <p:spPr>
          <a:xfrm>
            <a:off x="3393318" y="897213"/>
            <a:ext cx="1319100" cy="348900"/>
          </a:xfrm>
          <a:prstGeom prst="rect">
            <a:avLst/>
          </a:prstGeom>
          <a:blipFill rotWithShape="1">
            <a:blip r:embed="rId6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 </a:t>
            </a:r>
            <a:endParaRPr/>
          </a:p>
        </p:txBody>
      </p:sp>
      <p:pic>
        <p:nvPicPr>
          <p:cNvPr id="660" name="Google Shape;660;p8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616769" y="6281074"/>
            <a:ext cx="1319212" cy="396414"/>
          </a:xfrm>
          <a:prstGeom prst="rect">
            <a:avLst/>
          </a:prstGeom>
          <a:noFill/>
          <a:ln>
            <a:noFill/>
          </a:ln>
        </p:spPr>
      </p:pic>
      <p:sp>
        <p:nvSpPr>
          <p:cNvPr id="661" name="Google Shape;661;p86"/>
          <p:cNvSpPr/>
          <p:nvPr/>
        </p:nvSpPr>
        <p:spPr>
          <a:xfrm>
            <a:off x="4943250" y="4824376"/>
            <a:ext cx="3736500" cy="1956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</a:rPr>
              <a:t>Expected for optical emission from reprocessing of X-rays on the disc surface</a:t>
            </a:r>
            <a:endParaRPr sz="1600"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van Paradijs &amp; McClintock 1994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</a:rPr>
              <a:t>Depends on disc size ~ orbital separation, </a:t>
            </a:r>
            <a:r>
              <a:rPr i="1" lang="en-GB" sz="1600">
                <a:solidFill>
                  <a:schemeClr val="dk1"/>
                </a:solidFill>
              </a:rPr>
              <a:t>a</a:t>
            </a:r>
            <a:endParaRPr i="1" sz="1600"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</a:rPr>
              <a:t>					where </a:t>
            </a:r>
            <a:r>
              <a:rPr i="1" lang="en-GB" sz="1600">
                <a:solidFill>
                  <a:schemeClr val="dk1"/>
                </a:solidFill>
              </a:rPr>
              <a:t>b</a:t>
            </a:r>
            <a:r>
              <a:rPr lang="en-GB" sz="1600">
                <a:solidFill>
                  <a:schemeClr val="dk1"/>
                </a:solidFill>
              </a:rPr>
              <a:t> ~ 0.5</a:t>
            </a:r>
            <a:endParaRPr sz="1600">
              <a:solidFill>
                <a:schemeClr val="dk1"/>
              </a:solidFill>
            </a:endParaRPr>
          </a:p>
        </p:txBody>
      </p:sp>
      <p:sp>
        <p:nvSpPr>
          <p:cNvPr id="662" name="Google Shape;662;p86"/>
          <p:cNvSpPr/>
          <p:nvPr/>
        </p:nvSpPr>
        <p:spPr>
          <a:xfrm>
            <a:off x="0" y="0"/>
            <a:ext cx="9143700" cy="69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000" lIns="90000" spcFirstLastPara="1" rIns="90000" wrap="square" tIns="450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Optical/infrared – X-ray correlations</a:t>
            </a:r>
            <a:endParaRPr b="0" i="0" sz="32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7" name="Shape 6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dr124\Desktop\backup-asus-data\Work-Windoze\Current Work\Talk-2014 Aug - COSPAR, Moscow - OptX\a-b\a2.png" id="668" name="Google Shape;668;p8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2120" y="1138680"/>
            <a:ext cx="7231680" cy="5338080"/>
          </a:xfrm>
          <a:prstGeom prst="rect">
            <a:avLst/>
          </a:prstGeom>
          <a:noFill/>
          <a:ln>
            <a:noFill/>
          </a:ln>
        </p:spPr>
      </p:pic>
      <p:pic>
        <p:nvPicPr>
          <p:cNvPr id="669" name="Google Shape;669;p8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646680" y="6316560"/>
            <a:ext cx="1758600" cy="464760"/>
          </a:xfrm>
          <a:prstGeom prst="rect">
            <a:avLst/>
          </a:prstGeom>
          <a:noFill/>
          <a:ln>
            <a:noFill/>
          </a:ln>
        </p:spPr>
      </p:pic>
      <p:pic>
        <p:nvPicPr>
          <p:cNvPr id="670" name="Google Shape;670;p8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218280" y="4408560"/>
            <a:ext cx="2733480" cy="483840"/>
          </a:xfrm>
          <a:prstGeom prst="rect">
            <a:avLst/>
          </a:prstGeom>
          <a:noFill/>
          <a:ln>
            <a:noFill/>
          </a:ln>
        </p:spPr>
      </p:pic>
      <p:sp>
        <p:nvSpPr>
          <p:cNvPr id="671" name="Google Shape;671;p87"/>
          <p:cNvSpPr/>
          <p:nvPr/>
        </p:nvSpPr>
        <p:spPr>
          <a:xfrm>
            <a:off x="3154680" y="5530680"/>
            <a:ext cx="2834280" cy="363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Russell et al. 2006, 2007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2" name="Google Shape;672;p87"/>
          <p:cNvSpPr/>
          <p:nvPr/>
        </p:nvSpPr>
        <p:spPr>
          <a:xfrm>
            <a:off x="1660680" y="1731600"/>
            <a:ext cx="3182760" cy="1186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correlation can be explained with a combination of disc and jet optical/IR emission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3" name="Google Shape;673;p87"/>
          <p:cNvSpPr/>
          <p:nvPr/>
        </p:nvSpPr>
        <p:spPr>
          <a:xfrm>
            <a:off x="5993640" y="2674800"/>
            <a:ext cx="3074100" cy="3721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Expected relations: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OIR from disc reprocessing: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"/>
              <a:buFont typeface="Arial"/>
              <a:buNone/>
            </a:pPr>
            <a:r>
              <a:t/>
            </a:r>
            <a:endParaRPr b="0" i="0" sz="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OIR from synchrotron jet: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Viscously heated disc: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None/>
            </a:pPr>
            <a:r>
              <a:rPr lang="en-GB" sz="1600"/>
              <a:t>β ~ 0.2-0.5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Observed: black hole systems in the hard state: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4" name="Google Shape;674;p87"/>
          <p:cNvSpPr/>
          <p:nvPr/>
        </p:nvSpPr>
        <p:spPr>
          <a:xfrm>
            <a:off x="2808360" y="4711320"/>
            <a:ext cx="3182760" cy="63828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jet emission disappears in the soft state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5" name="Google Shape;675;p87"/>
          <p:cNvSpPr/>
          <p:nvPr/>
        </p:nvSpPr>
        <p:spPr>
          <a:xfrm>
            <a:off x="5099040" y="3351240"/>
            <a:ext cx="297720" cy="1359720"/>
          </a:xfrm>
          <a:prstGeom prst="upArrow">
            <a:avLst>
              <a:gd fmla="val 50000" name="adj1"/>
              <a:gd fmla="val 50000" name="adj2"/>
            </a:avLst>
          </a:prstGeom>
          <a:solidFill>
            <a:srgbClr val="66FFFF"/>
          </a:solidFill>
          <a:ln cap="flat" cmpd="sng" w="25400">
            <a:solidFill>
              <a:srgbClr val="8AA5A7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C:\Users\dr124\Desktop\backup-asus-data\Work-Windoze\Current Work\Talk-2014 Aug - COSPAR, Moscow - OptX\a-b\b03.png" id="676" name="Google Shape;676;p8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057400" y="2209680"/>
            <a:ext cx="4844520" cy="3428640"/>
          </a:xfrm>
          <a:prstGeom prst="rect">
            <a:avLst/>
          </a:prstGeom>
          <a:noFill/>
          <a:ln cap="flat" cmpd="sng" w="254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677" name="Google Shape;677;p87"/>
          <p:cNvSpPr/>
          <p:nvPr/>
        </p:nvSpPr>
        <p:spPr>
          <a:xfrm>
            <a:off x="2971800" y="2514600"/>
            <a:ext cx="3809520" cy="363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GX 339-4     </a:t>
            </a:r>
            <a:r>
              <a:rPr b="0" i="0" lang="en-GB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Cadolle Bel et al. (2011)</a:t>
            </a:r>
            <a:endParaRPr b="0" i="0" sz="14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8" name="Google Shape;678;p87"/>
          <p:cNvSpPr/>
          <p:nvPr/>
        </p:nvSpPr>
        <p:spPr>
          <a:xfrm>
            <a:off x="0" y="0"/>
            <a:ext cx="9143700" cy="69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000" lIns="90000" spcFirstLastPara="1" rIns="90000" wrap="square" tIns="450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Optical/infrared – X-ray correlations</a:t>
            </a:r>
            <a:endParaRPr b="0" i="0" sz="32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3" name="Shape 6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4" name="Google Shape;684;p8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914400"/>
            <a:ext cx="9144000" cy="5486400"/>
          </a:xfrm>
          <a:prstGeom prst="rect">
            <a:avLst/>
          </a:prstGeom>
          <a:noFill/>
          <a:ln>
            <a:noFill/>
          </a:ln>
        </p:spPr>
      </p:pic>
      <p:sp>
        <p:nvSpPr>
          <p:cNvPr id="685" name="Google Shape;685;p88"/>
          <p:cNvSpPr/>
          <p:nvPr/>
        </p:nvSpPr>
        <p:spPr>
          <a:xfrm>
            <a:off x="2590800" y="1143000"/>
            <a:ext cx="5029200" cy="53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This is what a black hole system does: GX 339-4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Coriat et al. 2009 – IR quenching in the soft state</a:t>
            </a:r>
            <a:endParaRPr/>
          </a:p>
        </p:txBody>
      </p:sp>
      <p:sp>
        <p:nvSpPr>
          <p:cNvPr id="686" name="Google Shape;686;p88"/>
          <p:cNvSpPr/>
          <p:nvPr/>
        </p:nvSpPr>
        <p:spPr>
          <a:xfrm>
            <a:off x="0" y="0"/>
            <a:ext cx="9144000" cy="692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2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Optical/infrared – X-ray correlations</a:t>
            </a:r>
            <a:endParaRPr b="1" sz="2400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1" name="Shape 6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2" name="Google Shape;692;p89"/>
          <p:cNvSpPr/>
          <p:nvPr/>
        </p:nvSpPr>
        <p:spPr>
          <a:xfrm>
            <a:off x="206280" y="1129680"/>
            <a:ext cx="8861100" cy="1994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-285840" lvl="0" marL="28584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Noto Sans Symbols"/>
              <a:buChar char="🡪"/>
            </a:pP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We are monitoring about 50 LMXBs with the two 2-m Faulkes Telescopes since 2005–2007 (Lewis et al. 2008) – about half are regularly detected in quiescence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-285840" lvl="0" marL="28584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Noto Sans Symbols"/>
              <a:buChar char="🡪"/>
            </a:pP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Also have access to the 1m Las Cumbres Observatory (LCO) network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-285840" lvl="0" marL="28584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Noto Sans Symbols"/>
              <a:buChar char="🡪"/>
            </a:pP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Fully robotic, queue scheduled. Typically use V, R, i’ filters, sometimes g’, r’, i’, y or z’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-285840" lvl="0" marL="28584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Noto Sans Symbols"/>
              <a:buChar char="🡪"/>
            </a:pP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Cadence: about once a week or so, can increase frequency if necessary (e.g. outbursts)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Noto Sans Symbols"/>
              <a:buNone/>
            </a:pPr>
            <a:r>
              <a:rPr b="0" i="0" lang="en-GB" sz="1600" u="none" cap="none" strike="noStrike">
                <a:solidFill>
                  <a:srgbClr val="000000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🡪</a:t>
            </a: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We now have a real-time pipeline, the X-ray Binary New Early Warning System (XB-NEWS)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93" name="Google Shape;693;p89"/>
          <p:cNvSpPr/>
          <p:nvPr/>
        </p:nvSpPr>
        <p:spPr>
          <a:xfrm>
            <a:off x="0" y="0"/>
            <a:ext cx="9143700" cy="111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000" lIns="90000" spcFirstLastPara="1" rIns="90000" wrap="square" tIns="450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Faulkes Telescope / LCO Monitoring of LMXBs, and XB-NEWS</a:t>
            </a:r>
            <a:endParaRPr b="0" i="0" sz="32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A picture containing text, map&#10;&#10;Description automatically generated" id="694" name="Google Shape;694;p8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08440" y="2971800"/>
            <a:ext cx="5213160" cy="3726000"/>
          </a:xfrm>
          <a:prstGeom prst="rect">
            <a:avLst/>
          </a:prstGeom>
          <a:noFill/>
          <a:ln>
            <a:noFill/>
          </a:ln>
        </p:spPr>
      </p:pic>
      <p:sp>
        <p:nvSpPr>
          <p:cNvPr id="695" name="Google Shape;695;p89"/>
          <p:cNvSpPr/>
          <p:nvPr/>
        </p:nvSpPr>
        <p:spPr>
          <a:xfrm>
            <a:off x="5638680" y="3123360"/>
            <a:ext cx="3267000" cy="3353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-285840" lvl="0" marL="28584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</a:pP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Real-time light curves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-285840" lvl="0" marL="28584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</a:pP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Fully flux calibrated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-285840" lvl="0" marL="28584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</a:pP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Alerts when new outbursts occur, or interesting activity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-285840" lvl="0" marL="28584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</a:pP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Bramich et al. in prep.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-285840" lvl="0" marL="28584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</a:pP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We also have an approved program on Chandra and NICER for new outbursts (PIs Russell and Homan), and HXMT (PI: Y.J. Yang) for optical/X-ray correlations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0" name="Shape 7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1" name="Google Shape;701;p90"/>
          <p:cNvSpPr/>
          <p:nvPr/>
        </p:nvSpPr>
        <p:spPr>
          <a:xfrm>
            <a:off x="304920" y="594720"/>
            <a:ext cx="8610120" cy="180252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V404 Cyg = black hole system		Cen X-4 = neutron star system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-285840" lvl="0" marL="28584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Black hole systems are systematically optically brighter at a given X-ray luminosity compared to neutron stars – by 1–2 orders of magnitude – why?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corr.ps" id="702" name="Google Shape;702;p9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94720" y="1981080"/>
            <a:ext cx="5744160" cy="4307760"/>
          </a:xfrm>
          <a:prstGeom prst="rect">
            <a:avLst/>
          </a:prstGeom>
          <a:noFill/>
          <a:ln>
            <a:noFill/>
          </a:ln>
        </p:spPr>
      </p:pic>
      <p:sp>
        <p:nvSpPr>
          <p:cNvPr id="703" name="Google Shape;703;p90"/>
          <p:cNvSpPr/>
          <p:nvPr/>
        </p:nvSpPr>
        <p:spPr>
          <a:xfrm>
            <a:off x="0" y="0"/>
            <a:ext cx="9143640" cy="6919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000" lIns="90000" spcFirstLastPara="1" rIns="90000" wrap="square" tIns="450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Optical/infrared – X-ray correlations</a:t>
            </a:r>
            <a:endParaRPr b="0" i="0" sz="32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04" name="Google Shape;704;p90"/>
          <p:cNvSpPr/>
          <p:nvPr/>
        </p:nvSpPr>
        <p:spPr>
          <a:xfrm>
            <a:off x="2790000" y="2168640"/>
            <a:ext cx="2437920" cy="363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Bernardini et al. 2016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9" name="Shape 7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0" name="Google Shape;710;p9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685800"/>
            <a:ext cx="9143640" cy="3519000"/>
          </a:xfrm>
          <a:prstGeom prst="rect">
            <a:avLst/>
          </a:prstGeom>
          <a:noFill/>
          <a:ln>
            <a:noFill/>
          </a:ln>
        </p:spPr>
      </p:pic>
      <p:sp>
        <p:nvSpPr>
          <p:cNvPr id="711" name="Google Shape;711;p91"/>
          <p:cNvSpPr/>
          <p:nvPr/>
        </p:nvSpPr>
        <p:spPr>
          <a:xfrm>
            <a:off x="76320" y="4191120"/>
            <a:ext cx="8915040" cy="262548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Bernardini et al. 2016:	Optical – X-ray (0.5–200 keV) correlation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1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Left panel: </a:t>
            </a: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same as before, but including the correction for different disk sizes and for bolometric X-ray luminosity, which both affect the amount of optical emission we expect from reprocessing on the disc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1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Right panel: </a:t>
            </a: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same as the </a:t>
            </a:r>
            <a:r>
              <a:rPr b="0" i="1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left </a:t>
            </a: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panel, but first subtracting the jet contribution for V404 Cyg in outburst (measured from SEDs) and the X-ray contribution from the NS surface in quiescence for Cen X-4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We are able to explain the differences between black holes and neutron stars in the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optical-infrared/X-ray plane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12" name="Google Shape;712;p91"/>
          <p:cNvSpPr/>
          <p:nvPr/>
        </p:nvSpPr>
        <p:spPr>
          <a:xfrm>
            <a:off x="0" y="0"/>
            <a:ext cx="9143640" cy="6919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000" lIns="90000" spcFirstLastPara="1" rIns="90000" wrap="square" tIns="450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Optical/infrared – X-ray correlations</a:t>
            </a:r>
            <a:endParaRPr b="0" i="0" sz="32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13" name="Google Shape;713;p91"/>
          <p:cNvSpPr/>
          <p:nvPr/>
        </p:nvSpPr>
        <p:spPr>
          <a:xfrm>
            <a:off x="2438280" y="1295280"/>
            <a:ext cx="4343040" cy="1186920"/>
          </a:xfrm>
          <a:prstGeom prst="rect">
            <a:avLst/>
          </a:prstGeom>
          <a:solidFill>
            <a:srgbClr val="00B0F0"/>
          </a:solidFill>
          <a:ln cap="flat" cmpd="sng" w="254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differences are found to be due to different disc sizes, compact object masses, more jet emission for black holes, and a bolometric X-ray correction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8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p92"/>
          <p:cNvSpPr/>
          <p:nvPr/>
        </p:nvSpPr>
        <p:spPr>
          <a:xfrm>
            <a:off x="266760" y="990720"/>
            <a:ext cx="8610120" cy="73116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-285840" lvl="0" marL="28584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These correlations can be used to constrain the emission processes, and to constrain the nature of the compact object for new X-ray transients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0" name="Google Shape;720;p92"/>
          <p:cNvSpPr/>
          <p:nvPr/>
        </p:nvSpPr>
        <p:spPr>
          <a:xfrm>
            <a:off x="0" y="0"/>
            <a:ext cx="9143640" cy="6919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000" lIns="90000" spcFirstLastPara="1" rIns="90000" wrap="square" tIns="450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Optical/infrared – X-ray correlations</a:t>
            </a:r>
            <a:endParaRPr b="0" i="0" sz="32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coriatVband.pdf" id="721" name="Google Shape;721;p9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53336" y="1676520"/>
            <a:ext cx="4116599" cy="2437920"/>
          </a:xfrm>
          <a:prstGeom prst="rect">
            <a:avLst/>
          </a:prstGeom>
          <a:noFill/>
          <a:ln>
            <a:noFill/>
          </a:ln>
        </p:spPr>
      </p:pic>
      <p:sp>
        <p:nvSpPr>
          <p:cNvPr id="722" name="Google Shape;722;p92"/>
          <p:cNvSpPr/>
          <p:nvPr/>
        </p:nvSpPr>
        <p:spPr>
          <a:xfrm>
            <a:off x="1955696" y="2693880"/>
            <a:ext cx="2414100" cy="729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GX 339-4</a:t>
            </a:r>
            <a:endParaRPr b="0" i="0" sz="14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Coriat et al. 2009</a:t>
            </a:r>
            <a:endParaRPr b="0" i="0" sz="14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3" name="Google Shape;723;p92"/>
          <p:cNvSpPr/>
          <p:nvPr/>
        </p:nvSpPr>
        <p:spPr>
          <a:xfrm>
            <a:off x="380880" y="4415400"/>
            <a:ext cx="8305560" cy="200988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-285840" lvl="0" marL="28584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Other tools (SEDs, broadband modelling, CMDs, timing, polarimetry) can be used to constrain the emission processes and physical properties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-285840" lvl="0" marL="28584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These tools used together can constrain: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-285840" lvl="1" marL="74304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Disc properties: outer disc temperatures, ionization states, disc warping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-285840" lvl="1" marL="74304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Jet properties: luminosities, magnetic field strengths and alignment, acceleration zone radius, Lorentz factor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24" name="Google Shape;724;p9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802726" y="1659675"/>
            <a:ext cx="3836100" cy="2797400"/>
          </a:xfrm>
          <a:prstGeom prst="rect">
            <a:avLst/>
          </a:prstGeom>
          <a:noFill/>
          <a:ln>
            <a:noFill/>
          </a:ln>
        </p:spPr>
      </p:pic>
      <p:sp>
        <p:nvSpPr>
          <p:cNvPr id="725" name="Google Shape;725;p92"/>
          <p:cNvSpPr/>
          <p:nvPr/>
        </p:nvSpPr>
        <p:spPr>
          <a:xfrm>
            <a:off x="5428785" y="2353895"/>
            <a:ext cx="2160600" cy="516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Aql X-1</a:t>
            </a:r>
            <a:br>
              <a:rPr b="0" i="0" lang="en-GB" sz="1400" u="none" cap="none" strike="noStrike">
                <a:latin typeface="Arial"/>
                <a:ea typeface="Arial"/>
                <a:cs typeface="Arial"/>
                <a:sym typeface="Arial"/>
              </a:rPr>
            </a:br>
            <a:r>
              <a:rPr b="0" i="0" lang="en-GB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López-Navas et al. 2020</a:t>
            </a:r>
            <a:endParaRPr b="0" i="0" sz="14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0" name="Shape 7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1" name="Google Shape;731;p93"/>
          <p:cNvSpPr/>
          <p:nvPr/>
        </p:nvSpPr>
        <p:spPr>
          <a:xfrm>
            <a:off x="266760" y="990720"/>
            <a:ext cx="8610120" cy="73116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-285840" lvl="0" marL="28584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These correlations can be used to constrain the emission processes, and to constrain the nature of the compact object for new X-ray transients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2" name="Google Shape;732;p93"/>
          <p:cNvSpPr/>
          <p:nvPr/>
        </p:nvSpPr>
        <p:spPr>
          <a:xfrm>
            <a:off x="0" y="0"/>
            <a:ext cx="9143640" cy="6919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000" lIns="90000" spcFirstLastPara="1" rIns="90000" wrap="square" tIns="450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Optical/infrared – X-ray correlations</a:t>
            </a:r>
            <a:endParaRPr b="0" i="0" sz="32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Chart, scatter chart&#10;&#10;Description automatically generated" id="733" name="Google Shape;733;p9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80880" y="2362320"/>
            <a:ext cx="4694040" cy="4419360"/>
          </a:xfrm>
          <a:prstGeom prst="rect">
            <a:avLst/>
          </a:prstGeom>
          <a:noFill/>
          <a:ln cap="flat" cmpd="sng" w="254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734" name="Google Shape;734;p93"/>
          <p:cNvSpPr/>
          <p:nvPr/>
        </p:nvSpPr>
        <p:spPr>
          <a:xfrm>
            <a:off x="1295280" y="5577840"/>
            <a:ext cx="3402720" cy="729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MAXI J1820+070</a:t>
            </a:r>
            <a:br>
              <a:rPr b="0" i="0" lang="en-GB" sz="1400" u="none" cap="none" strike="noStrike">
                <a:latin typeface="Arial"/>
                <a:ea typeface="Arial"/>
                <a:cs typeface="Arial"/>
                <a:sym typeface="Arial"/>
              </a:rPr>
            </a:br>
            <a:r>
              <a:rPr b="0" i="0" lang="en-GB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Baglio et al. 2018, ATel #11418</a:t>
            </a:r>
            <a:endParaRPr b="0" i="0" sz="14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First to suggest this is a black hole XRB</a:t>
            </a:r>
            <a:endParaRPr b="0" i="0" sz="14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Chart, scatter chart&#10;&#10;Description automatically generated" id="735" name="Google Shape;735;p9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222800" y="2020320"/>
            <a:ext cx="4455720" cy="4507920"/>
          </a:xfrm>
          <a:prstGeom prst="rect">
            <a:avLst/>
          </a:prstGeom>
          <a:noFill/>
          <a:ln cap="flat" cmpd="sng" w="254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736" name="Google Shape;736;p93"/>
          <p:cNvSpPr/>
          <p:nvPr/>
        </p:nvSpPr>
        <p:spPr>
          <a:xfrm>
            <a:off x="4800600" y="4519080"/>
            <a:ext cx="3677400" cy="94212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XTE J1719-291</a:t>
            </a:r>
            <a:br>
              <a:rPr b="0" i="0" lang="en-GB" sz="1400" u="none" cap="none" strike="noStrike">
                <a:latin typeface="Arial"/>
                <a:ea typeface="Arial"/>
                <a:cs typeface="Arial"/>
                <a:sym typeface="Arial"/>
              </a:rPr>
            </a:br>
            <a:r>
              <a:rPr b="0" i="0" lang="en-GB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Armas Padilla et al. 2011, MNRAS, 417, 659 </a:t>
            </a:r>
            <a:endParaRPr b="0" i="0" sz="14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Supports a neutron star XRB nature</a:t>
            </a:r>
            <a:endParaRPr b="0" i="0" sz="14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1" name="Shape 7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2" name="Google Shape;742;p94"/>
          <p:cNvSpPr/>
          <p:nvPr/>
        </p:nvSpPr>
        <p:spPr>
          <a:xfrm>
            <a:off x="266760" y="990720"/>
            <a:ext cx="8610120" cy="73116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-285840" lvl="0" marL="28584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These correlations can be used to constrain the emission processes, and to constrain the nature of the compact object for new X-ray transients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3" name="Google Shape;743;p94"/>
          <p:cNvSpPr/>
          <p:nvPr/>
        </p:nvSpPr>
        <p:spPr>
          <a:xfrm>
            <a:off x="0" y="0"/>
            <a:ext cx="9143640" cy="6919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000" lIns="90000" spcFirstLastPara="1" rIns="90000" wrap="square" tIns="450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Optical/infrared – X-ray correlations</a:t>
            </a:r>
            <a:endParaRPr b="0" i="0" sz="32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4" name="Google Shape;744;p94"/>
          <p:cNvSpPr/>
          <p:nvPr/>
        </p:nvSpPr>
        <p:spPr>
          <a:xfrm>
            <a:off x="5447075" y="2085845"/>
            <a:ext cx="2819100" cy="1677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Original distance estimate of 2.4±0.4 kpc based on comparison to other XRBs (data from 1980s)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"/>
              <a:buFont typeface="Arial"/>
              <a:buNone/>
            </a:pPr>
            <a:r>
              <a:t/>
            </a:r>
            <a:endParaRPr b="0" i="0" sz="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della Valle et al. 1994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5" name="Google Shape;745;p94"/>
          <p:cNvSpPr/>
          <p:nvPr/>
        </p:nvSpPr>
        <p:spPr>
          <a:xfrm>
            <a:off x="5503575" y="4224890"/>
            <a:ext cx="2819100" cy="1677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We find that it lies within the black hole XRB population if the distance is </a:t>
            </a:r>
            <a:r>
              <a:rPr lang="en-GB" sz="1800"/>
              <a:t>~ 4</a:t>
            </a: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– </a:t>
            </a:r>
            <a:r>
              <a:rPr lang="en-GB" sz="1800"/>
              <a:t>17</a:t>
            </a: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kpc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46" name="Google Shape;746;p9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2020680"/>
            <a:ext cx="4801313" cy="4831321"/>
          </a:xfrm>
          <a:prstGeom prst="rect">
            <a:avLst/>
          </a:prstGeom>
          <a:noFill/>
          <a:ln>
            <a:noFill/>
          </a:ln>
        </p:spPr>
      </p:pic>
      <p:pic>
        <p:nvPicPr>
          <p:cNvPr id="747" name="Google Shape;747;p9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2020664"/>
            <a:ext cx="4801325" cy="4836385"/>
          </a:xfrm>
          <a:prstGeom prst="rect">
            <a:avLst/>
          </a:prstGeom>
          <a:noFill/>
          <a:ln>
            <a:noFill/>
          </a:ln>
        </p:spPr>
      </p:pic>
      <p:sp>
        <p:nvSpPr>
          <p:cNvPr id="748" name="Google Shape;748;p94"/>
          <p:cNvSpPr/>
          <p:nvPr/>
        </p:nvSpPr>
        <p:spPr>
          <a:xfrm>
            <a:off x="957205" y="2330298"/>
            <a:ext cx="3677400" cy="729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GRS 1716-249</a:t>
            </a:r>
            <a:br>
              <a:rPr b="0" i="0" lang="en-GB" sz="1400" u="none" cap="none" strike="noStrike">
                <a:latin typeface="Arial"/>
                <a:ea typeface="Arial"/>
                <a:cs typeface="Arial"/>
                <a:sym typeface="Arial"/>
              </a:rPr>
            </a:br>
            <a:r>
              <a:rPr b="0" i="0" lang="en-GB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Saikia et al. 202</a:t>
            </a:r>
            <a:r>
              <a:rPr lang="en-GB"/>
              <a:t>2</a:t>
            </a:r>
            <a:r>
              <a:rPr b="0" i="0" lang="en-GB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14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Distance constraint</a:t>
            </a:r>
            <a:endParaRPr b="0" i="0" sz="14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3" name="Shape 7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4" name="Google Shape;754;p95"/>
          <p:cNvSpPr/>
          <p:nvPr/>
        </p:nvSpPr>
        <p:spPr>
          <a:xfrm>
            <a:off x="266760" y="990720"/>
            <a:ext cx="8610000" cy="7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-285840" lvl="0" marL="28584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/>
              <a:t>Dependencies</a:t>
            </a:r>
            <a:r>
              <a:rPr lang="en-GB" sz="1800"/>
              <a:t> on the choice of optical wavelength and X-ray energy range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55" name="Google Shape;755;p95"/>
          <p:cNvSpPr/>
          <p:nvPr/>
        </p:nvSpPr>
        <p:spPr>
          <a:xfrm>
            <a:off x="0" y="0"/>
            <a:ext cx="9143700" cy="69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000" lIns="90000" spcFirstLastPara="1" rIns="90000" wrap="square" tIns="450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Optical/infrared – X-ray correlations</a:t>
            </a:r>
            <a:endParaRPr b="0" i="0" sz="32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56" name="Google Shape;756;p95"/>
          <p:cNvSpPr/>
          <p:nvPr/>
        </p:nvSpPr>
        <p:spPr>
          <a:xfrm>
            <a:off x="326255" y="1586347"/>
            <a:ext cx="3677400" cy="729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GRS 1716-249</a:t>
            </a:r>
            <a:br>
              <a:rPr b="0" i="0" lang="en-GB" sz="1400" u="none" cap="none" strike="noStrike">
                <a:latin typeface="Arial"/>
                <a:ea typeface="Arial"/>
                <a:cs typeface="Arial"/>
                <a:sym typeface="Arial"/>
              </a:rPr>
            </a:br>
            <a:r>
              <a:rPr b="0" i="0" lang="en-GB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Saikia et al. 202</a:t>
            </a:r>
            <a:r>
              <a:rPr lang="en-GB"/>
              <a:t>2</a:t>
            </a:r>
            <a:endParaRPr b="0" i="0" sz="14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57" name="Google Shape;757;p9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12525" y="2096100"/>
            <a:ext cx="7549450" cy="46261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62" name="Shape 7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3" name="Google Shape;763;p96"/>
          <p:cNvSpPr/>
          <p:nvPr/>
        </p:nvSpPr>
        <p:spPr>
          <a:xfrm>
            <a:off x="266760" y="990720"/>
            <a:ext cx="8610000" cy="7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-285840" lvl="0" marL="28584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/>
              <a:t>Dependencies on the choice of optical wavelength and X-ray energy range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64" name="Google Shape;764;p96"/>
          <p:cNvSpPr/>
          <p:nvPr/>
        </p:nvSpPr>
        <p:spPr>
          <a:xfrm>
            <a:off x="0" y="0"/>
            <a:ext cx="9143700" cy="69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000" lIns="90000" spcFirstLastPara="1" rIns="90000" wrap="square" tIns="450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Optical/infrared – X-ray correlations</a:t>
            </a:r>
            <a:endParaRPr b="0" i="0" sz="32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65" name="Google Shape;765;p96"/>
          <p:cNvSpPr/>
          <p:nvPr/>
        </p:nvSpPr>
        <p:spPr>
          <a:xfrm>
            <a:off x="326255" y="1586347"/>
            <a:ext cx="3677400" cy="729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/>
              <a:t>Swift J1753.5-0127</a:t>
            </a:r>
            <a:br>
              <a:rPr b="0" i="0" lang="en-GB" sz="1400" u="none" cap="none" strike="noStrike">
                <a:latin typeface="Arial"/>
                <a:ea typeface="Arial"/>
                <a:cs typeface="Arial"/>
                <a:sym typeface="Arial"/>
              </a:rPr>
            </a:br>
            <a:r>
              <a:rPr lang="en-GB"/>
              <a:t>Yang</a:t>
            </a:r>
            <a:r>
              <a:rPr b="0" i="0" lang="en-GB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et al. 202</a:t>
            </a:r>
            <a:r>
              <a:rPr lang="en-GB"/>
              <a:t>2</a:t>
            </a:r>
            <a:endParaRPr b="0" i="0" sz="14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66" name="Google Shape;766;p9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2467748"/>
            <a:ext cx="8839199" cy="40796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1" name="Shape 7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2" name="Google Shape;772;p97"/>
          <p:cNvSpPr/>
          <p:nvPr/>
        </p:nvSpPr>
        <p:spPr>
          <a:xfrm>
            <a:off x="266760" y="990720"/>
            <a:ext cx="8610000" cy="7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-285840" lvl="0" marL="28584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/>
              <a:t>Dependencies on the choice of optical wavelength and X-ray energy range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73" name="Google Shape;773;p97"/>
          <p:cNvSpPr/>
          <p:nvPr/>
        </p:nvSpPr>
        <p:spPr>
          <a:xfrm>
            <a:off x="0" y="0"/>
            <a:ext cx="9143700" cy="69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000" lIns="90000" spcFirstLastPara="1" rIns="90000" wrap="square" tIns="450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Optical/infrared – X-ray correlations</a:t>
            </a:r>
            <a:endParaRPr b="0" i="0" sz="32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74" name="Google Shape;774;p9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250" y="2418643"/>
            <a:ext cx="9143999" cy="4340763"/>
          </a:xfrm>
          <a:prstGeom prst="rect">
            <a:avLst/>
          </a:prstGeom>
          <a:noFill/>
          <a:ln>
            <a:noFill/>
          </a:ln>
        </p:spPr>
      </p:pic>
      <p:sp>
        <p:nvSpPr>
          <p:cNvPr id="775" name="Google Shape;775;p97"/>
          <p:cNvSpPr/>
          <p:nvPr/>
        </p:nvSpPr>
        <p:spPr>
          <a:xfrm>
            <a:off x="326250" y="1586350"/>
            <a:ext cx="5060400" cy="729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/>
              <a:t>Swift J1753.5-0127</a:t>
            </a:r>
            <a:br>
              <a:rPr b="0" i="0" lang="en-GB" sz="1400" u="none" cap="none" strike="noStrike">
                <a:latin typeface="Arial"/>
                <a:ea typeface="Arial"/>
                <a:cs typeface="Arial"/>
                <a:sym typeface="Arial"/>
              </a:rPr>
            </a:br>
            <a:r>
              <a:rPr lang="en-GB"/>
              <a:t>Yang</a:t>
            </a:r>
            <a:r>
              <a:rPr b="0" i="0" lang="en-GB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et al. 202</a:t>
            </a:r>
            <a:r>
              <a:rPr lang="en-GB"/>
              <a:t>2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/>
              <a:t>See also Armas Padilla et al. 2013, Patruno et al. 2016</a:t>
            </a:r>
            <a:endParaRPr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0" name="Shape 7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1" name="Google Shape;781;p98"/>
          <p:cNvSpPr/>
          <p:nvPr/>
        </p:nvSpPr>
        <p:spPr>
          <a:xfrm>
            <a:off x="0" y="0"/>
            <a:ext cx="9144000" cy="777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Multi-wavelength correlations: BH XRBs</a:t>
            </a:r>
            <a:endParaRPr/>
          </a:p>
        </p:txBody>
      </p:sp>
      <p:pic>
        <p:nvPicPr>
          <p:cNvPr id="782" name="Google Shape;782;p9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83700" y="777000"/>
            <a:ext cx="6121301" cy="5732001"/>
          </a:xfrm>
          <a:prstGeom prst="rect">
            <a:avLst/>
          </a:prstGeom>
          <a:noFill/>
          <a:ln>
            <a:noFill/>
          </a:ln>
        </p:spPr>
      </p:pic>
      <p:sp>
        <p:nvSpPr>
          <p:cNvPr id="783" name="Google Shape;783;p98"/>
          <p:cNvSpPr/>
          <p:nvPr/>
        </p:nvSpPr>
        <p:spPr>
          <a:xfrm>
            <a:off x="244200" y="953625"/>
            <a:ext cx="2834700" cy="289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</a:rPr>
              <a:t>Radio – optical – X-ray plane</a:t>
            </a:r>
            <a:endParaRPr sz="1600"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</a:rPr>
              <a:t>MAXI J1820+070</a:t>
            </a:r>
            <a:endParaRPr sz="1600"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</a:rPr>
              <a:t>Bright et al. 2025</a:t>
            </a:r>
            <a:endParaRPr sz="1600"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</a:rPr>
              <a:t>See also Casella et al. in prep, Alabarta et al.</a:t>
            </a:r>
            <a:br>
              <a:rPr lang="en-GB" sz="1600">
                <a:solidFill>
                  <a:schemeClr val="dk1"/>
                </a:solidFill>
              </a:rPr>
            </a:br>
            <a:r>
              <a:rPr lang="en-GB" sz="1600">
                <a:solidFill>
                  <a:schemeClr val="dk1"/>
                </a:solidFill>
              </a:rPr>
              <a:t>in prep. for upcoming radio-IR and radio-optical correlations</a:t>
            </a:r>
            <a:endParaRPr sz="16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7" name="Shape 7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" name="Google Shape;788;p99"/>
          <p:cNvSpPr txBox="1"/>
          <p:nvPr/>
        </p:nvSpPr>
        <p:spPr>
          <a:xfrm>
            <a:off x="135713" y="5970175"/>
            <a:ext cx="8669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</a:rPr>
              <a:t>Correlation is robust, slope of 0.955 implies b = 0.48</a:t>
            </a:r>
            <a:endParaRPr sz="1800">
              <a:solidFill>
                <a:schemeClr val="dk1"/>
              </a:solidFill>
            </a:endParaRPr>
          </a:p>
        </p:txBody>
      </p:sp>
      <p:sp>
        <p:nvSpPr>
          <p:cNvPr id="789" name="Google Shape;789;p99"/>
          <p:cNvSpPr/>
          <p:nvPr/>
        </p:nvSpPr>
        <p:spPr>
          <a:xfrm>
            <a:off x="0" y="0"/>
            <a:ext cx="91440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200">
                <a:solidFill>
                  <a:schemeClr val="dk2"/>
                </a:solidFill>
                <a:latin typeface="Arial Black"/>
                <a:ea typeface="Arial Black"/>
                <a:cs typeface="Arial Black"/>
                <a:sym typeface="Arial Black"/>
              </a:rPr>
              <a:t>Global Optical/X-ray Correlation For Reprocessing</a:t>
            </a:r>
            <a:endParaRPr sz="3200">
              <a:latin typeface="Arial Black"/>
              <a:ea typeface="Arial Black"/>
              <a:cs typeface="Arial Black"/>
              <a:sym typeface="Arial Black"/>
            </a:endParaRPr>
          </a:p>
        </p:txBody>
      </p:sp>
      <p:pic>
        <p:nvPicPr>
          <p:cNvPr id="790" name="Google Shape;790;p9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075" y="1454875"/>
            <a:ext cx="4423933" cy="3365342"/>
          </a:xfrm>
          <a:prstGeom prst="rect">
            <a:avLst/>
          </a:prstGeom>
          <a:noFill/>
          <a:ln>
            <a:noFill/>
          </a:ln>
        </p:spPr>
      </p:pic>
      <p:sp>
        <p:nvSpPr>
          <p:cNvPr id="791" name="Google Shape;791;p99"/>
          <p:cNvSpPr txBox="1"/>
          <p:nvPr/>
        </p:nvSpPr>
        <p:spPr>
          <a:xfrm>
            <a:off x="4801901" y="3110475"/>
            <a:ext cx="4229700" cy="24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500"/>
              <a:t>Reprocessing is scale-invariant; it functions in the same way for accretion discs around both stellar-mass BHs and supermassive BHs</a:t>
            </a:r>
            <a:endParaRPr b="1" sz="2500"/>
          </a:p>
        </p:txBody>
      </p:sp>
      <p:sp>
        <p:nvSpPr>
          <p:cNvPr id="792" name="Google Shape;792;p99"/>
          <p:cNvSpPr txBox="1"/>
          <p:nvPr/>
        </p:nvSpPr>
        <p:spPr>
          <a:xfrm>
            <a:off x="4746219" y="1263375"/>
            <a:ext cx="4229700" cy="184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</a:rPr>
              <a:t>Using reverberation lags (light crossing times </a:t>
            </a:r>
            <a:r>
              <a:rPr lang="en-GB" sz="1800">
                <a:solidFill>
                  <a:schemeClr val="dk1"/>
                </a:solidFill>
              </a:rPr>
              <a:t>across</a:t>
            </a:r>
            <a:r>
              <a:rPr lang="en-GB" sz="1800">
                <a:solidFill>
                  <a:schemeClr val="dk1"/>
                </a:solidFill>
              </a:rPr>
              <a:t> the disc) we were able to add a sample of AGN with sizes of the reprocessing radius in the disc</a:t>
            </a:r>
            <a:endParaRPr sz="18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</a:rPr>
              <a:t>Cho, Russell et al. in prep.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7" name="Shape 7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" name="Google Shape;798;p100"/>
          <p:cNvSpPr/>
          <p:nvPr/>
        </p:nvSpPr>
        <p:spPr>
          <a:xfrm>
            <a:off x="0" y="0"/>
            <a:ext cx="9143700" cy="71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000" lIns="90000" spcFirstLastPara="1" rIns="90000" wrap="square" tIns="450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lang="en-GB" sz="3200"/>
              <a:t>Summary</a:t>
            </a:r>
            <a:endParaRPr b="0" i="0" sz="32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9" name="Google Shape;799;p100"/>
          <p:cNvSpPr/>
          <p:nvPr/>
        </p:nvSpPr>
        <p:spPr>
          <a:xfrm>
            <a:off x="5638680" y="3123360"/>
            <a:ext cx="3267000" cy="3353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-285840" lvl="0" marL="28584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</a:pP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Real-time light curves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-285840" lvl="0" marL="28584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</a:pP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Fully flux calibrated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-285840" lvl="0" marL="28584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</a:pP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Alerts when new outbursts occur, or interesting activity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-285840" lvl="0" marL="28584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</a:pP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Bramich et al. in prep.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-285840" lvl="0" marL="28584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</a:pPr>
            <a:r>
              <a:rPr b="0" i="0" lang="en-GB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We also have an approved program on Chandra and NICER for new outbursts (PIs Russell and Homan), and HXMT (PI: Y.J. Yang) for optical/X-ray correlations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00" name="Google Shape;800;p10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762189"/>
            <a:ext cx="9143699" cy="609581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5" name="Shape 8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6" name="Google Shape;806;p101"/>
          <p:cNvPicPr preferRelativeResize="0"/>
          <p:nvPr/>
        </p:nvPicPr>
        <p:blipFill>
          <a:blip r:embed="rId3">
            <a:alphaModFix amt="35000"/>
          </a:blip>
          <a:stretch>
            <a:fillRect/>
          </a:stretch>
        </p:blipFill>
        <p:spPr>
          <a:xfrm>
            <a:off x="0" y="762189"/>
            <a:ext cx="9143699" cy="6095815"/>
          </a:xfrm>
          <a:prstGeom prst="rect">
            <a:avLst/>
          </a:prstGeom>
          <a:noFill/>
          <a:ln>
            <a:noFill/>
          </a:ln>
        </p:spPr>
      </p:pic>
      <p:sp>
        <p:nvSpPr>
          <p:cNvPr id="807" name="Google Shape;807;p101"/>
          <p:cNvSpPr/>
          <p:nvPr/>
        </p:nvSpPr>
        <p:spPr>
          <a:xfrm>
            <a:off x="0" y="0"/>
            <a:ext cx="9143700" cy="71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000" lIns="90000" spcFirstLastPara="1" rIns="90000" wrap="square" tIns="450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lang="en-GB" sz="3200"/>
              <a:t>Summary</a:t>
            </a:r>
            <a:endParaRPr b="0" i="0" sz="32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8" name="Google Shape;808;p101"/>
          <p:cNvSpPr/>
          <p:nvPr/>
        </p:nvSpPr>
        <p:spPr>
          <a:xfrm>
            <a:off x="122425" y="828700"/>
            <a:ext cx="8918100" cy="567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-273140" lvl="0" marL="28584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</a:pPr>
            <a:r>
              <a:rPr lang="en-GB" sz="1600"/>
              <a:t>In XRBs, c</a:t>
            </a:r>
            <a:r>
              <a:rPr lang="en-GB" sz="1600"/>
              <a:t>orrelated flux variations probe links between emitting components, on short as well as long timescales</a:t>
            </a:r>
            <a:endParaRPr sz="1600"/>
          </a:p>
          <a:p>
            <a:pPr indent="-273140" lvl="0" marL="28584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</a:pPr>
            <a:r>
              <a:rPr lang="en-GB" sz="1600"/>
              <a:t>Power law correlations exist between these different wavelength regimes, especially in the hard X-ray state</a:t>
            </a:r>
            <a:endParaRPr sz="1600"/>
          </a:p>
          <a:p>
            <a:pPr indent="-273140" lvl="0" marL="28584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•"/>
            </a:pPr>
            <a:r>
              <a:rPr lang="en-GB" sz="1600"/>
              <a:t>Black hole systems are systematically brighter at radio, and optical/IR frequencies, at a given X-ray luminosity compared to neutron star XRBs</a:t>
            </a:r>
            <a:endParaRPr sz="1600"/>
          </a:p>
          <a:p>
            <a:pPr indent="-273140" lvl="0" marL="28584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</a:pPr>
            <a:r>
              <a:rPr lang="en-GB" sz="1600"/>
              <a:t>T</a:t>
            </a:r>
            <a:r>
              <a:rPr lang="en-GB" sz="1600"/>
              <a:t>he slopes and normalizations of these correlations can be explained with a combination of disc, corona and jet contributions, and in most cases are consistent with analytical model predictions</a:t>
            </a:r>
            <a:endParaRPr sz="1600"/>
          </a:p>
          <a:p>
            <a:pPr indent="-273140" lvl="0" marL="28584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•"/>
            </a:pPr>
            <a:r>
              <a:rPr lang="en-GB" sz="1600"/>
              <a:t>Using these correlations in conjunction with spectral energy distributions and colour-magnitude diagrams can successfully isolate the different emitting components in order to measure accurate outer disc temperatures and jet synchrotron spectral indices</a:t>
            </a:r>
            <a:endParaRPr sz="1600"/>
          </a:p>
          <a:p>
            <a:pPr indent="-273140" lvl="0" marL="28584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</a:pPr>
            <a:r>
              <a:rPr lang="en-GB" sz="1600"/>
              <a:t>Both the radio/X-ray and optical/X-ray correlations can be used to constrain the nature of the compact object for new X-ray transients</a:t>
            </a:r>
            <a:endParaRPr sz="1600"/>
          </a:p>
          <a:p>
            <a:pPr indent="-273140" lvl="0" marL="28584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</a:pPr>
            <a:r>
              <a:rPr lang="en-GB" sz="1600"/>
              <a:t>Dependencies of the correlation slopes on the choice of waveband have added an extra dimension</a:t>
            </a:r>
            <a:endParaRPr sz="1600"/>
          </a:p>
          <a:p>
            <a:pPr indent="-273140" lvl="0" marL="28584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•"/>
            </a:pPr>
            <a:r>
              <a:rPr lang="en-GB" sz="1600"/>
              <a:t>We present a new power law correlation for XRBs and AGN, between the optical emission due to reprocessing on the disc surface, and the Bolometric X-ray luminosity, with a term for the disc size included</a:t>
            </a:r>
            <a:endParaRPr b="1" sz="1600"/>
          </a:p>
          <a:p>
            <a:pPr indent="-273140" lvl="0" marL="28584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•"/>
            </a:pPr>
            <a:r>
              <a:rPr lang="en-GB" sz="1600">
                <a:solidFill>
                  <a:schemeClr val="dk1"/>
                </a:solidFill>
              </a:rPr>
              <a:t>Reprocessing is scale-invariant; we have demonstrated that </a:t>
            </a:r>
            <a:r>
              <a:rPr b="1" lang="en-GB" sz="1600">
                <a:solidFill>
                  <a:schemeClr val="dk1"/>
                </a:solidFill>
              </a:rPr>
              <a:t>the same reprocessing mechanism is responsible for disc irradiation in both stellar-mass and supermassive BHs</a:t>
            </a:r>
            <a:endParaRPr b="1" sz="1600">
              <a:solidFill>
                <a:schemeClr val="dk1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/>
          </a:p>
        </p:txBody>
      </p:sp>
      <p:pic>
        <p:nvPicPr>
          <p:cNvPr id="809" name="Google Shape;809;p10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1"/>
            <a:ext cx="1001935" cy="762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810" name="Google Shape;810;p10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329741" y="0"/>
            <a:ext cx="813958" cy="7621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15" name="Shape 8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6" name="Google Shape;816;p102"/>
          <p:cNvSpPr/>
          <p:nvPr/>
        </p:nvSpPr>
        <p:spPr>
          <a:xfrm>
            <a:off x="0" y="1752600"/>
            <a:ext cx="9144000" cy="9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Radio emission:	🡪 is synchrotron in nature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	🡪 collimated outflows (2 types of jet)</a:t>
            </a:r>
            <a:endParaRPr/>
          </a:p>
        </p:txBody>
      </p:sp>
      <p:pic>
        <p:nvPicPr>
          <p:cNvPr descr="jet-spectrum2" id="817" name="Google Shape;817;p10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514600"/>
            <a:ext cx="9144000" cy="3275013"/>
          </a:xfrm>
          <a:prstGeom prst="rect">
            <a:avLst/>
          </a:prstGeom>
          <a:noFill/>
          <a:ln>
            <a:noFill/>
          </a:ln>
        </p:spPr>
      </p:pic>
      <p:sp>
        <p:nvSpPr>
          <p:cNvPr id="818" name="Google Shape;818;p102"/>
          <p:cNvSpPr/>
          <p:nvPr/>
        </p:nvSpPr>
        <p:spPr>
          <a:xfrm>
            <a:off x="1547813" y="5429250"/>
            <a:ext cx="6624600" cy="360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Radio						X-ray?</a:t>
            </a:r>
            <a:endParaRPr/>
          </a:p>
        </p:txBody>
      </p:sp>
      <p:sp>
        <p:nvSpPr>
          <p:cNvPr id="819" name="Google Shape;819;p102"/>
          <p:cNvSpPr/>
          <p:nvPr/>
        </p:nvSpPr>
        <p:spPr>
          <a:xfrm>
            <a:off x="0" y="2362200"/>
            <a:ext cx="9144000" cy="43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The approximate spectrum of a steady, hard state jet:</a:t>
            </a:r>
            <a:endParaRPr/>
          </a:p>
        </p:txBody>
      </p:sp>
      <p:pic>
        <p:nvPicPr>
          <p:cNvPr id="820" name="Google Shape;820;p10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863013" y="5348288"/>
            <a:ext cx="183358" cy="202407"/>
          </a:xfrm>
          <a:prstGeom prst="rect">
            <a:avLst/>
          </a:prstGeom>
          <a:noFill/>
          <a:ln>
            <a:noFill/>
          </a:ln>
        </p:spPr>
      </p:pic>
      <p:pic>
        <p:nvPicPr>
          <p:cNvPr id="821" name="Google Shape;821;p10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68313" y="3800475"/>
            <a:ext cx="275033" cy="330995"/>
          </a:xfrm>
          <a:prstGeom prst="rect">
            <a:avLst/>
          </a:prstGeom>
          <a:noFill/>
          <a:ln>
            <a:noFill/>
          </a:ln>
        </p:spPr>
      </p:pic>
      <p:sp>
        <p:nvSpPr>
          <p:cNvPr id="822" name="Google Shape;822;p102"/>
          <p:cNvSpPr/>
          <p:nvPr/>
        </p:nvSpPr>
        <p:spPr>
          <a:xfrm rot="-1560066">
            <a:off x="3492448" y="3584547"/>
            <a:ext cx="1513042" cy="358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Turnover 🡪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“jet break”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3" name="Google Shape;823;p102"/>
          <p:cNvSpPr/>
          <p:nvPr/>
        </p:nvSpPr>
        <p:spPr>
          <a:xfrm>
            <a:off x="0" y="3873500"/>
            <a:ext cx="792300" cy="358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log</a:t>
            </a:r>
            <a:endParaRPr/>
          </a:p>
        </p:txBody>
      </p:sp>
      <p:sp>
        <p:nvSpPr>
          <p:cNvPr id="824" name="Google Shape;824;p102"/>
          <p:cNvSpPr/>
          <p:nvPr/>
        </p:nvSpPr>
        <p:spPr>
          <a:xfrm>
            <a:off x="8388350" y="5311775"/>
            <a:ext cx="611100" cy="358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log</a:t>
            </a:r>
            <a:endParaRPr/>
          </a:p>
        </p:txBody>
      </p:sp>
      <p:sp>
        <p:nvSpPr>
          <p:cNvPr id="825" name="Google Shape;825;p102"/>
          <p:cNvSpPr/>
          <p:nvPr/>
        </p:nvSpPr>
        <p:spPr>
          <a:xfrm>
            <a:off x="1979613" y="2719388"/>
            <a:ext cx="6624600" cy="360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Optically thick			Optically thin</a:t>
            </a:r>
            <a:endParaRPr/>
          </a:p>
        </p:txBody>
      </p:sp>
      <p:sp>
        <p:nvSpPr>
          <p:cNvPr id="826" name="Google Shape;826;p102"/>
          <p:cNvSpPr/>
          <p:nvPr/>
        </p:nvSpPr>
        <p:spPr>
          <a:xfrm>
            <a:off x="0" y="0"/>
            <a:ext cx="9144000" cy="692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2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X-ray Binary Jets</a:t>
            </a:r>
            <a:endParaRPr/>
          </a:p>
        </p:txBody>
      </p:sp>
      <p:sp>
        <p:nvSpPr>
          <p:cNvPr id="827" name="Google Shape;827;p102"/>
          <p:cNvSpPr/>
          <p:nvPr/>
        </p:nvSpPr>
        <p:spPr>
          <a:xfrm>
            <a:off x="0" y="5715000"/>
            <a:ext cx="9144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10160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The power carried in the jets is uncertain</a:t>
            </a:r>
            <a:endParaRPr/>
          </a:p>
          <a:p>
            <a:pPr indent="-10160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Depends on the position of the “jet break”</a:t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0160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How does the jet spectrum evolve during outbursts?      🡪 </a:t>
            </a:r>
            <a:r>
              <a:rPr b="1"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Time evolution (impossible for AGN)</a:t>
            </a:r>
            <a:endParaRPr/>
          </a:p>
          <a:p>
            <a:pPr indent="-10160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b="1"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What are the conditions in the inner regions of the jets? 🡪 </a:t>
            </a:r>
            <a:r>
              <a:rPr b="1"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Polarisation</a:t>
            </a:r>
            <a:endParaRPr b="1"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Tingay" id="828" name="Google Shape;828;p10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0" y="1066800"/>
            <a:ext cx="4191000" cy="381000"/>
          </a:xfrm>
          <a:prstGeom prst="rect">
            <a:avLst/>
          </a:prstGeom>
          <a:noFill/>
          <a:ln>
            <a:noFill/>
          </a:ln>
        </p:spPr>
      </p:pic>
      <p:sp>
        <p:nvSpPr>
          <p:cNvPr id="829" name="Google Shape;829;p102"/>
          <p:cNvSpPr/>
          <p:nvPr/>
        </p:nvSpPr>
        <p:spPr>
          <a:xfrm>
            <a:off x="0" y="685800"/>
            <a:ext cx="4129200" cy="333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Black hole XB:  GRO J1655-40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  <a:endParaRPr/>
          </a:p>
        </p:txBody>
      </p:sp>
      <p:pic>
        <p:nvPicPr>
          <p:cNvPr descr="fomalont-anim-med" id="830" name="Google Shape;830;p102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4419600" y="838200"/>
            <a:ext cx="4724400" cy="603250"/>
          </a:xfrm>
          <a:prstGeom prst="rect">
            <a:avLst/>
          </a:prstGeom>
          <a:noFill/>
          <a:ln>
            <a:noFill/>
          </a:ln>
        </p:spPr>
      </p:pic>
      <p:sp>
        <p:nvSpPr>
          <p:cNvPr id="831" name="Google Shape;831;p102"/>
          <p:cNvSpPr/>
          <p:nvPr/>
        </p:nvSpPr>
        <p:spPr>
          <a:xfrm>
            <a:off x="3810000" y="685800"/>
            <a:ext cx="5334000" cy="358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Neutron star XB:  Sco X-1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6" name="Shape 8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7" name="Google Shape;837;p10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09600" y="2578608"/>
            <a:ext cx="5979319" cy="2307431"/>
          </a:xfrm>
          <a:prstGeom prst="rect">
            <a:avLst/>
          </a:prstGeom>
          <a:noFill/>
          <a:ln>
            <a:noFill/>
          </a:ln>
        </p:spPr>
      </p:pic>
      <p:sp>
        <p:nvSpPr>
          <p:cNvPr id="838" name="Google Shape;838;p103"/>
          <p:cNvSpPr/>
          <p:nvPr/>
        </p:nvSpPr>
        <p:spPr>
          <a:xfrm>
            <a:off x="0" y="1752600"/>
            <a:ext cx="9144000" cy="9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Radio emission:	🡪 is synchrotron in nature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	🡪 collimated outflows (2 types of jet)</a:t>
            </a:r>
            <a:endParaRPr/>
          </a:p>
        </p:txBody>
      </p:sp>
      <p:sp>
        <p:nvSpPr>
          <p:cNvPr id="839" name="Google Shape;839;p103"/>
          <p:cNvSpPr/>
          <p:nvPr/>
        </p:nvSpPr>
        <p:spPr>
          <a:xfrm>
            <a:off x="1547813" y="5429250"/>
            <a:ext cx="6624600" cy="360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Radio						X-ray?</a:t>
            </a:r>
            <a:endParaRPr/>
          </a:p>
        </p:txBody>
      </p:sp>
      <p:sp>
        <p:nvSpPr>
          <p:cNvPr id="840" name="Google Shape;840;p103"/>
          <p:cNvSpPr/>
          <p:nvPr/>
        </p:nvSpPr>
        <p:spPr>
          <a:xfrm>
            <a:off x="0" y="2362200"/>
            <a:ext cx="9144000" cy="43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The approximate spectrum of a steady, hard state jet:</a:t>
            </a:r>
            <a:endParaRPr/>
          </a:p>
        </p:txBody>
      </p:sp>
      <p:pic>
        <p:nvPicPr>
          <p:cNvPr id="841" name="Google Shape;841;p10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863013" y="5348288"/>
            <a:ext cx="183358" cy="202407"/>
          </a:xfrm>
          <a:prstGeom prst="rect">
            <a:avLst/>
          </a:prstGeom>
          <a:noFill/>
          <a:ln>
            <a:noFill/>
          </a:ln>
        </p:spPr>
      </p:pic>
      <p:pic>
        <p:nvPicPr>
          <p:cNvPr id="842" name="Google Shape;842;p10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68313" y="3800475"/>
            <a:ext cx="275033" cy="330995"/>
          </a:xfrm>
          <a:prstGeom prst="rect">
            <a:avLst/>
          </a:prstGeom>
          <a:noFill/>
          <a:ln>
            <a:noFill/>
          </a:ln>
        </p:spPr>
      </p:pic>
      <p:sp>
        <p:nvSpPr>
          <p:cNvPr id="843" name="Google Shape;843;p103"/>
          <p:cNvSpPr/>
          <p:nvPr/>
        </p:nvSpPr>
        <p:spPr>
          <a:xfrm>
            <a:off x="0" y="3873500"/>
            <a:ext cx="792300" cy="358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log</a:t>
            </a:r>
            <a:endParaRPr/>
          </a:p>
        </p:txBody>
      </p:sp>
      <p:sp>
        <p:nvSpPr>
          <p:cNvPr id="844" name="Google Shape;844;p103"/>
          <p:cNvSpPr/>
          <p:nvPr/>
        </p:nvSpPr>
        <p:spPr>
          <a:xfrm>
            <a:off x="8388350" y="5311775"/>
            <a:ext cx="611100" cy="358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log</a:t>
            </a:r>
            <a:endParaRPr/>
          </a:p>
        </p:txBody>
      </p:sp>
      <p:sp>
        <p:nvSpPr>
          <p:cNvPr id="845" name="Google Shape;845;p103"/>
          <p:cNvSpPr/>
          <p:nvPr/>
        </p:nvSpPr>
        <p:spPr>
          <a:xfrm>
            <a:off x="1979613" y="2719388"/>
            <a:ext cx="6624600" cy="360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Optically thick			Optically thin</a:t>
            </a:r>
            <a:endParaRPr/>
          </a:p>
        </p:txBody>
      </p:sp>
      <p:sp>
        <p:nvSpPr>
          <p:cNvPr id="846" name="Google Shape;846;p103"/>
          <p:cNvSpPr/>
          <p:nvPr/>
        </p:nvSpPr>
        <p:spPr>
          <a:xfrm>
            <a:off x="0" y="0"/>
            <a:ext cx="9144000" cy="692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2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X-ray Binary Jets</a:t>
            </a:r>
            <a:endParaRPr/>
          </a:p>
        </p:txBody>
      </p:sp>
      <p:sp>
        <p:nvSpPr>
          <p:cNvPr id="847" name="Google Shape;847;p103"/>
          <p:cNvSpPr/>
          <p:nvPr/>
        </p:nvSpPr>
        <p:spPr>
          <a:xfrm>
            <a:off x="0" y="5715000"/>
            <a:ext cx="9144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10160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The power carried in the jets is uncertain</a:t>
            </a:r>
            <a:endParaRPr/>
          </a:p>
          <a:p>
            <a:pPr indent="-10160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Depends on the position of the “jet break”</a:t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0160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How does the jet spectrum evolve during outbursts?      🡪 </a:t>
            </a:r>
            <a:r>
              <a:rPr b="1"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Time evolution (impossible for AGN)</a:t>
            </a:r>
            <a:endParaRPr/>
          </a:p>
          <a:p>
            <a:pPr indent="-10160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b="1"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What are the conditions in the inner regions of the jets? 🡪 </a:t>
            </a:r>
            <a:r>
              <a:rPr b="1"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Polarisation</a:t>
            </a:r>
            <a:endParaRPr b="1"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Tingay" id="848" name="Google Shape;848;p10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0" y="1066800"/>
            <a:ext cx="4191000" cy="381000"/>
          </a:xfrm>
          <a:prstGeom prst="rect">
            <a:avLst/>
          </a:prstGeom>
          <a:noFill/>
          <a:ln>
            <a:noFill/>
          </a:ln>
        </p:spPr>
      </p:pic>
      <p:sp>
        <p:nvSpPr>
          <p:cNvPr id="849" name="Google Shape;849;p103"/>
          <p:cNvSpPr/>
          <p:nvPr/>
        </p:nvSpPr>
        <p:spPr>
          <a:xfrm>
            <a:off x="0" y="685800"/>
            <a:ext cx="4129200" cy="333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Black hole XB:  GRO J1655-40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  <a:endParaRPr/>
          </a:p>
        </p:txBody>
      </p:sp>
      <p:pic>
        <p:nvPicPr>
          <p:cNvPr descr="fomalont-anim-med" id="850" name="Google Shape;850;p103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4419600" y="838200"/>
            <a:ext cx="4724400" cy="603250"/>
          </a:xfrm>
          <a:prstGeom prst="rect">
            <a:avLst/>
          </a:prstGeom>
          <a:noFill/>
          <a:ln>
            <a:noFill/>
          </a:ln>
        </p:spPr>
      </p:pic>
      <p:sp>
        <p:nvSpPr>
          <p:cNvPr id="851" name="Google Shape;851;p103"/>
          <p:cNvSpPr/>
          <p:nvPr/>
        </p:nvSpPr>
        <p:spPr>
          <a:xfrm>
            <a:off x="3810000" y="685800"/>
            <a:ext cx="5334000" cy="358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Neutron star XB:  Sco X-1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