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4" r:id="rId1"/>
    <p:sldMasterId id="2147483661" r:id="rId2"/>
  </p:sldMasterIdLst>
  <p:notesMasterIdLst>
    <p:notesMasterId r:id="rId35"/>
  </p:notesMasterIdLst>
  <p:sldIdLst>
    <p:sldId id="256" r:id="rId3"/>
    <p:sldId id="259" r:id="rId4"/>
    <p:sldId id="261" r:id="rId5"/>
    <p:sldId id="265" r:id="rId6"/>
    <p:sldId id="313" r:id="rId7"/>
    <p:sldId id="405" r:id="rId8"/>
    <p:sldId id="404" r:id="rId9"/>
    <p:sldId id="409" r:id="rId10"/>
    <p:sldId id="266" r:id="rId11"/>
    <p:sldId id="351" r:id="rId12"/>
    <p:sldId id="312" r:id="rId13"/>
    <p:sldId id="283" r:id="rId14"/>
    <p:sldId id="353" r:id="rId15"/>
    <p:sldId id="305" r:id="rId16"/>
    <p:sldId id="355" r:id="rId17"/>
    <p:sldId id="356" r:id="rId18"/>
    <p:sldId id="359" r:id="rId19"/>
    <p:sldId id="408" r:id="rId20"/>
    <p:sldId id="361" r:id="rId21"/>
    <p:sldId id="279" r:id="rId22"/>
    <p:sldId id="411" r:id="rId23"/>
    <p:sldId id="410" r:id="rId24"/>
    <p:sldId id="300" r:id="rId25"/>
    <p:sldId id="308" r:id="rId26"/>
    <p:sldId id="350" r:id="rId27"/>
    <p:sldId id="258" r:id="rId28"/>
    <p:sldId id="273" r:id="rId29"/>
    <p:sldId id="311" r:id="rId30"/>
    <p:sldId id="277" r:id="rId31"/>
    <p:sldId id="354" r:id="rId32"/>
    <p:sldId id="358" r:id="rId33"/>
    <p:sldId id="306" r:id="rId34"/>
  </p:sldIdLst>
  <p:sldSz cx="9144000" cy="5143500" type="screen16x9"/>
  <p:notesSz cx="6858000" cy="9144000"/>
  <p:embeddedFontLst>
    <p:embeddedFont>
      <p:font typeface="Alegreya Sans SC"/>
      <p:regular r:id="rId36"/>
      <p:bold r:id="rId37"/>
      <p:italic r:id="rId38"/>
      <p:boldItalic r:id="rId39"/>
    </p:embeddedFont>
    <p:embeddedFont>
      <p:font typeface="Alegreya Sans SC ExtraBold" pitchFamily="2" charset="0"/>
      <p:bold r:id="rId40"/>
      <p:italic r:id="rId41"/>
      <p:boldItalic r:id="rId42"/>
    </p:embeddedFont>
    <p:embeddedFont>
      <p:font typeface="Avenir" panose="02000503020000020003" pitchFamily="2" charset="0"/>
      <p:regular r:id="rId43"/>
      <p:italic r:id="rId44"/>
    </p:embeddedFont>
    <p:embeddedFont>
      <p:font typeface="Avenir Book" panose="02000503020000020003" pitchFamily="2" charset="0"/>
      <p:regular r:id="rId45"/>
      <p:italic r:id="rId46"/>
    </p:embeddedFont>
    <p:embeddedFont>
      <p:font typeface="Avenir Next" panose="020B0503020202020204" pitchFamily="34" charset="0"/>
      <p:regular r:id="rId47"/>
      <p:bold r:id="rId48"/>
      <p:italic r:id="rId49"/>
      <p:boldItalic r:id="rId50"/>
    </p:embeddedFont>
    <p:embeddedFont>
      <p:font typeface="Avenir Next Medium" panose="020B0503020202020204" pitchFamily="34" charset="0"/>
      <p:regular r:id="rId51"/>
      <p:italic r:id="rId52"/>
    </p:embeddedFont>
    <p:embeddedFont>
      <p:font typeface="Gautami" panose="020B0502040204020203" pitchFamily="34" charset="0"/>
      <p:regular r:id="rId53"/>
      <p:bold r:id="rId54"/>
    </p:embeddedFont>
    <p:embeddedFont>
      <p:font typeface="Helvetica Neue" panose="02000503000000020004" pitchFamily="2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75"/>
    <p:restoredTop sz="83372"/>
  </p:normalViewPr>
  <p:slideViewPr>
    <p:cSldViewPr snapToGrid="0" snapToObjects="1">
      <p:cViewPr varScale="1">
        <p:scale>
          <a:sx n="138" d="100"/>
          <a:sy n="138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55f448f231_0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55f448f231_0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fa02202fe0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fa02202fe0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fa02202fe0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fa02202fe0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3376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702DF26F-6736-0A86-3291-36848918C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fa02202fe0_1_112:notes">
            <a:extLst>
              <a:ext uri="{FF2B5EF4-FFF2-40B4-BE49-F238E27FC236}">
                <a16:creationId xmlns:a16="http://schemas.microsoft.com/office/drawing/2014/main" id="{D14E0F50-3194-9C8B-264A-5A7142E9E6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fa02202fe0_1_112:notes">
            <a:extLst>
              <a:ext uri="{FF2B5EF4-FFF2-40B4-BE49-F238E27FC236}">
                <a16:creationId xmlns:a16="http://schemas.microsoft.com/office/drawing/2014/main" id="{A5F32CF6-8AC1-6694-06A4-AA3F8EAE7C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27719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fa02202fe0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fa02202fe0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1402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3046</a:t>
            </a:r>
          </a:p>
        </p:txBody>
      </p:sp>
    </p:spTree>
    <p:extLst>
      <p:ext uri="{BB962C8B-B14F-4D97-AF65-F5344CB8AC3E}">
        <p14:creationId xmlns:p14="http://schemas.microsoft.com/office/powerpoint/2010/main" val="4142934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9061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pixel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size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chosen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sample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properly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diffraction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limit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550 nm. The FWHM of a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diffraction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limited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Airy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pattern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550 nm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14.18 mas for an 8 m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telescope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fact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effective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PSF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will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larger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than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due to the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effects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charge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diffusion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within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CCD (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whereby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some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fraction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photoelectrons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are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collected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adjacent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pixels due to scattering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electrons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move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towards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pixel), and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also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residual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tip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-tilt </a:t>
            </a:r>
            <a:r>
              <a:rPr lang="it-IT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errors</a:t>
            </a:r>
            <a:r>
              <a:rPr lang="it-IT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it-IT" dirty="0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8505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phase holographic gratings are now being used extensively in astronomy because of their high diffraction efficiencies. VPH gratings are generally used in transmission. The diffraction is caused by a near-sinusoidal variation in refractive index perpendicular to the fringes (300-6000 lines/mm). For astronomy gratings, the active layer is typically 3-10 microns thick, which is sandwiched between glass substrates of a few millimetres in thickness. Prisms can be attached to reduce beam deviation (VPH grisms).</a:t>
            </a:r>
            <a:br>
              <a:rPr lang="it-IT"/>
            </a:b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522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102457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fa02202fe0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fa02202fe0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55512aa56d_3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55512aa56d_3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955164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a3d499696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a3d499696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70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8" name="Google Shape;3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869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fa02202fe0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fa02202fe0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fa02202fe0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fa02202fe0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sz="1800" dirty="0" err="1">
                <a:effectLst/>
                <a:latin typeface="Times New Roman" panose="02020603050405020304" pitchFamily="18" charset="0"/>
              </a:rPr>
              <a:t>LeftandCentre:V</a:t>
            </a:r>
            <a:r>
              <a:rPr lang="en-GB" sz="1800" dirty="0">
                <a:effectLst/>
                <a:latin typeface="Gautami" panose="020B0502040204020203" pitchFamily="34" charset="0"/>
              </a:rPr>
              <a:t>​ </a:t>
            </a:r>
            <a:r>
              <a:rPr lang="en-GB" sz="1800" dirty="0">
                <a:effectLst/>
                <a:latin typeface="Times New Roman" panose="02020603050405020304" pitchFamily="18" charset="0"/>
              </a:rPr>
              <a:t>-</a:t>
            </a:r>
            <a:r>
              <a:rPr lang="en-GB" sz="1800" dirty="0" err="1">
                <a:effectLst/>
                <a:latin typeface="Times New Roman" panose="02020603050405020304" pitchFamily="18" charset="0"/>
              </a:rPr>
              <a:t>andI</a:t>
            </a:r>
            <a:r>
              <a:rPr lang="en-GB" sz="1800" dirty="0">
                <a:effectLst/>
                <a:latin typeface="Times New Roman" panose="02020603050405020304" pitchFamily="18" charset="0"/>
              </a:rPr>
              <a:t>- band thumbnails of the more crowded 2Re pointing shown in Fig.3.3. Right: derived CMD from the full MAVIS field, showing that the 14 </a:t>
            </a:r>
            <a:r>
              <a:rPr lang="en-GB" sz="1800" dirty="0" err="1">
                <a:effectLst/>
                <a:latin typeface="Times New Roman" panose="02020603050405020304" pitchFamily="18" charset="0"/>
              </a:rPr>
              <a:t>Gyr</a:t>
            </a:r>
            <a:r>
              <a:rPr lang="en-GB" sz="1800" dirty="0">
                <a:effectLst/>
                <a:latin typeface="Times New Roman" panose="02020603050405020304" pitchFamily="18" charset="0"/>
              </a:rPr>
              <a:t> (red) and 10 </a:t>
            </a:r>
            <a:r>
              <a:rPr lang="en-GB" sz="1800" dirty="0" err="1">
                <a:effectLst/>
                <a:latin typeface="Times New Roman" panose="02020603050405020304" pitchFamily="18" charset="0"/>
              </a:rPr>
              <a:t>Gyr</a:t>
            </a:r>
            <a:r>
              <a:rPr lang="en-GB" sz="1800" dirty="0">
                <a:effectLst/>
                <a:latin typeface="Times New Roman" panose="02020603050405020304" pitchFamily="18" charset="0"/>
              </a:rPr>
              <a:t> (green) isochrones can be clearly distinguished. Such age fidelity from integrated light spectroscopy is prohibitively expensive in the lower-surface brightness outer regions, even with MUSE. </a:t>
            </a:r>
            <a:endParaRPr lang="en-GB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tif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tif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AFAFA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7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9EEC"/>
              </a:buClr>
              <a:buSzPts val="4800"/>
              <a:buFont typeface="Alegreya Sans SC ExtraBold"/>
              <a:buNone/>
              <a:defRPr sz="3600">
                <a:solidFill>
                  <a:srgbClr val="3B9EEC"/>
                </a:solidFill>
                <a:latin typeface="Alegreya Sans SC ExtraBold"/>
                <a:ea typeface="Alegreya Sans SC ExtraBold"/>
                <a:cs typeface="Alegreya Sans SC ExtraBold"/>
                <a:sym typeface="Alegreya Sans SC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0864514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rgbClr val="FAFAFA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31"/>
            <a:ext cx="85206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9EEC"/>
              </a:buClr>
              <a:buSzPts val="3000"/>
              <a:buFont typeface="Alegreya Sans SC"/>
              <a:buNone/>
              <a:defRPr sz="2250" b="1">
                <a:solidFill>
                  <a:srgbClr val="3B9EEC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292600" y="970163"/>
            <a:ext cx="8520600" cy="3692925"/>
          </a:xfrm>
          <a:prstGeom prst="rect">
            <a:avLst/>
          </a:prstGeom>
        </p:spPr>
        <p:txBody>
          <a:bodyPr spcFirstLastPara="1" wrap="square" lIns="57150" tIns="91425" rIns="91425" bIns="91425" anchor="t" anchorCtr="0">
            <a:noAutofit/>
          </a:bodyPr>
          <a:lstStyle>
            <a:lvl1pPr marL="342900" lvl="0" indent="-25717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685800" lvl="1" indent="-247650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600"/>
              <a:buFont typeface="Calibri"/>
              <a:buChar char="○"/>
              <a:defRPr sz="1200">
                <a:latin typeface="Calibri"/>
                <a:ea typeface="Calibri"/>
                <a:cs typeface="Calibri"/>
                <a:sym typeface="Calibri"/>
              </a:defRPr>
            </a:lvl2pPr>
            <a:lvl3pPr marL="1028700" lvl="2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371600" lvl="3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1714500" lvl="4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057400" lvl="5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6pPr>
            <a:lvl7pPr marL="2400300" lvl="6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7pPr>
            <a:lvl8pPr marL="2743200" lvl="7" indent="-238125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8pPr>
            <a:lvl9pPr marL="3086100" lvl="8" indent="-238125" rtl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SzPts val="1400"/>
              <a:buFont typeface="Calibri"/>
              <a:buChar char="■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2"/>
          </p:nvPr>
        </p:nvSpPr>
        <p:spPr>
          <a:xfrm>
            <a:off x="311700" y="87147"/>
            <a:ext cx="4506000" cy="359100"/>
          </a:xfrm>
          <a:prstGeom prst="rect">
            <a:avLst/>
          </a:prstGeom>
        </p:spPr>
        <p:txBody>
          <a:bodyPr spcFirstLastPara="1" wrap="square" lIns="18000" tIns="91425" rIns="90000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B7B7B7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>
            <a:r>
              <a:rPr lang="en-GB"/>
              <a:t>Click to edit Master subtitle style</a:t>
            </a:r>
            <a:endParaRPr dirty="0"/>
          </a:p>
        </p:txBody>
      </p:sp>
      <p:cxnSp>
        <p:nvCxnSpPr>
          <p:cNvPr id="22" name="Google Shape;22;p4"/>
          <p:cNvCxnSpPr/>
          <p:nvPr/>
        </p:nvCxnSpPr>
        <p:spPr>
          <a:xfrm>
            <a:off x="398400" y="369203"/>
            <a:ext cx="3972000" cy="0"/>
          </a:xfrm>
          <a:prstGeom prst="straightConnector1">
            <a:avLst/>
          </a:prstGeom>
          <a:noFill/>
          <a:ln w="285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Google Shape;23;p4"/>
          <p:cNvPicPr preferRelativeResize="0"/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95575" y="4834192"/>
            <a:ext cx="1210524" cy="25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8568" y="87567"/>
            <a:ext cx="3209578" cy="27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2E1202D-76BD-AE62-19F0-1773C6ACB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219" y="99480"/>
            <a:ext cx="624478" cy="26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4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rgbClr val="FAFAFA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11700" y="445031"/>
            <a:ext cx="8520600" cy="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9EEC"/>
              </a:buClr>
              <a:buSzPts val="3000"/>
              <a:buFont typeface="Alegreya Sans SC"/>
              <a:buNone/>
              <a:defRPr sz="2250" b="1">
                <a:solidFill>
                  <a:srgbClr val="3B9EEC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311700" y="116644"/>
            <a:ext cx="4506000" cy="3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B7B7B7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>
            <a:r>
              <a:rPr lang="en-GB"/>
              <a:t>Click to edit Master subtitle style</a:t>
            </a:r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398400" y="398700"/>
            <a:ext cx="3972000" cy="0"/>
          </a:xfrm>
          <a:prstGeom prst="straightConnector1">
            <a:avLst/>
          </a:prstGeom>
          <a:noFill/>
          <a:ln w="2857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Google Shape;24;p4">
            <a:extLst>
              <a:ext uri="{FF2B5EF4-FFF2-40B4-BE49-F238E27FC236}">
                <a16:creationId xmlns:a16="http://schemas.microsoft.com/office/drawing/2014/main" id="{EB003328-6375-3C3F-517E-73CF0B8944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38568" y="87567"/>
            <a:ext cx="3209578" cy="27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608178D-40E9-15AF-2F66-5F8FC9F9A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219" y="99480"/>
            <a:ext cx="624478" cy="26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idx="1"/>
          </p:nvPr>
        </p:nvSpPr>
        <p:spPr>
          <a:xfrm>
            <a:off x="285750" y="984499"/>
            <a:ext cx="8572500" cy="3757925"/>
          </a:xfrm>
          <a:prstGeom prst="rect">
            <a:avLst/>
          </a:prstGeom>
        </p:spPr>
        <p:txBody>
          <a:bodyPr/>
          <a:lstStyle>
            <a:lvl1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90" name="MAVIS Overview, Feb 2018"/>
          <p:cNvSpPr txBox="1"/>
          <p:nvPr/>
        </p:nvSpPr>
        <p:spPr>
          <a:xfrm>
            <a:off x="4544977" y="4918284"/>
            <a:ext cx="54099" cy="22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endParaRPr sz="1125" kern="0" dirty="0">
              <a:solidFill>
                <a:srgbClr val="838787"/>
              </a:solidFill>
            </a:endParaRPr>
          </a:p>
        </p:txBody>
      </p:sp>
      <p:sp>
        <p:nvSpPr>
          <p:cNvPr id="12" name="MAVIS Overview, Feb 2018"/>
          <p:cNvSpPr txBox="1"/>
          <p:nvPr/>
        </p:nvSpPr>
        <p:spPr>
          <a:xfrm>
            <a:off x="282945" y="4832360"/>
            <a:ext cx="1071942" cy="215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r>
              <a:rPr lang="x-none" sz="1050" kern="0" dirty="0">
                <a:solidFill>
                  <a:srgbClr val="838787"/>
                </a:solidFill>
              </a:rPr>
              <a:t>www.mavis-ao.org</a:t>
            </a:r>
            <a:endParaRPr sz="1050" kern="0" dirty="0">
              <a:solidFill>
                <a:srgbClr val="838787"/>
              </a:solidFill>
            </a:endParaRPr>
          </a:p>
        </p:txBody>
      </p:sp>
      <p:sp>
        <p:nvSpPr>
          <p:cNvPr id="24" name="Line">
            <a:extLst>
              <a:ext uri="{FF2B5EF4-FFF2-40B4-BE49-F238E27FC236}">
                <a16:creationId xmlns:a16="http://schemas.microsoft.com/office/drawing/2014/main" id="{6DF1D17B-E821-5340-9D58-94D9E7070D6B}"/>
              </a:ext>
            </a:extLst>
          </p:cNvPr>
          <p:cNvSpPr/>
          <p:nvPr/>
        </p:nvSpPr>
        <p:spPr>
          <a:xfrm>
            <a:off x="214312" y="356443"/>
            <a:ext cx="5082902" cy="9902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26756" tIns="26756" rIns="26756" bIns="26756" anchor="ctr"/>
          <a:lstStyle/>
          <a:p>
            <a:pPr defTabSz="240819" hangingPunct="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9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7" name="MAVIS Overview, Feb 2018">
            <a:extLst>
              <a:ext uri="{FF2B5EF4-FFF2-40B4-BE49-F238E27FC236}">
                <a16:creationId xmlns:a16="http://schemas.microsoft.com/office/drawing/2014/main" id="{99C7B6A3-D043-414E-AB43-9D17D046FF51}"/>
              </a:ext>
            </a:extLst>
          </p:cNvPr>
          <p:cNvSpPr txBox="1"/>
          <p:nvPr/>
        </p:nvSpPr>
        <p:spPr>
          <a:xfrm>
            <a:off x="2579535" y="4832360"/>
            <a:ext cx="4039101" cy="22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r>
              <a:rPr lang="en-AU" sz="1125" kern="0" dirty="0">
                <a:solidFill>
                  <a:srgbClr val="838787"/>
                </a:solidFill>
              </a:rPr>
              <a:t>Richard McDermid – 3</a:t>
            </a:r>
            <a:r>
              <a:rPr lang="en-AU" sz="1125" kern="0" baseline="30000" dirty="0">
                <a:solidFill>
                  <a:srgbClr val="838787"/>
                </a:solidFill>
              </a:rPr>
              <a:t>rd</a:t>
            </a:r>
            <a:r>
              <a:rPr lang="en-AU" sz="1125" kern="0" dirty="0">
                <a:solidFill>
                  <a:srgbClr val="838787"/>
                </a:solidFill>
              </a:rPr>
              <a:t> Pietro </a:t>
            </a:r>
            <a:r>
              <a:rPr lang="en-AU" sz="1125" kern="0" dirty="0" err="1">
                <a:solidFill>
                  <a:srgbClr val="838787"/>
                </a:solidFill>
              </a:rPr>
              <a:t>Baracchi</a:t>
            </a:r>
            <a:r>
              <a:rPr lang="en-AU" sz="1125" kern="0" dirty="0">
                <a:solidFill>
                  <a:srgbClr val="838787"/>
                </a:solidFill>
              </a:rPr>
              <a:t> Conference, November 2021</a:t>
            </a:r>
            <a:endParaRPr sz="1125" kern="0" dirty="0">
              <a:solidFill>
                <a:srgbClr val="838787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1A5225-076F-5043-A2DE-476C3C07C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91" y="525547"/>
            <a:ext cx="7886700" cy="37456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cap="all" baseline="0">
                <a:solidFill>
                  <a:schemeClr val="tx1"/>
                </a:solidFill>
                <a:latin typeface="DIN Condensed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700" b="0" i="0" u="none" strike="noStrike" kern="0" cap="all" spc="0" normalizeH="0" baseline="0" noProof="0" dirty="0">
                <a:ln>
                  <a:noFill/>
                </a:ln>
                <a:solidFill>
                  <a:srgbClr val="34A5DA"/>
                </a:solidFill>
                <a:effectLst/>
                <a:uLnTx/>
                <a:uFillTx/>
                <a:latin typeface="DIN Condensed"/>
                <a:ea typeface="+mn-ea"/>
                <a:cs typeface="+mn-cs"/>
                <a:sym typeface="DIN Condensed"/>
              </a:rPr>
              <a:t>Title Text</a:t>
            </a:r>
            <a:endParaRPr kumimoji="0" lang="en-AU" sz="2775" b="0" i="0" u="none" strike="noStrike" kern="1200" cap="none" spc="0" normalizeH="0" baseline="0" noProof="0" dirty="0">
              <a:ln>
                <a:noFill/>
              </a:ln>
              <a:solidFill>
                <a:srgbClr val="838787"/>
              </a:solidFill>
              <a:effectLst/>
              <a:uLnTx/>
              <a:uFillTx/>
              <a:latin typeface="DIN Condensed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EAC30B-CA1B-574D-A092-58A822A5D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3060" y="86331"/>
            <a:ext cx="5218510" cy="225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cap="all" baseline="0">
                <a:solidFill>
                  <a:schemeClr val="bg2"/>
                </a:solidFill>
                <a:latin typeface="DIN Alternate" panose="020B0500000000000000" pitchFamily="34" charset="77"/>
              </a:defRPr>
            </a:lvl1pPr>
          </a:lstStyle>
          <a:p>
            <a:pPr lvl="0"/>
            <a:r>
              <a:rPr lang="en-US" dirty="0"/>
              <a:t>TITLE </a:t>
            </a:r>
            <a:r>
              <a:rPr lang="en-US" dirty="0" err="1"/>
              <a:t>TEXt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2D6531-9C8C-264C-83F9-402130AD1AB5}"/>
              </a:ext>
            </a:extLst>
          </p:cNvPr>
          <p:cNvGrpSpPr/>
          <p:nvPr/>
        </p:nvGrpSpPr>
        <p:grpSpPr>
          <a:xfrm>
            <a:off x="5639603" y="74470"/>
            <a:ext cx="3395987" cy="400085"/>
            <a:chOff x="7519471" y="99294"/>
            <a:chExt cx="4527982" cy="53344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D492864-7109-F24B-8E85-CAD29EB0AD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19471" y="99294"/>
              <a:ext cx="4163275" cy="533446"/>
              <a:chOff x="5336826" y="97000"/>
              <a:chExt cx="3626310" cy="464644"/>
            </a:xfrm>
          </p:grpSpPr>
          <p:grpSp>
            <p:nvGrpSpPr>
              <p:cNvPr id="17" name="Group 12">
                <a:extLst>
                  <a:ext uri="{FF2B5EF4-FFF2-40B4-BE49-F238E27FC236}">
                    <a16:creationId xmlns:a16="http://schemas.microsoft.com/office/drawing/2014/main" id="{6A11B4A5-24DE-BD4B-BA6B-0DE99EC5535E}"/>
                  </a:ext>
                </a:extLst>
              </p:cNvPr>
              <p:cNvGrpSpPr/>
              <p:nvPr/>
            </p:nvGrpSpPr>
            <p:grpSpPr>
              <a:xfrm>
                <a:off x="5336826" y="97000"/>
                <a:ext cx="1674318" cy="464644"/>
                <a:chOff x="0" y="-1"/>
                <a:chExt cx="2381250" cy="660826"/>
              </a:xfrm>
            </p:grpSpPr>
            <p:pic>
              <p:nvPicPr>
                <p:cNvPr id="20" name="Picture 7" descr="Picture 7">
                  <a:extLst>
                    <a:ext uri="{FF2B5EF4-FFF2-40B4-BE49-F238E27FC236}">
                      <a16:creationId xmlns:a16="http://schemas.microsoft.com/office/drawing/2014/main" id="{F456D473-834B-AC44-BA26-DC1FF12F53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09548" y="63744"/>
                  <a:ext cx="1202565" cy="47181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1" name="Picture 9" descr="Picture 9">
                  <a:extLst>
                    <a:ext uri="{FF2B5EF4-FFF2-40B4-BE49-F238E27FC236}">
                      <a16:creationId xmlns:a16="http://schemas.microsoft.com/office/drawing/2014/main" id="{94111EEC-AD31-B149-A737-E75D43AF80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-1"/>
                  <a:ext cx="509548" cy="660826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2" name="Picture 11" descr="Picture 11">
                  <a:extLst>
                    <a:ext uri="{FF2B5EF4-FFF2-40B4-BE49-F238E27FC236}">
                      <a16:creationId xmlns:a16="http://schemas.microsoft.com/office/drawing/2014/main" id="{C599AD49-EC9C-2E40-81F6-21F83FBE58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67274" y="57395"/>
                  <a:ext cx="613976" cy="507788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3623004-8FD7-084F-B569-A1F8B1379A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0016" t="5815" r="60534" b="73966"/>
              <a:stretch/>
            </p:blipFill>
            <p:spPr>
              <a:xfrm>
                <a:off x="7052185" y="132033"/>
                <a:ext cx="896694" cy="351317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7284E34A-1933-FE4D-9990-A8DD065F46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905" t="66498" r="59424" b="14997"/>
              <a:stretch/>
            </p:blipFill>
            <p:spPr>
              <a:xfrm>
                <a:off x="7968349" y="141821"/>
                <a:ext cx="994787" cy="321548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94FF950-F588-5441-A2AB-D8298CF30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30728" y="112087"/>
              <a:ext cx="316725" cy="412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66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601825"/>
            <a:ext cx="8520600" cy="20526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9EEC"/>
              </a:buClr>
              <a:buSzPts val="5400"/>
              <a:buFont typeface="Alegreya Sans SC ExtraBold"/>
              <a:buNone/>
              <a:defRPr sz="4050">
                <a:solidFill>
                  <a:srgbClr val="3B9EEC"/>
                </a:solidFill>
                <a:latin typeface="Alegreya Sans SC ExtraBold"/>
                <a:ea typeface="Alegreya Sans SC ExtraBold"/>
                <a:cs typeface="Alegreya Sans SC ExtraBold"/>
                <a:sym typeface="Alegreya Sans SC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48525"/>
            <a:ext cx="8520600" cy="79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800"/>
              <a:buFont typeface="Helvetica Neue"/>
              <a:buNone/>
              <a:defRPr sz="210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89800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ody Level One…"/>
          <p:cNvSpPr txBox="1">
            <a:spLocks noGrp="1"/>
          </p:cNvSpPr>
          <p:nvPr>
            <p:ph type="body" idx="1"/>
          </p:nvPr>
        </p:nvSpPr>
        <p:spPr>
          <a:xfrm>
            <a:off x="285750" y="984499"/>
            <a:ext cx="8572500" cy="3757925"/>
          </a:xfrm>
          <a:prstGeom prst="rect">
            <a:avLst/>
          </a:prstGeom>
        </p:spPr>
        <p:txBody>
          <a:bodyPr/>
          <a:lstStyle>
            <a:lvl1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>
              <a:spcBef>
                <a:spcPts val="422"/>
              </a:spcBef>
              <a:buClr>
                <a:schemeClr val="accent1"/>
              </a:buClr>
              <a:buChar char="▸"/>
              <a:defRPr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90" name="MAVIS Overview, Feb 2018"/>
          <p:cNvSpPr txBox="1"/>
          <p:nvPr/>
        </p:nvSpPr>
        <p:spPr>
          <a:xfrm>
            <a:off x="4544977" y="4918284"/>
            <a:ext cx="54099" cy="22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endParaRPr sz="1125" kern="0" dirty="0">
              <a:solidFill>
                <a:srgbClr val="838787"/>
              </a:solidFill>
            </a:endParaRPr>
          </a:p>
        </p:txBody>
      </p:sp>
      <p:sp>
        <p:nvSpPr>
          <p:cNvPr id="12" name="MAVIS Overview, Feb 2018"/>
          <p:cNvSpPr txBox="1"/>
          <p:nvPr/>
        </p:nvSpPr>
        <p:spPr>
          <a:xfrm>
            <a:off x="282945" y="4832360"/>
            <a:ext cx="1071942" cy="215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r>
              <a:rPr lang="x-none" sz="1050" kern="0" dirty="0">
                <a:solidFill>
                  <a:srgbClr val="838787"/>
                </a:solidFill>
              </a:rPr>
              <a:t>www.mavis-ao.org</a:t>
            </a:r>
            <a:endParaRPr sz="1050" kern="0" dirty="0">
              <a:solidFill>
                <a:srgbClr val="838787"/>
              </a:solidFill>
            </a:endParaRPr>
          </a:p>
        </p:txBody>
      </p:sp>
      <p:sp>
        <p:nvSpPr>
          <p:cNvPr id="24" name="Line">
            <a:extLst>
              <a:ext uri="{FF2B5EF4-FFF2-40B4-BE49-F238E27FC236}">
                <a16:creationId xmlns:a16="http://schemas.microsoft.com/office/drawing/2014/main" id="{6DF1D17B-E821-5340-9D58-94D9E7070D6B}"/>
              </a:ext>
            </a:extLst>
          </p:cNvPr>
          <p:cNvSpPr/>
          <p:nvPr/>
        </p:nvSpPr>
        <p:spPr>
          <a:xfrm>
            <a:off x="214312" y="356444"/>
            <a:ext cx="4655287" cy="5908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26756" tIns="26756" rIns="26756" bIns="26756" anchor="ctr"/>
          <a:lstStyle/>
          <a:p>
            <a:pPr defTabSz="240819" hangingPunct="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9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7" name="MAVIS Overview, Feb 2018">
            <a:extLst>
              <a:ext uri="{FF2B5EF4-FFF2-40B4-BE49-F238E27FC236}">
                <a16:creationId xmlns:a16="http://schemas.microsoft.com/office/drawing/2014/main" id="{99C7B6A3-D043-414E-AB43-9D17D046FF51}"/>
              </a:ext>
            </a:extLst>
          </p:cNvPr>
          <p:cNvSpPr txBox="1"/>
          <p:nvPr/>
        </p:nvSpPr>
        <p:spPr>
          <a:xfrm>
            <a:off x="2249317" y="4832360"/>
            <a:ext cx="4699538" cy="22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6756" tIns="26756" rIns="26756" bIns="26756" anchor="ctr">
            <a:spAutoFit/>
          </a:bodyPr>
          <a:lstStyle>
            <a:lvl1pPr algn="ctr">
              <a:defRPr sz="15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defTabSz="307717" hangingPunct="0">
              <a:spcBef>
                <a:spcPts val="1265"/>
              </a:spcBef>
            </a:pPr>
            <a:r>
              <a:rPr lang="en-AU" sz="1125" kern="0" dirty="0">
                <a:solidFill>
                  <a:srgbClr val="838787"/>
                </a:solidFill>
              </a:rPr>
              <a:t>Richard McDermid – Keck Diffraction-Limited Visible-Light Workshop, April 2022</a:t>
            </a:r>
            <a:endParaRPr sz="1125" kern="0" dirty="0">
              <a:solidFill>
                <a:srgbClr val="838787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1A5225-076F-5043-A2DE-476C3C07CB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91" y="525547"/>
            <a:ext cx="7886700" cy="374567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cap="all" baseline="0">
                <a:solidFill>
                  <a:schemeClr val="tx1"/>
                </a:solidFill>
                <a:latin typeface="DIN Condensed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700" b="0" i="0" u="none" strike="noStrike" kern="0" cap="all" spc="0" normalizeH="0" baseline="0" noProof="0" dirty="0">
                <a:ln>
                  <a:noFill/>
                </a:ln>
                <a:solidFill>
                  <a:srgbClr val="34A5DA"/>
                </a:solidFill>
                <a:effectLst/>
                <a:uLnTx/>
                <a:uFillTx/>
                <a:latin typeface="DIN Condensed"/>
                <a:ea typeface="+mn-ea"/>
                <a:cs typeface="+mn-cs"/>
                <a:sym typeface="DIN Condensed"/>
              </a:rPr>
              <a:t>Title Text</a:t>
            </a:r>
            <a:endParaRPr kumimoji="0" lang="en-AU" sz="2775" b="0" i="0" u="none" strike="noStrike" kern="1200" cap="none" spc="0" normalizeH="0" baseline="0" noProof="0" dirty="0">
              <a:ln>
                <a:noFill/>
              </a:ln>
              <a:solidFill>
                <a:srgbClr val="838787"/>
              </a:solidFill>
              <a:effectLst/>
              <a:uLnTx/>
              <a:uFillTx/>
              <a:latin typeface="DIN Condensed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EAC30B-CA1B-574D-A092-58A822A5D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3060" y="86331"/>
            <a:ext cx="4626539" cy="2443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cap="all" baseline="0">
                <a:solidFill>
                  <a:schemeClr val="bg2"/>
                </a:solidFill>
                <a:latin typeface="DIN Alternate" panose="020B0500000000000000" pitchFamily="34" charset="77"/>
              </a:defRPr>
            </a:lvl1pPr>
          </a:lstStyle>
          <a:p>
            <a:pPr lvl="0"/>
            <a:r>
              <a:rPr lang="en-US" dirty="0"/>
              <a:t>TITLE </a:t>
            </a:r>
            <a:r>
              <a:rPr lang="en-US" dirty="0" err="1"/>
              <a:t>TEXt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2D6531-9C8C-264C-83F9-402130AD1AB5}"/>
              </a:ext>
            </a:extLst>
          </p:cNvPr>
          <p:cNvGrpSpPr/>
          <p:nvPr/>
        </p:nvGrpSpPr>
        <p:grpSpPr>
          <a:xfrm>
            <a:off x="5639603" y="74470"/>
            <a:ext cx="3395987" cy="400085"/>
            <a:chOff x="7519471" y="99294"/>
            <a:chExt cx="4527982" cy="53344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D492864-7109-F24B-8E85-CAD29EB0AD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19471" y="99294"/>
              <a:ext cx="4163275" cy="533446"/>
              <a:chOff x="5336826" y="97000"/>
              <a:chExt cx="3626310" cy="464644"/>
            </a:xfrm>
          </p:grpSpPr>
          <p:grpSp>
            <p:nvGrpSpPr>
              <p:cNvPr id="17" name="Group 12">
                <a:extLst>
                  <a:ext uri="{FF2B5EF4-FFF2-40B4-BE49-F238E27FC236}">
                    <a16:creationId xmlns:a16="http://schemas.microsoft.com/office/drawing/2014/main" id="{6A11B4A5-24DE-BD4B-BA6B-0DE99EC5535E}"/>
                  </a:ext>
                </a:extLst>
              </p:cNvPr>
              <p:cNvGrpSpPr/>
              <p:nvPr/>
            </p:nvGrpSpPr>
            <p:grpSpPr>
              <a:xfrm>
                <a:off x="5336826" y="97000"/>
                <a:ext cx="1674318" cy="464644"/>
                <a:chOff x="0" y="-1"/>
                <a:chExt cx="2381250" cy="660826"/>
              </a:xfrm>
            </p:grpSpPr>
            <p:pic>
              <p:nvPicPr>
                <p:cNvPr id="20" name="Picture 7" descr="Picture 7">
                  <a:extLst>
                    <a:ext uri="{FF2B5EF4-FFF2-40B4-BE49-F238E27FC236}">
                      <a16:creationId xmlns:a16="http://schemas.microsoft.com/office/drawing/2014/main" id="{F456D473-834B-AC44-BA26-DC1FF12F53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09548" y="63744"/>
                  <a:ext cx="1202565" cy="471812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1" name="Picture 9" descr="Picture 9">
                  <a:extLst>
                    <a:ext uri="{FF2B5EF4-FFF2-40B4-BE49-F238E27FC236}">
                      <a16:creationId xmlns:a16="http://schemas.microsoft.com/office/drawing/2014/main" id="{94111EEC-AD31-B149-A737-E75D43AF80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-1"/>
                  <a:ext cx="509548" cy="660826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22" name="Picture 11" descr="Picture 11">
                  <a:extLst>
                    <a:ext uri="{FF2B5EF4-FFF2-40B4-BE49-F238E27FC236}">
                      <a16:creationId xmlns:a16="http://schemas.microsoft.com/office/drawing/2014/main" id="{C599AD49-EC9C-2E40-81F6-21F83FBE58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67274" y="57395"/>
                  <a:ext cx="613976" cy="507788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3623004-8FD7-084F-B569-A1F8B1379A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0016" t="5815" r="60534" b="73966"/>
              <a:stretch/>
            </p:blipFill>
            <p:spPr>
              <a:xfrm>
                <a:off x="7052185" y="132033"/>
                <a:ext cx="896694" cy="351317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7284E34A-1933-FE4D-9990-A8DD065F46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905" t="66498" r="59424" b="14997"/>
              <a:stretch/>
            </p:blipFill>
            <p:spPr>
              <a:xfrm>
                <a:off x="7968349" y="141821"/>
                <a:ext cx="994787" cy="321548"/>
              </a:xfrm>
              <a:prstGeom prst="rect">
                <a:avLst/>
              </a:prstGeom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94FF950-F588-5441-A2AB-D8298CF30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730728" y="112087"/>
              <a:ext cx="316725" cy="412732"/>
            </a:xfrm>
            <a:prstGeom prst="rect">
              <a:avLst/>
            </a:prstGeom>
          </p:spPr>
        </p:pic>
      </p:grp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2F10C1-699D-D812-ECEA-DC99F2AD1D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2178" y="119577"/>
            <a:ext cx="624478" cy="26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1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21">
            <a:extLst>
              <a:ext uri="{FF2B5EF4-FFF2-40B4-BE49-F238E27FC236}">
                <a16:creationId xmlns:a16="http://schemas.microsoft.com/office/drawing/2014/main" id="{59D758D5-C230-0841-947F-4F9FF15B3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67" y="231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4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8.tiff"/><Relationship Id="rId4" Type="http://schemas.openxmlformats.org/officeDocument/2006/relationships/theme" Target="../theme/theme2.xml"/><Relationship Id="rId9" Type="http://schemas.openxmlformats.org/officeDocument/2006/relationships/image" Target="../media/image7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87340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BC706-83CE-3346-B1A3-76AB53E8A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BD496-0AC2-D641-95F5-851082BED6B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eso1613a.jpg" descr="eso1613a.jpg">
            <a:extLst>
              <a:ext uri="{FF2B5EF4-FFF2-40B4-BE49-F238E27FC236}">
                <a16:creationId xmlns:a16="http://schemas.microsoft.com/office/drawing/2014/main" id="{C4E1C61F-EA7C-1E46-9093-B0982F3BE6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439" t="5398" r="401" b="10057"/>
          <a:stretch/>
        </p:blipFill>
        <p:spPr>
          <a:xfrm>
            <a:off x="-77429" y="0"/>
            <a:ext cx="922142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42F5A470-0B32-784A-8BAC-3BF679B3B161}"/>
              </a:ext>
            </a:extLst>
          </p:cNvPr>
          <p:cNvSpPr/>
          <p:nvPr/>
        </p:nvSpPr>
        <p:spPr>
          <a:xfrm>
            <a:off x="1" y="231847"/>
            <a:ext cx="9143999" cy="1283293"/>
          </a:xfrm>
          <a:prstGeom prst="roundRect">
            <a:avLst>
              <a:gd name="adj" fmla="val 1390"/>
            </a:avLst>
          </a:prstGeom>
          <a:solidFill>
            <a:srgbClr val="000000">
              <a:alpha val="5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342617">
              <a:lnSpc>
                <a:spcPct val="80000"/>
              </a:lnSpc>
              <a:defRPr sz="2800" cap="all">
                <a:solidFill>
                  <a:srgbClr val="141414"/>
                </a:solidFill>
                <a:latin typeface="+mn-lt"/>
                <a:ea typeface="+mn-ea"/>
                <a:cs typeface="+mn-cs"/>
                <a:sym typeface="DIN Condensed"/>
              </a:defRPr>
            </a:pPr>
            <a:endParaRPr sz="3000" cap="all">
              <a:solidFill>
                <a:srgbClr val="141414"/>
              </a:solidFill>
              <a:latin typeface="DIN Condensed"/>
              <a:sym typeface="DIN Condensed"/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C9A5870-EBA9-7E4B-97A0-F0818E9A4C24}"/>
              </a:ext>
            </a:extLst>
          </p:cNvPr>
          <p:cNvSpPr txBox="1">
            <a:spLocks/>
          </p:cNvSpPr>
          <p:nvPr/>
        </p:nvSpPr>
        <p:spPr>
          <a:xfrm>
            <a:off x="177768" y="1210866"/>
            <a:ext cx="2814866" cy="304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56" tIns="26756" rIns="26756" bIns="26756">
            <a:normAutofit/>
          </a:bodyPr>
          <a:lstStyle>
            <a:lvl1pPr marL="0" marR="0" indent="0" algn="l" defTabSz="41028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1pPr>
            <a:lvl2pPr marL="0" marR="0" indent="160549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2pPr>
            <a:lvl3pPr marL="0" marR="0" indent="321092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3pPr>
            <a:lvl4pPr marL="0" marR="0" indent="481642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4pPr>
            <a:lvl5pPr marL="0" marR="0" indent="642189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5pPr>
            <a:lvl6pPr marL="0" marR="0" indent="802741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6pPr>
            <a:lvl7pPr marL="0" marR="0" indent="963284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7pPr>
            <a:lvl8pPr marL="0" marR="0" indent="1123831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8pPr>
            <a:lvl9pPr marL="0" marR="0" indent="1284382" algn="l" defTabSz="410289" rtl="0" latinLnBrk="0">
              <a:lnSpc>
                <a:spcPct val="80000"/>
              </a:lnSpc>
              <a:spcBef>
                <a:spcPts val="1969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all" spc="0" baseline="0">
                <a:ln>
                  <a:noFill/>
                </a:ln>
                <a:solidFill>
                  <a:schemeClr val="accent1"/>
                </a:solidFill>
                <a:uFillTx/>
                <a:latin typeface="+mn-lt"/>
                <a:ea typeface="+mn-ea"/>
                <a:cs typeface="+mn-cs"/>
                <a:sym typeface="DIN Condensed"/>
              </a:defRPr>
            </a:lvl9pPr>
          </a:lstStyle>
          <a:p>
            <a:pPr>
              <a:defRPr sz="7600">
                <a:solidFill>
                  <a:srgbClr val="34A5DA">
                    <a:hueOff val="-84091"/>
                    <a:satOff val="15316"/>
                    <a:lumOff val="24313"/>
                  </a:srgbClr>
                </a:solidFill>
              </a:defRPr>
            </a:pPr>
            <a:r>
              <a:rPr lang="en-AU" sz="1500" i="1" kern="0" dirty="0">
                <a:solidFill>
                  <a:srgbClr val="34A5DA">
                    <a:hueOff val="-84091"/>
                    <a:satOff val="15316"/>
                    <a:lumOff val="24313"/>
                  </a:srgbClr>
                </a:solidFill>
                <a:latin typeface="DIN Condensed"/>
              </a:rPr>
              <a:t>Sharper than JWST, deeper than HST</a:t>
            </a:r>
            <a:endParaRPr lang="en-AU" sz="3300" i="1" kern="0" dirty="0">
              <a:solidFill>
                <a:srgbClr val="34A5DA">
                  <a:hueOff val="-84091"/>
                  <a:satOff val="15316"/>
                  <a:lumOff val="24313"/>
                </a:srgbClr>
              </a:solidFill>
              <a:latin typeface="DIN Condensed"/>
            </a:endParaRPr>
          </a:p>
        </p:txBody>
      </p:sp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ECE09C87-0A34-5C4B-90A2-736584A3F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67" y="231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B7BA57-E740-9599-BABF-2BEE3EC868CD}"/>
              </a:ext>
            </a:extLst>
          </p:cNvPr>
          <p:cNvGrpSpPr/>
          <p:nvPr/>
        </p:nvGrpSpPr>
        <p:grpSpPr>
          <a:xfrm>
            <a:off x="-77428" y="3694409"/>
            <a:ext cx="5245819" cy="1462382"/>
            <a:chOff x="-103238" y="4925879"/>
            <a:chExt cx="6994425" cy="1949842"/>
          </a:xfrm>
        </p:grpSpPr>
        <p:sp>
          <p:nvSpPr>
            <p:cNvPr id="14" name="Rounded Rectangle">
              <a:extLst>
                <a:ext uri="{FF2B5EF4-FFF2-40B4-BE49-F238E27FC236}">
                  <a16:creationId xmlns:a16="http://schemas.microsoft.com/office/drawing/2014/main" id="{D18EB652-2136-F945-ACD9-882FA7DC766A}"/>
                </a:ext>
              </a:extLst>
            </p:cNvPr>
            <p:cNvSpPr/>
            <p:nvPr/>
          </p:nvSpPr>
          <p:spPr>
            <a:xfrm>
              <a:off x="0" y="4925879"/>
              <a:ext cx="6891187" cy="1711057"/>
            </a:xfrm>
            <a:prstGeom prst="roundRect">
              <a:avLst>
                <a:gd name="adj" fmla="val 1390"/>
              </a:avLst>
            </a:prstGeom>
            <a:solidFill>
              <a:srgbClr val="000000">
                <a:alpha val="50000"/>
              </a:srgbClr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342617">
                <a:lnSpc>
                  <a:spcPct val="80000"/>
                </a:lnSpc>
                <a:defRPr sz="2800" cap="all">
                  <a:solidFill>
                    <a:srgbClr val="141414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3000" cap="all">
                <a:solidFill>
                  <a:srgbClr val="141414"/>
                </a:solidFill>
                <a:latin typeface="DIN Condensed"/>
                <a:sym typeface="DIN Condensed"/>
              </a:endParaRPr>
            </a:p>
          </p:txBody>
        </p:sp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CF1E8503-9408-A844-A9A6-1C2096A50CA8}"/>
                </a:ext>
              </a:extLst>
            </p:cNvPr>
            <p:cNvSpPr txBox="1">
              <a:spLocks/>
            </p:cNvSpPr>
            <p:nvPr/>
          </p:nvSpPr>
          <p:spPr>
            <a:xfrm>
              <a:off x="-103238" y="5076599"/>
              <a:ext cx="6654164" cy="17991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35674" tIns="35674" rIns="35674" bIns="35674" anchor="t">
              <a:normAutofit/>
            </a:bodyPr>
            <a:lstStyle>
              <a:lvl1pPr marL="0" marR="0" indent="0" algn="l" defTabSz="410289" latinLnBrk="0">
                <a:lnSpc>
                  <a:spcPct val="80000"/>
                </a:lnSpc>
                <a:spcBef>
                  <a:spcPts val="161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800" b="0" i="0" u="none" strike="noStrike" cap="all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DIN Alternate"/>
                  <a:ea typeface="DIN Alternate"/>
                  <a:cs typeface="DIN Alternate"/>
                  <a:sym typeface="DIN Alternate"/>
                </a:defRPr>
              </a:lvl1pPr>
              <a:lvl2pPr marL="0" marR="0" indent="160549" algn="l" defTabSz="410289" latinLnBrk="0">
                <a:lnSpc>
                  <a:spcPct val="80000"/>
                </a:lnSpc>
                <a:spcBef>
                  <a:spcPts val="161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800" b="0" i="0" u="none" strike="noStrike" cap="all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DIN Alternate"/>
                  <a:ea typeface="DIN Alternate"/>
                  <a:cs typeface="DIN Alternate"/>
                  <a:sym typeface="DIN Alternate"/>
                </a:defRPr>
              </a:lvl2pPr>
              <a:lvl3pPr marL="0" marR="0" indent="321092" algn="l" defTabSz="410289" latinLnBrk="0">
                <a:lnSpc>
                  <a:spcPct val="80000"/>
                </a:lnSpc>
                <a:spcBef>
                  <a:spcPts val="161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800" b="0" i="0" u="none" strike="noStrike" cap="all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DIN Alternate"/>
                  <a:ea typeface="DIN Alternate"/>
                  <a:cs typeface="DIN Alternate"/>
                  <a:sym typeface="DIN Alternate"/>
                </a:defRPr>
              </a:lvl3pPr>
              <a:lvl4pPr marL="0" marR="0" indent="481642" algn="l" defTabSz="410289" latinLnBrk="0">
                <a:lnSpc>
                  <a:spcPct val="80000"/>
                </a:lnSpc>
                <a:spcBef>
                  <a:spcPts val="161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800" b="0" i="0" u="none" strike="noStrike" cap="all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DIN Alternate"/>
                  <a:ea typeface="DIN Alternate"/>
                  <a:cs typeface="DIN Alternate"/>
                  <a:sym typeface="DIN Alternate"/>
                </a:defRPr>
              </a:lvl4pPr>
              <a:lvl5pPr marL="0" marR="0" indent="642189" algn="l" defTabSz="410289" latinLnBrk="0">
                <a:lnSpc>
                  <a:spcPct val="80000"/>
                </a:lnSpc>
                <a:spcBef>
                  <a:spcPts val="1617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800" b="0" i="0" u="none" strike="noStrike" cap="all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DIN Alternate"/>
                  <a:ea typeface="DIN Alternate"/>
                  <a:cs typeface="DIN Alternate"/>
                  <a:sym typeface="DIN Alternate"/>
                </a:defRPr>
              </a:lvl5pPr>
              <a:lvl6pPr marL="1873056" marR="0" indent="-312176" algn="l" defTabSz="410289" latinLnBrk="0">
                <a:lnSpc>
                  <a:spcPct val="100000"/>
                </a:lnSpc>
                <a:spcBef>
                  <a:spcPts val="1969"/>
                </a:spcBef>
                <a:spcAft>
                  <a:spcPts val="0"/>
                </a:spcAft>
                <a:buClr>
                  <a:schemeClr val="accent1">
                    <a:satOff val="-4060"/>
                  </a:schemeClr>
                </a:buClr>
                <a:buSzPct val="104999"/>
                <a:buFont typeface="Avenir Next"/>
                <a:buChar char="‣"/>
                <a:tabLst/>
                <a:defRPr sz="2400" b="0" i="0" u="none" strike="noStrike" cap="none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Avenir Next Medium"/>
                  <a:ea typeface="Avenir Next Medium"/>
                  <a:cs typeface="Avenir Next Medium"/>
                  <a:sym typeface="Avenir Next Medium"/>
                </a:defRPr>
              </a:lvl6pPr>
              <a:lvl7pPr marL="2185232" marR="0" indent="-312176" algn="l" defTabSz="410289" latinLnBrk="0">
                <a:lnSpc>
                  <a:spcPct val="100000"/>
                </a:lnSpc>
                <a:spcBef>
                  <a:spcPts val="1969"/>
                </a:spcBef>
                <a:spcAft>
                  <a:spcPts val="0"/>
                </a:spcAft>
                <a:buClr>
                  <a:schemeClr val="accent1">
                    <a:satOff val="-4060"/>
                  </a:schemeClr>
                </a:buClr>
                <a:buSzPct val="104999"/>
                <a:buFont typeface="Avenir Next"/>
                <a:buChar char="‣"/>
                <a:tabLst/>
                <a:defRPr sz="2400" b="0" i="0" u="none" strike="noStrike" cap="none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Avenir Next Medium"/>
                  <a:ea typeface="Avenir Next Medium"/>
                  <a:cs typeface="Avenir Next Medium"/>
                  <a:sym typeface="Avenir Next Medium"/>
                </a:defRPr>
              </a:lvl7pPr>
              <a:lvl8pPr marL="2497408" marR="0" indent="-312176" algn="l" defTabSz="410289" latinLnBrk="0">
                <a:lnSpc>
                  <a:spcPct val="100000"/>
                </a:lnSpc>
                <a:spcBef>
                  <a:spcPts val="1969"/>
                </a:spcBef>
                <a:spcAft>
                  <a:spcPts val="0"/>
                </a:spcAft>
                <a:buClr>
                  <a:schemeClr val="accent1">
                    <a:satOff val="-4060"/>
                  </a:schemeClr>
                </a:buClr>
                <a:buSzPct val="104999"/>
                <a:buFont typeface="Avenir Next"/>
                <a:buChar char="‣"/>
                <a:tabLst/>
                <a:defRPr sz="2400" b="0" i="0" u="none" strike="noStrike" cap="none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Avenir Next Medium"/>
                  <a:ea typeface="Avenir Next Medium"/>
                  <a:cs typeface="Avenir Next Medium"/>
                  <a:sym typeface="Avenir Next Medium"/>
                </a:defRPr>
              </a:lvl8pPr>
              <a:lvl9pPr marL="2809584" marR="0" indent="-312176" algn="l" defTabSz="410289" latinLnBrk="0">
                <a:lnSpc>
                  <a:spcPct val="100000"/>
                </a:lnSpc>
                <a:spcBef>
                  <a:spcPts val="1969"/>
                </a:spcBef>
                <a:spcAft>
                  <a:spcPts val="0"/>
                </a:spcAft>
                <a:buClr>
                  <a:schemeClr val="accent1">
                    <a:satOff val="-4060"/>
                  </a:schemeClr>
                </a:buClr>
                <a:buSzPct val="104999"/>
                <a:buFont typeface="Avenir Next"/>
                <a:buChar char="‣"/>
                <a:tabLst/>
                <a:defRPr sz="2400" b="0" i="0" u="none" strike="noStrike" cap="none" spc="0" baseline="0">
                  <a:ln>
                    <a:noFill/>
                  </a:ln>
                  <a:solidFill>
                    <a:srgbClr val="A6AAA9"/>
                  </a:solidFill>
                  <a:uFillTx/>
                  <a:latin typeface="Avenir Next Medium"/>
                  <a:ea typeface="Avenir Next Medium"/>
                  <a:cs typeface="Avenir Next Medium"/>
                  <a:sym typeface="Avenir Next Medium"/>
                </a:defRPr>
              </a:lvl9pPr>
            </a:lstStyle>
            <a:p>
              <a:pPr marL="0" marR="0" lvl="0" indent="0" algn="ctr" defTabSz="3077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all" spc="0" normalizeH="0" baseline="0" noProof="0" dirty="0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Richard </a:t>
              </a:r>
              <a:r>
                <a:rPr kumimoji="0" lang="en-US" sz="1350" b="0" i="0" u="none" strike="noStrike" kern="0" cap="all" spc="0" normalizeH="0" baseline="0" noProof="0" dirty="0" err="1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mcdermid</a:t>
              </a:r>
              <a:r>
                <a:rPr kumimoji="0" lang="en-US" sz="1350" b="0" i="0" u="none" strike="noStrike" kern="0" cap="all" spc="0" normalizeH="0" baseline="0" noProof="0" dirty="0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 (Project Scientist)</a:t>
              </a:r>
            </a:p>
            <a:p>
              <a:pPr marL="0" marR="0" lvl="0" indent="0" algn="ctr" defTabSz="3077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all" spc="0" normalizeH="0" baseline="0" noProof="0" dirty="0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AAO, </a:t>
              </a:r>
              <a:r>
                <a:rPr kumimoji="0" lang="en-US" sz="1350" b="0" i="0" u="none" strike="noStrike" kern="0" cap="all" spc="0" normalizeH="0" baseline="0" noProof="0" dirty="0" err="1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macquarie</a:t>
              </a:r>
              <a:r>
                <a:rPr kumimoji="0" lang="en-US" sz="1350" b="0" i="0" u="none" strike="noStrike" kern="0" cap="all" spc="0" normalizeH="0" baseline="0" noProof="0" dirty="0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 university</a:t>
              </a:r>
            </a:p>
            <a:p>
              <a:pPr marL="0" marR="0" lvl="0" indent="0" algn="ctr" defTabSz="3077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0" cap="all" spc="0" normalizeH="0" baseline="0" noProof="0" dirty="0">
                  <a:ln>
                    <a:noFill/>
                  </a:ln>
                  <a:solidFill>
                    <a:srgbClr val="A6AAA9"/>
                  </a:solidFill>
                  <a:effectLst/>
                  <a:uLnTx/>
                  <a:uFillTx/>
                  <a:latin typeface="DIN Alternate"/>
                  <a:sym typeface="DIN Alternate"/>
                </a:rPr>
                <a:t>On behalf of the MAVIS Consortium</a:t>
              </a:r>
            </a:p>
          </p:txBody>
        </p:sp>
        <p:pic>
          <p:nvPicPr>
            <p:cNvPr id="19" name="Picture 7" descr="Picture 7">
              <a:extLst>
                <a:ext uri="{FF2B5EF4-FFF2-40B4-BE49-F238E27FC236}">
                  <a16:creationId xmlns:a16="http://schemas.microsoft.com/office/drawing/2014/main" id="{59EA6513-AE88-2A48-88B2-378B43A9A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8689" y="6062863"/>
              <a:ext cx="1188906" cy="4664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9" descr="Picture 9">
              <a:extLst>
                <a:ext uri="{FF2B5EF4-FFF2-40B4-BE49-F238E27FC236}">
                  <a16:creationId xmlns:a16="http://schemas.microsoft.com/office/drawing/2014/main" id="{0E2FB25E-AFAA-184B-97F4-FD65061747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7540" b="11630"/>
            <a:stretch/>
          </p:blipFill>
          <p:spPr>
            <a:xfrm>
              <a:off x="1326617" y="6028479"/>
              <a:ext cx="503761" cy="5280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Picture 11" descr="Picture 11">
              <a:extLst>
                <a:ext uri="{FF2B5EF4-FFF2-40B4-BE49-F238E27FC236}">
                  <a16:creationId xmlns:a16="http://schemas.microsoft.com/office/drawing/2014/main" id="{67AEDE52-172C-B84B-B120-C9797E556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95906" y="6045080"/>
              <a:ext cx="607003" cy="5020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2387F4D-CCE5-874F-B7F3-A8BC299DC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016" t="5815" r="60534" b="73966"/>
            <a:stretch/>
          </p:blipFill>
          <p:spPr>
            <a:xfrm>
              <a:off x="3741220" y="6049103"/>
              <a:ext cx="1260812" cy="4939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47F8C3F-34FC-734E-B52E-2AB821DCE4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614" t="66498" r="60221" b="16014"/>
            <a:stretch/>
          </p:blipFill>
          <p:spPr>
            <a:xfrm>
              <a:off x="5040343" y="6078885"/>
              <a:ext cx="1334295" cy="42727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6F98AD2-B07E-E448-BD0D-0C36DEE07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12949" y="6020035"/>
              <a:ext cx="398179" cy="518877"/>
            </a:xfrm>
            <a:prstGeom prst="rect">
              <a:avLst/>
            </a:prstGeom>
          </p:spPr>
        </p:pic>
        <p:pic>
          <p:nvPicPr>
            <p:cNvPr id="25" name="Picture 24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82277B22-4927-9344-759C-AA1EA3D68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7511" y="6021179"/>
              <a:ext cx="1230795" cy="5280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27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cap="all" baseline="0">
          <a:solidFill>
            <a:srgbClr val="A2D9F3"/>
          </a:solidFill>
          <a:latin typeface="DIN Condensed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hyperlink" Target="https://arxiv.org/abs/2009.09242" TargetMode="External"/><Relationship Id="rId7" Type="http://schemas.openxmlformats.org/officeDocument/2006/relationships/image" Target="../media/image6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giovanni.cresci@inaf.it" TargetMode="External"/><Relationship Id="rId5" Type="http://schemas.openxmlformats.org/officeDocument/2006/relationships/hyperlink" Target="mailto:richard.mcdermid@mq.edu.au" TargetMode="External"/><Relationship Id="rId4" Type="http://schemas.openxmlformats.org/officeDocument/2006/relationships/hyperlink" Target="mailto:project-scientist@mavis-ao.org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32.png"/><Relationship Id="rId5" Type="http://schemas.openxmlformats.org/officeDocument/2006/relationships/image" Target="../media/image69.png"/><Relationship Id="rId10" Type="http://schemas.openxmlformats.org/officeDocument/2006/relationships/image" Target="../media/image30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ctrTitle"/>
          </p:nvPr>
        </p:nvSpPr>
        <p:spPr>
          <a:xfrm>
            <a:off x="191447" y="2582635"/>
            <a:ext cx="8346161" cy="101301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pPr lvl="0"/>
            <a:r>
              <a:rPr lang="en" dirty="0"/>
              <a:t>MAVIS</a:t>
            </a:r>
            <a:br>
              <a:rPr lang="en" dirty="0"/>
            </a:br>
            <a:r>
              <a:rPr lang="en-AU" sz="2400" dirty="0"/>
              <a:t>The MCAO Next-Generation Facility Instrument for the VLT</a:t>
            </a:r>
            <a:endParaRPr sz="2100" dirty="0"/>
          </a:p>
        </p:txBody>
      </p:sp>
      <p:sp>
        <p:nvSpPr>
          <p:cNvPr id="38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2629846" y="3651257"/>
            <a:ext cx="6390450" cy="79267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 algn="r"/>
            <a:r>
              <a:rPr lang="en" dirty="0">
                <a:solidFill>
                  <a:srgbClr val="FFC000"/>
                </a:solidFill>
                <a:latin typeface="Alegreya Sans SC ExtraBold"/>
                <a:sym typeface="Alegreya Sans SC ExtraBold"/>
              </a:rPr>
              <a:t>Giovanni Cresci   (INAF – </a:t>
            </a:r>
            <a:r>
              <a:rPr lang="en" dirty="0" err="1">
                <a:solidFill>
                  <a:srgbClr val="FFC000"/>
                </a:solidFill>
                <a:latin typeface="Alegreya Sans SC ExtraBold"/>
                <a:sym typeface="Alegreya Sans SC ExtraBold"/>
              </a:rPr>
              <a:t>Arcetri</a:t>
            </a:r>
            <a:r>
              <a:rPr lang="en" dirty="0">
                <a:solidFill>
                  <a:srgbClr val="FFC000"/>
                </a:solidFill>
                <a:latin typeface="Alegreya Sans SC ExtraBold"/>
                <a:sym typeface="Alegreya Sans SC ExtraBold"/>
              </a:rPr>
              <a:t>, Italy)</a:t>
            </a:r>
          </a:p>
          <a:p>
            <a:pPr marL="0" indent="0" algn="r"/>
            <a:r>
              <a:rPr lang="en" sz="1800" dirty="0">
                <a:solidFill>
                  <a:srgbClr val="FFC000"/>
                </a:solidFill>
                <a:latin typeface="Alegreya Sans SC ExtraBold"/>
                <a:sym typeface="Alegreya Sans SC ExtraBold"/>
              </a:rPr>
              <a:t>on behalf of the MAVIS team</a:t>
            </a:r>
          </a:p>
          <a:p>
            <a:pPr marL="0" indent="0" algn="r"/>
            <a:endParaRPr lang="en" sz="1800" dirty="0">
              <a:solidFill>
                <a:srgbClr val="FFC000"/>
              </a:solidFill>
            </a:endParaRPr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7497344" y="4663217"/>
            <a:ext cx="411525" cy="39352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1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0E433C-39D9-AE47-AF72-81E4FCFA4344}"/>
              </a:ext>
            </a:extLst>
          </p:cNvPr>
          <p:cNvSpPr/>
          <p:nvPr/>
        </p:nvSpPr>
        <p:spPr>
          <a:xfrm>
            <a:off x="5939004" y="194588"/>
            <a:ext cx="30812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1800" dirty="0">
                <a:solidFill>
                  <a:srgbClr val="FF0000"/>
                </a:solidFill>
                <a:latin typeface="Alegreya Sans SC ExtraBold"/>
                <a:ea typeface="Helvetica Neue"/>
                <a:cs typeface="Helvetica Neue"/>
                <a:sym typeface="Helvetica Neue"/>
              </a:rPr>
              <a:t>Meeting strumentazione ELT</a:t>
            </a:r>
          </a:p>
          <a:p>
            <a:pPr lvl="0" algn="ctr"/>
            <a:r>
              <a:rPr lang="it-IT" sz="1800" dirty="0">
                <a:solidFill>
                  <a:srgbClr val="FF0000"/>
                </a:solidFill>
                <a:latin typeface="Alegreya Sans SC ExtraBold"/>
                <a:ea typeface="Helvetica Neue"/>
                <a:cs typeface="Helvetica Neue"/>
                <a:sym typeface="Helvetica Neue"/>
              </a:rPr>
              <a:t>a guida Italiana</a:t>
            </a:r>
          </a:p>
          <a:p>
            <a:pPr lvl="0" algn="ctr"/>
            <a:endParaRPr lang="it-IT" sz="1800" dirty="0">
              <a:solidFill>
                <a:srgbClr val="FF0000"/>
              </a:solidFill>
              <a:latin typeface="Alegreya Sans SC ExtraBold"/>
              <a:ea typeface="Helvetica Neue"/>
              <a:cs typeface="Helvetica Neue"/>
              <a:sym typeface="Helvetica Neue"/>
            </a:endParaRPr>
          </a:p>
          <a:p>
            <a:pPr lvl="0" algn="ctr"/>
            <a:r>
              <a:rPr lang="it-IT" sz="1800" dirty="0">
                <a:solidFill>
                  <a:srgbClr val="FF0000"/>
                </a:solidFill>
                <a:latin typeface="Alegreya Sans SC ExtraBold"/>
                <a:ea typeface="Helvetica Neue"/>
                <a:cs typeface="Helvetica Neue"/>
                <a:sym typeface="Helvetica Neue"/>
              </a:rPr>
              <a:t>Napoli 15/5/26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8B6F65-2F46-3F45-A3C6-D05EF113C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46" y="135498"/>
            <a:ext cx="3039205" cy="86274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45FF3C5-D03E-5902-0AB1-684121068F81}"/>
              </a:ext>
            </a:extLst>
          </p:cNvPr>
          <p:cNvGrpSpPr/>
          <p:nvPr/>
        </p:nvGrpSpPr>
        <p:grpSpPr>
          <a:xfrm>
            <a:off x="737661" y="4456269"/>
            <a:ext cx="7668678" cy="600473"/>
            <a:chOff x="191447" y="5218436"/>
            <a:chExt cx="7668678" cy="60047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400CAC7-2FD0-DA7E-36EF-B71457491E53}"/>
                </a:ext>
              </a:extLst>
            </p:cNvPr>
            <p:cNvSpPr/>
            <p:nvPr/>
          </p:nvSpPr>
          <p:spPr>
            <a:xfrm>
              <a:off x="191447" y="5218436"/>
              <a:ext cx="7668678" cy="600473"/>
            </a:xfrm>
            <a:prstGeom prst="rect">
              <a:avLst/>
            </a:prstGeom>
            <a:solidFill>
              <a:schemeClr val="bg1"/>
            </a:solidFill>
            <a:ln w="34925" cap="rnd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910685-8416-ABA0-FE62-8024BAE55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175" y="5288325"/>
              <a:ext cx="1028700" cy="442019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7" name="Google Shape;33;p6">
              <a:extLst>
                <a:ext uri="{FF2B5EF4-FFF2-40B4-BE49-F238E27FC236}">
                  <a16:creationId xmlns:a16="http://schemas.microsoft.com/office/drawing/2014/main" id="{CB3A247A-7101-993E-351C-1C603041C654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1318" t="7811" r="81008" b="5750"/>
            <a:stretch/>
          </p:blipFill>
          <p:spPr>
            <a:xfrm>
              <a:off x="4966558" y="5270391"/>
              <a:ext cx="1189460" cy="5195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33;p6">
              <a:extLst>
                <a:ext uri="{FF2B5EF4-FFF2-40B4-BE49-F238E27FC236}">
                  <a16:creationId xmlns:a16="http://schemas.microsoft.com/office/drawing/2014/main" id="{68C5E09D-5C48-6253-8470-C456BECD3AA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19069" t="10167" r="62422" b="13766"/>
            <a:stretch/>
          </p:blipFill>
          <p:spPr>
            <a:xfrm>
              <a:off x="1283875" y="5273144"/>
              <a:ext cx="1236518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33;p6">
              <a:extLst>
                <a:ext uri="{FF2B5EF4-FFF2-40B4-BE49-F238E27FC236}">
                  <a16:creationId xmlns:a16="http://schemas.microsoft.com/office/drawing/2014/main" id="{BAFB8D03-38B2-A94E-481B-7F1DFC1AAA51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37164" t="13012" r="47438" b="13766"/>
            <a:stretch/>
          </p:blipFill>
          <p:spPr>
            <a:xfrm>
              <a:off x="2520393" y="5288325"/>
              <a:ext cx="1028700" cy="440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33;p6">
              <a:extLst>
                <a:ext uri="{FF2B5EF4-FFF2-40B4-BE49-F238E27FC236}">
                  <a16:creationId xmlns:a16="http://schemas.microsoft.com/office/drawing/2014/main" id="{A3BB1504-8491-5150-615D-295ECB252B14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52273" t="10167" r="27878" b="13766"/>
            <a:stretch/>
          </p:blipFill>
          <p:spPr>
            <a:xfrm>
              <a:off x="6171446" y="5271225"/>
              <a:ext cx="1325898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33;p6">
              <a:extLst>
                <a:ext uri="{FF2B5EF4-FFF2-40B4-BE49-F238E27FC236}">
                  <a16:creationId xmlns:a16="http://schemas.microsoft.com/office/drawing/2014/main" id="{55662F56-9E90-56FD-789F-B58A08826094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93778" t="10167" r="1139" b="13766"/>
            <a:stretch/>
          </p:blipFill>
          <p:spPr>
            <a:xfrm>
              <a:off x="7498331" y="5271225"/>
              <a:ext cx="339547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33;p6">
              <a:extLst>
                <a:ext uri="{FF2B5EF4-FFF2-40B4-BE49-F238E27FC236}">
                  <a16:creationId xmlns:a16="http://schemas.microsoft.com/office/drawing/2014/main" id="{F710BD96-C02A-3CA6-FE58-9AA6209E8CC2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rcRect l="71668" t="12651" r="6608" b="13766"/>
            <a:stretch/>
          </p:blipFill>
          <p:spPr>
            <a:xfrm>
              <a:off x="3515308" y="5295712"/>
              <a:ext cx="1451250" cy="4422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5795AFD-377C-2E9B-EF1A-8CA756876C4B}"/>
              </a:ext>
            </a:extLst>
          </p:cNvPr>
          <p:cNvSpPr txBox="1"/>
          <p:nvPr/>
        </p:nvSpPr>
        <p:spPr>
          <a:xfrm>
            <a:off x="191446" y="1050195"/>
            <a:ext cx="7108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i="1" dirty="0">
                <a:solidFill>
                  <a:srgbClr val="3B9EEC"/>
                </a:solidFill>
                <a:latin typeface="Alegreya Sans SC ExtraBold"/>
                <a:sym typeface="Alegreya Sans SC ExtraBold"/>
              </a:rPr>
              <a:t>Sharper than JWST, deeper than HST</a:t>
            </a:r>
            <a:endParaRPr lang="en-IT" sz="1600" i="1" dirty="0">
              <a:solidFill>
                <a:srgbClr val="3B9EEC"/>
              </a:solidFill>
              <a:latin typeface="Alegreya Sans SC ExtraBold"/>
              <a:sym typeface="Alegreya Sans SC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89C1A37-6BC7-0C39-2AB0-27B720A54803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34494" y="-76185"/>
            <a:ext cx="4506000" cy="359100"/>
          </a:xfrm>
        </p:spPr>
        <p:txBody>
          <a:bodyPr/>
          <a:lstStyle/>
          <a:p>
            <a:r>
              <a:rPr lang="en-US" dirty="0"/>
              <a:t>The MAVIS focal plane</a:t>
            </a:r>
          </a:p>
        </p:txBody>
      </p:sp>
      <p:pic>
        <p:nvPicPr>
          <p:cNvPr id="6" name="Google Shape;70;p10">
            <a:extLst>
              <a:ext uri="{FF2B5EF4-FFF2-40B4-BE49-F238E27FC236}">
                <a16:creationId xmlns:a16="http://schemas.microsoft.com/office/drawing/2014/main" id="{BB19E91A-FBF8-EEC7-179D-09E2EF3B07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669" y="924545"/>
            <a:ext cx="4506000" cy="348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407E3E0-4334-D449-8C2E-C8C9858E4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669" y="924545"/>
            <a:ext cx="4242958" cy="348736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65935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it-IT"/>
              <a:t>IFU Spectrograph</a:t>
            </a:r>
            <a:endParaRPr/>
          </a:p>
        </p:txBody>
      </p:sp>
      <p:sp>
        <p:nvSpPr>
          <p:cNvPr id="322" name="Google Shape;322;p23"/>
          <p:cNvSpPr txBox="1">
            <a:spLocks noGrp="1"/>
          </p:cNvSpPr>
          <p:nvPr>
            <p:ph type="subTitle" idx="2"/>
          </p:nvPr>
        </p:nvSpPr>
        <p:spPr>
          <a:xfrm>
            <a:off x="294767" y="-18820"/>
            <a:ext cx="45060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0" indent="-257175"/>
            <a:r>
              <a:rPr lang="it-IT"/>
              <a:t>MAVIS components</a:t>
            </a:r>
            <a:endParaRPr/>
          </a:p>
        </p:txBody>
      </p:sp>
      <p:pic>
        <p:nvPicPr>
          <p:cNvPr id="323" name="Google Shape;32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2804" y="940227"/>
            <a:ext cx="4442945" cy="2654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3"/>
          <p:cNvSpPr txBox="1"/>
          <p:nvPr/>
        </p:nvSpPr>
        <p:spPr>
          <a:xfrm rot="-483">
            <a:off x="544166" y="928513"/>
            <a:ext cx="1601775" cy="78506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8580" indent="-68580">
              <a:buClr>
                <a:srgbClr val="0000FF"/>
              </a:buClr>
              <a:buSzPts val="1400"/>
              <a:buFont typeface="Arial"/>
              <a:buChar char="●"/>
            </a:pPr>
            <a:r>
              <a:rPr lang="it-IT" sz="105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Stellar </a:t>
            </a:r>
            <a:r>
              <a:rPr lang="it-IT" sz="105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abundances</a:t>
            </a:r>
            <a:r>
              <a:rPr lang="it-IT" sz="105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it-IT" sz="105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crowded</a:t>
            </a:r>
            <a:r>
              <a:rPr lang="it-IT" sz="105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fields</a:t>
            </a:r>
            <a:endParaRPr sz="105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0000FF"/>
              </a:buClr>
              <a:buSzPts val="1400"/>
              <a:buFont typeface="Arial"/>
              <a:buChar char="●"/>
            </a:pPr>
            <a:r>
              <a:rPr lang="it-IT" sz="105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Radial</a:t>
            </a:r>
            <a:r>
              <a:rPr lang="it-IT" sz="105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05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velocities</a:t>
            </a:r>
            <a:r>
              <a:rPr lang="it-IT" sz="1050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of stars and gas &lt; 1km/</a:t>
            </a:r>
            <a:r>
              <a:rPr lang="it-IT" sz="1050" dirty="0" err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1050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3"/>
          <p:cNvSpPr txBox="1"/>
          <p:nvPr/>
        </p:nvSpPr>
        <p:spPr>
          <a:xfrm rot="-392">
            <a:off x="517260" y="2910952"/>
            <a:ext cx="1973250" cy="7596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8580" indent="-68580">
              <a:buClr>
                <a:srgbClr val="0000FF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Ionised gas properties</a:t>
            </a:r>
            <a:endParaRPr sz="10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0000FF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Hot/Massive stars, young stellar populations</a:t>
            </a:r>
            <a:endParaRPr sz="10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0000FF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Extreme Metal Poor stars</a:t>
            </a:r>
            <a:endParaRPr sz="105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3"/>
          <p:cNvSpPr txBox="1"/>
          <p:nvPr/>
        </p:nvSpPr>
        <p:spPr>
          <a:xfrm rot="-392">
            <a:off x="6821746" y="979313"/>
            <a:ext cx="1973250" cy="64575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8580" indent="-68580">
              <a:buClr>
                <a:srgbClr val="FF0000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Evolution of ISM turbulence in galaxy disks</a:t>
            </a:r>
            <a:endParaRPr sz="105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FF0000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IMBHs</a:t>
            </a:r>
            <a:endParaRPr sz="105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3"/>
          <p:cNvSpPr txBox="1"/>
          <p:nvPr/>
        </p:nvSpPr>
        <p:spPr>
          <a:xfrm rot="-392">
            <a:off x="6880757" y="2989364"/>
            <a:ext cx="1921165" cy="602775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8580" indent="-68580">
              <a:buClr>
                <a:srgbClr val="FF0000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Evolution of ISM chemistry</a:t>
            </a:r>
            <a:endParaRPr sz="105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FF0000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Stellar dynamics z&lt;1</a:t>
            </a:r>
            <a:endParaRPr sz="105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indent="-68580">
              <a:buClr>
                <a:srgbClr val="FF0000"/>
              </a:buClr>
              <a:buSzPts val="1400"/>
              <a:buFont typeface="Arial"/>
              <a:buChar char="●"/>
            </a:pPr>
            <a:r>
              <a:rPr lang="it-IT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Ly⍺ sources at z&gt;6.6</a:t>
            </a:r>
            <a:endParaRPr sz="105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3"/>
          <p:cNvSpPr/>
          <p:nvPr/>
        </p:nvSpPr>
        <p:spPr>
          <a:xfrm rot="-2163793">
            <a:off x="2975900" y="1247177"/>
            <a:ext cx="1057965" cy="393608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3"/>
          <p:cNvSpPr/>
          <p:nvPr/>
        </p:nvSpPr>
        <p:spPr>
          <a:xfrm rot="-875868">
            <a:off x="3013015" y="2313943"/>
            <a:ext cx="1057901" cy="393636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0" name="Google Shape;330;p23"/>
          <p:cNvCxnSpPr>
            <a:stCxn id="324" idx="3"/>
            <a:endCxn id="328" idx="0"/>
          </p:cNvCxnSpPr>
          <p:nvPr/>
        </p:nvCxnSpPr>
        <p:spPr>
          <a:xfrm rot="10800000" flipH="1">
            <a:off x="2145941" y="1284932"/>
            <a:ext cx="1243125" cy="360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1" name="Google Shape;331;p23"/>
          <p:cNvCxnSpPr>
            <a:stCxn id="325" idx="0"/>
            <a:endCxn id="329" idx="2"/>
          </p:cNvCxnSpPr>
          <p:nvPr/>
        </p:nvCxnSpPr>
        <p:spPr>
          <a:xfrm rot="10800000" flipH="1">
            <a:off x="1503842" y="2644102"/>
            <a:ext cx="1526175" cy="26685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2" name="Google Shape;332;p23"/>
          <p:cNvCxnSpPr>
            <a:stCxn id="326" idx="1"/>
            <a:endCxn id="333" idx="6"/>
          </p:cNvCxnSpPr>
          <p:nvPr/>
        </p:nvCxnSpPr>
        <p:spPr>
          <a:xfrm flipH="1">
            <a:off x="5372071" y="1302300"/>
            <a:ext cx="1449675" cy="275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3" name="Google Shape;333;p23"/>
          <p:cNvSpPr/>
          <p:nvPr/>
        </p:nvSpPr>
        <p:spPr>
          <a:xfrm rot="-1313379">
            <a:off x="4352172" y="1578036"/>
            <a:ext cx="1057949" cy="393833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3"/>
          <p:cNvSpPr/>
          <p:nvPr/>
        </p:nvSpPr>
        <p:spPr>
          <a:xfrm rot="-869656">
            <a:off x="4473534" y="2209473"/>
            <a:ext cx="1058102" cy="393685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5" name="Google Shape;335;p23"/>
          <p:cNvCxnSpPr>
            <a:stCxn id="327" idx="1"/>
            <a:endCxn id="334" idx="5"/>
          </p:cNvCxnSpPr>
          <p:nvPr/>
        </p:nvCxnSpPr>
        <p:spPr>
          <a:xfrm rot="10800000">
            <a:off x="5399582" y="2447336"/>
            <a:ext cx="1481175" cy="843525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6" name="Google Shape;33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150" y="1725445"/>
            <a:ext cx="959777" cy="94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7217" y="3682419"/>
            <a:ext cx="959775" cy="932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73357" y="1645740"/>
            <a:ext cx="1128600" cy="118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7777934" y="3535112"/>
            <a:ext cx="961575" cy="108646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3"/>
          <p:cNvSpPr/>
          <p:nvPr/>
        </p:nvSpPr>
        <p:spPr>
          <a:xfrm>
            <a:off x="2723389" y="3939640"/>
            <a:ext cx="3697223" cy="76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different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gratings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to cover the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whole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050" dirty="0"/>
          </a:p>
          <a:p>
            <a:pPr algn="ctr"/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3700-9500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Å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band</a:t>
            </a:r>
            <a:endParaRPr sz="1050" dirty="0"/>
          </a:p>
          <a:p>
            <a:pPr algn="ctr"/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optimized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different</a:t>
            </a:r>
            <a:r>
              <a:rPr lang="it-IT" sz="1500" dirty="0">
                <a:latin typeface="Calibri"/>
                <a:ea typeface="Calibri"/>
                <a:cs typeface="Calibri"/>
                <a:sym typeface="Calibri"/>
              </a:rPr>
              <a:t> science </a:t>
            </a:r>
            <a:r>
              <a:rPr lang="it-IT" sz="1500" dirty="0" err="1">
                <a:latin typeface="Calibri"/>
                <a:ea typeface="Calibri"/>
                <a:cs typeface="Calibri"/>
                <a:sym typeface="Calibri"/>
              </a:rPr>
              <a:t>requirements</a:t>
            </a:r>
            <a:endParaRPr sz="15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A0B4F28-0D9C-424E-B946-D9717AA5DF4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10102" y="-14451"/>
            <a:ext cx="4506000" cy="359100"/>
          </a:xfrm>
        </p:spPr>
        <p:txBody>
          <a:bodyPr/>
          <a:lstStyle/>
          <a:p>
            <a:r>
              <a:rPr lang="en-GB" dirty="0"/>
              <a:t>MAVIS Science</a:t>
            </a:r>
          </a:p>
        </p:txBody>
      </p:sp>
      <p:pic>
        <p:nvPicPr>
          <p:cNvPr id="2" name="Google Shape;348;p24">
            <a:extLst>
              <a:ext uri="{FF2B5EF4-FFF2-40B4-BE49-F238E27FC236}">
                <a16:creationId xmlns:a16="http://schemas.microsoft.com/office/drawing/2014/main" id="{5AE4B2B0-B3AB-6DA7-58FB-BAFED1B76E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2322" y="457200"/>
            <a:ext cx="6653039" cy="468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0145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725">
                <a:solidFill>
                  <a:srgbClr val="54A4D5"/>
                </a:solidFill>
              </a:rPr>
              <a:t>DETECTING INTERMEDIATE MASS BLACK HOLES</a:t>
            </a:r>
            <a:endParaRPr sz="1050"/>
          </a:p>
        </p:txBody>
      </p:sp>
      <p:sp>
        <p:nvSpPr>
          <p:cNvPr id="130" name="Google Shape;130;p17"/>
          <p:cNvSpPr txBox="1">
            <a:spLocks noGrp="1"/>
          </p:cNvSpPr>
          <p:nvPr>
            <p:ph type="subTitle" idx="2"/>
          </p:nvPr>
        </p:nvSpPr>
        <p:spPr>
          <a:xfrm>
            <a:off x="311700" y="41427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endParaRPr dirty="0"/>
          </a:p>
        </p:txBody>
      </p:sp>
      <p:sp>
        <p:nvSpPr>
          <p:cNvPr id="131" name="Google Shape;131;p17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sp>
        <p:nvSpPr>
          <p:cNvPr id="132" name="Google Shape;132;p17"/>
          <p:cNvSpPr txBox="1"/>
          <p:nvPr/>
        </p:nvSpPr>
        <p:spPr>
          <a:xfrm>
            <a:off x="481781" y="3951420"/>
            <a:ext cx="8520599" cy="95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t" anchorCtr="0">
            <a:noAutofit/>
          </a:bodyPr>
          <a:lstStyle/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35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Dense star clusters are prime hunting ground for intermediate-mass black holes</a:t>
            </a:r>
            <a:endParaRPr sz="1350" dirty="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35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HST crowding limit is typically larger than IMBH sphere of influence: MAVIS astrometry can break this limit</a:t>
            </a:r>
          </a:p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-GB" sz="135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</a:rPr>
              <a:t>Constrains: </a:t>
            </a:r>
            <a:r>
              <a:rPr lang="en-GB" sz="1350" dirty="0" err="1">
                <a:solidFill>
                  <a:srgbClr val="595959"/>
                </a:solidFill>
                <a:latin typeface="Helvetica Neue"/>
                <a:ea typeface="Helvetica Neue"/>
                <a:cs typeface="Helvetica Neue"/>
              </a:rPr>
              <a:t>instrument+PSF</a:t>
            </a:r>
            <a:r>
              <a:rPr lang="en-GB" sz="135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</a:rPr>
              <a:t> stability, astrometric calibration, PSF reconstruction</a:t>
            </a:r>
          </a:p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endParaRPr sz="1350" dirty="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 r="50416"/>
          <a:stretch/>
        </p:blipFill>
        <p:spPr>
          <a:xfrm>
            <a:off x="252631" y="844339"/>
            <a:ext cx="4019718" cy="310708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/>
        </p:nvSpPr>
        <p:spPr>
          <a:xfrm>
            <a:off x="4817700" y="3422533"/>
            <a:ext cx="3513844" cy="56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Cluster N-body Simulation: </a:t>
            </a:r>
            <a:r>
              <a:rPr lang="en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Baumgardt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(2017)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Simulation and Analysis: Monty et al. (2021)</a:t>
            </a:r>
            <a:endParaRPr sz="900" dirty="0"/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7701" y="844338"/>
            <a:ext cx="3688491" cy="2629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CE67973-9B1E-7244-83CF-CFE13F0A4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Globular clusters as tracers of galaxy evolution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CA13C14-21BB-D04E-8985-E72254A4D66B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11700" y="-48068"/>
            <a:ext cx="3723967" cy="359100"/>
          </a:xfrm>
        </p:spPr>
        <p:txBody>
          <a:bodyPr/>
          <a:lstStyle/>
          <a:p>
            <a:r>
              <a:rPr lang="en-GB" dirty="0"/>
              <a:t>MAVIS Science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F0C424-3175-5A4C-BA61-91AF9D22F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22" y="950313"/>
            <a:ext cx="4599285" cy="2054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1D1A52-7B23-E345-897D-3ADEA3B62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898" y="2732049"/>
            <a:ext cx="3436080" cy="226314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8DF30A-B858-164E-9340-E8A9971BA1BA}"/>
              </a:ext>
            </a:extLst>
          </p:cNvPr>
          <p:cNvCxnSpPr>
            <a:cxnSpLocks/>
          </p:cNvCxnSpPr>
          <p:nvPr/>
        </p:nvCxnSpPr>
        <p:spPr>
          <a:xfrm>
            <a:off x="5367053" y="2269375"/>
            <a:ext cx="609450" cy="478800"/>
          </a:xfrm>
          <a:prstGeom prst="straightConnector1">
            <a:avLst/>
          </a:prstGeom>
          <a:noFill/>
          <a:ln w="25400" cap="flat">
            <a:solidFill>
              <a:srgbClr val="0E00FF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Google Shape;250;p26">
            <a:extLst>
              <a:ext uri="{FF2B5EF4-FFF2-40B4-BE49-F238E27FC236}">
                <a16:creationId xmlns:a16="http://schemas.microsoft.com/office/drawing/2014/main" id="{4E2B1B75-B59F-7543-A41A-EEEB65DD0D4A}"/>
              </a:ext>
            </a:extLst>
          </p:cNvPr>
          <p:cNvSpPr txBox="1">
            <a:spLocks/>
          </p:cNvSpPr>
          <p:nvPr/>
        </p:nvSpPr>
        <p:spPr>
          <a:xfrm>
            <a:off x="311700" y="3004488"/>
            <a:ext cx="5197002" cy="18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○"/>
              <a:defRPr sz="1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13000"/>
              </a:lnSpc>
              <a:spcBef>
                <a:spcPts val="450"/>
              </a:spcBef>
            </a:pPr>
            <a:r>
              <a:rPr lang="it-IT" sz="1600" dirty="0"/>
              <a:t>MAVIS </a:t>
            </a:r>
            <a:r>
              <a:rPr lang="it-IT" sz="1600" dirty="0" err="1"/>
              <a:t>provides</a:t>
            </a:r>
            <a:r>
              <a:rPr lang="it-IT" sz="1600" dirty="0"/>
              <a:t> </a:t>
            </a:r>
            <a:r>
              <a:rPr lang="it-IT" sz="1600" dirty="0" err="1"/>
              <a:t>detailed</a:t>
            </a:r>
            <a:r>
              <a:rPr lang="it-IT" sz="1600" dirty="0"/>
              <a:t> </a:t>
            </a:r>
            <a:r>
              <a:rPr lang="it-IT" sz="1600" dirty="0" err="1"/>
              <a:t>chemical</a:t>
            </a:r>
            <a:r>
              <a:rPr lang="it-IT" sz="1600" dirty="0"/>
              <a:t> </a:t>
            </a:r>
            <a:r>
              <a:rPr lang="it-IT" sz="1600" dirty="0" err="1"/>
              <a:t>abundances</a:t>
            </a:r>
            <a:r>
              <a:rPr lang="it-IT" sz="1600" dirty="0"/>
              <a:t> of star cluster cores, </a:t>
            </a:r>
            <a:r>
              <a:rPr lang="it-IT" sz="1600" dirty="0" err="1"/>
              <a:t>oldest</a:t>
            </a:r>
            <a:r>
              <a:rPr lang="it-IT" sz="1600" dirty="0"/>
              <a:t> and </a:t>
            </a:r>
            <a:r>
              <a:rPr lang="it-IT" sz="1600" dirty="0" err="1"/>
              <a:t>most</a:t>
            </a:r>
            <a:r>
              <a:rPr lang="it-IT" sz="1600" dirty="0"/>
              <a:t> </a:t>
            </a:r>
            <a:r>
              <a:rPr lang="it-IT" sz="1600" dirty="0" err="1"/>
              <a:t>complex</a:t>
            </a:r>
            <a:r>
              <a:rPr lang="it-IT" sz="1600" dirty="0"/>
              <a:t> </a:t>
            </a:r>
            <a:r>
              <a:rPr lang="it-IT" sz="1600" dirty="0" err="1"/>
              <a:t>environment</a:t>
            </a:r>
            <a:endParaRPr lang="it-IT" sz="1600" dirty="0"/>
          </a:p>
          <a:p>
            <a:pPr>
              <a:lnSpc>
                <a:spcPct val="113000"/>
              </a:lnSpc>
              <a:spcBef>
                <a:spcPts val="450"/>
              </a:spcBef>
            </a:pPr>
            <a:r>
              <a:rPr lang="it-IT" sz="1600" dirty="0"/>
              <a:t>HR Blue mode </a:t>
            </a:r>
            <a:r>
              <a:rPr lang="it-IT" sz="1600" dirty="0" err="1"/>
              <a:t>optimized</a:t>
            </a:r>
            <a:r>
              <a:rPr lang="it-IT" sz="1600" dirty="0"/>
              <a:t> for </a:t>
            </a:r>
            <a:r>
              <a:rPr lang="it-IT" sz="1600" dirty="0" err="1"/>
              <a:t>rich</a:t>
            </a:r>
            <a:r>
              <a:rPr lang="it-IT" sz="1600" dirty="0"/>
              <a:t> </a:t>
            </a:r>
            <a:r>
              <a:rPr lang="it-IT" sz="1600" dirty="0" err="1"/>
              <a:t>range</a:t>
            </a:r>
            <a:r>
              <a:rPr lang="it-IT" sz="1600" dirty="0"/>
              <a:t> of </a:t>
            </a:r>
            <a:r>
              <a:rPr lang="it-IT" sz="1600" dirty="0" err="1"/>
              <a:t>diagnostic</a:t>
            </a:r>
            <a:r>
              <a:rPr lang="it-IT" sz="1600" dirty="0"/>
              <a:t> </a:t>
            </a:r>
            <a:r>
              <a:rPr lang="it-IT" sz="1600" dirty="0" err="1"/>
              <a:t>abundances</a:t>
            </a:r>
            <a:endParaRPr lang="it-IT" sz="1600" dirty="0"/>
          </a:p>
          <a:p>
            <a:pPr>
              <a:lnSpc>
                <a:spcPct val="113000"/>
              </a:lnSpc>
              <a:spcBef>
                <a:spcPts val="450"/>
              </a:spcBef>
            </a:pPr>
            <a:r>
              <a:rPr lang="it-IT" sz="1600" dirty="0" err="1"/>
              <a:t>Cannot</a:t>
            </a:r>
            <a:r>
              <a:rPr lang="it-IT" sz="1600" dirty="0"/>
              <a:t> be </a:t>
            </a:r>
            <a:r>
              <a:rPr lang="it-IT" sz="1600" dirty="0" err="1"/>
              <a:t>done</a:t>
            </a:r>
            <a:r>
              <a:rPr lang="it-IT" sz="1600" dirty="0"/>
              <a:t> </a:t>
            </a:r>
            <a:r>
              <a:rPr lang="it-IT" sz="1600" dirty="0" err="1"/>
              <a:t>at</a:t>
            </a:r>
            <a:r>
              <a:rPr lang="it-IT" sz="1600" dirty="0"/>
              <a:t> </a:t>
            </a:r>
            <a:r>
              <a:rPr lang="it-IT" sz="1600" dirty="0" err="1"/>
              <a:t>lower</a:t>
            </a:r>
            <a:r>
              <a:rPr lang="it-IT" sz="1600" dirty="0"/>
              <a:t> </a:t>
            </a:r>
            <a:r>
              <a:rPr lang="it-IT" sz="1600" dirty="0" err="1"/>
              <a:t>resolution</a:t>
            </a:r>
            <a:r>
              <a:rPr lang="it-IT" sz="1600" dirty="0"/>
              <a:t> (</a:t>
            </a:r>
            <a:r>
              <a:rPr lang="it-IT" sz="1600" dirty="0" err="1"/>
              <a:t>spatial</a:t>
            </a:r>
            <a:r>
              <a:rPr lang="it-IT" sz="1600" dirty="0"/>
              <a:t> or </a:t>
            </a:r>
            <a:r>
              <a:rPr lang="it-IT" sz="1600" dirty="0" err="1"/>
              <a:t>spectral</a:t>
            </a:r>
            <a:r>
              <a:rPr lang="it-IT" sz="1600" dirty="0"/>
              <a:t>)</a:t>
            </a:r>
          </a:p>
          <a:p>
            <a:pPr marL="0" indent="0">
              <a:lnSpc>
                <a:spcPct val="113000"/>
              </a:lnSpc>
              <a:spcBef>
                <a:spcPts val="450"/>
              </a:spcBef>
              <a:buNone/>
            </a:pPr>
            <a:endParaRPr lang="it-IT" sz="1600" dirty="0"/>
          </a:p>
        </p:txBody>
      </p:sp>
      <p:pic>
        <p:nvPicPr>
          <p:cNvPr id="11" name="Google Shape;168;p21">
            <a:extLst>
              <a:ext uri="{FF2B5EF4-FFF2-40B4-BE49-F238E27FC236}">
                <a16:creationId xmlns:a16="http://schemas.microsoft.com/office/drawing/2014/main" id="{86E7E8D4-F564-A844-84E1-8CE3FAEB3B1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7694" y="587627"/>
            <a:ext cx="2694606" cy="1919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DB55C-5FAD-D14B-36D0-1A610E1ECB7D}"/>
              </a:ext>
            </a:extLst>
          </p:cNvPr>
          <p:cNvSpPr txBox="1"/>
          <p:nvPr/>
        </p:nvSpPr>
        <p:spPr>
          <a:xfrm>
            <a:off x="8247654" y="4236804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MAVIS</a:t>
            </a:r>
          </a:p>
          <a:p>
            <a:r>
              <a:rPr lang="en-GB" sz="1200" dirty="0">
                <a:solidFill>
                  <a:srgbClr val="00B050"/>
                </a:solidFill>
              </a:rPr>
              <a:t>MUSE</a:t>
            </a:r>
          </a:p>
        </p:txBody>
      </p:sp>
    </p:spTree>
    <p:extLst>
      <p:ext uri="{BB962C8B-B14F-4D97-AF65-F5344CB8AC3E}">
        <p14:creationId xmlns:p14="http://schemas.microsoft.com/office/powerpoint/2010/main" val="390537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725">
                <a:solidFill>
                  <a:srgbClr val="54A4D5"/>
                </a:solidFill>
              </a:rPr>
              <a:t>RESOLVED STELLAR POPULATIONS IN DISTANT GALAXIES</a:t>
            </a:r>
            <a:endParaRPr sz="1050"/>
          </a:p>
        </p:txBody>
      </p:sp>
      <p:sp>
        <p:nvSpPr>
          <p:cNvPr id="168" name="Google Shape;168;p20"/>
          <p:cNvSpPr txBox="1">
            <a:spLocks noGrp="1"/>
          </p:cNvSpPr>
          <p:nvPr>
            <p:ph type="body" idx="1"/>
          </p:nvPr>
        </p:nvSpPr>
        <p:spPr>
          <a:xfrm>
            <a:off x="2353344" y="2803895"/>
            <a:ext cx="2808073" cy="1873549"/>
          </a:xfrm>
          <a:prstGeom prst="rect">
            <a:avLst/>
          </a:prstGeom>
        </p:spPr>
        <p:txBody>
          <a:bodyPr spcFirstLastPara="1" wrap="square" lIns="42863" tIns="68569" rIns="68569" bIns="68569" anchor="t" anchorCtr="0">
            <a:noAutofit/>
          </a:bodyPr>
          <a:lstStyle/>
          <a:p>
            <a:pPr indent="-266700">
              <a:lnSpc>
                <a:spcPct val="98181"/>
              </a:lnSpc>
              <a:spcBef>
                <a:spcPts val="450"/>
              </a:spcBef>
              <a:buClr>
                <a:srgbClr val="717171"/>
              </a:buClr>
              <a:buSzPts val="2000"/>
            </a:pPr>
            <a:r>
              <a:rPr lang="en" sz="1500" dirty="0">
                <a:solidFill>
                  <a:srgbClr val="717171"/>
                </a:solidFill>
              </a:rPr>
              <a:t>Resolved stellar populations can probe accurate star formation histories, even for ancient stars</a:t>
            </a:r>
            <a:endParaRPr sz="1500" dirty="0">
              <a:solidFill>
                <a:srgbClr val="717171"/>
              </a:solidFill>
            </a:endParaRPr>
          </a:p>
          <a:p>
            <a:pPr indent="-266700">
              <a:lnSpc>
                <a:spcPct val="98181"/>
              </a:lnSpc>
              <a:buClr>
                <a:srgbClr val="717171"/>
              </a:buClr>
              <a:buSzPts val="2000"/>
            </a:pPr>
            <a:r>
              <a:rPr lang="en" sz="1500" dirty="0">
                <a:solidFill>
                  <a:srgbClr val="717171"/>
                </a:solidFill>
              </a:rPr>
              <a:t>MAVIS will detect T-RGB stars as far as the Virgo Cluster</a:t>
            </a:r>
            <a:endParaRPr sz="1500" dirty="0">
              <a:solidFill>
                <a:srgbClr val="717171"/>
              </a:solidFill>
            </a:endParaRPr>
          </a:p>
        </p:txBody>
      </p:sp>
      <p:sp>
        <p:nvSpPr>
          <p:cNvPr id="165" name="Google Shape;165;p20"/>
          <p:cNvSpPr txBox="1">
            <a:spLocks noGrp="1"/>
          </p:cNvSpPr>
          <p:nvPr>
            <p:ph type="subTitle" idx="2"/>
          </p:nvPr>
        </p:nvSpPr>
        <p:spPr>
          <a:xfrm>
            <a:off x="311700" y="17352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sp>
        <p:nvSpPr>
          <p:cNvPr id="166" name="Google Shape;166;p20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pic>
        <p:nvPicPr>
          <p:cNvPr id="169" name="Google Shape;169;p20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1417" y="818967"/>
            <a:ext cx="3814705" cy="357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584" y="804130"/>
            <a:ext cx="4181996" cy="4072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725">
                <a:solidFill>
                  <a:srgbClr val="54A4D5"/>
                </a:solidFill>
              </a:rPr>
              <a:t>RESOLVED STELLAR POPULATIONS IN DISTANT GALAXIES</a:t>
            </a:r>
            <a:endParaRPr sz="1050"/>
          </a:p>
        </p:txBody>
      </p:sp>
      <p:sp>
        <p:nvSpPr>
          <p:cNvPr id="176" name="Google Shape;176;p21"/>
          <p:cNvSpPr txBox="1">
            <a:spLocks noGrp="1"/>
          </p:cNvSpPr>
          <p:nvPr>
            <p:ph type="subTitle" idx="2"/>
          </p:nvPr>
        </p:nvSpPr>
        <p:spPr>
          <a:xfrm>
            <a:off x="414570" y="29391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sp>
        <p:nvSpPr>
          <p:cNvPr id="177" name="Google Shape;177;p21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pic>
        <p:nvPicPr>
          <p:cNvPr id="179" name="Google Shape;179;p2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1689" r="9008" b="11284"/>
          <a:stretch/>
        </p:blipFill>
        <p:spPr>
          <a:xfrm>
            <a:off x="552491" y="753822"/>
            <a:ext cx="7965507" cy="193427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 txBox="1"/>
          <p:nvPr/>
        </p:nvSpPr>
        <p:spPr>
          <a:xfrm>
            <a:off x="190449" y="2894926"/>
            <a:ext cx="3031442" cy="175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31" tIns="25706" rIns="51431" bIns="25706" anchor="t" anchorCtr="0">
            <a:noAutofit/>
          </a:bodyPr>
          <a:lstStyle/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50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JWST and ELTs are not well-optimized for </a:t>
            </a:r>
            <a:r>
              <a:rPr lang="en" sz="1500" dirty="0" err="1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λ</a:t>
            </a:r>
            <a:r>
              <a:rPr lang="en" sz="150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&lt;1μm</a:t>
            </a:r>
            <a:endParaRPr sz="1500" dirty="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71450" indent="-171450">
              <a:lnSpc>
                <a:spcPct val="114000"/>
              </a:lnSpc>
              <a:spcBef>
                <a:spcPts val="450"/>
              </a:spcBef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50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MAVIS is </a:t>
            </a:r>
            <a:r>
              <a:rPr lang="en" sz="1500" b="1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crucial</a:t>
            </a:r>
            <a:r>
              <a:rPr lang="en" sz="1500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provide optical coverage at </a:t>
            </a:r>
            <a:r>
              <a:rPr lang="en" sz="1500" b="1" dirty="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matched angular resolution to ELT in the near-infrared</a:t>
            </a:r>
            <a:endParaRPr sz="1500" b="1" dirty="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1" name="Google Shape;181;p21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r="2903"/>
          <a:stretch/>
        </p:blipFill>
        <p:spPr>
          <a:xfrm>
            <a:off x="3264982" y="2765157"/>
            <a:ext cx="5098973" cy="211196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1"/>
          <p:cNvSpPr txBox="1"/>
          <p:nvPr/>
        </p:nvSpPr>
        <p:spPr>
          <a:xfrm rot="-5400000">
            <a:off x="7785233" y="3691068"/>
            <a:ext cx="1566769" cy="3231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en" sz="1200" dirty="0"/>
              <a:t>Sensitivity to Age</a:t>
            </a:r>
            <a:endParaRPr sz="1200" dirty="0"/>
          </a:p>
        </p:txBody>
      </p:sp>
      <p:cxnSp>
        <p:nvCxnSpPr>
          <p:cNvPr id="183" name="Google Shape;183;p21"/>
          <p:cNvCxnSpPr>
            <a:cxnSpLocks/>
          </p:cNvCxnSpPr>
          <p:nvPr/>
        </p:nvCxnSpPr>
        <p:spPr>
          <a:xfrm flipV="1">
            <a:off x="8568618" y="2800415"/>
            <a:ext cx="0" cy="511427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875" dirty="0">
                <a:solidFill>
                  <a:srgbClr val="54A4D5"/>
                </a:solidFill>
              </a:rPr>
              <a:t>CHARACTERIZING ISM DYNAMICS OF GALAXIES  AND AGN</a:t>
            </a:r>
            <a:endParaRPr sz="1725" dirty="0"/>
          </a:p>
        </p:txBody>
      </p:sp>
      <p:sp>
        <p:nvSpPr>
          <p:cNvPr id="201" name="Google Shape;201;p23"/>
          <p:cNvSpPr txBox="1">
            <a:spLocks noGrp="1"/>
          </p:cNvSpPr>
          <p:nvPr>
            <p:ph type="body" idx="1"/>
          </p:nvPr>
        </p:nvSpPr>
        <p:spPr>
          <a:xfrm>
            <a:off x="279275" y="4157288"/>
            <a:ext cx="8520600" cy="678034"/>
          </a:xfrm>
          <a:prstGeom prst="rect">
            <a:avLst/>
          </a:prstGeom>
        </p:spPr>
        <p:txBody>
          <a:bodyPr spcFirstLastPara="1" wrap="square" lIns="42863" tIns="68569" rIns="68569" bIns="68569" anchor="t" anchorCtr="0">
            <a:noAutofit/>
          </a:bodyPr>
          <a:lstStyle/>
          <a:p>
            <a:pPr indent="-285750">
              <a:lnSpc>
                <a:spcPct val="98181"/>
              </a:lnSpc>
              <a:spcBef>
                <a:spcPts val="450"/>
              </a:spcBef>
              <a:buClr>
                <a:srgbClr val="717171"/>
              </a:buClr>
              <a:buSzPts val="2400"/>
            </a:pPr>
            <a:r>
              <a:rPr lang="en" dirty="0">
                <a:solidFill>
                  <a:srgbClr val="717171"/>
                </a:solidFill>
              </a:rPr>
              <a:t>Disks are much more ‘turbulent’ at early times</a:t>
            </a:r>
            <a:endParaRPr dirty="0">
              <a:solidFill>
                <a:srgbClr val="717171"/>
              </a:solidFill>
            </a:endParaRPr>
          </a:p>
          <a:p>
            <a:pPr indent="-285750">
              <a:lnSpc>
                <a:spcPct val="98181"/>
              </a:lnSpc>
              <a:buClr>
                <a:srgbClr val="717171"/>
              </a:buClr>
              <a:buSzPts val="2400"/>
            </a:pPr>
            <a:r>
              <a:rPr lang="en" dirty="0">
                <a:solidFill>
                  <a:srgbClr val="717171"/>
                </a:solidFill>
              </a:rPr>
              <a:t>Dynamical turbulence? Outflows/winds? Beam smearing?</a:t>
            </a:r>
            <a:endParaRPr dirty="0">
              <a:solidFill>
                <a:srgbClr val="717171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dirty="0"/>
          </a:p>
        </p:txBody>
      </p:sp>
      <p:sp>
        <p:nvSpPr>
          <p:cNvPr id="198" name="Google Shape;198;p23"/>
          <p:cNvSpPr txBox="1">
            <a:spLocks noGrp="1"/>
          </p:cNvSpPr>
          <p:nvPr>
            <p:ph type="subTitle" idx="2"/>
          </p:nvPr>
        </p:nvSpPr>
        <p:spPr>
          <a:xfrm>
            <a:off x="333074" y="29236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sp>
        <p:nvSpPr>
          <p:cNvPr id="199" name="Google Shape;199;p23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pic>
        <p:nvPicPr>
          <p:cNvPr id="202" name="Google Shape;202;p23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365" y="827459"/>
            <a:ext cx="3070671" cy="3488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14;p24">
            <a:extLst>
              <a:ext uri="{FF2B5EF4-FFF2-40B4-BE49-F238E27FC236}">
                <a16:creationId xmlns:a16="http://schemas.microsoft.com/office/drawing/2014/main" id="{AD44FCDE-7129-6FC5-0E66-FA568746194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908025"/>
            <a:ext cx="4324124" cy="31979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E4B8CC-01AB-525F-75BB-015BEE79FA28}"/>
              </a:ext>
            </a:extLst>
          </p:cNvPr>
          <p:cNvSpPr txBox="1"/>
          <p:nvPr/>
        </p:nvSpPr>
        <p:spPr>
          <a:xfrm>
            <a:off x="131948" y="1911540"/>
            <a:ext cx="1055286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Simulated z=0.3 spiral galaxy with MAVIS IFU</a:t>
            </a:r>
          </a:p>
          <a:p>
            <a:endParaRPr lang="en-US" sz="1050" dirty="0"/>
          </a:p>
          <a:p>
            <a:r>
              <a:rPr lang="en-US" sz="1050" dirty="0"/>
              <a:t>Credit: Trevor Mendel</a:t>
            </a:r>
          </a:p>
        </p:txBody>
      </p:sp>
    </p:spTree>
    <p:extLst>
      <p:ext uri="{BB962C8B-B14F-4D97-AF65-F5344CB8AC3E}">
        <p14:creationId xmlns:p14="http://schemas.microsoft.com/office/powerpoint/2010/main" val="2738720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>
          <a:extLst>
            <a:ext uri="{FF2B5EF4-FFF2-40B4-BE49-F238E27FC236}">
              <a16:creationId xmlns:a16="http://schemas.microsoft.com/office/drawing/2014/main" id="{CB346F32-CA49-66A0-9531-BD4F15196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5">
            <a:extLst>
              <a:ext uri="{FF2B5EF4-FFF2-40B4-BE49-F238E27FC236}">
                <a16:creationId xmlns:a16="http://schemas.microsoft.com/office/drawing/2014/main" id="{054CE46F-E655-4F89-9BD8-5D95E14FAF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875" dirty="0"/>
              <a:t>GALAXY REST-FRAME UV MORPHOLOGIES</a:t>
            </a:r>
            <a:endParaRPr sz="1875" dirty="0"/>
          </a:p>
        </p:txBody>
      </p:sp>
      <p:sp>
        <p:nvSpPr>
          <p:cNvPr id="220" name="Google Shape;220;p25">
            <a:extLst>
              <a:ext uri="{FF2B5EF4-FFF2-40B4-BE49-F238E27FC236}">
                <a16:creationId xmlns:a16="http://schemas.microsoft.com/office/drawing/2014/main" id="{A5558BC8-C81F-75D3-6277-4993F2F3D4F9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311700" y="39598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pic>
        <p:nvPicPr>
          <p:cNvPr id="221" name="Google Shape;221;p25">
            <a:extLst>
              <a:ext uri="{FF2B5EF4-FFF2-40B4-BE49-F238E27FC236}">
                <a16:creationId xmlns:a16="http://schemas.microsoft.com/office/drawing/2014/main" id="{B95ECF89-D229-B1FF-61F9-A63F9E4304C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909" y="850065"/>
            <a:ext cx="8223725" cy="1942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>
            <a:extLst>
              <a:ext uri="{FF2B5EF4-FFF2-40B4-BE49-F238E27FC236}">
                <a16:creationId xmlns:a16="http://schemas.microsoft.com/office/drawing/2014/main" id="{E67B0A42-CFCF-DFE3-B28A-56850F939A4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7730" y="2820513"/>
            <a:ext cx="4398563" cy="220960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>
            <a:extLst>
              <a:ext uri="{FF2B5EF4-FFF2-40B4-BE49-F238E27FC236}">
                <a16:creationId xmlns:a16="http://schemas.microsoft.com/office/drawing/2014/main" id="{084DDECE-7CA1-149C-3852-B16ED5587547}"/>
              </a:ext>
            </a:extLst>
          </p:cNvPr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sp>
        <p:nvSpPr>
          <p:cNvPr id="224" name="Google Shape;224;p25">
            <a:extLst>
              <a:ext uri="{FF2B5EF4-FFF2-40B4-BE49-F238E27FC236}">
                <a16:creationId xmlns:a16="http://schemas.microsoft.com/office/drawing/2014/main" id="{0C305484-CA21-D9EF-A2A7-2E85E4FD50C8}"/>
              </a:ext>
            </a:extLst>
          </p:cNvPr>
          <p:cNvSpPr txBox="1"/>
          <p:nvPr/>
        </p:nvSpPr>
        <p:spPr>
          <a:xfrm>
            <a:off x="261917" y="2978200"/>
            <a:ext cx="3751468" cy="173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57175">
              <a:lnSpc>
                <a:spcPct val="115000"/>
              </a:lnSpc>
              <a:buSzPts val="1800"/>
              <a:buChar char="●"/>
            </a:pPr>
            <a:r>
              <a:rPr lang="en" sz="1800" dirty="0">
                <a:latin typeface="Avenir Book" panose="02000503020000020003" pitchFamily="2" charset="0"/>
              </a:rPr>
              <a:t>MAVIS will allow the deepest optical images ever taken</a:t>
            </a:r>
            <a:endParaRPr sz="1800" dirty="0">
              <a:latin typeface="Avenir Book" panose="02000503020000020003" pitchFamily="2" charset="0"/>
            </a:endParaRPr>
          </a:p>
          <a:p>
            <a:pPr marL="342900" indent="-257175">
              <a:lnSpc>
                <a:spcPct val="115000"/>
              </a:lnSpc>
              <a:buSzPts val="1800"/>
              <a:buChar char="●"/>
            </a:pPr>
            <a:r>
              <a:rPr lang="en" sz="1800" dirty="0">
                <a:latin typeface="Avenir Book" panose="02000503020000020003" pitchFamily="2" charset="0"/>
              </a:rPr>
              <a:t>Crucial for understanding the UV morphology of the faintest galaxies at high redshift</a:t>
            </a:r>
            <a:endParaRPr sz="1800" dirty="0">
              <a:latin typeface="Avenir Book" panose="02000503020000020003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8D137F-134D-E347-8D82-BA60A2C1E26B}"/>
              </a:ext>
            </a:extLst>
          </p:cNvPr>
          <p:cNvSpPr txBox="1"/>
          <p:nvPr/>
        </p:nvSpPr>
        <p:spPr>
          <a:xfrm>
            <a:off x="4667558" y="634621"/>
            <a:ext cx="380873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438150" hangingPunct="0">
              <a:buClrTx/>
            </a:pPr>
            <a:r>
              <a:rPr lang="en-GB" sz="900" b="1" i="1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I band imaging </a:t>
            </a:r>
            <a:r>
              <a:rPr lang="en-GB" sz="900" i="1" dirty="0">
                <a:latin typeface="Avenir Next Medium"/>
                <a:ea typeface="Avenir Next Medium"/>
                <a:cs typeface="Avenir Next Medium"/>
                <a:sym typeface="Avenir Next Medium"/>
              </a:rPr>
              <a:t>of a simulated galaxy at </a:t>
            </a:r>
            <a:r>
              <a:rPr lang="en-GB" sz="900" b="1" i="1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z~5 </a:t>
            </a:r>
            <a:r>
              <a:rPr lang="en-GB" sz="900" i="1" dirty="0">
                <a:latin typeface="Avenir Next Medium"/>
                <a:ea typeface="Avenir Next Medium"/>
                <a:cs typeface="Avenir Next Medium"/>
                <a:sym typeface="Avenir Next Medium"/>
              </a:rPr>
              <a:t>from </a:t>
            </a:r>
            <a:r>
              <a:rPr lang="en-GB" sz="900" i="1" dirty="0" err="1">
                <a:latin typeface="Avenir Next Medium"/>
                <a:ea typeface="Avenir Next Medium"/>
                <a:cs typeface="Avenir Next Medium"/>
                <a:sym typeface="Avenir Next Medium"/>
              </a:rPr>
              <a:t>Pallottini</a:t>
            </a:r>
            <a:r>
              <a:rPr lang="en-GB" sz="900" i="1" dirty="0">
                <a:latin typeface="Avenir Next Medium"/>
                <a:ea typeface="Avenir Next Medium"/>
                <a:cs typeface="Avenir Next Medium"/>
                <a:sym typeface="Avenir Next Medium"/>
              </a:rPr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656636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875" dirty="0"/>
              <a:t>PROBING EPOCH OF REIONISATION WITH LENSING</a:t>
            </a:r>
            <a:endParaRPr sz="1875" dirty="0"/>
          </a:p>
        </p:txBody>
      </p:sp>
      <p:sp>
        <p:nvSpPr>
          <p:cNvPr id="220" name="Google Shape;220;p25"/>
          <p:cNvSpPr txBox="1">
            <a:spLocks noGrp="1"/>
          </p:cNvSpPr>
          <p:nvPr>
            <p:ph type="subTitle" idx="2"/>
          </p:nvPr>
        </p:nvSpPr>
        <p:spPr>
          <a:xfrm>
            <a:off x="334560" y="41427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sp>
        <p:nvSpPr>
          <p:cNvPr id="223" name="Google Shape;223;p25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sp>
        <p:nvSpPr>
          <p:cNvPr id="224" name="Google Shape;224;p25"/>
          <p:cNvSpPr txBox="1"/>
          <p:nvPr/>
        </p:nvSpPr>
        <p:spPr>
          <a:xfrm>
            <a:off x="223904" y="3756639"/>
            <a:ext cx="8709089" cy="1094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marL="342900" indent="-257175">
              <a:lnSpc>
                <a:spcPct val="115000"/>
              </a:lnSpc>
              <a:buSzPts val="1800"/>
              <a:buChar char="●"/>
            </a:pPr>
            <a:r>
              <a:rPr lang="en-AU" sz="1800" dirty="0">
                <a:latin typeface="Avenir Book" panose="02000503020000020003" pitchFamily="2" charset="0"/>
              </a:rPr>
              <a:t>MAVIS can detect UV flux from first star clusters at z~6 via lensing</a:t>
            </a:r>
          </a:p>
          <a:p>
            <a:pPr marL="342900" indent="-257175">
              <a:lnSpc>
                <a:spcPct val="115000"/>
              </a:lnSpc>
              <a:buSzPts val="1800"/>
              <a:buChar char="●"/>
            </a:pPr>
            <a:r>
              <a:rPr lang="en-AU" sz="1800" dirty="0">
                <a:latin typeface="Avenir Book" panose="02000503020000020003" pitchFamily="2" charset="0"/>
              </a:rPr>
              <a:t>MAVIS resolution reveals spatial and spectral structure of </a:t>
            </a:r>
            <a:r>
              <a:rPr lang="en-AU" sz="1800" dirty="0" err="1">
                <a:latin typeface="Avenir Book" panose="02000503020000020003" pitchFamily="2" charset="0"/>
              </a:rPr>
              <a:t>Lya</a:t>
            </a:r>
            <a:r>
              <a:rPr lang="en-AU" sz="1800" dirty="0">
                <a:latin typeface="Avenir Book" panose="02000503020000020003" pitchFamily="2" charset="0"/>
              </a:rPr>
              <a:t> sources to z~7</a:t>
            </a:r>
          </a:p>
          <a:p>
            <a:pPr marL="342900" indent="-257175">
              <a:lnSpc>
                <a:spcPct val="115000"/>
              </a:lnSpc>
              <a:buSzPts val="1800"/>
              <a:buChar char="●"/>
            </a:pPr>
            <a:r>
              <a:rPr lang="en-AU" sz="1800" dirty="0">
                <a:latin typeface="Avenir Book" panose="02000503020000020003" pitchFamily="2" charset="0"/>
              </a:rPr>
              <a:t>Important to understand sources powering reionization at higher redshifts</a:t>
            </a:r>
            <a:endParaRPr sz="1800" dirty="0">
              <a:latin typeface="Avenir Book" panose="02000503020000020003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422B6-B7CE-56E9-58F5-9660BEBE7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699" y="1028733"/>
            <a:ext cx="4115294" cy="2462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2B01A1-7A94-A767-4867-8185003E3916}"/>
              </a:ext>
            </a:extLst>
          </p:cNvPr>
          <p:cNvSpPr txBox="1"/>
          <p:nvPr/>
        </p:nvSpPr>
        <p:spPr>
          <a:xfrm>
            <a:off x="1252923" y="811996"/>
            <a:ext cx="3028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Properties of first star clusters, via lensing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E85F86-CDE5-0A21-DC7E-D063C5F9B6AB}"/>
              </a:ext>
            </a:extLst>
          </p:cNvPr>
          <p:cNvSpPr txBox="1"/>
          <p:nvPr/>
        </p:nvSpPr>
        <p:spPr>
          <a:xfrm>
            <a:off x="5575445" y="774817"/>
            <a:ext cx="2795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‘Leaky’ IGM in a LyC emitter at z = 3.2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0ED76D-46D9-5BC4-6BDC-299C50BECA05}"/>
              </a:ext>
            </a:extLst>
          </p:cNvPr>
          <p:cNvSpPr txBox="1"/>
          <p:nvPr/>
        </p:nvSpPr>
        <p:spPr>
          <a:xfrm>
            <a:off x="4553487" y="3360892"/>
            <a:ext cx="293541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350" dirty="0">
                <a:latin typeface="Avenir Book" panose="02000503020000020003" pitchFamily="2" charset="0"/>
              </a:rPr>
              <a:t>Adapted from </a:t>
            </a:r>
            <a:r>
              <a:rPr lang="en-AU" sz="1350" dirty="0" err="1">
                <a:latin typeface="Avenir Book" panose="02000503020000020003" pitchFamily="2" charset="0"/>
              </a:rPr>
              <a:t>Vanzella</a:t>
            </a:r>
            <a:r>
              <a:rPr lang="en-AU" sz="1350" dirty="0">
                <a:latin typeface="Avenir Book" panose="02000503020000020003" pitchFamily="2" charset="0"/>
              </a:rPr>
              <a:t> et al. 2020. </a:t>
            </a:r>
            <a:endParaRPr lang="en-AU" sz="10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30B1F4-B243-7444-5794-7E2DA8CA2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214" y="1047509"/>
            <a:ext cx="4115294" cy="251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8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36E0-5E4C-5945-82F6-50D73B6B3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VLT Adaptive Optics Facility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684D9F8-12AA-A94E-BA10-7F136447201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87752" y="-50800"/>
            <a:ext cx="4506000" cy="359100"/>
          </a:xfrm>
        </p:spPr>
        <p:txBody>
          <a:bodyPr/>
          <a:lstStyle/>
          <a:p>
            <a:r>
              <a:rPr lang="en-GB" dirty="0"/>
              <a:t>Some background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13168E-C20E-8249-BC5E-1407DDD25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071"/>
          <a:stretch/>
        </p:blipFill>
        <p:spPr>
          <a:xfrm>
            <a:off x="6772080" y="1089806"/>
            <a:ext cx="2232716" cy="342129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B8E9DC2-1579-B64A-85B4-C25A9DFB6CBF}"/>
              </a:ext>
            </a:extLst>
          </p:cNvPr>
          <p:cNvSpPr txBox="1">
            <a:spLocks/>
          </p:cNvSpPr>
          <p:nvPr/>
        </p:nvSpPr>
        <p:spPr>
          <a:xfrm>
            <a:off x="0" y="933262"/>
            <a:ext cx="6772080" cy="422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350" dirty="0">
                <a:solidFill>
                  <a:schemeClr val="bg2"/>
                </a:solidFill>
              </a:rPr>
              <a:t>Upgrade of </a:t>
            </a:r>
            <a:r>
              <a:rPr lang="en-US" sz="1350" dirty="0">
                <a:solidFill>
                  <a:srgbClr val="FF0000"/>
                </a:solidFill>
              </a:rPr>
              <a:t>VLT UT4</a:t>
            </a:r>
            <a:r>
              <a:rPr lang="en-US" sz="1350" dirty="0">
                <a:solidFill>
                  <a:schemeClr val="bg2"/>
                </a:solidFill>
              </a:rPr>
              <a:t> since 2016 with </a:t>
            </a:r>
            <a:r>
              <a:rPr lang="en-US" sz="1350" dirty="0">
                <a:solidFill>
                  <a:srgbClr val="FF0000"/>
                </a:solidFill>
              </a:rPr>
              <a:t>AO fully integrated </a:t>
            </a:r>
            <a:r>
              <a:rPr lang="en-US" sz="1350" dirty="0">
                <a:solidFill>
                  <a:schemeClr val="bg2"/>
                </a:solidFill>
              </a:rPr>
              <a:t>into the telescope</a:t>
            </a:r>
          </a:p>
          <a:p>
            <a:pPr marL="0" indent="0">
              <a:lnSpc>
                <a:spcPct val="120000"/>
              </a:lnSpc>
              <a:buNone/>
            </a:pPr>
            <a:endParaRPr lang="en-US" sz="750" dirty="0">
              <a:solidFill>
                <a:schemeClr val="bg2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350" dirty="0">
                <a:solidFill>
                  <a:schemeClr val="bg2"/>
                </a:solidFill>
              </a:rPr>
              <a:t>Key technical components: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350" b="1" dirty="0">
                <a:solidFill>
                  <a:srgbClr val="E42832"/>
                </a:solidFill>
              </a:rPr>
              <a:t>Deformable secondary mirror </a:t>
            </a:r>
            <a:r>
              <a:rPr lang="en-US" sz="1350" dirty="0">
                <a:solidFill>
                  <a:schemeClr val="bg2"/>
                </a:solidFill>
              </a:rPr>
              <a:t>with high actuator density (1170 actuators)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350" b="1" dirty="0">
                <a:solidFill>
                  <a:srgbClr val="E42832"/>
                </a:solidFill>
              </a:rPr>
              <a:t>Four laser guide stars</a:t>
            </a:r>
            <a:r>
              <a:rPr lang="en-US" sz="1350" dirty="0">
                <a:solidFill>
                  <a:schemeClr val="bg2"/>
                </a:solidFill>
              </a:rPr>
              <a:t>, 20W each, operating above specifications with high photon return</a:t>
            </a:r>
            <a:endParaRPr lang="en-US" sz="750" dirty="0">
              <a:solidFill>
                <a:schemeClr val="bg2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350" dirty="0">
                <a:solidFill>
                  <a:schemeClr val="bg2"/>
                </a:solidFill>
              </a:rPr>
              <a:t>Both key for high performance in the </a:t>
            </a:r>
            <a:r>
              <a:rPr lang="en-US" sz="1350" b="1" dirty="0">
                <a:solidFill>
                  <a:srgbClr val="0070C0"/>
                </a:solidFill>
              </a:rPr>
              <a:t>optical</a:t>
            </a:r>
            <a:endParaRPr lang="en-US" sz="750" b="1" dirty="0">
              <a:solidFill>
                <a:srgbClr val="0070C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350" dirty="0">
                <a:solidFill>
                  <a:schemeClr val="bg2"/>
                </a:solidFill>
              </a:rPr>
              <a:t>Current instrumentation includes NIR and/or Single Conjugate AO systems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FAA3F3-02BA-A743-AA52-B3D4CCF3318C}"/>
              </a:ext>
            </a:extLst>
          </p:cNvPr>
          <p:cNvSpPr/>
          <p:nvPr/>
        </p:nvSpPr>
        <p:spPr>
          <a:xfrm>
            <a:off x="0" y="2955036"/>
            <a:ext cx="2815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B9EEC"/>
              </a:buClr>
              <a:buSzPts val="3000"/>
            </a:pPr>
            <a:r>
              <a:rPr lang="en-US" sz="1800" b="1" dirty="0">
                <a:solidFill>
                  <a:srgbClr val="FF0000"/>
                </a:solidFill>
                <a:latin typeface="Alegreya Sans SC"/>
                <a:sym typeface="Alegreya Sans SC"/>
              </a:rPr>
              <a:t>Full AOF science potential not being realized yet:</a:t>
            </a:r>
          </a:p>
          <a:p>
            <a:pPr algn="ctr">
              <a:buClr>
                <a:srgbClr val="3B9EEC"/>
              </a:buClr>
              <a:buSzPts val="3000"/>
            </a:pPr>
            <a:r>
              <a:rPr lang="en-US" sz="1800" b="1" dirty="0">
                <a:solidFill>
                  <a:srgbClr val="FF0000"/>
                </a:solidFill>
                <a:latin typeface="Alegreya Sans SC"/>
                <a:sym typeface="Alegreya Sans SC"/>
              </a:rPr>
              <a:t>the next step is a </a:t>
            </a:r>
          </a:p>
          <a:p>
            <a:pPr algn="ctr">
              <a:buClr>
                <a:srgbClr val="3B9EEC"/>
              </a:buClr>
              <a:buSzPts val="3000"/>
            </a:pPr>
            <a:r>
              <a:rPr lang="en-US" sz="1800" b="1" dirty="0">
                <a:solidFill>
                  <a:srgbClr val="FF0000"/>
                </a:solidFill>
                <a:latin typeface="Alegreya Sans SC"/>
                <a:sym typeface="Alegreya Sans SC"/>
              </a:rPr>
              <a:t>Multi-Conjugate optical instrument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08CE61-D6FE-5994-C52C-FE35E0F54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97" y="2876303"/>
            <a:ext cx="3702510" cy="163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C4FF31-CEE0-5189-E44E-D52B89349C9C}"/>
              </a:ext>
            </a:extLst>
          </p:cNvPr>
          <p:cNvSpPr txBox="1"/>
          <p:nvPr/>
        </p:nvSpPr>
        <p:spPr>
          <a:xfrm>
            <a:off x="4793752" y="4520528"/>
            <a:ext cx="1935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ESO Press Release, July 2018</a:t>
            </a:r>
          </a:p>
          <a:p>
            <a:r>
              <a:rPr lang="en-US" sz="1000" i="1" dirty="0"/>
              <a:t>Credit: S. </a:t>
            </a:r>
            <a:r>
              <a:rPr lang="en-US" sz="1000" i="1" dirty="0" err="1"/>
              <a:t>Kammann</a:t>
            </a:r>
            <a:r>
              <a:rPr lang="en-US" sz="1000" i="1" dirty="0"/>
              <a:t> (LJMU)</a:t>
            </a:r>
          </a:p>
        </p:txBody>
      </p:sp>
    </p:spTree>
    <p:extLst>
      <p:ext uri="{BB962C8B-B14F-4D97-AF65-F5344CB8AC3E}">
        <p14:creationId xmlns:p14="http://schemas.microsoft.com/office/powerpoint/2010/main" val="48435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8E3A-9DFA-B14F-9956-B50F65F5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 err="1"/>
              <a:t>Sky</a:t>
            </a:r>
            <a:r>
              <a:rPr lang="it-IT" sz="2400" dirty="0"/>
              <a:t> </a:t>
            </a:r>
            <a:r>
              <a:rPr lang="it-IT" sz="2400" dirty="0" err="1"/>
              <a:t>Coverage</a:t>
            </a:r>
            <a:br>
              <a:rPr lang="it-IT" sz="2400" dirty="0"/>
            </a:b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62922C-DF2B-DF4D-82D3-00649E97775F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43968" y="-31384"/>
            <a:ext cx="4506000" cy="359100"/>
          </a:xfrm>
        </p:spPr>
        <p:txBody>
          <a:bodyPr/>
          <a:lstStyle/>
          <a:p>
            <a:r>
              <a:rPr lang="en-GB" dirty="0"/>
              <a:t>MAVIS Science</a:t>
            </a:r>
          </a:p>
        </p:txBody>
      </p:sp>
      <p:pic>
        <p:nvPicPr>
          <p:cNvPr id="8" name="Google Shape;194;p21">
            <a:extLst>
              <a:ext uri="{FF2B5EF4-FFF2-40B4-BE49-F238E27FC236}">
                <a16:creationId xmlns:a16="http://schemas.microsoft.com/office/drawing/2014/main" id="{2108A681-A4DF-644F-86F7-74D68EBD096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92237" y="952405"/>
            <a:ext cx="4962599" cy="29063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1;p21">
            <a:extLst>
              <a:ext uri="{FF2B5EF4-FFF2-40B4-BE49-F238E27FC236}">
                <a16:creationId xmlns:a16="http://schemas.microsoft.com/office/drawing/2014/main" id="{DCD8AC81-9349-BB4D-B9D1-879ED17890D1}"/>
              </a:ext>
            </a:extLst>
          </p:cNvPr>
          <p:cNvSpPr txBox="1">
            <a:spLocks/>
          </p:cNvSpPr>
          <p:nvPr/>
        </p:nvSpPr>
        <p:spPr>
          <a:xfrm>
            <a:off x="1476750" y="3887306"/>
            <a:ext cx="6390450" cy="122647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1248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62496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744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24992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156240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  <a:lvl6pPr marL="187488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218736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249984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2812320" marR="0" indent="-312480" algn="l" defTabSz="410688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342900" indent="-242888">
              <a:lnSpc>
                <a:spcPct val="113000"/>
              </a:lnSpc>
              <a:spcBef>
                <a:spcPts val="450"/>
              </a:spcBef>
              <a:buSzPts val="1500"/>
              <a:buFont typeface="Avenir Next"/>
              <a:buChar char="●"/>
            </a:pPr>
            <a:r>
              <a:rPr lang="en-GB" sz="1275" b="1" dirty="0">
                <a:solidFill>
                  <a:schemeClr val="bg2"/>
                </a:solidFill>
              </a:rPr>
              <a:t>Use Case: </a:t>
            </a:r>
            <a:r>
              <a:rPr lang="en-GB" sz="1275" dirty="0">
                <a:solidFill>
                  <a:schemeClr val="bg2"/>
                </a:solidFill>
              </a:rPr>
              <a:t>No. of observable intermediate-z galaxies in GOODS-S, COSMOS and UDS with MAVIS and MUSE-NFM as a function of (faintest) NGS magnitude</a:t>
            </a:r>
          </a:p>
          <a:p>
            <a:pPr marL="342900" indent="-242888">
              <a:lnSpc>
                <a:spcPct val="113000"/>
              </a:lnSpc>
              <a:spcBef>
                <a:spcPts val="450"/>
              </a:spcBef>
              <a:buSzPts val="1500"/>
              <a:buFont typeface="Avenir Next"/>
              <a:buChar char="●"/>
            </a:pPr>
            <a:r>
              <a:rPr lang="en-GB" sz="1275" dirty="0">
                <a:solidFill>
                  <a:schemeClr val="bg2"/>
                </a:solidFill>
              </a:rPr>
              <a:t>MAVIS sky coverage gives &gt; 1 order of magnitude more targets</a:t>
            </a:r>
          </a:p>
          <a:p>
            <a:pPr marL="342900" indent="342900">
              <a:lnSpc>
                <a:spcPct val="113000"/>
              </a:lnSpc>
              <a:spcBef>
                <a:spcPts val="450"/>
              </a:spcBef>
              <a:buNone/>
            </a:pPr>
            <a:r>
              <a:rPr lang="en-GB" sz="1500" b="1" dirty="0">
                <a:solidFill>
                  <a:schemeClr val="bg2"/>
                </a:solidFill>
              </a:rPr>
              <a:t>             ⇒ MAVIS makes statistical samples possible</a:t>
            </a:r>
          </a:p>
        </p:txBody>
      </p:sp>
      <p:pic>
        <p:nvPicPr>
          <p:cNvPr id="3" name="Picture 4" descr="The CANDELS Ultra Deep Survey (UDS)">
            <a:extLst>
              <a:ext uri="{FF2B5EF4-FFF2-40B4-BE49-F238E27FC236}">
                <a16:creationId xmlns:a16="http://schemas.microsoft.com/office/drawing/2014/main" id="{655CAEBF-D25F-02B7-DD61-5D19AEFFFB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1" t="20625" b="46666"/>
          <a:stretch/>
        </p:blipFill>
        <p:spPr bwMode="auto">
          <a:xfrm>
            <a:off x="457200" y="1001573"/>
            <a:ext cx="3065883" cy="285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3F2402-52C7-B662-AEFA-CD03007BA949}"/>
              </a:ext>
            </a:extLst>
          </p:cNvPr>
          <p:cNvSpPr txBox="1"/>
          <p:nvPr/>
        </p:nvSpPr>
        <p:spPr>
          <a:xfrm>
            <a:off x="457200" y="1041146"/>
            <a:ext cx="24368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1’ portion of CANDELS UDF</a:t>
            </a:r>
          </a:p>
        </p:txBody>
      </p:sp>
    </p:spTree>
    <p:extLst>
      <p:ext uri="{BB962C8B-B14F-4D97-AF65-F5344CB8AC3E}">
        <p14:creationId xmlns:p14="http://schemas.microsoft.com/office/powerpoint/2010/main" val="3602173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5EB9D-32C3-97F5-A19F-3998CEE8C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Timeline and GTO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3A545-E40E-9D17-9025-2D1CA813A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600" y="923831"/>
            <a:ext cx="5512786" cy="3692925"/>
          </a:xfrm>
        </p:spPr>
        <p:txBody>
          <a:bodyPr/>
          <a:lstStyle/>
          <a:p>
            <a:r>
              <a:rPr lang="en-IT" dirty="0"/>
              <a:t>FDR in October 2025</a:t>
            </a:r>
          </a:p>
          <a:p>
            <a:r>
              <a:rPr lang="en-IT" dirty="0"/>
              <a:t>First </a:t>
            </a:r>
            <a:r>
              <a:rPr lang="en-GB" dirty="0"/>
              <a:t>procurement</a:t>
            </a:r>
            <a:r>
              <a:rPr lang="en-IT" dirty="0"/>
              <a:t> starting in September</a:t>
            </a:r>
          </a:p>
          <a:p>
            <a:r>
              <a:rPr lang="en-IT" dirty="0">
                <a:solidFill>
                  <a:srgbClr val="FF0000"/>
                </a:solidFill>
              </a:rPr>
              <a:t>Estimated first light ~2031 </a:t>
            </a:r>
            <a:r>
              <a:rPr lang="en-IT" dirty="0"/>
              <a:t>(x1.5 Luca factor?)</a:t>
            </a:r>
          </a:p>
          <a:p>
            <a:endParaRPr lang="en-IT" dirty="0"/>
          </a:p>
          <a:p>
            <a:r>
              <a:rPr lang="en-IT" dirty="0">
                <a:solidFill>
                  <a:srgbClr val="FF0000"/>
                </a:solidFill>
              </a:rPr>
              <a:t>150 GTO nights </a:t>
            </a:r>
            <a:r>
              <a:rPr lang="en-IT" dirty="0"/>
              <a:t>awarded to the consortium (~50/50 FTE Italy and Australia) + 44 extra night for spectrograph hardware to Astralis</a:t>
            </a:r>
          </a:p>
          <a:p>
            <a:r>
              <a:rPr lang="en-IT" dirty="0"/>
              <a:t>GTO, Collaboration and Publication Policy under discussion:</a:t>
            </a:r>
          </a:p>
          <a:p>
            <a:pPr lvl="1"/>
            <a:r>
              <a:rPr lang="en-GB" sz="1600" u="sng" dirty="0"/>
              <a:t>S</a:t>
            </a:r>
            <a:r>
              <a:rPr lang="en-IT" sz="1600" u="sng" dirty="0"/>
              <a:t>hared programs among the consortium</a:t>
            </a:r>
            <a:r>
              <a:rPr lang="en-IT" sz="1600" dirty="0"/>
              <a:t> to </a:t>
            </a:r>
            <a:r>
              <a:rPr lang="en-GB" sz="1600" dirty="0"/>
              <a:t>maximise</a:t>
            </a:r>
            <a:r>
              <a:rPr lang="en-IT" sz="1600" dirty="0"/>
              <a:t> GTO scientific return</a:t>
            </a:r>
          </a:p>
          <a:p>
            <a:pPr lvl="1"/>
            <a:r>
              <a:rPr lang="en-IT" sz="1600" dirty="0"/>
              <a:t>P</a:t>
            </a:r>
            <a:r>
              <a:rPr lang="en-GB" sz="1600" dirty="0"/>
              <a:t>I</a:t>
            </a:r>
            <a:r>
              <a:rPr lang="en-IT" sz="1600" dirty="0"/>
              <a:t>ships weighted based on GTO share of each partner</a:t>
            </a:r>
          </a:p>
          <a:p>
            <a:pPr lvl="1"/>
            <a:endParaRPr lang="en-IT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6D83D66-B2A2-0343-8886-1E6A37FBA6C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92600" y="-16845"/>
            <a:ext cx="4506000" cy="359100"/>
          </a:xfrm>
        </p:spPr>
        <p:txBody>
          <a:bodyPr/>
          <a:lstStyle/>
          <a:p>
            <a:r>
              <a:rPr lang="en-IT" dirty="0"/>
              <a:t>Project Status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8D753D-F305-89E2-8C59-1DD087FE78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328" r="23266"/>
          <a:stretch>
            <a:fillRect/>
          </a:stretch>
        </p:blipFill>
        <p:spPr>
          <a:xfrm>
            <a:off x="6015487" y="932309"/>
            <a:ext cx="3026914" cy="37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12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052AD-7ABF-425A-0058-9B41E05AB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88486"/>
            <a:ext cx="8520600" cy="478800"/>
          </a:xfrm>
        </p:spPr>
        <p:txBody>
          <a:bodyPr/>
          <a:lstStyle/>
          <a:p>
            <a:r>
              <a:rPr lang="en-IT" dirty="0"/>
              <a:t>MAVIS+ELT conference at ESO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09576-0731-F2BE-1FF1-F9317E20B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835376"/>
            <a:ext cx="7840018" cy="803219"/>
          </a:xfrm>
        </p:spPr>
        <p:txBody>
          <a:bodyPr/>
          <a:lstStyle/>
          <a:p>
            <a:pPr marL="85725" indent="0">
              <a:buNone/>
            </a:pPr>
            <a:r>
              <a:rPr lang="en-GB" b="1" dirty="0">
                <a:solidFill>
                  <a:srgbClr val="FF0000"/>
                </a:solidFill>
              </a:rPr>
              <a:t>Abstract Submission Deadline: 12 July </a:t>
            </a:r>
          </a:p>
          <a:p>
            <a:pPr marL="85725" indent="0">
              <a:buNone/>
            </a:pPr>
            <a:r>
              <a:rPr lang="en-GB" b="1" dirty="0"/>
              <a:t>Info: https://</a:t>
            </a:r>
            <a:r>
              <a:rPr lang="en-GB" b="1" dirty="0" err="1"/>
              <a:t>www.eso.org</a:t>
            </a:r>
            <a:r>
              <a:rPr lang="en-GB" b="1" dirty="0"/>
              <a:t>/sci/meetings/2026/MAVIS2026.html</a:t>
            </a:r>
            <a:endParaRPr lang="en-IT" b="1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0B2F6F-867B-BB9D-AD8E-02B3E5A929C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11700" y="-83130"/>
            <a:ext cx="4506000" cy="359100"/>
          </a:xfrm>
        </p:spPr>
        <p:txBody>
          <a:bodyPr/>
          <a:lstStyle/>
          <a:p>
            <a:r>
              <a:rPr lang="en-IT" dirty="0"/>
              <a:t>MAVIS and ELT complementarity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E797AB-CE4C-9A0C-16B3-B0CA5C26D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6485"/>
            <a:ext cx="9144000" cy="2429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EB94D8-455B-1363-2A95-1CBB31E8E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055" y="4263898"/>
            <a:ext cx="2526726" cy="72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29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EABC8667-2F5F-704E-9422-1FEEA7DC1C6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50275" y="-63642"/>
            <a:ext cx="4506000" cy="359100"/>
          </a:xfrm>
        </p:spPr>
        <p:txBody>
          <a:bodyPr/>
          <a:lstStyle/>
          <a:p>
            <a:r>
              <a:rPr lang="en-AU" dirty="0"/>
              <a:t>Conclusions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893B5-840D-3544-A03D-1272C76BC444}"/>
              </a:ext>
            </a:extLst>
          </p:cNvPr>
          <p:cNvSpPr txBox="1"/>
          <p:nvPr/>
        </p:nvSpPr>
        <p:spPr>
          <a:xfrm>
            <a:off x="4450192" y="3915250"/>
            <a:ext cx="4609961" cy="1000272"/>
          </a:xfrm>
          <a:prstGeom prst="rect">
            <a:avLst/>
          </a:prstGeom>
          <a:solidFill>
            <a:srgbClr val="FFFFFF"/>
          </a:solidFill>
          <a:ln w="76200" cap="flat" cmpd="sng">
            <a:solidFill>
              <a:schemeClr val="bg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099" tIns="38099" rIns="38099" bIns="38099" numCol="1" spcCol="38098" rtlCol="0" anchor="ctr">
            <a:spAutoFit/>
          </a:bodyPr>
          <a:lstStyle/>
          <a:p>
            <a:pPr algn="ctr" defTabSz="438128" hangingPunct="0"/>
            <a:r>
              <a:rPr lang="en-US" sz="1500" dirty="0">
                <a:solidFill>
                  <a:srgbClr val="FF0000"/>
                </a:solidFill>
                <a:latin typeface="Calibri"/>
                <a:cs typeface="Calibri"/>
              </a:rPr>
              <a:t>Interested? Want more info?</a:t>
            </a:r>
          </a:p>
          <a:p>
            <a:pPr algn="ctr" defTabSz="438128" hangingPunct="0"/>
            <a:r>
              <a:rPr lang="en-US" sz="1500" dirty="0">
                <a:solidFill>
                  <a:srgbClr val="FF0000"/>
                </a:solidFill>
                <a:latin typeface="Calibri"/>
                <a:cs typeface="Calibri"/>
              </a:rPr>
              <a:t>Science case: </a:t>
            </a:r>
            <a:r>
              <a:rPr lang="en-US" sz="1500" dirty="0">
                <a:solidFill>
                  <a:srgbClr val="FF0000"/>
                </a:solidFill>
                <a:latin typeface="Calibri"/>
                <a:cs typeface="Calibri"/>
                <a:hlinkClick r:id="rId3"/>
              </a:rPr>
              <a:t>https://arxiv.org/abs/2009.09242</a:t>
            </a:r>
            <a:endParaRPr lang="en-US" sz="1500" dirty="0">
              <a:solidFill>
                <a:srgbClr val="FF0000"/>
              </a:solidFill>
              <a:latin typeface="Calibri"/>
              <a:cs typeface="Calibri"/>
            </a:endParaRPr>
          </a:p>
          <a:p>
            <a:pPr algn="ctr" defTabSz="438128" hangingPunct="0"/>
            <a:r>
              <a:rPr lang="en-US" sz="1500" dirty="0">
                <a:solidFill>
                  <a:srgbClr val="E42832"/>
                </a:solidFill>
                <a:latin typeface="Calibri"/>
                <a:cs typeface="Calibri"/>
              </a:rPr>
              <a:t>email: </a:t>
            </a:r>
            <a:r>
              <a:rPr lang="en-US" sz="1500" dirty="0">
                <a:solidFill>
                  <a:srgbClr val="E42832"/>
                </a:solidFill>
                <a:latin typeface="Calibri"/>
                <a:cs typeface="Calibri"/>
                <a:hlinkClick r:id="rId4"/>
              </a:rPr>
              <a:t>project-scientist@mavis-ao.org</a:t>
            </a:r>
            <a:endParaRPr lang="en-US" sz="1500" dirty="0">
              <a:solidFill>
                <a:srgbClr val="E42832"/>
              </a:solidFill>
              <a:latin typeface="Calibri"/>
              <a:cs typeface="Calibri"/>
            </a:endParaRPr>
          </a:p>
          <a:p>
            <a:pPr algn="ctr" defTabSz="438128" hangingPunct="0"/>
            <a:r>
              <a:rPr lang="en-US" sz="1500" dirty="0">
                <a:solidFill>
                  <a:srgbClr val="E42832"/>
                </a:solidFill>
                <a:latin typeface="Calibri"/>
                <a:cs typeface="Calibri"/>
                <a:hlinkClick r:id="rId5"/>
              </a:rPr>
              <a:t>richard.mcdermid@mq.edu.au</a:t>
            </a:r>
            <a:r>
              <a:rPr lang="en-US" sz="1500" dirty="0">
                <a:solidFill>
                  <a:srgbClr val="FF0000"/>
                </a:solidFill>
                <a:latin typeface="Calibri"/>
                <a:cs typeface="Calibri"/>
              </a:rPr>
              <a:t>    </a:t>
            </a:r>
            <a:r>
              <a:rPr lang="en-US" sz="1500" dirty="0">
                <a:solidFill>
                  <a:srgbClr val="E42832"/>
                </a:solidFill>
                <a:latin typeface="Calibri"/>
                <a:cs typeface="Calibri"/>
                <a:hlinkClick r:id="rId6"/>
              </a:rPr>
              <a:t>giovanni.cresci@inaf.it</a:t>
            </a:r>
            <a:endParaRPr lang="en-US" sz="1500" dirty="0">
              <a:solidFill>
                <a:srgbClr val="E42832"/>
              </a:solidFill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7DDD8-8429-0744-A313-F09A7661DE76}"/>
              </a:ext>
            </a:extLst>
          </p:cNvPr>
          <p:cNvSpPr txBox="1"/>
          <p:nvPr/>
        </p:nvSpPr>
        <p:spPr>
          <a:xfrm>
            <a:off x="1279603" y="760385"/>
            <a:ext cx="7157815" cy="1436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marL="257175" indent="-257175" defTabSz="438150" hangingPunct="0"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Diffraction limit optical imaging and spectroscopy is coming</a:t>
            </a:r>
          </a:p>
          <a:p>
            <a:pPr marL="257175" indent="-257175" defTabSz="438150" hangingPunct="0"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A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joint Australian, Italian and French effort </a:t>
            </a: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in technology and science</a:t>
            </a:r>
          </a:p>
          <a:p>
            <a:pPr marL="257175" indent="-257175" defTabSz="438150" hangingPunct="0"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A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new discove</a:t>
            </a:r>
            <a:r>
              <a:rPr lang="en-GB" sz="1350" i="1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ry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window</a:t>
            </a: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:</a:t>
            </a:r>
            <a:r>
              <a:rPr lang="en-GB" sz="1350" i="1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 sharper than JWST, deeper than HST</a:t>
            </a:r>
            <a:endParaRPr lang="en-GB" sz="1350" dirty="0">
              <a:solidFill>
                <a:schemeClr val="bg2"/>
              </a:solidFill>
              <a:latin typeface="Avenir Next Medium"/>
              <a:ea typeface="Avenir Next Medium"/>
              <a:cs typeface="Avenir Next Medium"/>
              <a:sym typeface="Avenir Next Medium"/>
            </a:endParaRPr>
          </a:p>
          <a:p>
            <a:pPr marL="257175" indent="-257175" defTabSz="438150" hangingPunct="0"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A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unique</a:t>
            </a: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,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multipurpose</a:t>
            </a: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 instrument,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complementary</a:t>
            </a: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 to forthcoming ELT facilities</a:t>
            </a:r>
          </a:p>
          <a:p>
            <a:pPr marL="257175" indent="-257175" defTabSz="438150" hangingPunct="0"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GB" sz="135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Expected </a:t>
            </a:r>
            <a:r>
              <a:rPr lang="en-GB" sz="1350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first light ~</a:t>
            </a:r>
            <a:r>
              <a:rPr lang="en-GB" sz="1350" b="1" dirty="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2031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4E7BC9-1CFD-9A4C-B6A0-1BA7BDDCB5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5422" y="2570304"/>
            <a:ext cx="3524250" cy="1004411"/>
          </a:xfrm>
          <a:prstGeom prst="rect">
            <a:avLst/>
          </a:prstGeom>
        </p:spPr>
      </p:pic>
      <p:pic>
        <p:nvPicPr>
          <p:cNvPr id="2" name="Google Shape;684;p57" descr="20190506_132503">
            <a:extLst>
              <a:ext uri="{FF2B5EF4-FFF2-40B4-BE49-F238E27FC236}">
                <a16:creationId xmlns:a16="http://schemas.microsoft.com/office/drawing/2014/main" id="{B8640C23-0D9F-775C-7221-C3462ED9587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847" y="2503476"/>
            <a:ext cx="4242826" cy="260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8347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it-IT" dirty="0"/>
              <a:t>MAVIS CONSORTIUM</a:t>
            </a:r>
            <a:endParaRPr dirty="0"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2"/>
          </p:nvPr>
        </p:nvSpPr>
        <p:spPr>
          <a:xfrm>
            <a:off x="395772" y="0"/>
            <a:ext cx="45060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it-IT" dirty="0"/>
              <a:t>MAVIS </a:t>
            </a:r>
            <a:r>
              <a:rPr lang="it-IT" dirty="0" err="1"/>
              <a:t>Overview</a:t>
            </a:r>
            <a:endParaRPr dirty="0"/>
          </a:p>
        </p:txBody>
      </p:sp>
      <p:sp>
        <p:nvSpPr>
          <p:cNvPr id="124" name="Google Shape;124;p5"/>
          <p:cNvSpPr txBox="1"/>
          <p:nvPr/>
        </p:nvSpPr>
        <p:spPr>
          <a:xfrm>
            <a:off x="3445181" y="1005309"/>
            <a:ext cx="76993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8100" tIns="38100" rIns="38100" bIns="38100" anchor="ctr" anchorCtr="0">
            <a:spAutoFit/>
          </a:bodyPr>
          <a:lstStyle/>
          <a:p>
            <a:pPr>
              <a:spcBef>
                <a:spcPts val="1800"/>
              </a:spcBef>
            </a:pPr>
            <a:endParaRPr sz="1800">
              <a:solidFill>
                <a:schemeClr val="accent5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5" name="Google Shape;125;p5"/>
          <p:cNvSpPr txBox="1"/>
          <p:nvPr/>
        </p:nvSpPr>
        <p:spPr>
          <a:xfrm>
            <a:off x="2189917" y="4341772"/>
            <a:ext cx="1375425" cy="69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Post-processing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AO expertise</a:t>
            </a: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2145119" y="4419247"/>
            <a:ext cx="1417725" cy="580950"/>
          </a:xfrm>
          <a:prstGeom prst="roundRect">
            <a:avLst>
              <a:gd name="adj" fmla="val 4506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371067" y="1791828"/>
            <a:ext cx="2036475" cy="1135800"/>
          </a:xfrm>
          <a:prstGeom prst="roundRect">
            <a:avLst>
              <a:gd name="adj" fmla="val 3742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5496113" y="4027991"/>
            <a:ext cx="1719225" cy="771975"/>
          </a:xfrm>
          <a:prstGeom prst="roundRect">
            <a:avLst>
              <a:gd name="adj" fmla="val 4506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6628281" y="2284409"/>
            <a:ext cx="2289825" cy="1386675"/>
          </a:xfrm>
          <a:prstGeom prst="roundRect">
            <a:avLst>
              <a:gd name="adj" fmla="val 3349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" name="Google Shape;130;p5"/>
          <p:cNvCxnSpPr>
            <a:cxnSpLocks/>
            <a:endCxn id="131" idx="7"/>
          </p:cNvCxnSpPr>
          <p:nvPr/>
        </p:nvCxnSpPr>
        <p:spPr>
          <a:xfrm rot="10800000" flipH="1">
            <a:off x="2999933" y="2462978"/>
            <a:ext cx="1496475" cy="913500"/>
          </a:xfrm>
          <a:prstGeom prst="straightConnector1">
            <a:avLst/>
          </a:prstGeom>
          <a:noFill/>
          <a:ln w="1016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32" name="Google Shape;132;p5"/>
          <p:cNvSpPr/>
          <p:nvPr/>
        </p:nvSpPr>
        <p:spPr>
          <a:xfrm>
            <a:off x="1597238" y="3270191"/>
            <a:ext cx="1640250" cy="1043100"/>
          </a:xfrm>
          <a:prstGeom prst="roundRect">
            <a:avLst>
              <a:gd name="adj" fmla="val 5755"/>
            </a:avLst>
          </a:prstGeom>
          <a:solidFill>
            <a:srgbClr val="FFFFFF"/>
          </a:solidFill>
          <a:ln w="381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4113461" y="2396384"/>
            <a:ext cx="448650" cy="454725"/>
          </a:xfrm>
          <a:prstGeom prst="ellipse">
            <a:avLst/>
          </a:prstGeom>
          <a:solidFill>
            <a:srgbClr val="34A5DA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" name="Google Shape;133;p5"/>
          <p:cNvCxnSpPr>
            <a:cxnSpLocks/>
            <a:stCxn id="131" idx="7"/>
            <a:endCxn id="134" idx="1"/>
          </p:cNvCxnSpPr>
          <p:nvPr/>
        </p:nvCxnSpPr>
        <p:spPr>
          <a:xfrm rot="10800000" flipH="1">
            <a:off x="4496408" y="1733753"/>
            <a:ext cx="995400" cy="729225"/>
          </a:xfrm>
          <a:prstGeom prst="straightConnector1">
            <a:avLst/>
          </a:prstGeom>
          <a:noFill/>
          <a:ln w="1016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35" name="Google Shape;135;p5"/>
          <p:cNvCxnSpPr>
            <a:cxnSpLocks/>
            <a:endCxn id="131" idx="1"/>
          </p:cNvCxnSpPr>
          <p:nvPr/>
        </p:nvCxnSpPr>
        <p:spPr>
          <a:xfrm>
            <a:off x="3337664" y="1660178"/>
            <a:ext cx="841500" cy="802800"/>
          </a:xfrm>
          <a:prstGeom prst="straightConnector1">
            <a:avLst/>
          </a:prstGeom>
          <a:noFill/>
          <a:ln w="1016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36" name="Google Shape;136;p5"/>
          <p:cNvSpPr txBox="1"/>
          <p:nvPr/>
        </p:nvSpPr>
        <p:spPr>
          <a:xfrm>
            <a:off x="412838" y="1882885"/>
            <a:ext cx="2000250" cy="9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AO system engineering</a:t>
            </a:r>
            <a:endParaRPr sz="1350">
              <a:solidFill>
                <a:srgbClr val="55585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numerical simulations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Opto-mechanics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Instrument Software 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NGS WFS</a:t>
            </a: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6643458" y="2185145"/>
            <a:ext cx="2241450" cy="153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Project Office (AITC)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LGS WFS, AO expertise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RTC &amp; AO control</a:t>
            </a: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Post-focal instrumentation: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Imager, spectrograph,</a:t>
            </a:r>
            <a:b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IFU front-end</a:t>
            </a: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8" name="Google Shape;138;p5" descr="oner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3045" y="3900739"/>
            <a:ext cx="1085850" cy="369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 descr="LogoLAM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3913" y="3398779"/>
            <a:ext cx="1527335" cy="45005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1885493" y="923831"/>
            <a:ext cx="1528650" cy="771975"/>
          </a:xfrm>
          <a:prstGeom prst="roundRect">
            <a:avLst>
              <a:gd name="adj" fmla="val 5755"/>
            </a:avLst>
          </a:prstGeom>
          <a:solidFill>
            <a:srgbClr val="FFFFFF"/>
          </a:solidFill>
          <a:ln w="381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5" descr="inaf2_700.png"/>
          <p:cNvPicPr preferRelativeResize="0"/>
          <p:nvPr/>
        </p:nvPicPr>
        <p:blipFill rotWithShape="1">
          <a:blip r:embed="rId5">
            <a:alphaModFix/>
          </a:blip>
          <a:srcRect l="3031" t="23009" r="3684" b="19423"/>
          <a:stretch/>
        </p:blipFill>
        <p:spPr>
          <a:xfrm>
            <a:off x="1953120" y="1032892"/>
            <a:ext cx="1394937" cy="55054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5"/>
          <p:cNvSpPr/>
          <p:nvPr/>
        </p:nvSpPr>
        <p:spPr>
          <a:xfrm>
            <a:off x="5491849" y="1271523"/>
            <a:ext cx="2056950" cy="924300"/>
          </a:xfrm>
          <a:prstGeom prst="roundRect">
            <a:avLst>
              <a:gd name="adj" fmla="val 5083"/>
            </a:avLst>
          </a:prstGeom>
          <a:solidFill>
            <a:srgbClr val="FFFFFF"/>
          </a:solidFill>
          <a:ln w="381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5" descr="aao_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6745" y="1359637"/>
            <a:ext cx="843923" cy="30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 descr="anu-logo-2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54237" y="1801589"/>
            <a:ext cx="819626" cy="302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 descr="Imag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73865" y="1718246"/>
            <a:ext cx="1223962" cy="4776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p5"/>
          <p:cNvCxnSpPr>
            <a:stCxn id="146" idx="3"/>
          </p:cNvCxnSpPr>
          <p:nvPr/>
        </p:nvCxnSpPr>
        <p:spPr>
          <a:xfrm rot="10800000">
            <a:off x="4355310" y="2594536"/>
            <a:ext cx="862875" cy="1802250"/>
          </a:xfrm>
          <a:prstGeom prst="straightConnector1">
            <a:avLst/>
          </a:prstGeom>
          <a:noFill/>
          <a:ln w="1016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147" name="Google Shape;147;p5"/>
          <p:cNvSpPr/>
          <p:nvPr/>
        </p:nvSpPr>
        <p:spPr>
          <a:xfrm>
            <a:off x="4591331" y="3875234"/>
            <a:ext cx="732825" cy="1043100"/>
          </a:xfrm>
          <a:prstGeom prst="roundRect">
            <a:avLst>
              <a:gd name="adj" fmla="val 5755"/>
            </a:avLst>
          </a:prstGeom>
          <a:solidFill>
            <a:srgbClr val="FFFFFF"/>
          </a:solidFill>
          <a:ln w="38100" cap="flat" cmpd="sng">
            <a:solidFill>
              <a:srgbClr val="34A5DA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12313" y="4066983"/>
            <a:ext cx="505872" cy="65960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"/>
          <p:cNvSpPr txBox="1"/>
          <p:nvPr/>
        </p:nvSpPr>
        <p:spPr>
          <a:xfrm>
            <a:off x="5547114" y="4061051"/>
            <a:ext cx="1679400" cy="69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r>
              <a:rPr lang="it-IT" sz="1350">
                <a:solidFill>
                  <a:srgbClr val="55585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Observatory interfaces, LGSF, Deformable Mirrors</a:t>
            </a:r>
            <a:endParaRPr sz="135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6569914" y="615249"/>
            <a:ext cx="1619146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spAutoFit/>
          </a:bodyPr>
          <a:lstStyle/>
          <a:p>
            <a:r>
              <a:rPr lang="it-IT" sz="150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PI: F. Rigaut </a:t>
            </a:r>
            <a:endParaRPr sz="1050"/>
          </a:p>
          <a:p>
            <a:r>
              <a:rPr lang="it-IT" sz="150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(Astralis-AITC)</a:t>
            </a:r>
            <a:endParaRPr sz="1050"/>
          </a:p>
        </p:txBody>
      </p:sp>
      <p:pic>
        <p:nvPicPr>
          <p:cNvPr id="150" name="Google Shape;150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21722" y="521133"/>
            <a:ext cx="723545" cy="763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/>
          <p:cNvPicPr preferRelativeResize="0"/>
          <p:nvPr/>
        </p:nvPicPr>
        <p:blipFill rotWithShape="1">
          <a:blip r:embed="rId11">
            <a:alphaModFix/>
          </a:blip>
          <a:srcRect l="41110"/>
          <a:stretch/>
        </p:blipFill>
        <p:spPr>
          <a:xfrm>
            <a:off x="3864492" y="904262"/>
            <a:ext cx="1118145" cy="94934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"/>
          <p:cNvSpPr txBox="1"/>
          <p:nvPr/>
        </p:nvSpPr>
        <p:spPr>
          <a:xfrm>
            <a:off x="3764431" y="1847290"/>
            <a:ext cx="12444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it-IT" sz="1200" b="1">
                <a:solidFill>
                  <a:srgbClr val="C00000"/>
                </a:solidFill>
              </a:rPr>
              <a:t>10h time difference!</a:t>
            </a:r>
            <a:endParaRPr sz="1050"/>
          </a:p>
        </p:txBody>
      </p:sp>
      <p:sp>
        <p:nvSpPr>
          <p:cNvPr id="153" name="Google Shape;153;p5"/>
          <p:cNvSpPr txBox="1"/>
          <p:nvPr/>
        </p:nvSpPr>
        <p:spPr>
          <a:xfrm>
            <a:off x="5573194" y="1294163"/>
            <a:ext cx="995400" cy="51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it-IT" sz="825">
                <a:latin typeface="Helvetica Neue"/>
                <a:ea typeface="Helvetica Neue"/>
                <a:cs typeface="Helvetica Neue"/>
                <a:sym typeface="Helvetica Neue"/>
              </a:rPr>
              <a:t>(ASTRALIS</a:t>
            </a:r>
            <a:br>
              <a:rPr lang="it-IT" sz="825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825">
                <a:latin typeface="Helvetica Neue"/>
                <a:ea typeface="Helvetica Neue"/>
                <a:cs typeface="Helvetica Neue"/>
                <a:sym typeface="Helvetica Neue"/>
              </a:rPr>
              <a:t>Instrumentation Consortium)</a:t>
            </a:r>
            <a:endParaRPr sz="825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126A0115-7D71-49CB-2BC5-9CF304B0C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/>
          <a:stretch/>
        </p:blipFill>
        <p:spPr bwMode="auto">
          <a:xfrm flipH="1">
            <a:off x="40944" y="1678675"/>
            <a:ext cx="1156648" cy="182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6AD8A377-4461-85B2-1E99-C80BB7BCA48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23736" y="-30853"/>
            <a:ext cx="4506000" cy="359100"/>
          </a:xfrm>
        </p:spPr>
        <p:txBody>
          <a:bodyPr/>
          <a:lstStyle/>
          <a:p>
            <a:r>
              <a:rPr lang="en-US" dirty="0"/>
              <a:t>MAVIS – where the light goes</a:t>
            </a:r>
          </a:p>
        </p:txBody>
      </p:sp>
      <p:pic>
        <p:nvPicPr>
          <p:cNvPr id="1034" name="Picture 10" descr="Henry Zovaro">
            <a:extLst>
              <a:ext uri="{FF2B5EF4-FFF2-40B4-BE49-F238E27FC236}">
                <a16:creationId xmlns:a16="http://schemas.microsoft.com/office/drawing/2014/main" id="{213FCB82-5D9A-D83E-35B1-5FE921D8F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0089" y1="22991" x2="73438" y2="28571"/>
                        <a14:foregroundMark x1="47991" y1="52902" x2="47991" y2="64063"/>
                        <a14:foregroundMark x1="54688" y1="64063" x2="45536" y2="64955"/>
                        <a14:foregroundMark x1="45536" y1="64955" x2="49330" y2="67857"/>
                        <a14:foregroundMark x1="19420" y1="26116" x2="20089" y2="67188"/>
                        <a14:foregroundMark x1="78348" y1="23214" x2="79018" y2="41964"/>
                        <a14:foregroundMark x1="79018" y1="41964" x2="79018" y2="41964"/>
                        <a14:foregroundMark x1="78571" y1="22098" x2="80134" y2="67188"/>
                        <a14:foregroundMark x1="80134" y1="66071" x2="79241" y2="22098"/>
                        <a14:foregroundMark x1="78571" y1="22545" x2="80357" y2="28571"/>
                        <a14:foregroundMark x1="78795" y1="21875" x2="79911" y2="25223"/>
                        <a14:foregroundMark x1="79018" y1="22098" x2="79018" y2="22098"/>
                        <a14:foregroundMark x1="78571" y1="22098" x2="78571" y2="22098"/>
                        <a14:foregroundMark x1="78348" y1="22321" x2="78348" y2="22321"/>
                        <a14:foregroundMark x1="78125" y1="21429" x2="79911" y2="22098"/>
                        <a14:foregroundMark x1="79241" y1="29688" x2="79911" y2="44196"/>
                        <a14:foregroundMark x1="79911" y1="29464" x2="80134" y2="35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29" y="3856691"/>
            <a:ext cx="1636817" cy="163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piral galaxy - Wikipedia">
            <a:extLst>
              <a:ext uri="{FF2B5EF4-FFF2-40B4-BE49-F238E27FC236}">
                <a16:creationId xmlns:a16="http://schemas.microsoft.com/office/drawing/2014/main" id="{35A3B520-9407-7B8F-E0E8-CA3BAFAB1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45" y="2600011"/>
            <a:ext cx="1643952" cy="1284941"/>
          </a:xfrm>
          <a:prstGeom prst="rect">
            <a:avLst/>
          </a:prstGeom>
          <a:noFill/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E96A2C-8854-0325-1666-F32D580B26E4}"/>
              </a:ext>
            </a:extLst>
          </p:cNvPr>
          <p:cNvSpPr txBox="1"/>
          <p:nvPr/>
        </p:nvSpPr>
        <p:spPr>
          <a:xfrm>
            <a:off x="8216779" y="212886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Avenir Book" panose="02000503020000020003" pitchFamily="2" charset="0"/>
              </a:rPr>
              <a:t>Imager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3B542-2724-A602-4405-764F724E56B6}"/>
              </a:ext>
            </a:extLst>
          </p:cNvPr>
          <p:cNvSpPr txBox="1"/>
          <p:nvPr/>
        </p:nvSpPr>
        <p:spPr>
          <a:xfrm>
            <a:off x="7564205" y="4525058"/>
            <a:ext cx="58862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Avenir Book" panose="02000503020000020003" pitchFamily="2" charset="0"/>
              </a:rPr>
              <a:t>IFU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28534-16BF-C43F-6317-E300C103B1D4}"/>
              </a:ext>
            </a:extLst>
          </p:cNvPr>
          <p:cNvSpPr txBox="1"/>
          <p:nvPr/>
        </p:nvSpPr>
        <p:spPr>
          <a:xfrm>
            <a:off x="0" y="1124677"/>
            <a:ext cx="1643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venir Book" panose="02000503020000020003" pitchFamily="2" charset="0"/>
              </a:rPr>
              <a:t>VLT Adaptive Optics Facility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9F3792-E41D-AE25-180D-9353CC084C90}"/>
              </a:ext>
            </a:extLst>
          </p:cNvPr>
          <p:cNvSpPr/>
          <p:nvPr/>
        </p:nvSpPr>
        <p:spPr>
          <a:xfrm>
            <a:off x="1005599" y="3123055"/>
            <a:ext cx="523551" cy="319052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6" name="Google Shape;318;p33">
            <a:extLst>
              <a:ext uri="{FF2B5EF4-FFF2-40B4-BE49-F238E27FC236}">
                <a16:creationId xmlns:a16="http://schemas.microsoft.com/office/drawing/2014/main" id="{BBCBFACF-41E0-1DF4-3E66-025838AAC08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1005598" y="696034"/>
            <a:ext cx="7448276" cy="3807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172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r="2510"/>
          <a:stretch/>
        </p:blipFill>
        <p:spPr>
          <a:xfrm>
            <a:off x="2257297" y="960554"/>
            <a:ext cx="6874898" cy="408177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>
            <a:spLocks noGrp="1"/>
          </p:cNvSpPr>
          <p:nvPr>
            <p:ph type="subTitle" idx="2"/>
          </p:nvPr>
        </p:nvSpPr>
        <p:spPr>
          <a:xfrm>
            <a:off x="328633" y="-35753"/>
            <a:ext cx="4506075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it-IT"/>
              <a:t>MAVIS Overview</a:t>
            </a:r>
            <a:endParaRPr/>
          </a:p>
        </p:txBody>
      </p:sp>
      <p:sp>
        <p:nvSpPr>
          <p:cNvPr id="3" name="CasellaDiTesto 1">
            <a:extLst>
              <a:ext uri="{FF2B5EF4-FFF2-40B4-BE49-F238E27FC236}">
                <a16:creationId xmlns:a16="http://schemas.microsoft.com/office/drawing/2014/main" id="{77885138-A982-0C21-34E2-7D3D4EE54883}"/>
              </a:ext>
            </a:extLst>
          </p:cNvPr>
          <p:cNvSpPr txBox="1"/>
          <p:nvPr/>
        </p:nvSpPr>
        <p:spPr>
          <a:xfrm>
            <a:off x="188774" y="546312"/>
            <a:ext cx="22572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8 LGSs WFS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40×40 sub-aps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r=17.5”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3 NIR NGSs WFS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1×1/2×2 sub-aps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patrol FoV r=60”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3 Deformable mirrors (DSM + 2 post focal DMs);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Each lasers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splitted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</a:rPr>
              <a:t> in 2 to get 8 laser sources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DEA78-B655-A84C-A359-F7DD3C3E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73831"/>
            <a:ext cx="8520600" cy="478800"/>
          </a:xfrm>
        </p:spPr>
        <p:txBody>
          <a:bodyPr/>
          <a:lstStyle/>
          <a:p>
            <a:r>
              <a:rPr lang="en-GB" dirty="0"/>
              <a:t>Imager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24E9F23-8648-004A-ABF4-4A62EAF5F838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73399" y="-49200"/>
            <a:ext cx="4506000" cy="359100"/>
          </a:xfrm>
        </p:spPr>
        <p:txBody>
          <a:bodyPr/>
          <a:lstStyle/>
          <a:p>
            <a:r>
              <a:rPr lang="en-GB" dirty="0"/>
              <a:t>MAVIS components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F90F29-DA5D-C84E-947C-10028157F4CE}"/>
              </a:ext>
            </a:extLst>
          </p:cNvPr>
          <p:cNvSpPr/>
          <p:nvPr/>
        </p:nvSpPr>
        <p:spPr>
          <a:xfrm>
            <a:off x="273399" y="882127"/>
            <a:ext cx="6647898" cy="170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57175" defTabSz="308016">
              <a:spcBef>
                <a:spcPts val="300"/>
              </a:spcBef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30”x30” 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FoV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 with 7mas pixel (to sample 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diffraction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limit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at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550nm)</a:t>
            </a:r>
          </a:p>
          <a:p>
            <a:pPr marL="342900" indent="-257175" defTabSz="308016">
              <a:spcBef>
                <a:spcPts val="300"/>
              </a:spcBef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U-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z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coverage (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Diffraction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limited imaging V-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z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)</a:t>
            </a:r>
          </a:p>
          <a:p>
            <a:pPr marL="342900" indent="-257175" defTabSz="308016">
              <a:spcBef>
                <a:spcPts val="300"/>
              </a:spcBef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en-GB" sz="1350" dirty="0">
                <a:solidFill>
                  <a:schemeClr val="bg2"/>
                </a:solidFill>
                <a:latin typeface="Avenir Next Medium"/>
              </a:rPr>
              <a:t>&gt; </a:t>
            </a:r>
            <a:r>
              <a:rPr lang="en-GB" sz="1350" b="1" dirty="0">
                <a:solidFill>
                  <a:schemeClr val="bg2"/>
                </a:solidFill>
                <a:latin typeface="Avenir Next Medium"/>
              </a:rPr>
              <a:t>10% </a:t>
            </a:r>
            <a:r>
              <a:rPr lang="en-GB" sz="1350" b="1" dirty="0" err="1">
                <a:solidFill>
                  <a:schemeClr val="bg2"/>
                </a:solidFill>
                <a:latin typeface="Avenir Next Medium"/>
              </a:rPr>
              <a:t>Strehl</a:t>
            </a:r>
            <a:r>
              <a:rPr lang="en-GB" sz="1350" b="1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en-GB" sz="1350" dirty="0">
                <a:solidFill>
                  <a:schemeClr val="bg2"/>
                </a:solidFill>
                <a:latin typeface="Avenir Next Medium"/>
              </a:rPr>
              <a:t>(goal 15%) </a:t>
            </a:r>
            <a:r>
              <a:rPr lang="en-GB" sz="1350" b="1" dirty="0">
                <a:solidFill>
                  <a:schemeClr val="bg2"/>
                </a:solidFill>
                <a:latin typeface="Avenir Next Medium"/>
              </a:rPr>
              <a:t>at V band</a:t>
            </a:r>
          </a:p>
          <a:p>
            <a:pPr marL="342900" indent="-257175" defTabSz="308016">
              <a:spcBef>
                <a:spcPts val="300"/>
              </a:spcBef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en-GB" sz="1350" b="1" dirty="0">
                <a:solidFill>
                  <a:schemeClr val="bg2"/>
                </a:solidFill>
                <a:latin typeface="Avenir Next Medium"/>
              </a:rPr>
              <a:t>50% sky coverage </a:t>
            </a:r>
            <a:r>
              <a:rPr lang="en-GB" sz="1350" dirty="0">
                <a:solidFill>
                  <a:schemeClr val="bg2"/>
                </a:solidFill>
                <a:latin typeface="Avenir Next Medium"/>
              </a:rPr>
              <a:t>@ South GP for 15% encircled energy in 50 mas </a:t>
            </a:r>
            <a:r>
              <a:rPr lang="en-GB" sz="1350" dirty="0" err="1">
                <a:solidFill>
                  <a:schemeClr val="bg2"/>
                </a:solidFill>
                <a:latin typeface="Avenir Next Medium"/>
              </a:rPr>
              <a:t>spaxel</a:t>
            </a:r>
            <a:endParaRPr lang="en-GB" sz="1350" dirty="0">
              <a:solidFill>
                <a:schemeClr val="bg2"/>
              </a:solidFill>
              <a:latin typeface="Avenir Next Medium"/>
            </a:endParaRPr>
          </a:p>
          <a:p>
            <a:pPr marL="342900" indent="-257175" defTabSz="308016">
              <a:spcBef>
                <a:spcPts val="300"/>
              </a:spcBef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en-GB" sz="1350" b="1" dirty="0">
                <a:solidFill>
                  <a:schemeClr val="bg2"/>
                </a:solidFill>
                <a:latin typeface="Avenir Next Medium"/>
              </a:rPr>
              <a:t>5-sigma limiting mag in 1 hour V = 29 </a:t>
            </a:r>
            <a:endParaRPr lang="it-IT" sz="1350" b="1" dirty="0">
              <a:solidFill>
                <a:schemeClr val="bg2"/>
              </a:solidFill>
              <a:latin typeface="Avenir Next Medium"/>
              <a:sym typeface="Avenir Next Medium"/>
            </a:endParaRPr>
          </a:p>
          <a:p>
            <a:pPr marL="342900" indent="-257175" defTabSz="308016">
              <a:buClr>
                <a:schemeClr val="accent1">
                  <a:satOff val="-4060"/>
                </a:schemeClr>
              </a:buClr>
              <a:buSzPts val="1800"/>
              <a:buFont typeface="Avenir Next"/>
              <a:buChar char="●"/>
            </a:pP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Wide + </a:t>
            </a:r>
            <a:r>
              <a:rPr lang="it-IT" sz="1350" dirty="0" err="1">
                <a:solidFill>
                  <a:schemeClr val="bg2"/>
                </a:solidFill>
                <a:latin typeface="Avenir Next Medium"/>
                <a:sym typeface="Avenir Next Medium"/>
              </a:rPr>
              <a:t>narrow</a:t>
            </a:r>
            <a:r>
              <a:rPr lang="it-IT" sz="1350" dirty="0">
                <a:solidFill>
                  <a:schemeClr val="bg2"/>
                </a:solidFill>
                <a:latin typeface="Avenir Next Medium"/>
                <a:sym typeface="Avenir Next Medium"/>
              </a:rPr>
              <a:t> band filters</a:t>
            </a:r>
          </a:p>
          <a:p>
            <a:pPr marL="85725" defTabSz="308016">
              <a:buClr>
                <a:schemeClr val="accent1">
                  <a:satOff val="-4060"/>
                </a:schemeClr>
              </a:buClr>
              <a:buSzPts val="1800"/>
            </a:pPr>
            <a:endParaRPr lang="en-GB" sz="1350" dirty="0">
              <a:solidFill>
                <a:schemeClr val="bg2"/>
              </a:solidFill>
              <a:latin typeface="Avenir Next Medium"/>
              <a:sym typeface="Avenir Next Medium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CBA3A4-DF10-DF4B-8629-B7356986F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77" y="2514933"/>
            <a:ext cx="4706609" cy="23621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9972E-A637-9840-BCCE-EA421169ECE3}"/>
              </a:ext>
            </a:extLst>
          </p:cNvPr>
          <p:cNvSpPr txBox="1"/>
          <p:nvPr/>
        </p:nvSpPr>
        <p:spPr>
          <a:xfrm>
            <a:off x="6388149" y="3023954"/>
            <a:ext cx="2411726" cy="1800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marL="85725" defTabSz="308016">
              <a:buClr>
                <a:schemeClr val="accent1">
                  <a:satOff val="-4060"/>
                </a:schemeClr>
              </a:buClr>
              <a:buSzPts val="1800"/>
            </a:pPr>
            <a:r>
              <a:rPr lang="it-IT" dirty="0">
                <a:solidFill>
                  <a:schemeClr val="bg2"/>
                </a:solidFill>
                <a:latin typeface="Avenir Next Medium"/>
              </a:rPr>
              <a:t>In 10 hours, MAVIS can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reach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a 5</a:t>
            </a:r>
            <a:r>
              <a:rPr lang="el-GR" dirty="0">
                <a:solidFill>
                  <a:schemeClr val="bg2"/>
                </a:solidFill>
                <a:latin typeface="Avenir Next Medium"/>
              </a:rPr>
              <a:t>σ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limiting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mag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of ~30.4 AB in the I band.</a:t>
            </a:r>
          </a:p>
          <a:p>
            <a:pPr marL="85725" defTabSz="308016">
              <a:buClr>
                <a:schemeClr val="accent1">
                  <a:satOff val="-4060"/>
                </a:schemeClr>
              </a:buClr>
              <a:buSzPts val="1800"/>
            </a:pPr>
            <a:endParaRPr lang="it-IT" dirty="0">
              <a:solidFill>
                <a:schemeClr val="bg2"/>
              </a:solidFill>
              <a:latin typeface="Avenir Next Medium"/>
            </a:endParaRPr>
          </a:p>
          <a:p>
            <a:pPr marL="85725" defTabSz="308016">
              <a:buClr>
                <a:schemeClr val="accent1">
                  <a:satOff val="-4060"/>
                </a:schemeClr>
              </a:buClr>
              <a:buSzPts val="1800"/>
            </a:pPr>
            <a:r>
              <a:rPr lang="it-IT" dirty="0">
                <a:solidFill>
                  <a:schemeClr val="bg2"/>
                </a:solidFill>
                <a:latin typeface="Avenir Next Medium"/>
              </a:rPr>
              <a:t>​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This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is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about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1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mag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deeper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</a:t>
            </a:r>
            <a:r>
              <a:rPr lang="it-IT" dirty="0" err="1">
                <a:solidFill>
                  <a:schemeClr val="bg2"/>
                </a:solidFill>
                <a:latin typeface="Avenir Next Medium"/>
              </a:rPr>
              <a:t>than</a:t>
            </a:r>
            <a:r>
              <a:rPr lang="it-IT" dirty="0">
                <a:solidFill>
                  <a:schemeClr val="bg2"/>
                </a:solidFill>
                <a:latin typeface="Avenir Next Medium"/>
              </a:rPr>
              <a:t> the HST UDF in i775 ​(96h) </a:t>
            </a:r>
          </a:p>
          <a:p>
            <a:pPr defTabSz="438150" hangingPunct="0">
              <a:buClrTx/>
            </a:pPr>
            <a:endParaRPr lang="en-GB" dirty="0"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B8A3A7-06F5-8841-84E6-AFDC6E8C3F10}"/>
              </a:ext>
            </a:extLst>
          </p:cNvPr>
          <p:cNvSpPr txBox="1"/>
          <p:nvPr/>
        </p:nvSpPr>
        <p:spPr>
          <a:xfrm>
            <a:off x="2548019" y="4866108"/>
            <a:ext cx="2231380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438150" hangingPunct="0">
              <a:buClrTx/>
            </a:pPr>
            <a:r>
              <a:rPr lang="en-GB" sz="1200" i="1" dirty="0">
                <a:latin typeface="Avenir Next Medium"/>
                <a:ea typeface="Avenir Next Medium"/>
                <a:cs typeface="Avenir Next Medium"/>
                <a:sym typeface="Avenir Next Medium"/>
              </a:rPr>
              <a:t>A simulated MAVIS Deep Field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F274BB-1050-B841-980B-960ABCECB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549" y="523099"/>
            <a:ext cx="1882039" cy="188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26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it-IT"/>
              <a:t>IFU Spectrograph</a:t>
            </a:r>
            <a:endParaRPr/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2"/>
          </p:nvPr>
        </p:nvSpPr>
        <p:spPr>
          <a:xfrm>
            <a:off x="301868" y="-37388"/>
            <a:ext cx="45060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0" indent="-257175"/>
            <a:r>
              <a:rPr lang="it-IT" dirty="0"/>
              <a:t>MAVIS </a:t>
            </a:r>
            <a:r>
              <a:rPr lang="it-IT" dirty="0" err="1"/>
              <a:t>components</a:t>
            </a:r>
            <a:endParaRPr dirty="0"/>
          </a:p>
        </p:txBody>
      </p:sp>
      <p:sp>
        <p:nvSpPr>
          <p:cNvPr id="313" name="Google Shape;313;p13"/>
          <p:cNvSpPr txBox="1"/>
          <p:nvPr/>
        </p:nvSpPr>
        <p:spPr>
          <a:xfrm>
            <a:off x="278852" y="647734"/>
            <a:ext cx="4377825" cy="25699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it-IT" sz="1050" dirty="0"/>
              <a:t> </a:t>
            </a:r>
            <a:endParaRPr sz="1050" dirty="0"/>
          </a:p>
        </p:txBody>
      </p:sp>
      <p:pic>
        <p:nvPicPr>
          <p:cNvPr id="314" name="Google Shape;314;p13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6233" y="2413906"/>
            <a:ext cx="2533434" cy="2450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46221" y="1047149"/>
            <a:ext cx="3519503" cy="3817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C7E12-9160-2C4C-8D8C-D8C1E46B5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IFU Spectrograph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7272C2-A1AB-534F-B59C-3664D8E8B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4051" y="3890073"/>
            <a:ext cx="8572500" cy="662521"/>
          </a:xfrm>
        </p:spPr>
        <p:txBody>
          <a:bodyPr/>
          <a:lstStyle/>
          <a:p>
            <a:r>
              <a:rPr lang="en-US" dirty="0"/>
              <a:t>Point source </a:t>
            </a:r>
            <a:r>
              <a:rPr lang="en-US" dirty="0">
                <a:solidFill>
                  <a:srgbClr val="C00000"/>
                </a:solidFill>
              </a:rPr>
              <a:t>sensitivity</a:t>
            </a:r>
            <a:r>
              <a:rPr lang="en-US" dirty="0"/>
              <a:t> estimates for MAVIS spectrograph modes</a:t>
            </a:r>
          </a:p>
          <a:p>
            <a:r>
              <a:rPr lang="en-US" dirty="0"/>
              <a:t>Includes chromatic PSF effects, assumes good conditions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8525AF-8A84-B945-9529-C318045BCF06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11700" y="-58725"/>
            <a:ext cx="4506000" cy="359100"/>
          </a:xfrm>
        </p:spPr>
        <p:txBody>
          <a:bodyPr/>
          <a:lstStyle/>
          <a:p>
            <a:r>
              <a:rPr lang="en-GB" dirty="0"/>
              <a:t>MAVIS components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CDFE91-518A-B144-87C6-B6CBFC5F95AF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4876800"/>
            <a:ext cx="549275" cy="25717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" smtClean="0"/>
              <a:pPr/>
              <a:t>29</a:t>
            </a:fld>
            <a:endParaRPr lang="en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7E576A9B-AC90-8648-AE55-261DC6105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45" y="1164297"/>
            <a:ext cx="6851391" cy="248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1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A4AE9-E814-9F44-A358-83B35F995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27135"/>
            <a:ext cx="8520600" cy="478800"/>
          </a:xfrm>
        </p:spPr>
        <p:txBody>
          <a:bodyPr/>
          <a:lstStyle/>
          <a:p>
            <a:r>
              <a:rPr lang="en-GB" dirty="0"/>
              <a:t>Adaptive Optics in the visible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E55C7CB-90FC-A647-8A1B-01C4AAB0CD73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11700" y="-30161"/>
            <a:ext cx="4506000" cy="359100"/>
          </a:xfrm>
        </p:spPr>
        <p:txBody>
          <a:bodyPr/>
          <a:lstStyle/>
          <a:p>
            <a:r>
              <a:rPr lang="en-GB" dirty="0"/>
              <a:t>Some background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644C1DD-DA56-DB4E-99EA-96F2DDBF8E2A}"/>
              </a:ext>
            </a:extLst>
          </p:cNvPr>
          <p:cNvSpPr txBox="1">
            <a:spLocks/>
          </p:cNvSpPr>
          <p:nvPr/>
        </p:nvSpPr>
        <p:spPr>
          <a:xfrm>
            <a:off x="1670741" y="805935"/>
            <a:ext cx="6643688" cy="143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300" dirty="0">
                <a:solidFill>
                  <a:schemeClr val="bg2"/>
                </a:solidFill>
                <a:latin typeface="Avenir Next Medium" panose="020B0503020202020204" pitchFamily="34" charset="0"/>
              </a:rPr>
              <a:t>Optical wavelengths are </a:t>
            </a:r>
            <a:r>
              <a:rPr lang="en-US" sz="1300" dirty="0">
                <a:solidFill>
                  <a:schemeClr val="accent5"/>
                </a:solidFill>
                <a:latin typeface="Avenir Next Medium" panose="020B0503020202020204" pitchFamily="34" charset="0"/>
              </a:rPr>
              <a:t>information-rich</a:t>
            </a:r>
            <a:r>
              <a:rPr lang="en-US" sz="1300" dirty="0">
                <a:solidFill>
                  <a:schemeClr val="bg2"/>
                </a:solidFill>
                <a:latin typeface="Avenir Next Medium" panose="020B0503020202020204" pitchFamily="34" charset="0"/>
              </a:rPr>
              <a:t>, with many well-understood astrophysical diagnostics</a:t>
            </a:r>
          </a:p>
          <a:p>
            <a:r>
              <a:rPr lang="en-US" sz="1300" dirty="0">
                <a:solidFill>
                  <a:srgbClr val="E42832"/>
                </a:solidFill>
                <a:latin typeface="Avenir Next Medium" panose="020B0503020202020204" pitchFamily="34" charset="0"/>
              </a:rPr>
              <a:t>Sky background </a:t>
            </a:r>
            <a:r>
              <a:rPr lang="en-US" sz="1300" dirty="0">
                <a:solidFill>
                  <a:schemeClr val="bg2"/>
                </a:solidFill>
                <a:latin typeface="Avenir Next Medium" panose="020B0503020202020204" pitchFamily="34" charset="0"/>
              </a:rPr>
              <a:t>is x1,000-10,000 times lower than infrared, possible to </a:t>
            </a:r>
            <a:r>
              <a:rPr lang="en-US" sz="1300" dirty="0">
                <a:solidFill>
                  <a:srgbClr val="FF0000"/>
                </a:solidFill>
                <a:latin typeface="Avenir Next Medium" panose="020B0503020202020204" pitchFamily="34" charset="0"/>
              </a:rPr>
              <a:t>compete with space facilities</a:t>
            </a:r>
          </a:p>
          <a:p>
            <a:r>
              <a:rPr lang="en-US" sz="1300" dirty="0">
                <a:solidFill>
                  <a:srgbClr val="E42832"/>
                </a:solidFill>
                <a:latin typeface="Avenir Next Medium" panose="020B0503020202020204" pitchFamily="34" charset="0"/>
              </a:rPr>
              <a:t>Detectors </a:t>
            </a:r>
            <a:r>
              <a:rPr lang="en-US" sz="1300" dirty="0">
                <a:solidFill>
                  <a:schemeClr val="bg2"/>
                </a:solidFill>
                <a:latin typeface="Avenir Next Medium" panose="020B0503020202020204" pitchFamily="34" charset="0"/>
              </a:rPr>
              <a:t>are larger, lower noise, faster frame rates, and cheaper</a:t>
            </a:r>
          </a:p>
          <a:p>
            <a:r>
              <a:rPr lang="en-US" sz="1300" b="1" dirty="0">
                <a:solidFill>
                  <a:srgbClr val="E42832"/>
                </a:solidFill>
                <a:latin typeface="Avenir Next Medium" panose="020B0503020202020204" pitchFamily="34" charset="0"/>
              </a:rPr>
              <a:t>500nm on an 8m gives same angular resolution as 2𝛍m on an ELT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A4207A-49E8-9240-ACE3-9D0FCB2584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52" b="16013"/>
          <a:stretch/>
        </p:blipFill>
        <p:spPr>
          <a:xfrm>
            <a:off x="1143000" y="2358498"/>
            <a:ext cx="6858000" cy="27753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286C6C-A09F-AA44-B337-B8CC9EB3B2CA}"/>
              </a:ext>
            </a:extLst>
          </p:cNvPr>
          <p:cNvSpPr txBox="1"/>
          <p:nvPr/>
        </p:nvSpPr>
        <p:spPr>
          <a:xfrm>
            <a:off x="2776539" y="4589599"/>
            <a:ext cx="1806528" cy="5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072" tIns="38072" rIns="38072" bIns="38072" numCol="1" spcCol="38068" rtlCol="0" anchor="ctr">
            <a:spAutoFit/>
          </a:bodyPr>
          <a:lstStyle/>
          <a:p>
            <a:pPr defTabSz="437790" hangingPunct="0">
              <a:spcBef>
                <a:spcPts val="1800"/>
              </a:spcBef>
            </a:pPr>
            <a:r>
              <a:rPr lang="en-US" sz="15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HST WFPC2, visible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3ABC30-C760-6244-B7BB-E9FB390D38BB}"/>
              </a:ext>
            </a:extLst>
          </p:cNvPr>
          <p:cNvSpPr txBox="1"/>
          <p:nvPr/>
        </p:nvSpPr>
        <p:spPr>
          <a:xfrm>
            <a:off x="6288899" y="4551277"/>
            <a:ext cx="1577298" cy="5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072" tIns="38072" rIns="38072" bIns="38072" numCol="1" spcCol="38068" rtlCol="0" anchor="ctr">
            <a:spAutoFit/>
          </a:bodyPr>
          <a:lstStyle/>
          <a:p>
            <a:pPr defTabSz="437790" hangingPunct="0">
              <a:spcBef>
                <a:spcPts val="1800"/>
              </a:spcBef>
            </a:pPr>
            <a:r>
              <a:rPr lang="en-US" sz="15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Gemini </a:t>
            </a:r>
            <a:r>
              <a:rPr lang="en-US" sz="1500" err="1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GeMS</a:t>
            </a:r>
            <a:r>
              <a:rPr lang="en-US" sz="15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, 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CC9548-108A-6747-8DA6-D4D512F9EAB2}"/>
              </a:ext>
            </a:extLst>
          </p:cNvPr>
          <p:cNvSpPr txBox="1"/>
          <p:nvPr/>
        </p:nvSpPr>
        <p:spPr>
          <a:xfrm>
            <a:off x="2826116" y="4782110"/>
            <a:ext cx="1710348" cy="30772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072" tIns="38072" rIns="38072" bIns="38072" numCol="1" spcCol="38068" rtlCol="0" anchor="ctr">
            <a:spAutoFit/>
          </a:bodyPr>
          <a:lstStyle/>
          <a:p>
            <a:pPr defTabSz="437790" hangingPunct="0"/>
            <a:r>
              <a:rPr lang="en-US" sz="150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VLT MAVIS, visible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FA800E-AA50-0646-9174-6505CFAA7BDA}"/>
              </a:ext>
            </a:extLst>
          </p:cNvPr>
          <p:cNvSpPr txBox="1"/>
          <p:nvPr/>
        </p:nvSpPr>
        <p:spPr>
          <a:xfrm>
            <a:off x="6330425" y="4771429"/>
            <a:ext cx="1524400" cy="307720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072" tIns="38072" rIns="38072" bIns="38072" numCol="1" spcCol="38068" rtlCol="0" anchor="ctr">
            <a:spAutoFit/>
          </a:bodyPr>
          <a:lstStyle/>
          <a:p>
            <a:pPr defTabSz="437790" hangingPunct="0"/>
            <a:r>
              <a:rPr lang="en-US" sz="1500">
                <a:solidFill>
                  <a:srgbClr val="FF0000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ELT MICADO, IR</a:t>
            </a:r>
          </a:p>
        </p:txBody>
      </p:sp>
    </p:spTree>
    <p:extLst>
      <p:ext uri="{BB962C8B-B14F-4D97-AF65-F5344CB8AC3E}">
        <p14:creationId xmlns:p14="http://schemas.microsoft.com/office/powerpoint/2010/main" val="36649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8C9716E-AADA-A867-C336-914685BEB1B4}"/>
              </a:ext>
            </a:extLst>
          </p:cNvPr>
          <p:cNvGrpSpPr/>
          <p:nvPr/>
        </p:nvGrpSpPr>
        <p:grpSpPr>
          <a:xfrm>
            <a:off x="470977" y="856898"/>
            <a:ext cx="8574964" cy="4106434"/>
            <a:chOff x="627969" y="1142530"/>
            <a:chExt cx="11433285" cy="5475246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327B13F-4146-9C40-AA3E-58E96D89453B}"/>
                </a:ext>
              </a:extLst>
            </p:cNvPr>
            <p:cNvGrpSpPr/>
            <p:nvPr/>
          </p:nvGrpSpPr>
          <p:grpSpPr>
            <a:xfrm>
              <a:off x="1769771" y="1588098"/>
              <a:ext cx="10291483" cy="5029678"/>
              <a:chOff x="1769771" y="1588098"/>
              <a:chExt cx="10291483" cy="5029678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61B73741-217A-9748-8389-6EC8A760FDC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843192" y="1588098"/>
                <a:ext cx="10218062" cy="5029678"/>
                <a:chOff x="4885324" y="2013981"/>
                <a:chExt cx="6867175" cy="3380257"/>
              </a:xfrm>
            </p:grpSpPr>
            <p:sp>
              <p:nvSpPr>
                <p:cNvPr id="35" name="Right Arrow 34">
                  <a:extLst>
                    <a:ext uri="{FF2B5EF4-FFF2-40B4-BE49-F238E27FC236}">
                      <a16:creationId xmlns:a16="http://schemas.microsoft.com/office/drawing/2014/main" id="{D800A5CE-5A46-F045-B53D-F191DB03D9FF}"/>
                    </a:ext>
                  </a:extLst>
                </p:cNvPr>
                <p:cNvSpPr/>
                <p:nvPr/>
              </p:nvSpPr>
              <p:spPr>
                <a:xfrm>
                  <a:off x="5150145" y="4877884"/>
                  <a:ext cx="6602334" cy="516354"/>
                </a:xfrm>
                <a:prstGeom prst="rightArrow">
                  <a:avLst>
                    <a:gd name="adj1" fmla="val 48707"/>
                    <a:gd name="adj2" fmla="val 51596"/>
                  </a:avLst>
                </a:prstGeom>
                <a:gradFill flip="none" rotWithShape="1">
                  <a:gsLst>
                    <a:gs pos="0">
                      <a:srgbClr val="1F497D">
                        <a:lumMod val="60000"/>
                        <a:lumOff val="40000"/>
                        <a:alpha val="79000"/>
                      </a:srgbClr>
                    </a:gs>
                    <a:gs pos="100000">
                      <a:srgbClr val="FFFFFF">
                        <a:alpha val="79000"/>
                      </a:srgbClr>
                    </a:gs>
                  </a:gsLst>
                  <a:lin ang="0" scaled="1"/>
                  <a:tileRect/>
                </a:gra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algn="ctr" defTabSz="342900">
                    <a:buClrTx/>
                    <a:defRPr/>
                  </a:pPr>
                  <a:endParaRPr lang="en-US" sz="1350">
                    <a:solidFill>
                      <a:prstClr val="white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36" name="Picture 35" descr="lmc_scales_v2-bright.png">
                  <a:extLst>
                    <a:ext uri="{FF2B5EF4-FFF2-40B4-BE49-F238E27FC236}">
                      <a16:creationId xmlns:a16="http://schemas.microsoft.com/office/drawing/2014/main" id="{9D1D269F-AB53-3343-81DB-F0C495C1B3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240"/>
                <a:stretch/>
              </p:blipFill>
              <p:spPr>
                <a:xfrm>
                  <a:off x="4885324" y="2013981"/>
                  <a:ext cx="6867175" cy="2717849"/>
                </a:xfrm>
                <a:prstGeom prst="rect">
                  <a:avLst/>
                </a:prstGeom>
              </p:spPr>
            </p:pic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975B944-8D4C-3C4C-B387-0F5DEE8053A5}"/>
                    </a:ext>
                  </a:extLst>
                </p:cNvPr>
                <p:cNvSpPr txBox="1"/>
                <p:nvPr/>
              </p:nvSpPr>
              <p:spPr>
                <a:xfrm>
                  <a:off x="5150166" y="5007140"/>
                  <a:ext cx="1405110" cy="2688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342900">
                    <a:buClrTx/>
                    <a:defRPr/>
                  </a:pPr>
                  <a:r>
                    <a:rPr lang="en-US" sz="1350" b="1" dirty="0">
                      <a:solidFill>
                        <a:prstClr val="black"/>
                      </a:solidFill>
                      <a:latin typeface="Calibri" panose="020F0502020204030204"/>
                      <a:ea typeface="+mn-ea"/>
                      <a:cs typeface="+mn-cs"/>
                    </a:rPr>
                    <a:t>No Adaptive Optics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9730477-B534-804C-8748-77B44A816D9B}"/>
                    </a:ext>
                  </a:extLst>
                </p:cNvPr>
                <p:cNvSpPr txBox="1"/>
                <p:nvPr/>
              </p:nvSpPr>
              <p:spPr>
                <a:xfrm>
                  <a:off x="6745427" y="5007140"/>
                  <a:ext cx="1190283" cy="2275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342900">
                    <a:buClrTx/>
                    <a:defRPr/>
                  </a:pPr>
                  <a:r>
                    <a:rPr lang="en-US" sz="1050" b="1" dirty="0">
                      <a:solidFill>
                        <a:prstClr val="black"/>
                      </a:solidFill>
                      <a:latin typeface="Calibri" panose="020F0502020204030204"/>
                    </a:rPr>
                    <a:t>Current AOF</a:t>
                  </a:r>
                  <a:endParaRPr lang="en-US" sz="1350" b="1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EC70A25-AD0A-964E-8316-31F6A9ED0BE3}"/>
                    </a:ext>
                  </a:extLst>
                </p:cNvPr>
                <p:cNvSpPr txBox="1"/>
                <p:nvPr/>
              </p:nvSpPr>
              <p:spPr>
                <a:xfrm>
                  <a:off x="8406737" y="5007140"/>
                  <a:ext cx="1713941" cy="2688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342900">
                    <a:buClrTx/>
                    <a:defRPr/>
                  </a:pPr>
                  <a:r>
                    <a:rPr lang="en-US" sz="1350" b="1" dirty="0">
                      <a:solidFill>
                        <a:prstClr val="black"/>
                      </a:solidFill>
                      <a:latin typeface="Calibri" panose="020F0502020204030204"/>
                      <a:ea typeface="+mn-ea"/>
                      <a:cs typeface="+mn-cs"/>
                    </a:rPr>
                    <a:t>Hubble Space Telescope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EEB6520-FA79-7749-8967-F256F9B0F078}"/>
                    </a:ext>
                  </a:extLst>
                </p:cNvPr>
                <p:cNvSpPr txBox="1"/>
                <p:nvPr/>
              </p:nvSpPr>
              <p:spPr>
                <a:xfrm>
                  <a:off x="10705992" y="5007140"/>
                  <a:ext cx="600713" cy="2688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342900">
                    <a:buClrTx/>
                    <a:defRPr/>
                  </a:pPr>
                  <a:r>
                    <a:rPr lang="en-US" sz="1350" b="1" dirty="0">
                      <a:solidFill>
                        <a:prstClr val="black"/>
                      </a:solidFill>
                      <a:latin typeface="Calibri" panose="020F0502020204030204"/>
                      <a:ea typeface="+mn-ea"/>
                      <a:cs typeface="+mn-cs"/>
                    </a:rPr>
                    <a:t>MAVIS</a:t>
                  </a:r>
                </a:p>
              </p:txBody>
            </p: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689AF264-AA56-5D4C-BE90-C526BBC70CFA}"/>
                    </a:ext>
                  </a:extLst>
                </p:cNvPr>
                <p:cNvGrpSpPr/>
                <p:nvPr/>
              </p:nvGrpSpPr>
              <p:grpSpPr>
                <a:xfrm>
                  <a:off x="5461858" y="4626368"/>
                  <a:ext cx="6184903" cy="289583"/>
                  <a:chOff x="1475512" y="6129909"/>
                  <a:chExt cx="6184903" cy="289583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4562BC03-B689-EE41-93E2-CF53AD5F0AC2}"/>
                      </a:ext>
                    </a:extLst>
                  </p:cNvPr>
                  <p:cNvSpPr txBox="1"/>
                  <p:nvPr/>
                </p:nvSpPr>
                <p:spPr>
                  <a:xfrm>
                    <a:off x="1475512" y="6129909"/>
                    <a:ext cx="990600" cy="2895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342900">
                      <a:buClrTx/>
                      <a:defRPr/>
                    </a:pPr>
                    <a:r>
                      <a:rPr lang="en-US" sz="1500" dirty="0">
                        <a:solidFill>
                          <a:prstClr val="black"/>
                        </a:solidFill>
                        <a:latin typeface="Calibri" panose="020F0502020204030204"/>
                        <a:ea typeface="+mn-ea"/>
                        <a:cs typeface="+mn-cs"/>
                      </a:rPr>
                      <a:t>0.4 “/pix</a:t>
                    </a:r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B2556823-ADF3-AB44-BF04-78EE32D12B31}"/>
                      </a:ext>
                    </a:extLst>
                  </p:cNvPr>
                  <p:cNvSpPr txBox="1"/>
                  <p:nvPr/>
                </p:nvSpPr>
                <p:spPr>
                  <a:xfrm>
                    <a:off x="2796316" y="6129909"/>
                    <a:ext cx="1146378" cy="2895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342900">
                      <a:buClrTx/>
                      <a:defRPr/>
                    </a:pPr>
                    <a:r>
                      <a:rPr lang="en-US" sz="1500" dirty="0">
                        <a:solidFill>
                          <a:prstClr val="black"/>
                        </a:solidFill>
                        <a:latin typeface="Calibri" panose="020F0502020204030204"/>
                        <a:ea typeface="+mn-ea"/>
                        <a:cs typeface="+mn-cs"/>
                      </a:rPr>
                      <a:t>0.2 “/pix</a:t>
                    </a:r>
                  </a:p>
                </p:txBody>
              </p:sp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ED5582D8-97E8-7240-A9FF-117B783A3180}"/>
                      </a:ext>
                    </a:extLst>
                  </p:cNvPr>
                  <p:cNvSpPr txBox="1"/>
                  <p:nvPr/>
                </p:nvSpPr>
                <p:spPr>
                  <a:xfrm>
                    <a:off x="4155216" y="6129909"/>
                    <a:ext cx="1102670" cy="2895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342900">
                      <a:buClrTx/>
                      <a:defRPr/>
                    </a:pPr>
                    <a:r>
                      <a:rPr lang="en-US" sz="1500" dirty="0">
                        <a:solidFill>
                          <a:prstClr val="black"/>
                        </a:solidFill>
                        <a:latin typeface="Calibri" panose="020F0502020204030204"/>
                        <a:ea typeface="+mn-ea"/>
                        <a:cs typeface="+mn-cs"/>
                      </a:rPr>
                      <a:t>0.1 ”/pix</a:t>
                    </a:r>
                  </a:p>
                </p:txBody>
              </p:sp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9EF181EB-764F-C345-A56A-5F8CC908F807}"/>
                      </a:ext>
                    </a:extLst>
                  </p:cNvPr>
                  <p:cNvSpPr txBox="1"/>
                  <p:nvPr/>
                </p:nvSpPr>
                <p:spPr>
                  <a:xfrm>
                    <a:off x="5303341" y="6129909"/>
                    <a:ext cx="938273" cy="28958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342900">
                      <a:buClrTx/>
                      <a:defRPr/>
                    </a:pPr>
                    <a:r>
                      <a:rPr lang="en-US" sz="1500" dirty="0">
                        <a:solidFill>
                          <a:prstClr val="black"/>
                        </a:solidFill>
                        <a:latin typeface="Calibri" panose="020F0502020204030204"/>
                        <a:ea typeface="+mn-ea"/>
                        <a:cs typeface="+mn-cs"/>
                      </a:rPr>
                      <a:t>45 mas/pix</a:t>
                    </a:r>
                  </a:p>
                </p:txBody>
              </p: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A75769B6-26FC-9541-8537-D3AFCC12B1CE}"/>
                      </a:ext>
                    </a:extLst>
                  </p:cNvPr>
                  <p:cNvSpPr txBox="1"/>
                  <p:nvPr/>
                </p:nvSpPr>
                <p:spPr>
                  <a:xfrm>
                    <a:off x="6606315" y="6129909"/>
                    <a:ext cx="1054100" cy="28958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defTabSz="342900">
                      <a:buClrTx/>
                      <a:defRPr/>
                    </a:pPr>
                    <a:r>
                      <a:rPr lang="en-US" sz="1500" dirty="0">
                        <a:solidFill>
                          <a:prstClr val="black"/>
                        </a:solidFill>
                        <a:latin typeface="Calibri" panose="020F0502020204030204"/>
                        <a:ea typeface="+mn-ea"/>
                        <a:cs typeface="+mn-cs"/>
                      </a:rPr>
                      <a:t>7 mas/pix</a:t>
                    </a:r>
                  </a:p>
                </p:txBody>
              </p:sp>
            </p:grp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9CCB3721-D5A6-B548-B9C6-1454E22DC0A3}"/>
                  </a:ext>
                </a:extLst>
              </p:cNvPr>
              <p:cNvGrpSpPr/>
              <p:nvPr/>
            </p:nvGrpSpPr>
            <p:grpSpPr>
              <a:xfrm>
                <a:off x="1769771" y="1591164"/>
                <a:ext cx="520068" cy="1994145"/>
                <a:chOff x="1769771" y="1591164"/>
                <a:chExt cx="520068" cy="1994145"/>
              </a:xfrm>
            </p:grpSpPr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4E91BCC8-F6BC-064F-8182-EE751327E2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69771" y="1591164"/>
                  <a:ext cx="520068" cy="18544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2DF5B7BF-CC46-A448-A286-CB71BEE3DC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84910" y="3271696"/>
                  <a:ext cx="504929" cy="31361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D0A597-81AF-3FA2-33A1-30DC43D58629}"/>
                </a:ext>
              </a:extLst>
            </p:cNvPr>
            <p:cNvSpPr txBox="1"/>
            <p:nvPr/>
          </p:nvSpPr>
          <p:spPr>
            <a:xfrm>
              <a:off x="627969" y="1142530"/>
              <a:ext cx="776872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1500" kern="1200" dirty="0">
                  <a:latin typeface="Calibri" panose="020F0502020204030204"/>
                  <a:ea typeface="+mn-ea"/>
                  <a:cs typeface="+mn-cs"/>
                </a:rPr>
                <a:t>LMC as viewed from a large distance (48 Mpc)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E7BEFD16-1FBD-B34A-9AD3-C37335EDC8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92" r="12300"/>
          <a:stretch/>
        </p:blipFill>
        <p:spPr>
          <a:xfrm>
            <a:off x="169341" y="2804830"/>
            <a:ext cx="1261364" cy="12668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A019C1D-8141-7141-A50C-563C9286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Resolving complexity in distant galaxies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907CDC9-F31A-4112-5EEF-BDB78964E4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906" y="0"/>
            <a:ext cx="4506000" cy="359100"/>
          </a:xfrm>
        </p:spPr>
        <p:txBody>
          <a:bodyPr/>
          <a:lstStyle/>
          <a:p>
            <a:r>
              <a:rPr lang="en-AU" dirty="0"/>
              <a:t>MAVIS Science</a:t>
            </a:r>
          </a:p>
          <a:p>
            <a:endParaRPr lang="en-US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7093012-D421-EF49-9ED5-7A045F96C5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718" t="27757" r="46648" b="45768"/>
          <a:stretch/>
        </p:blipFill>
        <p:spPr>
          <a:xfrm>
            <a:off x="250906" y="1332455"/>
            <a:ext cx="1078826" cy="1087461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6B2A0EC-3FDC-7041-B1AB-1C0B6BEE5DA6}"/>
              </a:ext>
            </a:extLst>
          </p:cNvPr>
          <p:cNvCxnSpPr>
            <a:cxnSpLocks/>
          </p:cNvCxnSpPr>
          <p:nvPr/>
        </p:nvCxnSpPr>
        <p:spPr>
          <a:xfrm flipH="1" flipV="1">
            <a:off x="250908" y="2419915"/>
            <a:ext cx="286675" cy="7485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9C3F8CB-8021-0745-91DA-8ACF2493AFC2}"/>
              </a:ext>
            </a:extLst>
          </p:cNvPr>
          <p:cNvCxnSpPr>
            <a:cxnSpLocks/>
          </p:cNvCxnSpPr>
          <p:nvPr/>
        </p:nvCxnSpPr>
        <p:spPr>
          <a:xfrm flipV="1">
            <a:off x="853074" y="2419917"/>
            <a:ext cx="476659" cy="7485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B1777B99-3151-B646-A817-90D4D710BA58}"/>
              </a:ext>
            </a:extLst>
          </p:cNvPr>
          <p:cNvSpPr>
            <a:spLocks noChangeAspect="1"/>
          </p:cNvSpPr>
          <p:nvPr/>
        </p:nvSpPr>
        <p:spPr>
          <a:xfrm>
            <a:off x="537583" y="3168501"/>
            <a:ext cx="315491" cy="340983"/>
          </a:xfrm>
          <a:prstGeom prst="rect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00">
              <a:buClrTx/>
              <a:defRPr/>
            </a:pPr>
            <a:endParaRPr lang="en-US" sz="135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2AA1376-43F3-164C-B57E-021921AF8D3E}"/>
              </a:ext>
            </a:extLst>
          </p:cNvPr>
          <p:cNvSpPr txBox="1"/>
          <p:nvPr/>
        </p:nvSpPr>
        <p:spPr>
          <a:xfrm>
            <a:off x="114992" y="4071714"/>
            <a:ext cx="121093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1350" kern="1200" dirty="0">
                <a:latin typeface="Calibri" panose="020F0502020204030204"/>
                <a:ea typeface="+mn-ea"/>
                <a:cs typeface="+mn-cs"/>
              </a:rPr>
              <a:t>LMC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8E74A28D-66CE-A14D-B3C0-F575320B5EBB}"/>
              </a:ext>
            </a:extLst>
          </p:cNvPr>
          <p:cNvSpPr/>
          <p:nvPr/>
        </p:nvSpPr>
        <p:spPr>
          <a:xfrm>
            <a:off x="4673617" y="1191074"/>
            <a:ext cx="4416035" cy="3815988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srgbClr val="FEFFFF"/>
              </a:solidFill>
              <a:latin typeface="Calibri" panose="020F0502020204030204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E795FBB-C460-3D44-9E44-B195DE35252A}"/>
              </a:ext>
            </a:extLst>
          </p:cNvPr>
          <p:cNvSpPr/>
          <p:nvPr/>
        </p:nvSpPr>
        <p:spPr>
          <a:xfrm>
            <a:off x="3220278" y="1191074"/>
            <a:ext cx="5923722" cy="37722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EFFFF"/>
              </a:solidFill>
              <a:latin typeface="Calibri" panose="020F0502020204030204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ED217AD-B7E4-C94F-8470-23CBF08717D5}"/>
              </a:ext>
            </a:extLst>
          </p:cNvPr>
          <p:cNvSpPr/>
          <p:nvPr/>
        </p:nvSpPr>
        <p:spPr>
          <a:xfrm>
            <a:off x="7522668" y="1181134"/>
            <a:ext cx="1566984" cy="3815988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EFFFF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3EA229-BD47-D3C5-3AD2-67BEA77DB4CA}"/>
              </a:ext>
            </a:extLst>
          </p:cNvPr>
          <p:cNvSpPr txBox="1"/>
          <p:nvPr/>
        </p:nvSpPr>
        <p:spPr>
          <a:xfrm>
            <a:off x="64963" y="4420745"/>
            <a:ext cx="15692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(adapted from </a:t>
            </a:r>
            <a:r>
              <a:rPr lang="en-US" sz="1100" dirty="0" err="1"/>
              <a:t>Kollmier</a:t>
            </a:r>
            <a:r>
              <a:rPr lang="en-US" sz="1100" dirty="0"/>
              <a:t> et al. 2017)</a:t>
            </a:r>
          </a:p>
        </p:txBody>
      </p:sp>
    </p:spTree>
    <p:extLst>
      <p:ext uri="{BB962C8B-B14F-4D97-AF65-F5344CB8AC3E}">
        <p14:creationId xmlns:p14="http://schemas.microsoft.com/office/powerpoint/2010/main" val="20542274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97" grpId="0" animBg="1"/>
      <p:bldP spid="96" grpId="0" animBg="1"/>
      <p:bldP spid="9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1875" dirty="0">
                <a:solidFill>
                  <a:srgbClr val="54A4D5"/>
                </a:solidFill>
              </a:rPr>
              <a:t>CHARACTERIZING ISM DYNAMICS OF DISK GALAXIES</a:t>
            </a:r>
            <a:endParaRPr sz="1725" dirty="0"/>
          </a:p>
        </p:txBody>
      </p:sp>
      <p:sp>
        <p:nvSpPr>
          <p:cNvPr id="201" name="Google Shape;201;p23"/>
          <p:cNvSpPr txBox="1">
            <a:spLocks noGrp="1"/>
          </p:cNvSpPr>
          <p:nvPr>
            <p:ph type="body" idx="1"/>
          </p:nvPr>
        </p:nvSpPr>
        <p:spPr>
          <a:xfrm>
            <a:off x="279275" y="4157288"/>
            <a:ext cx="8520600" cy="678034"/>
          </a:xfrm>
          <a:prstGeom prst="rect">
            <a:avLst/>
          </a:prstGeom>
        </p:spPr>
        <p:txBody>
          <a:bodyPr spcFirstLastPara="1" wrap="square" lIns="42863" tIns="68569" rIns="68569" bIns="68569" anchor="t" anchorCtr="0">
            <a:noAutofit/>
          </a:bodyPr>
          <a:lstStyle/>
          <a:p>
            <a:pPr indent="-285750">
              <a:lnSpc>
                <a:spcPct val="98181"/>
              </a:lnSpc>
              <a:spcBef>
                <a:spcPts val="450"/>
              </a:spcBef>
              <a:buClr>
                <a:srgbClr val="717171"/>
              </a:buClr>
              <a:buSzPts val="2400"/>
            </a:pPr>
            <a:r>
              <a:rPr lang="en" dirty="0">
                <a:solidFill>
                  <a:srgbClr val="717171"/>
                </a:solidFill>
              </a:rPr>
              <a:t>Disks are much more ‘turbulent’ at early times</a:t>
            </a:r>
            <a:endParaRPr dirty="0">
              <a:solidFill>
                <a:srgbClr val="717171"/>
              </a:solidFill>
            </a:endParaRPr>
          </a:p>
          <a:p>
            <a:pPr indent="-285750">
              <a:lnSpc>
                <a:spcPct val="98181"/>
              </a:lnSpc>
              <a:buClr>
                <a:srgbClr val="717171"/>
              </a:buClr>
              <a:buSzPts val="2400"/>
            </a:pPr>
            <a:r>
              <a:rPr lang="en" dirty="0">
                <a:solidFill>
                  <a:srgbClr val="717171"/>
                </a:solidFill>
              </a:rPr>
              <a:t>Dynamical turbulence? Outflows/winds? Beam smearing?</a:t>
            </a:r>
            <a:endParaRPr dirty="0">
              <a:solidFill>
                <a:srgbClr val="717171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dirty="0"/>
          </a:p>
        </p:txBody>
      </p:sp>
      <p:sp>
        <p:nvSpPr>
          <p:cNvPr id="7" name="Google Shape;198;p23">
            <a:extLst>
              <a:ext uri="{FF2B5EF4-FFF2-40B4-BE49-F238E27FC236}">
                <a16:creationId xmlns:a16="http://schemas.microsoft.com/office/drawing/2014/main" id="{9DB5A8A9-2031-378E-DB21-17A72B870E2D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333074" y="29236"/>
            <a:ext cx="4506000" cy="3591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" dirty="0"/>
              <a:t>MAVIS Science</a:t>
            </a:r>
            <a:endParaRPr dirty="0"/>
          </a:p>
        </p:txBody>
      </p:sp>
      <p:sp>
        <p:nvSpPr>
          <p:cNvPr id="199" name="Google Shape;199;p23"/>
          <p:cNvSpPr txBox="1"/>
          <p:nvPr/>
        </p:nvSpPr>
        <p:spPr>
          <a:xfrm>
            <a:off x="1616381" y="2894925"/>
            <a:ext cx="109350" cy="30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endParaRPr sz="1050"/>
          </a:p>
        </p:txBody>
      </p:sp>
      <p:pic>
        <p:nvPicPr>
          <p:cNvPr id="202" name="Google Shape;202;p23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365" y="827459"/>
            <a:ext cx="3070671" cy="3488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3909" y="867702"/>
            <a:ext cx="3775340" cy="33110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AD89C5-EA62-3988-4E90-AEBCB8BE6740}"/>
              </a:ext>
            </a:extLst>
          </p:cNvPr>
          <p:cNvSpPr txBox="1"/>
          <p:nvPr/>
        </p:nvSpPr>
        <p:spPr>
          <a:xfrm>
            <a:off x="6750308" y="3963167"/>
            <a:ext cx="1787669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50" dirty="0"/>
              <a:t>Time Since Big Bang (</a:t>
            </a:r>
            <a:r>
              <a:rPr lang="en-US" sz="1050" dirty="0" err="1"/>
              <a:t>Gyr</a:t>
            </a:r>
            <a:r>
              <a:rPr lang="en-US" sz="1050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B8537-B1C1-5A5B-E91C-1EE2CEE86814}"/>
              </a:ext>
            </a:extLst>
          </p:cNvPr>
          <p:cNvSpPr txBox="1"/>
          <p:nvPr/>
        </p:nvSpPr>
        <p:spPr>
          <a:xfrm>
            <a:off x="131948" y="1911540"/>
            <a:ext cx="1055286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Simulated z=0.3 spiral galaxy with MAVIS IFU</a:t>
            </a:r>
          </a:p>
          <a:p>
            <a:endParaRPr lang="en-US" sz="1050" dirty="0"/>
          </a:p>
          <a:p>
            <a:r>
              <a:rPr lang="en-US" sz="1050" dirty="0"/>
              <a:t>Credit: Trevor Mendel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1709ED-49AC-8423-B52A-6EB8E5FEA89C}"/>
              </a:ext>
            </a:extLst>
          </p:cNvPr>
          <p:cNvSpPr txBox="1"/>
          <p:nvPr/>
        </p:nvSpPr>
        <p:spPr>
          <a:xfrm>
            <a:off x="6559713" y="579669"/>
            <a:ext cx="26901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latin typeface="Avenir Book" panose="02000503020000020003" pitchFamily="2" charset="0"/>
              </a:rPr>
              <a:t>Adapted from </a:t>
            </a:r>
            <a:r>
              <a:rPr lang="en-AU" sz="1200" dirty="0" err="1">
                <a:latin typeface="Avenir Book" panose="02000503020000020003" pitchFamily="2" charset="0"/>
              </a:rPr>
              <a:t>Wisnioski</a:t>
            </a:r>
            <a:r>
              <a:rPr lang="en-AU" sz="1200" dirty="0">
                <a:latin typeface="Avenir Book" panose="02000503020000020003" pitchFamily="2" charset="0"/>
              </a:rPr>
              <a:t> et al. 2015. </a:t>
            </a:r>
            <a:endParaRPr lang="en-AU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55512aa56d_3_110"/>
          <p:cNvSpPr txBox="1">
            <a:spLocks noGrp="1"/>
          </p:cNvSpPr>
          <p:nvPr>
            <p:ph type="title"/>
          </p:nvPr>
        </p:nvSpPr>
        <p:spPr>
          <a:xfrm>
            <a:off x="416785" y="491481"/>
            <a:ext cx="8520525" cy="359100"/>
          </a:xfrm>
          <a:prstGeom prst="rect">
            <a:avLst/>
          </a:prstGeom>
        </p:spPr>
        <p:txBody>
          <a:bodyPr spcFirstLastPara="1" wrap="square" lIns="51427" tIns="51427" rIns="51427" bIns="51427" anchor="t" anchorCtr="0">
            <a:noAutofit/>
          </a:bodyPr>
          <a:lstStyle/>
          <a:p>
            <a:r>
              <a:rPr lang="it-IT" dirty="0"/>
              <a:t>MAVIS schedule</a:t>
            </a:r>
            <a:endParaRPr dirty="0"/>
          </a:p>
        </p:txBody>
      </p:sp>
      <p:sp>
        <p:nvSpPr>
          <p:cNvPr id="366" name="Google Shape;366;g255512aa56d_3_110"/>
          <p:cNvSpPr txBox="1">
            <a:spLocks noGrp="1"/>
          </p:cNvSpPr>
          <p:nvPr>
            <p:ph type="body" idx="1"/>
          </p:nvPr>
        </p:nvSpPr>
        <p:spPr>
          <a:xfrm>
            <a:off x="2016690" y="1010416"/>
            <a:ext cx="5152034" cy="847071"/>
          </a:xfrm>
          <a:prstGeom prst="rect">
            <a:avLst/>
          </a:prstGeom>
        </p:spPr>
        <p:txBody>
          <a:bodyPr spcFirstLastPara="1" wrap="square" lIns="51427" tIns="51427" rIns="51427" bIns="51427" anchor="t" anchorCtr="0">
            <a:noAutofit/>
          </a:bodyPr>
          <a:lstStyle/>
          <a:p>
            <a:pPr marL="12700" indent="0" algn="ctr">
              <a:lnSpc>
                <a:spcPct val="113000"/>
              </a:lnSpc>
              <a:buClr>
                <a:schemeClr val="dk1"/>
              </a:buClr>
              <a:buSzPts val="1600"/>
              <a:buNone/>
            </a:pPr>
            <a:r>
              <a:rPr lang="en-GB" sz="1600" dirty="0">
                <a:solidFill>
                  <a:schemeClr val="dk1"/>
                </a:solidFill>
              </a:rPr>
              <a:t>Passed Phase B April 2023, Final Design Review in Oct. 2025</a:t>
            </a:r>
          </a:p>
          <a:p>
            <a:pPr marL="12700" indent="0" algn="ctr">
              <a:lnSpc>
                <a:spcPct val="113000"/>
              </a:lnSpc>
              <a:buClr>
                <a:schemeClr val="dk1"/>
              </a:buClr>
              <a:buSzPts val="1600"/>
              <a:buNone/>
            </a:pPr>
            <a:r>
              <a:rPr lang="en-GB" sz="1600" b="1" dirty="0">
                <a:solidFill>
                  <a:srgbClr val="CC0000"/>
                </a:solidFill>
              </a:rPr>
              <a:t>first light expected Q3~2031</a:t>
            </a:r>
          </a:p>
          <a:p>
            <a:pPr marL="12700" indent="0" algn="ctr">
              <a:lnSpc>
                <a:spcPct val="113000"/>
              </a:lnSpc>
              <a:buClr>
                <a:schemeClr val="dk1"/>
              </a:buClr>
              <a:buSzPts val="1600"/>
              <a:buNone/>
            </a:pPr>
            <a:r>
              <a:rPr lang="en-GB" sz="1600" dirty="0">
                <a:solidFill>
                  <a:schemeClr val="tx1"/>
                </a:solidFill>
              </a:rPr>
              <a:t>in line with ELT expectations </a:t>
            </a:r>
          </a:p>
        </p:txBody>
      </p:sp>
      <p:sp>
        <p:nvSpPr>
          <p:cNvPr id="364" name="Google Shape;364;g255512aa56d_3_110"/>
          <p:cNvSpPr txBox="1">
            <a:spLocks noGrp="1"/>
          </p:cNvSpPr>
          <p:nvPr>
            <p:ph type="subTitle" idx="2"/>
          </p:nvPr>
        </p:nvSpPr>
        <p:spPr>
          <a:xfrm>
            <a:off x="404835" y="-6322"/>
            <a:ext cx="4506131" cy="269325"/>
          </a:xfrm>
          <a:prstGeom prst="rect">
            <a:avLst/>
          </a:prstGeom>
        </p:spPr>
        <p:txBody>
          <a:bodyPr spcFirstLastPara="1" wrap="square" lIns="51427" tIns="51427" rIns="51427" bIns="51427" anchor="t" anchorCtr="0">
            <a:noAutofit/>
          </a:bodyPr>
          <a:lstStyle/>
          <a:p>
            <a:pPr marL="0" indent="0"/>
            <a:r>
              <a:rPr lang="it-IT" dirty="0"/>
              <a:t>MAVIS Project</a:t>
            </a:r>
            <a:endParaRPr dirty="0"/>
          </a:p>
        </p:txBody>
      </p:sp>
      <p:sp>
        <p:nvSpPr>
          <p:cNvPr id="363" name="Google Shape;363;g255512aa56d_3_110"/>
          <p:cNvSpPr txBox="1">
            <a:spLocks noGrp="1"/>
          </p:cNvSpPr>
          <p:nvPr>
            <p:ph type="sldNum" idx="4294967295"/>
          </p:nvPr>
        </p:nvSpPr>
        <p:spPr>
          <a:xfrm>
            <a:off x="8594725" y="4271963"/>
            <a:ext cx="549275" cy="295275"/>
          </a:xfrm>
          <a:prstGeom prst="rect">
            <a:avLst/>
          </a:prstGeom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>
              <a:buSzPts val="1000"/>
            </a:pPr>
            <a:fld id="{00000000-1234-1234-1234-123412341234}" type="slidenum">
              <a:rPr lang="it-IT"/>
              <a:pPr>
                <a:buSzPts val="1000"/>
              </a:pPr>
              <a:t>32</a:t>
            </a:fld>
            <a:endParaRPr/>
          </a:p>
        </p:txBody>
      </p:sp>
      <p:pic>
        <p:nvPicPr>
          <p:cNvPr id="365" name="Google Shape;365;g255512aa56d_3_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740" y="2133931"/>
            <a:ext cx="7482613" cy="26527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BB1A317-2764-3A2B-ABE2-3ADFAB1837E0}"/>
              </a:ext>
            </a:extLst>
          </p:cNvPr>
          <p:cNvSpPr/>
          <p:nvPr/>
        </p:nvSpPr>
        <p:spPr>
          <a:xfrm>
            <a:off x="2016690" y="3394553"/>
            <a:ext cx="212943" cy="131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89754F-E5B2-D0A2-05BE-DE422401834C}"/>
              </a:ext>
            </a:extLst>
          </p:cNvPr>
          <p:cNvSpPr txBox="1"/>
          <p:nvPr/>
        </p:nvSpPr>
        <p:spPr>
          <a:xfrm>
            <a:off x="3019395" y="2293766"/>
            <a:ext cx="1268296" cy="307777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You are here!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BB532E9-B2C1-B5CE-BDD9-95D96B1A71F7}"/>
              </a:ext>
            </a:extLst>
          </p:cNvPr>
          <p:cNvCxnSpPr>
            <a:cxnSpLocks/>
          </p:cNvCxnSpPr>
          <p:nvPr/>
        </p:nvCxnSpPr>
        <p:spPr>
          <a:xfrm flipH="1">
            <a:off x="2934586" y="2601543"/>
            <a:ext cx="748898" cy="64923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0C937-54A0-D342-ABAC-B1FD47C7C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MCAO in the NIR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9D9A9D-8120-534D-8550-59576FAEA00D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27035" y="-48317"/>
            <a:ext cx="4506000" cy="359100"/>
          </a:xfrm>
        </p:spPr>
        <p:txBody>
          <a:bodyPr/>
          <a:lstStyle/>
          <a:p>
            <a:r>
              <a:rPr lang="en-GB" dirty="0"/>
              <a:t>Some background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B959140-E5CD-AD44-9BAC-960F10E22E71}"/>
              </a:ext>
            </a:extLst>
          </p:cNvPr>
          <p:cNvGrpSpPr/>
          <p:nvPr/>
        </p:nvGrpSpPr>
        <p:grpSpPr>
          <a:xfrm>
            <a:off x="4192219" y="1038747"/>
            <a:ext cx="4728035" cy="3429193"/>
            <a:chOff x="702065" y="522437"/>
            <a:chExt cx="8364949" cy="6317703"/>
          </a:xfrm>
        </p:grpSpPr>
        <p:pic>
          <p:nvPicPr>
            <p:cNvPr id="7" name="ngc288H_fr_yarg_comparo.png" descr="ngc288H_fr_yarg_comparo.png">
              <a:extLst>
                <a:ext uri="{FF2B5EF4-FFF2-40B4-BE49-F238E27FC236}">
                  <a16:creationId xmlns:a16="http://schemas.microsoft.com/office/drawing/2014/main" id="{34F0AAA3-3AA0-6B46-86FD-51A7D936F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065" y="522437"/>
              <a:ext cx="8364949" cy="631770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D09C1B-8D6C-344A-A6BF-D49F8BC1C2CA}"/>
                </a:ext>
              </a:extLst>
            </p:cNvPr>
            <p:cNvSpPr txBox="1"/>
            <p:nvPr/>
          </p:nvSpPr>
          <p:spPr>
            <a:xfrm>
              <a:off x="5278497" y="4881269"/>
              <a:ext cx="1344523" cy="18428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437880" hangingPunct="0">
                <a:spcBef>
                  <a:spcPts val="1800"/>
                </a:spcBef>
              </a:pPr>
              <a:r>
                <a:rPr lang="en-US" sz="1500">
                  <a:solidFill>
                    <a:srgbClr val="000090"/>
                  </a:solidFill>
                  <a:latin typeface="Avenir Next Medium"/>
                  <a:ea typeface="Avenir Next Medium"/>
                  <a:cs typeface="Avenir Next Medium"/>
                  <a:sym typeface="Avenir Next Medium"/>
                </a:rPr>
                <a:t>Typical SCAO </a:t>
              </a:r>
              <a:r>
                <a:rPr lang="en-US" sz="1500" err="1">
                  <a:solidFill>
                    <a:srgbClr val="000090"/>
                  </a:solidFill>
                  <a:latin typeface="Avenir Next Medium"/>
                  <a:ea typeface="Avenir Next Medium"/>
                  <a:cs typeface="Avenir Next Medium"/>
                  <a:sym typeface="Avenir Next Medium"/>
                </a:rPr>
                <a:t>FoV</a:t>
              </a:r>
              <a:endParaRPr lang="en-US" sz="1500">
                <a:solidFill>
                  <a:srgbClr val="000090"/>
                </a:solidFill>
                <a:latin typeface="Avenir Next Medium"/>
                <a:ea typeface="Avenir Next Medium"/>
                <a:cs typeface="Avenir Next Medium"/>
                <a:sym typeface="Avenir Next Medium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C9C4AEE-13A9-DA40-AE17-A08A576BBF79}"/>
              </a:ext>
            </a:extLst>
          </p:cNvPr>
          <p:cNvSpPr txBox="1"/>
          <p:nvPr/>
        </p:nvSpPr>
        <p:spPr>
          <a:xfrm>
            <a:off x="6369481" y="280828"/>
            <a:ext cx="2651367" cy="5386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8100" tIns="38100" rIns="38100" bIns="38100" numCol="1" spcCol="38100" rtlCol="0" anchor="ctr">
            <a:spAutoFit/>
          </a:bodyPr>
          <a:lstStyle/>
          <a:p>
            <a:pPr defTabSz="438150" hangingPunct="0">
              <a:spcBef>
                <a:spcPts val="1800"/>
              </a:spcBef>
              <a:buClrTx/>
            </a:pPr>
            <a:r>
              <a:rPr lang="it-IT" sz="1500" dirty="0" err="1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see</a:t>
            </a:r>
            <a:r>
              <a:rPr lang="it-IT" sz="150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 </a:t>
            </a:r>
            <a:r>
              <a:rPr lang="it-IT" sz="1500" dirty="0" err="1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also</a:t>
            </a:r>
            <a:r>
              <a:rPr lang="it-IT" sz="150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 MAD@VLT with NGS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90B322-0C90-1046-9FD4-CC96D8342DAE}"/>
              </a:ext>
            </a:extLst>
          </p:cNvPr>
          <p:cNvSpPr/>
          <p:nvPr/>
        </p:nvSpPr>
        <p:spPr>
          <a:xfrm>
            <a:off x="4093061" y="4594614"/>
            <a:ext cx="492634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en-US" sz="1500" dirty="0">
                <a:solidFill>
                  <a:schemeClr val="bg2"/>
                </a:solidFill>
              </a:rPr>
              <a:t>… but MCAO in the optical has </a:t>
            </a:r>
            <a:r>
              <a:rPr lang="en-US" sz="1500" dirty="0">
                <a:solidFill>
                  <a:srgbClr val="FF0000"/>
                </a:solidFill>
              </a:rPr>
              <a:t>never been done before</a:t>
            </a:r>
            <a:endParaRPr lang="en-US" sz="1500" b="1" dirty="0">
              <a:solidFill>
                <a:schemeClr val="bg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7E8FC-BD6F-B9E1-ECC2-AD731D714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3681" y="1038747"/>
            <a:ext cx="1869380" cy="22489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9EB4EB-A895-F3D2-A029-8733D00C6FC9}"/>
              </a:ext>
            </a:extLst>
          </p:cNvPr>
          <p:cNvSpPr txBox="1"/>
          <p:nvPr/>
        </p:nvSpPr>
        <p:spPr>
          <a:xfrm>
            <a:off x="-4544" y="1038747"/>
            <a:ext cx="22282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4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Avenir Next Medium"/>
                <a:ea typeface="Avenir Next Medium"/>
                <a:cs typeface="Avenir Next Medium"/>
                <a:sym typeface="Avenir Next Medium"/>
              </a:rPr>
              <a:t>Classical SCAO has a limited corrected field of view and heavy PSF variations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tabLst/>
            </a:pPr>
            <a:endParaRPr kumimoji="0" lang="en-GB" sz="10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Avenir Next Medium"/>
              <a:ea typeface="Avenir Next Medium"/>
              <a:cs typeface="Avenir Next Medium"/>
              <a:sym typeface="Avenir Next Medium"/>
            </a:endParaRPr>
          </a:p>
          <a:p>
            <a:pPr marL="342900" indent="-342900" defTabSz="584200" hangingPunct="0">
              <a:buClrTx/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MCAO uses multi-deformable mirrors, optically conjugated to different </a:t>
            </a:r>
            <a:r>
              <a:rPr lang="en-GB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altitudes, </a:t>
            </a:r>
            <a:r>
              <a:rPr lang="en-GB" sz="140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to correct aberrations produced by different layers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tabLst/>
            </a:pPr>
            <a:endParaRPr kumimoji="0" lang="en-GB" sz="14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64F6DA-8083-05D4-CEA3-99EC953D9743}"/>
              </a:ext>
            </a:extLst>
          </p:cNvPr>
          <p:cNvSpPr txBox="1"/>
          <p:nvPr/>
        </p:nvSpPr>
        <p:spPr>
          <a:xfrm>
            <a:off x="-4544" y="3843694"/>
            <a:ext cx="40615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400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Each mirror is driven by different wavefront sensors using different stars or LGS in the field, to reconstruct the 3D structure of the atmosphere</a:t>
            </a:r>
            <a:endParaRPr kumimoji="0" lang="en-GB" sz="1400" b="0" i="0" u="none" strike="noStrike" cap="none" spc="0" normalizeH="0" baseline="0" dirty="0">
              <a:ln>
                <a:noFill/>
              </a:ln>
              <a:solidFill>
                <a:schemeClr val="bg2"/>
              </a:solidFill>
              <a:effectLst/>
              <a:uFillTx/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9463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11700" y="510026"/>
            <a:ext cx="5523615" cy="4788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dirty="0"/>
              <a:t>The need for MAVIS</a:t>
            </a:r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3818" y="1015787"/>
            <a:ext cx="4261840" cy="144787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indent="-247650">
              <a:lnSpc>
                <a:spcPct val="113000"/>
              </a:lnSpc>
              <a:spcBef>
                <a:spcPts val="150"/>
              </a:spcBef>
              <a:buSzPts val="1600"/>
            </a:pPr>
            <a:r>
              <a:rPr lang="en-GB" sz="1600" dirty="0">
                <a:sym typeface="Avenir Next Medium"/>
              </a:rPr>
              <a:t>2030s as a new era of high resolution and high sensitivity instruments</a:t>
            </a:r>
          </a:p>
          <a:p>
            <a:pPr indent="-247650">
              <a:lnSpc>
                <a:spcPct val="113000"/>
              </a:lnSpc>
              <a:spcBef>
                <a:spcPts val="150"/>
              </a:spcBef>
              <a:buSzPts val="1600"/>
            </a:pPr>
            <a:r>
              <a:rPr lang="en-GB" sz="1600" dirty="0">
                <a:sym typeface="Avenir Next Medium"/>
              </a:rPr>
              <a:t>MAVIS will fill the gap for high resolution and sensitivity optical wavelengths in the post-HST era </a:t>
            </a:r>
            <a:r>
              <a:rPr lang="en-GB" sz="1600" b="1" dirty="0">
                <a:sym typeface="Avenir Next Medium"/>
              </a:rPr>
              <a:t>over most of the sky</a:t>
            </a:r>
          </a:p>
          <a:p>
            <a:pPr indent="-247650">
              <a:lnSpc>
                <a:spcPct val="113000"/>
              </a:lnSpc>
              <a:spcBef>
                <a:spcPts val="150"/>
              </a:spcBef>
              <a:buSzPts val="1600"/>
            </a:pPr>
            <a:r>
              <a:rPr lang="en-GB" sz="1600" b="1" dirty="0">
                <a:sym typeface="Avenir Next Medium"/>
              </a:rPr>
              <a:t>Highly complementary to ELT instruments</a:t>
            </a:r>
          </a:p>
        </p:txBody>
      </p:sp>
      <p:pic>
        <p:nvPicPr>
          <p:cNvPr id="59" name="Google Shape;59;p9"/>
          <p:cNvPicPr preferRelativeResize="0"/>
          <p:nvPr/>
        </p:nvPicPr>
        <p:blipFill rotWithShape="1">
          <a:blip r:embed="rId3">
            <a:alphaModFix/>
          </a:blip>
          <a:srcRect l="49413"/>
          <a:stretch/>
        </p:blipFill>
        <p:spPr>
          <a:xfrm>
            <a:off x="2298358" y="2928551"/>
            <a:ext cx="2007300" cy="1769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9"/>
          <p:cNvPicPr preferRelativeResize="0"/>
          <p:nvPr/>
        </p:nvPicPr>
        <p:blipFill rotWithShape="1">
          <a:blip r:embed="rId4">
            <a:alphaModFix/>
          </a:blip>
          <a:srcRect r="50079"/>
          <a:stretch/>
        </p:blipFill>
        <p:spPr>
          <a:xfrm>
            <a:off x="119032" y="2928551"/>
            <a:ext cx="2179326" cy="17699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ubtitle 4">
            <a:extLst>
              <a:ext uri="{FF2B5EF4-FFF2-40B4-BE49-F238E27FC236}">
                <a16:creationId xmlns:a16="http://schemas.microsoft.com/office/drawing/2014/main" id="{F408DAB9-7C00-5080-F34D-62A43022F671}"/>
              </a:ext>
            </a:extLst>
          </p:cNvPr>
          <p:cNvSpPr txBox="1">
            <a:spLocks/>
          </p:cNvSpPr>
          <p:nvPr/>
        </p:nvSpPr>
        <p:spPr>
          <a:xfrm>
            <a:off x="311700" y="-65250"/>
            <a:ext cx="45060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B7B7B7"/>
                </a:solidFill>
                <a:latin typeface="Alegreya Sans SC"/>
                <a:ea typeface="Alegreya Sans SC"/>
                <a:cs typeface="Alegreya Sans SC"/>
                <a:sym typeface="Alegreya Sans SC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MAVIS in context</a:t>
            </a:r>
            <a:endParaRPr lang="en-GB" dirty="0"/>
          </a:p>
        </p:txBody>
      </p:sp>
      <p:pic>
        <p:nvPicPr>
          <p:cNvPr id="5" name="Google Shape;658;p70">
            <a:extLst>
              <a:ext uri="{FF2B5EF4-FFF2-40B4-BE49-F238E27FC236}">
                <a16:creationId xmlns:a16="http://schemas.microsoft.com/office/drawing/2014/main" id="{429D9CDA-1385-6577-331D-4FE3D47D657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7684" y="1041909"/>
            <a:ext cx="3820610" cy="36565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0AE48E-FBB0-1B6F-8CB0-05AB79C454EE}"/>
              </a:ext>
            </a:extLst>
          </p:cNvPr>
          <p:cNvSpPr/>
          <p:nvPr/>
        </p:nvSpPr>
        <p:spPr>
          <a:xfrm>
            <a:off x="6796216" y="2633197"/>
            <a:ext cx="1502078" cy="23375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140BC6-FED8-6062-571B-6CB415133CCE}"/>
              </a:ext>
            </a:extLst>
          </p:cNvPr>
          <p:cNvGrpSpPr/>
          <p:nvPr/>
        </p:nvGrpSpPr>
        <p:grpSpPr>
          <a:xfrm>
            <a:off x="7639052" y="2527157"/>
            <a:ext cx="1400776" cy="445834"/>
            <a:chOff x="7639052" y="2527157"/>
            <a:chExt cx="1400776" cy="44583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2AB5485-192B-62FC-DC20-F720A3DEF628}"/>
                </a:ext>
              </a:extLst>
            </p:cNvPr>
            <p:cNvGrpSpPr/>
            <p:nvPr/>
          </p:nvGrpSpPr>
          <p:grpSpPr>
            <a:xfrm>
              <a:off x="7908324" y="2632874"/>
              <a:ext cx="1131504" cy="250381"/>
              <a:chOff x="7908324" y="2632874"/>
              <a:chExt cx="1131504" cy="250381"/>
            </a:xfrm>
          </p:grpSpPr>
          <p:sp>
            <p:nvSpPr>
              <p:cNvPr id="3" name="Right Arrow 2">
                <a:extLst>
                  <a:ext uri="{FF2B5EF4-FFF2-40B4-BE49-F238E27FC236}">
                    <a16:creationId xmlns:a16="http://schemas.microsoft.com/office/drawing/2014/main" id="{EB937CC9-3FE1-2007-4D70-BBE3839F2A4B}"/>
                  </a:ext>
                </a:extLst>
              </p:cNvPr>
              <p:cNvSpPr/>
              <p:nvPr/>
            </p:nvSpPr>
            <p:spPr>
              <a:xfrm>
                <a:off x="7908324" y="2632874"/>
                <a:ext cx="1131504" cy="250381"/>
              </a:xfrm>
              <a:prstGeom prst="rightArrow">
                <a:avLst/>
              </a:prstGeom>
              <a:ln w="6350">
                <a:solidFill>
                  <a:schemeClr val="accent1">
                    <a:shade val="1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T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1CE359-55D1-8AB0-5C3E-1042A5ADA592}"/>
                  </a:ext>
                </a:extLst>
              </p:cNvPr>
              <p:cNvSpPr txBox="1"/>
              <p:nvPr/>
            </p:nvSpPr>
            <p:spPr>
              <a:xfrm>
                <a:off x="8319374" y="2632874"/>
                <a:ext cx="49885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T" sz="1000" dirty="0"/>
                  <a:t>HWO</a:t>
                </a: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60715AB-5CC0-57C8-1C94-B23142870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39052" y="2527157"/>
              <a:ext cx="792592" cy="44583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5F1EC1-CCDD-704A-9258-7A4B4876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MAVIS CONSORTIUM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587ED3-CDD3-934B-BEB0-E33DDC269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Mavis overview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D2C3924-3F2F-1066-BD52-6E5BC781D21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92600" y="-58854"/>
            <a:ext cx="4506000" cy="359100"/>
          </a:xfrm>
        </p:spPr>
        <p:txBody>
          <a:bodyPr/>
          <a:lstStyle/>
          <a:p>
            <a:r>
              <a:rPr lang="en-US" dirty="0"/>
              <a:t>Project Structure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DDEE5B4-39AA-EF42-AA5D-A2D98E1B8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2" b="8187"/>
          <a:stretch/>
        </p:blipFill>
        <p:spPr bwMode="auto">
          <a:xfrm>
            <a:off x="221492" y="828096"/>
            <a:ext cx="4550046" cy="396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AB4C330-922F-A844-A8FF-42BDAB2A7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0"/>
          <a:stretch/>
        </p:blipFill>
        <p:spPr bwMode="auto">
          <a:xfrm>
            <a:off x="4345868" y="828096"/>
            <a:ext cx="3478052" cy="4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E5809D-23FF-5546-A2D4-7B2EC319001D}"/>
              </a:ext>
            </a:extLst>
          </p:cNvPr>
          <p:cNvSpPr/>
          <p:nvPr/>
        </p:nvSpPr>
        <p:spPr>
          <a:xfrm>
            <a:off x="4771538" y="1325106"/>
            <a:ext cx="2493293" cy="662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7" name="Google Shape;84;p11">
            <a:extLst>
              <a:ext uri="{FF2B5EF4-FFF2-40B4-BE49-F238E27FC236}">
                <a16:creationId xmlns:a16="http://schemas.microsoft.com/office/drawing/2014/main" id="{43BF4553-7E6D-5564-271B-8C9F117736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3493" y="2365974"/>
            <a:ext cx="682675" cy="20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5;p11">
            <a:extLst>
              <a:ext uri="{FF2B5EF4-FFF2-40B4-BE49-F238E27FC236}">
                <a16:creationId xmlns:a16="http://schemas.microsoft.com/office/drawing/2014/main" id="{4EACD0DC-01A6-6508-94F0-B8FF578B075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3447298"/>
            <a:ext cx="755049" cy="32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83;p11">
            <a:extLst>
              <a:ext uri="{FF2B5EF4-FFF2-40B4-BE49-F238E27FC236}">
                <a16:creationId xmlns:a16="http://schemas.microsoft.com/office/drawing/2014/main" id="{475E5933-2A45-15C7-4D57-F93C39F07C3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315" y="2709122"/>
            <a:ext cx="623953" cy="200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1;p11">
            <a:extLst>
              <a:ext uri="{FF2B5EF4-FFF2-40B4-BE49-F238E27FC236}">
                <a16:creationId xmlns:a16="http://schemas.microsoft.com/office/drawing/2014/main" id="{51258101-6C24-C47E-40BE-550A40CCCD8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46969" y="1040823"/>
            <a:ext cx="217731" cy="284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logo_circolare_oa_arcetri.fw.png">
            <a:extLst>
              <a:ext uri="{FF2B5EF4-FFF2-40B4-BE49-F238E27FC236}">
                <a16:creationId xmlns:a16="http://schemas.microsoft.com/office/drawing/2014/main" id="{7F807A82-B54F-E220-06D7-65D629A406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475" y="2365974"/>
            <a:ext cx="843066" cy="84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49;p5">
            <a:extLst>
              <a:ext uri="{FF2B5EF4-FFF2-40B4-BE49-F238E27FC236}">
                <a16:creationId xmlns:a16="http://schemas.microsoft.com/office/drawing/2014/main" id="{2EB2BBFA-9AA5-66CA-DF9A-8F641F8425ED}"/>
              </a:ext>
            </a:extLst>
          </p:cNvPr>
          <p:cNvSpPr txBox="1"/>
          <p:nvPr/>
        </p:nvSpPr>
        <p:spPr>
          <a:xfrm>
            <a:off x="5304347" y="684431"/>
            <a:ext cx="1619146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PI: </a:t>
            </a:r>
            <a:r>
              <a:rPr lang="it-IT" sz="1800" dirty="0" err="1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F</a:t>
            </a:r>
            <a:r>
              <a:rPr lang="it-IT" sz="1800" dirty="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. </a:t>
            </a:r>
            <a:r>
              <a:rPr lang="it-IT" sz="1800" dirty="0" err="1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Rigaut</a:t>
            </a:r>
            <a:r>
              <a:rPr lang="it-IT" sz="1800" dirty="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800" dirty="0"/>
          </a:p>
          <a:p>
            <a:r>
              <a:rPr lang="it-IT" sz="1800" dirty="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(</a:t>
            </a:r>
            <a:r>
              <a:rPr lang="it-IT" sz="1800" dirty="0" err="1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Astralis</a:t>
            </a:r>
            <a:r>
              <a:rPr lang="it-IT" sz="1800" dirty="0">
                <a:solidFill>
                  <a:srgbClr val="C00000"/>
                </a:solidFill>
                <a:latin typeface="Avenir"/>
                <a:ea typeface="Avenir"/>
                <a:cs typeface="Avenir"/>
                <a:sym typeface="Avenir"/>
              </a:rPr>
              <a:t>)</a:t>
            </a:r>
            <a:endParaRPr sz="1800" dirty="0"/>
          </a:p>
        </p:txBody>
      </p:sp>
      <p:pic>
        <p:nvPicPr>
          <p:cNvPr id="15" name="Google Shape;150;p5">
            <a:extLst>
              <a:ext uri="{FF2B5EF4-FFF2-40B4-BE49-F238E27FC236}">
                <a16:creationId xmlns:a16="http://schemas.microsoft.com/office/drawing/2014/main" id="{AE79EAE0-3931-CDDD-FADC-5752BF7B78C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64832" y="489764"/>
            <a:ext cx="840584" cy="9018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F81AD6B-A366-7ECF-8714-BFDA6DB23B4A}"/>
              </a:ext>
            </a:extLst>
          </p:cNvPr>
          <p:cNvSpPr txBox="1"/>
          <p:nvPr/>
        </p:nvSpPr>
        <p:spPr>
          <a:xfrm>
            <a:off x="4476750" y="1437973"/>
            <a:ext cx="4407558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GB" dirty="0">
                <a:latin typeface="Helvetica Neue"/>
                <a:ea typeface="Helvetica Neue"/>
                <a:cs typeface="Helvetica Neue"/>
                <a:sym typeface="Helvetica Neue"/>
              </a:rPr>
              <a:t>First Australia-led ESO-VLT facility instrument</a:t>
            </a:r>
          </a:p>
          <a:p>
            <a:pPr algn="ctr">
              <a:spcBef>
                <a:spcPts val="450"/>
              </a:spcBef>
            </a:pPr>
            <a:r>
              <a:rPr lang="en-GB" dirty="0">
                <a:latin typeface="Helvetica Neue"/>
                <a:ea typeface="Helvetica Neue"/>
                <a:cs typeface="Helvetica Neue"/>
                <a:sym typeface="Helvetica Neue"/>
              </a:rPr>
              <a:t>Workload split ~50-50 Australian/European partners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B57675F-E388-251C-A716-703FD139C7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7345" y="2522648"/>
            <a:ext cx="899572" cy="38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5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7F56CB-9B2F-0748-BF92-23607D4F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MAVIS CONSORTIUM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B860BC-B080-6140-9CEB-FA440E3F8E9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92600" y="-60006"/>
            <a:ext cx="4506000" cy="359100"/>
          </a:xfrm>
        </p:spPr>
        <p:txBody>
          <a:bodyPr/>
          <a:lstStyle/>
          <a:p>
            <a:r>
              <a:rPr lang="en-US" dirty="0"/>
              <a:t>Project Structure</a:t>
            </a:r>
          </a:p>
          <a:p>
            <a:endParaRPr lang="en-US" dirty="0"/>
          </a:p>
        </p:txBody>
      </p:sp>
      <p:pic>
        <p:nvPicPr>
          <p:cNvPr id="3074" name="Picture 2" descr="Google Maps desktop now shows the world as a spinnable globe">
            <a:extLst>
              <a:ext uri="{FF2B5EF4-FFF2-40B4-BE49-F238E27FC236}">
                <a16:creationId xmlns:a16="http://schemas.microsoft.com/office/drawing/2014/main" id="{DAD1ACAD-6C7D-D44C-B2A2-785DE5A61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1" y="932423"/>
            <a:ext cx="762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1DCA2484-C5D1-2046-A967-E894A15208F2}"/>
              </a:ext>
            </a:extLst>
          </p:cNvPr>
          <p:cNvSpPr/>
          <p:nvPr/>
        </p:nvSpPr>
        <p:spPr>
          <a:xfrm>
            <a:off x="4334256" y="1956816"/>
            <a:ext cx="3429000" cy="2109476"/>
          </a:xfrm>
          <a:custGeom>
            <a:avLst/>
            <a:gdLst>
              <a:gd name="connsiteX0" fmla="*/ 0 w 4572000"/>
              <a:gd name="connsiteY0" fmla="*/ 0 h 2743200"/>
              <a:gd name="connsiteX1" fmla="*/ 2609088 w 4572000"/>
              <a:gd name="connsiteY1" fmla="*/ 829056 h 2743200"/>
              <a:gd name="connsiteX2" fmla="*/ 4572000 w 4572000"/>
              <a:gd name="connsiteY2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0" h="2743200">
                <a:moveTo>
                  <a:pt x="0" y="0"/>
                </a:moveTo>
                <a:cubicBezTo>
                  <a:pt x="923544" y="185928"/>
                  <a:pt x="1847088" y="371856"/>
                  <a:pt x="2609088" y="829056"/>
                </a:cubicBezTo>
                <a:cubicBezTo>
                  <a:pt x="3371088" y="1286256"/>
                  <a:pt x="3971544" y="2014728"/>
                  <a:pt x="4572000" y="2743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3953F79-1B0F-3841-8C2B-7476E98AD013}"/>
              </a:ext>
            </a:extLst>
          </p:cNvPr>
          <p:cNvSpPr/>
          <p:nvPr/>
        </p:nvSpPr>
        <p:spPr>
          <a:xfrm>
            <a:off x="4334256" y="2008892"/>
            <a:ext cx="3429000" cy="2057400"/>
          </a:xfrm>
          <a:custGeom>
            <a:avLst/>
            <a:gdLst>
              <a:gd name="connsiteX0" fmla="*/ 0 w 4572000"/>
              <a:gd name="connsiteY0" fmla="*/ 0 h 2743200"/>
              <a:gd name="connsiteX1" fmla="*/ 2609088 w 4572000"/>
              <a:gd name="connsiteY1" fmla="*/ 829056 h 2743200"/>
              <a:gd name="connsiteX2" fmla="*/ 4572000 w 4572000"/>
              <a:gd name="connsiteY2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0" h="2743200">
                <a:moveTo>
                  <a:pt x="0" y="0"/>
                </a:moveTo>
                <a:cubicBezTo>
                  <a:pt x="923544" y="185928"/>
                  <a:pt x="1847088" y="371856"/>
                  <a:pt x="2609088" y="829056"/>
                </a:cubicBezTo>
                <a:cubicBezTo>
                  <a:pt x="3371088" y="1286256"/>
                  <a:pt x="3971544" y="2014728"/>
                  <a:pt x="4572000" y="2743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C03752EF-D1E8-3740-9E54-D49E728FCC7E}"/>
              </a:ext>
            </a:extLst>
          </p:cNvPr>
          <p:cNvSpPr/>
          <p:nvPr/>
        </p:nvSpPr>
        <p:spPr>
          <a:xfrm>
            <a:off x="4144252" y="2008892"/>
            <a:ext cx="3619007" cy="2080890"/>
          </a:xfrm>
          <a:custGeom>
            <a:avLst/>
            <a:gdLst>
              <a:gd name="connsiteX0" fmla="*/ 0 w 4572000"/>
              <a:gd name="connsiteY0" fmla="*/ 0 h 2743200"/>
              <a:gd name="connsiteX1" fmla="*/ 2609088 w 4572000"/>
              <a:gd name="connsiteY1" fmla="*/ 829056 h 2743200"/>
              <a:gd name="connsiteX2" fmla="*/ 4572000 w 4572000"/>
              <a:gd name="connsiteY2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0" h="2743200">
                <a:moveTo>
                  <a:pt x="0" y="0"/>
                </a:moveTo>
                <a:cubicBezTo>
                  <a:pt x="923544" y="185928"/>
                  <a:pt x="1847088" y="371856"/>
                  <a:pt x="2609088" y="829056"/>
                </a:cubicBezTo>
                <a:cubicBezTo>
                  <a:pt x="3371088" y="1286256"/>
                  <a:pt x="3971544" y="2014728"/>
                  <a:pt x="4572000" y="2743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0E90004-9956-934C-9B6A-AA14922623E7}"/>
              </a:ext>
            </a:extLst>
          </p:cNvPr>
          <p:cNvSpPr/>
          <p:nvPr/>
        </p:nvSpPr>
        <p:spPr>
          <a:xfrm>
            <a:off x="4279561" y="1899666"/>
            <a:ext cx="3429000" cy="2109476"/>
          </a:xfrm>
          <a:custGeom>
            <a:avLst/>
            <a:gdLst>
              <a:gd name="connsiteX0" fmla="*/ 0 w 4572000"/>
              <a:gd name="connsiteY0" fmla="*/ 0 h 2743200"/>
              <a:gd name="connsiteX1" fmla="*/ 2609088 w 4572000"/>
              <a:gd name="connsiteY1" fmla="*/ 829056 h 2743200"/>
              <a:gd name="connsiteX2" fmla="*/ 4572000 w 4572000"/>
              <a:gd name="connsiteY2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0" h="2743200">
                <a:moveTo>
                  <a:pt x="0" y="0"/>
                </a:moveTo>
                <a:cubicBezTo>
                  <a:pt x="923544" y="185928"/>
                  <a:pt x="1847088" y="371856"/>
                  <a:pt x="2609088" y="829056"/>
                </a:cubicBezTo>
                <a:cubicBezTo>
                  <a:pt x="3371088" y="1286256"/>
                  <a:pt x="3971544" y="2014728"/>
                  <a:pt x="4572000" y="27432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B977ACA-8863-954B-A05A-49100BA5E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2"/>
          <a:stretch/>
        </p:blipFill>
        <p:spPr bwMode="auto">
          <a:xfrm>
            <a:off x="4094135" y="1872431"/>
            <a:ext cx="300406" cy="28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5F31F010-3A15-D841-8EAD-D10F4F487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0"/>
          <a:stretch/>
        </p:blipFill>
        <p:spPr bwMode="auto">
          <a:xfrm>
            <a:off x="7740444" y="4009141"/>
            <a:ext cx="157091" cy="19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51;p5">
            <a:extLst>
              <a:ext uri="{FF2B5EF4-FFF2-40B4-BE49-F238E27FC236}">
                <a16:creationId xmlns:a16="http://schemas.microsoft.com/office/drawing/2014/main" id="{FC592797-9BBD-B132-95B1-E168BBD60C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110"/>
          <a:stretch/>
        </p:blipFill>
        <p:spPr>
          <a:xfrm>
            <a:off x="5984110" y="950321"/>
            <a:ext cx="1118145" cy="9493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52;p5">
            <a:extLst>
              <a:ext uri="{FF2B5EF4-FFF2-40B4-BE49-F238E27FC236}">
                <a16:creationId xmlns:a16="http://schemas.microsoft.com/office/drawing/2014/main" id="{0F311E2D-CCE8-8F04-D3FB-B96978AC7967}"/>
              </a:ext>
            </a:extLst>
          </p:cNvPr>
          <p:cNvSpPr txBox="1"/>
          <p:nvPr/>
        </p:nvSpPr>
        <p:spPr>
          <a:xfrm>
            <a:off x="5884049" y="1893349"/>
            <a:ext cx="12444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</a:rPr>
              <a:t>~10h time </a:t>
            </a:r>
            <a:r>
              <a:rPr lang="it-IT" sz="1200" b="1" dirty="0" err="1">
                <a:solidFill>
                  <a:srgbClr val="C00000"/>
                </a:solidFill>
              </a:rPr>
              <a:t>difference</a:t>
            </a:r>
            <a:r>
              <a:rPr lang="it-IT" sz="1200" b="1" dirty="0">
                <a:solidFill>
                  <a:srgbClr val="C00000"/>
                </a:solidFill>
              </a:rPr>
              <a:t>!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428903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C101-9B19-72DF-0AC3-A78D032F9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MAVIS CONSORTIUM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7BA77AD-C315-F3EC-1AFD-B45D8895F306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311700" y="10947"/>
            <a:ext cx="4506000" cy="359100"/>
          </a:xfrm>
        </p:spPr>
        <p:txBody>
          <a:bodyPr/>
          <a:lstStyle/>
          <a:p>
            <a:r>
              <a:rPr lang="en-IT" dirty="0"/>
              <a:t>Project 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A0BEFE-C10D-E4FF-285E-22EBFE4B1144}"/>
              </a:ext>
            </a:extLst>
          </p:cNvPr>
          <p:cNvSpPr txBox="1"/>
          <p:nvPr/>
        </p:nvSpPr>
        <p:spPr>
          <a:xfrm>
            <a:off x="300292" y="998815"/>
            <a:ext cx="866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Australia’s Governament decided to not to pursue full membership with the ESO once the current Strategic Partnership ends in 2027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0F7FC9-0FBB-9E72-9F19-140DD4EB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56" y="2291602"/>
            <a:ext cx="4002344" cy="24327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44A66B-99C4-CFB2-2884-734440A97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650" y="1920240"/>
            <a:ext cx="3592238" cy="2109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28BDE4-2F5B-C9DE-86F1-6EF96C618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463" y="4077427"/>
            <a:ext cx="6266087" cy="9073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F4ED54-7766-BCFF-E44F-1A1426E23C3E}"/>
              </a:ext>
            </a:extLst>
          </p:cNvPr>
          <p:cNvSpPr txBox="1"/>
          <p:nvPr/>
        </p:nvSpPr>
        <p:spPr>
          <a:xfrm>
            <a:off x="341056" y="1627583"/>
            <a:ext cx="3390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MAVIS AUS funding are independent of </a:t>
            </a:r>
          </a:p>
          <a:p>
            <a:r>
              <a:rPr lang="en-IT" dirty="0"/>
              <a:t>Australia ESO membership</a:t>
            </a:r>
          </a:p>
        </p:txBody>
      </p:sp>
    </p:spTree>
    <p:extLst>
      <p:ext uri="{BB962C8B-B14F-4D97-AF65-F5344CB8AC3E}">
        <p14:creationId xmlns:p14="http://schemas.microsoft.com/office/powerpoint/2010/main" val="128060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101;p2">
            <a:extLst>
              <a:ext uri="{FF2B5EF4-FFF2-40B4-BE49-F238E27FC236}">
                <a16:creationId xmlns:a16="http://schemas.microsoft.com/office/drawing/2014/main" id="{1EC4D62B-6278-8E98-B77E-CAF1DBE8B3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6129" y="675359"/>
            <a:ext cx="4736063" cy="2411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83C2D-CF47-FB43-A69E-1416340E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49" y="429943"/>
            <a:ext cx="8520600" cy="478800"/>
          </a:xfrm>
        </p:spPr>
        <p:txBody>
          <a:bodyPr/>
          <a:lstStyle/>
          <a:p>
            <a:r>
              <a:rPr lang="en-GB" dirty="0"/>
              <a:t>What is MAVIS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D5A7DBB-FD64-5D48-BEE3-DF087DBCC10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42267" y="-40311"/>
            <a:ext cx="4506000" cy="359100"/>
          </a:xfrm>
        </p:spPr>
        <p:txBody>
          <a:bodyPr/>
          <a:lstStyle/>
          <a:p>
            <a:r>
              <a:rPr lang="en-GB" dirty="0"/>
              <a:t>MAVIS in one slide</a:t>
            </a:r>
          </a:p>
        </p:txBody>
      </p:sp>
      <p:sp>
        <p:nvSpPr>
          <p:cNvPr id="6" name="Google Shape;121;p22">
            <a:extLst>
              <a:ext uri="{FF2B5EF4-FFF2-40B4-BE49-F238E27FC236}">
                <a16:creationId xmlns:a16="http://schemas.microsoft.com/office/drawing/2014/main" id="{736EC4D4-8C26-3C47-BB6A-0E1914293719}"/>
              </a:ext>
            </a:extLst>
          </p:cNvPr>
          <p:cNvSpPr/>
          <p:nvPr/>
        </p:nvSpPr>
        <p:spPr>
          <a:xfrm>
            <a:off x="2886936" y="3630597"/>
            <a:ext cx="2930546" cy="1194114"/>
          </a:xfrm>
          <a:prstGeom prst="roundRect">
            <a:avLst>
              <a:gd name="adj" fmla="val 3742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22;p22">
            <a:extLst>
              <a:ext uri="{FF2B5EF4-FFF2-40B4-BE49-F238E27FC236}">
                <a16:creationId xmlns:a16="http://schemas.microsoft.com/office/drawing/2014/main" id="{42F598E4-2EA7-E845-B932-3D8E2492B8ED}"/>
              </a:ext>
            </a:extLst>
          </p:cNvPr>
          <p:cNvSpPr/>
          <p:nvPr/>
        </p:nvSpPr>
        <p:spPr>
          <a:xfrm>
            <a:off x="6069090" y="3142361"/>
            <a:ext cx="2919357" cy="1682350"/>
          </a:xfrm>
          <a:prstGeom prst="roundRect">
            <a:avLst>
              <a:gd name="adj" fmla="val 3742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23;p22">
            <a:extLst>
              <a:ext uri="{FF2B5EF4-FFF2-40B4-BE49-F238E27FC236}">
                <a16:creationId xmlns:a16="http://schemas.microsoft.com/office/drawing/2014/main" id="{03ABF85E-96CD-474A-BC48-EE04A139F72A}"/>
              </a:ext>
            </a:extLst>
          </p:cNvPr>
          <p:cNvSpPr txBox="1">
            <a:spLocks/>
          </p:cNvSpPr>
          <p:nvPr/>
        </p:nvSpPr>
        <p:spPr>
          <a:xfrm>
            <a:off x="6097036" y="3272009"/>
            <a:ext cx="2973023" cy="144929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1217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62435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652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24870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1560880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  <a:lvl6pPr marL="187305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218523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249740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280958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it-IT" sz="1200" b="1" dirty="0">
                <a:solidFill>
                  <a:srgbClr val="CC4125"/>
                </a:solidFill>
              </a:rPr>
              <a:t>IFU </a:t>
            </a:r>
            <a:r>
              <a:rPr lang="it-IT" sz="1200" b="1" dirty="0" err="1">
                <a:solidFill>
                  <a:srgbClr val="CC4125"/>
                </a:solidFill>
              </a:rPr>
              <a:t>Spectrograph</a:t>
            </a:r>
            <a:endParaRPr lang="it-IT" sz="1200" b="1" dirty="0"/>
          </a:p>
          <a:p>
            <a:pPr marL="171450" indent="-176213">
              <a:spcBef>
                <a:spcPts val="300"/>
              </a:spcBef>
              <a:buSzPts val="1600"/>
              <a:buFont typeface="Avenir Next"/>
              <a:buChar char="●"/>
            </a:pPr>
            <a:r>
              <a:rPr lang="en-GB" sz="1200" dirty="0">
                <a:solidFill>
                  <a:schemeClr val="bg2"/>
                </a:solidFill>
              </a:rPr>
              <a:t>image slicer IFU</a:t>
            </a:r>
          </a:p>
          <a:p>
            <a:pPr marL="171450" indent="-176213">
              <a:spcBef>
                <a:spcPts val="300"/>
              </a:spcBef>
              <a:buSzPts val="1600"/>
              <a:buFont typeface="Avenir Next"/>
              <a:buChar char="●"/>
            </a:pPr>
            <a:r>
              <a:rPr lang="en-GB" sz="1200" dirty="0">
                <a:solidFill>
                  <a:schemeClr val="bg2"/>
                </a:solidFill>
              </a:rPr>
              <a:t>25 mas and 50 mas </a:t>
            </a:r>
            <a:r>
              <a:rPr lang="en-GB" sz="1200" dirty="0" err="1">
                <a:solidFill>
                  <a:schemeClr val="bg2"/>
                </a:solidFill>
              </a:rPr>
              <a:t>spaxels</a:t>
            </a:r>
            <a:endParaRPr lang="en-GB" sz="1200" dirty="0">
              <a:solidFill>
                <a:schemeClr val="bg2"/>
              </a:solidFill>
            </a:endParaRPr>
          </a:p>
          <a:p>
            <a:pPr marL="471488" lvl="1" indent="-176213">
              <a:spcBef>
                <a:spcPts val="0"/>
              </a:spcBef>
              <a:buSzPts val="1600"/>
              <a:buFont typeface="Avenir Next"/>
              <a:buChar char="○"/>
            </a:pPr>
            <a:r>
              <a:rPr lang="en-GB" sz="1200" dirty="0">
                <a:solidFill>
                  <a:schemeClr val="bg2"/>
                </a:solidFill>
              </a:rPr>
              <a:t>2.5’’x3.6’’ and 5’’x7.2” </a:t>
            </a:r>
            <a:r>
              <a:rPr lang="en-GB" sz="1200" dirty="0" err="1">
                <a:solidFill>
                  <a:schemeClr val="bg2"/>
                </a:solidFill>
              </a:rPr>
              <a:t>FoV</a:t>
            </a:r>
            <a:endParaRPr lang="en-GB" sz="1200" dirty="0">
              <a:solidFill>
                <a:schemeClr val="bg2"/>
              </a:solidFill>
            </a:endParaRP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en-GB" sz="1200" dirty="0">
                <a:solidFill>
                  <a:schemeClr val="bg2"/>
                </a:solidFill>
              </a:rPr>
              <a:t>R~5000 and ~12000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en-GB" sz="1200" dirty="0">
                <a:solidFill>
                  <a:schemeClr val="bg2"/>
                </a:solidFill>
              </a:rPr>
              <a:t>𝜆 = 370-950 nm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en-GB" sz="1200" dirty="0">
                <a:solidFill>
                  <a:schemeClr val="bg2"/>
                </a:solidFill>
              </a:rPr>
              <a:t>4 interchangeable VPH gratings</a:t>
            </a:r>
          </a:p>
        </p:txBody>
      </p:sp>
      <p:sp>
        <p:nvSpPr>
          <p:cNvPr id="10" name="Google Shape;125;p22">
            <a:extLst>
              <a:ext uri="{FF2B5EF4-FFF2-40B4-BE49-F238E27FC236}">
                <a16:creationId xmlns:a16="http://schemas.microsoft.com/office/drawing/2014/main" id="{374D029B-F39C-454B-8BBE-7A5D09E31E97}"/>
              </a:ext>
            </a:extLst>
          </p:cNvPr>
          <p:cNvSpPr/>
          <p:nvPr/>
        </p:nvSpPr>
        <p:spPr>
          <a:xfrm>
            <a:off x="2909509" y="635013"/>
            <a:ext cx="2907972" cy="1170851"/>
          </a:xfrm>
          <a:prstGeom prst="roundRect">
            <a:avLst>
              <a:gd name="adj" fmla="val 3742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6;p22">
            <a:extLst>
              <a:ext uri="{FF2B5EF4-FFF2-40B4-BE49-F238E27FC236}">
                <a16:creationId xmlns:a16="http://schemas.microsoft.com/office/drawing/2014/main" id="{4FACA0F0-7636-A848-8D3B-AFF23FFC4C17}"/>
              </a:ext>
            </a:extLst>
          </p:cNvPr>
          <p:cNvSpPr txBox="1">
            <a:spLocks/>
          </p:cNvSpPr>
          <p:nvPr/>
        </p:nvSpPr>
        <p:spPr>
          <a:xfrm>
            <a:off x="2934466" y="3619253"/>
            <a:ext cx="2690100" cy="11020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1217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62435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652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24870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1560880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  <a:lvl6pPr marL="187305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218523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249740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280958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it-IT" sz="1200" b="1" dirty="0" err="1">
                <a:solidFill>
                  <a:srgbClr val="CC4125"/>
                </a:solidFill>
              </a:rPr>
              <a:t>Imager</a:t>
            </a:r>
            <a:endParaRPr lang="it-IT" sz="1200" b="1" dirty="0">
              <a:solidFill>
                <a:srgbClr val="CC4125"/>
              </a:solidFill>
            </a:endParaRP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30”x30” </a:t>
            </a:r>
            <a:r>
              <a:rPr lang="it-IT" sz="1200" dirty="0" err="1">
                <a:solidFill>
                  <a:schemeClr val="bg2"/>
                </a:solidFill>
              </a:rPr>
              <a:t>FoV</a:t>
            </a:r>
            <a:r>
              <a:rPr lang="it-IT" sz="1200" dirty="0">
                <a:solidFill>
                  <a:schemeClr val="bg2"/>
                </a:solidFill>
              </a:rPr>
              <a:t>, 7.3 mas pixel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U-</a:t>
            </a:r>
            <a:r>
              <a:rPr lang="it-IT" sz="1200" dirty="0" err="1">
                <a:solidFill>
                  <a:schemeClr val="bg2"/>
                </a:solidFill>
              </a:rPr>
              <a:t>z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bands</a:t>
            </a:r>
            <a:r>
              <a:rPr lang="it-IT" sz="1200" dirty="0">
                <a:solidFill>
                  <a:schemeClr val="bg2"/>
                </a:solidFill>
              </a:rPr>
              <a:t> (</a:t>
            </a:r>
            <a:r>
              <a:rPr lang="it-IT" sz="1200" dirty="0" err="1">
                <a:solidFill>
                  <a:schemeClr val="bg2"/>
                </a:solidFill>
              </a:rPr>
              <a:t>Diffraction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limited</a:t>
            </a:r>
            <a:r>
              <a:rPr lang="it-IT" sz="1200" dirty="0">
                <a:solidFill>
                  <a:schemeClr val="bg2"/>
                </a:solidFill>
              </a:rPr>
              <a:t> V-</a:t>
            </a:r>
            <a:r>
              <a:rPr lang="it-IT" sz="1200" dirty="0" err="1">
                <a:solidFill>
                  <a:schemeClr val="bg2"/>
                </a:solidFill>
              </a:rPr>
              <a:t>z</a:t>
            </a:r>
            <a:r>
              <a:rPr lang="it-IT" sz="1200" dirty="0">
                <a:solidFill>
                  <a:schemeClr val="bg2"/>
                </a:solidFill>
              </a:rPr>
              <a:t>)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4Kx4K </a:t>
            </a:r>
            <a:r>
              <a:rPr lang="it-IT" sz="1200" dirty="0" err="1">
                <a:solidFill>
                  <a:schemeClr val="bg2"/>
                </a:solidFill>
              </a:rPr>
              <a:t>pixels</a:t>
            </a:r>
            <a:endParaRPr lang="it-IT" sz="1200" dirty="0">
              <a:solidFill>
                <a:schemeClr val="bg2"/>
              </a:solidFill>
            </a:endParaRP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Wide + </a:t>
            </a:r>
            <a:r>
              <a:rPr lang="it-IT" sz="1200" dirty="0" err="1">
                <a:solidFill>
                  <a:schemeClr val="bg2"/>
                </a:solidFill>
              </a:rPr>
              <a:t>narrow</a:t>
            </a:r>
            <a:r>
              <a:rPr lang="it-IT" sz="1200" dirty="0">
                <a:solidFill>
                  <a:schemeClr val="bg2"/>
                </a:solidFill>
              </a:rPr>
              <a:t> band </a:t>
            </a:r>
            <a:r>
              <a:rPr lang="it-IT" sz="1200" dirty="0" err="1">
                <a:solidFill>
                  <a:schemeClr val="bg2"/>
                </a:solidFill>
              </a:rPr>
              <a:t>filters</a:t>
            </a:r>
            <a:endParaRPr lang="it-IT" sz="1200" dirty="0">
              <a:solidFill>
                <a:schemeClr val="bg2"/>
              </a:solidFill>
            </a:endParaRP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V=29.5 in 1 </a:t>
            </a:r>
            <a:r>
              <a:rPr lang="it-IT" sz="1200" dirty="0" err="1">
                <a:solidFill>
                  <a:schemeClr val="bg2"/>
                </a:solidFill>
              </a:rPr>
              <a:t>hr</a:t>
            </a:r>
            <a:r>
              <a:rPr lang="it-IT" sz="1200" dirty="0">
                <a:solidFill>
                  <a:schemeClr val="bg2"/>
                </a:solidFill>
              </a:rPr>
              <a:t> (5 𝜎)</a:t>
            </a:r>
          </a:p>
        </p:txBody>
      </p:sp>
      <p:sp>
        <p:nvSpPr>
          <p:cNvPr id="12" name="Google Shape;127;p22">
            <a:extLst>
              <a:ext uri="{FF2B5EF4-FFF2-40B4-BE49-F238E27FC236}">
                <a16:creationId xmlns:a16="http://schemas.microsoft.com/office/drawing/2014/main" id="{FFC821C7-326D-CA4E-9E2C-0D7D1B67FC91}"/>
              </a:ext>
            </a:extLst>
          </p:cNvPr>
          <p:cNvSpPr/>
          <p:nvPr/>
        </p:nvSpPr>
        <p:spPr>
          <a:xfrm>
            <a:off x="2909500" y="2083076"/>
            <a:ext cx="2907981" cy="1190066"/>
          </a:xfrm>
          <a:prstGeom prst="roundRect">
            <a:avLst>
              <a:gd name="adj" fmla="val 3742"/>
            </a:avLst>
          </a:prstGeom>
          <a:noFill/>
          <a:ln w="38100" cap="flat" cmpd="sng">
            <a:solidFill>
              <a:srgbClr val="C2C3C7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>
              <a:lnSpc>
                <a:spcPct val="80000"/>
              </a:lnSpc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2;p22">
            <a:extLst>
              <a:ext uri="{FF2B5EF4-FFF2-40B4-BE49-F238E27FC236}">
                <a16:creationId xmlns:a16="http://schemas.microsoft.com/office/drawing/2014/main" id="{D8F21C86-413F-0A44-85EF-26EBC5AB435A}"/>
              </a:ext>
            </a:extLst>
          </p:cNvPr>
          <p:cNvSpPr txBox="1">
            <a:spLocks/>
          </p:cNvSpPr>
          <p:nvPr/>
        </p:nvSpPr>
        <p:spPr>
          <a:xfrm>
            <a:off x="2941291" y="2041484"/>
            <a:ext cx="2690100" cy="12305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1217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62435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652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24870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1560880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  <a:lvl6pPr marL="187305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218523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249740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280958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it-IT" sz="1200" b="1" dirty="0">
                <a:solidFill>
                  <a:srgbClr val="CC4125"/>
                </a:solidFill>
              </a:rPr>
              <a:t>AO </a:t>
            </a:r>
            <a:r>
              <a:rPr lang="it-IT" sz="1200" b="1" dirty="0" err="1">
                <a:solidFill>
                  <a:srgbClr val="CC4125"/>
                </a:solidFill>
              </a:rPr>
              <a:t>Module</a:t>
            </a:r>
            <a:endParaRPr lang="it-IT" sz="1200" b="1" dirty="0">
              <a:solidFill>
                <a:srgbClr val="CC4125"/>
              </a:solidFill>
            </a:endParaRPr>
          </a:p>
          <a:p>
            <a:pPr marL="171450" indent="-176213">
              <a:spcBef>
                <a:spcPts val="300"/>
              </a:spcBef>
              <a:buSzPts val="1600"/>
              <a:buFont typeface="Avenir Next"/>
              <a:buChar char="●"/>
            </a:pPr>
            <a:r>
              <a:rPr lang="it-IT" sz="1200" b="1" dirty="0" err="1">
                <a:solidFill>
                  <a:schemeClr val="bg2"/>
                </a:solidFill>
              </a:rPr>
              <a:t>Visible</a:t>
            </a:r>
            <a:r>
              <a:rPr lang="it-IT" sz="1200" dirty="0">
                <a:solidFill>
                  <a:schemeClr val="bg2"/>
                </a:solidFill>
              </a:rPr>
              <a:t> (VRI, UB goal) 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b="1" dirty="0">
                <a:solidFill>
                  <a:schemeClr val="bg2"/>
                </a:solidFill>
              </a:rPr>
              <a:t>30”x30”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field</a:t>
            </a:r>
            <a:r>
              <a:rPr lang="it-IT" sz="1200" dirty="0">
                <a:solidFill>
                  <a:schemeClr val="bg2"/>
                </a:solidFill>
              </a:rPr>
              <a:t> of </a:t>
            </a:r>
            <a:r>
              <a:rPr lang="it-IT" sz="1200" dirty="0" err="1">
                <a:solidFill>
                  <a:schemeClr val="bg2"/>
                </a:solidFill>
              </a:rPr>
              <a:t>view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corrected</a:t>
            </a:r>
            <a:endParaRPr lang="it-IT" sz="1200" dirty="0">
              <a:solidFill>
                <a:schemeClr val="bg2"/>
              </a:solidFill>
            </a:endParaRP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FWHM ≈ </a:t>
            </a:r>
            <a:r>
              <a:rPr lang="it-IT" sz="1200" b="1" dirty="0">
                <a:solidFill>
                  <a:schemeClr val="bg2"/>
                </a:solidFill>
              </a:rPr>
              <a:t>18mas</a:t>
            </a:r>
            <a:r>
              <a:rPr lang="it-IT" sz="1200" dirty="0">
                <a:solidFill>
                  <a:schemeClr val="bg2"/>
                </a:solidFill>
              </a:rPr>
              <a:t> (V band)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 err="1">
                <a:solidFill>
                  <a:schemeClr val="bg2"/>
                </a:solidFill>
              </a:rPr>
              <a:t>Strehl</a:t>
            </a:r>
            <a:r>
              <a:rPr lang="it-IT" sz="1200" dirty="0">
                <a:solidFill>
                  <a:schemeClr val="bg2"/>
                </a:solidFill>
              </a:rPr>
              <a:t> ratio ≈ </a:t>
            </a:r>
            <a:r>
              <a:rPr lang="it-IT" sz="1200" b="1" dirty="0">
                <a:solidFill>
                  <a:schemeClr val="bg2"/>
                </a:solidFill>
              </a:rPr>
              <a:t>15%</a:t>
            </a:r>
            <a:r>
              <a:rPr lang="it-IT" sz="1200" dirty="0">
                <a:solidFill>
                  <a:schemeClr val="bg2"/>
                </a:solidFill>
              </a:rPr>
              <a:t> (V band)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 err="1">
                <a:solidFill>
                  <a:schemeClr val="bg2"/>
                </a:solidFill>
              </a:rPr>
              <a:t>Sky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coverage</a:t>
            </a:r>
            <a:r>
              <a:rPr lang="it-IT" sz="1200" dirty="0">
                <a:solidFill>
                  <a:schemeClr val="bg2"/>
                </a:solidFill>
              </a:rPr>
              <a:t> ≈ </a:t>
            </a:r>
            <a:r>
              <a:rPr lang="it-IT" sz="1200" b="1" dirty="0">
                <a:solidFill>
                  <a:schemeClr val="bg2"/>
                </a:solidFill>
              </a:rPr>
              <a:t>50%</a:t>
            </a:r>
            <a:r>
              <a:rPr lang="it-IT" sz="1200" dirty="0">
                <a:solidFill>
                  <a:schemeClr val="bg2"/>
                </a:solidFill>
              </a:rPr>
              <a:t> @ </a:t>
            </a:r>
            <a:r>
              <a:rPr lang="it-IT" sz="1200" dirty="0" err="1">
                <a:solidFill>
                  <a:schemeClr val="bg2"/>
                </a:solidFill>
              </a:rPr>
              <a:t>Gal</a:t>
            </a:r>
            <a:r>
              <a:rPr lang="it-IT" sz="1200" dirty="0">
                <a:solidFill>
                  <a:schemeClr val="bg2"/>
                </a:solidFill>
              </a:rPr>
              <a:t>. pole</a:t>
            </a:r>
          </a:p>
        </p:txBody>
      </p:sp>
      <p:sp>
        <p:nvSpPr>
          <p:cNvPr id="16" name="Google Shape;133;p22">
            <a:extLst>
              <a:ext uri="{FF2B5EF4-FFF2-40B4-BE49-F238E27FC236}">
                <a16:creationId xmlns:a16="http://schemas.microsoft.com/office/drawing/2014/main" id="{D6368AA4-C994-FB45-B12D-25FD1F9DBFAF}"/>
              </a:ext>
            </a:extLst>
          </p:cNvPr>
          <p:cNvSpPr txBox="1">
            <a:spLocks/>
          </p:cNvSpPr>
          <p:nvPr/>
        </p:nvSpPr>
        <p:spPr>
          <a:xfrm>
            <a:off x="2941292" y="649219"/>
            <a:ext cx="2876190" cy="8140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31217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62435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652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24870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1560880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  <a:lvl6pPr marL="1873056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2185232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2497408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2809584" marR="0" indent="-312176" algn="l" defTabSz="410289" latinLnBrk="0">
              <a:lnSpc>
                <a:spcPct val="100000"/>
              </a:lnSpc>
              <a:spcBef>
                <a:spcPts val="1969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2400" b="0" i="0" u="none" strike="noStrike" cap="none" spc="0" baseline="0">
                <a:ln>
                  <a:noFill/>
                </a:ln>
                <a:solidFill>
                  <a:srgbClr val="A6AAA9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it-IT" sz="1200" b="1" dirty="0" err="1">
                <a:solidFill>
                  <a:srgbClr val="CC4125"/>
                </a:solidFill>
              </a:rPr>
              <a:t>Uses</a:t>
            </a:r>
            <a:r>
              <a:rPr lang="it-IT" sz="1200" b="1" dirty="0">
                <a:solidFill>
                  <a:srgbClr val="CC4125"/>
                </a:solidFill>
              </a:rPr>
              <a:t> VTL UT4 AO </a:t>
            </a:r>
            <a:r>
              <a:rPr lang="it-IT" sz="1200" b="1" dirty="0" err="1">
                <a:solidFill>
                  <a:srgbClr val="CC4125"/>
                </a:solidFill>
              </a:rPr>
              <a:t>Facility</a:t>
            </a:r>
            <a:endParaRPr lang="it-IT" sz="1200" b="1" dirty="0">
              <a:solidFill>
                <a:srgbClr val="CC4125"/>
              </a:solidFill>
            </a:endParaRPr>
          </a:p>
          <a:p>
            <a:pPr marL="171450" indent="-176213">
              <a:spcBef>
                <a:spcPts val="300"/>
              </a:spcBef>
              <a:buSzPts val="1600"/>
              <a:buFont typeface="Avenir Next"/>
              <a:buChar char="●"/>
            </a:pPr>
            <a:r>
              <a:rPr lang="it-IT" sz="1200" dirty="0" err="1">
                <a:solidFill>
                  <a:schemeClr val="bg2"/>
                </a:solidFill>
              </a:rPr>
              <a:t>Existing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deformable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secondary</a:t>
            </a:r>
            <a:r>
              <a:rPr lang="it-IT" sz="1200" dirty="0">
                <a:solidFill>
                  <a:schemeClr val="bg2"/>
                </a:solidFill>
              </a:rPr>
              <a:t> (+2 post-</a:t>
            </a:r>
            <a:r>
              <a:rPr lang="it-IT" sz="1200" dirty="0" err="1">
                <a:solidFill>
                  <a:schemeClr val="bg2"/>
                </a:solidFill>
              </a:rPr>
              <a:t>focal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DMs</a:t>
            </a:r>
            <a:r>
              <a:rPr lang="it-IT" sz="1200" dirty="0">
                <a:solidFill>
                  <a:schemeClr val="bg2"/>
                </a:solidFill>
              </a:rPr>
              <a:t>)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4x2 </a:t>
            </a:r>
            <a:r>
              <a:rPr lang="it-IT" sz="1200" dirty="0" err="1">
                <a:solidFill>
                  <a:schemeClr val="bg2"/>
                </a:solidFill>
              </a:rPr>
              <a:t>existing</a:t>
            </a:r>
            <a:r>
              <a:rPr lang="it-IT" sz="1200" dirty="0">
                <a:solidFill>
                  <a:schemeClr val="bg2"/>
                </a:solidFill>
              </a:rPr>
              <a:t> laser guide star facility</a:t>
            </a:r>
          </a:p>
          <a:p>
            <a:pPr marL="171450" indent="-176213">
              <a:spcBef>
                <a:spcPts val="0"/>
              </a:spcBef>
              <a:buSzPts val="1600"/>
              <a:buFont typeface="Avenir Next"/>
              <a:buChar char="●"/>
            </a:pPr>
            <a:r>
              <a:rPr lang="it-IT" sz="1200" dirty="0">
                <a:solidFill>
                  <a:schemeClr val="bg2"/>
                </a:solidFill>
              </a:rPr>
              <a:t>3 </a:t>
            </a:r>
            <a:r>
              <a:rPr lang="it-IT" sz="1200" dirty="0" err="1">
                <a:solidFill>
                  <a:schemeClr val="bg2"/>
                </a:solidFill>
              </a:rPr>
              <a:t>Near</a:t>
            </a:r>
            <a:r>
              <a:rPr lang="it-IT" sz="1200" dirty="0">
                <a:solidFill>
                  <a:schemeClr val="bg2"/>
                </a:solidFill>
              </a:rPr>
              <a:t>-IR NGS </a:t>
            </a:r>
            <a:r>
              <a:rPr lang="it-IT" sz="1200" dirty="0" err="1">
                <a:solidFill>
                  <a:schemeClr val="bg2"/>
                </a:solidFill>
              </a:rPr>
              <a:t>Wavefront</a:t>
            </a:r>
            <a:r>
              <a:rPr lang="it-IT" sz="1200" dirty="0">
                <a:solidFill>
                  <a:schemeClr val="bg2"/>
                </a:solidFill>
              </a:rPr>
              <a:t> </a:t>
            </a:r>
            <a:r>
              <a:rPr lang="it-IT" sz="1200" dirty="0" err="1">
                <a:solidFill>
                  <a:schemeClr val="bg2"/>
                </a:solidFill>
              </a:rPr>
              <a:t>Sensors</a:t>
            </a:r>
            <a:endParaRPr lang="it-IT" sz="1200" dirty="0">
              <a:solidFill>
                <a:schemeClr val="bg2"/>
              </a:solidFill>
            </a:endParaRPr>
          </a:p>
          <a:p>
            <a:pPr marL="0" indent="0">
              <a:spcBef>
                <a:spcPts val="0"/>
              </a:spcBef>
              <a:buSzPts val="1600"/>
              <a:buNone/>
            </a:pPr>
            <a:endParaRPr lang="it-IT" sz="1200" dirty="0">
              <a:solidFill>
                <a:schemeClr val="bg2"/>
              </a:solidFill>
            </a:endParaRPr>
          </a:p>
        </p:txBody>
      </p:sp>
      <p:cxnSp>
        <p:nvCxnSpPr>
          <p:cNvPr id="17" name="Google Shape;134;p22">
            <a:extLst>
              <a:ext uri="{FF2B5EF4-FFF2-40B4-BE49-F238E27FC236}">
                <a16:creationId xmlns:a16="http://schemas.microsoft.com/office/drawing/2014/main" id="{7DD5DF21-927E-3B45-AFAA-2B896E4802B6}"/>
              </a:ext>
            </a:extLst>
          </p:cNvPr>
          <p:cNvCxnSpPr>
            <a:cxnSpLocks/>
          </p:cNvCxnSpPr>
          <p:nvPr/>
        </p:nvCxnSpPr>
        <p:spPr>
          <a:xfrm>
            <a:off x="4279516" y="1809380"/>
            <a:ext cx="0" cy="29502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135;p22">
            <a:extLst>
              <a:ext uri="{FF2B5EF4-FFF2-40B4-BE49-F238E27FC236}">
                <a16:creationId xmlns:a16="http://schemas.microsoft.com/office/drawing/2014/main" id="{7C6916CD-9DEF-7847-8279-D8B133F7BFC6}"/>
              </a:ext>
            </a:extLst>
          </p:cNvPr>
          <p:cNvCxnSpPr>
            <a:cxnSpLocks/>
          </p:cNvCxnSpPr>
          <p:nvPr/>
        </p:nvCxnSpPr>
        <p:spPr>
          <a:xfrm>
            <a:off x="4279516" y="3272009"/>
            <a:ext cx="0" cy="36377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135;p22">
            <a:extLst>
              <a:ext uri="{FF2B5EF4-FFF2-40B4-BE49-F238E27FC236}">
                <a16:creationId xmlns:a16="http://schemas.microsoft.com/office/drawing/2014/main" id="{C316E92F-B31E-0743-920D-B5FB12F96FD4}"/>
              </a:ext>
            </a:extLst>
          </p:cNvPr>
          <p:cNvCxnSpPr>
            <a:cxnSpLocks/>
          </p:cNvCxnSpPr>
          <p:nvPr/>
        </p:nvCxnSpPr>
        <p:spPr>
          <a:xfrm>
            <a:off x="4286341" y="3458585"/>
            <a:ext cx="178275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" name="Google Shape;83;p2">
            <a:extLst>
              <a:ext uri="{FF2B5EF4-FFF2-40B4-BE49-F238E27FC236}">
                <a16:creationId xmlns:a16="http://schemas.microsoft.com/office/drawing/2014/main" id="{C3BF79E4-F046-A80E-9A64-01A2FAEF965A}"/>
              </a:ext>
            </a:extLst>
          </p:cNvPr>
          <p:cNvSpPr txBox="1"/>
          <p:nvPr/>
        </p:nvSpPr>
        <p:spPr>
          <a:xfrm>
            <a:off x="792245" y="1376188"/>
            <a:ext cx="1424501" cy="64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4000"/>
            </a:pPr>
            <a:r>
              <a:rPr lang="it-IT" sz="33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CAO </a:t>
            </a:r>
            <a:endParaRPr sz="33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84;p2">
            <a:extLst>
              <a:ext uri="{FF2B5EF4-FFF2-40B4-BE49-F238E27FC236}">
                <a16:creationId xmlns:a16="http://schemas.microsoft.com/office/drawing/2014/main" id="{F04E3156-4F2E-6BFD-FD1A-49327746B96A}"/>
              </a:ext>
            </a:extLst>
          </p:cNvPr>
          <p:cNvSpPr txBox="1"/>
          <p:nvPr/>
        </p:nvSpPr>
        <p:spPr>
          <a:xfrm>
            <a:off x="762289" y="2087848"/>
            <a:ext cx="1551977" cy="64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3600"/>
            </a:pPr>
            <a:r>
              <a:rPr lang="it-IT" sz="3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SSISTED </a:t>
            </a:r>
            <a:endParaRPr sz="3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5;p2">
            <a:extLst>
              <a:ext uri="{FF2B5EF4-FFF2-40B4-BE49-F238E27FC236}">
                <a16:creationId xmlns:a16="http://schemas.microsoft.com/office/drawing/2014/main" id="{F6069F60-F8E3-B4C1-BCB0-A8C3257EDAEE}"/>
              </a:ext>
            </a:extLst>
          </p:cNvPr>
          <p:cNvSpPr txBox="1"/>
          <p:nvPr/>
        </p:nvSpPr>
        <p:spPr>
          <a:xfrm>
            <a:off x="776111" y="2766091"/>
            <a:ext cx="1424501" cy="64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3600"/>
            </a:pPr>
            <a:r>
              <a:rPr lang="it-IT" sz="3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ISIBLE </a:t>
            </a:r>
            <a:endParaRPr sz="3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86;p2">
            <a:extLst>
              <a:ext uri="{FF2B5EF4-FFF2-40B4-BE49-F238E27FC236}">
                <a16:creationId xmlns:a16="http://schemas.microsoft.com/office/drawing/2014/main" id="{706DEAA2-055B-B4BE-23FB-943F5DEF3E30}"/>
              </a:ext>
            </a:extLst>
          </p:cNvPr>
          <p:cNvSpPr txBox="1"/>
          <p:nvPr/>
        </p:nvSpPr>
        <p:spPr>
          <a:xfrm>
            <a:off x="622673" y="3445608"/>
            <a:ext cx="1885790" cy="64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3600"/>
            </a:pPr>
            <a:r>
              <a:rPr lang="it-IT" sz="3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MAGER &amp;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7;p2">
            <a:extLst>
              <a:ext uri="{FF2B5EF4-FFF2-40B4-BE49-F238E27FC236}">
                <a16:creationId xmlns:a16="http://schemas.microsoft.com/office/drawing/2014/main" id="{9F1841B6-8443-E8FE-789D-8C94795C811C}"/>
              </a:ext>
            </a:extLst>
          </p:cNvPr>
          <p:cNvSpPr txBox="1"/>
          <p:nvPr/>
        </p:nvSpPr>
        <p:spPr>
          <a:xfrm>
            <a:off x="758159" y="4184560"/>
            <a:ext cx="2132312" cy="64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2800"/>
            </a:pPr>
            <a:r>
              <a:rPr lang="it-IT" sz="2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PECTROGRAPH </a:t>
            </a:r>
            <a:endParaRPr sz="2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96;p2">
            <a:extLst>
              <a:ext uri="{FF2B5EF4-FFF2-40B4-BE49-F238E27FC236}">
                <a16:creationId xmlns:a16="http://schemas.microsoft.com/office/drawing/2014/main" id="{795928CC-265D-AA10-7A0D-8D945C259A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5091" r="76281"/>
          <a:stretch/>
        </p:blipFill>
        <p:spPr>
          <a:xfrm>
            <a:off x="153536" y="1322757"/>
            <a:ext cx="679871" cy="52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97;p2">
            <a:extLst>
              <a:ext uri="{FF2B5EF4-FFF2-40B4-BE49-F238E27FC236}">
                <a16:creationId xmlns:a16="http://schemas.microsoft.com/office/drawing/2014/main" id="{6E6AEC29-0CFA-0CFE-1DA8-6EBA8AB1A38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3718" t="34340" r="52892"/>
          <a:stretch/>
        </p:blipFill>
        <p:spPr>
          <a:xfrm>
            <a:off x="160700" y="1998693"/>
            <a:ext cx="670382" cy="533489"/>
          </a:xfrm>
          <a:custGeom>
            <a:avLst/>
            <a:gdLst/>
            <a:ahLst/>
            <a:cxnLst/>
            <a:rect l="l" t="t" r="r" b="b"/>
            <a:pathLst>
              <a:path w="1081549" h="860695" extrusionOk="0">
                <a:moveTo>
                  <a:pt x="0" y="0"/>
                </a:moveTo>
                <a:lnTo>
                  <a:pt x="850786" y="0"/>
                </a:lnTo>
                <a:lnTo>
                  <a:pt x="1081549" y="719439"/>
                </a:lnTo>
                <a:lnTo>
                  <a:pt x="1081549" y="860695"/>
                </a:lnTo>
                <a:lnTo>
                  <a:pt x="0" y="86069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7" name="Google Shape;98;p2">
            <a:extLst>
              <a:ext uri="{FF2B5EF4-FFF2-40B4-BE49-F238E27FC236}">
                <a16:creationId xmlns:a16="http://schemas.microsoft.com/office/drawing/2014/main" id="{FB9BDC45-EA52-F28B-42C3-83DE42D24C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3493" t="36591" r="32692"/>
          <a:stretch/>
        </p:blipFill>
        <p:spPr>
          <a:xfrm>
            <a:off x="155552" y="2713307"/>
            <a:ext cx="682571" cy="515206"/>
          </a:xfrm>
          <a:custGeom>
            <a:avLst/>
            <a:gdLst/>
            <a:ahLst/>
            <a:cxnLst/>
            <a:rect l="l" t="t" r="r" b="b"/>
            <a:pathLst>
              <a:path w="1101214" h="831198" extrusionOk="0">
                <a:moveTo>
                  <a:pt x="0" y="0"/>
                </a:moveTo>
                <a:lnTo>
                  <a:pt x="1101214" y="0"/>
                </a:lnTo>
                <a:lnTo>
                  <a:pt x="1101214" y="831198"/>
                </a:lnTo>
                <a:lnTo>
                  <a:pt x="158227" y="831198"/>
                </a:lnTo>
                <a:lnTo>
                  <a:pt x="0" y="2558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8" name="Google Shape;99;p2">
            <a:extLst>
              <a:ext uri="{FF2B5EF4-FFF2-40B4-BE49-F238E27FC236}">
                <a16:creationId xmlns:a16="http://schemas.microsoft.com/office/drawing/2014/main" id="{16FAA0D4-0502-964B-759A-FA72D3BB328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7093" t="36591" r="21425"/>
          <a:stretch/>
        </p:blipFill>
        <p:spPr>
          <a:xfrm>
            <a:off x="331453" y="3377089"/>
            <a:ext cx="329096" cy="515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00;p2">
            <a:extLst>
              <a:ext uri="{FF2B5EF4-FFF2-40B4-BE49-F238E27FC236}">
                <a16:creationId xmlns:a16="http://schemas.microsoft.com/office/drawing/2014/main" id="{D100BD2D-52E7-9D51-7E4D-8E64DF3C28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8575" t="34341"/>
          <a:stretch/>
        </p:blipFill>
        <p:spPr>
          <a:xfrm>
            <a:off x="186335" y="4042194"/>
            <a:ext cx="614101" cy="53348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106;p2">
            <a:extLst>
              <a:ext uri="{FF2B5EF4-FFF2-40B4-BE49-F238E27FC236}">
                <a16:creationId xmlns:a16="http://schemas.microsoft.com/office/drawing/2014/main" id="{24E68B81-11DF-31A6-B71B-053120688D53}"/>
              </a:ext>
            </a:extLst>
          </p:cNvPr>
          <p:cNvSpPr txBox="1"/>
          <p:nvPr/>
        </p:nvSpPr>
        <p:spPr>
          <a:xfrm>
            <a:off x="8365261" y="2817440"/>
            <a:ext cx="840150" cy="29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buSzPts val="900"/>
            </a:pPr>
            <a:r>
              <a:rPr lang="it-IT" sz="675" b="1" dirty="0">
                <a:solidFill>
                  <a:srgbClr val="EFEFEF"/>
                </a:solidFill>
              </a:rPr>
              <a:t>Credit ESO</a:t>
            </a:r>
            <a:endParaRPr sz="675" b="1" dirty="0">
              <a:solidFill>
                <a:srgbClr val="EFEFEF"/>
              </a:solidFill>
            </a:endParaRPr>
          </a:p>
        </p:txBody>
      </p:sp>
      <p:sp>
        <p:nvSpPr>
          <p:cNvPr id="34" name="Google Shape;108;p2">
            <a:extLst>
              <a:ext uri="{FF2B5EF4-FFF2-40B4-BE49-F238E27FC236}">
                <a16:creationId xmlns:a16="http://schemas.microsoft.com/office/drawing/2014/main" id="{1DB3FD11-2EDC-8F88-15D8-8423E99C5A89}"/>
              </a:ext>
            </a:extLst>
          </p:cNvPr>
          <p:cNvSpPr txBox="1"/>
          <p:nvPr/>
        </p:nvSpPr>
        <p:spPr>
          <a:xfrm>
            <a:off x="8467649" y="487665"/>
            <a:ext cx="473928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it-IT" sz="105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4LGSF</a:t>
            </a:r>
            <a:endParaRPr sz="1050"/>
          </a:p>
        </p:txBody>
      </p:sp>
      <p:sp>
        <p:nvSpPr>
          <p:cNvPr id="35" name="Google Shape;107;p2">
            <a:extLst>
              <a:ext uri="{FF2B5EF4-FFF2-40B4-BE49-F238E27FC236}">
                <a16:creationId xmlns:a16="http://schemas.microsoft.com/office/drawing/2014/main" id="{8C0C3763-F37B-521B-1A1B-6BA44B5E11A7}"/>
              </a:ext>
            </a:extLst>
          </p:cNvPr>
          <p:cNvSpPr txBox="1"/>
          <p:nvPr/>
        </p:nvSpPr>
        <p:spPr>
          <a:xfrm>
            <a:off x="7200620" y="487665"/>
            <a:ext cx="40540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it-IT" sz="105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DSM</a:t>
            </a:r>
            <a:endParaRPr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1" grpId="0"/>
      <p:bldP spid="12" grpId="0" animBg="1"/>
      <p:bldP spid="15" grpId="0"/>
    </p:bldLst>
  </p:timing>
</p:sld>
</file>

<file path=ppt/theme/theme1.xml><?xml version="1.0" encoding="utf-8"?>
<a:theme xmlns:a="http://schemas.openxmlformats.org/drawingml/2006/main" name="ThemeMAVI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MAVIS" id="{15F10E07-B869-9B4B-8E50-4A1AF09B7279}" vid="{AA54E99B-EAC0-4A43-B40B-5B09D904C7AD}"/>
    </a:ext>
  </a:extLst>
</a:theme>
</file>

<file path=ppt/theme/theme2.xml><?xml version="1.0" encoding="utf-8"?>
<a:theme xmlns:a="http://schemas.openxmlformats.org/drawingml/2006/main" name="Custom Design">
  <a:themeElements>
    <a:clrScheme name="MAVIS 1">
      <a:dk1>
        <a:srgbClr val="54A4D5"/>
      </a:dk1>
      <a:lt1>
        <a:srgbClr val="FEFFFF"/>
      </a:lt1>
      <a:dk2>
        <a:srgbClr val="717171"/>
      </a:dk2>
      <a:lt2>
        <a:srgbClr val="727071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ThemeMAVIS</Template>
  <TotalTime>11089</TotalTime>
  <Words>1905</Words>
  <Application>Microsoft Macintosh PowerPoint</Application>
  <PresentationFormat>On-screen Show (16:9)</PresentationFormat>
  <Paragraphs>261</Paragraphs>
  <Slides>32</Slides>
  <Notes>22</Notes>
  <HiddenSlides>10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DIN Condensed</vt:lpstr>
      <vt:lpstr>Alegreya Sans SC ExtraBold</vt:lpstr>
      <vt:lpstr>DIN Alternate</vt:lpstr>
      <vt:lpstr>Avenir Next</vt:lpstr>
      <vt:lpstr>Calibri</vt:lpstr>
      <vt:lpstr>Avenir Next Medium</vt:lpstr>
      <vt:lpstr>Times New Roman</vt:lpstr>
      <vt:lpstr>Gautami</vt:lpstr>
      <vt:lpstr>Avenir Book</vt:lpstr>
      <vt:lpstr>Arial</vt:lpstr>
      <vt:lpstr>Alegreya Sans SC</vt:lpstr>
      <vt:lpstr>Avenir</vt:lpstr>
      <vt:lpstr>Helvetica Neue</vt:lpstr>
      <vt:lpstr>Helvetica</vt:lpstr>
      <vt:lpstr>ThemeMAVIS</vt:lpstr>
      <vt:lpstr>Custom Design</vt:lpstr>
      <vt:lpstr>MAVIS The MCAO Next-Generation Facility Instrument for the VLT</vt:lpstr>
      <vt:lpstr>VLT Adaptive Optics Facility</vt:lpstr>
      <vt:lpstr>Adaptive Optics in the visible</vt:lpstr>
      <vt:lpstr>MCAO in the NIR</vt:lpstr>
      <vt:lpstr>The need for MAVIS</vt:lpstr>
      <vt:lpstr>MAVIS CONSORTIUM</vt:lpstr>
      <vt:lpstr>MAVIS CONSORTIUM</vt:lpstr>
      <vt:lpstr>MAVIS CONSORTIUM</vt:lpstr>
      <vt:lpstr>What is MAVIS</vt:lpstr>
      <vt:lpstr>PowerPoint Presentation</vt:lpstr>
      <vt:lpstr>IFU Spectrograph</vt:lpstr>
      <vt:lpstr>PowerPoint Presentation</vt:lpstr>
      <vt:lpstr>DETECTING INTERMEDIATE MASS BLACK HOLES</vt:lpstr>
      <vt:lpstr>Globular clusters as tracers of galaxy evolution</vt:lpstr>
      <vt:lpstr>RESOLVED STELLAR POPULATIONS IN DISTANT GALAXIES</vt:lpstr>
      <vt:lpstr>RESOLVED STELLAR POPULATIONS IN DISTANT GALAXIES</vt:lpstr>
      <vt:lpstr>CHARACTERIZING ISM DYNAMICS OF GALAXIES  AND AGN</vt:lpstr>
      <vt:lpstr>GALAXY REST-FRAME UV MORPHOLOGIES</vt:lpstr>
      <vt:lpstr>PROBING EPOCH OF REIONISATION WITH LENSING</vt:lpstr>
      <vt:lpstr>Sky Coverage </vt:lpstr>
      <vt:lpstr>Timeline and GTO</vt:lpstr>
      <vt:lpstr>MAVIS+ELT conference at ESO</vt:lpstr>
      <vt:lpstr>PowerPoint Presentation</vt:lpstr>
      <vt:lpstr>MAVIS CONSORTIUM</vt:lpstr>
      <vt:lpstr>PowerPoint Presentation</vt:lpstr>
      <vt:lpstr>PowerPoint Presentation</vt:lpstr>
      <vt:lpstr>Imager</vt:lpstr>
      <vt:lpstr>IFU Spectrograph</vt:lpstr>
      <vt:lpstr>IFU Spectrograph</vt:lpstr>
      <vt:lpstr>Resolving complexity in distant galaxies</vt:lpstr>
      <vt:lpstr>CHARACTERIZING ISM DYNAMICS OF DISK GALAXIES</vt:lpstr>
      <vt:lpstr>MAVIS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MAVIS: MCAO-ASSISTED VISIBLE IMAGER AND SPECTROGRAPH FOR THE VLT Sharper than JWST, deeper than HST</dc:title>
  <cp:lastModifiedBy>giovanni.cresci</cp:lastModifiedBy>
  <cp:revision>103</cp:revision>
  <dcterms:modified xsi:type="dcterms:W3CDTF">2026-05-15T08:52:11Z</dcterms:modified>
</cp:coreProperties>
</file>