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304" r:id="rId3"/>
    <p:sldId id="305" r:id="rId4"/>
    <p:sldId id="306" r:id="rId5"/>
    <p:sldId id="288" r:id="rId6"/>
    <p:sldId id="315" r:id="rId7"/>
    <p:sldId id="307" r:id="rId8"/>
    <p:sldId id="309" r:id="rId9"/>
    <p:sldId id="310" r:id="rId10"/>
    <p:sldId id="308" r:id="rId11"/>
    <p:sldId id="311" r:id="rId12"/>
    <p:sldId id="312" r:id="rId13"/>
    <p:sldId id="313" r:id="rId14"/>
    <p:sldId id="316" r:id="rId15"/>
    <p:sldId id="299" r:id="rId16"/>
    <p:sldId id="314" r:id="rId17"/>
    <p:sldId id="293" r:id="rId18"/>
    <p:sldId id="289" r:id="rId19"/>
    <p:sldId id="294" r:id="rId20"/>
    <p:sldId id="295" r:id="rId21"/>
    <p:sldId id="296" r:id="rId22"/>
    <p:sldId id="298" r:id="rId23"/>
    <p:sldId id="300" r:id="rId24"/>
    <p:sldId id="301" r:id="rId25"/>
    <p:sldId id="317" r:id="rId26"/>
    <p:sldId id="258"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3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83C0C-DBAC-4D47-8318-4F8364EC119B}" type="datetimeFigureOut">
              <a:rPr lang="en-US" smtClean="0"/>
              <a:t>5/10/2026</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6DC22-FFE6-42B7-B1AE-362B09CBED54}" type="slidenum">
              <a:rPr lang="en-US" smtClean="0"/>
              <a:t>‹N›</a:t>
            </a:fld>
            <a:endParaRPr lang="en-US"/>
          </a:p>
        </p:txBody>
      </p:sp>
    </p:spTree>
    <p:extLst>
      <p:ext uri="{BB962C8B-B14F-4D97-AF65-F5344CB8AC3E}">
        <p14:creationId xmlns:p14="http://schemas.microsoft.com/office/powerpoint/2010/main" val="1804921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17E6DC22-FFE6-42B7-B1AE-362B09CBED54}" type="slidenum">
              <a:rPr lang="en-US" smtClean="0"/>
              <a:t>2</a:t>
            </a:fld>
            <a:endParaRPr lang="en-US"/>
          </a:p>
        </p:txBody>
      </p:sp>
    </p:spTree>
    <p:extLst>
      <p:ext uri="{BB962C8B-B14F-4D97-AF65-F5344CB8AC3E}">
        <p14:creationId xmlns:p14="http://schemas.microsoft.com/office/powerpoint/2010/main" val="792233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58EEC0-BD41-48F9-A858-874B37002965}"/>
              </a:ext>
            </a:extLst>
          </p:cNvPr>
          <p:cNvSpPr>
            <a:spLocks noGrp="1"/>
          </p:cNvSpPr>
          <p:nvPr>
            <p:ph type="ctrTitle"/>
          </p:nvPr>
        </p:nvSpPr>
        <p:spPr>
          <a:xfrm>
            <a:off x="1524000" y="1122363"/>
            <a:ext cx="9144000" cy="2387600"/>
          </a:xfrm>
        </p:spPr>
        <p:txBody>
          <a:bodyPr anchor="b"/>
          <a:lstStyle>
            <a:lvl1pPr algn="ctr">
              <a:defRPr sz="6000"/>
            </a:lvl1pPr>
          </a:lstStyle>
          <a:p>
            <a:r>
              <a:rPr lang="it-IT" dirty="0"/>
              <a:t>Fare clic per modificare lo stile del titolo dello schema</a:t>
            </a:r>
            <a:endParaRPr lang="en-US" dirty="0"/>
          </a:p>
        </p:txBody>
      </p:sp>
      <p:sp>
        <p:nvSpPr>
          <p:cNvPr id="3" name="Sottotitolo 2">
            <a:extLst>
              <a:ext uri="{FF2B5EF4-FFF2-40B4-BE49-F238E27FC236}">
                <a16:creationId xmlns:a16="http://schemas.microsoft.com/office/drawing/2014/main" id="{3617EDEE-0110-4C74-9910-C290519BAA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A712E56F-3C6D-490A-BA26-0F2F97090E8D}"/>
              </a:ext>
            </a:extLst>
          </p:cNvPr>
          <p:cNvSpPr>
            <a:spLocks noGrp="1"/>
          </p:cNvSpPr>
          <p:nvPr>
            <p:ph type="dt" sz="half" idx="10"/>
          </p:nvPr>
        </p:nvSpPr>
        <p:spPr/>
        <p:txBody>
          <a:bodyPr/>
          <a:lstStyle/>
          <a:p>
            <a:fld id="{1A58D41D-139A-4A89-8D9F-5C6780206E12}" type="datetime1">
              <a:rPr lang="en-US" smtClean="0"/>
              <a:t>5/10/2026</a:t>
            </a:fld>
            <a:endParaRPr lang="en-US"/>
          </a:p>
        </p:txBody>
      </p:sp>
      <p:sp>
        <p:nvSpPr>
          <p:cNvPr id="5" name="Segnaposto piè di pagina 4">
            <a:extLst>
              <a:ext uri="{FF2B5EF4-FFF2-40B4-BE49-F238E27FC236}">
                <a16:creationId xmlns:a16="http://schemas.microsoft.com/office/drawing/2014/main" id="{A202C495-C878-485E-939C-F7E830035D21}"/>
              </a:ext>
            </a:extLst>
          </p:cNvPr>
          <p:cNvSpPr>
            <a:spLocks noGrp="1"/>
          </p:cNvSpPr>
          <p:nvPr>
            <p:ph type="ftr" sz="quarter" idx="11"/>
          </p:nvPr>
        </p:nvSpPr>
        <p:spPr/>
        <p:txBody>
          <a:bodyPr/>
          <a:lstStyle/>
          <a:p>
            <a:r>
              <a:rPr lang="it-IT" dirty="0"/>
              <a:t>Paolo Di Marcantonio - Meeting della strumentazione ELT a guida italiana</a:t>
            </a:r>
            <a:endParaRPr lang="en-US" dirty="0"/>
          </a:p>
        </p:txBody>
      </p:sp>
      <p:sp>
        <p:nvSpPr>
          <p:cNvPr id="6" name="Segnaposto numero diapositiva 5">
            <a:extLst>
              <a:ext uri="{FF2B5EF4-FFF2-40B4-BE49-F238E27FC236}">
                <a16:creationId xmlns:a16="http://schemas.microsoft.com/office/drawing/2014/main" id="{FB65EE90-C653-4F12-9E82-25600770539E}"/>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871113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53C97-BDA4-4340-B6FE-DFF96905F356}"/>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0B1FC673-69DC-4A35-89BF-DD6D555F8ADA}"/>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39829CA-D65D-4BAD-946B-003CE73075DF}"/>
              </a:ext>
            </a:extLst>
          </p:cNvPr>
          <p:cNvSpPr>
            <a:spLocks noGrp="1"/>
          </p:cNvSpPr>
          <p:nvPr>
            <p:ph type="dt" sz="half" idx="10"/>
          </p:nvPr>
        </p:nvSpPr>
        <p:spPr/>
        <p:txBody>
          <a:bodyPr/>
          <a:lstStyle/>
          <a:p>
            <a:fld id="{12404C2E-3A61-4FFF-8A2C-D50CE7585D8F}" type="datetime1">
              <a:rPr lang="en-US" smtClean="0"/>
              <a:t>5/10/2026</a:t>
            </a:fld>
            <a:endParaRPr lang="en-US"/>
          </a:p>
        </p:txBody>
      </p:sp>
      <p:sp>
        <p:nvSpPr>
          <p:cNvPr id="5" name="Segnaposto piè di pagina 4">
            <a:extLst>
              <a:ext uri="{FF2B5EF4-FFF2-40B4-BE49-F238E27FC236}">
                <a16:creationId xmlns:a16="http://schemas.microsoft.com/office/drawing/2014/main" id="{86479B3C-D79B-4693-9EE8-E4E5BBEB824A}"/>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6" name="Segnaposto numero diapositiva 5">
            <a:extLst>
              <a:ext uri="{FF2B5EF4-FFF2-40B4-BE49-F238E27FC236}">
                <a16:creationId xmlns:a16="http://schemas.microsoft.com/office/drawing/2014/main" id="{F7638C67-01CC-493D-AF9C-003C42E5EF19}"/>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32540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AF41C71-7145-4BD6-A320-31BB194D353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BB8DC724-10AB-4242-A0E4-7A6C94E3CF76}"/>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FE2D787B-ADA0-420C-821D-6776C14F1DCD}"/>
              </a:ext>
            </a:extLst>
          </p:cNvPr>
          <p:cNvSpPr>
            <a:spLocks noGrp="1"/>
          </p:cNvSpPr>
          <p:nvPr>
            <p:ph type="dt" sz="half" idx="10"/>
          </p:nvPr>
        </p:nvSpPr>
        <p:spPr/>
        <p:txBody>
          <a:bodyPr/>
          <a:lstStyle/>
          <a:p>
            <a:fld id="{17808518-92E6-4861-AEFE-B39089879FD8}" type="datetime1">
              <a:rPr lang="en-US" smtClean="0"/>
              <a:t>5/10/2026</a:t>
            </a:fld>
            <a:endParaRPr lang="en-US"/>
          </a:p>
        </p:txBody>
      </p:sp>
      <p:sp>
        <p:nvSpPr>
          <p:cNvPr id="5" name="Segnaposto piè di pagina 4">
            <a:extLst>
              <a:ext uri="{FF2B5EF4-FFF2-40B4-BE49-F238E27FC236}">
                <a16:creationId xmlns:a16="http://schemas.microsoft.com/office/drawing/2014/main" id="{8BDDF978-F3BF-42B5-A7E6-FE3E548D5894}"/>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6" name="Segnaposto numero diapositiva 5">
            <a:extLst>
              <a:ext uri="{FF2B5EF4-FFF2-40B4-BE49-F238E27FC236}">
                <a16:creationId xmlns:a16="http://schemas.microsoft.com/office/drawing/2014/main" id="{29ED35D0-83E2-429C-9B55-1DF1839A64EF}"/>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17936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15FD1B-B697-4845-A85F-1E3010F778BD}"/>
              </a:ext>
            </a:extLst>
          </p:cNvPr>
          <p:cNvSpPr>
            <a:spLocks noGrp="1"/>
          </p:cNvSpPr>
          <p:nvPr>
            <p:ph type="title"/>
          </p:nvPr>
        </p:nvSpPr>
        <p:spPr>
          <a:xfrm>
            <a:off x="1586108" y="287402"/>
            <a:ext cx="8760391" cy="489212"/>
          </a:xfrm>
          <a:prstGeom prst="roundRect">
            <a:avLst/>
          </a:prstGeom>
          <a:ln cap="flat"/>
        </p:spPr>
        <p:txBody>
          <a:bodyPr/>
          <a:lstStyle/>
          <a:p>
            <a:r>
              <a:rPr lang="it-IT" dirty="0"/>
              <a:t>Fare clic per modificare lo stile del titolo dello schema</a:t>
            </a:r>
            <a:endParaRPr lang="en-US" dirty="0"/>
          </a:p>
        </p:txBody>
      </p:sp>
      <p:sp>
        <p:nvSpPr>
          <p:cNvPr id="3" name="Segnaposto contenuto 2">
            <a:extLst>
              <a:ext uri="{FF2B5EF4-FFF2-40B4-BE49-F238E27FC236}">
                <a16:creationId xmlns:a16="http://schemas.microsoft.com/office/drawing/2014/main" id="{3B1127CD-16D6-4977-A127-C77EBE21C17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7D5AF2FB-A196-476A-A670-FEF3456593D6}"/>
              </a:ext>
            </a:extLst>
          </p:cNvPr>
          <p:cNvSpPr>
            <a:spLocks noGrp="1"/>
          </p:cNvSpPr>
          <p:nvPr>
            <p:ph type="dt" sz="half" idx="10"/>
          </p:nvPr>
        </p:nvSpPr>
        <p:spPr/>
        <p:txBody>
          <a:bodyPr/>
          <a:lstStyle/>
          <a:p>
            <a:fld id="{DA423642-A10A-4561-98D3-2A5DA99B34F4}" type="datetime1">
              <a:rPr lang="en-US" smtClean="0"/>
              <a:t>5/10/2026</a:t>
            </a:fld>
            <a:endParaRPr lang="en-US"/>
          </a:p>
        </p:txBody>
      </p:sp>
      <p:sp>
        <p:nvSpPr>
          <p:cNvPr id="5" name="Segnaposto piè di pagina 4">
            <a:extLst>
              <a:ext uri="{FF2B5EF4-FFF2-40B4-BE49-F238E27FC236}">
                <a16:creationId xmlns:a16="http://schemas.microsoft.com/office/drawing/2014/main" id="{D2FF7E44-7358-46D0-ABC2-4FAE62BC7ABD}"/>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6" name="Segnaposto numero diapositiva 5">
            <a:extLst>
              <a:ext uri="{FF2B5EF4-FFF2-40B4-BE49-F238E27FC236}">
                <a16:creationId xmlns:a16="http://schemas.microsoft.com/office/drawing/2014/main" id="{F7901685-7F7F-4CD7-B8C5-DE9A425A6455}"/>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1384951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898284-4FAE-456C-9285-E96FAF8CBF2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BDD728A1-5D7F-43B8-A551-A162409FE7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0AE84132-C7C2-4D7A-BE4A-F5872425D1BB}"/>
              </a:ext>
            </a:extLst>
          </p:cNvPr>
          <p:cNvSpPr>
            <a:spLocks noGrp="1"/>
          </p:cNvSpPr>
          <p:nvPr>
            <p:ph type="dt" sz="half" idx="10"/>
          </p:nvPr>
        </p:nvSpPr>
        <p:spPr/>
        <p:txBody>
          <a:bodyPr/>
          <a:lstStyle/>
          <a:p>
            <a:fld id="{96D90991-8C74-490A-B90C-5515C407F06C}" type="datetime1">
              <a:rPr lang="en-US" smtClean="0"/>
              <a:t>5/10/2026</a:t>
            </a:fld>
            <a:endParaRPr lang="en-US"/>
          </a:p>
        </p:txBody>
      </p:sp>
      <p:sp>
        <p:nvSpPr>
          <p:cNvPr id="5" name="Segnaposto piè di pagina 4">
            <a:extLst>
              <a:ext uri="{FF2B5EF4-FFF2-40B4-BE49-F238E27FC236}">
                <a16:creationId xmlns:a16="http://schemas.microsoft.com/office/drawing/2014/main" id="{7078A65D-3729-4507-9C93-1BCFEF2E5A51}"/>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6" name="Segnaposto numero diapositiva 5">
            <a:extLst>
              <a:ext uri="{FF2B5EF4-FFF2-40B4-BE49-F238E27FC236}">
                <a16:creationId xmlns:a16="http://schemas.microsoft.com/office/drawing/2014/main" id="{BF85C015-4B58-4D62-AC24-B7A2629A49DA}"/>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591580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1FCAA1-5E59-49D4-AAFA-80143BF38AB2}"/>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CEA161D-9804-400B-B2F2-AA098C0ECC56}"/>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FEDBFC35-A137-4691-A792-E2428CDC910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CE8D240F-314F-42B1-A4EF-B16B077CA426}"/>
              </a:ext>
            </a:extLst>
          </p:cNvPr>
          <p:cNvSpPr>
            <a:spLocks noGrp="1"/>
          </p:cNvSpPr>
          <p:nvPr>
            <p:ph type="dt" sz="half" idx="10"/>
          </p:nvPr>
        </p:nvSpPr>
        <p:spPr/>
        <p:txBody>
          <a:bodyPr/>
          <a:lstStyle/>
          <a:p>
            <a:fld id="{8171A6AD-FD15-49D5-93EE-E02DCB73E0C7}" type="datetime1">
              <a:rPr lang="en-US" smtClean="0"/>
              <a:t>5/10/2026</a:t>
            </a:fld>
            <a:endParaRPr lang="en-US"/>
          </a:p>
        </p:txBody>
      </p:sp>
      <p:sp>
        <p:nvSpPr>
          <p:cNvPr id="6" name="Segnaposto piè di pagina 5">
            <a:extLst>
              <a:ext uri="{FF2B5EF4-FFF2-40B4-BE49-F238E27FC236}">
                <a16:creationId xmlns:a16="http://schemas.microsoft.com/office/drawing/2014/main" id="{B61A2FC4-514C-4C29-9E11-0335E3D5D7BE}"/>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7" name="Segnaposto numero diapositiva 6">
            <a:extLst>
              <a:ext uri="{FF2B5EF4-FFF2-40B4-BE49-F238E27FC236}">
                <a16:creationId xmlns:a16="http://schemas.microsoft.com/office/drawing/2014/main" id="{46EAE375-37A9-4FF7-BD8B-40197014CD26}"/>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519279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7563ED-7DF8-4524-AB4B-4B1E198A4954}"/>
              </a:ext>
            </a:extLst>
          </p:cNvPr>
          <p:cNvSpPr>
            <a:spLocks noGrp="1"/>
          </p:cNvSpPr>
          <p:nvPr>
            <p:ph type="title"/>
          </p:nvPr>
        </p:nvSpPr>
        <p:spPr>
          <a:xfrm>
            <a:off x="839788" y="365125"/>
            <a:ext cx="10515600" cy="1325563"/>
          </a:xfrm>
        </p:spPr>
        <p:txBody>
          <a:bodyPr/>
          <a:lstStyle/>
          <a:p>
            <a:r>
              <a:rPr lang="it-IT" dirty="0"/>
              <a:t>Fare clic per modificare lo stile del titolo dello schema</a:t>
            </a:r>
            <a:endParaRPr lang="en-US" dirty="0"/>
          </a:p>
        </p:txBody>
      </p:sp>
      <p:sp>
        <p:nvSpPr>
          <p:cNvPr id="3" name="Segnaposto testo 2">
            <a:extLst>
              <a:ext uri="{FF2B5EF4-FFF2-40B4-BE49-F238E27FC236}">
                <a16:creationId xmlns:a16="http://schemas.microsoft.com/office/drawing/2014/main" id="{7CFAAC2B-F878-4AC6-9184-02CA345A76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C184F049-77F6-4C0D-9B20-0AE13B53EAE7}"/>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DD776A68-A838-4889-B37B-F92981DFA4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C1A054EC-AAAA-4A84-A0A0-3F35ECDAE1DF}"/>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F46B60A3-30AA-4732-BB9C-1E8BB1AB2AB4}"/>
              </a:ext>
            </a:extLst>
          </p:cNvPr>
          <p:cNvSpPr>
            <a:spLocks noGrp="1"/>
          </p:cNvSpPr>
          <p:nvPr>
            <p:ph type="dt" sz="half" idx="10"/>
          </p:nvPr>
        </p:nvSpPr>
        <p:spPr/>
        <p:txBody>
          <a:bodyPr/>
          <a:lstStyle/>
          <a:p>
            <a:fld id="{2DC4D68A-039B-48E6-8A6F-7C6BA7BD547C}" type="datetime1">
              <a:rPr lang="en-US" smtClean="0"/>
              <a:t>5/10/2026</a:t>
            </a:fld>
            <a:endParaRPr lang="en-US"/>
          </a:p>
        </p:txBody>
      </p:sp>
      <p:sp>
        <p:nvSpPr>
          <p:cNvPr id="8" name="Segnaposto piè di pagina 7">
            <a:extLst>
              <a:ext uri="{FF2B5EF4-FFF2-40B4-BE49-F238E27FC236}">
                <a16:creationId xmlns:a16="http://schemas.microsoft.com/office/drawing/2014/main" id="{0B2A5EA9-D025-4559-B79D-571BC7FBC2B7}"/>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9" name="Segnaposto numero diapositiva 8">
            <a:extLst>
              <a:ext uri="{FF2B5EF4-FFF2-40B4-BE49-F238E27FC236}">
                <a16:creationId xmlns:a16="http://schemas.microsoft.com/office/drawing/2014/main" id="{04F5FA34-9B05-46A3-9A44-9F04D0030850}"/>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1916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BD24A-4574-48D3-B85D-4F67A47BDC8A}"/>
              </a:ext>
            </a:extLst>
          </p:cNvPr>
          <p:cNvSpPr>
            <a:spLocks noGrp="1"/>
          </p:cNvSpPr>
          <p:nvPr>
            <p:ph type="title"/>
          </p:nvPr>
        </p:nvSpPr>
        <p:spPr/>
        <p:txBody>
          <a:bodyPr/>
          <a:lstStyle>
            <a:lvl1pPr>
              <a:defRPr b="0"/>
            </a:lvl1pPr>
          </a:lstStyle>
          <a:p>
            <a:r>
              <a:rPr lang="it-IT" dirty="0"/>
              <a:t>Fare clic per modificare lo stile del titolo dello schema</a:t>
            </a:r>
            <a:endParaRPr lang="en-US" dirty="0"/>
          </a:p>
        </p:txBody>
      </p:sp>
      <p:sp>
        <p:nvSpPr>
          <p:cNvPr id="3" name="Segnaposto data 2">
            <a:extLst>
              <a:ext uri="{FF2B5EF4-FFF2-40B4-BE49-F238E27FC236}">
                <a16:creationId xmlns:a16="http://schemas.microsoft.com/office/drawing/2014/main" id="{2078C8DD-EB21-4188-8A5E-07F5AF7BCE40}"/>
              </a:ext>
            </a:extLst>
          </p:cNvPr>
          <p:cNvSpPr>
            <a:spLocks noGrp="1"/>
          </p:cNvSpPr>
          <p:nvPr>
            <p:ph type="dt" sz="half" idx="10"/>
          </p:nvPr>
        </p:nvSpPr>
        <p:spPr>
          <a:xfrm>
            <a:off x="838200" y="6356350"/>
            <a:ext cx="1414882" cy="365125"/>
          </a:xfrm>
        </p:spPr>
        <p:txBody>
          <a:bodyPr/>
          <a:lstStyle/>
          <a:p>
            <a:fld id="{C257F51D-CFF5-47D9-8815-8853FBC54658}" type="datetime1">
              <a:rPr lang="en-US" smtClean="0"/>
              <a:t>5/10/2026</a:t>
            </a:fld>
            <a:endParaRPr lang="en-US"/>
          </a:p>
        </p:txBody>
      </p:sp>
      <p:sp>
        <p:nvSpPr>
          <p:cNvPr id="4" name="Segnaposto piè di pagina 3">
            <a:extLst>
              <a:ext uri="{FF2B5EF4-FFF2-40B4-BE49-F238E27FC236}">
                <a16:creationId xmlns:a16="http://schemas.microsoft.com/office/drawing/2014/main" id="{D02810B1-A57B-4790-BA2F-84D066BF29D8}"/>
              </a:ext>
            </a:extLst>
          </p:cNvPr>
          <p:cNvSpPr>
            <a:spLocks noGrp="1"/>
          </p:cNvSpPr>
          <p:nvPr>
            <p:ph type="ftr" sz="quarter" idx="11"/>
          </p:nvPr>
        </p:nvSpPr>
        <p:spPr>
          <a:xfrm>
            <a:off x="3442106" y="6356350"/>
            <a:ext cx="5307787" cy="365125"/>
          </a:xfrm>
        </p:spPr>
        <p:txBody>
          <a:bodyPr/>
          <a:lstStyle/>
          <a:p>
            <a:r>
              <a:rPr lang="it-IT" dirty="0"/>
              <a:t>Paolo Di Marcantonio - Meeting della strumentazione ELT a guida italiana</a:t>
            </a:r>
            <a:endParaRPr lang="en-US" dirty="0"/>
          </a:p>
        </p:txBody>
      </p:sp>
      <p:sp>
        <p:nvSpPr>
          <p:cNvPr id="5" name="Segnaposto numero diapositiva 4">
            <a:extLst>
              <a:ext uri="{FF2B5EF4-FFF2-40B4-BE49-F238E27FC236}">
                <a16:creationId xmlns:a16="http://schemas.microsoft.com/office/drawing/2014/main" id="{2149C892-54A9-4955-A832-9AAD2E565967}"/>
              </a:ext>
            </a:extLst>
          </p:cNvPr>
          <p:cNvSpPr>
            <a:spLocks noGrp="1"/>
          </p:cNvSpPr>
          <p:nvPr>
            <p:ph type="sldNum" sz="quarter" idx="12"/>
          </p:nvPr>
        </p:nvSpPr>
        <p:spPr>
          <a:xfrm>
            <a:off x="10292486" y="6356350"/>
            <a:ext cx="1061314" cy="365125"/>
          </a:xfrm>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2994639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F3DD8E7-27EC-44B2-A973-02B1D44AA7D8}"/>
              </a:ext>
            </a:extLst>
          </p:cNvPr>
          <p:cNvSpPr>
            <a:spLocks noGrp="1"/>
          </p:cNvSpPr>
          <p:nvPr>
            <p:ph type="dt" sz="half" idx="10"/>
          </p:nvPr>
        </p:nvSpPr>
        <p:spPr/>
        <p:txBody>
          <a:bodyPr/>
          <a:lstStyle/>
          <a:p>
            <a:fld id="{8989F9FB-545E-4BA1-B9BE-4850AD319FB7}" type="datetime1">
              <a:rPr lang="en-US" smtClean="0"/>
              <a:t>5/10/2026</a:t>
            </a:fld>
            <a:endParaRPr lang="en-US"/>
          </a:p>
        </p:txBody>
      </p:sp>
      <p:sp>
        <p:nvSpPr>
          <p:cNvPr id="3" name="Segnaposto piè di pagina 2">
            <a:extLst>
              <a:ext uri="{FF2B5EF4-FFF2-40B4-BE49-F238E27FC236}">
                <a16:creationId xmlns:a16="http://schemas.microsoft.com/office/drawing/2014/main" id="{BD3FBB97-DA2E-419D-AD81-2C96E586A02E}"/>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4" name="Segnaposto numero diapositiva 3">
            <a:extLst>
              <a:ext uri="{FF2B5EF4-FFF2-40B4-BE49-F238E27FC236}">
                <a16:creationId xmlns:a16="http://schemas.microsoft.com/office/drawing/2014/main" id="{E68C53EA-1E57-4A08-A0CF-AFE1714EDC1E}"/>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109063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55C367-FACE-4431-982C-654A70ED640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F5A321D7-0845-46D3-92AA-2EDCF52E9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E9E4F49A-F1B9-4092-8587-7900213659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41E7F27-6787-468D-8A09-A6F2DFABFFE6}"/>
              </a:ext>
            </a:extLst>
          </p:cNvPr>
          <p:cNvSpPr>
            <a:spLocks noGrp="1"/>
          </p:cNvSpPr>
          <p:nvPr>
            <p:ph type="dt" sz="half" idx="10"/>
          </p:nvPr>
        </p:nvSpPr>
        <p:spPr/>
        <p:txBody>
          <a:bodyPr/>
          <a:lstStyle/>
          <a:p>
            <a:fld id="{829F8019-8D70-4734-982F-3915A682DD7D}" type="datetime1">
              <a:rPr lang="en-US" smtClean="0"/>
              <a:t>5/10/2026</a:t>
            </a:fld>
            <a:endParaRPr lang="en-US"/>
          </a:p>
        </p:txBody>
      </p:sp>
      <p:sp>
        <p:nvSpPr>
          <p:cNvPr id="6" name="Segnaposto piè di pagina 5">
            <a:extLst>
              <a:ext uri="{FF2B5EF4-FFF2-40B4-BE49-F238E27FC236}">
                <a16:creationId xmlns:a16="http://schemas.microsoft.com/office/drawing/2014/main" id="{FF5C6E0D-B342-4E10-A2BB-2613E8834A15}"/>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7" name="Segnaposto numero diapositiva 6">
            <a:extLst>
              <a:ext uri="{FF2B5EF4-FFF2-40B4-BE49-F238E27FC236}">
                <a16:creationId xmlns:a16="http://schemas.microsoft.com/office/drawing/2014/main" id="{AB0FF09F-4D1A-48F6-A5D9-C7488ED1BF80}"/>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111105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396F5B-8E19-4E2D-87AA-F184165456C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921F04B1-FFAD-4739-9925-EBD1DDE3DF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7B7281F5-5BBA-4373-AAD3-E92C922CAB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530AC06-DD04-4FD1-A91D-61C95877C382}"/>
              </a:ext>
            </a:extLst>
          </p:cNvPr>
          <p:cNvSpPr>
            <a:spLocks noGrp="1"/>
          </p:cNvSpPr>
          <p:nvPr>
            <p:ph type="dt" sz="half" idx="10"/>
          </p:nvPr>
        </p:nvSpPr>
        <p:spPr/>
        <p:txBody>
          <a:bodyPr/>
          <a:lstStyle/>
          <a:p>
            <a:fld id="{1D8781CA-6B86-483E-B0D4-7C88C4522D9D}" type="datetime1">
              <a:rPr lang="en-US" smtClean="0"/>
              <a:t>5/10/2026</a:t>
            </a:fld>
            <a:endParaRPr lang="en-US"/>
          </a:p>
        </p:txBody>
      </p:sp>
      <p:sp>
        <p:nvSpPr>
          <p:cNvPr id="6" name="Segnaposto piè di pagina 5">
            <a:extLst>
              <a:ext uri="{FF2B5EF4-FFF2-40B4-BE49-F238E27FC236}">
                <a16:creationId xmlns:a16="http://schemas.microsoft.com/office/drawing/2014/main" id="{BD3F68F7-859A-4927-95FB-AB42027F70F6}"/>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7" name="Segnaposto numero diapositiva 6">
            <a:extLst>
              <a:ext uri="{FF2B5EF4-FFF2-40B4-BE49-F238E27FC236}">
                <a16:creationId xmlns:a16="http://schemas.microsoft.com/office/drawing/2014/main" id="{E97F698A-C45C-42E4-A6FD-40175657DD0D}"/>
              </a:ext>
            </a:extLst>
          </p:cNvPr>
          <p:cNvSpPr>
            <a:spLocks noGrp="1"/>
          </p:cNvSpPr>
          <p:nvPr>
            <p:ph type="sldNum" sz="quarter" idx="12"/>
          </p:nvPr>
        </p:nvSpPr>
        <p:spPr/>
        <p:txBody>
          <a:bodyPr/>
          <a:lstStyle/>
          <a:p>
            <a:fld id="{7A61C9E0-A2C6-454E-AA02-77C7CB770EAC}" type="slidenum">
              <a:rPr lang="en-US" smtClean="0"/>
              <a:t>‹N›</a:t>
            </a:fld>
            <a:endParaRPr lang="en-US"/>
          </a:p>
        </p:txBody>
      </p:sp>
    </p:spTree>
    <p:extLst>
      <p:ext uri="{BB962C8B-B14F-4D97-AF65-F5344CB8AC3E}">
        <p14:creationId xmlns:p14="http://schemas.microsoft.com/office/powerpoint/2010/main" val="3080105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7A61076-7A77-4B5E-8617-0ECA3BE431BE}"/>
              </a:ext>
            </a:extLst>
          </p:cNvPr>
          <p:cNvSpPr>
            <a:spLocks noGrp="1"/>
          </p:cNvSpPr>
          <p:nvPr>
            <p:ph type="title"/>
          </p:nvPr>
        </p:nvSpPr>
        <p:spPr>
          <a:xfrm>
            <a:off x="1975046" y="269548"/>
            <a:ext cx="8241908" cy="411489"/>
          </a:xfrm>
          <a:prstGeom prst="roundRect">
            <a:avLst/>
          </a:prstGeom>
          <a:ln w="25400">
            <a:solidFill>
              <a:srgbClr val="843C0C"/>
            </a:solidFill>
          </a:ln>
        </p:spPr>
        <p:txBody>
          <a:bodyPr vert="horz" lIns="91440" tIns="45720" rIns="91440" bIns="45720" rtlCol="0" anchor="ctr">
            <a:noAutofit/>
          </a:bodyPr>
          <a:lstStyle/>
          <a:p>
            <a:r>
              <a:rPr lang="it-IT" dirty="0"/>
              <a:t>Fare clic per modificare lo stile del titolo dello schema</a:t>
            </a:r>
            <a:endParaRPr lang="en-US" dirty="0"/>
          </a:p>
        </p:txBody>
      </p:sp>
      <p:sp>
        <p:nvSpPr>
          <p:cNvPr id="3" name="Segnaposto testo 2">
            <a:extLst>
              <a:ext uri="{FF2B5EF4-FFF2-40B4-BE49-F238E27FC236}">
                <a16:creationId xmlns:a16="http://schemas.microsoft.com/office/drawing/2014/main" id="{1AA07F2B-D356-43C8-AF9C-24E47055B7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93A662A-4E05-4490-8D93-1A0696EEEBCB}"/>
              </a:ext>
            </a:extLst>
          </p:cNvPr>
          <p:cNvSpPr>
            <a:spLocks noGrp="1"/>
          </p:cNvSpPr>
          <p:nvPr>
            <p:ph type="dt" sz="half" idx="2"/>
          </p:nvPr>
        </p:nvSpPr>
        <p:spPr>
          <a:xfrm>
            <a:off x="838200" y="6356350"/>
            <a:ext cx="136367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0A2E67-10F7-43CF-97E4-8B10C6D55C56}" type="datetime1">
              <a:rPr lang="en-US" smtClean="0"/>
              <a:t>5/10/2026</a:t>
            </a:fld>
            <a:endParaRPr lang="en-US"/>
          </a:p>
        </p:txBody>
      </p:sp>
      <p:sp>
        <p:nvSpPr>
          <p:cNvPr id="5" name="Segnaposto piè di pagina 4">
            <a:extLst>
              <a:ext uri="{FF2B5EF4-FFF2-40B4-BE49-F238E27FC236}">
                <a16:creationId xmlns:a16="http://schemas.microsoft.com/office/drawing/2014/main" id="{F5F83D47-0216-4017-BCC7-9FF57195198B}"/>
              </a:ext>
            </a:extLst>
          </p:cNvPr>
          <p:cNvSpPr>
            <a:spLocks noGrp="1"/>
          </p:cNvSpPr>
          <p:nvPr>
            <p:ph type="ftr" sz="quarter" idx="3"/>
          </p:nvPr>
        </p:nvSpPr>
        <p:spPr>
          <a:xfrm>
            <a:off x="3634740" y="6356350"/>
            <a:ext cx="492252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Paolo Di Marcantonio - Meeting della strumentazione ELT a guida italiana</a:t>
            </a:r>
            <a:endParaRPr lang="en-US"/>
          </a:p>
        </p:txBody>
      </p:sp>
      <p:sp>
        <p:nvSpPr>
          <p:cNvPr id="6" name="Segnaposto numero diapositiva 5">
            <a:extLst>
              <a:ext uri="{FF2B5EF4-FFF2-40B4-BE49-F238E27FC236}">
                <a16:creationId xmlns:a16="http://schemas.microsoft.com/office/drawing/2014/main" id="{3BA0E06D-B584-47E8-BD21-1890895E614A}"/>
              </a:ext>
            </a:extLst>
          </p:cNvPr>
          <p:cNvSpPr>
            <a:spLocks noGrp="1"/>
          </p:cNvSpPr>
          <p:nvPr>
            <p:ph type="sldNum" sz="quarter" idx="4"/>
          </p:nvPr>
        </p:nvSpPr>
        <p:spPr>
          <a:xfrm>
            <a:off x="10160812" y="6356350"/>
            <a:ext cx="119298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1C9E0-A2C6-454E-AA02-77C7CB770EAC}" type="slidenum">
              <a:rPr lang="en-US" smtClean="0"/>
              <a:t>‹N›</a:t>
            </a:fld>
            <a:endParaRPr lang="en-US"/>
          </a:p>
        </p:txBody>
      </p:sp>
      <p:pic>
        <p:nvPicPr>
          <p:cNvPr id="9" name="Immagine 8">
            <a:extLst>
              <a:ext uri="{FF2B5EF4-FFF2-40B4-BE49-F238E27FC236}">
                <a16:creationId xmlns:a16="http://schemas.microsoft.com/office/drawing/2014/main" id="{C0921D74-B3D3-4D17-BFFB-B6787054651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9967"/>
            <a:ext cx="1052052" cy="970518"/>
          </a:xfrm>
          <a:prstGeom prst="rect">
            <a:avLst/>
          </a:prstGeom>
        </p:spPr>
      </p:pic>
    </p:spTree>
    <p:extLst>
      <p:ext uri="{BB962C8B-B14F-4D97-AF65-F5344CB8AC3E}">
        <p14:creationId xmlns:p14="http://schemas.microsoft.com/office/powerpoint/2010/main" val="2274850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lnSpc>
          <a:spcPct val="90000"/>
        </a:lnSpc>
        <a:spcBef>
          <a:spcPct val="0"/>
        </a:spcBef>
        <a:buNone/>
        <a:defRPr sz="2400" b="1" i="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andes.inaf.it/" TargetMode="Externa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3" Type="http://schemas.openxmlformats.org/officeDocument/2006/relationships/image" Target="../media/image55.jpeg"/><Relationship Id="rId18" Type="http://schemas.openxmlformats.org/officeDocument/2006/relationships/image" Target="../media/image60.png"/><Relationship Id="rId26" Type="http://schemas.openxmlformats.org/officeDocument/2006/relationships/image" Target="../media/image68.jpeg"/><Relationship Id="rId21" Type="http://schemas.openxmlformats.org/officeDocument/2006/relationships/image" Target="../media/image63.png"/><Relationship Id="rId34" Type="http://schemas.openxmlformats.org/officeDocument/2006/relationships/image" Target="../media/image76.png"/><Relationship Id="rId7" Type="http://schemas.openxmlformats.org/officeDocument/2006/relationships/image" Target="../media/image49.jpe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media/image67.jpeg"/><Relationship Id="rId33" Type="http://schemas.openxmlformats.org/officeDocument/2006/relationships/image" Target="../media/image75.jpg"/><Relationship Id="rId2" Type="http://schemas.openxmlformats.org/officeDocument/2006/relationships/image" Target="../media/image44.png"/><Relationship Id="rId16" Type="http://schemas.openxmlformats.org/officeDocument/2006/relationships/image" Target="../media/image58.png"/><Relationship Id="rId20" Type="http://schemas.openxmlformats.org/officeDocument/2006/relationships/image" Target="../media/image62.png"/><Relationship Id="rId29"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66.jpeg"/><Relationship Id="rId32" Type="http://schemas.openxmlformats.org/officeDocument/2006/relationships/image" Target="../media/image74.png"/><Relationship Id="rId37" Type="http://schemas.openxmlformats.org/officeDocument/2006/relationships/image" Target="../media/image79.png"/><Relationship Id="rId5" Type="http://schemas.openxmlformats.org/officeDocument/2006/relationships/image" Target="../media/image47.jpeg"/><Relationship Id="rId15" Type="http://schemas.openxmlformats.org/officeDocument/2006/relationships/image" Target="../media/image57.jpeg"/><Relationship Id="rId23" Type="http://schemas.openxmlformats.org/officeDocument/2006/relationships/image" Target="../media/image65.png"/><Relationship Id="rId28" Type="http://schemas.openxmlformats.org/officeDocument/2006/relationships/image" Target="../media/image70.png"/><Relationship Id="rId36" Type="http://schemas.openxmlformats.org/officeDocument/2006/relationships/image" Target="../media/image78.png"/><Relationship Id="rId10" Type="http://schemas.openxmlformats.org/officeDocument/2006/relationships/image" Target="../media/image52.jpeg"/><Relationship Id="rId19" Type="http://schemas.openxmlformats.org/officeDocument/2006/relationships/image" Target="../media/image61.png"/><Relationship Id="rId31" Type="http://schemas.openxmlformats.org/officeDocument/2006/relationships/image" Target="../media/image73.png"/><Relationship Id="rId4" Type="http://schemas.openxmlformats.org/officeDocument/2006/relationships/image" Target="../media/image46.png"/><Relationship Id="rId9" Type="http://schemas.openxmlformats.org/officeDocument/2006/relationships/image" Target="../media/image51.jpeg"/><Relationship Id="rId14" Type="http://schemas.openxmlformats.org/officeDocument/2006/relationships/image" Target="../media/image56.jpeg"/><Relationship Id="rId22" Type="http://schemas.openxmlformats.org/officeDocument/2006/relationships/image" Target="../media/image64.png"/><Relationship Id="rId27" Type="http://schemas.openxmlformats.org/officeDocument/2006/relationships/image" Target="../media/image69.jpeg"/><Relationship Id="rId30" Type="http://schemas.openxmlformats.org/officeDocument/2006/relationships/image" Target="../media/image72.png"/><Relationship Id="rId35" Type="http://schemas.openxmlformats.org/officeDocument/2006/relationships/image" Target="../media/image77.png"/><Relationship Id="rId8" Type="http://schemas.openxmlformats.org/officeDocument/2006/relationships/image" Target="../media/image50.png"/><Relationship Id="rId3"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image" Target="../media/image16.jpe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5F8DF5F-A68D-4AAE-B8BA-3123527BEF81}"/>
              </a:ext>
            </a:extLst>
          </p:cNvPr>
          <p:cNvSpPr txBox="1"/>
          <p:nvPr/>
        </p:nvSpPr>
        <p:spPr>
          <a:xfrm>
            <a:off x="1031929" y="1311703"/>
            <a:ext cx="10128142" cy="2247424"/>
          </a:xfrm>
          <a:prstGeom prst="roundRect">
            <a:avLst/>
          </a:prstGeom>
          <a:gradFill flip="none" rotWithShape="1">
            <a:gsLst>
              <a:gs pos="0">
                <a:schemeClr val="accent4">
                  <a:lumMod val="5000"/>
                  <a:lumOff val="95000"/>
                </a:schemeClr>
              </a:gs>
              <a:gs pos="61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843C0C"/>
            </a:solidFill>
          </a:ln>
        </p:spPr>
        <p:txBody>
          <a:bodyPr wrap="square" rtlCol="0">
            <a:spAutoFit/>
          </a:bodyPr>
          <a:lstStyle/>
          <a:p>
            <a:pPr algn="ctr"/>
            <a:r>
              <a:rPr lang="en-US" sz="3400" b="1" i="1" noProof="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Project Management Challenges in ANDES: Italian Coordination and Leadership</a:t>
            </a:r>
          </a:p>
          <a:p>
            <a:pPr algn="ctr"/>
            <a:r>
              <a:rPr lang="en-US" sz="34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3400" b="1" i="1" noProof="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P. Di Marcantonio (INAF-OATs) on behalf of ANDES Project</a:t>
            </a:r>
            <a:endParaRPr lang="en-US" sz="2400" noProof="0" dirty="0">
              <a:latin typeface="Arial" panose="020B0604020202020204" pitchFamily="34" charset="0"/>
              <a:cs typeface="Arial" panose="020B0604020202020204" pitchFamily="34" charset="0"/>
            </a:endParaRPr>
          </a:p>
        </p:txBody>
      </p:sp>
      <p:pic>
        <p:nvPicPr>
          <p:cNvPr id="3" name="andes-logo-banner-funky.png" descr="andes-logo-banner-funky.png">
            <a:extLst>
              <a:ext uri="{FF2B5EF4-FFF2-40B4-BE49-F238E27FC236}">
                <a16:creationId xmlns:a16="http://schemas.microsoft.com/office/drawing/2014/main" id="{C31AB3D8-AABB-4623-0C07-EB3554FC8098}"/>
              </a:ext>
            </a:extLst>
          </p:cNvPr>
          <p:cNvPicPr>
            <a:picLocks noChangeAspect="1"/>
          </p:cNvPicPr>
          <p:nvPr/>
        </p:nvPicPr>
        <p:blipFill>
          <a:blip r:embed="rId2"/>
          <a:stretch>
            <a:fillRect/>
          </a:stretch>
        </p:blipFill>
        <p:spPr>
          <a:xfrm>
            <a:off x="3692189" y="4067310"/>
            <a:ext cx="4807621" cy="1478987"/>
          </a:xfrm>
          <a:prstGeom prst="rect">
            <a:avLst/>
          </a:prstGeom>
          <a:ln w="12700">
            <a:miter lim="400000"/>
          </a:ln>
          <a:effectLst>
            <a:outerShdw blurRad="63500" dist="25400" dir="5400000" rotWithShape="0">
              <a:srgbClr val="000000">
                <a:alpha val="50000"/>
              </a:srgbClr>
            </a:outerShdw>
          </a:effectLst>
        </p:spPr>
      </p:pic>
    </p:spTree>
    <p:extLst>
      <p:ext uri="{BB962C8B-B14F-4D97-AF65-F5344CB8AC3E}">
        <p14:creationId xmlns:p14="http://schemas.microsoft.com/office/powerpoint/2010/main" val="2620221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D61697-F5C4-21F9-EEEF-3B28945C0DCA}"/>
              </a:ext>
            </a:extLst>
          </p:cNvPr>
          <p:cNvSpPr>
            <a:spLocks noGrp="1"/>
          </p:cNvSpPr>
          <p:nvPr>
            <p:ph type="title"/>
          </p:nvPr>
        </p:nvSpPr>
        <p:spPr/>
        <p:txBody>
          <a:bodyPr/>
          <a:lstStyle/>
          <a:p>
            <a:r>
              <a:rPr lang="en-US" b="1" dirty="0"/>
              <a:t>Project organisation: the role of system architects</a:t>
            </a:r>
          </a:p>
        </p:txBody>
      </p:sp>
      <p:sp>
        <p:nvSpPr>
          <p:cNvPr id="3" name="Segnaposto piè di pagina 2">
            <a:extLst>
              <a:ext uri="{FF2B5EF4-FFF2-40B4-BE49-F238E27FC236}">
                <a16:creationId xmlns:a16="http://schemas.microsoft.com/office/drawing/2014/main" id="{6923381A-7824-1CC7-042C-CC084BC3C3AB}"/>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10F732C9-204A-60AC-4FC2-990C8C4AB0AA}"/>
              </a:ext>
            </a:extLst>
          </p:cNvPr>
          <p:cNvSpPr>
            <a:spLocks noGrp="1"/>
          </p:cNvSpPr>
          <p:nvPr>
            <p:ph type="sldNum" sz="quarter" idx="12"/>
          </p:nvPr>
        </p:nvSpPr>
        <p:spPr/>
        <p:txBody>
          <a:bodyPr/>
          <a:lstStyle/>
          <a:p>
            <a:fld id="{7A61C9E0-A2C6-454E-AA02-77C7CB770EAC}" type="slidenum">
              <a:rPr lang="en-US" smtClean="0"/>
              <a:t>10</a:t>
            </a:fld>
            <a:endParaRPr lang="en-US"/>
          </a:p>
        </p:txBody>
      </p:sp>
      <p:pic>
        <p:nvPicPr>
          <p:cNvPr id="5" name="Immagine 4">
            <a:extLst>
              <a:ext uri="{FF2B5EF4-FFF2-40B4-BE49-F238E27FC236}">
                <a16:creationId xmlns:a16="http://schemas.microsoft.com/office/drawing/2014/main" id="{CEEFCE15-DC86-2525-B1ED-DEF50DFA3E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264" y="1041400"/>
            <a:ext cx="7055733" cy="5143499"/>
          </a:xfrm>
          <a:prstGeom prst="rect">
            <a:avLst/>
          </a:prstGeom>
          <a:noFill/>
          <a:ln>
            <a:noFill/>
          </a:ln>
        </p:spPr>
      </p:pic>
      <p:sp>
        <p:nvSpPr>
          <p:cNvPr id="6" name="CasellaDiTesto 5">
            <a:extLst>
              <a:ext uri="{FF2B5EF4-FFF2-40B4-BE49-F238E27FC236}">
                <a16:creationId xmlns:a16="http://schemas.microsoft.com/office/drawing/2014/main" id="{E7D8AB3C-8434-FA54-3353-EFB8128E338F}"/>
              </a:ext>
            </a:extLst>
          </p:cNvPr>
          <p:cNvSpPr txBox="1"/>
          <p:nvPr/>
        </p:nvSpPr>
        <p:spPr>
          <a:xfrm>
            <a:off x="8085854" y="2828835"/>
            <a:ext cx="3322448" cy="1938992"/>
          </a:xfrm>
          <a:prstGeom prst="rect">
            <a:avLst/>
          </a:prstGeom>
          <a:noFill/>
        </p:spPr>
        <p:txBody>
          <a:bodyPr wrap="none" rtlCol="0">
            <a:spAutoFit/>
          </a:bodyPr>
          <a:lstStyle/>
          <a:p>
            <a:r>
              <a:rPr lang="en-US" sz="2400" dirty="0"/>
              <a:t>+ Requirements architect</a:t>
            </a:r>
          </a:p>
          <a:p>
            <a:endParaRPr lang="en-US" sz="2400" dirty="0"/>
          </a:p>
          <a:p>
            <a:r>
              <a:rPr lang="en-US" sz="2400" dirty="0"/>
              <a:t>+ Interface architect</a:t>
            </a:r>
          </a:p>
          <a:p>
            <a:endParaRPr lang="en-US" sz="2400" dirty="0"/>
          </a:p>
          <a:p>
            <a:r>
              <a:rPr lang="en-US" sz="2400" dirty="0"/>
              <a:t>+ System modeling</a:t>
            </a:r>
          </a:p>
        </p:txBody>
      </p:sp>
    </p:spTree>
    <p:extLst>
      <p:ext uri="{BB962C8B-B14F-4D97-AF65-F5344CB8AC3E}">
        <p14:creationId xmlns:p14="http://schemas.microsoft.com/office/powerpoint/2010/main" val="319394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19112E-8817-8693-01AD-70ECA3A0D32E}"/>
              </a:ext>
            </a:extLst>
          </p:cNvPr>
          <p:cNvSpPr>
            <a:spLocks noGrp="1"/>
          </p:cNvSpPr>
          <p:nvPr>
            <p:ph type="title"/>
          </p:nvPr>
        </p:nvSpPr>
        <p:spPr/>
        <p:txBody>
          <a:bodyPr/>
          <a:lstStyle/>
          <a:p>
            <a:r>
              <a:rPr lang="it-IT" b="1" dirty="0"/>
              <a:t>Project management tools</a:t>
            </a:r>
          </a:p>
        </p:txBody>
      </p:sp>
      <p:sp>
        <p:nvSpPr>
          <p:cNvPr id="3" name="Segnaposto piè di pagina 2">
            <a:extLst>
              <a:ext uri="{FF2B5EF4-FFF2-40B4-BE49-F238E27FC236}">
                <a16:creationId xmlns:a16="http://schemas.microsoft.com/office/drawing/2014/main" id="{8E82A7E9-89F1-DF87-A4BB-DA4DF4B7F158}"/>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C315572F-3991-F8BA-7088-CDCE8A2E58C9}"/>
              </a:ext>
            </a:extLst>
          </p:cNvPr>
          <p:cNvSpPr>
            <a:spLocks noGrp="1"/>
          </p:cNvSpPr>
          <p:nvPr>
            <p:ph type="sldNum" sz="quarter" idx="12"/>
          </p:nvPr>
        </p:nvSpPr>
        <p:spPr/>
        <p:txBody>
          <a:bodyPr/>
          <a:lstStyle/>
          <a:p>
            <a:fld id="{7A61C9E0-A2C6-454E-AA02-77C7CB770EAC}" type="slidenum">
              <a:rPr lang="en-US" smtClean="0"/>
              <a:t>11</a:t>
            </a:fld>
            <a:endParaRPr lang="en-US"/>
          </a:p>
        </p:txBody>
      </p:sp>
      <p:sp>
        <p:nvSpPr>
          <p:cNvPr id="5" name="Google Shape;63;p14">
            <a:extLst>
              <a:ext uri="{FF2B5EF4-FFF2-40B4-BE49-F238E27FC236}">
                <a16:creationId xmlns:a16="http://schemas.microsoft.com/office/drawing/2014/main" id="{9B41F64C-AF10-21E6-13BD-54309B1EC649}"/>
              </a:ext>
            </a:extLst>
          </p:cNvPr>
          <p:cNvSpPr txBox="1"/>
          <p:nvPr/>
        </p:nvSpPr>
        <p:spPr>
          <a:xfrm>
            <a:off x="1814560" y="880469"/>
            <a:ext cx="8562878" cy="49241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2000" i="1" dirty="0">
                <a:solidFill>
                  <a:srgbClr val="FF0000"/>
                </a:solidFill>
                <a:effectLst>
                  <a:outerShdw blurRad="38100" dist="38100" dir="2700000" algn="tl">
                    <a:srgbClr val="000000">
                      <a:alpha val="43137"/>
                    </a:srgbClr>
                  </a:outerShdw>
                </a:effectLst>
              </a:rPr>
              <a:t>Fast and effective collaboration. Easy knowledge and info sharing and browsing.</a:t>
            </a:r>
            <a:r>
              <a:rPr lang="en-GB" sz="2000" b="1" i="1" dirty="0">
                <a:solidFill>
                  <a:srgbClr val="FF0000"/>
                </a:solidFill>
                <a:effectLst>
                  <a:outerShdw blurRad="38100" dist="38100" dir="2700000" algn="tl">
                    <a:srgbClr val="000000">
                      <a:alpha val="43137"/>
                    </a:srgbClr>
                  </a:outerShdw>
                </a:effectLst>
              </a:rPr>
              <a:t> </a:t>
            </a:r>
            <a:endParaRPr sz="2000" b="1" i="1" dirty="0">
              <a:solidFill>
                <a:srgbClr val="FF0000"/>
              </a:solidFill>
              <a:effectLst>
                <a:outerShdw blurRad="38100" dist="38100" dir="2700000" algn="tl">
                  <a:srgbClr val="000000">
                    <a:alpha val="43137"/>
                  </a:srgbClr>
                </a:outerShdw>
              </a:effectLst>
            </a:endParaRPr>
          </a:p>
        </p:txBody>
      </p:sp>
      <p:graphicFrame>
        <p:nvGraphicFramePr>
          <p:cNvPr id="6" name="Google Shape;62;p14">
            <a:extLst>
              <a:ext uri="{FF2B5EF4-FFF2-40B4-BE49-F238E27FC236}">
                <a16:creationId xmlns:a16="http://schemas.microsoft.com/office/drawing/2014/main" id="{EEC3B5CA-C225-0890-3A9B-C660DA35CE8C}"/>
              </a:ext>
            </a:extLst>
          </p:cNvPr>
          <p:cNvGraphicFramePr/>
          <p:nvPr>
            <p:extLst>
              <p:ext uri="{D42A27DB-BD31-4B8C-83A1-F6EECF244321}">
                <p14:modId xmlns:p14="http://schemas.microsoft.com/office/powerpoint/2010/main" val="4037963208"/>
              </p:ext>
            </p:extLst>
          </p:nvPr>
        </p:nvGraphicFramePr>
        <p:xfrm>
          <a:off x="709127" y="1643959"/>
          <a:ext cx="7792085" cy="3057625"/>
        </p:xfrm>
        <a:graphic>
          <a:graphicData uri="http://schemas.openxmlformats.org/drawingml/2006/table">
            <a:tbl>
              <a:tblPr>
                <a:noFill/>
              </a:tblPr>
              <a:tblGrid>
                <a:gridCol w="3760236">
                  <a:extLst>
                    <a:ext uri="{9D8B030D-6E8A-4147-A177-3AD203B41FA5}">
                      <a16:colId xmlns:a16="http://schemas.microsoft.com/office/drawing/2014/main" val="20000"/>
                    </a:ext>
                  </a:extLst>
                </a:gridCol>
                <a:gridCol w="4031849">
                  <a:extLst>
                    <a:ext uri="{9D8B030D-6E8A-4147-A177-3AD203B41FA5}">
                      <a16:colId xmlns:a16="http://schemas.microsoft.com/office/drawing/2014/main" val="20001"/>
                    </a:ext>
                  </a:extLst>
                </a:gridCol>
              </a:tblGrid>
              <a:tr h="477475">
                <a:tc>
                  <a:txBody>
                    <a:bodyPr/>
                    <a:lstStyle/>
                    <a:p>
                      <a:pPr marL="0" lvl="0" indent="0" algn="l" rtl="0">
                        <a:spcBef>
                          <a:spcPts val="0"/>
                        </a:spcBef>
                        <a:spcAft>
                          <a:spcPts val="0"/>
                        </a:spcAft>
                        <a:buClr>
                          <a:schemeClr val="dk1"/>
                        </a:buClr>
                        <a:buSzPts val="1100"/>
                        <a:buFont typeface="Arial"/>
                        <a:buNone/>
                      </a:pPr>
                      <a:r>
                        <a:rPr lang="en-GB" sz="1700" b="1" dirty="0">
                          <a:solidFill>
                            <a:schemeClr val="dk1"/>
                          </a:solidFill>
                        </a:rPr>
                        <a:t>Communication</a:t>
                      </a:r>
                      <a:endParaRPr sz="1700" b="1"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GB" sz="1700" dirty="0">
                          <a:solidFill>
                            <a:schemeClr val="dk1"/>
                          </a:solidFill>
                        </a:rPr>
                        <a:t>zoom/Teams/meet/… </a:t>
                      </a:r>
                      <a:endParaRPr sz="1700" dirty="0">
                        <a:solidFill>
                          <a:schemeClr val="dk1"/>
                        </a:solidFill>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77475">
                <a:tc>
                  <a:txBody>
                    <a:bodyPr/>
                    <a:lstStyle/>
                    <a:p>
                      <a:pPr marL="0" lvl="0" indent="0" algn="l" rtl="0">
                        <a:spcBef>
                          <a:spcPts val="0"/>
                        </a:spcBef>
                        <a:spcAft>
                          <a:spcPts val="0"/>
                        </a:spcAft>
                        <a:buClr>
                          <a:schemeClr val="dk1"/>
                        </a:buClr>
                        <a:buSzPts val="1100"/>
                        <a:buFont typeface="Arial"/>
                        <a:buNone/>
                      </a:pPr>
                      <a:r>
                        <a:rPr lang="en-GB" sz="1700" b="1" dirty="0">
                          <a:solidFill>
                            <a:schemeClr val="dk1"/>
                          </a:solidFill>
                        </a:rPr>
                        <a:t>Document sharing</a:t>
                      </a:r>
                      <a:endParaRPr sz="1700" b="1"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GB" sz="1700" dirty="0"/>
                        <a:t>INAF ownCloud</a:t>
                      </a:r>
                      <a:endParaRPr sz="1700"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77475">
                <a:tc>
                  <a:txBody>
                    <a:bodyPr/>
                    <a:lstStyle/>
                    <a:p>
                      <a:pPr marL="0" lvl="0" indent="0" algn="l" rtl="0">
                        <a:spcBef>
                          <a:spcPts val="0"/>
                        </a:spcBef>
                        <a:spcAft>
                          <a:spcPts val="0"/>
                        </a:spcAft>
                        <a:buClr>
                          <a:schemeClr val="dk1"/>
                        </a:buClr>
                        <a:buSzPts val="1100"/>
                        <a:buFont typeface="Arial"/>
                        <a:buNone/>
                      </a:pPr>
                      <a:r>
                        <a:rPr lang="en-GB" sz="1700" b="1" dirty="0">
                          <a:solidFill>
                            <a:schemeClr val="dk1"/>
                          </a:solidFill>
                        </a:rPr>
                        <a:t>Document collaboration</a:t>
                      </a:r>
                      <a:endParaRPr sz="1700" b="1"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GB" sz="1700" dirty="0"/>
                        <a:t>Microsoft SharePoint / Google tools</a:t>
                      </a:r>
                      <a:endParaRPr sz="1700"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77475">
                <a:tc>
                  <a:txBody>
                    <a:bodyPr/>
                    <a:lstStyle/>
                    <a:p>
                      <a:pPr marL="0" lvl="0" indent="0" algn="l" rtl="0">
                        <a:spcBef>
                          <a:spcPts val="0"/>
                        </a:spcBef>
                        <a:spcAft>
                          <a:spcPts val="0"/>
                        </a:spcAft>
                        <a:buClr>
                          <a:schemeClr val="dk1"/>
                        </a:buClr>
                        <a:buSzPts val="1100"/>
                        <a:buFont typeface="Arial"/>
                        <a:buNone/>
                      </a:pPr>
                      <a:r>
                        <a:rPr lang="en-GB" sz="1700" b="1" dirty="0">
                          <a:solidFill>
                            <a:schemeClr val="dk1"/>
                          </a:solidFill>
                        </a:rPr>
                        <a:t>Document management </a:t>
                      </a:r>
                      <a:endParaRPr sz="1700" b="1" dirty="0">
                        <a:solidFill>
                          <a:schemeClr val="dk1"/>
                        </a:solidFill>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GB" sz="1700" dirty="0">
                          <a:solidFill>
                            <a:schemeClr val="tx1"/>
                          </a:solidFill>
                        </a:rPr>
                        <a:t>Xerox </a:t>
                      </a:r>
                      <a:r>
                        <a:rPr lang="en-GB" sz="1700" dirty="0" err="1">
                          <a:solidFill>
                            <a:schemeClr val="tx1"/>
                          </a:solidFill>
                        </a:rPr>
                        <a:t>DocuShare</a:t>
                      </a:r>
                      <a:endParaRPr sz="1700" dirty="0">
                        <a:solidFill>
                          <a:schemeClr val="tx1"/>
                        </a:solidFill>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70250">
                <a:tc>
                  <a:txBody>
                    <a:bodyPr/>
                    <a:lstStyle/>
                    <a:p>
                      <a:pPr marL="0" lvl="0" indent="0" algn="l" rtl="0">
                        <a:spcBef>
                          <a:spcPts val="0"/>
                        </a:spcBef>
                        <a:spcAft>
                          <a:spcPts val="0"/>
                        </a:spcAft>
                        <a:buClr>
                          <a:schemeClr val="dk1"/>
                        </a:buClr>
                        <a:buSzPts val="1100"/>
                        <a:buFont typeface="Arial"/>
                        <a:buNone/>
                      </a:pPr>
                      <a:r>
                        <a:rPr lang="en-GB" sz="1700" b="1" dirty="0">
                          <a:solidFill>
                            <a:schemeClr val="dk1"/>
                          </a:solidFill>
                        </a:rPr>
                        <a:t>Project ticketing systems</a:t>
                      </a:r>
                      <a:endParaRPr sz="1700" b="1"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GB" sz="1700" dirty="0"/>
                        <a:t>Atlassian Jira</a:t>
                      </a:r>
                      <a:endParaRPr sz="1700"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77475">
                <a:tc>
                  <a:txBody>
                    <a:bodyPr/>
                    <a:lstStyle/>
                    <a:p>
                      <a:pPr marL="0" lvl="0" indent="0" algn="l" rtl="0">
                        <a:lnSpc>
                          <a:spcPct val="115000"/>
                        </a:lnSpc>
                        <a:spcBef>
                          <a:spcPts val="0"/>
                        </a:spcBef>
                        <a:spcAft>
                          <a:spcPts val="0"/>
                        </a:spcAft>
                        <a:buNone/>
                      </a:pPr>
                      <a:r>
                        <a:rPr lang="en-GB" sz="1700" b="1" dirty="0">
                          <a:solidFill>
                            <a:schemeClr val="dk1"/>
                          </a:solidFill>
                        </a:rPr>
                        <a:t>Content Management System</a:t>
                      </a:r>
                      <a:endParaRPr sz="1700" b="1" dirty="0">
                        <a:solidFill>
                          <a:schemeClr val="dk1"/>
                        </a:solidFill>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pPr>
                      <a:r>
                        <a:rPr lang="en-GB" sz="1700" dirty="0">
                          <a:solidFill>
                            <a:schemeClr val="dk1"/>
                          </a:solidFill>
                        </a:rPr>
                        <a:t>Atlassian Confluence </a:t>
                      </a:r>
                      <a:endParaRPr sz="1700"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9" name="CasellaDiTesto 8">
            <a:extLst>
              <a:ext uri="{FF2B5EF4-FFF2-40B4-BE49-F238E27FC236}">
                <a16:creationId xmlns:a16="http://schemas.microsoft.com/office/drawing/2014/main" id="{A20642A6-0813-AFD6-C864-36DEC422D928}"/>
              </a:ext>
            </a:extLst>
          </p:cNvPr>
          <p:cNvSpPr txBox="1"/>
          <p:nvPr/>
        </p:nvSpPr>
        <p:spPr>
          <a:xfrm>
            <a:off x="9514338" y="1459293"/>
            <a:ext cx="2047227" cy="369332"/>
          </a:xfrm>
          <a:prstGeom prst="rect">
            <a:avLst/>
          </a:prstGeom>
          <a:noFill/>
        </p:spPr>
        <p:txBody>
          <a:bodyPr wrap="none" rtlCol="0">
            <a:spAutoFit/>
          </a:bodyPr>
          <a:lstStyle/>
          <a:p>
            <a:r>
              <a:rPr lang="it-IT" dirty="0">
                <a:hlinkClick r:id="rId2"/>
              </a:rPr>
              <a:t>https://andes.inaf.it</a:t>
            </a:r>
            <a:endParaRPr lang="it-IT" dirty="0"/>
          </a:p>
        </p:txBody>
      </p:sp>
      <p:pic>
        <p:nvPicPr>
          <p:cNvPr id="13" name="Immagine 12">
            <a:extLst>
              <a:ext uri="{FF2B5EF4-FFF2-40B4-BE49-F238E27FC236}">
                <a16:creationId xmlns:a16="http://schemas.microsoft.com/office/drawing/2014/main" id="{36736E50-061F-3225-E392-2B9548D631CC}"/>
              </a:ext>
            </a:extLst>
          </p:cNvPr>
          <p:cNvPicPr>
            <a:picLocks noChangeAspect="1"/>
          </p:cNvPicPr>
          <p:nvPr/>
        </p:nvPicPr>
        <p:blipFill>
          <a:blip r:embed="rId3"/>
          <a:stretch>
            <a:fillRect/>
          </a:stretch>
        </p:blipFill>
        <p:spPr>
          <a:xfrm>
            <a:off x="420242" y="5192951"/>
            <a:ext cx="1515125" cy="984831"/>
          </a:xfrm>
          <a:prstGeom prst="rect">
            <a:avLst/>
          </a:prstGeom>
        </p:spPr>
      </p:pic>
      <p:pic>
        <p:nvPicPr>
          <p:cNvPr id="15" name="Immagine 14">
            <a:extLst>
              <a:ext uri="{FF2B5EF4-FFF2-40B4-BE49-F238E27FC236}">
                <a16:creationId xmlns:a16="http://schemas.microsoft.com/office/drawing/2014/main" id="{74EC3708-FAB6-70B7-9353-FC6940986876}"/>
              </a:ext>
            </a:extLst>
          </p:cNvPr>
          <p:cNvPicPr>
            <a:picLocks noChangeAspect="1"/>
          </p:cNvPicPr>
          <p:nvPr/>
        </p:nvPicPr>
        <p:blipFill>
          <a:blip r:embed="rId4"/>
          <a:stretch>
            <a:fillRect/>
          </a:stretch>
        </p:blipFill>
        <p:spPr>
          <a:xfrm>
            <a:off x="2126064" y="5218633"/>
            <a:ext cx="2632083" cy="959149"/>
          </a:xfrm>
          <a:prstGeom prst="rect">
            <a:avLst/>
          </a:prstGeom>
          <a:ln w="12700">
            <a:solidFill>
              <a:schemeClr val="accent1"/>
            </a:solidFill>
          </a:ln>
        </p:spPr>
      </p:pic>
      <p:pic>
        <p:nvPicPr>
          <p:cNvPr id="17" name="Immagine 16">
            <a:extLst>
              <a:ext uri="{FF2B5EF4-FFF2-40B4-BE49-F238E27FC236}">
                <a16:creationId xmlns:a16="http://schemas.microsoft.com/office/drawing/2014/main" id="{D40DBCF2-01D9-4F01-7366-A90006B09C43}"/>
              </a:ext>
            </a:extLst>
          </p:cNvPr>
          <p:cNvPicPr>
            <a:picLocks noChangeAspect="1"/>
          </p:cNvPicPr>
          <p:nvPr/>
        </p:nvPicPr>
        <p:blipFill>
          <a:blip r:embed="rId5"/>
          <a:stretch>
            <a:fillRect/>
          </a:stretch>
        </p:blipFill>
        <p:spPr>
          <a:xfrm>
            <a:off x="4988354" y="5218633"/>
            <a:ext cx="2080014" cy="959149"/>
          </a:xfrm>
          <a:prstGeom prst="rect">
            <a:avLst/>
          </a:prstGeom>
          <a:ln>
            <a:solidFill>
              <a:schemeClr val="accent1"/>
            </a:solidFill>
          </a:ln>
        </p:spPr>
      </p:pic>
      <p:pic>
        <p:nvPicPr>
          <p:cNvPr id="19" name="Immagine 18">
            <a:extLst>
              <a:ext uri="{FF2B5EF4-FFF2-40B4-BE49-F238E27FC236}">
                <a16:creationId xmlns:a16="http://schemas.microsoft.com/office/drawing/2014/main" id="{259F2B81-5AF3-4E73-DF42-6319AFD03DE1}"/>
              </a:ext>
            </a:extLst>
          </p:cNvPr>
          <p:cNvPicPr>
            <a:picLocks noChangeAspect="1"/>
          </p:cNvPicPr>
          <p:nvPr/>
        </p:nvPicPr>
        <p:blipFill>
          <a:blip r:embed="rId6"/>
          <a:stretch>
            <a:fillRect/>
          </a:stretch>
        </p:blipFill>
        <p:spPr>
          <a:xfrm>
            <a:off x="7456042" y="5218633"/>
            <a:ext cx="1230424" cy="959149"/>
          </a:xfrm>
          <a:prstGeom prst="rect">
            <a:avLst/>
          </a:prstGeom>
          <a:ln>
            <a:solidFill>
              <a:schemeClr val="accent1"/>
            </a:solidFill>
          </a:ln>
        </p:spPr>
      </p:pic>
      <p:pic>
        <p:nvPicPr>
          <p:cNvPr id="12" name="Immagine 11">
            <a:extLst>
              <a:ext uri="{FF2B5EF4-FFF2-40B4-BE49-F238E27FC236}">
                <a16:creationId xmlns:a16="http://schemas.microsoft.com/office/drawing/2014/main" id="{FAC2D9A3-F963-5396-2A49-52E2198C75B4}"/>
              </a:ext>
            </a:extLst>
          </p:cNvPr>
          <p:cNvPicPr>
            <a:picLocks noChangeAspect="1"/>
          </p:cNvPicPr>
          <p:nvPr/>
        </p:nvPicPr>
        <p:blipFill>
          <a:blip r:embed="rId7"/>
          <a:stretch>
            <a:fillRect/>
          </a:stretch>
        </p:blipFill>
        <p:spPr>
          <a:xfrm>
            <a:off x="8884445" y="1915037"/>
            <a:ext cx="2985985" cy="4736467"/>
          </a:xfrm>
          <a:prstGeom prst="rect">
            <a:avLst/>
          </a:prstGeom>
          <a:ln w="19050">
            <a:solidFill>
              <a:srgbClr val="00B050"/>
            </a:solidFill>
          </a:ln>
        </p:spPr>
      </p:pic>
    </p:spTree>
    <p:extLst>
      <p:ext uri="{BB962C8B-B14F-4D97-AF65-F5344CB8AC3E}">
        <p14:creationId xmlns:p14="http://schemas.microsoft.com/office/powerpoint/2010/main" val="97264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379D82-10DB-8E24-F284-8F3359C12634}"/>
              </a:ext>
            </a:extLst>
          </p:cNvPr>
          <p:cNvSpPr>
            <a:spLocks noGrp="1"/>
          </p:cNvSpPr>
          <p:nvPr>
            <p:ph type="title"/>
          </p:nvPr>
        </p:nvSpPr>
        <p:spPr/>
        <p:txBody>
          <a:bodyPr/>
          <a:lstStyle/>
          <a:p>
            <a:r>
              <a:rPr lang="it-IT" b="1" dirty="0"/>
              <a:t>Project monitoring</a:t>
            </a:r>
          </a:p>
        </p:txBody>
      </p:sp>
      <p:sp>
        <p:nvSpPr>
          <p:cNvPr id="3" name="Segnaposto piè di pagina 2">
            <a:extLst>
              <a:ext uri="{FF2B5EF4-FFF2-40B4-BE49-F238E27FC236}">
                <a16:creationId xmlns:a16="http://schemas.microsoft.com/office/drawing/2014/main" id="{998067E1-FBDA-A60A-04F9-1E7CCE95480D}"/>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E15F11F7-3AB2-7BBE-9747-7AE194128170}"/>
              </a:ext>
            </a:extLst>
          </p:cNvPr>
          <p:cNvSpPr>
            <a:spLocks noGrp="1"/>
          </p:cNvSpPr>
          <p:nvPr>
            <p:ph type="sldNum" sz="quarter" idx="12"/>
          </p:nvPr>
        </p:nvSpPr>
        <p:spPr/>
        <p:txBody>
          <a:bodyPr/>
          <a:lstStyle/>
          <a:p>
            <a:fld id="{7A61C9E0-A2C6-454E-AA02-77C7CB770EAC}" type="slidenum">
              <a:rPr lang="en-US" smtClean="0"/>
              <a:t>12</a:t>
            </a:fld>
            <a:endParaRPr lang="en-US"/>
          </a:p>
        </p:txBody>
      </p:sp>
      <p:pic>
        <p:nvPicPr>
          <p:cNvPr id="8" name="Immagine 7">
            <a:extLst>
              <a:ext uri="{FF2B5EF4-FFF2-40B4-BE49-F238E27FC236}">
                <a16:creationId xmlns:a16="http://schemas.microsoft.com/office/drawing/2014/main" id="{AE897E19-9CDB-626B-972E-29C2B52670A3}"/>
              </a:ext>
            </a:extLst>
          </p:cNvPr>
          <p:cNvPicPr>
            <a:picLocks noChangeAspect="1"/>
          </p:cNvPicPr>
          <p:nvPr/>
        </p:nvPicPr>
        <p:blipFill>
          <a:blip r:embed="rId2"/>
          <a:stretch>
            <a:fillRect/>
          </a:stretch>
        </p:blipFill>
        <p:spPr>
          <a:xfrm>
            <a:off x="370593" y="1036240"/>
            <a:ext cx="5497151" cy="4964906"/>
          </a:xfrm>
          <a:prstGeom prst="rect">
            <a:avLst/>
          </a:prstGeom>
          <a:noFill/>
          <a:ln w="19050">
            <a:solidFill>
              <a:srgbClr val="00B050"/>
            </a:solidFill>
          </a:ln>
        </p:spPr>
      </p:pic>
      <p:pic>
        <p:nvPicPr>
          <p:cNvPr id="6" name="Immagine 5">
            <a:extLst>
              <a:ext uri="{FF2B5EF4-FFF2-40B4-BE49-F238E27FC236}">
                <a16:creationId xmlns:a16="http://schemas.microsoft.com/office/drawing/2014/main" id="{9C89F0CE-8D6F-B312-2AF5-E5AEE0D93034}"/>
              </a:ext>
            </a:extLst>
          </p:cNvPr>
          <p:cNvPicPr>
            <a:picLocks noChangeAspect="1"/>
          </p:cNvPicPr>
          <p:nvPr/>
        </p:nvPicPr>
        <p:blipFill>
          <a:blip r:embed="rId3"/>
          <a:stretch>
            <a:fillRect/>
          </a:stretch>
        </p:blipFill>
        <p:spPr>
          <a:xfrm>
            <a:off x="5402675" y="1189641"/>
            <a:ext cx="6354438" cy="4506318"/>
          </a:xfrm>
          <a:prstGeom prst="rect">
            <a:avLst/>
          </a:prstGeom>
          <a:ln w="19050">
            <a:solidFill>
              <a:srgbClr val="0070C0"/>
            </a:solidFill>
          </a:ln>
        </p:spPr>
      </p:pic>
    </p:spTree>
    <p:extLst>
      <p:ext uri="{BB962C8B-B14F-4D97-AF65-F5344CB8AC3E}">
        <p14:creationId xmlns:p14="http://schemas.microsoft.com/office/powerpoint/2010/main" val="181717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8E2CA3-1E95-6B94-8214-1FECB50CBA49}"/>
              </a:ext>
            </a:extLst>
          </p:cNvPr>
          <p:cNvSpPr>
            <a:spLocks noGrp="1"/>
          </p:cNvSpPr>
          <p:nvPr>
            <p:ph type="title"/>
          </p:nvPr>
        </p:nvSpPr>
        <p:spPr/>
        <p:txBody>
          <a:bodyPr/>
          <a:lstStyle/>
          <a:p>
            <a:r>
              <a:rPr lang="en-US" noProof="0" dirty="0"/>
              <a:t>Project phases</a:t>
            </a:r>
          </a:p>
        </p:txBody>
      </p:sp>
      <p:sp>
        <p:nvSpPr>
          <p:cNvPr id="3" name="Segnaposto piè di pagina 2">
            <a:extLst>
              <a:ext uri="{FF2B5EF4-FFF2-40B4-BE49-F238E27FC236}">
                <a16:creationId xmlns:a16="http://schemas.microsoft.com/office/drawing/2014/main" id="{67BC0B2F-3942-E33A-9E26-1E0B1620F623}"/>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A8C42BB1-252F-066D-AF31-AFCA2A447864}"/>
              </a:ext>
            </a:extLst>
          </p:cNvPr>
          <p:cNvSpPr>
            <a:spLocks noGrp="1"/>
          </p:cNvSpPr>
          <p:nvPr>
            <p:ph type="sldNum" sz="quarter" idx="12"/>
          </p:nvPr>
        </p:nvSpPr>
        <p:spPr/>
        <p:txBody>
          <a:bodyPr/>
          <a:lstStyle/>
          <a:p>
            <a:fld id="{7A61C9E0-A2C6-454E-AA02-77C7CB770EAC}" type="slidenum">
              <a:rPr lang="en-US" smtClean="0"/>
              <a:t>13</a:t>
            </a:fld>
            <a:endParaRPr lang="en-US"/>
          </a:p>
        </p:txBody>
      </p:sp>
      <p:pic>
        <p:nvPicPr>
          <p:cNvPr id="5" name="Picture 4">
            <a:extLst>
              <a:ext uri="{FF2B5EF4-FFF2-40B4-BE49-F238E27FC236}">
                <a16:creationId xmlns:a16="http://schemas.microsoft.com/office/drawing/2014/main" id="{606B3E70-E85C-D2B5-0227-51ABCAEEDFA7}"/>
              </a:ext>
            </a:extLst>
          </p:cNvPr>
          <p:cNvPicPr>
            <a:picLocks noChangeAspect="1"/>
          </p:cNvPicPr>
          <p:nvPr/>
        </p:nvPicPr>
        <p:blipFill>
          <a:blip r:embed="rId2"/>
          <a:srcRect l="-44" t="1341" r="-44" b="14824"/>
          <a:stretch>
            <a:fillRect/>
          </a:stretch>
        </p:blipFill>
        <p:spPr>
          <a:xfrm>
            <a:off x="1029806" y="1446668"/>
            <a:ext cx="9620322" cy="2988000"/>
          </a:xfrm>
          <a:prstGeom prst="rect">
            <a:avLst/>
          </a:prstGeom>
        </p:spPr>
      </p:pic>
      <p:sp>
        <p:nvSpPr>
          <p:cNvPr id="6" name="CasellaDiTesto 5">
            <a:extLst>
              <a:ext uri="{FF2B5EF4-FFF2-40B4-BE49-F238E27FC236}">
                <a16:creationId xmlns:a16="http://schemas.microsoft.com/office/drawing/2014/main" id="{9ECC4DFD-96B9-298C-E088-B5FFCEF4FDF2}"/>
              </a:ext>
            </a:extLst>
          </p:cNvPr>
          <p:cNvSpPr txBox="1"/>
          <p:nvPr/>
        </p:nvSpPr>
        <p:spPr>
          <a:xfrm>
            <a:off x="2456688" y="1140082"/>
            <a:ext cx="934871" cy="369332"/>
          </a:xfrm>
          <a:prstGeom prst="rect">
            <a:avLst/>
          </a:prstGeom>
          <a:noFill/>
        </p:spPr>
        <p:txBody>
          <a:bodyPr wrap="none" rtlCol="0">
            <a:spAutoFit/>
          </a:bodyPr>
          <a:lstStyle/>
          <a:p>
            <a:r>
              <a:rPr lang="en-US" b="1" noProof="0" dirty="0">
                <a:solidFill>
                  <a:srgbClr val="FF0000"/>
                </a:solidFill>
                <a:effectLst>
                  <a:outerShdw blurRad="38100" dist="38100" dir="2700000" algn="tl">
                    <a:srgbClr val="000000">
                      <a:alpha val="43137"/>
                    </a:srgbClr>
                  </a:outerShdw>
                </a:effectLst>
              </a:rPr>
              <a:t>Phase B</a:t>
            </a:r>
          </a:p>
        </p:txBody>
      </p:sp>
      <p:sp>
        <p:nvSpPr>
          <p:cNvPr id="7" name="CasellaDiTesto 6">
            <a:extLst>
              <a:ext uri="{FF2B5EF4-FFF2-40B4-BE49-F238E27FC236}">
                <a16:creationId xmlns:a16="http://schemas.microsoft.com/office/drawing/2014/main" id="{36883BD7-99ED-7811-DB08-99A1ACB09542}"/>
              </a:ext>
            </a:extLst>
          </p:cNvPr>
          <p:cNvSpPr txBox="1"/>
          <p:nvPr/>
        </p:nvSpPr>
        <p:spPr>
          <a:xfrm>
            <a:off x="5161128" y="1140082"/>
            <a:ext cx="926857" cy="369332"/>
          </a:xfrm>
          <a:prstGeom prst="rect">
            <a:avLst/>
          </a:prstGeom>
          <a:noFill/>
        </p:spPr>
        <p:txBody>
          <a:bodyPr wrap="none" rtlCol="0">
            <a:spAutoFit/>
          </a:bodyPr>
          <a:lstStyle/>
          <a:p>
            <a:r>
              <a:rPr lang="en-US" b="1" noProof="0" dirty="0">
                <a:solidFill>
                  <a:srgbClr val="FF0000"/>
                </a:solidFill>
                <a:effectLst>
                  <a:outerShdw blurRad="38100" dist="38100" dir="2700000" algn="tl">
                    <a:srgbClr val="000000">
                      <a:alpha val="43137"/>
                    </a:srgbClr>
                  </a:outerShdw>
                </a:effectLst>
              </a:rPr>
              <a:t>Phase C</a:t>
            </a:r>
          </a:p>
        </p:txBody>
      </p:sp>
      <p:sp>
        <p:nvSpPr>
          <p:cNvPr id="8" name="CasellaDiTesto 7">
            <a:extLst>
              <a:ext uri="{FF2B5EF4-FFF2-40B4-BE49-F238E27FC236}">
                <a16:creationId xmlns:a16="http://schemas.microsoft.com/office/drawing/2014/main" id="{6CC94490-A0A7-F202-0B7B-22DDA947D710}"/>
              </a:ext>
            </a:extLst>
          </p:cNvPr>
          <p:cNvSpPr txBox="1"/>
          <p:nvPr/>
        </p:nvSpPr>
        <p:spPr>
          <a:xfrm>
            <a:off x="8404200" y="1140082"/>
            <a:ext cx="950901" cy="369332"/>
          </a:xfrm>
          <a:prstGeom prst="rect">
            <a:avLst/>
          </a:prstGeom>
          <a:noFill/>
        </p:spPr>
        <p:txBody>
          <a:bodyPr wrap="none" rtlCol="0">
            <a:spAutoFit/>
          </a:bodyPr>
          <a:lstStyle/>
          <a:p>
            <a:r>
              <a:rPr lang="en-US" b="1" noProof="0" dirty="0">
                <a:solidFill>
                  <a:srgbClr val="FF0000"/>
                </a:solidFill>
                <a:effectLst>
                  <a:outerShdw blurRad="38100" dist="38100" dir="2700000" algn="tl">
                    <a:srgbClr val="000000">
                      <a:alpha val="43137"/>
                    </a:srgbClr>
                  </a:outerShdw>
                </a:effectLst>
              </a:rPr>
              <a:t>Phase D</a:t>
            </a:r>
          </a:p>
        </p:txBody>
      </p:sp>
      <p:pic>
        <p:nvPicPr>
          <p:cNvPr id="14" name="Immagine 13">
            <a:extLst>
              <a:ext uri="{FF2B5EF4-FFF2-40B4-BE49-F238E27FC236}">
                <a16:creationId xmlns:a16="http://schemas.microsoft.com/office/drawing/2014/main" id="{949140CE-5447-5C5E-7886-0548EED182F3}"/>
              </a:ext>
            </a:extLst>
          </p:cNvPr>
          <p:cNvPicPr>
            <a:picLocks noChangeAspect="1"/>
          </p:cNvPicPr>
          <p:nvPr/>
        </p:nvPicPr>
        <p:blipFill>
          <a:blip r:embed="rId3"/>
          <a:stretch>
            <a:fillRect/>
          </a:stretch>
        </p:blipFill>
        <p:spPr>
          <a:xfrm>
            <a:off x="3485189" y="2366621"/>
            <a:ext cx="4587638" cy="3490262"/>
          </a:xfrm>
          <a:prstGeom prst="rect">
            <a:avLst/>
          </a:prstGeom>
          <a:ln w="19050">
            <a:solidFill>
              <a:srgbClr val="FF0000"/>
            </a:solidFill>
          </a:ln>
        </p:spPr>
      </p:pic>
      <p:pic>
        <p:nvPicPr>
          <p:cNvPr id="16" name="Immagine 15">
            <a:extLst>
              <a:ext uri="{FF2B5EF4-FFF2-40B4-BE49-F238E27FC236}">
                <a16:creationId xmlns:a16="http://schemas.microsoft.com/office/drawing/2014/main" id="{2C91D3B1-4F55-B973-82E5-363C33A930B0}"/>
              </a:ext>
            </a:extLst>
          </p:cNvPr>
          <p:cNvPicPr>
            <a:picLocks noChangeAspect="1"/>
          </p:cNvPicPr>
          <p:nvPr/>
        </p:nvPicPr>
        <p:blipFill>
          <a:blip r:embed="rId4"/>
          <a:stretch>
            <a:fillRect/>
          </a:stretch>
        </p:blipFill>
        <p:spPr>
          <a:xfrm>
            <a:off x="311259" y="4620661"/>
            <a:ext cx="2705061" cy="1862576"/>
          </a:xfrm>
          <a:prstGeom prst="rect">
            <a:avLst/>
          </a:prstGeom>
          <a:ln w="19050">
            <a:solidFill>
              <a:srgbClr val="FF0000"/>
            </a:solidFill>
          </a:ln>
        </p:spPr>
      </p:pic>
      <p:pic>
        <p:nvPicPr>
          <p:cNvPr id="18" name="Immagine 17">
            <a:extLst>
              <a:ext uri="{FF2B5EF4-FFF2-40B4-BE49-F238E27FC236}">
                <a16:creationId xmlns:a16="http://schemas.microsoft.com/office/drawing/2014/main" id="{15D3EC2F-DACF-A648-5323-7B89820B7903}"/>
              </a:ext>
            </a:extLst>
          </p:cNvPr>
          <p:cNvPicPr>
            <a:picLocks noChangeAspect="1"/>
          </p:cNvPicPr>
          <p:nvPr/>
        </p:nvPicPr>
        <p:blipFill>
          <a:blip r:embed="rId5"/>
          <a:stretch>
            <a:fillRect/>
          </a:stretch>
        </p:blipFill>
        <p:spPr>
          <a:xfrm>
            <a:off x="8574924" y="4620661"/>
            <a:ext cx="2080992" cy="1856399"/>
          </a:xfrm>
          <a:prstGeom prst="rect">
            <a:avLst/>
          </a:prstGeom>
          <a:ln w="19050">
            <a:solidFill>
              <a:srgbClr val="FF0000"/>
            </a:solidFill>
          </a:ln>
        </p:spPr>
      </p:pic>
    </p:spTree>
    <p:extLst>
      <p:ext uri="{BB962C8B-B14F-4D97-AF65-F5344CB8AC3E}">
        <p14:creationId xmlns:p14="http://schemas.microsoft.com/office/powerpoint/2010/main" val="15811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2BD0F-246C-1C99-2688-6DC39E54D8D2}"/>
              </a:ext>
            </a:extLst>
          </p:cNvPr>
          <p:cNvSpPr>
            <a:spLocks noGrp="1"/>
          </p:cNvSpPr>
          <p:nvPr>
            <p:ph type="title"/>
          </p:nvPr>
        </p:nvSpPr>
        <p:spPr/>
        <p:txBody>
          <a:bodyPr/>
          <a:lstStyle/>
          <a:p>
            <a:r>
              <a:rPr lang="en-US" dirty="0"/>
              <a:t>Subsystem reviews: lesson learned</a:t>
            </a:r>
          </a:p>
        </p:txBody>
      </p:sp>
      <p:sp>
        <p:nvSpPr>
          <p:cNvPr id="3" name="Segnaposto piè di pagina 2">
            <a:extLst>
              <a:ext uri="{FF2B5EF4-FFF2-40B4-BE49-F238E27FC236}">
                <a16:creationId xmlns:a16="http://schemas.microsoft.com/office/drawing/2014/main" id="{B360CF41-5B28-3931-86C8-61C403A4419C}"/>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0CA57355-3E92-0A94-4ED0-C4DD26780059}"/>
              </a:ext>
            </a:extLst>
          </p:cNvPr>
          <p:cNvSpPr>
            <a:spLocks noGrp="1"/>
          </p:cNvSpPr>
          <p:nvPr>
            <p:ph type="sldNum" sz="quarter" idx="12"/>
          </p:nvPr>
        </p:nvSpPr>
        <p:spPr/>
        <p:txBody>
          <a:bodyPr/>
          <a:lstStyle/>
          <a:p>
            <a:fld id="{7A61C9E0-A2C6-454E-AA02-77C7CB770EAC}" type="slidenum">
              <a:rPr lang="en-US" smtClean="0"/>
              <a:t>14</a:t>
            </a:fld>
            <a:endParaRPr lang="en-US"/>
          </a:p>
        </p:txBody>
      </p:sp>
      <p:sp>
        <p:nvSpPr>
          <p:cNvPr id="6" name="CasellaDiTesto 5">
            <a:extLst>
              <a:ext uri="{FF2B5EF4-FFF2-40B4-BE49-F238E27FC236}">
                <a16:creationId xmlns:a16="http://schemas.microsoft.com/office/drawing/2014/main" id="{071963EB-EC04-7522-1631-FC1928940200}"/>
              </a:ext>
            </a:extLst>
          </p:cNvPr>
          <p:cNvSpPr txBox="1"/>
          <p:nvPr/>
        </p:nvSpPr>
        <p:spPr>
          <a:xfrm>
            <a:off x="482311" y="1192682"/>
            <a:ext cx="11227376" cy="4524315"/>
          </a:xfrm>
          <a:prstGeom prst="rect">
            <a:avLst/>
          </a:prstGeom>
          <a:noFill/>
        </p:spPr>
        <p:txBody>
          <a:bodyPr wrap="square">
            <a:spAutoFit/>
          </a:bodyPr>
          <a:lstStyle/>
          <a:p>
            <a:pPr algn="just"/>
            <a:r>
              <a:rPr lang="en-US" i="1" dirty="0"/>
              <a:t>Overall Strategy</a:t>
            </a:r>
            <a:r>
              <a:rPr lang="en-US" dirty="0"/>
              <a:t>: The modular review process was successful and will be possibly retained for future phases.</a:t>
            </a:r>
          </a:p>
          <a:p>
            <a:pPr algn="just"/>
            <a:endParaRPr lang="en-US" dirty="0"/>
          </a:p>
          <a:p>
            <a:pPr algn="just"/>
            <a:r>
              <a:rPr lang="en-US" i="1" dirty="0"/>
              <a:t>Scheduling &amp; Workload: </a:t>
            </a:r>
            <a:r>
              <a:rPr lang="en-US" dirty="0"/>
              <a:t>Underestimated scope, led to delivery delays and bottlenecked internal pre-reviews by the project office.</a:t>
            </a:r>
          </a:p>
          <a:p>
            <a:pPr algn="just"/>
            <a:endParaRPr lang="en-US" dirty="0"/>
          </a:p>
          <a:p>
            <a:pPr algn="just"/>
            <a:r>
              <a:rPr lang="en-US" i="1" dirty="0"/>
              <a:t>System Boundaries: </a:t>
            </a:r>
            <a:r>
              <a:rPr lang="en-US" dirty="0"/>
              <a:t>Reviewers encountered difficulties in fully contextualizing specific design choices due to a perceived lack of a comprehensive system-level view. </a:t>
            </a:r>
          </a:p>
          <a:p>
            <a:pPr algn="just"/>
            <a:endParaRPr lang="en-US" dirty="0"/>
          </a:p>
          <a:p>
            <a:pPr algn="just"/>
            <a:r>
              <a:rPr lang="en-US" i="1" dirty="0"/>
              <a:t>Design Homogeneity:</a:t>
            </a:r>
            <a:r>
              <a:rPr lang="en-US" dirty="0"/>
              <a:t> Varying subsystem timelines resulted in uneven development maturity across different subsystems.</a:t>
            </a:r>
          </a:p>
          <a:p>
            <a:pPr algn="just"/>
            <a:endParaRPr lang="en-US" dirty="0"/>
          </a:p>
          <a:p>
            <a:pPr algn="just"/>
            <a:r>
              <a:rPr lang="en-US" i="1" dirty="0"/>
              <a:t>ESO Involvement:</a:t>
            </a:r>
          </a:p>
          <a:p>
            <a:pPr marL="285750" indent="-285750" algn="just">
              <a:buFont typeface="Calibri" panose="020F0502020204030204" pitchFamily="34" charset="0"/>
              <a:buChar char="‐"/>
            </a:pPr>
            <a:r>
              <a:rPr lang="en-US" dirty="0"/>
              <a:t>ESO's official "Observer" status created ambiguity regarding the weight of their feedback.</a:t>
            </a:r>
          </a:p>
          <a:p>
            <a:pPr marL="285750" indent="-285750" algn="just">
              <a:buFont typeface="Calibri" panose="020F0502020204030204" pitchFamily="34" charset="0"/>
              <a:buChar char="‐"/>
            </a:pPr>
            <a:r>
              <a:rPr lang="en-US" dirty="0"/>
              <a:t>Comments submitted outside the formal process and lack of dedicated ESO resources prevented proper assessment of the ESO received comments and lead in difficulties maintaining continuous oversight of the project's progress within ESO.</a:t>
            </a:r>
          </a:p>
        </p:txBody>
      </p:sp>
    </p:spTree>
    <p:extLst>
      <p:ext uri="{BB962C8B-B14F-4D97-AF65-F5344CB8AC3E}">
        <p14:creationId xmlns:p14="http://schemas.microsoft.com/office/powerpoint/2010/main" val="3915546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09153-F77F-4061-514B-17B4B26C9ADB}"/>
              </a:ext>
            </a:extLst>
          </p:cNvPr>
          <p:cNvSpPr>
            <a:spLocks noGrp="1"/>
          </p:cNvSpPr>
          <p:nvPr>
            <p:ph type="title"/>
          </p:nvPr>
        </p:nvSpPr>
        <p:spPr/>
        <p:txBody>
          <a:bodyPr/>
          <a:lstStyle/>
          <a:p>
            <a:r>
              <a:rPr lang="en-US" noProof="0" dirty="0"/>
              <a:t>Phases timeline</a:t>
            </a:r>
          </a:p>
        </p:txBody>
      </p:sp>
      <p:sp>
        <p:nvSpPr>
          <p:cNvPr id="3" name="Segnaposto piè di pagina 2">
            <a:extLst>
              <a:ext uri="{FF2B5EF4-FFF2-40B4-BE49-F238E27FC236}">
                <a16:creationId xmlns:a16="http://schemas.microsoft.com/office/drawing/2014/main" id="{F0723DB3-43B4-C917-1E39-25D98E1FA1C4}"/>
              </a:ext>
            </a:extLst>
          </p:cNvPr>
          <p:cNvSpPr>
            <a:spLocks noGrp="1"/>
          </p:cNvSpPr>
          <p:nvPr>
            <p:ph type="ftr" sz="quarter" idx="11"/>
          </p:nvPr>
        </p:nvSpPr>
        <p:spPr/>
        <p:txBody>
          <a:bodyPr/>
          <a:lstStyle/>
          <a:p>
            <a:r>
              <a:rPr lang="it-IT" noProof="0"/>
              <a:t>Paolo Di Marcantonio - Meeting della strumentazione ELT a guida italiana</a:t>
            </a:r>
            <a:endParaRPr lang="en-US" noProof="0" dirty="0"/>
          </a:p>
        </p:txBody>
      </p:sp>
      <p:sp>
        <p:nvSpPr>
          <p:cNvPr id="4" name="Segnaposto numero diapositiva 3">
            <a:extLst>
              <a:ext uri="{FF2B5EF4-FFF2-40B4-BE49-F238E27FC236}">
                <a16:creationId xmlns:a16="http://schemas.microsoft.com/office/drawing/2014/main" id="{8C614249-A9E6-B0FF-9796-A8FA85FBF0F6}"/>
              </a:ext>
            </a:extLst>
          </p:cNvPr>
          <p:cNvSpPr>
            <a:spLocks noGrp="1"/>
          </p:cNvSpPr>
          <p:nvPr>
            <p:ph type="sldNum" sz="quarter" idx="12"/>
          </p:nvPr>
        </p:nvSpPr>
        <p:spPr/>
        <p:txBody>
          <a:bodyPr/>
          <a:lstStyle/>
          <a:p>
            <a:fld id="{7A61C9E0-A2C6-454E-AA02-77C7CB770EAC}" type="slidenum">
              <a:rPr lang="en-US" noProof="0" smtClean="0"/>
              <a:t>15</a:t>
            </a:fld>
            <a:endParaRPr lang="en-US" noProof="0" dirty="0"/>
          </a:p>
        </p:txBody>
      </p:sp>
      <p:pic>
        <p:nvPicPr>
          <p:cNvPr id="5" name="Immagine 4">
            <a:extLst>
              <a:ext uri="{FF2B5EF4-FFF2-40B4-BE49-F238E27FC236}">
                <a16:creationId xmlns:a16="http://schemas.microsoft.com/office/drawing/2014/main" id="{3AC85920-1205-DEA8-FA1C-2D2B618850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0913" y="1548923"/>
            <a:ext cx="10610173" cy="3939540"/>
          </a:xfrm>
          <a:prstGeom prst="rect">
            <a:avLst/>
          </a:prstGeom>
          <a:noFill/>
          <a:ln>
            <a:noFill/>
          </a:ln>
        </p:spPr>
      </p:pic>
    </p:spTree>
    <p:extLst>
      <p:ext uri="{BB962C8B-B14F-4D97-AF65-F5344CB8AC3E}">
        <p14:creationId xmlns:p14="http://schemas.microsoft.com/office/powerpoint/2010/main" val="3641575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C3A334-83D3-1B47-994C-C7A914F069DF}"/>
              </a:ext>
            </a:extLst>
          </p:cNvPr>
          <p:cNvSpPr>
            <a:spLocks noGrp="1"/>
          </p:cNvSpPr>
          <p:nvPr>
            <p:ph type="title"/>
          </p:nvPr>
        </p:nvSpPr>
        <p:spPr/>
        <p:txBody>
          <a:bodyPr/>
          <a:lstStyle/>
          <a:p>
            <a:r>
              <a:rPr lang="en-US" dirty="0"/>
              <a:t>Construction timeline</a:t>
            </a:r>
          </a:p>
        </p:txBody>
      </p:sp>
      <p:sp>
        <p:nvSpPr>
          <p:cNvPr id="3" name="Segnaposto piè di pagina 2">
            <a:extLst>
              <a:ext uri="{FF2B5EF4-FFF2-40B4-BE49-F238E27FC236}">
                <a16:creationId xmlns:a16="http://schemas.microsoft.com/office/drawing/2014/main" id="{C622FBEB-8032-7424-71AD-7E469934942D}"/>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C42E0703-4EDF-ED7E-0356-AA796B2031D2}"/>
              </a:ext>
            </a:extLst>
          </p:cNvPr>
          <p:cNvSpPr>
            <a:spLocks noGrp="1"/>
          </p:cNvSpPr>
          <p:nvPr>
            <p:ph type="sldNum" sz="quarter" idx="12"/>
          </p:nvPr>
        </p:nvSpPr>
        <p:spPr/>
        <p:txBody>
          <a:bodyPr/>
          <a:lstStyle/>
          <a:p>
            <a:fld id="{7A61C9E0-A2C6-454E-AA02-77C7CB770EAC}" type="slidenum">
              <a:rPr lang="en-US" smtClean="0"/>
              <a:t>16</a:t>
            </a:fld>
            <a:endParaRPr lang="en-US"/>
          </a:p>
        </p:txBody>
      </p:sp>
      <p:pic>
        <p:nvPicPr>
          <p:cNvPr id="8" name="Immagine 7">
            <a:extLst>
              <a:ext uri="{FF2B5EF4-FFF2-40B4-BE49-F238E27FC236}">
                <a16:creationId xmlns:a16="http://schemas.microsoft.com/office/drawing/2014/main" id="{C6F80B23-D49F-3805-CA43-2566214DA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0151"/>
            <a:ext cx="12192000" cy="5599142"/>
          </a:xfrm>
          <a:prstGeom prst="rect">
            <a:avLst/>
          </a:prstGeom>
        </p:spPr>
      </p:pic>
    </p:spTree>
    <p:extLst>
      <p:ext uri="{BB962C8B-B14F-4D97-AF65-F5344CB8AC3E}">
        <p14:creationId xmlns:p14="http://schemas.microsoft.com/office/powerpoint/2010/main" val="4141988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4813886D-CB59-7477-ECF6-077B01A2C89F}"/>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3" name="Segnaposto numero diapositiva 2">
            <a:extLst>
              <a:ext uri="{FF2B5EF4-FFF2-40B4-BE49-F238E27FC236}">
                <a16:creationId xmlns:a16="http://schemas.microsoft.com/office/drawing/2014/main" id="{BC12F3E9-4ECE-7C2F-0EE1-D796EA953CE0}"/>
              </a:ext>
            </a:extLst>
          </p:cNvPr>
          <p:cNvSpPr>
            <a:spLocks noGrp="1"/>
          </p:cNvSpPr>
          <p:nvPr>
            <p:ph type="sldNum" sz="quarter" idx="12"/>
          </p:nvPr>
        </p:nvSpPr>
        <p:spPr/>
        <p:txBody>
          <a:bodyPr/>
          <a:lstStyle/>
          <a:p>
            <a:fld id="{7A61C9E0-A2C6-454E-AA02-77C7CB770EAC}" type="slidenum">
              <a:rPr lang="en-US" smtClean="0"/>
              <a:t>17</a:t>
            </a:fld>
            <a:endParaRPr lang="en-US"/>
          </a:p>
        </p:txBody>
      </p:sp>
      <p:sp>
        <p:nvSpPr>
          <p:cNvPr id="4" name="CasellaDiTesto 3">
            <a:extLst>
              <a:ext uri="{FF2B5EF4-FFF2-40B4-BE49-F238E27FC236}">
                <a16:creationId xmlns:a16="http://schemas.microsoft.com/office/drawing/2014/main" id="{A10F3A3B-2950-1B04-A0CB-6B2E44412F81}"/>
              </a:ext>
            </a:extLst>
          </p:cNvPr>
          <p:cNvSpPr txBox="1"/>
          <p:nvPr/>
        </p:nvSpPr>
        <p:spPr>
          <a:xfrm>
            <a:off x="2630099" y="2747962"/>
            <a:ext cx="6931801" cy="681038"/>
          </a:xfrm>
          <a:prstGeom prst="roundRect">
            <a:avLst/>
          </a:prstGeom>
          <a:gradFill flip="none" rotWithShape="1">
            <a:gsLst>
              <a:gs pos="0">
                <a:schemeClr val="accent4">
                  <a:lumMod val="5000"/>
                  <a:lumOff val="95000"/>
                </a:schemeClr>
              </a:gs>
              <a:gs pos="61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843C0C"/>
            </a:solidFill>
          </a:ln>
        </p:spPr>
        <p:txBody>
          <a:bodyPr wrap="square" rtlCol="0">
            <a:spAutoFit/>
          </a:bodyPr>
          <a:lstStyle/>
          <a:p>
            <a:pPr algn="ctr"/>
            <a:r>
              <a:rPr lang="en-US" sz="3400" b="1" i="1" noProof="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ANDES Hardware Cost book</a:t>
            </a:r>
            <a:endParaRPr lang="en-US" sz="3200" i="1"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1571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a:extLst>
              <a:ext uri="{FF2B5EF4-FFF2-40B4-BE49-F238E27FC236}">
                <a16:creationId xmlns:a16="http://schemas.microsoft.com/office/drawing/2014/main" id="{EACC2849-B4E5-071E-A753-212CFBF29328}"/>
              </a:ext>
            </a:extLst>
          </p:cNvPr>
          <p:cNvPicPr>
            <a:picLocks noChangeAspect="1"/>
          </p:cNvPicPr>
          <p:nvPr/>
        </p:nvPicPr>
        <p:blipFill>
          <a:blip r:embed="rId2"/>
          <a:stretch>
            <a:fillRect/>
          </a:stretch>
        </p:blipFill>
        <p:spPr>
          <a:xfrm>
            <a:off x="910627" y="1417409"/>
            <a:ext cx="10216954" cy="1720751"/>
          </a:xfrm>
          <a:prstGeom prst="rect">
            <a:avLst/>
          </a:prstGeom>
        </p:spPr>
      </p:pic>
      <p:sp>
        <p:nvSpPr>
          <p:cNvPr id="2" name="Titolo 1">
            <a:extLst>
              <a:ext uri="{FF2B5EF4-FFF2-40B4-BE49-F238E27FC236}">
                <a16:creationId xmlns:a16="http://schemas.microsoft.com/office/drawing/2014/main" id="{5941519A-FB91-977F-CF0E-5C993AEBC3CE}"/>
              </a:ext>
            </a:extLst>
          </p:cNvPr>
          <p:cNvSpPr>
            <a:spLocks noGrp="1"/>
          </p:cNvSpPr>
          <p:nvPr>
            <p:ph type="title"/>
          </p:nvPr>
        </p:nvSpPr>
        <p:spPr/>
        <p:txBody>
          <a:bodyPr/>
          <a:lstStyle/>
          <a:p>
            <a:r>
              <a:rPr lang="en-US" noProof="0" dirty="0"/>
              <a:t>ANDES Hardware Cost book</a:t>
            </a:r>
          </a:p>
        </p:txBody>
      </p:sp>
      <p:sp>
        <p:nvSpPr>
          <p:cNvPr id="3" name="Segnaposto piè di pagina 2">
            <a:extLst>
              <a:ext uri="{FF2B5EF4-FFF2-40B4-BE49-F238E27FC236}">
                <a16:creationId xmlns:a16="http://schemas.microsoft.com/office/drawing/2014/main" id="{3FF41A3C-A577-A69D-90B9-A542E07DC7BD}"/>
              </a:ext>
            </a:extLst>
          </p:cNvPr>
          <p:cNvSpPr>
            <a:spLocks noGrp="1"/>
          </p:cNvSpPr>
          <p:nvPr>
            <p:ph type="ftr" sz="quarter" idx="11"/>
          </p:nvPr>
        </p:nvSpPr>
        <p:spPr/>
        <p:txBody>
          <a:bodyPr/>
          <a:lstStyle/>
          <a:p>
            <a:r>
              <a:rPr lang="it-IT" noProof="0"/>
              <a:t>Paolo Di Marcantonio - Meeting della strumentazione ELT a guida italiana</a:t>
            </a:r>
            <a:endParaRPr lang="en-US" noProof="0" dirty="0"/>
          </a:p>
        </p:txBody>
      </p:sp>
      <p:sp>
        <p:nvSpPr>
          <p:cNvPr id="4" name="Segnaposto numero diapositiva 3">
            <a:extLst>
              <a:ext uri="{FF2B5EF4-FFF2-40B4-BE49-F238E27FC236}">
                <a16:creationId xmlns:a16="http://schemas.microsoft.com/office/drawing/2014/main" id="{61C586CC-9DF1-A1D4-9F7D-BC6F387F11DA}"/>
              </a:ext>
            </a:extLst>
          </p:cNvPr>
          <p:cNvSpPr>
            <a:spLocks noGrp="1"/>
          </p:cNvSpPr>
          <p:nvPr>
            <p:ph type="sldNum" sz="quarter" idx="12"/>
          </p:nvPr>
        </p:nvSpPr>
        <p:spPr/>
        <p:txBody>
          <a:bodyPr/>
          <a:lstStyle/>
          <a:p>
            <a:fld id="{7A61C9E0-A2C6-454E-AA02-77C7CB770EAC}" type="slidenum">
              <a:rPr lang="en-US" noProof="0" smtClean="0"/>
              <a:t>18</a:t>
            </a:fld>
            <a:endParaRPr lang="en-US" noProof="0" dirty="0"/>
          </a:p>
        </p:txBody>
      </p:sp>
      <p:sp>
        <p:nvSpPr>
          <p:cNvPr id="7" name="CasellaDiTesto 6">
            <a:extLst>
              <a:ext uri="{FF2B5EF4-FFF2-40B4-BE49-F238E27FC236}">
                <a16:creationId xmlns:a16="http://schemas.microsoft.com/office/drawing/2014/main" id="{2A33FDC4-812D-8B5D-1525-1FE4D00CB781}"/>
              </a:ext>
            </a:extLst>
          </p:cNvPr>
          <p:cNvSpPr txBox="1"/>
          <p:nvPr/>
        </p:nvSpPr>
        <p:spPr>
          <a:xfrm>
            <a:off x="2186940" y="3627120"/>
            <a:ext cx="3567259" cy="369332"/>
          </a:xfrm>
          <a:prstGeom prst="rect">
            <a:avLst/>
          </a:prstGeom>
          <a:solidFill>
            <a:schemeClr val="accent5">
              <a:alpha val="20000"/>
            </a:schemeClr>
          </a:solidFill>
          <a:ln w="12700">
            <a:solidFill>
              <a:srgbClr val="FF0000"/>
            </a:solidFill>
          </a:ln>
        </p:spPr>
        <p:txBody>
          <a:bodyPr wrap="none" rtlCol="0">
            <a:spAutoFit/>
          </a:bodyPr>
          <a:lstStyle/>
          <a:p>
            <a:r>
              <a:rPr lang="en-US" noProof="0" dirty="0"/>
              <a:t>items </a:t>
            </a:r>
            <a:r>
              <a:rPr lang="en-US" noProof="0" dirty="0">
                <a:sym typeface="Wingdings" panose="05000000000000000000" pitchFamily="2" charset="2"/>
              </a:rPr>
              <a:t></a:t>
            </a:r>
            <a:r>
              <a:rPr lang="en-US" noProof="0" dirty="0"/>
              <a:t>linked to PBS; various levels</a:t>
            </a:r>
          </a:p>
        </p:txBody>
      </p:sp>
      <p:cxnSp>
        <p:nvCxnSpPr>
          <p:cNvPr id="9" name="Connettore 2 8">
            <a:extLst>
              <a:ext uri="{FF2B5EF4-FFF2-40B4-BE49-F238E27FC236}">
                <a16:creationId xmlns:a16="http://schemas.microsoft.com/office/drawing/2014/main" id="{0BE19A4D-5F8A-47F9-A88F-AAB4B9773FC9}"/>
              </a:ext>
            </a:extLst>
          </p:cNvPr>
          <p:cNvCxnSpPr>
            <a:cxnSpLocks/>
            <a:stCxn id="7" idx="0"/>
          </p:cNvCxnSpPr>
          <p:nvPr/>
        </p:nvCxnSpPr>
        <p:spPr>
          <a:xfrm flipH="1" flipV="1">
            <a:off x="3310324" y="2990687"/>
            <a:ext cx="660246" cy="63643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A1285E07-8988-00DB-B3D3-4F826CB40153}"/>
              </a:ext>
            </a:extLst>
          </p:cNvPr>
          <p:cNvSpPr txBox="1"/>
          <p:nvPr/>
        </p:nvSpPr>
        <p:spPr>
          <a:xfrm>
            <a:off x="4899304" y="864850"/>
            <a:ext cx="3254096" cy="369332"/>
          </a:xfrm>
          <a:prstGeom prst="rect">
            <a:avLst/>
          </a:prstGeom>
          <a:solidFill>
            <a:schemeClr val="accent5">
              <a:alpha val="20000"/>
            </a:schemeClr>
          </a:solidFill>
          <a:ln w="12700">
            <a:solidFill>
              <a:srgbClr val="FF0000"/>
            </a:solidFill>
          </a:ln>
        </p:spPr>
        <p:txBody>
          <a:bodyPr wrap="none" rtlCol="0">
            <a:spAutoFit/>
          </a:bodyPr>
          <a:lstStyle/>
          <a:p>
            <a:r>
              <a:rPr lang="en-US" noProof="0" dirty="0"/>
              <a:t>for each item </a:t>
            </a:r>
            <a:r>
              <a:rPr lang="en-US" noProof="0" dirty="0">
                <a:sym typeface="Wingdings" panose="05000000000000000000" pitchFamily="2" charset="2"/>
              </a:rPr>
              <a:t></a:t>
            </a:r>
            <a:r>
              <a:rPr lang="en-US" noProof="0" dirty="0"/>
              <a:t>associated costs</a:t>
            </a:r>
          </a:p>
        </p:txBody>
      </p:sp>
      <p:cxnSp>
        <p:nvCxnSpPr>
          <p:cNvPr id="12" name="Connettore 2 11">
            <a:extLst>
              <a:ext uri="{FF2B5EF4-FFF2-40B4-BE49-F238E27FC236}">
                <a16:creationId xmlns:a16="http://schemas.microsoft.com/office/drawing/2014/main" id="{D9EF5849-4FB7-5296-A32A-3A9B2DBBD9A7}"/>
              </a:ext>
            </a:extLst>
          </p:cNvPr>
          <p:cNvCxnSpPr>
            <a:cxnSpLocks/>
          </p:cNvCxnSpPr>
          <p:nvPr/>
        </p:nvCxnSpPr>
        <p:spPr>
          <a:xfrm>
            <a:off x="6526352" y="1233864"/>
            <a:ext cx="588823" cy="113162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a:extLst>
              <a:ext uri="{FF2B5EF4-FFF2-40B4-BE49-F238E27FC236}">
                <a16:creationId xmlns:a16="http://schemas.microsoft.com/office/drawing/2014/main" id="{2551C985-2598-8DCA-B470-CE28E9873DB2}"/>
              </a:ext>
            </a:extLst>
          </p:cNvPr>
          <p:cNvCxnSpPr>
            <a:cxnSpLocks/>
          </p:cNvCxnSpPr>
          <p:nvPr/>
        </p:nvCxnSpPr>
        <p:spPr>
          <a:xfrm flipV="1">
            <a:off x="3973337" y="2814638"/>
            <a:ext cx="1721558" cy="81728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CasellaDiTesto 21">
            <a:extLst>
              <a:ext uri="{FF2B5EF4-FFF2-40B4-BE49-F238E27FC236}">
                <a16:creationId xmlns:a16="http://schemas.microsoft.com/office/drawing/2014/main" id="{DC1D5E1B-BA6B-88E5-AEBA-828C34DA1268}"/>
              </a:ext>
            </a:extLst>
          </p:cNvPr>
          <p:cNvSpPr txBox="1"/>
          <p:nvPr/>
        </p:nvSpPr>
        <p:spPr>
          <a:xfrm>
            <a:off x="6967322" y="3420582"/>
            <a:ext cx="2503314" cy="369332"/>
          </a:xfrm>
          <a:prstGeom prst="rect">
            <a:avLst/>
          </a:prstGeom>
          <a:solidFill>
            <a:schemeClr val="accent5">
              <a:alpha val="20000"/>
            </a:schemeClr>
          </a:solidFill>
          <a:ln w="12700">
            <a:solidFill>
              <a:srgbClr val="FF0000"/>
            </a:solidFill>
          </a:ln>
        </p:spPr>
        <p:txBody>
          <a:bodyPr wrap="none" rtlCol="0">
            <a:spAutoFit/>
          </a:bodyPr>
          <a:lstStyle/>
          <a:p>
            <a:r>
              <a:rPr lang="en-US" noProof="0" dirty="0"/>
              <a:t>for each item </a:t>
            </a:r>
            <a:r>
              <a:rPr lang="en-US" noProof="0" dirty="0">
                <a:sym typeface="Wingdings" panose="05000000000000000000" pitchFamily="2" charset="2"/>
              </a:rPr>
              <a:t></a:t>
            </a:r>
            <a:r>
              <a:rPr lang="en-US" noProof="0" dirty="0"/>
              <a:t>provider</a:t>
            </a:r>
          </a:p>
        </p:txBody>
      </p:sp>
      <p:cxnSp>
        <p:nvCxnSpPr>
          <p:cNvPr id="25" name="Connettore 2 24">
            <a:extLst>
              <a:ext uri="{FF2B5EF4-FFF2-40B4-BE49-F238E27FC236}">
                <a16:creationId xmlns:a16="http://schemas.microsoft.com/office/drawing/2014/main" id="{A084E8B5-BBB3-D38D-A138-652A7D618FDF}"/>
              </a:ext>
            </a:extLst>
          </p:cNvPr>
          <p:cNvCxnSpPr>
            <a:cxnSpLocks/>
          </p:cNvCxnSpPr>
          <p:nvPr/>
        </p:nvCxnSpPr>
        <p:spPr>
          <a:xfrm flipV="1">
            <a:off x="8053172" y="3059342"/>
            <a:ext cx="0" cy="3696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CasellaDiTesto 27">
            <a:extLst>
              <a:ext uri="{FF2B5EF4-FFF2-40B4-BE49-F238E27FC236}">
                <a16:creationId xmlns:a16="http://schemas.microsoft.com/office/drawing/2014/main" id="{D5CD39AF-3681-42F2-D4E9-DB601043F851}"/>
              </a:ext>
            </a:extLst>
          </p:cNvPr>
          <p:cNvSpPr txBox="1"/>
          <p:nvPr/>
        </p:nvSpPr>
        <p:spPr>
          <a:xfrm>
            <a:off x="8730543" y="864850"/>
            <a:ext cx="2785250" cy="369332"/>
          </a:xfrm>
          <a:prstGeom prst="rect">
            <a:avLst/>
          </a:prstGeom>
          <a:solidFill>
            <a:schemeClr val="accent5">
              <a:alpha val="20000"/>
            </a:schemeClr>
          </a:solidFill>
          <a:ln w="12700">
            <a:solidFill>
              <a:srgbClr val="FF0000"/>
            </a:solidFill>
          </a:ln>
        </p:spPr>
        <p:txBody>
          <a:bodyPr wrap="none" rtlCol="0">
            <a:spAutoFit/>
          </a:bodyPr>
          <a:lstStyle/>
          <a:p>
            <a:r>
              <a:rPr lang="en-US" noProof="0" dirty="0"/>
              <a:t>for each item </a:t>
            </a:r>
            <a:r>
              <a:rPr lang="en-US" noProof="0" dirty="0">
                <a:sym typeface="Wingdings" panose="05000000000000000000" pitchFamily="2" charset="2"/>
              </a:rPr>
              <a:t></a:t>
            </a:r>
            <a:r>
              <a:rPr lang="en-US" noProof="0" dirty="0"/>
              <a:t>uncertainty</a:t>
            </a:r>
          </a:p>
        </p:txBody>
      </p:sp>
      <p:cxnSp>
        <p:nvCxnSpPr>
          <p:cNvPr id="29" name="Connettore 2 28">
            <a:extLst>
              <a:ext uri="{FF2B5EF4-FFF2-40B4-BE49-F238E27FC236}">
                <a16:creationId xmlns:a16="http://schemas.microsoft.com/office/drawing/2014/main" id="{7CF9A8AF-F8F7-F659-91EE-63DDA8795B25}"/>
              </a:ext>
            </a:extLst>
          </p:cNvPr>
          <p:cNvCxnSpPr>
            <a:cxnSpLocks/>
          </p:cNvCxnSpPr>
          <p:nvPr/>
        </p:nvCxnSpPr>
        <p:spPr>
          <a:xfrm>
            <a:off x="9780448" y="1193396"/>
            <a:ext cx="0" cy="11720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CasellaDiTesto 31">
            <a:extLst>
              <a:ext uri="{FF2B5EF4-FFF2-40B4-BE49-F238E27FC236}">
                <a16:creationId xmlns:a16="http://schemas.microsoft.com/office/drawing/2014/main" id="{59896A23-06DC-F46C-FDA6-981CE1C31777}"/>
              </a:ext>
            </a:extLst>
          </p:cNvPr>
          <p:cNvSpPr txBox="1"/>
          <p:nvPr/>
        </p:nvSpPr>
        <p:spPr>
          <a:xfrm>
            <a:off x="9180844" y="3887670"/>
            <a:ext cx="2482411" cy="369332"/>
          </a:xfrm>
          <a:prstGeom prst="rect">
            <a:avLst/>
          </a:prstGeom>
          <a:solidFill>
            <a:schemeClr val="accent5">
              <a:alpha val="20000"/>
            </a:schemeClr>
          </a:solidFill>
          <a:ln w="12700">
            <a:solidFill>
              <a:srgbClr val="FF0000"/>
            </a:solidFill>
          </a:ln>
        </p:spPr>
        <p:txBody>
          <a:bodyPr wrap="none" rtlCol="0">
            <a:spAutoFit/>
          </a:bodyPr>
          <a:lstStyle/>
          <a:p>
            <a:r>
              <a:rPr lang="en-US" noProof="0" dirty="0"/>
              <a:t>for each item </a:t>
            </a:r>
            <a:r>
              <a:rPr lang="en-US" noProof="0" dirty="0">
                <a:sym typeface="Wingdings" panose="05000000000000000000" pitchFamily="2" charset="2"/>
              </a:rPr>
              <a:t></a:t>
            </a:r>
            <a:r>
              <a:rPr lang="en-US" noProof="0" dirty="0"/>
              <a:t>timeline</a:t>
            </a:r>
          </a:p>
        </p:txBody>
      </p:sp>
      <p:cxnSp>
        <p:nvCxnSpPr>
          <p:cNvPr id="33" name="Connettore 2 32">
            <a:extLst>
              <a:ext uri="{FF2B5EF4-FFF2-40B4-BE49-F238E27FC236}">
                <a16:creationId xmlns:a16="http://schemas.microsoft.com/office/drawing/2014/main" id="{273E3413-4F5B-E90D-4D1C-0D176836DD38}"/>
              </a:ext>
            </a:extLst>
          </p:cNvPr>
          <p:cNvCxnSpPr>
            <a:cxnSpLocks/>
          </p:cNvCxnSpPr>
          <p:nvPr/>
        </p:nvCxnSpPr>
        <p:spPr>
          <a:xfrm flipV="1">
            <a:off x="10577297" y="3033390"/>
            <a:ext cx="0" cy="77839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9" name="Immagine 38">
            <a:extLst>
              <a:ext uri="{FF2B5EF4-FFF2-40B4-BE49-F238E27FC236}">
                <a16:creationId xmlns:a16="http://schemas.microsoft.com/office/drawing/2014/main" id="{3586875A-695D-F02F-5876-4BAABDE9937A}"/>
              </a:ext>
            </a:extLst>
          </p:cNvPr>
          <p:cNvPicPr>
            <a:picLocks noChangeAspect="1"/>
          </p:cNvPicPr>
          <p:nvPr/>
        </p:nvPicPr>
        <p:blipFill>
          <a:blip r:embed="rId3"/>
          <a:stretch>
            <a:fillRect/>
          </a:stretch>
        </p:blipFill>
        <p:spPr>
          <a:xfrm>
            <a:off x="1215595" y="4901034"/>
            <a:ext cx="2156647" cy="1379340"/>
          </a:xfrm>
          <a:prstGeom prst="rect">
            <a:avLst/>
          </a:prstGeom>
        </p:spPr>
      </p:pic>
      <p:sp>
        <p:nvSpPr>
          <p:cNvPr id="40" name="CasellaDiTesto 39">
            <a:extLst>
              <a:ext uri="{FF2B5EF4-FFF2-40B4-BE49-F238E27FC236}">
                <a16:creationId xmlns:a16="http://schemas.microsoft.com/office/drawing/2014/main" id="{5BCBDB79-0880-7AD5-0E9F-41439E730CDF}"/>
              </a:ext>
            </a:extLst>
          </p:cNvPr>
          <p:cNvSpPr txBox="1"/>
          <p:nvPr/>
        </p:nvSpPr>
        <p:spPr>
          <a:xfrm>
            <a:off x="5694895" y="4659815"/>
            <a:ext cx="5281510" cy="369332"/>
          </a:xfrm>
          <a:prstGeom prst="rect">
            <a:avLst/>
          </a:prstGeom>
          <a:solidFill>
            <a:srgbClr val="92D050"/>
          </a:solidFill>
          <a:ln w="12700">
            <a:solidFill>
              <a:srgbClr val="FF0000"/>
            </a:solidFill>
          </a:ln>
        </p:spPr>
        <p:txBody>
          <a:bodyPr wrap="none" rtlCol="0">
            <a:spAutoFit/>
          </a:bodyPr>
          <a:lstStyle/>
          <a:p>
            <a:r>
              <a:rPr lang="en-US" noProof="0" dirty="0"/>
              <a:t>Across ANDES, 900 items under configuration control !</a:t>
            </a:r>
          </a:p>
        </p:txBody>
      </p:sp>
      <p:sp>
        <p:nvSpPr>
          <p:cNvPr id="6" name="CasellaDiTesto 5">
            <a:extLst>
              <a:ext uri="{FF2B5EF4-FFF2-40B4-BE49-F238E27FC236}">
                <a16:creationId xmlns:a16="http://schemas.microsoft.com/office/drawing/2014/main" id="{43EFE5F1-8067-DF68-FC86-D4ADD82C2935}"/>
              </a:ext>
            </a:extLst>
          </p:cNvPr>
          <p:cNvSpPr txBox="1"/>
          <p:nvPr/>
        </p:nvSpPr>
        <p:spPr>
          <a:xfrm>
            <a:off x="375363" y="4412074"/>
            <a:ext cx="3942426" cy="369332"/>
          </a:xfrm>
          <a:prstGeom prst="rect">
            <a:avLst/>
          </a:prstGeom>
          <a:noFill/>
          <a:ln w="12700">
            <a:solidFill>
              <a:srgbClr val="FF0000"/>
            </a:solidFill>
          </a:ln>
        </p:spPr>
        <p:txBody>
          <a:bodyPr wrap="none" rtlCol="0">
            <a:spAutoFit/>
          </a:bodyPr>
          <a:lstStyle/>
          <a:p>
            <a:r>
              <a:rPr lang="en-US" dirty="0"/>
              <a:t>Additional costs not included in the PBS</a:t>
            </a:r>
          </a:p>
        </p:txBody>
      </p:sp>
      <p:sp>
        <p:nvSpPr>
          <p:cNvPr id="5" name="CasellaDiTesto 4">
            <a:extLst>
              <a:ext uri="{FF2B5EF4-FFF2-40B4-BE49-F238E27FC236}">
                <a16:creationId xmlns:a16="http://schemas.microsoft.com/office/drawing/2014/main" id="{BAD0F00C-53B1-AD56-ED77-A2E5B6412569}"/>
              </a:ext>
            </a:extLst>
          </p:cNvPr>
          <p:cNvSpPr txBox="1"/>
          <p:nvPr/>
        </p:nvSpPr>
        <p:spPr>
          <a:xfrm>
            <a:off x="3972175" y="5507844"/>
            <a:ext cx="7601825" cy="646331"/>
          </a:xfrm>
          <a:prstGeom prst="rect">
            <a:avLst/>
          </a:prstGeom>
          <a:solidFill>
            <a:srgbClr val="FFFF00"/>
          </a:solidFill>
          <a:ln w="12700">
            <a:solidFill>
              <a:srgbClr val="FF0000"/>
            </a:solidFill>
          </a:ln>
        </p:spPr>
        <p:txBody>
          <a:bodyPr wrap="none" rtlCol="0">
            <a:spAutoFit/>
          </a:bodyPr>
          <a:lstStyle/>
          <a:p>
            <a:r>
              <a:rPr lang="en-US" dirty="0"/>
              <a:t>ANDES total costs, excl. LFC and spare parts, but incl. VAT and 20% contingency </a:t>
            </a:r>
          </a:p>
          <a:p>
            <a:pPr algn="ctr"/>
            <a:r>
              <a:rPr lang="en-US" noProof="0" dirty="0">
                <a:latin typeface="Calibri" panose="020F0502020204030204" pitchFamily="34" charset="0"/>
                <a:ea typeface="Calibri" panose="020F0502020204030204" pitchFamily="34" charset="0"/>
                <a:cs typeface="Calibri" panose="020F0502020204030204" pitchFamily="34" charset="0"/>
              </a:rPr>
              <a:t>~65 M€ </a:t>
            </a:r>
            <a:r>
              <a:rPr lang="en-US" noProof="0" dirty="0"/>
              <a:t>!</a:t>
            </a:r>
          </a:p>
        </p:txBody>
      </p:sp>
    </p:spTree>
    <p:extLst>
      <p:ext uri="{BB962C8B-B14F-4D97-AF65-F5344CB8AC3E}">
        <p14:creationId xmlns:p14="http://schemas.microsoft.com/office/powerpoint/2010/main" val="420655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3A39690D-401E-17EE-D014-1BB7CB50CE3A}"/>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3" name="Segnaposto numero diapositiva 2">
            <a:extLst>
              <a:ext uri="{FF2B5EF4-FFF2-40B4-BE49-F238E27FC236}">
                <a16:creationId xmlns:a16="http://schemas.microsoft.com/office/drawing/2014/main" id="{44CD7EB0-25EE-A0DF-B790-7BBA7EBB97BC}"/>
              </a:ext>
            </a:extLst>
          </p:cNvPr>
          <p:cNvSpPr>
            <a:spLocks noGrp="1"/>
          </p:cNvSpPr>
          <p:nvPr>
            <p:ph type="sldNum" sz="quarter" idx="12"/>
          </p:nvPr>
        </p:nvSpPr>
        <p:spPr/>
        <p:txBody>
          <a:bodyPr/>
          <a:lstStyle/>
          <a:p>
            <a:fld id="{7A61C9E0-A2C6-454E-AA02-77C7CB770EAC}" type="slidenum">
              <a:rPr lang="en-US" smtClean="0"/>
              <a:t>19</a:t>
            </a:fld>
            <a:endParaRPr lang="en-US"/>
          </a:p>
        </p:txBody>
      </p:sp>
      <p:sp>
        <p:nvSpPr>
          <p:cNvPr id="4" name="CasellaDiTesto 3">
            <a:extLst>
              <a:ext uri="{FF2B5EF4-FFF2-40B4-BE49-F238E27FC236}">
                <a16:creationId xmlns:a16="http://schemas.microsoft.com/office/drawing/2014/main" id="{4B4A5EFE-DD95-3D78-48E6-F16B425A4BBD}"/>
              </a:ext>
            </a:extLst>
          </p:cNvPr>
          <p:cNvSpPr txBox="1"/>
          <p:nvPr/>
        </p:nvSpPr>
        <p:spPr>
          <a:xfrm>
            <a:off x="2630099" y="2747962"/>
            <a:ext cx="6931801" cy="681038"/>
          </a:xfrm>
          <a:prstGeom prst="roundRect">
            <a:avLst/>
          </a:prstGeom>
          <a:gradFill flip="none" rotWithShape="1">
            <a:gsLst>
              <a:gs pos="0">
                <a:schemeClr val="accent4">
                  <a:lumMod val="5000"/>
                  <a:lumOff val="95000"/>
                </a:schemeClr>
              </a:gs>
              <a:gs pos="61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843C0C"/>
            </a:solidFill>
          </a:ln>
        </p:spPr>
        <p:txBody>
          <a:bodyPr wrap="square" rtlCol="0">
            <a:spAutoFit/>
          </a:bodyPr>
          <a:lstStyle/>
          <a:p>
            <a:pPr algn="ctr"/>
            <a:r>
              <a:rPr lang="en-US" sz="3400" b="1" i="1" noProof="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ANDES Resource plan</a:t>
            </a:r>
            <a:endParaRPr lang="en-US" sz="3200" i="1"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805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8A6D26-2010-6ECC-69F8-302EE26AB6B5}"/>
              </a:ext>
            </a:extLst>
          </p:cNvPr>
          <p:cNvSpPr>
            <a:spLocks noGrp="1"/>
          </p:cNvSpPr>
          <p:nvPr>
            <p:ph type="title"/>
          </p:nvPr>
        </p:nvSpPr>
        <p:spPr/>
        <p:txBody>
          <a:bodyPr/>
          <a:lstStyle/>
          <a:p>
            <a:r>
              <a:rPr lang="en-US" b="1" dirty="0"/>
              <a:t>ELT instruments landscape</a:t>
            </a:r>
          </a:p>
        </p:txBody>
      </p:sp>
      <p:grpSp>
        <p:nvGrpSpPr>
          <p:cNvPr id="37" name="Gruppo 36">
            <a:extLst>
              <a:ext uri="{FF2B5EF4-FFF2-40B4-BE49-F238E27FC236}">
                <a16:creationId xmlns:a16="http://schemas.microsoft.com/office/drawing/2014/main" id="{56E1D461-422C-93B9-BC9D-48ABEC9B4B24}"/>
              </a:ext>
            </a:extLst>
          </p:cNvPr>
          <p:cNvGrpSpPr/>
          <p:nvPr/>
        </p:nvGrpSpPr>
        <p:grpSpPr>
          <a:xfrm>
            <a:off x="7533066" y="1017385"/>
            <a:ext cx="4530007" cy="5315629"/>
            <a:chOff x="7528128" y="1050673"/>
            <a:chExt cx="4576787" cy="5474486"/>
          </a:xfrm>
        </p:grpSpPr>
        <p:pic>
          <p:nvPicPr>
            <p:cNvPr id="21" name="Picture 6" descr="A picture containing transport&#10;&#10;Description automatically generated">
              <a:extLst>
                <a:ext uri="{FF2B5EF4-FFF2-40B4-BE49-F238E27FC236}">
                  <a16:creationId xmlns:a16="http://schemas.microsoft.com/office/drawing/2014/main" id="{BBCF833F-223A-7B0A-C9A7-F03CF8DDC82A}"/>
                </a:ext>
              </a:extLst>
            </p:cNvPr>
            <p:cNvPicPr>
              <a:picLocks noChangeAspect="1"/>
            </p:cNvPicPr>
            <p:nvPr/>
          </p:nvPicPr>
          <p:blipFill rotWithShape="1">
            <a:blip r:embed="rId3"/>
            <a:srcRect l="71700" t="29122" r="8545" b="24600"/>
            <a:stretch/>
          </p:blipFill>
          <p:spPr>
            <a:xfrm>
              <a:off x="7528128" y="1073203"/>
              <a:ext cx="4576787" cy="5451956"/>
            </a:xfrm>
            <a:prstGeom prst="rect">
              <a:avLst/>
            </a:prstGeom>
          </p:spPr>
        </p:pic>
        <p:sp>
          <p:nvSpPr>
            <p:cNvPr id="30" name="Content Placeholder 1">
              <a:extLst>
                <a:ext uri="{FF2B5EF4-FFF2-40B4-BE49-F238E27FC236}">
                  <a16:creationId xmlns:a16="http://schemas.microsoft.com/office/drawing/2014/main" id="{ABD5E7BD-11E7-987B-919D-9803AA7B3B50}"/>
                </a:ext>
              </a:extLst>
            </p:cNvPr>
            <p:cNvSpPr txBox="1">
              <a:spLocks/>
            </p:cNvSpPr>
            <p:nvPr/>
          </p:nvSpPr>
          <p:spPr bwMode="auto">
            <a:xfrm>
              <a:off x="10145955" y="1050673"/>
              <a:ext cx="1958960" cy="19054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MOSAIC</a:t>
              </a:r>
            </a:p>
            <a:p>
              <a:r>
                <a:rPr lang="en-US" sz="1200" dirty="0">
                  <a:solidFill>
                    <a:schemeClr val="bg1"/>
                  </a:solidFill>
                </a:rPr>
                <a:t>Multi-obj. spectrograph</a:t>
              </a:r>
            </a:p>
            <a:p>
              <a:r>
                <a:rPr lang="en-US" sz="1200" dirty="0">
                  <a:solidFill>
                    <a:schemeClr val="bg1"/>
                  </a:solidFill>
                </a:rPr>
                <a:t>300 fibers + 8 IFUs</a:t>
              </a:r>
            </a:p>
            <a:p>
              <a:r>
                <a:rPr lang="en-US" sz="1200" dirty="0">
                  <a:solidFill>
                    <a:schemeClr val="bg1"/>
                  </a:solidFill>
                </a:rPr>
                <a:t>R=5000 – 20,000</a:t>
              </a:r>
            </a:p>
            <a:p>
              <a:r>
                <a:rPr lang="en-US" sz="1200" dirty="0">
                  <a:solidFill>
                    <a:schemeClr val="bg1"/>
                  </a:solidFill>
                </a:rPr>
                <a:t>0.4-1.8</a:t>
              </a:r>
              <a:r>
                <a:rPr lang="el-GR" sz="1200" dirty="0">
                  <a:solidFill>
                    <a:schemeClr val="bg1"/>
                  </a:solidFill>
                </a:rPr>
                <a:t> μ</a:t>
              </a:r>
              <a:r>
                <a:rPr lang="en-US" sz="1200" dirty="0">
                  <a:solidFill>
                    <a:schemeClr val="bg1"/>
                  </a:solidFill>
                </a:rPr>
                <a:t>m</a:t>
              </a:r>
            </a:p>
            <a:p>
              <a:endParaRPr lang="en-US" sz="1200" dirty="0">
                <a:solidFill>
                  <a:schemeClr val="bg1"/>
                </a:solidFill>
              </a:endParaRPr>
            </a:p>
          </p:txBody>
        </p:sp>
        <p:cxnSp>
          <p:nvCxnSpPr>
            <p:cNvPr id="31" name="Straight Arrow Connector 17">
              <a:extLst>
                <a:ext uri="{FF2B5EF4-FFF2-40B4-BE49-F238E27FC236}">
                  <a16:creationId xmlns:a16="http://schemas.microsoft.com/office/drawing/2014/main" id="{7E5729B0-84B4-783E-2C78-DC2C19130FFA}"/>
                </a:ext>
              </a:extLst>
            </p:cNvPr>
            <p:cNvCxnSpPr>
              <a:cxnSpLocks/>
              <a:endCxn id="30" idx="2"/>
            </p:cNvCxnSpPr>
            <p:nvPr/>
          </p:nvCxnSpPr>
          <p:spPr bwMode="auto">
            <a:xfrm flipH="1">
              <a:off x="11125435" y="2362201"/>
              <a:ext cx="297941" cy="59390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32" name="Content Placeholder 1">
              <a:extLst>
                <a:ext uri="{FF2B5EF4-FFF2-40B4-BE49-F238E27FC236}">
                  <a16:creationId xmlns:a16="http://schemas.microsoft.com/office/drawing/2014/main" id="{A9DCB581-A145-8A05-482F-01B4812D636C}"/>
                </a:ext>
              </a:extLst>
            </p:cNvPr>
            <p:cNvSpPr txBox="1">
              <a:spLocks/>
            </p:cNvSpPr>
            <p:nvPr/>
          </p:nvSpPr>
          <p:spPr bwMode="auto">
            <a:xfrm>
              <a:off x="9716814" y="5292974"/>
              <a:ext cx="1785932" cy="1177421"/>
            </a:xfrm>
            <a:prstGeom prst="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ANDES</a:t>
              </a:r>
            </a:p>
            <a:p>
              <a:r>
                <a:rPr lang="en-US" sz="1200" dirty="0">
                  <a:solidFill>
                    <a:schemeClr val="bg1"/>
                  </a:solidFill>
                </a:rPr>
                <a:t>High-res spectrograph</a:t>
              </a:r>
            </a:p>
            <a:p>
              <a:r>
                <a:rPr lang="en-US" sz="1200" dirty="0">
                  <a:solidFill>
                    <a:schemeClr val="bg1"/>
                  </a:solidFill>
                </a:rPr>
                <a:t>R&gt;100,000</a:t>
              </a:r>
            </a:p>
            <a:p>
              <a:r>
                <a:rPr lang="en-US" sz="1200" dirty="0">
                  <a:solidFill>
                    <a:schemeClr val="bg1"/>
                  </a:solidFill>
                </a:rPr>
                <a:t>U to K</a:t>
              </a:r>
            </a:p>
            <a:p>
              <a:pPr marL="0" indent="0">
                <a:buNone/>
              </a:pPr>
              <a:endParaRPr lang="en-US" sz="1200" dirty="0">
                <a:solidFill>
                  <a:schemeClr val="bg1"/>
                </a:solidFill>
              </a:endParaRPr>
            </a:p>
          </p:txBody>
        </p:sp>
        <p:cxnSp>
          <p:nvCxnSpPr>
            <p:cNvPr id="33" name="Straight Arrow Connector 19">
              <a:extLst>
                <a:ext uri="{FF2B5EF4-FFF2-40B4-BE49-F238E27FC236}">
                  <a16:creationId xmlns:a16="http://schemas.microsoft.com/office/drawing/2014/main" id="{668DD303-CD16-6044-9B32-2EB8791C45A2}"/>
                </a:ext>
              </a:extLst>
            </p:cNvPr>
            <p:cNvCxnSpPr>
              <a:cxnSpLocks/>
            </p:cNvCxnSpPr>
            <p:nvPr/>
          </p:nvCxnSpPr>
          <p:spPr bwMode="auto">
            <a:xfrm flipV="1">
              <a:off x="10122145" y="4767213"/>
              <a:ext cx="166328" cy="580523"/>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34" name="Content Placeholder 1">
              <a:extLst>
                <a:ext uri="{FF2B5EF4-FFF2-40B4-BE49-F238E27FC236}">
                  <a16:creationId xmlns:a16="http://schemas.microsoft.com/office/drawing/2014/main" id="{F4DCDA2F-1A23-8FA9-F5D4-AEC1A4EF9862}"/>
                </a:ext>
              </a:extLst>
            </p:cNvPr>
            <p:cNvSpPr txBox="1">
              <a:spLocks/>
            </p:cNvSpPr>
            <p:nvPr/>
          </p:nvSpPr>
          <p:spPr bwMode="auto">
            <a:xfrm>
              <a:off x="8180708" y="1224275"/>
              <a:ext cx="2705100" cy="150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PCS</a:t>
              </a:r>
            </a:p>
            <a:p>
              <a:pPr marL="0" indent="0">
                <a:buNone/>
              </a:pPr>
              <a:endParaRPr lang="en-US" sz="1200" dirty="0">
                <a:solidFill>
                  <a:schemeClr val="bg1"/>
                </a:solidFill>
              </a:endParaRPr>
            </a:p>
          </p:txBody>
        </p:sp>
      </p:grpSp>
      <p:grpSp>
        <p:nvGrpSpPr>
          <p:cNvPr id="36" name="Gruppo 35">
            <a:extLst>
              <a:ext uri="{FF2B5EF4-FFF2-40B4-BE49-F238E27FC236}">
                <a16:creationId xmlns:a16="http://schemas.microsoft.com/office/drawing/2014/main" id="{88E87227-224E-7AB9-6761-931CA046EFCA}"/>
              </a:ext>
            </a:extLst>
          </p:cNvPr>
          <p:cNvGrpSpPr/>
          <p:nvPr/>
        </p:nvGrpSpPr>
        <p:grpSpPr>
          <a:xfrm>
            <a:off x="57956" y="1017386"/>
            <a:ext cx="8204029" cy="5315629"/>
            <a:chOff x="11176" y="1073204"/>
            <a:chExt cx="8204029" cy="5315629"/>
          </a:xfrm>
        </p:grpSpPr>
        <p:pic>
          <p:nvPicPr>
            <p:cNvPr id="20" name="Picture 2" descr="A satellite in space&#10;&#10;Description automatically generated with low confidence">
              <a:extLst>
                <a:ext uri="{FF2B5EF4-FFF2-40B4-BE49-F238E27FC236}">
                  <a16:creationId xmlns:a16="http://schemas.microsoft.com/office/drawing/2014/main" id="{2E73ADB7-4D76-99BD-35AB-DEAE0E8F8ABF}"/>
                </a:ext>
              </a:extLst>
            </p:cNvPr>
            <p:cNvPicPr>
              <a:picLocks noChangeAspect="1"/>
            </p:cNvPicPr>
            <p:nvPr/>
          </p:nvPicPr>
          <p:blipFill rotWithShape="1">
            <a:blip r:embed="rId5"/>
            <a:srcRect l="38000"/>
            <a:stretch/>
          </p:blipFill>
          <p:spPr>
            <a:xfrm>
              <a:off x="11176" y="1073204"/>
              <a:ext cx="7380224" cy="5315629"/>
            </a:xfrm>
            <a:prstGeom prst="rect">
              <a:avLst/>
            </a:prstGeom>
          </p:spPr>
        </p:pic>
        <p:sp>
          <p:nvSpPr>
            <p:cNvPr id="22" name="Content Placeholder 1">
              <a:extLst>
                <a:ext uri="{FF2B5EF4-FFF2-40B4-BE49-F238E27FC236}">
                  <a16:creationId xmlns:a16="http://schemas.microsoft.com/office/drawing/2014/main" id="{755DD3CC-AE1B-D3E5-B578-D51936D0AB4B}"/>
                </a:ext>
              </a:extLst>
            </p:cNvPr>
            <p:cNvSpPr txBox="1">
              <a:spLocks/>
            </p:cNvSpPr>
            <p:nvPr/>
          </p:nvSpPr>
          <p:spPr>
            <a:xfrm>
              <a:off x="2269797" y="4855148"/>
              <a:ext cx="2148005" cy="1390141"/>
            </a:xfrm>
            <a:prstGeom prst="rect">
              <a:avLst/>
            </a:prstGeom>
          </p:spPr>
          <p:txBody>
            <a:bodyPr/>
            <a:lstStyle>
              <a:lvl1pPr marL="323992" indent="-323992" algn="l" rtl="0" eaLnBrk="1" fontAlgn="base" hangingPunct="1">
                <a:spcBef>
                  <a:spcPts val="1200"/>
                </a:spcBef>
                <a:spcAft>
                  <a:spcPts val="0"/>
                </a:spcAft>
                <a:buClr>
                  <a:srgbClr val="FF0000"/>
                </a:buClr>
                <a:buSzPct val="90000"/>
                <a:buFontTx/>
                <a:buBlip>
                  <a:blip r:embed="rId4"/>
                </a:buBlip>
                <a:defRPr sz="2800">
                  <a:solidFill>
                    <a:schemeClr val="tx1"/>
                  </a:solidFill>
                  <a:latin typeface="+mn-lt"/>
                  <a:ea typeface="ＭＳ Ｐゴシック" charset="0"/>
                  <a:cs typeface="+mn-cs"/>
                </a:defRPr>
              </a:lvl1pPr>
              <a:lvl2pPr marL="742932" indent="-285744" algn="l" rtl="0" eaLnBrk="1" fontAlgn="base" hangingPunct="1">
                <a:spcBef>
                  <a:spcPts val="600"/>
                </a:spcBef>
                <a:spcAft>
                  <a:spcPts val="0"/>
                </a:spcAft>
                <a:buClr>
                  <a:schemeClr val="accent1"/>
                </a:buClr>
                <a:buFont typeface="Wingdings" charset="0"/>
                <a:buChar char="Ø"/>
                <a:defRPr sz="2400">
                  <a:solidFill>
                    <a:schemeClr val="tx1"/>
                  </a:solidFill>
                  <a:latin typeface="+mn-lt"/>
                  <a:ea typeface="ＭＳ Ｐゴシック" charset="0"/>
                </a:defRPr>
              </a:lvl2pPr>
              <a:lvl3pPr marL="1142971" indent="-228594" algn="l" rtl="0" eaLnBrk="1" fontAlgn="base" hangingPunct="1">
                <a:spcBef>
                  <a:spcPts val="0"/>
                </a:spcBef>
                <a:spcAft>
                  <a:spcPct val="0"/>
                </a:spcAft>
                <a:buClr>
                  <a:schemeClr val="tx2"/>
                </a:buClr>
                <a:buChar char="•"/>
                <a:defRPr sz="2000">
                  <a:solidFill>
                    <a:schemeClr val="tx1"/>
                  </a:solidFill>
                  <a:latin typeface="+mn-lt"/>
                  <a:ea typeface="ＭＳ Ｐゴシック" charset="0"/>
                </a:defRPr>
              </a:lvl3pPr>
              <a:lvl4pPr marL="1600160" indent="-228594" algn="l" rtl="0" eaLnBrk="1" fontAlgn="base" hangingPunct="1">
                <a:spcBef>
                  <a:spcPts val="0"/>
                </a:spcBef>
                <a:spcAft>
                  <a:spcPct val="0"/>
                </a:spcAft>
                <a:buChar char="–"/>
                <a:defRPr sz="2000">
                  <a:solidFill>
                    <a:schemeClr val="tx1"/>
                  </a:solidFill>
                  <a:latin typeface="+mn-lt"/>
                  <a:ea typeface="ＭＳ Ｐゴシック" charset="0"/>
                </a:defRPr>
              </a:lvl4pPr>
              <a:lvl5pPr marL="2057349" indent="-228594" algn="l" rtl="0" eaLnBrk="1" fontAlgn="base" hangingPunct="1">
                <a:spcBef>
                  <a:spcPts val="0"/>
                </a:spcBef>
                <a:spcAft>
                  <a:spcPct val="0"/>
                </a:spcAft>
                <a:buChar char="»"/>
                <a:defRPr sz="2000">
                  <a:solidFill>
                    <a:schemeClr val="tx1"/>
                  </a:solidFill>
                  <a:latin typeface="+mn-lt"/>
                  <a:ea typeface="ＭＳ Ｐゴシック"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a:lstStyle>
            <a:p>
              <a:pPr defTabSz="914400">
                <a:spcBef>
                  <a:spcPts val="600"/>
                </a:spcBef>
              </a:pPr>
              <a:r>
                <a:rPr lang="en-US" sz="1600" b="1" kern="0" dirty="0">
                  <a:solidFill>
                    <a:schemeClr val="bg1"/>
                  </a:solidFill>
                </a:rPr>
                <a:t>MICADO</a:t>
              </a:r>
            </a:p>
            <a:p>
              <a:pPr defTabSz="914400">
                <a:spcBef>
                  <a:spcPts val="600"/>
                </a:spcBef>
              </a:pPr>
              <a:r>
                <a:rPr lang="en-US" sz="1200" kern="0" dirty="0">
                  <a:solidFill>
                    <a:schemeClr val="bg1"/>
                  </a:solidFill>
                </a:rPr>
                <a:t>Imager 0.8-2.5</a:t>
              </a:r>
              <a:r>
                <a:rPr lang="el-GR" sz="1200" dirty="0">
                  <a:solidFill>
                    <a:schemeClr val="bg1"/>
                  </a:solidFill>
                </a:rPr>
                <a:t> μ</a:t>
              </a:r>
              <a:r>
                <a:rPr lang="en-US" sz="1200" kern="0" dirty="0">
                  <a:solidFill>
                    <a:schemeClr val="bg1"/>
                  </a:solidFill>
                </a:rPr>
                <a:t>m</a:t>
              </a:r>
            </a:p>
            <a:p>
              <a:pPr defTabSz="914400">
                <a:spcBef>
                  <a:spcPts val="600"/>
                </a:spcBef>
              </a:pPr>
              <a:r>
                <a:rPr lang="en-US" sz="1200" kern="0" dirty="0" err="1">
                  <a:solidFill>
                    <a:schemeClr val="bg1"/>
                  </a:solidFill>
                </a:rPr>
                <a:t>FoV</a:t>
              </a:r>
              <a:r>
                <a:rPr lang="en-US" sz="1200" kern="0" dirty="0">
                  <a:solidFill>
                    <a:schemeClr val="bg1"/>
                  </a:solidFill>
                </a:rPr>
                <a:t> 53”x53” @4mas/pix and 20”x20” @1.5mas/pix</a:t>
              </a:r>
            </a:p>
            <a:p>
              <a:pPr defTabSz="914400">
                <a:spcBef>
                  <a:spcPts val="600"/>
                </a:spcBef>
              </a:pPr>
              <a:r>
                <a:rPr lang="en-US" sz="1200" kern="0" dirty="0">
                  <a:solidFill>
                    <a:schemeClr val="bg1"/>
                  </a:solidFill>
                </a:rPr>
                <a:t>Single slit spectrograph</a:t>
              </a:r>
            </a:p>
          </p:txBody>
        </p:sp>
        <p:cxnSp>
          <p:nvCxnSpPr>
            <p:cNvPr id="23" name="Straight Arrow Connector 9">
              <a:extLst>
                <a:ext uri="{FF2B5EF4-FFF2-40B4-BE49-F238E27FC236}">
                  <a16:creationId xmlns:a16="http://schemas.microsoft.com/office/drawing/2014/main" id="{0263F66D-B9F7-352C-69E6-A5E9660556FB}"/>
                </a:ext>
              </a:extLst>
            </p:cNvPr>
            <p:cNvCxnSpPr>
              <a:cxnSpLocks/>
            </p:cNvCxnSpPr>
            <p:nvPr/>
          </p:nvCxnSpPr>
          <p:spPr bwMode="auto">
            <a:xfrm flipV="1">
              <a:off x="3969588" y="4907655"/>
              <a:ext cx="428240" cy="371919"/>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24" name="Content Placeholder 1">
              <a:extLst>
                <a:ext uri="{FF2B5EF4-FFF2-40B4-BE49-F238E27FC236}">
                  <a16:creationId xmlns:a16="http://schemas.microsoft.com/office/drawing/2014/main" id="{DF79E9A9-A924-F8D0-47B2-ED0324DFC4A1}"/>
                </a:ext>
              </a:extLst>
            </p:cNvPr>
            <p:cNvSpPr txBox="1">
              <a:spLocks/>
            </p:cNvSpPr>
            <p:nvPr/>
          </p:nvSpPr>
          <p:spPr bwMode="auto">
            <a:xfrm>
              <a:off x="5527690" y="4475011"/>
              <a:ext cx="2400311" cy="1813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MORFEO</a:t>
              </a:r>
            </a:p>
            <a:p>
              <a:r>
                <a:rPr lang="en-US" sz="1200" dirty="0">
                  <a:solidFill>
                    <a:schemeClr val="bg1"/>
                  </a:solidFill>
                </a:rPr>
                <a:t>MCAO module</a:t>
              </a:r>
            </a:p>
            <a:p>
              <a:r>
                <a:rPr lang="en-US" sz="1200" dirty="0">
                  <a:solidFill>
                    <a:schemeClr val="bg1"/>
                  </a:solidFill>
                </a:rPr>
                <a:t>Clients: </a:t>
              </a:r>
            </a:p>
            <a:p>
              <a:r>
                <a:rPr lang="en-US" sz="1200" dirty="0">
                  <a:solidFill>
                    <a:schemeClr val="bg1"/>
                  </a:solidFill>
                </a:rPr>
                <a:t>MICADO + HARMONI</a:t>
              </a:r>
            </a:p>
            <a:p>
              <a:r>
                <a:rPr lang="en-US" sz="1200" dirty="0">
                  <a:solidFill>
                    <a:schemeClr val="bg1"/>
                  </a:solidFill>
                </a:rPr>
                <a:t>2 extra DMs</a:t>
              </a:r>
            </a:p>
          </p:txBody>
        </p:sp>
        <p:cxnSp>
          <p:nvCxnSpPr>
            <p:cNvPr id="25" name="Straight Arrow Connector 11">
              <a:extLst>
                <a:ext uri="{FF2B5EF4-FFF2-40B4-BE49-F238E27FC236}">
                  <a16:creationId xmlns:a16="http://schemas.microsoft.com/office/drawing/2014/main" id="{C737FCE5-8139-33D5-86CC-0C19C0D1807C}"/>
                </a:ext>
              </a:extLst>
            </p:cNvPr>
            <p:cNvCxnSpPr>
              <a:cxnSpLocks/>
            </p:cNvCxnSpPr>
            <p:nvPr/>
          </p:nvCxnSpPr>
          <p:spPr bwMode="auto">
            <a:xfrm flipH="1" flipV="1">
              <a:off x="6353329" y="4005943"/>
              <a:ext cx="308728" cy="761271"/>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26" name="Content Placeholder 1">
              <a:extLst>
                <a:ext uri="{FF2B5EF4-FFF2-40B4-BE49-F238E27FC236}">
                  <a16:creationId xmlns:a16="http://schemas.microsoft.com/office/drawing/2014/main" id="{3FFF5E95-1DB1-2A87-693D-6788BF4EAC89}"/>
                </a:ext>
              </a:extLst>
            </p:cNvPr>
            <p:cNvSpPr txBox="1">
              <a:spLocks/>
            </p:cNvSpPr>
            <p:nvPr/>
          </p:nvSpPr>
          <p:spPr bwMode="auto">
            <a:xfrm>
              <a:off x="442251" y="2003388"/>
              <a:ext cx="2705100" cy="150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HARMONI </a:t>
              </a:r>
            </a:p>
            <a:p>
              <a:r>
                <a:rPr lang="en-US" sz="1200" dirty="0">
                  <a:solidFill>
                    <a:schemeClr val="bg1"/>
                  </a:solidFill>
                </a:rPr>
                <a:t>IFU spectrograph 0.8-2.5</a:t>
              </a:r>
              <a:r>
                <a:rPr lang="el-GR" sz="1200" dirty="0">
                  <a:solidFill>
                    <a:schemeClr val="bg1"/>
                  </a:solidFill>
                </a:rPr>
                <a:t> μ</a:t>
              </a:r>
              <a:r>
                <a:rPr lang="en-US" sz="1200" dirty="0">
                  <a:solidFill>
                    <a:schemeClr val="bg1"/>
                  </a:solidFill>
                </a:rPr>
                <a:t>m</a:t>
              </a:r>
            </a:p>
            <a:p>
              <a:r>
                <a:rPr lang="en-US" sz="1200" dirty="0">
                  <a:solidFill>
                    <a:schemeClr val="bg1"/>
                  </a:solidFill>
                </a:rPr>
                <a:t>R from 3500 to ~10,000</a:t>
              </a:r>
            </a:p>
            <a:p>
              <a:r>
                <a:rPr lang="en-US" sz="1200" dirty="0" err="1">
                  <a:solidFill>
                    <a:schemeClr val="bg1"/>
                  </a:solidFill>
                </a:rPr>
                <a:t>Spaxels</a:t>
              </a:r>
              <a:r>
                <a:rPr lang="en-US" sz="1200" dirty="0">
                  <a:solidFill>
                    <a:schemeClr val="bg1"/>
                  </a:solidFill>
                </a:rPr>
                <a:t>:  4mas to 25mas</a:t>
              </a:r>
            </a:p>
          </p:txBody>
        </p:sp>
        <p:cxnSp>
          <p:nvCxnSpPr>
            <p:cNvPr id="27" name="Straight Arrow Connector 13">
              <a:extLst>
                <a:ext uri="{FF2B5EF4-FFF2-40B4-BE49-F238E27FC236}">
                  <a16:creationId xmlns:a16="http://schemas.microsoft.com/office/drawing/2014/main" id="{BD36E7E8-876B-B866-9904-E1C6E3DDE854}"/>
                </a:ext>
              </a:extLst>
            </p:cNvPr>
            <p:cNvCxnSpPr>
              <a:cxnSpLocks/>
            </p:cNvCxnSpPr>
            <p:nvPr/>
          </p:nvCxnSpPr>
          <p:spPr bwMode="auto">
            <a:xfrm>
              <a:off x="2530516" y="2754007"/>
              <a:ext cx="755483" cy="533479"/>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28" name="Content Placeholder 1">
              <a:extLst>
                <a:ext uri="{FF2B5EF4-FFF2-40B4-BE49-F238E27FC236}">
                  <a16:creationId xmlns:a16="http://schemas.microsoft.com/office/drawing/2014/main" id="{C548C0F5-121C-E501-B6E5-38C6B37C8BB4}"/>
                </a:ext>
              </a:extLst>
            </p:cNvPr>
            <p:cNvSpPr txBox="1">
              <a:spLocks/>
            </p:cNvSpPr>
            <p:nvPr/>
          </p:nvSpPr>
          <p:spPr bwMode="auto">
            <a:xfrm>
              <a:off x="5510105" y="1164238"/>
              <a:ext cx="2705100" cy="1501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1444" tIns="30723" rIns="61444" bIns="30723" numCol="1" anchor="t" anchorCtr="0" compatLnSpc="1">
              <a:prstTxWarp prst="textNoShape">
                <a:avLst/>
              </a:prstTxWarp>
            </a:bodyPr>
            <a:lstStyle>
              <a:lvl1pPr marL="163285" indent="-163285" algn="l" rtl="0" eaLnBrk="1" fontAlgn="base" hangingPunct="1">
                <a:spcBef>
                  <a:spcPts val="605"/>
                </a:spcBef>
                <a:spcAft>
                  <a:spcPts val="0"/>
                </a:spcAft>
                <a:buClr>
                  <a:srgbClr val="FF0000"/>
                </a:buClr>
                <a:buSzPct val="90000"/>
                <a:buFontTx/>
                <a:buBlip>
                  <a:blip r:embed="rId4"/>
                </a:buBlip>
                <a:defRPr sz="1400">
                  <a:solidFill>
                    <a:schemeClr val="tx1"/>
                  </a:solidFill>
                  <a:latin typeface="+mn-lt"/>
                  <a:ea typeface="ＭＳ Ｐゴシック" charset="0"/>
                  <a:cs typeface="+mn-cs"/>
                </a:defRPr>
              </a:lvl1pPr>
              <a:lvl2pPr marL="374423" indent="-144009" algn="l" rtl="0" eaLnBrk="1" fontAlgn="base" hangingPunct="1">
                <a:spcBef>
                  <a:spcPts val="302"/>
                </a:spcBef>
                <a:spcAft>
                  <a:spcPts val="0"/>
                </a:spcAft>
                <a:buClr>
                  <a:schemeClr val="accent1"/>
                </a:buClr>
                <a:buFont typeface="Wingdings" charset="0"/>
                <a:buChar char="Ø"/>
                <a:defRPr sz="1200">
                  <a:solidFill>
                    <a:schemeClr val="tx1"/>
                  </a:solidFill>
                  <a:latin typeface="+mn-lt"/>
                  <a:ea typeface="ＭＳ Ｐゴシック" charset="0"/>
                </a:defRPr>
              </a:lvl2pPr>
              <a:lvl3pPr marL="576035" indent="-115206" algn="l" rtl="0" eaLnBrk="1" fontAlgn="base" hangingPunct="1">
                <a:spcBef>
                  <a:spcPts val="0"/>
                </a:spcBef>
                <a:spcAft>
                  <a:spcPct val="0"/>
                </a:spcAft>
                <a:buClr>
                  <a:schemeClr val="tx2"/>
                </a:buClr>
                <a:buChar char="•"/>
                <a:defRPr sz="1000">
                  <a:solidFill>
                    <a:schemeClr val="tx1"/>
                  </a:solidFill>
                  <a:latin typeface="+mn-lt"/>
                  <a:ea typeface="ＭＳ Ｐゴシック" charset="0"/>
                </a:defRPr>
              </a:lvl3pPr>
              <a:lvl4pPr marL="806449" indent="-115206" algn="l" rtl="0" eaLnBrk="1" fontAlgn="base" hangingPunct="1">
                <a:spcBef>
                  <a:spcPts val="0"/>
                </a:spcBef>
                <a:spcAft>
                  <a:spcPct val="0"/>
                </a:spcAft>
                <a:buChar char="–"/>
                <a:defRPr sz="1000">
                  <a:solidFill>
                    <a:schemeClr val="tx1"/>
                  </a:solidFill>
                  <a:latin typeface="+mn-lt"/>
                  <a:ea typeface="ＭＳ Ｐゴシック" charset="0"/>
                </a:defRPr>
              </a:lvl4pPr>
              <a:lvl5pPr marL="1036864" indent="-115206" algn="l" rtl="0" eaLnBrk="1" fontAlgn="base" hangingPunct="1">
                <a:spcBef>
                  <a:spcPts val="0"/>
                </a:spcBef>
                <a:spcAft>
                  <a:spcPct val="0"/>
                </a:spcAft>
                <a:buChar char="»"/>
                <a:defRPr sz="1000">
                  <a:solidFill>
                    <a:schemeClr val="tx1"/>
                  </a:solidFill>
                  <a:latin typeface="+mn-lt"/>
                  <a:ea typeface="ＭＳ Ｐゴシック" charset="0"/>
                </a:defRPr>
              </a:lvl5pPr>
              <a:lvl6pPr marL="1267277" indent="-115206" algn="l" rtl="0" eaLnBrk="1" fontAlgn="base" hangingPunct="1">
                <a:spcBef>
                  <a:spcPct val="20000"/>
                </a:spcBef>
                <a:spcAft>
                  <a:spcPct val="0"/>
                </a:spcAft>
                <a:buChar char="»"/>
                <a:defRPr sz="1000">
                  <a:solidFill>
                    <a:schemeClr val="tx1"/>
                  </a:solidFill>
                  <a:latin typeface="+mn-lt"/>
                </a:defRPr>
              </a:lvl6pPr>
              <a:lvl7pPr marL="1497691" indent="-115206" algn="l" rtl="0" eaLnBrk="1" fontAlgn="base" hangingPunct="1">
                <a:spcBef>
                  <a:spcPct val="20000"/>
                </a:spcBef>
                <a:spcAft>
                  <a:spcPct val="0"/>
                </a:spcAft>
                <a:buChar char="»"/>
                <a:defRPr sz="1000">
                  <a:solidFill>
                    <a:schemeClr val="tx1"/>
                  </a:solidFill>
                  <a:latin typeface="+mn-lt"/>
                </a:defRPr>
              </a:lvl7pPr>
              <a:lvl8pPr marL="1728105" indent="-115206" algn="l" rtl="0" eaLnBrk="1" fontAlgn="base" hangingPunct="1">
                <a:spcBef>
                  <a:spcPct val="20000"/>
                </a:spcBef>
                <a:spcAft>
                  <a:spcPct val="0"/>
                </a:spcAft>
                <a:buChar char="»"/>
                <a:defRPr sz="1000">
                  <a:solidFill>
                    <a:schemeClr val="tx1"/>
                  </a:solidFill>
                  <a:latin typeface="+mn-lt"/>
                </a:defRPr>
              </a:lvl8pPr>
              <a:lvl9pPr marL="1958520" indent="-115206" algn="l" rtl="0" eaLnBrk="1" fontAlgn="base" hangingPunct="1">
                <a:spcBef>
                  <a:spcPct val="20000"/>
                </a:spcBef>
                <a:spcAft>
                  <a:spcPct val="0"/>
                </a:spcAft>
                <a:buChar char="»"/>
                <a:defRPr sz="1000">
                  <a:solidFill>
                    <a:schemeClr val="tx1"/>
                  </a:solidFill>
                  <a:latin typeface="+mn-lt"/>
                </a:defRPr>
              </a:lvl9pPr>
            </a:lstStyle>
            <a:p>
              <a:pPr marL="0" indent="0">
                <a:buNone/>
              </a:pPr>
              <a:r>
                <a:rPr lang="en-US" sz="1600" b="1" dirty="0">
                  <a:solidFill>
                    <a:schemeClr val="bg1"/>
                  </a:solidFill>
                </a:rPr>
                <a:t>METIS</a:t>
              </a:r>
            </a:p>
            <a:p>
              <a:r>
                <a:rPr lang="en-US" sz="1200" dirty="0">
                  <a:solidFill>
                    <a:schemeClr val="bg1"/>
                  </a:solidFill>
                </a:rPr>
                <a:t>Imager L,M,N band</a:t>
              </a:r>
            </a:p>
            <a:p>
              <a:r>
                <a:rPr lang="en-US" sz="1200" dirty="0">
                  <a:solidFill>
                    <a:schemeClr val="bg1"/>
                  </a:solidFill>
                </a:rPr>
                <a:t>Single slit spectrograph</a:t>
              </a:r>
            </a:p>
            <a:p>
              <a:r>
                <a:rPr lang="en-US" sz="1200" dirty="0">
                  <a:solidFill>
                    <a:schemeClr val="bg1"/>
                  </a:solidFill>
                </a:rPr>
                <a:t>IFU @R=100,000</a:t>
              </a:r>
            </a:p>
          </p:txBody>
        </p:sp>
        <p:cxnSp>
          <p:nvCxnSpPr>
            <p:cNvPr id="29" name="Straight Arrow Connector 15">
              <a:extLst>
                <a:ext uri="{FF2B5EF4-FFF2-40B4-BE49-F238E27FC236}">
                  <a16:creationId xmlns:a16="http://schemas.microsoft.com/office/drawing/2014/main" id="{B772CF7D-034C-7D60-5A8E-028394217CF6}"/>
                </a:ext>
              </a:extLst>
            </p:cNvPr>
            <p:cNvCxnSpPr>
              <a:cxnSpLocks/>
            </p:cNvCxnSpPr>
            <p:nvPr/>
          </p:nvCxnSpPr>
          <p:spPr bwMode="auto">
            <a:xfrm flipH="1">
              <a:off x="5972035" y="2362201"/>
              <a:ext cx="197172" cy="303279"/>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35" name="Straight Arrow Connector 22">
              <a:extLst>
                <a:ext uri="{FF2B5EF4-FFF2-40B4-BE49-F238E27FC236}">
                  <a16:creationId xmlns:a16="http://schemas.microsoft.com/office/drawing/2014/main" id="{6DE81F72-6B56-F330-1360-E17855C3DB6F}"/>
                </a:ext>
              </a:extLst>
            </p:cNvPr>
            <p:cNvCxnSpPr>
              <a:cxnSpLocks/>
            </p:cNvCxnSpPr>
            <p:nvPr/>
          </p:nvCxnSpPr>
          <p:spPr bwMode="auto">
            <a:xfrm>
              <a:off x="2530516" y="2754006"/>
              <a:ext cx="4130131" cy="592455"/>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grpSp>
      <p:sp>
        <p:nvSpPr>
          <p:cNvPr id="38" name="CasellaDiTesto 37">
            <a:extLst>
              <a:ext uri="{FF2B5EF4-FFF2-40B4-BE49-F238E27FC236}">
                <a16:creationId xmlns:a16="http://schemas.microsoft.com/office/drawing/2014/main" id="{FF2DA904-4806-EDA5-927A-557EE1EE0ADF}"/>
              </a:ext>
            </a:extLst>
          </p:cNvPr>
          <p:cNvSpPr txBox="1"/>
          <p:nvPr/>
        </p:nvSpPr>
        <p:spPr>
          <a:xfrm>
            <a:off x="503694" y="6402048"/>
            <a:ext cx="1107996" cy="246221"/>
          </a:xfrm>
          <a:prstGeom prst="rect">
            <a:avLst/>
          </a:prstGeom>
          <a:noFill/>
        </p:spPr>
        <p:txBody>
          <a:bodyPr wrap="none" rtlCol="0">
            <a:spAutoFit/>
          </a:bodyPr>
          <a:lstStyle/>
          <a:p>
            <a:r>
              <a:rPr lang="en-US" sz="1000" dirty="0"/>
              <a:t>© ESO – J. Vernet</a:t>
            </a:r>
          </a:p>
        </p:txBody>
      </p:sp>
      <p:cxnSp>
        <p:nvCxnSpPr>
          <p:cNvPr id="3" name="Straight Arrow Connector 19">
            <a:extLst>
              <a:ext uri="{FF2B5EF4-FFF2-40B4-BE49-F238E27FC236}">
                <a16:creationId xmlns:a16="http://schemas.microsoft.com/office/drawing/2014/main" id="{1B598DE6-41AC-A0A6-3B76-D4706F4624BE}"/>
              </a:ext>
            </a:extLst>
          </p:cNvPr>
          <p:cNvCxnSpPr>
            <a:cxnSpLocks/>
          </p:cNvCxnSpPr>
          <p:nvPr/>
        </p:nvCxnSpPr>
        <p:spPr bwMode="auto">
          <a:xfrm flipH="1" flipV="1">
            <a:off x="9968905" y="3429000"/>
            <a:ext cx="1014300" cy="1905044"/>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Tree>
    <p:extLst>
      <p:ext uri="{BB962C8B-B14F-4D97-AF65-F5344CB8AC3E}">
        <p14:creationId xmlns:p14="http://schemas.microsoft.com/office/powerpoint/2010/main" val="402805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45CD0B-1AB5-27DE-4935-731DDFB2AA1C}"/>
              </a:ext>
            </a:extLst>
          </p:cNvPr>
          <p:cNvSpPr>
            <a:spLocks noGrp="1"/>
          </p:cNvSpPr>
          <p:nvPr>
            <p:ph type="title"/>
          </p:nvPr>
        </p:nvSpPr>
        <p:spPr/>
        <p:txBody>
          <a:bodyPr/>
          <a:lstStyle/>
          <a:p>
            <a:r>
              <a:rPr lang="en-US" noProof="0" dirty="0"/>
              <a:t>ANDES resources estimation</a:t>
            </a:r>
          </a:p>
        </p:txBody>
      </p:sp>
      <p:sp>
        <p:nvSpPr>
          <p:cNvPr id="3" name="Segnaposto piè di pagina 2">
            <a:extLst>
              <a:ext uri="{FF2B5EF4-FFF2-40B4-BE49-F238E27FC236}">
                <a16:creationId xmlns:a16="http://schemas.microsoft.com/office/drawing/2014/main" id="{7313F3BD-89AC-1339-982A-5B033BD6C0F5}"/>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4" name="Segnaposto numero diapositiva 3">
            <a:extLst>
              <a:ext uri="{FF2B5EF4-FFF2-40B4-BE49-F238E27FC236}">
                <a16:creationId xmlns:a16="http://schemas.microsoft.com/office/drawing/2014/main" id="{5928F7CF-DCC2-DA17-F085-8529A156B41C}"/>
              </a:ext>
            </a:extLst>
          </p:cNvPr>
          <p:cNvSpPr>
            <a:spLocks noGrp="1"/>
          </p:cNvSpPr>
          <p:nvPr>
            <p:ph type="sldNum" sz="quarter" idx="12"/>
          </p:nvPr>
        </p:nvSpPr>
        <p:spPr/>
        <p:txBody>
          <a:bodyPr/>
          <a:lstStyle/>
          <a:p>
            <a:fld id="{7A61C9E0-A2C6-454E-AA02-77C7CB770EAC}" type="slidenum">
              <a:rPr lang="en-US" smtClean="0"/>
              <a:t>20</a:t>
            </a:fld>
            <a:endParaRPr lang="en-US"/>
          </a:p>
        </p:txBody>
      </p:sp>
      <p:pic>
        <p:nvPicPr>
          <p:cNvPr id="6" name="Immagine 5">
            <a:extLst>
              <a:ext uri="{FF2B5EF4-FFF2-40B4-BE49-F238E27FC236}">
                <a16:creationId xmlns:a16="http://schemas.microsoft.com/office/drawing/2014/main" id="{1E6AE748-541F-D994-FA36-C8092F330011}"/>
              </a:ext>
            </a:extLst>
          </p:cNvPr>
          <p:cNvPicPr>
            <a:picLocks noChangeAspect="1"/>
          </p:cNvPicPr>
          <p:nvPr/>
        </p:nvPicPr>
        <p:blipFill>
          <a:blip r:embed="rId2"/>
          <a:stretch>
            <a:fillRect/>
          </a:stretch>
        </p:blipFill>
        <p:spPr>
          <a:xfrm>
            <a:off x="924941" y="1369496"/>
            <a:ext cx="4183973" cy="5057775"/>
          </a:xfrm>
          <a:prstGeom prst="rect">
            <a:avLst/>
          </a:prstGeom>
        </p:spPr>
      </p:pic>
      <p:pic>
        <p:nvPicPr>
          <p:cNvPr id="8" name="Immagine 7">
            <a:extLst>
              <a:ext uri="{FF2B5EF4-FFF2-40B4-BE49-F238E27FC236}">
                <a16:creationId xmlns:a16="http://schemas.microsoft.com/office/drawing/2014/main" id="{D5BF2E47-35C6-3A57-A8A2-80047623AD9C}"/>
              </a:ext>
            </a:extLst>
          </p:cNvPr>
          <p:cNvPicPr>
            <a:picLocks noChangeAspect="1"/>
          </p:cNvPicPr>
          <p:nvPr/>
        </p:nvPicPr>
        <p:blipFill>
          <a:blip r:embed="rId3"/>
          <a:stretch>
            <a:fillRect/>
          </a:stretch>
        </p:blipFill>
        <p:spPr>
          <a:xfrm>
            <a:off x="6235143" y="1461074"/>
            <a:ext cx="5224361" cy="3077475"/>
          </a:xfrm>
          <a:prstGeom prst="rect">
            <a:avLst/>
          </a:prstGeom>
        </p:spPr>
      </p:pic>
      <p:cxnSp>
        <p:nvCxnSpPr>
          <p:cNvPr id="10" name="Connettore 2 9">
            <a:extLst>
              <a:ext uri="{FF2B5EF4-FFF2-40B4-BE49-F238E27FC236}">
                <a16:creationId xmlns:a16="http://schemas.microsoft.com/office/drawing/2014/main" id="{1F015266-37B9-D053-101F-74B0722EE11C}"/>
              </a:ext>
            </a:extLst>
          </p:cNvPr>
          <p:cNvCxnSpPr/>
          <p:nvPr/>
        </p:nvCxnSpPr>
        <p:spPr>
          <a:xfrm>
            <a:off x="4371975" y="2878931"/>
            <a:ext cx="318611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14A6E930-E013-41BE-4707-04319710AE78}"/>
              </a:ext>
            </a:extLst>
          </p:cNvPr>
          <p:cNvSpPr txBox="1"/>
          <p:nvPr/>
        </p:nvSpPr>
        <p:spPr>
          <a:xfrm>
            <a:off x="7083088" y="5027594"/>
            <a:ext cx="4032451" cy="369332"/>
          </a:xfrm>
          <a:prstGeom prst="rect">
            <a:avLst/>
          </a:prstGeom>
          <a:solidFill>
            <a:srgbClr val="FFFF00"/>
          </a:solidFill>
          <a:ln w="12700">
            <a:solidFill>
              <a:srgbClr val="FF0000"/>
            </a:solidFill>
          </a:ln>
        </p:spPr>
        <p:txBody>
          <a:bodyPr wrap="none" rtlCol="0">
            <a:spAutoFit/>
          </a:bodyPr>
          <a:lstStyle/>
          <a:p>
            <a:r>
              <a:rPr lang="en-US" noProof="0" dirty="0"/>
              <a:t>ANDES has more than 120 WPs (level 1) !</a:t>
            </a:r>
          </a:p>
        </p:txBody>
      </p:sp>
      <p:sp>
        <p:nvSpPr>
          <p:cNvPr id="5" name="CasellaDiTesto 4">
            <a:extLst>
              <a:ext uri="{FF2B5EF4-FFF2-40B4-BE49-F238E27FC236}">
                <a16:creationId xmlns:a16="http://schemas.microsoft.com/office/drawing/2014/main" id="{681313F7-E010-78D2-9A1A-F369B450D0C4}"/>
              </a:ext>
            </a:extLst>
          </p:cNvPr>
          <p:cNvSpPr txBox="1"/>
          <p:nvPr/>
        </p:nvSpPr>
        <p:spPr>
          <a:xfrm>
            <a:off x="1304471" y="890626"/>
            <a:ext cx="3424912" cy="369332"/>
          </a:xfrm>
          <a:prstGeom prst="rect">
            <a:avLst/>
          </a:prstGeom>
          <a:solidFill>
            <a:srgbClr val="FFFF00">
              <a:alpha val="20000"/>
            </a:srgbClr>
          </a:solidFill>
          <a:ln w="12700">
            <a:solidFill>
              <a:srgbClr val="FF0000"/>
            </a:solidFill>
          </a:ln>
        </p:spPr>
        <p:txBody>
          <a:bodyPr wrap="none" rtlCol="0">
            <a:spAutoFit/>
          </a:bodyPr>
          <a:lstStyle/>
          <a:p>
            <a:r>
              <a:rPr lang="en-US" dirty="0"/>
              <a:t>individual description, one per WP</a:t>
            </a:r>
          </a:p>
        </p:txBody>
      </p:sp>
    </p:spTree>
    <p:extLst>
      <p:ext uri="{BB962C8B-B14F-4D97-AF65-F5344CB8AC3E}">
        <p14:creationId xmlns:p14="http://schemas.microsoft.com/office/powerpoint/2010/main" val="27253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D92DCC-C62F-A39C-50DF-CFDB341A79C6}"/>
              </a:ext>
            </a:extLst>
          </p:cNvPr>
          <p:cNvSpPr>
            <a:spLocks noGrp="1"/>
          </p:cNvSpPr>
          <p:nvPr>
            <p:ph type="title"/>
          </p:nvPr>
        </p:nvSpPr>
        <p:spPr/>
        <p:txBody>
          <a:bodyPr/>
          <a:lstStyle/>
          <a:p>
            <a:r>
              <a:rPr lang="it-IT" dirty="0"/>
              <a:t>ANDES </a:t>
            </a:r>
            <a:r>
              <a:rPr lang="it-IT" dirty="0" err="1"/>
              <a:t>resources</a:t>
            </a:r>
            <a:r>
              <a:rPr lang="it-IT" dirty="0"/>
              <a:t> </a:t>
            </a:r>
            <a:r>
              <a:rPr lang="it-IT" dirty="0" err="1"/>
              <a:t>estimation</a:t>
            </a:r>
            <a:r>
              <a:rPr lang="it-IT" dirty="0"/>
              <a:t> (</a:t>
            </a:r>
            <a:r>
              <a:rPr lang="it-IT" dirty="0" err="1"/>
              <a:t>Phase</a:t>
            </a:r>
            <a:r>
              <a:rPr lang="it-IT" dirty="0"/>
              <a:t> C)</a:t>
            </a:r>
          </a:p>
        </p:txBody>
      </p:sp>
      <p:sp>
        <p:nvSpPr>
          <p:cNvPr id="3" name="Segnaposto piè di pagina 2">
            <a:extLst>
              <a:ext uri="{FF2B5EF4-FFF2-40B4-BE49-F238E27FC236}">
                <a16:creationId xmlns:a16="http://schemas.microsoft.com/office/drawing/2014/main" id="{789A8418-5523-D089-7E84-2DCDB9C77C64}"/>
              </a:ext>
            </a:extLst>
          </p:cNvPr>
          <p:cNvSpPr>
            <a:spLocks noGrp="1"/>
          </p:cNvSpPr>
          <p:nvPr>
            <p:ph type="ftr" sz="quarter" idx="11"/>
          </p:nvPr>
        </p:nvSpPr>
        <p:spPr/>
        <p:txBody>
          <a:bodyPr/>
          <a:lstStyle/>
          <a:p>
            <a:r>
              <a:rPr lang="it-IT" dirty="0"/>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B72EE780-DD86-11FC-CB5F-349CD53AABC9}"/>
              </a:ext>
            </a:extLst>
          </p:cNvPr>
          <p:cNvSpPr>
            <a:spLocks noGrp="1"/>
          </p:cNvSpPr>
          <p:nvPr>
            <p:ph type="sldNum" sz="quarter" idx="12"/>
          </p:nvPr>
        </p:nvSpPr>
        <p:spPr/>
        <p:txBody>
          <a:bodyPr/>
          <a:lstStyle/>
          <a:p>
            <a:fld id="{7A61C9E0-A2C6-454E-AA02-77C7CB770EAC}" type="slidenum">
              <a:rPr lang="en-US" smtClean="0"/>
              <a:t>21</a:t>
            </a:fld>
            <a:endParaRPr lang="en-US"/>
          </a:p>
        </p:txBody>
      </p:sp>
      <p:pic>
        <p:nvPicPr>
          <p:cNvPr id="6" name="Immagine 5">
            <a:extLst>
              <a:ext uri="{FF2B5EF4-FFF2-40B4-BE49-F238E27FC236}">
                <a16:creationId xmlns:a16="http://schemas.microsoft.com/office/drawing/2014/main" id="{11587F97-16E5-F338-0328-F4AE036D10DA}"/>
              </a:ext>
            </a:extLst>
          </p:cNvPr>
          <p:cNvPicPr>
            <a:picLocks noChangeAspect="1"/>
          </p:cNvPicPr>
          <p:nvPr/>
        </p:nvPicPr>
        <p:blipFill>
          <a:blip r:embed="rId2"/>
          <a:stretch>
            <a:fillRect/>
          </a:stretch>
        </p:blipFill>
        <p:spPr>
          <a:xfrm>
            <a:off x="384830" y="1614865"/>
            <a:ext cx="10516511" cy="2324301"/>
          </a:xfrm>
          <a:prstGeom prst="rect">
            <a:avLst/>
          </a:prstGeom>
        </p:spPr>
      </p:pic>
      <p:pic>
        <p:nvPicPr>
          <p:cNvPr id="8" name="Immagine 7">
            <a:extLst>
              <a:ext uri="{FF2B5EF4-FFF2-40B4-BE49-F238E27FC236}">
                <a16:creationId xmlns:a16="http://schemas.microsoft.com/office/drawing/2014/main" id="{966D5482-D486-2BEE-EA88-F944B2F686BE}"/>
              </a:ext>
            </a:extLst>
          </p:cNvPr>
          <p:cNvPicPr>
            <a:picLocks noChangeAspect="1"/>
          </p:cNvPicPr>
          <p:nvPr/>
        </p:nvPicPr>
        <p:blipFill>
          <a:blip r:embed="rId3"/>
          <a:stretch>
            <a:fillRect/>
          </a:stretch>
        </p:blipFill>
        <p:spPr>
          <a:xfrm>
            <a:off x="384830" y="910559"/>
            <a:ext cx="10318613" cy="533446"/>
          </a:xfrm>
          <a:prstGeom prst="rect">
            <a:avLst/>
          </a:prstGeom>
        </p:spPr>
      </p:pic>
      <p:pic>
        <p:nvPicPr>
          <p:cNvPr id="10" name="Immagine 9">
            <a:extLst>
              <a:ext uri="{FF2B5EF4-FFF2-40B4-BE49-F238E27FC236}">
                <a16:creationId xmlns:a16="http://schemas.microsoft.com/office/drawing/2014/main" id="{97F738E6-4EF9-0ECC-D853-A703E1997F1F}"/>
              </a:ext>
            </a:extLst>
          </p:cNvPr>
          <p:cNvPicPr>
            <a:picLocks noChangeAspect="1"/>
          </p:cNvPicPr>
          <p:nvPr/>
        </p:nvPicPr>
        <p:blipFill>
          <a:blip r:embed="rId4"/>
          <a:stretch>
            <a:fillRect/>
          </a:stretch>
        </p:blipFill>
        <p:spPr>
          <a:xfrm>
            <a:off x="738214" y="4147862"/>
            <a:ext cx="6857416" cy="1215600"/>
          </a:xfrm>
          <a:prstGeom prst="rect">
            <a:avLst/>
          </a:prstGeom>
          <a:solidFill>
            <a:schemeClr val="bg1"/>
          </a:solidFill>
        </p:spPr>
      </p:pic>
      <p:sp>
        <p:nvSpPr>
          <p:cNvPr id="5" name="Rettangolo 4">
            <a:extLst>
              <a:ext uri="{FF2B5EF4-FFF2-40B4-BE49-F238E27FC236}">
                <a16:creationId xmlns:a16="http://schemas.microsoft.com/office/drawing/2014/main" id="{ACEE3883-B6B5-FB12-4B11-0AF51FD16D3D}"/>
              </a:ext>
            </a:extLst>
          </p:cNvPr>
          <p:cNvSpPr/>
          <p:nvPr/>
        </p:nvSpPr>
        <p:spPr>
          <a:xfrm>
            <a:off x="3926345" y="4403340"/>
            <a:ext cx="595423" cy="10504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asellaDiTesto 6">
            <a:extLst>
              <a:ext uri="{FF2B5EF4-FFF2-40B4-BE49-F238E27FC236}">
                <a16:creationId xmlns:a16="http://schemas.microsoft.com/office/drawing/2014/main" id="{7D2E6480-AF24-976F-8AD0-1CF3B563418B}"/>
              </a:ext>
            </a:extLst>
          </p:cNvPr>
          <p:cNvSpPr txBox="1"/>
          <p:nvPr/>
        </p:nvSpPr>
        <p:spPr>
          <a:xfrm rot="18268464">
            <a:off x="4378314" y="2466626"/>
            <a:ext cx="3010374" cy="646331"/>
          </a:xfrm>
          <a:prstGeom prst="rect">
            <a:avLst/>
          </a:prstGeom>
          <a:noFill/>
        </p:spPr>
        <p:txBody>
          <a:bodyPr wrap="square" rtlCol="0">
            <a:spAutoFit/>
          </a:bodyPr>
          <a:lstStyle/>
          <a:p>
            <a:pPr algn="ctr"/>
            <a:r>
              <a:rPr lang="en-US" sz="3600" dirty="0"/>
              <a:t>EXAMPLE</a:t>
            </a:r>
          </a:p>
        </p:txBody>
      </p:sp>
      <p:pic>
        <p:nvPicPr>
          <p:cNvPr id="12" name="Immagine 11">
            <a:extLst>
              <a:ext uri="{FF2B5EF4-FFF2-40B4-BE49-F238E27FC236}">
                <a16:creationId xmlns:a16="http://schemas.microsoft.com/office/drawing/2014/main" id="{2EFF3744-574B-0BDA-7BB0-4A0A67C68D17}"/>
              </a:ext>
            </a:extLst>
          </p:cNvPr>
          <p:cNvPicPr>
            <a:picLocks noChangeAspect="1"/>
          </p:cNvPicPr>
          <p:nvPr/>
        </p:nvPicPr>
        <p:blipFill>
          <a:blip r:embed="rId5"/>
          <a:stretch>
            <a:fillRect/>
          </a:stretch>
        </p:blipFill>
        <p:spPr>
          <a:xfrm rot="19735916">
            <a:off x="1245869" y="3041251"/>
            <a:ext cx="9294464" cy="714493"/>
          </a:xfrm>
          <a:prstGeom prst="rect">
            <a:avLst/>
          </a:prstGeom>
          <a:solidFill>
            <a:schemeClr val="bg1"/>
          </a:solidFill>
        </p:spPr>
      </p:pic>
      <p:sp>
        <p:nvSpPr>
          <p:cNvPr id="13" name="Rettangolo 12">
            <a:extLst>
              <a:ext uri="{FF2B5EF4-FFF2-40B4-BE49-F238E27FC236}">
                <a16:creationId xmlns:a16="http://schemas.microsoft.com/office/drawing/2014/main" id="{2F7D5EB2-9155-EFA0-87AE-346ECF7A8C97}"/>
              </a:ext>
            </a:extLst>
          </p:cNvPr>
          <p:cNvSpPr/>
          <p:nvPr/>
        </p:nvSpPr>
        <p:spPr>
          <a:xfrm rot="19646194">
            <a:off x="5640969" y="2806475"/>
            <a:ext cx="595423" cy="118390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sellaDiTesto 8">
            <a:extLst>
              <a:ext uri="{FF2B5EF4-FFF2-40B4-BE49-F238E27FC236}">
                <a16:creationId xmlns:a16="http://schemas.microsoft.com/office/drawing/2014/main" id="{72733A5B-9965-78C1-4AF6-53D5885C0FC3}"/>
              </a:ext>
            </a:extLst>
          </p:cNvPr>
          <p:cNvSpPr txBox="1"/>
          <p:nvPr/>
        </p:nvSpPr>
        <p:spPr>
          <a:xfrm>
            <a:off x="8386659" y="4217053"/>
            <a:ext cx="2245936" cy="1077218"/>
          </a:xfrm>
          <a:prstGeom prst="rect">
            <a:avLst/>
          </a:prstGeom>
          <a:noFill/>
        </p:spPr>
        <p:txBody>
          <a:bodyPr wrap="none" rtlCol="0">
            <a:spAutoFit/>
          </a:bodyPr>
          <a:lstStyle/>
          <a:p>
            <a:r>
              <a:rPr lang="en-US" sz="1600" noProof="0" dirty="0"/>
              <a:t>Currently paid on ANDES</a:t>
            </a:r>
          </a:p>
          <a:p>
            <a:pPr marL="742950" lvl="1" indent="-285750">
              <a:buFont typeface="Wingdings" panose="05000000000000000000" pitchFamily="2" charset="2"/>
              <a:buChar char="Ø"/>
            </a:pPr>
            <a:r>
              <a:rPr lang="en-US" sz="1600" noProof="0" dirty="0"/>
              <a:t>5 TD</a:t>
            </a:r>
          </a:p>
          <a:p>
            <a:pPr marL="742950" lvl="1" indent="-285750">
              <a:buFont typeface="Wingdings" panose="05000000000000000000" pitchFamily="2" charset="2"/>
              <a:buChar char="Ø"/>
            </a:pPr>
            <a:r>
              <a:rPr lang="en-US" sz="1600" noProof="0" dirty="0"/>
              <a:t>1 Fellow</a:t>
            </a:r>
          </a:p>
          <a:p>
            <a:pPr marL="742950" lvl="1" indent="-285750">
              <a:buFont typeface="Wingdings" panose="05000000000000000000" pitchFamily="2" charset="2"/>
              <a:buChar char="Ø"/>
            </a:pPr>
            <a:r>
              <a:rPr lang="en-US" sz="1600" dirty="0"/>
              <a:t>2</a:t>
            </a:r>
            <a:r>
              <a:rPr lang="en-US" sz="1600" noProof="0" dirty="0"/>
              <a:t> PhD</a:t>
            </a:r>
          </a:p>
        </p:txBody>
      </p:sp>
      <p:sp>
        <p:nvSpPr>
          <p:cNvPr id="11" name="CasellaDiTesto 10">
            <a:extLst>
              <a:ext uri="{FF2B5EF4-FFF2-40B4-BE49-F238E27FC236}">
                <a16:creationId xmlns:a16="http://schemas.microsoft.com/office/drawing/2014/main" id="{6E08E90C-7416-4DE8-C7E4-CD260CA27364}"/>
              </a:ext>
            </a:extLst>
          </p:cNvPr>
          <p:cNvSpPr txBox="1"/>
          <p:nvPr/>
        </p:nvSpPr>
        <p:spPr>
          <a:xfrm>
            <a:off x="4534093" y="5536385"/>
            <a:ext cx="7352526" cy="830997"/>
          </a:xfrm>
          <a:prstGeom prst="rect">
            <a:avLst/>
          </a:prstGeom>
          <a:solidFill>
            <a:schemeClr val="bg1"/>
          </a:solidFill>
          <a:ln w="19050">
            <a:solidFill>
              <a:srgbClr val="FF0000"/>
            </a:solidFill>
          </a:ln>
        </p:spPr>
        <p:txBody>
          <a:bodyPr wrap="none" rtlCol="0">
            <a:spAutoFit/>
          </a:bodyPr>
          <a:lstStyle/>
          <a:p>
            <a:r>
              <a:rPr lang="en-US" sz="1600" noProof="0" dirty="0"/>
              <a:t>Needs (IT):</a:t>
            </a:r>
          </a:p>
          <a:p>
            <a:pPr marL="742950" lvl="1" indent="-285750">
              <a:buFont typeface="Wingdings" panose="05000000000000000000" pitchFamily="2" charset="2"/>
              <a:buChar char="Ø"/>
            </a:pPr>
            <a:r>
              <a:rPr lang="en-US" sz="1600" noProof="0" dirty="0"/>
              <a:t>+10 FTE/yr on top of the current staff level over a 10-year horizon  </a:t>
            </a:r>
          </a:p>
          <a:p>
            <a:pPr marL="742950" lvl="1" indent="-285750">
              <a:buFont typeface="Wingdings" panose="05000000000000000000" pitchFamily="2" charset="2"/>
              <a:buChar char="Ø"/>
            </a:pPr>
            <a:r>
              <a:rPr lang="en-US" sz="1600" dirty="0"/>
              <a:t>suitable contracts to ensure continuous coverage and retain existing expertise</a:t>
            </a:r>
            <a:endParaRPr lang="en-US" sz="1600" noProof="0" dirty="0"/>
          </a:p>
        </p:txBody>
      </p:sp>
    </p:spTree>
    <p:extLst>
      <p:ext uri="{BB962C8B-B14F-4D97-AF65-F5344CB8AC3E}">
        <p14:creationId xmlns:p14="http://schemas.microsoft.com/office/powerpoint/2010/main" val="84179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A1AEBC19-A22B-985F-6AD0-163E8C1E239D}"/>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3" name="Segnaposto numero diapositiva 2">
            <a:extLst>
              <a:ext uri="{FF2B5EF4-FFF2-40B4-BE49-F238E27FC236}">
                <a16:creationId xmlns:a16="http://schemas.microsoft.com/office/drawing/2014/main" id="{870AED93-DB84-835F-9C0A-D575BB635E00}"/>
              </a:ext>
            </a:extLst>
          </p:cNvPr>
          <p:cNvSpPr>
            <a:spLocks noGrp="1"/>
          </p:cNvSpPr>
          <p:nvPr>
            <p:ph type="sldNum" sz="quarter" idx="12"/>
          </p:nvPr>
        </p:nvSpPr>
        <p:spPr/>
        <p:txBody>
          <a:bodyPr/>
          <a:lstStyle/>
          <a:p>
            <a:fld id="{7A61C9E0-A2C6-454E-AA02-77C7CB770EAC}" type="slidenum">
              <a:rPr lang="en-US" smtClean="0"/>
              <a:t>22</a:t>
            </a:fld>
            <a:endParaRPr lang="en-US"/>
          </a:p>
        </p:txBody>
      </p:sp>
      <p:sp>
        <p:nvSpPr>
          <p:cNvPr id="4" name="CasellaDiTesto 3">
            <a:extLst>
              <a:ext uri="{FF2B5EF4-FFF2-40B4-BE49-F238E27FC236}">
                <a16:creationId xmlns:a16="http://schemas.microsoft.com/office/drawing/2014/main" id="{828E9A57-DC21-12EB-B3D6-486E9CC94805}"/>
              </a:ext>
            </a:extLst>
          </p:cNvPr>
          <p:cNvSpPr txBox="1"/>
          <p:nvPr/>
        </p:nvSpPr>
        <p:spPr>
          <a:xfrm>
            <a:off x="2630099" y="2747962"/>
            <a:ext cx="6931801" cy="681038"/>
          </a:xfrm>
          <a:prstGeom prst="roundRect">
            <a:avLst/>
          </a:prstGeom>
          <a:gradFill flip="none" rotWithShape="1">
            <a:gsLst>
              <a:gs pos="0">
                <a:schemeClr val="accent4">
                  <a:lumMod val="5000"/>
                  <a:lumOff val="95000"/>
                </a:schemeClr>
              </a:gs>
              <a:gs pos="61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843C0C"/>
            </a:solidFill>
          </a:ln>
        </p:spPr>
        <p:txBody>
          <a:bodyPr wrap="square" rtlCol="0">
            <a:spAutoFit/>
          </a:bodyPr>
          <a:lstStyle/>
          <a:p>
            <a:pPr algn="ctr"/>
            <a:r>
              <a:rPr lang="en-US" sz="3400" b="1" i="1" noProof="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ANDES Timeline</a:t>
            </a:r>
            <a:endParaRPr lang="en-US" sz="3200" i="1"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1157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770E0A-798E-8D0C-4DB3-933C30EC8F34}"/>
              </a:ext>
            </a:extLst>
          </p:cNvPr>
          <p:cNvSpPr>
            <a:spLocks noGrp="1"/>
          </p:cNvSpPr>
          <p:nvPr>
            <p:ph type="title"/>
          </p:nvPr>
        </p:nvSpPr>
        <p:spPr/>
        <p:txBody>
          <a:bodyPr/>
          <a:lstStyle/>
          <a:p>
            <a:r>
              <a:rPr lang="it-IT" dirty="0" err="1"/>
              <a:t>Phase</a:t>
            </a:r>
            <a:r>
              <a:rPr lang="it-IT" dirty="0"/>
              <a:t> C</a:t>
            </a:r>
          </a:p>
        </p:txBody>
      </p:sp>
      <p:sp>
        <p:nvSpPr>
          <p:cNvPr id="3" name="Segnaposto piè di pagina 2">
            <a:extLst>
              <a:ext uri="{FF2B5EF4-FFF2-40B4-BE49-F238E27FC236}">
                <a16:creationId xmlns:a16="http://schemas.microsoft.com/office/drawing/2014/main" id="{FA3EA4FD-BDA2-390A-BE9C-F810364DC7BF}"/>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4" name="Segnaposto numero diapositiva 3">
            <a:extLst>
              <a:ext uri="{FF2B5EF4-FFF2-40B4-BE49-F238E27FC236}">
                <a16:creationId xmlns:a16="http://schemas.microsoft.com/office/drawing/2014/main" id="{EF04E688-766C-FA60-C9C8-4D510074C859}"/>
              </a:ext>
            </a:extLst>
          </p:cNvPr>
          <p:cNvSpPr>
            <a:spLocks noGrp="1"/>
          </p:cNvSpPr>
          <p:nvPr>
            <p:ph type="sldNum" sz="quarter" idx="12"/>
          </p:nvPr>
        </p:nvSpPr>
        <p:spPr/>
        <p:txBody>
          <a:bodyPr/>
          <a:lstStyle/>
          <a:p>
            <a:fld id="{7A61C9E0-A2C6-454E-AA02-77C7CB770EAC}" type="slidenum">
              <a:rPr lang="en-US" smtClean="0"/>
              <a:t>23</a:t>
            </a:fld>
            <a:endParaRPr lang="en-US"/>
          </a:p>
        </p:txBody>
      </p:sp>
      <p:pic>
        <p:nvPicPr>
          <p:cNvPr id="7" name="Immagine 6">
            <a:extLst>
              <a:ext uri="{FF2B5EF4-FFF2-40B4-BE49-F238E27FC236}">
                <a16:creationId xmlns:a16="http://schemas.microsoft.com/office/drawing/2014/main" id="{325B26FF-E45A-CA90-4D17-0A3E759C8F1E}"/>
              </a:ext>
            </a:extLst>
          </p:cNvPr>
          <p:cNvPicPr>
            <a:picLocks noChangeAspect="1"/>
          </p:cNvPicPr>
          <p:nvPr/>
        </p:nvPicPr>
        <p:blipFill>
          <a:blip r:embed="rId2"/>
          <a:stretch>
            <a:fillRect/>
          </a:stretch>
        </p:blipFill>
        <p:spPr>
          <a:xfrm>
            <a:off x="159173" y="2026767"/>
            <a:ext cx="11873653" cy="2401413"/>
          </a:xfrm>
          <a:prstGeom prst="rect">
            <a:avLst/>
          </a:prstGeom>
        </p:spPr>
      </p:pic>
    </p:spTree>
    <p:extLst>
      <p:ext uri="{BB962C8B-B14F-4D97-AF65-F5344CB8AC3E}">
        <p14:creationId xmlns:p14="http://schemas.microsoft.com/office/powerpoint/2010/main" val="1566772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1A1203-A9E1-0513-ADDE-C5DE22D89B5B}"/>
              </a:ext>
            </a:extLst>
          </p:cNvPr>
          <p:cNvSpPr>
            <a:spLocks noGrp="1"/>
          </p:cNvSpPr>
          <p:nvPr>
            <p:ph type="title"/>
          </p:nvPr>
        </p:nvSpPr>
        <p:spPr/>
        <p:txBody>
          <a:bodyPr/>
          <a:lstStyle/>
          <a:p>
            <a:r>
              <a:rPr lang="en-US" noProof="0" dirty="0"/>
              <a:t>Phase D – E (MAIT – On sky)</a:t>
            </a:r>
          </a:p>
        </p:txBody>
      </p:sp>
      <p:sp>
        <p:nvSpPr>
          <p:cNvPr id="3" name="Segnaposto piè di pagina 2">
            <a:extLst>
              <a:ext uri="{FF2B5EF4-FFF2-40B4-BE49-F238E27FC236}">
                <a16:creationId xmlns:a16="http://schemas.microsoft.com/office/drawing/2014/main" id="{31EAC160-B335-C311-6A1C-790DCC39AF8A}"/>
              </a:ext>
            </a:extLst>
          </p:cNvPr>
          <p:cNvSpPr>
            <a:spLocks noGrp="1"/>
          </p:cNvSpPr>
          <p:nvPr>
            <p:ph type="ftr" sz="quarter" idx="11"/>
          </p:nvPr>
        </p:nvSpPr>
        <p:spPr/>
        <p:txBody>
          <a:bodyPr/>
          <a:lstStyle/>
          <a:p>
            <a:r>
              <a:rPr lang="it-IT"/>
              <a:t>Paolo Di Marcantonio - Meeting della strumentazione ELT a guida italiana</a:t>
            </a:r>
            <a:endParaRPr lang="en-US"/>
          </a:p>
        </p:txBody>
      </p:sp>
      <p:sp>
        <p:nvSpPr>
          <p:cNvPr id="4" name="Segnaposto numero diapositiva 3">
            <a:extLst>
              <a:ext uri="{FF2B5EF4-FFF2-40B4-BE49-F238E27FC236}">
                <a16:creationId xmlns:a16="http://schemas.microsoft.com/office/drawing/2014/main" id="{577841DD-009B-C912-E062-C12668B1B4F6}"/>
              </a:ext>
            </a:extLst>
          </p:cNvPr>
          <p:cNvSpPr>
            <a:spLocks noGrp="1"/>
          </p:cNvSpPr>
          <p:nvPr>
            <p:ph type="sldNum" sz="quarter" idx="12"/>
          </p:nvPr>
        </p:nvSpPr>
        <p:spPr/>
        <p:txBody>
          <a:bodyPr/>
          <a:lstStyle/>
          <a:p>
            <a:fld id="{7A61C9E0-A2C6-454E-AA02-77C7CB770EAC}" type="slidenum">
              <a:rPr lang="en-US" smtClean="0"/>
              <a:t>24</a:t>
            </a:fld>
            <a:endParaRPr lang="en-US"/>
          </a:p>
        </p:txBody>
      </p:sp>
      <p:pic>
        <p:nvPicPr>
          <p:cNvPr id="5" name="Immagine 4">
            <a:extLst>
              <a:ext uri="{FF2B5EF4-FFF2-40B4-BE49-F238E27FC236}">
                <a16:creationId xmlns:a16="http://schemas.microsoft.com/office/drawing/2014/main" id="{C72F329F-5BAC-E442-447C-59F178D252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95" y="1325348"/>
            <a:ext cx="12012010" cy="2392680"/>
          </a:xfrm>
          <a:prstGeom prst="rect">
            <a:avLst/>
          </a:prstGeom>
          <a:noFill/>
        </p:spPr>
      </p:pic>
      <p:sp>
        <p:nvSpPr>
          <p:cNvPr id="6" name="CasellaDiTesto 5">
            <a:extLst>
              <a:ext uri="{FF2B5EF4-FFF2-40B4-BE49-F238E27FC236}">
                <a16:creationId xmlns:a16="http://schemas.microsoft.com/office/drawing/2014/main" id="{202CE9E6-7BCB-92E7-EFCD-0B684A992732}"/>
              </a:ext>
            </a:extLst>
          </p:cNvPr>
          <p:cNvSpPr txBox="1"/>
          <p:nvPr/>
        </p:nvSpPr>
        <p:spPr>
          <a:xfrm>
            <a:off x="3542063" y="4153787"/>
            <a:ext cx="5107873" cy="1477328"/>
          </a:xfrm>
          <a:prstGeom prst="rect">
            <a:avLst/>
          </a:prstGeom>
          <a:noFill/>
        </p:spPr>
        <p:txBody>
          <a:bodyPr wrap="none" rtlCol="0">
            <a:spAutoFit/>
          </a:bodyPr>
          <a:lstStyle/>
          <a:p>
            <a:pPr marL="285750" indent="-285750">
              <a:buFont typeface="Wingdings" panose="05000000000000000000" pitchFamily="2" charset="2"/>
              <a:buChar char="Ø"/>
            </a:pPr>
            <a:r>
              <a:rPr lang="en-US" dirty="0"/>
              <a:t>Authorization to proceed (funding review) – 2027</a:t>
            </a:r>
          </a:p>
          <a:p>
            <a:pPr marL="285750" indent="-285750">
              <a:buFont typeface="Wingdings" panose="05000000000000000000" pitchFamily="2" charset="2"/>
              <a:buChar char="Ø"/>
            </a:pPr>
            <a:r>
              <a:rPr lang="en-US" dirty="0"/>
              <a:t>long-lead items – 2028</a:t>
            </a:r>
          </a:p>
          <a:p>
            <a:pPr marL="285750" indent="-285750">
              <a:buFont typeface="Wingdings" panose="05000000000000000000" pitchFamily="2" charset="2"/>
              <a:buChar char="Ø"/>
            </a:pPr>
            <a:r>
              <a:rPr lang="en-US" dirty="0"/>
              <a:t>subsystems FDR – 2029</a:t>
            </a:r>
          </a:p>
          <a:p>
            <a:pPr marL="285750" indent="-285750">
              <a:buFont typeface="Wingdings" panose="05000000000000000000" pitchFamily="2" charset="2"/>
              <a:buChar char="Ø"/>
            </a:pPr>
            <a:r>
              <a:rPr lang="en-US" dirty="0"/>
              <a:t>system FDR – 2030</a:t>
            </a:r>
          </a:p>
          <a:p>
            <a:pPr marL="285750" indent="-285750">
              <a:buFont typeface="Wingdings" panose="05000000000000000000" pitchFamily="2" charset="2"/>
              <a:buChar char="Ø"/>
            </a:pPr>
            <a:r>
              <a:rPr lang="en-US" dirty="0"/>
              <a:t>On sky: from 2035 (warm part) to 2037 (YJH)</a:t>
            </a:r>
          </a:p>
        </p:txBody>
      </p:sp>
    </p:spTree>
    <p:extLst>
      <p:ext uri="{BB962C8B-B14F-4D97-AF65-F5344CB8AC3E}">
        <p14:creationId xmlns:p14="http://schemas.microsoft.com/office/powerpoint/2010/main" val="4110859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3ACD74-34A6-213F-2394-7A77EF965A68}"/>
              </a:ext>
            </a:extLst>
          </p:cNvPr>
          <p:cNvSpPr>
            <a:spLocks noGrp="1"/>
          </p:cNvSpPr>
          <p:nvPr>
            <p:ph type="title"/>
          </p:nvPr>
        </p:nvSpPr>
        <p:spPr/>
        <p:txBody>
          <a:bodyPr/>
          <a:lstStyle/>
          <a:p>
            <a:r>
              <a:rPr lang="en-US" dirty="0"/>
              <a:t>Conclusions and way-forward</a:t>
            </a:r>
          </a:p>
        </p:txBody>
      </p:sp>
      <p:sp>
        <p:nvSpPr>
          <p:cNvPr id="3" name="Segnaposto piè di pagina 2">
            <a:extLst>
              <a:ext uri="{FF2B5EF4-FFF2-40B4-BE49-F238E27FC236}">
                <a16:creationId xmlns:a16="http://schemas.microsoft.com/office/drawing/2014/main" id="{E061392A-CAE8-FDC2-3422-ABA4EE9D371C}"/>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22CB69AB-FD3C-AC3D-251E-3058AB44851C}"/>
              </a:ext>
            </a:extLst>
          </p:cNvPr>
          <p:cNvSpPr>
            <a:spLocks noGrp="1"/>
          </p:cNvSpPr>
          <p:nvPr>
            <p:ph type="sldNum" sz="quarter" idx="12"/>
          </p:nvPr>
        </p:nvSpPr>
        <p:spPr/>
        <p:txBody>
          <a:bodyPr/>
          <a:lstStyle/>
          <a:p>
            <a:fld id="{7A61C9E0-A2C6-454E-AA02-77C7CB770EAC}" type="slidenum">
              <a:rPr lang="en-US" smtClean="0"/>
              <a:t>25</a:t>
            </a:fld>
            <a:endParaRPr lang="en-US"/>
          </a:p>
        </p:txBody>
      </p:sp>
      <p:sp>
        <p:nvSpPr>
          <p:cNvPr id="5" name="CasellaDiTesto 4">
            <a:extLst>
              <a:ext uri="{FF2B5EF4-FFF2-40B4-BE49-F238E27FC236}">
                <a16:creationId xmlns:a16="http://schemas.microsoft.com/office/drawing/2014/main" id="{2EDCC40C-DAFB-1C78-729F-0E58643EB1D2}"/>
              </a:ext>
            </a:extLst>
          </p:cNvPr>
          <p:cNvSpPr txBox="1"/>
          <p:nvPr/>
        </p:nvSpPr>
        <p:spPr>
          <a:xfrm>
            <a:off x="318346" y="1537547"/>
            <a:ext cx="11453707" cy="3785652"/>
          </a:xfrm>
          <a:prstGeom prst="rect">
            <a:avLst/>
          </a:prstGeom>
          <a:noFill/>
        </p:spPr>
        <p:txBody>
          <a:bodyPr wrap="square" rtlCol="0">
            <a:spAutoFit/>
          </a:bodyPr>
          <a:lstStyle/>
          <a:p>
            <a:pPr marL="342900" indent="-342900" algn="just">
              <a:buFont typeface="Calibri" panose="020F0502020204030204" pitchFamily="34" charset="0"/>
              <a:buChar char="−"/>
            </a:pPr>
            <a:r>
              <a:rPr lang="en-US" sz="2000" dirty="0"/>
              <a:t>The project is progressing solidly, especially considering its self-funded nature and status as a non-first-generation instrument.</a:t>
            </a:r>
          </a:p>
          <a:p>
            <a:pPr marL="342900" indent="-342900" algn="just">
              <a:buFont typeface="Calibri" panose="020F0502020204030204" pitchFamily="34" charset="0"/>
              <a:buChar char="−"/>
            </a:pPr>
            <a:endParaRPr lang="en-US" sz="2000" dirty="0"/>
          </a:p>
          <a:p>
            <a:pPr marL="342900" indent="-342900" algn="just">
              <a:buFont typeface="Calibri" panose="020F0502020204030204" pitchFamily="34" charset="0"/>
              <a:buChar char="−"/>
            </a:pPr>
            <a:r>
              <a:rPr lang="en-US" sz="2000" dirty="0"/>
              <a:t>The large and potentially expanding size of our consortium requires dedicated, proactive attention from the project management team.</a:t>
            </a:r>
          </a:p>
          <a:p>
            <a:pPr marL="342900" indent="-342900" algn="just">
              <a:buFont typeface="Calibri" panose="020F0502020204030204" pitchFamily="34" charset="0"/>
              <a:buChar char="−"/>
            </a:pPr>
            <a:endParaRPr lang="en-US" sz="2000" dirty="0"/>
          </a:p>
          <a:p>
            <a:pPr marL="342900" indent="-342900" algn="just">
              <a:buFont typeface="Calibri" panose="020F0502020204030204" pitchFamily="34" charset="0"/>
              <a:buChar char="−"/>
            </a:pPr>
            <a:r>
              <a:rPr lang="en-US" sz="2000" dirty="0"/>
              <a:t>Strengthening the coordination and governance of the Project Office remains an important focus area.</a:t>
            </a:r>
          </a:p>
          <a:p>
            <a:pPr marL="342900" indent="-342900" algn="just">
              <a:buFont typeface="Calibri" panose="020F0502020204030204" pitchFamily="34" charset="0"/>
              <a:buChar char="−"/>
            </a:pPr>
            <a:endParaRPr lang="en-US" sz="2000" dirty="0"/>
          </a:p>
          <a:p>
            <a:pPr marL="342900" indent="-342900" algn="just">
              <a:buFont typeface="Calibri" panose="020F0502020204030204" pitchFamily="34" charset="0"/>
              <a:buChar char="−"/>
            </a:pPr>
            <a:r>
              <a:rPr lang="en-US" sz="2000" dirty="0"/>
              <a:t>Moving forward, closer alignment with ESO under a stable, mutually agreed-upon framework will be essential.</a:t>
            </a:r>
          </a:p>
          <a:p>
            <a:pPr marL="342900" indent="-342900" algn="just">
              <a:buFont typeface="Calibri" panose="020F0502020204030204" pitchFamily="34" charset="0"/>
              <a:buChar char="−"/>
            </a:pPr>
            <a:endParaRPr lang="en-US" sz="2000" dirty="0"/>
          </a:p>
          <a:p>
            <a:pPr marL="342900" indent="-342900" algn="just">
              <a:buFont typeface="Calibri" panose="020F0502020204030204" pitchFamily="34" charset="0"/>
              <a:buChar char="−"/>
            </a:pPr>
            <a:r>
              <a:rPr lang="en-US" sz="2000" dirty="0"/>
              <a:t>A thorough funding review is critical to ensuring the project's feasibility throughout its entire lifecycle.</a:t>
            </a:r>
          </a:p>
        </p:txBody>
      </p:sp>
    </p:spTree>
    <p:extLst>
      <p:ext uri="{BB962C8B-B14F-4D97-AF65-F5344CB8AC3E}">
        <p14:creationId xmlns:p14="http://schemas.microsoft.com/office/powerpoint/2010/main" val="2649290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piè di pagina 7">
            <a:extLst>
              <a:ext uri="{FF2B5EF4-FFF2-40B4-BE49-F238E27FC236}">
                <a16:creationId xmlns:a16="http://schemas.microsoft.com/office/drawing/2014/main" id="{EB2E6009-5D68-47F3-B809-9FA1A1C28493}"/>
              </a:ext>
            </a:extLst>
          </p:cNvPr>
          <p:cNvSpPr>
            <a:spLocks noGrp="1"/>
          </p:cNvSpPr>
          <p:nvPr>
            <p:ph type="ftr" sz="quarter" idx="11"/>
          </p:nvPr>
        </p:nvSpPr>
        <p:spPr/>
        <p:txBody>
          <a:bodyPr/>
          <a:lstStyle/>
          <a:p>
            <a:r>
              <a:rPr lang="it-IT" noProof="0"/>
              <a:t>Paolo Di Marcantonio - Meeting della strumentazione ELT a guida italiana</a:t>
            </a:r>
            <a:endParaRPr lang="en-US" noProof="0" dirty="0"/>
          </a:p>
        </p:txBody>
      </p:sp>
      <p:sp>
        <p:nvSpPr>
          <p:cNvPr id="10" name="Segnaposto numero diapositiva 9">
            <a:extLst>
              <a:ext uri="{FF2B5EF4-FFF2-40B4-BE49-F238E27FC236}">
                <a16:creationId xmlns:a16="http://schemas.microsoft.com/office/drawing/2014/main" id="{E2EC0F61-1E25-4E0D-AD7E-D1A8B45C0693}"/>
              </a:ext>
            </a:extLst>
          </p:cNvPr>
          <p:cNvSpPr>
            <a:spLocks noGrp="1"/>
          </p:cNvSpPr>
          <p:nvPr>
            <p:ph type="sldNum" sz="quarter" idx="12"/>
          </p:nvPr>
        </p:nvSpPr>
        <p:spPr/>
        <p:txBody>
          <a:bodyPr/>
          <a:lstStyle/>
          <a:p>
            <a:fld id="{7A61C9E0-A2C6-454E-AA02-77C7CB770EAC}" type="slidenum">
              <a:rPr lang="en-US" noProof="0" smtClean="0"/>
              <a:t>26</a:t>
            </a:fld>
            <a:endParaRPr lang="en-US" noProof="0" dirty="0"/>
          </a:p>
        </p:txBody>
      </p:sp>
      <p:pic>
        <p:nvPicPr>
          <p:cNvPr id="12" name="Immagine 11">
            <a:extLst>
              <a:ext uri="{FF2B5EF4-FFF2-40B4-BE49-F238E27FC236}">
                <a16:creationId xmlns:a16="http://schemas.microsoft.com/office/drawing/2014/main" id="{D65D090D-59DB-40AA-9BF5-5A81688AA3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63342" y="1752434"/>
            <a:ext cx="1403426" cy="701712"/>
          </a:xfrm>
          <a:prstGeom prst="rect">
            <a:avLst/>
          </a:prstGeom>
          <a:solidFill>
            <a:schemeClr val="bg1"/>
          </a:solidFill>
        </p:spPr>
      </p:pic>
      <p:pic>
        <p:nvPicPr>
          <p:cNvPr id="20" name="Immagine 19">
            <a:extLst>
              <a:ext uri="{FF2B5EF4-FFF2-40B4-BE49-F238E27FC236}">
                <a16:creationId xmlns:a16="http://schemas.microsoft.com/office/drawing/2014/main" id="{F62211E6-D8CE-421C-850B-E0C4B6F02C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288" y="2362622"/>
            <a:ext cx="1430711" cy="538918"/>
          </a:xfrm>
          <a:prstGeom prst="rect">
            <a:avLst/>
          </a:prstGeom>
          <a:solidFill>
            <a:schemeClr val="bg1"/>
          </a:solidFill>
        </p:spPr>
      </p:pic>
      <p:pic>
        <p:nvPicPr>
          <p:cNvPr id="24" name="Immagine 23">
            <a:extLst>
              <a:ext uri="{FF2B5EF4-FFF2-40B4-BE49-F238E27FC236}">
                <a16:creationId xmlns:a16="http://schemas.microsoft.com/office/drawing/2014/main" id="{0473C6D6-FF5F-4142-809D-D2FE4E9A81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7788" y="237664"/>
            <a:ext cx="1544933" cy="979101"/>
          </a:xfrm>
          <a:prstGeom prst="rect">
            <a:avLst/>
          </a:prstGeom>
          <a:solidFill>
            <a:schemeClr val="bg1"/>
          </a:solidFill>
        </p:spPr>
      </p:pic>
      <p:pic>
        <p:nvPicPr>
          <p:cNvPr id="27" name="Immagine 26">
            <a:extLst>
              <a:ext uri="{FF2B5EF4-FFF2-40B4-BE49-F238E27FC236}">
                <a16:creationId xmlns:a16="http://schemas.microsoft.com/office/drawing/2014/main" id="{68F8291A-1A44-4092-BB37-7BCA47B75A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30044" y="3211958"/>
            <a:ext cx="1838885" cy="586900"/>
          </a:xfrm>
          <a:prstGeom prst="rect">
            <a:avLst/>
          </a:prstGeom>
        </p:spPr>
      </p:pic>
      <p:pic>
        <p:nvPicPr>
          <p:cNvPr id="29" name="Immagine 28">
            <a:extLst>
              <a:ext uri="{FF2B5EF4-FFF2-40B4-BE49-F238E27FC236}">
                <a16:creationId xmlns:a16="http://schemas.microsoft.com/office/drawing/2014/main" id="{A41A5D5B-5F05-429F-BC3F-84734AF0EF9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54473" y="527913"/>
            <a:ext cx="1490720" cy="824865"/>
          </a:xfrm>
          <a:prstGeom prst="rect">
            <a:avLst/>
          </a:prstGeom>
        </p:spPr>
      </p:pic>
      <p:pic>
        <p:nvPicPr>
          <p:cNvPr id="31" name="Immagine 30">
            <a:extLst>
              <a:ext uri="{FF2B5EF4-FFF2-40B4-BE49-F238E27FC236}">
                <a16:creationId xmlns:a16="http://schemas.microsoft.com/office/drawing/2014/main" id="{FDFCB429-137E-444C-AD33-154160B19CB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39105" y="473158"/>
            <a:ext cx="1070540" cy="1070540"/>
          </a:xfrm>
          <a:prstGeom prst="rect">
            <a:avLst/>
          </a:prstGeom>
        </p:spPr>
      </p:pic>
      <p:pic>
        <p:nvPicPr>
          <p:cNvPr id="33" name="Immagine 32">
            <a:extLst>
              <a:ext uri="{FF2B5EF4-FFF2-40B4-BE49-F238E27FC236}">
                <a16:creationId xmlns:a16="http://schemas.microsoft.com/office/drawing/2014/main" id="{2EFEEB13-FD97-4493-B626-EE6191F2AC7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46874" y="420884"/>
            <a:ext cx="2115578" cy="850140"/>
          </a:xfrm>
          <a:prstGeom prst="rect">
            <a:avLst/>
          </a:prstGeom>
          <a:solidFill>
            <a:schemeClr val="bg1"/>
          </a:solidFill>
        </p:spPr>
      </p:pic>
      <p:pic>
        <p:nvPicPr>
          <p:cNvPr id="35" name="Immagine 34">
            <a:extLst>
              <a:ext uri="{FF2B5EF4-FFF2-40B4-BE49-F238E27FC236}">
                <a16:creationId xmlns:a16="http://schemas.microsoft.com/office/drawing/2014/main" id="{124CE71B-CCE1-4BB0-A99B-30804120060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14646" y="1448571"/>
            <a:ext cx="1841938" cy="853990"/>
          </a:xfrm>
          <a:prstGeom prst="rect">
            <a:avLst/>
          </a:prstGeom>
        </p:spPr>
      </p:pic>
      <p:pic>
        <p:nvPicPr>
          <p:cNvPr id="37" name="Immagine 36">
            <a:extLst>
              <a:ext uri="{FF2B5EF4-FFF2-40B4-BE49-F238E27FC236}">
                <a16:creationId xmlns:a16="http://schemas.microsoft.com/office/drawing/2014/main" id="{CDC0044B-6BDB-42C2-B99F-0AF4FE86C7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419194" y="1604587"/>
            <a:ext cx="1105094" cy="852120"/>
          </a:xfrm>
          <a:prstGeom prst="rect">
            <a:avLst/>
          </a:prstGeom>
        </p:spPr>
      </p:pic>
      <p:pic>
        <p:nvPicPr>
          <p:cNvPr id="39" name="Immagine 38">
            <a:extLst>
              <a:ext uri="{FF2B5EF4-FFF2-40B4-BE49-F238E27FC236}">
                <a16:creationId xmlns:a16="http://schemas.microsoft.com/office/drawing/2014/main" id="{784BE531-F829-48DA-9396-D1056321F59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2914" y="3249428"/>
            <a:ext cx="2496647" cy="445236"/>
          </a:xfrm>
          <a:prstGeom prst="rect">
            <a:avLst/>
          </a:prstGeom>
          <a:solidFill>
            <a:schemeClr val="bg1"/>
          </a:solidFill>
        </p:spPr>
      </p:pic>
      <p:pic>
        <p:nvPicPr>
          <p:cNvPr id="41" name="Immagine 40">
            <a:extLst>
              <a:ext uri="{FF2B5EF4-FFF2-40B4-BE49-F238E27FC236}">
                <a16:creationId xmlns:a16="http://schemas.microsoft.com/office/drawing/2014/main" id="{32D46AE5-F315-419D-A0E5-1B38149440F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71354" y="1104138"/>
            <a:ext cx="1954647" cy="1023729"/>
          </a:xfrm>
          <a:prstGeom prst="rect">
            <a:avLst/>
          </a:prstGeom>
          <a:solidFill>
            <a:schemeClr val="bg1"/>
          </a:solidFill>
        </p:spPr>
      </p:pic>
      <p:pic>
        <p:nvPicPr>
          <p:cNvPr id="45" name="Immagine 44">
            <a:extLst>
              <a:ext uri="{FF2B5EF4-FFF2-40B4-BE49-F238E27FC236}">
                <a16:creationId xmlns:a16="http://schemas.microsoft.com/office/drawing/2014/main" id="{714FF62C-E1C5-45A2-B75C-59C81E3BA21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202721" y="2635191"/>
            <a:ext cx="1831503" cy="793810"/>
          </a:xfrm>
          <a:prstGeom prst="rect">
            <a:avLst/>
          </a:prstGeom>
        </p:spPr>
      </p:pic>
      <p:pic>
        <p:nvPicPr>
          <p:cNvPr id="47" name="Immagine 46">
            <a:extLst>
              <a:ext uri="{FF2B5EF4-FFF2-40B4-BE49-F238E27FC236}">
                <a16:creationId xmlns:a16="http://schemas.microsoft.com/office/drawing/2014/main" id="{53CE1247-2227-417B-B737-12A41A289DC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088887" y="5336516"/>
            <a:ext cx="1613739" cy="789424"/>
          </a:xfrm>
          <a:prstGeom prst="rect">
            <a:avLst/>
          </a:prstGeom>
        </p:spPr>
      </p:pic>
      <p:pic>
        <p:nvPicPr>
          <p:cNvPr id="49" name="Immagine 48">
            <a:extLst>
              <a:ext uri="{FF2B5EF4-FFF2-40B4-BE49-F238E27FC236}">
                <a16:creationId xmlns:a16="http://schemas.microsoft.com/office/drawing/2014/main" id="{B256662D-8C1E-4177-841E-023E70F6F20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567324" y="5004419"/>
            <a:ext cx="1382133" cy="920034"/>
          </a:xfrm>
          <a:prstGeom prst="rect">
            <a:avLst/>
          </a:prstGeom>
        </p:spPr>
      </p:pic>
      <p:pic>
        <p:nvPicPr>
          <p:cNvPr id="51" name="Immagine 50">
            <a:extLst>
              <a:ext uri="{FF2B5EF4-FFF2-40B4-BE49-F238E27FC236}">
                <a16:creationId xmlns:a16="http://schemas.microsoft.com/office/drawing/2014/main" id="{C3FF4CEE-C46C-4329-8268-37176D931DEB}"/>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434843" y="5198274"/>
            <a:ext cx="1859029" cy="858949"/>
          </a:xfrm>
          <a:prstGeom prst="rect">
            <a:avLst/>
          </a:prstGeom>
        </p:spPr>
      </p:pic>
      <p:pic>
        <p:nvPicPr>
          <p:cNvPr id="3" name="Immagine 2">
            <a:extLst>
              <a:ext uri="{FF2B5EF4-FFF2-40B4-BE49-F238E27FC236}">
                <a16:creationId xmlns:a16="http://schemas.microsoft.com/office/drawing/2014/main" id="{90EFB82B-9E9A-44E9-BBA5-6961E083A3BE}"/>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425876" y="2455084"/>
            <a:ext cx="1723154" cy="889578"/>
          </a:xfrm>
          <a:prstGeom prst="rect">
            <a:avLst/>
          </a:prstGeom>
          <a:solidFill>
            <a:schemeClr val="bg1"/>
          </a:solidFill>
        </p:spPr>
      </p:pic>
      <p:pic>
        <p:nvPicPr>
          <p:cNvPr id="5" name="Immagine 4">
            <a:extLst>
              <a:ext uri="{FF2B5EF4-FFF2-40B4-BE49-F238E27FC236}">
                <a16:creationId xmlns:a16="http://schemas.microsoft.com/office/drawing/2014/main" id="{AAD172D7-D04F-4930-ADB0-4FE94E8131D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538920" y="2860104"/>
            <a:ext cx="1137792" cy="1137792"/>
          </a:xfrm>
          <a:prstGeom prst="rect">
            <a:avLst/>
          </a:prstGeom>
          <a:solidFill>
            <a:schemeClr val="bg1"/>
          </a:solidFill>
        </p:spPr>
      </p:pic>
      <p:pic>
        <p:nvPicPr>
          <p:cNvPr id="6" name="Immagine 5">
            <a:extLst>
              <a:ext uri="{FF2B5EF4-FFF2-40B4-BE49-F238E27FC236}">
                <a16:creationId xmlns:a16="http://schemas.microsoft.com/office/drawing/2014/main" id="{1E5C75D9-82DD-45CC-8323-13299C59D4FB}"/>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90310" y="5229629"/>
            <a:ext cx="694350" cy="954335"/>
          </a:xfrm>
          <a:prstGeom prst="rect">
            <a:avLst/>
          </a:prstGeom>
        </p:spPr>
      </p:pic>
      <p:pic>
        <p:nvPicPr>
          <p:cNvPr id="9" name="Immagine 8">
            <a:extLst>
              <a:ext uri="{FF2B5EF4-FFF2-40B4-BE49-F238E27FC236}">
                <a16:creationId xmlns:a16="http://schemas.microsoft.com/office/drawing/2014/main" id="{8881BE98-84F1-4699-81F5-249AFA0FC903}"/>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3066713" y="3988303"/>
            <a:ext cx="1540850" cy="679740"/>
          </a:xfrm>
          <a:prstGeom prst="rect">
            <a:avLst/>
          </a:prstGeom>
          <a:solidFill>
            <a:schemeClr val="bg1"/>
          </a:solidFill>
        </p:spPr>
      </p:pic>
      <p:pic>
        <p:nvPicPr>
          <p:cNvPr id="13" name="Immagine 12">
            <a:extLst>
              <a:ext uri="{FF2B5EF4-FFF2-40B4-BE49-F238E27FC236}">
                <a16:creationId xmlns:a16="http://schemas.microsoft.com/office/drawing/2014/main" id="{E1D48564-3499-4FD4-ABEC-F199BA4027C5}"/>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7360549" y="3435486"/>
            <a:ext cx="1002848" cy="1000341"/>
          </a:xfrm>
          <a:prstGeom prst="rect">
            <a:avLst/>
          </a:prstGeom>
          <a:solidFill>
            <a:schemeClr val="bg1"/>
          </a:solidFill>
        </p:spPr>
      </p:pic>
      <p:pic>
        <p:nvPicPr>
          <p:cNvPr id="15" name="Immagine 14">
            <a:extLst>
              <a:ext uri="{FF2B5EF4-FFF2-40B4-BE49-F238E27FC236}">
                <a16:creationId xmlns:a16="http://schemas.microsoft.com/office/drawing/2014/main" id="{5E448E29-0E46-4785-A217-987FA1792A7D}"/>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6826999" y="4596617"/>
            <a:ext cx="942199" cy="1000341"/>
          </a:xfrm>
          <a:prstGeom prst="rect">
            <a:avLst/>
          </a:prstGeom>
        </p:spPr>
      </p:pic>
      <p:pic>
        <p:nvPicPr>
          <p:cNvPr id="18" name="Immagine 17">
            <a:extLst>
              <a:ext uri="{FF2B5EF4-FFF2-40B4-BE49-F238E27FC236}">
                <a16:creationId xmlns:a16="http://schemas.microsoft.com/office/drawing/2014/main" id="{47A73E97-19C4-40BD-99E5-8E8F6CB45ECF}"/>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968288" y="1286828"/>
            <a:ext cx="1224698" cy="1219616"/>
          </a:xfrm>
          <a:prstGeom prst="rect">
            <a:avLst/>
          </a:prstGeom>
        </p:spPr>
      </p:pic>
      <p:pic>
        <p:nvPicPr>
          <p:cNvPr id="21" name="Immagine 20">
            <a:extLst>
              <a:ext uri="{FF2B5EF4-FFF2-40B4-BE49-F238E27FC236}">
                <a16:creationId xmlns:a16="http://schemas.microsoft.com/office/drawing/2014/main" id="{5DF9D294-8BC7-4306-85AE-E3D3F0079465}"/>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0256965" y="244995"/>
            <a:ext cx="1219617" cy="1219617"/>
          </a:xfrm>
          <a:prstGeom prst="rect">
            <a:avLst/>
          </a:prstGeom>
        </p:spPr>
      </p:pic>
      <p:pic>
        <p:nvPicPr>
          <p:cNvPr id="23" name="Immagine 22">
            <a:extLst>
              <a:ext uri="{FF2B5EF4-FFF2-40B4-BE49-F238E27FC236}">
                <a16:creationId xmlns:a16="http://schemas.microsoft.com/office/drawing/2014/main" id="{A277B8DF-1287-4971-8C31-1A7FC8A860B7}"/>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373576" y="3835152"/>
            <a:ext cx="1093151" cy="1093151"/>
          </a:xfrm>
          <a:prstGeom prst="rect">
            <a:avLst/>
          </a:prstGeom>
        </p:spPr>
      </p:pic>
      <p:pic>
        <p:nvPicPr>
          <p:cNvPr id="26" name="Immagine 25">
            <a:extLst>
              <a:ext uri="{FF2B5EF4-FFF2-40B4-BE49-F238E27FC236}">
                <a16:creationId xmlns:a16="http://schemas.microsoft.com/office/drawing/2014/main" id="{EA31A459-4A57-43CF-990B-19380986386B}"/>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5101700" y="3551368"/>
            <a:ext cx="2053802" cy="717804"/>
          </a:xfrm>
          <a:prstGeom prst="rect">
            <a:avLst/>
          </a:prstGeom>
        </p:spPr>
      </p:pic>
      <p:pic>
        <p:nvPicPr>
          <p:cNvPr id="30" name="Immagine 29">
            <a:extLst>
              <a:ext uri="{FF2B5EF4-FFF2-40B4-BE49-F238E27FC236}">
                <a16:creationId xmlns:a16="http://schemas.microsoft.com/office/drawing/2014/main" id="{A44C3755-ED4A-410F-88FD-32DF39959301}"/>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2294463" y="2606245"/>
            <a:ext cx="2466015" cy="512622"/>
          </a:xfrm>
          <a:prstGeom prst="rect">
            <a:avLst/>
          </a:prstGeom>
        </p:spPr>
      </p:pic>
      <p:pic>
        <p:nvPicPr>
          <p:cNvPr id="34" name="Immagine 33">
            <a:extLst>
              <a:ext uri="{FF2B5EF4-FFF2-40B4-BE49-F238E27FC236}">
                <a16:creationId xmlns:a16="http://schemas.microsoft.com/office/drawing/2014/main" id="{623B51FD-112A-431D-BA94-844201F9C92D}"/>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9110161" y="1420838"/>
            <a:ext cx="1219617" cy="1219617"/>
          </a:xfrm>
          <a:prstGeom prst="rect">
            <a:avLst/>
          </a:prstGeom>
        </p:spPr>
      </p:pic>
      <p:pic>
        <p:nvPicPr>
          <p:cNvPr id="38" name="Immagine 37">
            <a:extLst>
              <a:ext uri="{FF2B5EF4-FFF2-40B4-BE49-F238E27FC236}">
                <a16:creationId xmlns:a16="http://schemas.microsoft.com/office/drawing/2014/main" id="{F954C627-F4A6-4816-903C-03DC13A9433D}"/>
              </a:ext>
            </a:extLst>
          </p:cNvPr>
          <p:cNvPicPr>
            <a:picLocks noChangeAspect="1"/>
          </p:cNvPicPr>
          <p:nvPr/>
        </p:nvPicPr>
        <p:blipFill>
          <a:blip r:embed="rId29">
            <a:extLst>
              <a:ext uri="{28A0092B-C50C-407E-A947-70E740481C1C}">
                <a14:useLocalDpi xmlns:a14="http://schemas.microsoft.com/office/drawing/2010/main"/>
              </a:ext>
            </a:extLst>
          </a:blip>
          <a:stretch>
            <a:fillRect/>
          </a:stretch>
        </p:blipFill>
        <p:spPr>
          <a:xfrm>
            <a:off x="8638053" y="4534267"/>
            <a:ext cx="1723154" cy="609841"/>
          </a:xfrm>
          <a:prstGeom prst="rect">
            <a:avLst/>
          </a:prstGeom>
        </p:spPr>
      </p:pic>
      <p:pic>
        <p:nvPicPr>
          <p:cNvPr id="44" name="Immagine 43">
            <a:extLst>
              <a:ext uri="{FF2B5EF4-FFF2-40B4-BE49-F238E27FC236}">
                <a16:creationId xmlns:a16="http://schemas.microsoft.com/office/drawing/2014/main" id="{F385E599-AD00-4CBF-86A2-F09BE4375A10}"/>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9293810" y="2685070"/>
            <a:ext cx="1100330" cy="793810"/>
          </a:xfrm>
          <a:prstGeom prst="rect">
            <a:avLst/>
          </a:prstGeom>
        </p:spPr>
      </p:pic>
      <p:pic>
        <p:nvPicPr>
          <p:cNvPr id="48" name="Immagine 47">
            <a:extLst>
              <a:ext uri="{FF2B5EF4-FFF2-40B4-BE49-F238E27FC236}">
                <a16:creationId xmlns:a16="http://schemas.microsoft.com/office/drawing/2014/main" id="{1B2EA63F-1BE6-46E0-B2F6-C782B3B05436}"/>
              </a:ext>
            </a:extLst>
          </p:cNvPr>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10471643" y="4114617"/>
            <a:ext cx="1072278" cy="1070540"/>
          </a:xfrm>
          <a:prstGeom prst="rect">
            <a:avLst/>
          </a:prstGeom>
          <a:solidFill>
            <a:schemeClr val="bg1"/>
          </a:solidFill>
        </p:spPr>
      </p:pic>
      <p:pic>
        <p:nvPicPr>
          <p:cNvPr id="52" name="Immagine 51">
            <a:extLst>
              <a:ext uri="{FF2B5EF4-FFF2-40B4-BE49-F238E27FC236}">
                <a16:creationId xmlns:a16="http://schemas.microsoft.com/office/drawing/2014/main" id="{7695EF7C-C46C-4BAF-84A7-02041EAF1DFF}"/>
              </a:ext>
            </a:extLst>
          </p:cNvPr>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5046540" y="4419254"/>
            <a:ext cx="1382133" cy="779020"/>
          </a:xfrm>
          <a:prstGeom prst="rect">
            <a:avLst/>
          </a:prstGeom>
        </p:spPr>
      </p:pic>
      <p:pic>
        <p:nvPicPr>
          <p:cNvPr id="54" name="Immagine 53">
            <a:extLst>
              <a:ext uri="{FF2B5EF4-FFF2-40B4-BE49-F238E27FC236}">
                <a16:creationId xmlns:a16="http://schemas.microsoft.com/office/drawing/2014/main" id="{88F5F949-DE06-4D5F-AB2B-5BB295CEDFE2}"/>
              </a:ext>
            </a:extLst>
          </p:cNvPr>
          <p:cNvPicPr>
            <a:picLocks noChangeAspect="1"/>
          </p:cNvPicPr>
          <p:nvPr/>
        </p:nvPicPr>
        <p:blipFill>
          <a:blip r:embed="rId33">
            <a:extLst>
              <a:ext uri="{28A0092B-C50C-407E-A947-70E740481C1C}">
                <a14:useLocalDpi xmlns:a14="http://schemas.microsoft.com/office/drawing/2010/main"/>
              </a:ext>
            </a:extLst>
          </a:blip>
          <a:stretch>
            <a:fillRect/>
          </a:stretch>
        </p:blipFill>
        <p:spPr>
          <a:xfrm>
            <a:off x="10607069" y="1728558"/>
            <a:ext cx="855905" cy="890141"/>
          </a:xfrm>
          <a:prstGeom prst="rect">
            <a:avLst/>
          </a:prstGeom>
        </p:spPr>
      </p:pic>
      <p:pic>
        <p:nvPicPr>
          <p:cNvPr id="56" name="Immagine 55">
            <a:extLst>
              <a:ext uri="{FF2B5EF4-FFF2-40B4-BE49-F238E27FC236}">
                <a16:creationId xmlns:a16="http://schemas.microsoft.com/office/drawing/2014/main" id="{23596DE4-0589-4853-838C-B4C61C7D91D2}"/>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7934308" y="5198274"/>
            <a:ext cx="942200" cy="1133780"/>
          </a:xfrm>
          <a:prstGeom prst="rect">
            <a:avLst/>
          </a:prstGeom>
          <a:solidFill>
            <a:schemeClr val="bg1"/>
          </a:solidFill>
        </p:spPr>
      </p:pic>
      <p:pic>
        <p:nvPicPr>
          <p:cNvPr id="58" name="Immagine 57">
            <a:extLst>
              <a:ext uri="{FF2B5EF4-FFF2-40B4-BE49-F238E27FC236}">
                <a16:creationId xmlns:a16="http://schemas.microsoft.com/office/drawing/2014/main" id="{2BC9EAAA-874C-491B-A7FC-ABC89741496D}"/>
              </a:ext>
            </a:extLst>
          </p:cNvPr>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1716929" y="3843626"/>
            <a:ext cx="1093151" cy="1046775"/>
          </a:xfrm>
          <a:prstGeom prst="rect">
            <a:avLst/>
          </a:prstGeom>
          <a:solidFill>
            <a:schemeClr val="bg1"/>
          </a:solidFill>
        </p:spPr>
      </p:pic>
      <p:pic>
        <p:nvPicPr>
          <p:cNvPr id="7" name="Immagine 6">
            <a:extLst>
              <a:ext uri="{FF2B5EF4-FFF2-40B4-BE49-F238E27FC236}">
                <a16:creationId xmlns:a16="http://schemas.microsoft.com/office/drawing/2014/main" id="{3E45CAD6-52D8-4A67-B3AB-398003083898}"/>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9153145" y="5346746"/>
            <a:ext cx="2399200" cy="802305"/>
          </a:xfrm>
          <a:prstGeom prst="rect">
            <a:avLst/>
          </a:prstGeom>
        </p:spPr>
      </p:pic>
      <p:pic>
        <p:nvPicPr>
          <p:cNvPr id="4" name="Immagine 3">
            <a:extLst>
              <a:ext uri="{FF2B5EF4-FFF2-40B4-BE49-F238E27FC236}">
                <a16:creationId xmlns:a16="http://schemas.microsoft.com/office/drawing/2014/main" id="{57D79AFF-7AA5-46B8-ABC8-1B0A923A6D69}"/>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555942" y="3746451"/>
            <a:ext cx="1723155" cy="551410"/>
          </a:xfrm>
          <a:prstGeom prst="rect">
            <a:avLst/>
          </a:prstGeom>
          <a:solidFill>
            <a:schemeClr val="bg1"/>
          </a:solidFill>
        </p:spPr>
      </p:pic>
    </p:spTree>
    <p:extLst>
      <p:ext uri="{BB962C8B-B14F-4D97-AF65-F5344CB8AC3E}">
        <p14:creationId xmlns:p14="http://schemas.microsoft.com/office/powerpoint/2010/main" val="4237189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90511-8DFC-1126-C368-C8CE1B0A3628}"/>
              </a:ext>
            </a:extLst>
          </p:cNvPr>
          <p:cNvSpPr>
            <a:spLocks noGrp="1"/>
          </p:cNvSpPr>
          <p:nvPr>
            <p:ph type="title"/>
          </p:nvPr>
        </p:nvSpPr>
        <p:spPr/>
        <p:txBody>
          <a:bodyPr/>
          <a:lstStyle/>
          <a:p>
            <a:r>
              <a:rPr lang="en-US" b="1" dirty="0"/>
              <a:t>ANDES management challenges</a:t>
            </a:r>
          </a:p>
        </p:txBody>
      </p:sp>
      <p:sp>
        <p:nvSpPr>
          <p:cNvPr id="3" name="Segnaposto piè di pagina 2">
            <a:extLst>
              <a:ext uri="{FF2B5EF4-FFF2-40B4-BE49-F238E27FC236}">
                <a16:creationId xmlns:a16="http://schemas.microsoft.com/office/drawing/2014/main" id="{5D3D5627-C51D-D719-FDA9-9BEEDE168420}"/>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FEED14DA-B5BF-121D-CBFD-68F980432FCF}"/>
              </a:ext>
            </a:extLst>
          </p:cNvPr>
          <p:cNvSpPr>
            <a:spLocks noGrp="1"/>
          </p:cNvSpPr>
          <p:nvPr>
            <p:ph type="sldNum" sz="quarter" idx="12"/>
          </p:nvPr>
        </p:nvSpPr>
        <p:spPr/>
        <p:txBody>
          <a:bodyPr/>
          <a:lstStyle/>
          <a:p>
            <a:fld id="{7A61C9E0-A2C6-454E-AA02-77C7CB770EAC}" type="slidenum">
              <a:rPr lang="en-US" smtClean="0"/>
              <a:t>3</a:t>
            </a:fld>
            <a:endParaRPr lang="en-US"/>
          </a:p>
        </p:txBody>
      </p:sp>
      <p:pic>
        <p:nvPicPr>
          <p:cNvPr id="5" name="Immagine 4">
            <a:extLst>
              <a:ext uri="{FF2B5EF4-FFF2-40B4-BE49-F238E27FC236}">
                <a16:creationId xmlns:a16="http://schemas.microsoft.com/office/drawing/2014/main" id="{D684C24D-B266-F8D4-DF82-2A49A576AAB0}"/>
              </a:ext>
            </a:extLst>
          </p:cNvPr>
          <p:cNvPicPr>
            <a:picLocks noChangeAspect="1"/>
          </p:cNvPicPr>
          <p:nvPr/>
        </p:nvPicPr>
        <p:blipFill>
          <a:blip r:embed="rId2"/>
          <a:stretch>
            <a:fillRect/>
          </a:stretch>
        </p:blipFill>
        <p:spPr>
          <a:xfrm>
            <a:off x="5264808" y="1061633"/>
            <a:ext cx="6659846" cy="4734733"/>
          </a:xfrm>
          <a:prstGeom prst="rect">
            <a:avLst/>
          </a:prstGeom>
        </p:spPr>
      </p:pic>
      <p:sp>
        <p:nvSpPr>
          <p:cNvPr id="6" name="CasellaDiTesto 5">
            <a:extLst>
              <a:ext uri="{FF2B5EF4-FFF2-40B4-BE49-F238E27FC236}">
                <a16:creationId xmlns:a16="http://schemas.microsoft.com/office/drawing/2014/main" id="{494144EC-4C0D-08AE-3859-6700F8FB61B4}"/>
              </a:ext>
            </a:extLst>
          </p:cNvPr>
          <p:cNvSpPr txBox="1"/>
          <p:nvPr/>
        </p:nvSpPr>
        <p:spPr>
          <a:xfrm>
            <a:off x="518339" y="1382285"/>
            <a:ext cx="4421287" cy="4093428"/>
          </a:xfrm>
          <a:prstGeom prst="rect">
            <a:avLst/>
          </a:prstGeom>
          <a:noFill/>
        </p:spPr>
        <p:txBody>
          <a:bodyPr wrap="square" rtlCol="0">
            <a:spAutoFit/>
          </a:bodyPr>
          <a:lstStyle/>
          <a:p>
            <a:r>
              <a:rPr lang="en-US" sz="2000" dirty="0"/>
              <a:t>Main challenges @PDR:</a:t>
            </a:r>
          </a:p>
          <a:p>
            <a:endParaRPr lang="en-US" sz="1000" dirty="0"/>
          </a:p>
          <a:p>
            <a:pPr marL="342900" indent="-342900">
              <a:buFont typeface="Wingdings" panose="05000000000000000000" pitchFamily="2" charset="2"/>
              <a:buChar char="v"/>
            </a:pPr>
            <a:r>
              <a:rPr lang="en-US" sz="2000" dirty="0"/>
              <a:t>self-funded </a:t>
            </a:r>
          </a:p>
          <a:p>
            <a:pPr marL="342900" indent="-342900">
              <a:buFont typeface="Wingdings" panose="05000000000000000000" pitchFamily="2" charset="2"/>
              <a:buChar char="v"/>
            </a:pPr>
            <a:endParaRPr lang="en-US" sz="2000" dirty="0"/>
          </a:p>
          <a:p>
            <a:pPr marL="342900" indent="-342900">
              <a:buFont typeface="Wingdings" panose="05000000000000000000" pitchFamily="2" charset="2"/>
              <a:buChar char="v"/>
            </a:pPr>
            <a:r>
              <a:rPr lang="en-US" sz="2000" dirty="0"/>
              <a:t>no financial contribution from ESO</a:t>
            </a:r>
            <a:r>
              <a:rPr lang="en-US" sz="2000"/>
              <a:t>; limited </a:t>
            </a:r>
            <a:r>
              <a:rPr lang="en-US" sz="2000" dirty="0"/>
              <a:t>support in terms of personnel  (PM, SE, IS)</a:t>
            </a:r>
          </a:p>
          <a:p>
            <a:pPr marL="342900" indent="-342900">
              <a:buFont typeface="Wingdings" panose="05000000000000000000" pitchFamily="2" charset="2"/>
              <a:buChar char="v"/>
            </a:pPr>
            <a:endParaRPr lang="en-US" sz="2000" dirty="0"/>
          </a:p>
          <a:p>
            <a:pPr marL="342900" indent="-342900">
              <a:buFont typeface="Wingdings" panose="05000000000000000000" pitchFamily="2" charset="2"/>
              <a:buChar char="v"/>
            </a:pPr>
            <a:r>
              <a:rPr lang="en-US" sz="2000" dirty="0"/>
              <a:t>broad scientific requirements</a:t>
            </a:r>
          </a:p>
          <a:p>
            <a:pPr marL="342900" indent="-342900">
              <a:buFont typeface="Wingdings" panose="05000000000000000000" pitchFamily="2" charset="2"/>
              <a:buChar char="v"/>
            </a:pPr>
            <a:endParaRPr lang="en-US" sz="2000" dirty="0"/>
          </a:p>
          <a:p>
            <a:pPr marL="342900" indent="-342900">
              <a:buFont typeface="Wingdings" panose="05000000000000000000" pitchFamily="2" charset="2"/>
              <a:buChar char="v"/>
            </a:pPr>
            <a:r>
              <a:rPr lang="en-US" sz="2000" dirty="0"/>
              <a:t>distributed multiple-instrument</a:t>
            </a:r>
          </a:p>
          <a:p>
            <a:endParaRPr lang="en-US" sz="1000" dirty="0"/>
          </a:p>
          <a:p>
            <a:pPr marL="742950" lvl="1" indent="-285750">
              <a:buFont typeface="Calibri" panose="020F0502020204030204" pitchFamily="34" charset="0"/>
              <a:buChar char="‒"/>
            </a:pPr>
            <a:r>
              <a:rPr lang="en-US" sz="2000" dirty="0"/>
              <a:t>large consortium</a:t>
            </a:r>
          </a:p>
          <a:p>
            <a:pPr marL="742950" lvl="1" indent="-285750">
              <a:buFont typeface="Calibri" panose="020F0502020204030204" pitchFamily="34" charset="0"/>
              <a:buChar char="‒"/>
            </a:pPr>
            <a:r>
              <a:rPr lang="en-US" sz="2000" dirty="0"/>
              <a:t>costs and resources issues</a:t>
            </a:r>
          </a:p>
        </p:txBody>
      </p:sp>
    </p:spTree>
    <p:extLst>
      <p:ext uri="{BB962C8B-B14F-4D97-AF65-F5344CB8AC3E}">
        <p14:creationId xmlns:p14="http://schemas.microsoft.com/office/powerpoint/2010/main" val="3590758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4A1ED6-0BE2-00CA-7A0F-3454CDB9A6B4}"/>
              </a:ext>
            </a:extLst>
          </p:cNvPr>
          <p:cNvSpPr>
            <a:spLocks noGrp="1"/>
          </p:cNvSpPr>
          <p:nvPr>
            <p:ph type="title"/>
          </p:nvPr>
        </p:nvSpPr>
        <p:spPr/>
        <p:txBody>
          <a:bodyPr/>
          <a:lstStyle/>
          <a:p>
            <a:r>
              <a:rPr lang="en-US" b="1" dirty="0"/>
              <a:t>Project organisation: the Consortium</a:t>
            </a:r>
            <a:endParaRPr lang="en-US" dirty="0"/>
          </a:p>
        </p:txBody>
      </p:sp>
      <p:sp>
        <p:nvSpPr>
          <p:cNvPr id="3" name="Segnaposto piè di pagina 2">
            <a:extLst>
              <a:ext uri="{FF2B5EF4-FFF2-40B4-BE49-F238E27FC236}">
                <a16:creationId xmlns:a16="http://schemas.microsoft.com/office/drawing/2014/main" id="{CA76141D-26EC-28D6-156C-437784E94EA9}"/>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4F3345C5-2646-1DED-D443-B88C7A8F083E}"/>
              </a:ext>
            </a:extLst>
          </p:cNvPr>
          <p:cNvSpPr>
            <a:spLocks noGrp="1"/>
          </p:cNvSpPr>
          <p:nvPr>
            <p:ph type="sldNum" sz="quarter" idx="12"/>
          </p:nvPr>
        </p:nvSpPr>
        <p:spPr/>
        <p:txBody>
          <a:bodyPr/>
          <a:lstStyle/>
          <a:p>
            <a:fld id="{7A61C9E0-A2C6-454E-AA02-77C7CB770EAC}" type="slidenum">
              <a:rPr lang="en-US" smtClean="0"/>
              <a:t>4</a:t>
            </a:fld>
            <a:endParaRPr lang="en-US"/>
          </a:p>
        </p:txBody>
      </p:sp>
      <p:sp>
        <p:nvSpPr>
          <p:cNvPr id="10" name="Brazil: Federal Univ. of Rio Grande do Norte…">
            <a:extLst>
              <a:ext uri="{FF2B5EF4-FFF2-40B4-BE49-F238E27FC236}">
                <a16:creationId xmlns:a16="http://schemas.microsoft.com/office/drawing/2014/main" id="{1D292EE6-37E5-1EA7-4DF0-A82854380398}"/>
              </a:ext>
            </a:extLst>
          </p:cNvPr>
          <p:cNvSpPr txBox="1">
            <a:spLocks/>
          </p:cNvSpPr>
          <p:nvPr/>
        </p:nvSpPr>
        <p:spPr>
          <a:xfrm>
            <a:off x="742949" y="1301785"/>
            <a:ext cx="10706100" cy="5124415"/>
          </a:xfrm>
          <a:prstGeom prst="rect">
            <a:avLst/>
          </a:prstGeom>
          <a:solidFill>
            <a:schemeClr val="bg1"/>
          </a:solidFill>
          <a:ln w="12700">
            <a:solidFill>
              <a:srgbClr val="FF0000"/>
            </a:solidFill>
          </a:ln>
        </p:spPr>
        <p:txBody>
          <a:bodyPr numCol="2" spcCol="1143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Brazil:</a:t>
            </a:r>
            <a:r>
              <a:rPr lang="it-IT" sz="1600" dirty="0"/>
              <a:t> Federal Univ. of Rio Grande do Norte</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Canada:</a:t>
            </a:r>
            <a:r>
              <a:rPr lang="it-IT" sz="1600" dirty="0"/>
              <a:t> Univ. De Montreal, </a:t>
            </a:r>
            <a:r>
              <a:rPr lang="it-IT" sz="1600" dirty="0" err="1"/>
              <a:t>Herzberg</a:t>
            </a:r>
            <a:r>
              <a:rPr lang="it-IT" sz="1600" dirty="0"/>
              <a:t> </a:t>
            </a:r>
            <a:r>
              <a:rPr lang="it-IT" sz="1600" dirty="0" err="1"/>
              <a:t>Astrophysics</a:t>
            </a:r>
            <a:r>
              <a:rPr lang="it-IT" sz="1600" dirty="0"/>
              <a:t> Victoria</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a:t>
            </a:r>
            <a:r>
              <a:rPr lang="it-IT" sz="1600" b="1" dirty="0" err="1">
                <a:ea typeface="Avenir Next Regular"/>
                <a:cs typeface="Avenir Next Regular"/>
                <a:sym typeface="Avenir Next Regular"/>
              </a:rPr>
              <a:t>Denmark</a:t>
            </a:r>
            <a:r>
              <a:rPr lang="it-IT" sz="1600" b="1" dirty="0">
                <a:ea typeface="Avenir Next Regular"/>
                <a:cs typeface="Avenir Next Regular"/>
                <a:sym typeface="Avenir Next Regular"/>
              </a:rPr>
              <a:t>:</a:t>
            </a:r>
            <a:r>
              <a:rPr lang="it-IT" sz="1600" dirty="0"/>
              <a:t> Univ. </a:t>
            </a:r>
            <a:r>
              <a:rPr lang="it-IT" sz="1600" dirty="0" err="1"/>
              <a:t>Copenhagen</a:t>
            </a:r>
            <a:r>
              <a:rPr lang="it-IT" sz="1600" dirty="0"/>
              <a:t>, Univ. Aarhus, </a:t>
            </a:r>
            <a:r>
              <a:rPr lang="it-IT" sz="1600" dirty="0" err="1"/>
              <a:t>Danish</a:t>
            </a:r>
            <a:r>
              <a:rPr lang="it-IT" sz="1600" dirty="0"/>
              <a:t> Tech. Univ.</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France:</a:t>
            </a:r>
            <a:r>
              <a:rPr lang="it-IT" sz="1600" dirty="0"/>
              <a:t> LAM Marseille, LAGRANGE </a:t>
            </a:r>
            <a:r>
              <a:rPr lang="it-IT" sz="1600" dirty="0" err="1"/>
              <a:t>Nice</a:t>
            </a:r>
            <a:r>
              <a:rPr lang="it-IT" sz="1600" dirty="0"/>
              <a:t>, IPAG Grenoble, </a:t>
            </a:r>
            <a:br>
              <a:rPr lang="it-IT" sz="1600" dirty="0"/>
            </a:br>
            <a:r>
              <a:rPr lang="it-IT" sz="1600" dirty="0"/>
              <a:t>IRAP/OMP Toulouse, LUPM Montpellier</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Germany: </a:t>
            </a:r>
            <a:r>
              <a:rPr lang="it-IT" sz="1600" dirty="0"/>
              <a:t>AIP Potsdam, Univ. Göttingen, </a:t>
            </a:r>
            <a:r>
              <a:rPr lang="it-IT" sz="1600" dirty="0" err="1"/>
              <a:t>Landessternwarte</a:t>
            </a:r>
            <a:r>
              <a:rPr lang="it-IT" sz="1600" dirty="0"/>
              <a:t> Heidelberg, MPIA Heidelberg, </a:t>
            </a:r>
            <a:r>
              <a:rPr lang="it-IT" sz="1600" dirty="0" err="1"/>
              <a:t>Thüringer</a:t>
            </a:r>
            <a:r>
              <a:rPr lang="it-IT" sz="1600" dirty="0"/>
              <a:t> </a:t>
            </a:r>
            <a:r>
              <a:rPr lang="it-IT" sz="1600" dirty="0" err="1"/>
              <a:t>Landesternwarte</a:t>
            </a:r>
            <a:r>
              <a:rPr lang="it-IT" sz="1600" dirty="0"/>
              <a:t> </a:t>
            </a:r>
            <a:r>
              <a:rPr lang="it-IT" sz="1600" dirty="0" err="1"/>
              <a:t>Tautenburg</a:t>
            </a:r>
            <a:r>
              <a:rPr lang="it-IT" sz="1600" dirty="0"/>
              <a:t>, Univ. Hamburg</a:t>
            </a:r>
          </a:p>
          <a:p>
            <a:pPr defTabSz="569594">
              <a:spcBef>
                <a:spcPts val="2600"/>
              </a:spcBef>
              <a:buFont typeface="Wingdings" panose="05000000000000000000" pitchFamily="2" charset="2"/>
              <a:buChar char="Ø"/>
              <a:defRPr sz="3312">
                <a:solidFill>
                  <a:schemeClr val="accent4">
                    <a:hueOff val="-1395324"/>
                    <a:satOff val="-3373"/>
                    <a:lumOff val="-9849"/>
                  </a:schemeClr>
                </a:solidFill>
              </a:defRPr>
            </a:pPr>
            <a:r>
              <a:rPr lang="it-IT" sz="1600" b="1" dirty="0">
                <a:solidFill>
                  <a:srgbClr val="FF0000"/>
                </a:solidFill>
                <a:ea typeface="Avenir Next Regular"/>
                <a:cs typeface="Avenir Next Regular"/>
                <a:sym typeface="Avenir Next Regular"/>
              </a:rPr>
              <a:t> </a:t>
            </a:r>
            <a:r>
              <a:rPr lang="it-IT" sz="1600" b="1" dirty="0" err="1">
                <a:solidFill>
                  <a:srgbClr val="FF0000"/>
                </a:solidFill>
                <a:ea typeface="Avenir Next Regular"/>
                <a:cs typeface="Avenir Next Regular"/>
                <a:sym typeface="Avenir Next Regular"/>
              </a:rPr>
              <a:t>Italy</a:t>
            </a:r>
            <a:r>
              <a:rPr lang="it-IT" sz="1600" b="1" dirty="0">
                <a:solidFill>
                  <a:srgbClr val="FF0000"/>
                </a:solidFill>
                <a:ea typeface="Avenir Next Regular"/>
                <a:cs typeface="Avenir Next Regular"/>
                <a:sym typeface="Avenir Next Regular"/>
              </a:rPr>
              <a:t>:</a:t>
            </a:r>
            <a:r>
              <a:rPr lang="it-IT" sz="1600" dirty="0">
                <a:solidFill>
                  <a:srgbClr val="FF0000"/>
                </a:solidFill>
              </a:rPr>
              <a:t> INAF Istituto Nazionale di </a:t>
            </a:r>
            <a:r>
              <a:rPr lang="it-IT" sz="1600" dirty="0" err="1">
                <a:solidFill>
                  <a:srgbClr val="FF0000"/>
                </a:solidFill>
              </a:rPr>
              <a:t>AstroFisica</a:t>
            </a:r>
            <a:r>
              <a:rPr lang="it-IT" sz="1600" dirty="0">
                <a:solidFill>
                  <a:srgbClr val="FF0000"/>
                </a:solidFill>
              </a:rPr>
              <a:t> (Lead) </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Poland: </a:t>
            </a:r>
            <a:r>
              <a:rPr lang="it-IT" sz="1600" dirty="0"/>
              <a:t>Nicolaus </a:t>
            </a:r>
            <a:r>
              <a:rPr lang="it-IT" sz="1600" dirty="0" err="1"/>
              <a:t>Copernicus</a:t>
            </a:r>
            <a:r>
              <a:rPr lang="it-IT" sz="1600" dirty="0"/>
              <a:t> Univ. in </a:t>
            </a:r>
            <a:r>
              <a:rPr lang="it-IT" sz="1600" dirty="0" err="1"/>
              <a:t>Toruń</a:t>
            </a:r>
            <a:endParaRPr lang="it-IT" sz="1600" dirty="0"/>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Portugal:</a:t>
            </a:r>
            <a:r>
              <a:rPr lang="it-IT" sz="1600" dirty="0"/>
              <a:t> </a:t>
            </a:r>
            <a:r>
              <a:rPr lang="it-IT" sz="1600" dirty="0" err="1"/>
              <a:t>Inst</a:t>
            </a:r>
            <a:r>
              <a:rPr lang="it-IT" sz="1600" dirty="0"/>
              <a:t>. </a:t>
            </a:r>
            <a:r>
              <a:rPr lang="it-IT" sz="1600" dirty="0" err="1"/>
              <a:t>Astrofísica</a:t>
            </a:r>
            <a:r>
              <a:rPr lang="it-IT" sz="1600" dirty="0"/>
              <a:t> e </a:t>
            </a:r>
            <a:r>
              <a:rPr lang="it-IT" sz="1600" dirty="0" err="1"/>
              <a:t>Ciências</a:t>
            </a:r>
            <a:r>
              <a:rPr lang="it-IT" sz="1600" dirty="0"/>
              <a:t> do </a:t>
            </a:r>
            <a:r>
              <a:rPr lang="it-IT" sz="1600" dirty="0" err="1"/>
              <a:t>Espaço</a:t>
            </a:r>
            <a:r>
              <a:rPr lang="it-IT" sz="1600" dirty="0"/>
              <a:t>, CAUP Porto, </a:t>
            </a:r>
            <a:r>
              <a:rPr lang="it-IT" sz="1600" dirty="0" err="1"/>
              <a:t>Lisbon</a:t>
            </a:r>
            <a:endParaRPr lang="it-IT" sz="1600" dirty="0"/>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a:t>
            </a:r>
            <a:r>
              <a:rPr lang="it-IT" sz="1600" b="1" dirty="0" err="1">
                <a:ea typeface="Avenir Next Regular"/>
                <a:cs typeface="Avenir Next Regular"/>
                <a:sym typeface="Avenir Next Regular"/>
              </a:rPr>
              <a:t>Spain</a:t>
            </a:r>
            <a:r>
              <a:rPr lang="it-IT" sz="1600" b="1" dirty="0">
                <a:ea typeface="Avenir Next Regular"/>
                <a:cs typeface="Avenir Next Regular"/>
                <a:sym typeface="Avenir Next Regular"/>
              </a:rPr>
              <a:t>:</a:t>
            </a:r>
            <a:r>
              <a:rPr lang="it-IT" sz="1600" dirty="0"/>
              <a:t> </a:t>
            </a:r>
            <a:r>
              <a:rPr lang="it-IT" sz="1600" dirty="0" err="1"/>
              <a:t>Inst</a:t>
            </a:r>
            <a:r>
              <a:rPr lang="it-IT" sz="1600" dirty="0"/>
              <a:t>. </a:t>
            </a:r>
            <a:r>
              <a:rPr lang="it-IT" sz="1600" dirty="0" err="1"/>
              <a:t>Astrofísica</a:t>
            </a:r>
            <a:r>
              <a:rPr lang="it-IT" sz="1600" dirty="0"/>
              <a:t> de </a:t>
            </a:r>
            <a:r>
              <a:rPr lang="it-IT" sz="1600" dirty="0" err="1"/>
              <a:t>Canarias</a:t>
            </a:r>
            <a:r>
              <a:rPr lang="it-IT" sz="1600" dirty="0"/>
              <a:t> (IAC), </a:t>
            </a:r>
            <a:r>
              <a:rPr lang="it-IT" sz="1600" dirty="0" err="1"/>
              <a:t>Inst</a:t>
            </a:r>
            <a:r>
              <a:rPr lang="it-IT" sz="1600" dirty="0"/>
              <a:t>. </a:t>
            </a:r>
            <a:r>
              <a:rPr lang="it-IT" sz="1600" dirty="0" err="1"/>
              <a:t>Astrofísica</a:t>
            </a:r>
            <a:r>
              <a:rPr lang="it-IT" sz="1600" dirty="0"/>
              <a:t> de </a:t>
            </a:r>
            <a:r>
              <a:rPr lang="it-IT" sz="1600" dirty="0" err="1"/>
              <a:t>Andalucía</a:t>
            </a:r>
            <a:r>
              <a:rPr lang="it-IT" sz="1600" dirty="0"/>
              <a:t> (IAA - CSIC), Centro de </a:t>
            </a:r>
            <a:r>
              <a:rPr lang="it-IT" sz="1600" dirty="0" err="1"/>
              <a:t>Astrobiología</a:t>
            </a:r>
            <a:r>
              <a:rPr lang="it-IT" sz="1600" dirty="0"/>
              <a:t> (CSIC-INTA) Madrid</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a:t>
            </a:r>
            <a:r>
              <a:rPr lang="it-IT" sz="1600" b="1" dirty="0" err="1">
                <a:ea typeface="Avenir Next Regular"/>
                <a:cs typeface="Avenir Next Regular"/>
                <a:sym typeface="Avenir Next Regular"/>
              </a:rPr>
              <a:t>Sweden</a:t>
            </a:r>
            <a:r>
              <a:rPr lang="it-IT" sz="1600" b="1" dirty="0">
                <a:ea typeface="Avenir Next Regular"/>
                <a:cs typeface="Avenir Next Regular"/>
                <a:sym typeface="Avenir Next Regular"/>
              </a:rPr>
              <a:t>: </a:t>
            </a:r>
            <a:r>
              <a:rPr lang="it-IT" sz="1600" dirty="0"/>
              <a:t>Uppsala Univ., </a:t>
            </a:r>
            <a:r>
              <a:rPr lang="it-IT" sz="1600" dirty="0" err="1"/>
              <a:t>Lunds</a:t>
            </a:r>
            <a:r>
              <a:rPr lang="it-IT" sz="1600" dirty="0"/>
              <a:t> Univ., </a:t>
            </a:r>
            <a:r>
              <a:rPr lang="it-IT" sz="1600" dirty="0" err="1"/>
              <a:t>Stockholm</a:t>
            </a:r>
            <a:r>
              <a:rPr lang="it-IT" sz="1600" dirty="0"/>
              <a:t> Univ.</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a:t>
            </a:r>
            <a:r>
              <a:rPr lang="it-IT" sz="1600" b="1" dirty="0" err="1">
                <a:ea typeface="Avenir Next Regular"/>
                <a:cs typeface="Avenir Next Regular"/>
                <a:sym typeface="Avenir Next Regular"/>
              </a:rPr>
              <a:t>Switzerland</a:t>
            </a:r>
            <a:r>
              <a:rPr lang="it-IT" sz="1600" b="1" dirty="0">
                <a:ea typeface="Avenir Next Regular"/>
                <a:cs typeface="Avenir Next Regular"/>
                <a:sym typeface="Avenir Next Regular"/>
              </a:rPr>
              <a:t>: </a:t>
            </a:r>
            <a:r>
              <a:rPr lang="it-IT" sz="1600" dirty="0"/>
              <a:t>Univ. de Genève, Univ. Bern</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United Kingdom:</a:t>
            </a:r>
            <a:r>
              <a:rPr lang="it-IT" sz="1600" dirty="0"/>
              <a:t> Univ. of Cambridge, UK Astronomy Technology Centre, </a:t>
            </a:r>
            <a:r>
              <a:rPr lang="it-IT" sz="1600" dirty="0" err="1"/>
              <a:t>Heriot</a:t>
            </a:r>
            <a:r>
              <a:rPr lang="it-IT" sz="1600" dirty="0"/>
              <a:t>-Watt Univ.</a:t>
            </a:r>
          </a:p>
          <a:p>
            <a:pPr defTabSz="569594">
              <a:spcBef>
                <a:spcPts val="2600"/>
              </a:spcBef>
              <a:buFont typeface="Wingdings" panose="05000000000000000000" pitchFamily="2" charset="2"/>
              <a:buChar char="Ø"/>
              <a:defRPr sz="3312"/>
            </a:pPr>
            <a:r>
              <a:rPr lang="it-IT" sz="1600" b="1" dirty="0">
                <a:ea typeface="Avenir Next Regular"/>
                <a:cs typeface="Avenir Next Regular"/>
                <a:sym typeface="Avenir Next Regular"/>
              </a:rPr>
              <a:t> USA: </a:t>
            </a:r>
            <a:r>
              <a:rPr lang="it-IT" sz="1600" dirty="0"/>
              <a:t>Univ. of Michigan</a:t>
            </a:r>
          </a:p>
        </p:txBody>
      </p:sp>
      <p:sp>
        <p:nvSpPr>
          <p:cNvPr id="11" name="Rettangolo 10">
            <a:extLst>
              <a:ext uri="{FF2B5EF4-FFF2-40B4-BE49-F238E27FC236}">
                <a16:creationId xmlns:a16="http://schemas.microsoft.com/office/drawing/2014/main" id="{C1E9AA4D-EE99-3499-081B-9FD34AD95920}"/>
              </a:ext>
            </a:extLst>
          </p:cNvPr>
          <p:cNvSpPr/>
          <p:nvPr/>
        </p:nvSpPr>
        <p:spPr>
          <a:xfrm>
            <a:off x="2759251" y="822134"/>
            <a:ext cx="6673494" cy="338554"/>
          </a:xfrm>
          <a:prstGeom prst="rect">
            <a:avLst/>
          </a:prstGeom>
        </p:spPr>
        <p:txBody>
          <a:bodyPr wrap="none">
            <a:spAutoFit/>
          </a:bodyPr>
          <a:lstStyle/>
          <a:p>
            <a:pPr algn="just"/>
            <a:r>
              <a:rPr lang="en-US" sz="1600" noProof="0" dirty="0">
                <a:solidFill>
                  <a:srgbClr val="0070C0"/>
                </a:solidFill>
                <a:latin typeface="Arial" panose="020B0604020202020204" pitchFamily="34" charset="0"/>
                <a:cs typeface="Arial" panose="020B0604020202020204" pitchFamily="34" charset="0"/>
              </a:rPr>
              <a:t>The ANDES Consortium is composed by 24 institutes from 13 countries.</a:t>
            </a:r>
          </a:p>
        </p:txBody>
      </p:sp>
      <p:pic>
        <p:nvPicPr>
          <p:cNvPr id="12" name="Immagine 11">
            <a:extLst>
              <a:ext uri="{FF2B5EF4-FFF2-40B4-BE49-F238E27FC236}">
                <a16:creationId xmlns:a16="http://schemas.microsoft.com/office/drawing/2014/main" id="{BC7C9B50-75DD-3FDB-6EE1-D3F3D59DAA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6639" y="6096308"/>
            <a:ext cx="5118717" cy="237889"/>
          </a:xfrm>
          <a:prstGeom prst="rect">
            <a:avLst/>
          </a:prstGeom>
        </p:spPr>
      </p:pic>
    </p:spTree>
    <p:extLst>
      <p:ext uri="{BB962C8B-B14F-4D97-AF65-F5344CB8AC3E}">
        <p14:creationId xmlns:p14="http://schemas.microsoft.com/office/powerpoint/2010/main" val="3160611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ED1031-5BD4-6CE9-FA2E-163814ABA60C}"/>
              </a:ext>
            </a:extLst>
          </p:cNvPr>
          <p:cNvSpPr>
            <a:spLocks noGrp="1"/>
          </p:cNvSpPr>
          <p:nvPr>
            <p:ph type="title"/>
          </p:nvPr>
        </p:nvSpPr>
        <p:spPr/>
        <p:txBody>
          <a:bodyPr/>
          <a:lstStyle/>
          <a:p>
            <a:r>
              <a:rPr lang="en-US" b="1" noProof="0" dirty="0"/>
              <a:t>ANDES Inaf involvement</a:t>
            </a:r>
          </a:p>
        </p:txBody>
      </p:sp>
      <p:sp>
        <p:nvSpPr>
          <p:cNvPr id="3" name="Segnaposto piè di pagina 2">
            <a:extLst>
              <a:ext uri="{FF2B5EF4-FFF2-40B4-BE49-F238E27FC236}">
                <a16:creationId xmlns:a16="http://schemas.microsoft.com/office/drawing/2014/main" id="{109ED675-DC75-50C1-7D16-501E6F5967F7}"/>
              </a:ext>
            </a:extLst>
          </p:cNvPr>
          <p:cNvSpPr>
            <a:spLocks noGrp="1"/>
          </p:cNvSpPr>
          <p:nvPr>
            <p:ph type="ftr" sz="quarter" idx="11"/>
          </p:nvPr>
        </p:nvSpPr>
        <p:spPr/>
        <p:txBody>
          <a:bodyPr/>
          <a:lstStyle/>
          <a:p>
            <a:r>
              <a:rPr lang="it-IT" noProof="0"/>
              <a:t>Paolo Di Marcantonio - Meeting della strumentazione ELT a guida italiana</a:t>
            </a:r>
            <a:endParaRPr lang="en-US" noProof="0" dirty="0"/>
          </a:p>
        </p:txBody>
      </p:sp>
      <p:sp>
        <p:nvSpPr>
          <p:cNvPr id="4" name="Segnaposto numero diapositiva 3">
            <a:extLst>
              <a:ext uri="{FF2B5EF4-FFF2-40B4-BE49-F238E27FC236}">
                <a16:creationId xmlns:a16="http://schemas.microsoft.com/office/drawing/2014/main" id="{316B3390-320B-7C97-60BB-A5AAA706FC70}"/>
              </a:ext>
            </a:extLst>
          </p:cNvPr>
          <p:cNvSpPr>
            <a:spLocks noGrp="1"/>
          </p:cNvSpPr>
          <p:nvPr>
            <p:ph type="sldNum" sz="quarter" idx="12"/>
          </p:nvPr>
        </p:nvSpPr>
        <p:spPr/>
        <p:txBody>
          <a:bodyPr/>
          <a:lstStyle/>
          <a:p>
            <a:fld id="{7A61C9E0-A2C6-454E-AA02-77C7CB770EAC}" type="slidenum">
              <a:rPr lang="en-US" noProof="0" smtClean="0"/>
              <a:t>5</a:t>
            </a:fld>
            <a:endParaRPr lang="en-US" noProof="0" dirty="0"/>
          </a:p>
        </p:txBody>
      </p:sp>
      <p:pic>
        <p:nvPicPr>
          <p:cNvPr id="6" name="Immagine 5">
            <a:extLst>
              <a:ext uri="{FF2B5EF4-FFF2-40B4-BE49-F238E27FC236}">
                <a16:creationId xmlns:a16="http://schemas.microsoft.com/office/drawing/2014/main" id="{C9EA7722-6F9A-DF9E-B19C-BDC61F9F9362}"/>
              </a:ext>
            </a:extLst>
          </p:cNvPr>
          <p:cNvPicPr>
            <a:picLocks noChangeAspect="1"/>
          </p:cNvPicPr>
          <p:nvPr/>
        </p:nvPicPr>
        <p:blipFill>
          <a:blip r:embed="rId2"/>
          <a:stretch>
            <a:fillRect/>
          </a:stretch>
        </p:blipFill>
        <p:spPr>
          <a:xfrm>
            <a:off x="1570526" y="1324900"/>
            <a:ext cx="7570292" cy="4889147"/>
          </a:xfrm>
          <a:prstGeom prst="rect">
            <a:avLst/>
          </a:prstGeom>
          <a:solidFill>
            <a:schemeClr val="bg1"/>
          </a:solidFill>
        </p:spPr>
      </p:pic>
      <p:sp>
        <p:nvSpPr>
          <p:cNvPr id="8" name="CasellaDiTesto 7">
            <a:extLst>
              <a:ext uri="{FF2B5EF4-FFF2-40B4-BE49-F238E27FC236}">
                <a16:creationId xmlns:a16="http://schemas.microsoft.com/office/drawing/2014/main" id="{7A08C012-2DC4-DA27-5520-17177B5D91AE}"/>
              </a:ext>
            </a:extLst>
          </p:cNvPr>
          <p:cNvSpPr txBox="1"/>
          <p:nvPr/>
        </p:nvSpPr>
        <p:spPr>
          <a:xfrm>
            <a:off x="1808429" y="1978818"/>
            <a:ext cx="1030795" cy="92333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25400">
            <a:solidFill>
              <a:schemeClr val="tx1"/>
            </a:solidFill>
          </a:ln>
        </p:spPr>
        <p:txBody>
          <a:bodyPr wrap="none" rtlCol="0">
            <a:spAutoFit/>
          </a:bodyPr>
          <a:lstStyle/>
          <a:p>
            <a:pPr algn="ctr"/>
            <a:r>
              <a:rPr lang="en-US" noProof="0" dirty="0">
                <a:solidFill>
                  <a:srgbClr val="0070C0"/>
                </a:solidFill>
              </a:rPr>
              <a:t>FE</a:t>
            </a:r>
          </a:p>
          <a:p>
            <a:pPr algn="ctr"/>
            <a:r>
              <a:rPr lang="en-US" noProof="0" dirty="0">
                <a:solidFill>
                  <a:schemeClr val="bg2">
                    <a:lumMod val="50000"/>
                  </a:schemeClr>
                </a:solidFill>
              </a:rPr>
              <a:t>Pt leader</a:t>
            </a:r>
          </a:p>
          <a:p>
            <a:pPr algn="ctr"/>
            <a:r>
              <a:rPr lang="en-US" b="1" noProof="0" dirty="0" err="1">
                <a:solidFill>
                  <a:srgbClr val="FF0000"/>
                </a:solidFill>
              </a:rPr>
              <a:t>OABr</a:t>
            </a:r>
            <a:endParaRPr lang="en-US" b="1" noProof="0" dirty="0">
              <a:solidFill>
                <a:srgbClr val="FF0000"/>
              </a:solidFill>
            </a:endParaRPr>
          </a:p>
        </p:txBody>
      </p:sp>
      <p:sp>
        <p:nvSpPr>
          <p:cNvPr id="9" name="CasellaDiTesto 8">
            <a:extLst>
              <a:ext uri="{FF2B5EF4-FFF2-40B4-BE49-F238E27FC236}">
                <a16:creationId xmlns:a16="http://schemas.microsoft.com/office/drawing/2014/main" id="{509A3938-C207-FCD8-0E4B-DD58E687F35C}"/>
              </a:ext>
            </a:extLst>
          </p:cNvPr>
          <p:cNvSpPr txBox="1"/>
          <p:nvPr/>
        </p:nvSpPr>
        <p:spPr>
          <a:xfrm>
            <a:off x="1826275" y="4260055"/>
            <a:ext cx="1214179" cy="92333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25400">
            <a:solidFill>
              <a:srgbClr val="FF0000"/>
            </a:solidFill>
          </a:ln>
        </p:spPr>
        <p:txBody>
          <a:bodyPr wrap="none" rtlCol="0">
            <a:spAutoFit/>
          </a:bodyPr>
          <a:lstStyle/>
          <a:p>
            <a:pPr algn="ctr"/>
            <a:r>
              <a:rPr lang="en-US" noProof="0" dirty="0">
                <a:solidFill>
                  <a:srgbClr val="0070C0"/>
                </a:solidFill>
              </a:rPr>
              <a:t>AO</a:t>
            </a:r>
          </a:p>
          <a:p>
            <a:pPr algn="ctr"/>
            <a:r>
              <a:rPr lang="en-US" b="1" noProof="0" dirty="0"/>
              <a:t>Inaf leader</a:t>
            </a:r>
          </a:p>
          <a:p>
            <a:pPr algn="ctr"/>
            <a:r>
              <a:rPr lang="en-US" b="1" noProof="0" dirty="0">
                <a:solidFill>
                  <a:srgbClr val="FF0000"/>
                </a:solidFill>
              </a:rPr>
              <a:t>OAA</a:t>
            </a:r>
          </a:p>
        </p:txBody>
      </p:sp>
      <p:sp>
        <p:nvSpPr>
          <p:cNvPr id="10" name="CasellaDiTesto 9">
            <a:extLst>
              <a:ext uri="{FF2B5EF4-FFF2-40B4-BE49-F238E27FC236}">
                <a16:creationId xmlns:a16="http://schemas.microsoft.com/office/drawing/2014/main" id="{D47E3CFE-C4F7-0B42-4330-B061128465BC}"/>
              </a:ext>
            </a:extLst>
          </p:cNvPr>
          <p:cNvSpPr txBox="1"/>
          <p:nvPr/>
        </p:nvSpPr>
        <p:spPr>
          <a:xfrm>
            <a:off x="2433364" y="5508005"/>
            <a:ext cx="2012950" cy="92333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25400">
            <a:solidFill>
              <a:srgbClr val="FF0000"/>
            </a:solidFill>
          </a:ln>
        </p:spPr>
        <p:txBody>
          <a:bodyPr wrap="square" rtlCol="0">
            <a:spAutoFit/>
          </a:bodyPr>
          <a:lstStyle/>
          <a:p>
            <a:pPr algn="ctr"/>
            <a:r>
              <a:rPr lang="en-US" noProof="0" dirty="0">
                <a:solidFill>
                  <a:srgbClr val="0070C0"/>
                </a:solidFill>
              </a:rPr>
              <a:t>FR / IFU</a:t>
            </a:r>
          </a:p>
          <a:p>
            <a:pPr algn="ctr"/>
            <a:r>
              <a:rPr lang="en-US" b="1" noProof="0" dirty="0"/>
              <a:t>Inaf leader</a:t>
            </a:r>
          </a:p>
          <a:p>
            <a:pPr algn="ctr"/>
            <a:r>
              <a:rPr lang="en-US" b="1" noProof="0" dirty="0" err="1">
                <a:solidFill>
                  <a:srgbClr val="FF0000"/>
                </a:solidFill>
              </a:rPr>
              <a:t>OABr</a:t>
            </a:r>
            <a:r>
              <a:rPr lang="en-US" b="1" noProof="0" dirty="0">
                <a:solidFill>
                  <a:srgbClr val="FF0000"/>
                </a:solidFill>
              </a:rPr>
              <a:t>/OAA</a:t>
            </a:r>
          </a:p>
        </p:txBody>
      </p:sp>
      <p:sp>
        <p:nvSpPr>
          <p:cNvPr id="11" name="CasellaDiTesto 10">
            <a:extLst>
              <a:ext uri="{FF2B5EF4-FFF2-40B4-BE49-F238E27FC236}">
                <a16:creationId xmlns:a16="http://schemas.microsoft.com/office/drawing/2014/main" id="{DEE5B209-EAB1-BF74-3C73-2087F0AEDC1B}"/>
              </a:ext>
            </a:extLst>
          </p:cNvPr>
          <p:cNvSpPr txBox="1"/>
          <p:nvPr/>
        </p:nvSpPr>
        <p:spPr>
          <a:xfrm>
            <a:off x="10000666" y="2093590"/>
            <a:ext cx="1214179" cy="646331"/>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FF0000"/>
            </a:solidFill>
          </a:ln>
        </p:spPr>
        <p:txBody>
          <a:bodyPr wrap="none" rtlCol="0">
            <a:spAutoFit/>
          </a:bodyPr>
          <a:lstStyle/>
          <a:p>
            <a:pPr algn="ctr"/>
            <a:r>
              <a:rPr lang="en-US" noProof="0" dirty="0">
                <a:solidFill>
                  <a:srgbClr val="0070C0"/>
                </a:solidFill>
              </a:rPr>
              <a:t>PM</a:t>
            </a:r>
          </a:p>
          <a:p>
            <a:pPr algn="ctr"/>
            <a:r>
              <a:rPr lang="en-US" b="1" noProof="0" dirty="0"/>
              <a:t>Inaf leader</a:t>
            </a:r>
          </a:p>
        </p:txBody>
      </p:sp>
      <p:sp>
        <p:nvSpPr>
          <p:cNvPr id="12" name="CasellaDiTesto 11">
            <a:extLst>
              <a:ext uri="{FF2B5EF4-FFF2-40B4-BE49-F238E27FC236}">
                <a16:creationId xmlns:a16="http://schemas.microsoft.com/office/drawing/2014/main" id="{BB6EB0F6-31AB-CCDA-8451-200277627CBF}"/>
              </a:ext>
            </a:extLst>
          </p:cNvPr>
          <p:cNvSpPr txBox="1"/>
          <p:nvPr/>
        </p:nvSpPr>
        <p:spPr>
          <a:xfrm>
            <a:off x="9644547" y="3169082"/>
            <a:ext cx="1855636" cy="646331"/>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FF0000"/>
            </a:solidFill>
          </a:ln>
        </p:spPr>
        <p:txBody>
          <a:bodyPr wrap="none" rtlCol="0">
            <a:spAutoFit/>
          </a:bodyPr>
          <a:lstStyle/>
          <a:p>
            <a:pPr algn="ctr"/>
            <a:r>
              <a:rPr lang="en-US" noProof="0" dirty="0">
                <a:solidFill>
                  <a:srgbClr val="0070C0"/>
                </a:solidFill>
              </a:rPr>
              <a:t>IS</a:t>
            </a:r>
            <a:r>
              <a:rPr lang="en-US" dirty="0">
                <a:solidFill>
                  <a:srgbClr val="0070C0"/>
                </a:solidFill>
              </a:rPr>
              <a:t> and </a:t>
            </a:r>
            <a:r>
              <a:rPr lang="en-US" noProof="0" dirty="0">
                <a:solidFill>
                  <a:srgbClr val="0070C0"/>
                </a:solidFill>
              </a:rPr>
              <a:t>SE/SYSTEM</a:t>
            </a:r>
          </a:p>
          <a:p>
            <a:pPr algn="ctr"/>
            <a:r>
              <a:rPr lang="en-US" b="1" noProof="0" dirty="0"/>
              <a:t>Inaf leader</a:t>
            </a:r>
          </a:p>
        </p:txBody>
      </p:sp>
      <p:sp>
        <p:nvSpPr>
          <p:cNvPr id="14" name="CasellaDiTesto 13">
            <a:extLst>
              <a:ext uri="{FF2B5EF4-FFF2-40B4-BE49-F238E27FC236}">
                <a16:creationId xmlns:a16="http://schemas.microsoft.com/office/drawing/2014/main" id="{8608EBCA-90F4-B6C7-07C7-A170CA473DD6}"/>
              </a:ext>
            </a:extLst>
          </p:cNvPr>
          <p:cNvSpPr txBox="1"/>
          <p:nvPr/>
        </p:nvSpPr>
        <p:spPr>
          <a:xfrm>
            <a:off x="9946807" y="4555854"/>
            <a:ext cx="1251112" cy="1200329"/>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chemeClr val="tx1"/>
            </a:solidFill>
          </a:ln>
        </p:spPr>
        <p:txBody>
          <a:bodyPr wrap="none" rtlCol="0">
            <a:spAutoFit/>
          </a:bodyPr>
          <a:lstStyle/>
          <a:p>
            <a:pPr algn="ctr"/>
            <a:r>
              <a:rPr lang="en-US" noProof="0" dirty="0">
                <a:solidFill>
                  <a:srgbClr val="0070C0"/>
                </a:solidFill>
              </a:rPr>
              <a:t>SW</a:t>
            </a:r>
          </a:p>
          <a:p>
            <a:pPr algn="ctr"/>
            <a:r>
              <a:rPr lang="en-US" noProof="0" dirty="0">
                <a:solidFill>
                  <a:schemeClr val="bg2">
                    <a:lumMod val="50000"/>
                  </a:schemeClr>
                </a:solidFill>
              </a:rPr>
              <a:t>Pt leader</a:t>
            </a:r>
          </a:p>
          <a:p>
            <a:pPr algn="ctr"/>
            <a:r>
              <a:rPr lang="en-US" b="1" noProof="0" dirty="0" err="1">
                <a:solidFill>
                  <a:srgbClr val="FF0000"/>
                </a:solidFill>
              </a:rPr>
              <a:t>OABr</a:t>
            </a:r>
            <a:r>
              <a:rPr lang="en-US" b="1" noProof="0" dirty="0">
                <a:solidFill>
                  <a:srgbClr val="FF0000"/>
                </a:solidFill>
              </a:rPr>
              <a:t>/OATs</a:t>
            </a:r>
          </a:p>
          <a:p>
            <a:pPr algn="ctr"/>
            <a:r>
              <a:rPr lang="en-US" b="1" noProof="0" dirty="0">
                <a:solidFill>
                  <a:srgbClr val="FF0000"/>
                </a:solidFill>
              </a:rPr>
              <a:t>OAA</a:t>
            </a:r>
          </a:p>
        </p:txBody>
      </p:sp>
      <p:sp>
        <p:nvSpPr>
          <p:cNvPr id="15" name="CasellaDiTesto 14">
            <a:extLst>
              <a:ext uri="{FF2B5EF4-FFF2-40B4-BE49-F238E27FC236}">
                <a16:creationId xmlns:a16="http://schemas.microsoft.com/office/drawing/2014/main" id="{F79372C1-C159-2363-A8C0-04584A54A8AE}"/>
              </a:ext>
            </a:extLst>
          </p:cNvPr>
          <p:cNvSpPr txBox="1"/>
          <p:nvPr/>
        </p:nvSpPr>
        <p:spPr>
          <a:xfrm>
            <a:off x="9711557" y="1182145"/>
            <a:ext cx="1828193" cy="646331"/>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25400">
            <a:solidFill>
              <a:srgbClr val="FF0000"/>
            </a:solidFill>
          </a:ln>
        </p:spPr>
        <p:txBody>
          <a:bodyPr wrap="none" rtlCol="0">
            <a:spAutoFit/>
          </a:bodyPr>
          <a:lstStyle/>
          <a:p>
            <a:pPr algn="ctr"/>
            <a:r>
              <a:rPr lang="en-US" noProof="0" dirty="0">
                <a:solidFill>
                  <a:srgbClr val="0070C0"/>
                </a:solidFill>
              </a:rPr>
              <a:t>PI / Project Office</a:t>
            </a:r>
          </a:p>
          <a:p>
            <a:pPr algn="ctr"/>
            <a:r>
              <a:rPr lang="en-US" b="1" noProof="0" dirty="0"/>
              <a:t>Inaf leader</a:t>
            </a:r>
          </a:p>
        </p:txBody>
      </p:sp>
    </p:spTree>
    <p:extLst>
      <p:ext uri="{BB962C8B-B14F-4D97-AF65-F5344CB8AC3E}">
        <p14:creationId xmlns:p14="http://schemas.microsoft.com/office/powerpoint/2010/main" val="235888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E078E3-C65C-FEB8-298F-C0BC87E60129}"/>
              </a:ext>
            </a:extLst>
          </p:cNvPr>
          <p:cNvSpPr>
            <a:spLocks noGrp="1"/>
          </p:cNvSpPr>
          <p:nvPr>
            <p:ph type="title"/>
          </p:nvPr>
        </p:nvSpPr>
        <p:spPr/>
        <p:txBody>
          <a:bodyPr/>
          <a:lstStyle/>
          <a:p>
            <a:r>
              <a:rPr lang="en-US" dirty="0"/>
              <a:t>ANDES personnel (technical)</a:t>
            </a:r>
          </a:p>
        </p:txBody>
      </p:sp>
      <p:sp>
        <p:nvSpPr>
          <p:cNvPr id="3" name="Segnaposto piè di pagina 2">
            <a:extLst>
              <a:ext uri="{FF2B5EF4-FFF2-40B4-BE49-F238E27FC236}">
                <a16:creationId xmlns:a16="http://schemas.microsoft.com/office/drawing/2014/main" id="{AE07D282-A659-2A91-714A-E6092265A42E}"/>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ACB42D26-DDA5-0DD4-FB7F-211E2F20C24E}"/>
              </a:ext>
            </a:extLst>
          </p:cNvPr>
          <p:cNvSpPr>
            <a:spLocks noGrp="1"/>
          </p:cNvSpPr>
          <p:nvPr>
            <p:ph type="sldNum" sz="quarter" idx="12"/>
          </p:nvPr>
        </p:nvSpPr>
        <p:spPr/>
        <p:txBody>
          <a:bodyPr/>
          <a:lstStyle/>
          <a:p>
            <a:fld id="{7A61C9E0-A2C6-454E-AA02-77C7CB770EAC}" type="slidenum">
              <a:rPr lang="en-US" smtClean="0"/>
              <a:t>6</a:t>
            </a:fld>
            <a:endParaRPr lang="en-US"/>
          </a:p>
        </p:txBody>
      </p:sp>
      <p:pic>
        <p:nvPicPr>
          <p:cNvPr id="5" name="Immagine 4">
            <a:extLst>
              <a:ext uri="{FF2B5EF4-FFF2-40B4-BE49-F238E27FC236}">
                <a16:creationId xmlns:a16="http://schemas.microsoft.com/office/drawing/2014/main" id="{A44F1AD2-492E-5A4E-68EC-597D77DA7D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085" y="1355505"/>
            <a:ext cx="4620895" cy="2798445"/>
          </a:xfrm>
          <a:prstGeom prst="rect">
            <a:avLst/>
          </a:prstGeom>
          <a:noFill/>
        </p:spPr>
      </p:pic>
      <p:pic>
        <p:nvPicPr>
          <p:cNvPr id="6" name="Immagine 5">
            <a:extLst>
              <a:ext uri="{FF2B5EF4-FFF2-40B4-BE49-F238E27FC236}">
                <a16:creationId xmlns:a16="http://schemas.microsoft.com/office/drawing/2014/main" id="{6A45E4EE-F5D7-1E32-074C-3D1A624104B7}"/>
              </a:ext>
            </a:extLst>
          </p:cNvPr>
          <p:cNvPicPr>
            <a:picLocks noChangeAspect="1"/>
          </p:cNvPicPr>
          <p:nvPr/>
        </p:nvPicPr>
        <p:blipFill>
          <a:blip r:embed="rId3"/>
          <a:stretch>
            <a:fillRect/>
          </a:stretch>
        </p:blipFill>
        <p:spPr>
          <a:xfrm>
            <a:off x="5654673" y="1670231"/>
            <a:ext cx="5479764" cy="3138410"/>
          </a:xfrm>
          <a:prstGeom prst="rect">
            <a:avLst/>
          </a:prstGeom>
        </p:spPr>
      </p:pic>
      <p:sp>
        <p:nvSpPr>
          <p:cNvPr id="9" name="CasellaDiTesto 8">
            <a:extLst>
              <a:ext uri="{FF2B5EF4-FFF2-40B4-BE49-F238E27FC236}">
                <a16:creationId xmlns:a16="http://schemas.microsoft.com/office/drawing/2014/main" id="{AF6760D5-0784-6B6D-279C-54A246FA6CC3}"/>
              </a:ext>
            </a:extLst>
          </p:cNvPr>
          <p:cNvSpPr txBox="1"/>
          <p:nvPr/>
        </p:nvSpPr>
        <p:spPr>
          <a:xfrm>
            <a:off x="1454371" y="4498338"/>
            <a:ext cx="2607637" cy="369332"/>
          </a:xfrm>
          <a:prstGeom prst="rect">
            <a:avLst/>
          </a:prstGeom>
          <a:noFill/>
        </p:spPr>
        <p:txBody>
          <a:bodyPr wrap="none" rtlCol="0">
            <a:spAutoFit/>
          </a:bodyPr>
          <a:lstStyle/>
          <a:p>
            <a:r>
              <a:rPr lang="en-US" dirty="0"/>
              <a:t>Technical personnel </a:t>
            </a:r>
            <a:r>
              <a:rPr lang="en-US" dirty="0">
                <a:latin typeface="Calibri" panose="020F0502020204030204" pitchFamily="34" charset="0"/>
                <a:ea typeface="Calibri" panose="020F0502020204030204" pitchFamily="34" charset="0"/>
                <a:cs typeface="Calibri" panose="020F0502020204030204" pitchFamily="34" charset="0"/>
              </a:rPr>
              <a:t>~ 191</a:t>
            </a:r>
            <a:endParaRPr lang="en-US" dirty="0"/>
          </a:p>
        </p:txBody>
      </p:sp>
    </p:spTree>
    <p:extLst>
      <p:ext uri="{BB962C8B-B14F-4D97-AF65-F5344CB8AC3E}">
        <p14:creationId xmlns:p14="http://schemas.microsoft.com/office/powerpoint/2010/main" val="120631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1A274B-DE5D-C4CE-9EC2-A6349F1599DE}"/>
              </a:ext>
            </a:extLst>
          </p:cNvPr>
          <p:cNvSpPr>
            <a:spLocks noGrp="1"/>
          </p:cNvSpPr>
          <p:nvPr>
            <p:ph type="title"/>
          </p:nvPr>
        </p:nvSpPr>
        <p:spPr/>
        <p:txBody>
          <a:bodyPr/>
          <a:lstStyle/>
          <a:p>
            <a:r>
              <a:rPr lang="en-US" b="1" dirty="0"/>
              <a:t>Project organisation: OBS</a:t>
            </a:r>
            <a:endParaRPr lang="en-US" dirty="0"/>
          </a:p>
        </p:txBody>
      </p:sp>
      <p:sp>
        <p:nvSpPr>
          <p:cNvPr id="3" name="Segnaposto piè di pagina 2">
            <a:extLst>
              <a:ext uri="{FF2B5EF4-FFF2-40B4-BE49-F238E27FC236}">
                <a16:creationId xmlns:a16="http://schemas.microsoft.com/office/drawing/2014/main" id="{2011B2F3-F59B-6659-2C69-F5C65234AF38}"/>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3D7B6619-301F-E095-C6C0-D990F7B242AE}"/>
              </a:ext>
            </a:extLst>
          </p:cNvPr>
          <p:cNvSpPr>
            <a:spLocks noGrp="1"/>
          </p:cNvSpPr>
          <p:nvPr>
            <p:ph type="sldNum" sz="quarter" idx="12"/>
          </p:nvPr>
        </p:nvSpPr>
        <p:spPr/>
        <p:txBody>
          <a:bodyPr/>
          <a:lstStyle/>
          <a:p>
            <a:fld id="{7A61C9E0-A2C6-454E-AA02-77C7CB770EAC}" type="slidenum">
              <a:rPr lang="en-US" smtClean="0"/>
              <a:t>7</a:t>
            </a:fld>
            <a:endParaRPr lang="en-US"/>
          </a:p>
        </p:txBody>
      </p:sp>
      <p:sp>
        <p:nvSpPr>
          <p:cNvPr id="6" name="Segnaposto numero diapositiva 3">
            <a:extLst>
              <a:ext uri="{FF2B5EF4-FFF2-40B4-BE49-F238E27FC236}">
                <a16:creationId xmlns:a16="http://schemas.microsoft.com/office/drawing/2014/main" id="{41DC0439-DC98-E39A-2034-D4646D5BC05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61C9E0-A2C6-454E-AA02-77C7CB770EAC}" type="slidenum">
              <a:rPr lang="en-US" smtClean="0"/>
              <a:pPr/>
              <a:t>7</a:t>
            </a:fld>
            <a:endParaRPr lang="en-US" dirty="0"/>
          </a:p>
        </p:txBody>
      </p:sp>
      <p:sp>
        <p:nvSpPr>
          <p:cNvPr id="7" name="Rettangolo 6">
            <a:extLst>
              <a:ext uri="{FF2B5EF4-FFF2-40B4-BE49-F238E27FC236}">
                <a16:creationId xmlns:a16="http://schemas.microsoft.com/office/drawing/2014/main" id="{EBD1954C-2EF3-F5AE-786B-81892DCA3D7D}"/>
              </a:ext>
            </a:extLst>
          </p:cNvPr>
          <p:cNvSpPr/>
          <p:nvPr/>
        </p:nvSpPr>
        <p:spPr>
          <a:xfrm>
            <a:off x="1109105" y="987701"/>
            <a:ext cx="9973790" cy="307777"/>
          </a:xfrm>
          <a:prstGeom prst="rect">
            <a:avLst/>
          </a:prstGeom>
        </p:spPr>
        <p:txBody>
          <a:bodyPr wrap="square">
            <a:spAutoFit/>
          </a:bodyPr>
          <a:lstStyle/>
          <a:p>
            <a:pPr algn="ctr"/>
            <a:r>
              <a:rPr lang="en-US" sz="1400" noProof="0" dirty="0">
                <a:latin typeface="Arial" panose="020B0604020202020204" pitchFamily="34" charset="0"/>
                <a:cs typeface="Arial" panose="020B0604020202020204" pitchFamily="34" charset="0"/>
              </a:rPr>
              <a:t>The ANDES OBS follows the typical organisation chart common in other astronomical projects and at ESO.</a:t>
            </a:r>
          </a:p>
        </p:txBody>
      </p:sp>
      <p:pic>
        <p:nvPicPr>
          <p:cNvPr id="8" name="Immagine 7">
            <a:extLst>
              <a:ext uri="{FF2B5EF4-FFF2-40B4-BE49-F238E27FC236}">
                <a16:creationId xmlns:a16="http://schemas.microsoft.com/office/drawing/2014/main" id="{D2094C94-6B60-62EA-7B2F-94AD9BEA55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831" y="1592588"/>
            <a:ext cx="7360048" cy="4767732"/>
          </a:xfrm>
          <a:prstGeom prst="rect">
            <a:avLst/>
          </a:prstGeom>
        </p:spPr>
      </p:pic>
      <p:sp>
        <p:nvSpPr>
          <p:cNvPr id="9" name="CasellaDiTesto 8">
            <a:extLst>
              <a:ext uri="{FF2B5EF4-FFF2-40B4-BE49-F238E27FC236}">
                <a16:creationId xmlns:a16="http://schemas.microsoft.com/office/drawing/2014/main" id="{91DE6EA6-74E8-7835-A84F-BE8270B99B0A}"/>
              </a:ext>
            </a:extLst>
          </p:cNvPr>
          <p:cNvSpPr txBox="1"/>
          <p:nvPr/>
        </p:nvSpPr>
        <p:spPr>
          <a:xfrm>
            <a:off x="9610858" y="5362642"/>
            <a:ext cx="1212191" cy="338554"/>
          </a:xfrm>
          <a:prstGeom prst="rect">
            <a:avLst/>
          </a:prstGeom>
          <a:noFill/>
          <a:ln>
            <a:solidFill>
              <a:srgbClr val="FF0000"/>
            </a:solidFill>
          </a:ln>
        </p:spPr>
        <p:txBody>
          <a:bodyPr wrap="square" rtlCol="0">
            <a:spAutoFit/>
          </a:bodyPr>
          <a:lstStyle/>
          <a:p>
            <a:pPr algn="ctr"/>
            <a:r>
              <a:rPr lang="en-US" sz="1600" noProof="0" dirty="0"/>
              <a:t>modularity</a:t>
            </a:r>
          </a:p>
        </p:txBody>
      </p:sp>
      <p:cxnSp>
        <p:nvCxnSpPr>
          <p:cNvPr id="10" name="Connettore 2 9">
            <a:extLst>
              <a:ext uri="{FF2B5EF4-FFF2-40B4-BE49-F238E27FC236}">
                <a16:creationId xmlns:a16="http://schemas.microsoft.com/office/drawing/2014/main" id="{2F7C7EDF-F669-FE72-97B5-3A6F7B6212EA}"/>
              </a:ext>
            </a:extLst>
          </p:cNvPr>
          <p:cNvCxnSpPr>
            <a:cxnSpLocks/>
            <a:stCxn id="11" idx="1"/>
          </p:cNvCxnSpPr>
          <p:nvPr/>
        </p:nvCxnSpPr>
        <p:spPr>
          <a:xfrm flipH="1" flipV="1">
            <a:off x="4182855" y="3680452"/>
            <a:ext cx="5526715" cy="70387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7AC1A163-5DFC-3ED2-DD08-108F5DC90773}"/>
              </a:ext>
            </a:extLst>
          </p:cNvPr>
          <p:cNvSpPr txBox="1"/>
          <p:nvPr/>
        </p:nvSpPr>
        <p:spPr>
          <a:xfrm>
            <a:off x="9709570" y="4215046"/>
            <a:ext cx="1747979" cy="338554"/>
          </a:xfrm>
          <a:prstGeom prst="rect">
            <a:avLst/>
          </a:prstGeom>
          <a:noFill/>
          <a:ln>
            <a:solidFill>
              <a:srgbClr val="FF0000"/>
            </a:solidFill>
          </a:ln>
        </p:spPr>
        <p:txBody>
          <a:bodyPr wrap="none" rtlCol="0">
            <a:spAutoFit/>
          </a:bodyPr>
          <a:lstStyle/>
          <a:p>
            <a:pPr algn="ctr"/>
            <a:r>
              <a:rPr lang="en-US" sz="1600" noProof="0" dirty="0"/>
              <a:t>coordinated teams</a:t>
            </a:r>
          </a:p>
        </p:txBody>
      </p:sp>
      <p:cxnSp>
        <p:nvCxnSpPr>
          <p:cNvPr id="12" name="Connettore 2 11">
            <a:extLst>
              <a:ext uri="{FF2B5EF4-FFF2-40B4-BE49-F238E27FC236}">
                <a16:creationId xmlns:a16="http://schemas.microsoft.com/office/drawing/2014/main" id="{BA0DA4E1-F6D3-5826-37DC-E0338B71B72A}"/>
              </a:ext>
            </a:extLst>
          </p:cNvPr>
          <p:cNvCxnSpPr>
            <a:cxnSpLocks/>
            <a:stCxn id="11" idx="1"/>
          </p:cNvCxnSpPr>
          <p:nvPr/>
        </p:nvCxnSpPr>
        <p:spPr>
          <a:xfrm flipH="1">
            <a:off x="4529470" y="4384323"/>
            <a:ext cx="5180100" cy="43971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6D577516-16C3-5B77-8EAA-23FAC0C18FAE}"/>
              </a:ext>
            </a:extLst>
          </p:cNvPr>
          <p:cNvCxnSpPr>
            <a:cxnSpLocks/>
            <a:stCxn id="11" idx="1"/>
          </p:cNvCxnSpPr>
          <p:nvPr/>
        </p:nvCxnSpPr>
        <p:spPr>
          <a:xfrm flipH="1">
            <a:off x="7401062" y="4384323"/>
            <a:ext cx="2308508" cy="62437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27792A93-B4C1-BB15-C5B6-05F7218D0492}"/>
              </a:ext>
            </a:extLst>
          </p:cNvPr>
          <p:cNvCxnSpPr>
            <a:cxnSpLocks/>
          </p:cNvCxnSpPr>
          <p:nvPr/>
        </p:nvCxnSpPr>
        <p:spPr>
          <a:xfrm flipH="1">
            <a:off x="5178056" y="5531919"/>
            <a:ext cx="4432803" cy="20351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C39C507-9C9D-5077-C4BC-C1099CF8BC1E}"/>
              </a:ext>
            </a:extLst>
          </p:cNvPr>
          <p:cNvSpPr txBox="1"/>
          <p:nvPr/>
        </p:nvSpPr>
        <p:spPr>
          <a:xfrm>
            <a:off x="9230497" y="2073742"/>
            <a:ext cx="2592908" cy="584775"/>
          </a:xfrm>
          <a:prstGeom prst="rect">
            <a:avLst/>
          </a:prstGeom>
          <a:noFill/>
          <a:ln>
            <a:solidFill>
              <a:srgbClr val="FF0000"/>
            </a:solidFill>
          </a:ln>
        </p:spPr>
        <p:txBody>
          <a:bodyPr wrap="square" rtlCol="0">
            <a:spAutoFit/>
          </a:bodyPr>
          <a:lstStyle/>
          <a:p>
            <a:pPr algn="ctr"/>
            <a:r>
              <a:rPr lang="en-US" sz="1600" noProof="0" dirty="0"/>
              <a:t>governance bodies at institute and at country level</a:t>
            </a:r>
          </a:p>
        </p:txBody>
      </p:sp>
      <p:cxnSp>
        <p:nvCxnSpPr>
          <p:cNvPr id="16" name="Connettore 2 15">
            <a:extLst>
              <a:ext uri="{FF2B5EF4-FFF2-40B4-BE49-F238E27FC236}">
                <a16:creationId xmlns:a16="http://schemas.microsoft.com/office/drawing/2014/main" id="{946E1962-F74E-B3CF-549C-E8ECC6910BDF}"/>
              </a:ext>
            </a:extLst>
          </p:cNvPr>
          <p:cNvCxnSpPr>
            <a:cxnSpLocks/>
            <a:stCxn id="15" idx="1"/>
          </p:cNvCxnSpPr>
          <p:nvPr/>
        </p:nvCxnSpPr>
        <p:spPr>
          <a:xfrm flipH="1" flipV="1">
            <a:off x="6815470" y="1904465"/>
            <a:ext cx="2415027" cy="46166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698D76D1-D94B-8356-0918-57FB57E8F9DF}"/>
              </a:ext>
            </a:extLst>
          </p:cNvPr>
          <p:cNvCxnSpPr>
            <a:cxnSpLocks/>
            <a:stCxn id="15" idx="1"/>
          </p:cNvCxnSpPr>
          <p:nvPr/>
        </p:nvCxnSpPr>
        <p:spPr>
          <a:xfrm flipH="1">
            <a:off x="6815470" y="2366130"/>
            <a:ext cx="2415027" cy="24715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82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4B0D17-6EC0-F662-1005-E22C36FD2FE4}"/>
              </a:ext>
            </a:extLst>
          </p:cNvPr>
          <p:cNvSpPr>
            <a:spLocks noGrp="1"/>
          </p:cNvSpPr>
          <p:nvPr>
            <p:ph type="title"/>
          </p:nvPr>
        </p:nvSpPr>
        <p:spPr/>
        <p:txBody>
          <a:bodyPr/>
          <a:lstStyle/>
          <a:p>
            <a:r>
              <a:rPr lang="en-US" b="1" dirty="0"/>
              <a:t>Project organisation: PM team</a:t>
            </a:r>
          </a:p>
        </p:txBody>
      </p:sp>
      <p:sp>
        <p:nvSpPr>
          <p:cNvPr id="3" name="Segnaposto piè di pagina 2">
            <a:extLst>
              <a:ext uri="{FF2B5EF4-FFF2-40B4-BE49-F238E27FC236}">
                <a16:creationId xmlns:a16="http://schemas.microsoft.com/office/drawing/2014/main" id="{3AD76BBA-1B1F-5F90-0EBC-88033D454066}"/>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68CF693B-22F5-F4A2-D10F-B1406857DABC}"/>
              </a:ext>
            </a:extLst>
          </p:cNvPr>
          <p:cNvSpPr>
            <a:spLocks noGrp="1"/>
          </p:cNvSpPr>
          <p:nvPr>
            <p:ph type="sldNum" sz="quarter" idx="12"/>
          </p:nvPr>
        </p:nvSpPr>
        <p:spPr/>
        <p:txBody>
          <a:bodyPr/>
          <a:lstStyle/>
          <a:p>
            <a:fld id="{7A61C9E0-A2C6-454E-AA02-77C7CB770EAC}" type="slidenum">
              <a:rPr lang="en-US" smtClean="0"/>
              <a:t>8</a:t>
            </a:fld>
            <a:endParaRPr lang="en-US"/>
          </a:p>
        </p:txBody>
      </p:sp>
      <p:pic>
        <p:nvPicPr>
          <p:cNvPr id="5" name="Immagine 4">
            <a:extLst>
              <a:ext uri="{FF2B5EF4-FFF2-40B4-BE49-F238E27FC236}">
                <a16:creationId xmlns:a16="http://schemas.microsoft.com/office/drawing/2014/main" id="{B4F4D23C-AA13-EAEE-D4B9-761AC6171D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30" y="1117600"/>
            <a:ext cx="10537940" cy="5029199"/>
          </a:xfrm>
          <a:prstGeom prst="rect">
            <a:avLst/>
          </a:prstGeom>
          <a:noFill/>
          <a:ln>
            <a:noFill/>
          </a:ln>
        </p:spPr>
      </p:pic>
    </p:spTree>
    <p:extLst>
      <p:ext uri="{BB962C8B-B14F-4D97-AF65-F5344CB8AC3E}">
        <p14:creationId xmlns:p14="http://schemas.microsoft.com/office/powerpoint/2010/main" val="3152148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051B9B-6D8B-DC5B-C3BE-884D0EE698D8}"/>
              </a:ext>
            </a:extLst>
          </p:cNvPr>
          <p:cNvSpPr>
            <a:spLocks noGrp="1"/>
          </p:cNvSpPr>
          <p:nvPr>
            <p:ph type="title"/>
          </p:nvPr>
        </p:nvSpPr>
        <p:spPr/>
        <p:txBody>
          <a:bodyPr/>
          <a:lstStyle/>
          <a:p>
            <a:r>
              <a:rPr lang="en-US" b="1" dirty="0"/>
              <a:t>The ANDES PM core team</a:t>
            </a:r>
          </a:p>
        </p:txBody>
      </p:sp>
      <p:sp>
        <p:nvSpPr>
          <p:cNvPr id="3" name="Segnaposto piè di pagina 2">
            <a:extLst>
              <a:ext uri="{FF2B5EF4-FFF2-40B4-BE49-F238E27FC236}">
                <a16:creationId xmlns:a16="http://schemas.microsoft.com/office/drawing/2014/main" id="{DACA3BBB-4FEC-5679-995A-F535E705EE17}"/>
              </a:ext>
            </a:extLst>
          </p:cNvPr>
          <p:cNvSpPr>
            <a:spLocks noGrp="1"/>
          </p:cNvSpPr>
          <p:nvPr>
            <p:ph type="ftr" sz="quarter" idx="11"/>
          </p:nvPr>
        </p:nvSpPr>
        <p:spPr/>
        <p:txBody>
          <a:bodyPr/>
          <a:lstStyle/>
          <a:p>
            <a:r>
              <a:rPr lang="it-IT"/>
              <a:t>Paolo Di Marcantonio - Meeting della strumentazione ELT a guida italiana</a:t>
            </a:r>
            <a:endParaRPr lang="en-US" dirty="0"/>
          </a:p>
        </p:txBody>
      </p:sp>
      <p:sp>
        <p:nvSpPr>
          <p:cNvPr id="4" name="Segnaposto numero diapositiva 3">
            <a:extLst>
              <a:ext uri="{FF2B5EF4-FFF2-40B4-BE49-F238E27FC236}">
                <a16:creationId xmlns:a16="http://schemas.microsoft.com/office/drawing/2014/main" id="{5DE47654-9012-1A2F-1E6D-5FF41020A695}"/>
              </a:ext>
            </a:extLst>
          </p:cNvPr>
          <p:cNvSpPr>
            <a:spLocks noGrp="1"/>
          </p:cNvSpPr>
          <p:nvPr>
            <p:ph type="sldNum" sz="quarter" idx="12"/>
          </p:nvPr>
        </p:nvSpPr>
        <p:spPr/>
        <p:txBody>
          <a:bodyPr/>
          <a:lstStyle/>
          <a:p>
            <a:fld id="{7A61C9E0-A2C6-454E-AA02-77C7CB770EAC}" type="slidenum">
              <a:rPr lang="en-US" smtClean="0"/>
              <a:t>9</a:t>
            </a:fld>
            <a:endParaRPr lang="en-US"/>
          </a:p>
        </p:txBody>
      </p:sp>
      <p:sp>
        <p:nvSpPr>
          <p:cNvPr id="5" name="CasellaDiTesto 4">
            <a:extLst>
              <a:ext uri="{FF2B5EF4-FFF2-40B4-BE49-F238E27FC236}">
                <a16:creationId xmlns:a16="http://schemas.microsoft.com/office/drawing/2014/main" id="{65B2C617-7B79-ECEF-C6AF-81B170187F57}"/>
              </a:ext>
            </a:extLst>
          </p:cNvPr>
          <p:cNvSpPr txBox="1"/>
          <p:nvPr/>
        </p:nvSpPr>
        <p:spPr>
          <a:xfrm>
            <a:off x="1797232" y="3809896"/>
            <a:ext cx="2774093" cy="646331"/>
          </a:xfrm>
          <a:prstGeom prst="rect">
            <a:avLst/>
          </a:prstGeom>
          <a:noFill/>
          <a:ln>
            <a:solidFill>
              <a:schemeClr val="accent1"/>
            </a:solidFill>
          </a:ln>
        </p:spPr>
        <p:txBody>
          <a:bodyPr wrap="none" rtlCol="0">
            <a:spAutoFit/>
          </a:bodyPr>
          <a:lstStyle/>
          <a:p>
            <a:pPr algn="ctr"/>
            <a:r>
              <a:rPr lang="en-US" dirty="0">
                <a:solidFill>
                  <a:srgbClr val="0070C0"/>
                </a:solidFill>
              </a:rPr>
              <a:t>Veronica Baldini</a:t>
            </a:r>
          </a:p>
          <a:p>
            <a:pPr algn="ctr"/>
            <a:r>
              <a:rPr lang="en-US" dirty="0"/>
              <a:t>Configuration Management</a:t>
            </a:r>
          </a:p>
        </p:txBody>
      </p:sp>
      <p:sp>
        <p:nvSpPr>
          <p:cNvPr id="6" name="CasellaDiTesto 5">
            <a:extLst>
              <a:ext uri="{FF2B5EF4-FFF2-40B4-BE49-F238E27FC236}">
                <a16:creationId xmlns:a16="http://schemas.microsoft.com/office/drawing/2014/main" id="{17E2BF78-46CC-F9BE-9DC4-ADBBE7BFCD8E}"/>
              </a:ext>
            </a:extLst>
          </p:cNvPr>
          <p:cNvSpPr txBox="1"/>
          <p:nvPr/>
        </p:nvSpPr>
        <p:spPr>
          <a:xfrm>
            <a:off x="4119079" y="1963221"/>
            <a:ext cx="2665217" cy="369332"/>
          </a:xfrm>
          <a:prstGeom prst="rect">
            <a:avLst/>
          </a:prstGeom>
          <a:noFill/>
        </p:spPr>
        <p:txBody>
          <a:bodyPr wrap="none" rtlCol="0">
            <a:spAutoFit/>
          </a:bodyPr>
          <a:lstStyle/>
          <a:p>
            <a:r>
              <a:rPr lang="en-US" dirty="0">
                <a:solidFill>
                  <a:srgbClr val="0070C0"/>
                </a:solidFill>
              </a:rPr>
              <a:t>Eric Stempels </a:t>
            </a:r>
            <a:r>
              <a:rPr lang="en-US" dirty="0"/>
              <a:t>(deputy PM)</a:t>
            </a:r>
          </a:p>
        </p:txBody>
      </p:sp>
      <p:sp>
        <p:nvSpPr>
          <p:cNvPr id="7" name="CasellaDiTesto 6">
            <a:extLst>
              <a:ext uri="{FF2B5EF4-FFF2-40B4-BE49-F238E27FC236}">
                <a16:creationId xmlns:a16="http://schemas.microsoft.com/office/drawing/2014/main" id="{16933F97-CD00-B711-D236-225899C08DD6}"/>
              </a:ext>
            </a:extLst>
          </p:cNvPr>
          <p:cNvSpPr txBox="1"/>
          <p:nvPr/>
        </p:nvSpPr>
        <p:spPr>
          <a:xfrm>
            <a:off x="4119079" y="1286823"/>
            <a:ext cx="2720425" cy="369332"/>
          </a:xfrm>
          <a:prstGeom prst="rect">
            <a:avLst/>
          </a:prstGeom>
          <a:noFill/>
        </p:spPr>
        <p:txBody>
          <a:bodyPr wrap="none" rtlCol="0">
            <a:spAutoFit/>
          </a:bodyPr>
          <a:lstStyle/>
          <a:p>
            <a:r>
              <a:rPr lang="en-US" dirty="0">
                <a:solidFill>
                  <a:srgbClr val="0070C0"/>
                </a:solidFill>
              </a:rPr>
              <a:t>Paolo Di Marcantonio </a:t>
            </a:r>
            <a:r>
              <a:rPr lang="en-US" dirty="0"/>
              <a:t>(PM)</a:t>
            </a:r>
          </a:p>
        </p:txBody>
      </p:sp>
      <p:pic>
        <p:nvPicPr>
          <p:cNvPr id="8" name="Immagine 7">
            <a:extLst>
              <a:ext uri="{FF2B5EF4-FFF2-40B4-BE49-F238E27FC236}">
                <a16:creationId xmlns:a16="http://schemas.microsoft.com/office/drawing/2014/main" id="{AB5CA85D-C8EC-DBC7-4C69-1E5B319D8FE5}"/>
              </a:ext>
            </a:extLst>
          </p:cNvPr>
          <p:cNvPicPr>
            <a:picLocks noChangeAspect="1"/>
          </p:cNvPicPr>
          <p:nvPr/>
        </p:nvPicPr>
        <p:blipFill>
          <a:blip r:embed="rId2"/>
          <a:stretch>
            <a:fillRect/>
          </a:stretch>
        </p:blipFill>
        <p:spPr>
          <a:xfrm>
            <a:off x="2821029" y="4601859"/>
            <a:ext cx="726497" cy="970991"/>
          </a:xfrm>
          <a:prstGeom prst="rect">
            <a:avLst/>
          </a:prstGeom>
        </p:spPr>
      </p:pic>
      <p:sp>
        <p:nvSpPr>
          <p:cNvPr id="9" name="CasellaDiTesto 8">
            <a:extLst>
              <a:ext uri="{FF2B5EF4-FFF2-40B4-BE49-F238E27FC236}">
                <a16:creationId xmlns:a16="http://schemas.microsoft.com/office/drawing/2014/main" id="{8EA9B762-0A3D-7893-E5BD-2D03C7B41973}"/>
              </a:ext>
            </a:extLst>
          </p:cNvPr>
          <p:cNvSpPr txBox="1"/>
          <p:nvPr/>
        </p:nvSpPr>
        <p:spPr>
          <a:xfrm>
            <a:off x="4643799" y="3818963"/>
            <a:ext cx="1974708" cy="646331"/>
          </a:xfrm>
          <a:prstGeom prst="rect">
            <a:avLst/>
          </a:prstGeom>
          <a:noFill/>
          <a:ln>
            <a:solidFill>
              <a:schemeClr val="accent1"/>
            </a:solidFill>
          </a:ln>
        </p:spPr>
        <p:txBody>
          <a:bodyPr wrap="none" rtlCol="0">
            <a:spAutoFit/>
          </a:bodyPr>
          <a:lstStyle/>
          <a:p>
            <a:pPr algn="ctr"/>
            <a:r>
              <a:rPr lang="en-US" dirty="0">
                <a:solidFill>
                  <a:srgbClr val="0070C0"/>
                </a:solidFill>
              </a:rPr>
              <a:t>Valentina Alberti </a:t>
            </a:r>
          </a:p>
          <a:p>
            <a:pPr algn="ctr"/>
            <a:r>
              <a:rPr lang="en-US" dirty="0"/>
              <a:t>Tools Management</a:t>
            </a:r>
          </a:p>
        </p:txBody>
      </p:sp>
      <p:pic>
        <p:nvPicPr>
          <p:cNvPr id="10" name="Immagine 9">
            <a:extLst>
              <a:ext uri="{FF2B5EF4-FFF2-40B4-BE49-F238E27FC236}">
                <a16:creationId xmlns:a16="http://schemas.microsoft.com/office/drawing/2014/main" id="{6250ADAF-7312-7BE6-35BA-6D5ECA08F1AC}"/>
              </a:ext>
            </a:extLst>
          </p:cNvPr>
          <p:cNvPicPr>
            <a:picLocks noChangeAspect="1"/>
          </p:cNvPicPr>
          <p:nvPr/>
        </p:nvPicPr>
        <p:blipFill>
          <a:blip r:embed="rId3"/>
          <a:stretch>
            <a:fillRect/>
          </a:stretch>
        </p:blipFill>
        <p:spPr>
          <a:xfrm>
            <a:off x="5345811" y="4601859"/>
            <a:ext cx="570683" cy="910204"/>
          </a:xfrm>
          <a:prstGeom prst="rect">
            <a:avLst/>
          </a:prstGeom>
        </p:spPr>
      </p:pic>
      <p:sp>
        <p:nvSpPr>
          <p:cNvPr id="11" name="CasellaDiTesto 10">
            <a:extLst>
              <a:ext uri="{FF2B5EF4-FFF2-40B4-BE49-F238E27FC236}">
                <a16:creationId xmlns:a16="http://schemas.microsoft.com/office/drawing/2014/main" id="{5F1888A7-4A19-FAA6-E84C-57B658EF3297}"/>
              </a:ext>
            </a:extLst>
          </p:cNvPr>
          <p:cNvSpPr txBox="1"/>
          <p:nvPr/>
        </p:nvSpPr>
        <p:spPr>
          <a:xfrm>
            <a:off x="6798275" y="3812014"/>
            <a:ext cx="1894814" cy="646331"/>
          </a:xfrm>
          <a:prstGeom prst="rect">
            <a:avLst/>
          </a:prstGeom>
          <a:noFill/>
          <a:ln>
            <a:solidFill>
              <a:schemeClr val="accent1"/>
            </a:solidFill>
          </a:ln>
        </p:spPr>
        <p:txBody>
          <a:bodyPr wrap="none" rtlCol="0">
            <a:spAutoFit/>
          </a:bodyPr>
          <a:lstStyle/>
          <a:p>
            <a:pPr algn="ctr"/>
            <a:r>
              <a:rPr lang="en-US" dirty="0">
                <a:solidFill>
                  <a:srgbClr val="0070C0"/>
                </a:solidFill>
              </a:rPr>
              <a:t>Francesca Sortino</a:t>
            </a:r>
          </a:p>
          <a:p>
            <a:pPr algn="ctr"/>
            <a:r>
              <a:rPr lang="en-US" dirty="0"/>
              <a:t>Schedule Control</a:t>
            </a:r>
          </a:p>
        </p:txBody>
      </p:sp>
      <p:sp>
        <p:nvSpPr>
          <p:cNvPr id="12" name="CasellaDiTesto 11">
            <a:extLst>
              <a:ext uri="{FF2B5EF4-FFF2-40B4-BE49-F238E27FC236}">
                <a16:creationId xmlns:a16="http://schemas.microsoft.com/office/drawing/2014/main" id="{1E933E40-2859-F021-AE34-56190547F7A8}"/>
              </a:ext>
            </a:extLst>
          </p:cNvPr>
          <p:cNvSpPr txBox="1"/>
          <p:nvPr/>
        </p:nvSpPr>
        <p:spPr>
          <a:xfrm>
            <a:off x="9550872" y="1396989"/>
            <a:ext cx="1272271" cy="646331"/>
          </a:xfrm>
          <a:prstGeom prst="rect">
            <a:avLst/>
          </a:prstGeom>
          <a:noFill/>
          <a:ln>
            <a:solidFill>
              <a:schemeClr val="accent1"/>
            </a:solidFill>
          </a:ln>
        </p:spPr>
        <p:txBody>
          <a:bodyPr wrap="none" rtlCol="0">
            <a:spAutoFit/>
          </a:bodyPr>
          <a:lstStyle/>
          <a:p>
            <a:pPr algn="ctr"/>
            <a:r>
              <a:rPr lang="en-US" dirty="0">
                <a:solidFill>
                  <a:srgbClr val="0070C0"/>
                </a:solidFill>
              </a:rPr>
              <a:t>Enrico Giro </a:t>
            </a:r>
          </a:p>
          <a:p>
            <a:pPr algn="ctr"/>
            <a:r>
              <a:rPr lang="en-US" dirty="0">
                <a:solidFill>
                  <a:srgbClr val="0070C0"/>
                </a:solidFill>
              </a:rPr>
              <a:t>(PA/QA)</a:t>
            </a:r>
          </a:p>
        </p:txBody>
      </p:sp>
      <p:sp>
        <p:nvSpPr>
          <p:cNvPr id="13" name="Rettangolo 12">
            <a:extLst>
              <a:ext uri="{FF2B5EF4-FFF2-40B4-BE49-F238E27FC236}">
                <a16:creationId xmlns:a16="http://schemas.microsoft.com/office/drawing/2014/main" id="{DACCD40A-A0F5-5684-C6FC-0590B77E7CFA}"/>
              </a:ext>
            </a:extLst>
          </p:cNvPr>
          <p:cNvSpPr/>
          <p:nvPr/>
        </p:nvSpPr>
        <p:spPr>
          <a:xfrm>
            <a:off x="3900474" y="1245195"/>
            <a:ext cx="3130383" cy="12031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Connettore diritto 13">
            <a:extLst>
              <a:ext uri="{FF2B5EF4-FFF2-40B4-BE49-F238E27FC236}">
                <a16:creationId xmlns:a16="http://schemas.microsoft.com/office/drawing/2014/main" id="{A8EC7A7B-ACEF-6CE1-19DD-36C42BC83482}"/>
              </a:ext>
            </a:extLst>
          </p:cNvPr>
          <p:cNvCxnSpPr>
            <a:cxnSpLocks/>
            <a:stCxn id="13" idx="2"/>
            <a:endCxn id="5" idx="0"/>
          </p:cNvCxnSpPr>
          <p:nvPr/>
        </p:nvCxnSpPr>
        <p:spPr>
          <a:xfrm flipH="1">
            <a:off x="3184279" y="2448313"/>
            <a:ext cx="2281387" cy="13615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20CF78AE-2162-2335-B567-36B88167D9E7}"/>
              </a:ext>
            </a:extLst>
          </p:cNvPr>
          <p:cNvCxnSpPr>
            <a:cxnSpLocks/>
            <a:stCxn id="13" idx="2"/>
            <a:endCxn id="9" idx="0"/>
          </p:cNvCxnSpPr>
          <p:nvPr/>
        </p:nvCxnSpPr>
        <p:spPr>
          <a:xfrm>
            <a:off x="5465666" y="2448313"/>
            <a:ext cx="165487" cy="13706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03549159-03EE-C808-E5F5-597309A77C69}"/>
              </a:ext>
            </a:extLst>
          </p:cNvPr>
          <p:cNvCxnSpPr>
            <a:cxnSpLocks/>
            <a:stCxn id="13" idx="2"/>
            <a:endCxn id="11" idx="0"/>
          </p:cNvCxnSpPr>
          <p:nvPr/>
        </p:nvCxnSpPr>
        <p:spPr>
          <a:xfrm>
            <a:off x="5465666" y="2448313"/>
            <a:ext cx="2280016" cy="1363701"/>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magine 16">
            <a:extLst>
              <a:ext uri="{FF2B5EF4-FFF2-40B4-BE49-F238E27FC236}">
                <a16:creationId xmlns:a16="http://schemas.microsoft.com/office/drawing/2014/main" id="{E367F096-1B3B-3EAD-A7E3-9627AB02F635}"/>
              </a:ext>
            </a:extLst>
          </p:cNvPr>
          <p:cNvPicPr>
            <a:picLocks noChangeAspect="1"/>
          </p:cNvPicPr>
          <p:nvPr/>
        </p:nvPicPr>
        <p:blipFill>
          <a:blip r:embed="rId4"/>
          <a:stretch>
            <a:fillRect/>
          </a:stretch>
        </p:blipFill>
        <p:spPr>
          <a:xfrm>
            <a:off x="9579699" y="2147887"/>
            <a:ext cx="1214616" cy="1079659"/>
          </a:xfrm>
          <a:prstGeom prst="rect">
            <a:avLst/>
          </a:prstGeom>
        </p:spPr>
      </p:pic>
      <p:pic>
        <p:nvPicPr>
          <p:cNvPr id="18" name="Immagine 17">
            <a:extLst>
              <a:ext uri="{FF2B5EF4-FFF2-40B4-BE49-F238E27FC236}">
                <a16:creationId xmlns:a16="http://schemas.microsoft.com/office/drawing/2014/main" id="{EBAA7C00-D8CC-6599-71D7-26EF90742652}"/>
              </a:ext>
            </a:extLst>
          </p:cNvPr>
          <p:cNvPicPr>
            <a:picLocks noChangeAspect="1"/>
          </p:cNvPicPr>
          <p:nvPr/>
        </p:nvPicPr>
        <p:blipFill>
          <a:blip r:embed="rId5"/>
          <a:stretch>
            <a:fillRect/>
          </a:stretch>
        </p:blipFill>
        <p:spPr>
          <a:xfrm>
            <a:off x="3146187" y="1025853"/>
            <a:ext cx="914400" cy="914400"/>
          </a:xfrm>
          <a:prstGeom prst="rect">
            <a:avLst/>
          </a:prstGeom>
        </p:spPr>
      </p:pic>
      <p:pic>
        <p:nvPicPr>
          <p:cNvPr id="19" name="Immagine 18">
            <a:extLst>
              <a:ext uri="{FF2B5EF4-FFF2-40B4-BE49-F238E27FC236}">
                <a16:creationId xmlns:a16="http://schemas.microsoft.com/office/drawing/2014/main" id="{5D5ED05E-DBF6-43ED-D028-EB9963D5A350}"/>
              </a:ext>
            </a:extLst>
          </p:cNvPr>
          <p:cNvPicPr>
            <a:picLocks noChangeAspect="1"/>
          </p:cNvPicPr>
          <p:nvPr/>
        </p:nvPicPr>
        <p:blipFill>
          <a:blip r:embed="rId6"/>
          <a:stretch>
            <a:fillRect/>
          </a:stretch>
        </p:blipFill>
        <p:spPr>
          <a:xfrm>
            <a:off x="6744573" y="2158397"/>
            <a:ext cx="1242699" cy="828466"/>
          </a:xfrm>
          <a:prstGeom prst="rect">
            <a:avLst/>
          </a:prstGeom>
        </p:spPr>
      </p:pic>
      <p:pic>
        <p:nvPicPr>
          <p:cNvPr id="20" name="Immagine 19">
            <a:extLst>
              <a:ext uri="{FF2B5EF4-FFF2-40B4-BE49-F238E27FC236}">
                <a16:creationId xmlns:a16="http://schemas.microsoft.com/office/drawing/2014/main" id="{10F42210-D847-A61D-125C-4F2202461793}"/>
              </a:ext>
            </a:extLst>
          </p:cNvPr>
          <p:cNvPicPr>
            <a:picLocks noChangeAspect="1"/>
          </p:cNvPicPr>
          <p:nvPr/>
        </p:nvPicPr>
        <p:blipFill>
          <a:blip r:embed="rId7"/>
          <a:stretch>
            <a:fillRect/>
          </a:stretch>
        </p:blipFill>
        <p:spPr>
          <a:xfrm>
            <a:off x="7408426" y="4590891"/>
            <a:ext cx="674512" cy="840702"/>
          </a:xfrm>
          <a:prstGeom prst="rect">
            <a:avLst/>
          </a:prstGeom>
        </p:spPr>
      </p:pic>
      <p:sp>
        <p:nvSpPr>
          <p:cNvPr id="21" name="CasellaDiTesto 20">
            <a:extLst>
              <a:ext uri="{FF2B5EF4-FFF2-40B4-BE49-F238E27FC236}">
                <a16:creationId xmlns:a16="http://schemas.microsoft.com/office/drawing/2014/main" id="{E57A2CA5-13E5-D561-59DF-EDD00C1AB2CF}"/>
              </a:ext>
            </a:extLst>
          </p:cNvPr>
          <p:cNvSpPr txBox="1"/>
          <p:nvPr/>
        </p:nvSpPr>
        <p:spPr>
          <a:xfrm>
            <a:off x="414238" y="1719454"/>
            <a:ext cx="1794850" cy="646331"/>
          </a:xfrm>
          <a:prstGeom prst="rect">
            <a:avLst/>
          </a:prstGeom>
          <a:noFill/>
          <a:ln>
            <a:solidFill>
              <a:schemeClr val="accent1"/>
            </a:solidFill>
          </a:ln>
        </p:spPr>
        <p:txBody>
          <a:bodyPr wrap="none" rtlCol="0">
            <a:spAutoFit/>
          </a:bodyPr>
          <a:lstStyle/>
          <a:p>
            <a:pPr algn="ctr"/>
            <a:r>
              <a:rPr lang="en-US" dirty="0">
                <a:solidFill>
                  <a:srgbClr val="0070C0"/>
                </a:solidFill>
              </a:rPr>
              <a:t>Rossella Spiga</a:t>
            </a:r>
          </a:p>
          <a:p>
            <a:pPr algn="ctr"/>
            <a:r>
              <a:rPr lang="en-US" dirty="0"/>
              <a:t>Communications</a:t>
            </a:r>
          </a:p>
        </p:txBody>
      </p:sp>
      <p:pic>
        <p:nvPicPr>
          <p:cNvPr id="23" name="Immagine 22">
            <a:extLst>
              <a:ext uri="{FF2B5EF4-FFF2-40B4-BE49-F238E27FC236}">
                <a16:creationId xmlns:a16="http://schemas.microsoft.com/office/drawing/2014/main" id="{C562D5E5-E33D-CAFE-4422-E779B932CA50}"/>
              </a:ext>
            </a:extLst>
          </p:cNvPr>
          <p:cNvPicPr>
            <a:picLocks noChangeAspect="1"/>
          </p:cNvPicPr>
          <p:nvPr/>
        </p:nvPicPr>
        <p:blipFill>
          <a:blip r:embed="rId8"/>
          <a:stretch>
            <a:fillRect/>
          </a:stretch>
        </p:blipFill>
        <p:spPr>
          <a:xfrm>
            <a:off x="871074" y="2448313"/>
            <a:ext cx="881177" cy="881177"/>
          </a:xfrm>
          <a:prstGeom prst="rect">
            <a:avLst/>
          </a:prstGeom>
        </p:spPr>
      </p:pic>
      <p:sp>
        <p:nvSpPr>
          <p:cNvPr id="24" name="CasellaDiTesto 23">
            <a:extLst>
              <a:ext uri="{FF2B5EF4-FFF2-40B4-BE49-F238E27FC236}">
                <a16:creationId xmlns:a16="http://schemas.microsoft.com/office/drawing/2014/main" id="{23DFFC95-3515-BB43-A335-25362024D4B6}"/>
              </a:ext>
            </a:extLst>
          </p:cNvPr>
          <p:cNvSpPr txBox="1"/>
          <p:nvPr/>
        </p:nvSpPr>
        <p:spPr>
          <a:xfrm>
            <a:off x="9043522" y="5197727"/>
            <a:ext cx="2059603" cy="369332"/>
          </a:xfrm>
          <a:prstGeom prst="rect">
            <a:avLst/>
          </a:prstGeom>
          <a:noFill/>
          <a:ln>
            <a:solidFill>
              <a:schemeClr val="accent1"/>
            </a:solidFill>
          </a:ln>
        </p:spPr>
        <p:txBody>
          <a:bodyPr wrap="none" rtlCol="0">
            <a:spAutoFit/>
          </a:bodyPr>
          <a:lstStyle/>
          <a:p>
            <a:pPr algn="ctr"/>
            <a:r>
              <a:rPr lang="en-US" dirty="0">
                <a:solidFill>
                  <a:srgbClr val="0070C0"/>
                </a:solidFill>
              </a:rPr>
              <a:t>DEI &amp; Sustainability</a:t>
            </a:r>
          </a:p>
        </p:txBody>
      </p:sp>
    </p:spTree>
    <p:extLst>
      <p:ext uri="{BB962C8B-B14F-4D97-AF65-F5344CB8AC3E}">
        <p14:creationId xmlns:p14="http://schemas.microsoft.com/office/powerpoint/2010/main" val="28782098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2161</TotalTime>
  <Words>1302</Words>
  <Application>Microsoft Office PowerPoint</Application>
  <PresentationFormat>Widescreen</PresentationFormat>
  <Paragraphs>234</Paragraphs>
  <Slides>26</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Arial</vt:lpstr>
      <vt:lpstr>Avenir Next Regular</vt:lpstr>
      <vt:lpstr>Calibri</vt:lpstr>
      <vt:lpstr>Wingdings</vt:lpstr>
      <vt:lpstr>Tema di Office</vt:lpstr>
      <vt:lpstr>Presentazione standard di PowerPoint</vt:lpstr>
      <vt:lpstr>ELT instruments landscape</vt:lpstr>
      <vt:lpstr>ANDES management challenges</vt:lpstr>
      <vt:lpstr>Project organisation: the Consortium</vt:lpstr>
      <vt:lpstr>ANDES Inaf involvement</vt:lpstr>
      <vt:lpstr>ANDES personnel (technical)</vt:lpstr>
      <vt:lpstr>Project organisation: OBS</vt:lpstr>
      <vt:lpstr>Project organisation: PM team</vt:lpstr>
      <vt:lpstr>The ANDES PM core team</vt:lpstr>
      <vt:lpstr>Project organisation: the role of system architects</vt:lpstr>
      <vt:lpstr>Project management tools</vt:lpstr>
      <vt:lpstr>Project monitoring</vt:lpstr>
      <vt:lpstr>Project phases</vt:lpstr>
      <vt:lpstr>Subsystem reviews: lesson learned</vt:lpstr>
      <vt:lpstr>Phases timeline</vt:lpstr>
      <vt:lpstr>Construction timeline</vt:lpstr>
      <vt:lpstr>Presentazione standard di PowerPoint</vt:lpstr>
      <vt:lpstr>ANDES Hardware Cost book</vt:lpstr>
      <vt:lpstr>Presentazione standard di PowerPoint</vt:lpstr>
      <vt:lpstr>ANDES resources estimation</vt:lpstr>
      <vt:lpstr>ANDES resources estimation (Phase C)</vt:lpstr>
      <vt:lpstr>Presentazione standard di PowerPoint</vt:lpstr>
      <vt:lpstr>Phase C</vt:lpstr>
      <vt:lpstr>Phase D – E (MAIT – On sky)</vt:lpstr>
      <vt:lpstr>Conclusions and way-forward</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Di Marcantonio</dc:creator>
  <cp:lastModifiedBy>Paolo Di Marcantonio</cp:lastModifiedBy>
  <cp:revision>326</cp:revision>
  <dcterms:created xsi:type="dcterms:W3CDTF">2022-06-28T06:12:04Z</dcterms:created>
  <dcterms:modified xsi:type="dcterms:W3CDTF">2026-05-10T16:10:47Z</dcterms:modified>
</cp:coreProperties>
</file>