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51435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bk0itegHsFEl1u2UTqYu6SBoA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857400" y="685800"/>
            <a:ext cx="34291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Google Shape;417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4" name="Google Shape;464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2" name="Google Shape;492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1" name="Google Shape;521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4" name="Google Shape;554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3" name="Google Shape;583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2" name="Google Shape;612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6" name="Google Shape;666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0" name="Google Shape;720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5" name="Google Shape;775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2" name="Google Shape;812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0" name="Google Shape;860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5" name="Google Shape;925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5" name="Google Shape;945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0" name="Google Shape;970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/>
          <p:nvPr>
            <p:ph idx="2" type="pic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5"/>
          <p:cNvSpPr txBox="1"/>
          <p:nvPr>
            <p:ph idx="1" type="body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3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" type="body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/>
          <p:nvPr>
            <p:ph type="title"/>
          </p:nvPr>
        </p:nvSpPr>
        <p:spPr>
          <a:xfrm rot="5400000">
            <a:off x="7133433" y="1956597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" type="body"/>
          </p:nvPr>
        </p:nvSpPr>
        <p:spPr>
          <a:xfrm rot="5400000">
            <a:off x="1799433" y="-596103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7"/>
          <p:cNvSpPr txBox="1"/>
          <p:nvPr>
            <p:ph idx="1" type="subTitle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2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/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" name="Google Shape;27;p2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1" type="body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2" type="body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31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3" type="body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31"/>
          <p:cNvSpPr txBox="1"/>
          <p:nvPr>
            <p:ph idx="4" type="body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" type="body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" name="Google Shape;58;p34"/>
          <p:cNvSpPr txBox="1"/>
          <p:nvPr>
            <p:ph idx="2" type="body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3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4.png"/><Relationship Id="rId5" Type="http://schemas.openxmlformats.org/officeDocument/2006/relationships/image" Target="../media/image40.png"/><Relationship Id="rId6" Type="http://schemas.openxmlformats.org/officeDocument/2006/relationships/image" Target="../media/image11.png"/><Relationship Id="rId7" Type="http://schemas.openxmlformats.org/officeDocument/2006/relationships/image" Target="../media/image70.png"/><Relationship Id="rId8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44.png"/><Relationship Id="rId6" Type="http://schemas.openxmlformats.org/officeDocument/2006/relationships/image" Target="../media/image42.png"/><Relationship Id="rId7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68.png"/><Relationship Id="rId5" Type="http://schemas.openxmlformats.org/officeDocument/2006/relationships/image" Target="../media/image46.png"/><Relationship Id="rId6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67.png"/><Relationship Id="rId6" Type="http://schemas.openxmlformats.org/officeDocument/2006/relationships/image" Target="../media/image63.png"/><Relationship Id="rId7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69.png"/><Relationship Id="rId6" Type="http://schemas.openxmlformats.org/officeDocument/2006/relationships/image" Target="../media/image48.png"/><Relationship Id="rId7" Type="http://schemas.openxmlformats.org/officeDocument/2006/relationships/image" Target="../media/image51.png"/><Relationship Id="rId8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image" Target="../media/image64.png"/><Relationship Id="rId13" Type="http://schemas.openxmlformats.org/officeDocument/2006/relationships/image" Target="../media/image56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55.png"/><Relationship Id="rId15" Type="http://schemas.openxmlformats.org/officeDocument/2006/relationships/image" Target="../media/image58.png"/><Relationship Id="rId14" Type="http://schemas.openxmlformats.org/officeDocument/2006/relationships/image" Target="../media/image70.png"/><Relationship Id="rId5" Type="http://schemas.openxmlformats.org/officeDocument/2006/relationships/image" Target="../media/image7.png"/><Relationship Id="rId6" Type="http://schemas.openxmlformats.org/officeDocument/2006/relationships/image" Target="../media/image40.png"/><Relationship Id="rId7" Type="http://schemas.openxmlformats.org/officeDocument/2006/relationships/image" Target="../media/image54.png"/><Relationship Id="rId8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59.png"/><Relationship Id="rId5" Type="http://schemas.openxmlformats.org/officeDocument/2006/relationships/image" Target="../media/image5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Relationship Id="rId4" Type="http://schemas.openxmlformats.org/officeDocument/2006/relationships/image" Target="../media/image11.png"/><Relationship Id="rId5" Type="http://schemas.openxmlformats.org/officeDocument/2006/relationships/image" Target="../media/image60.png"/><Relationship Id="rId6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30.jpg"/><Relationship Id="rId5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1628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/>
          <p:nvPr/>
        </p:nvSpPr>
        <p:spPr>
          <a:xfrm>
            <a:off x="10018661" y="319262"/>
            <a:ext cx="1445191" cy="1445191"/>
          </a:xfrm>
          <a:prstGeom prst="ellipse">
            <a:avLst/>
          </a:prstGeom>
          <a:solidFill>
            <a:srgbClr val="4FC3F7">
              <a:alpha val="7058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10638029" y="2177365"/>
            <a:ext cx="825823" cy="825823"/>
          </a:xfrm>
          <a:prstGeom prst="ellipse">
            <a:avLst/>
          </a:prstGeom>
          <a:solidFill>
            <a:srgbClr val="4FC3F7">
              <a:alpha val="5098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624925" y="5274201"/>
            <a:ext cx="1032279" cy="1032279"/>
          </a:xfrm>
          <a:prstGeom prst="ellipse">
            <a:avLst/>
          </a:prstGeom>
          <a:solidFill>
            <a:srgbClr val="4FC3F7">
              <a:alpha val="5882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502362" y="1093471"/>
            <a:ext cx="516140" cy="516140"/>
          </a:xfrm>
          <a:prstGeom prst="ellipse">
            <a:avLst/>
          </a:prstGeom>
          <a:solidFill>
            <a:srgbClr val="4FC3F7">
              <a:alpha val="3921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553975" y="1403156"/>
            <a:ext cx="9084052" cy="1754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Mechanical Alignment of Optical Systems: From ESPRESSO to ELT</a:t>
            </a:r>
            <a:endParaRPr sz="406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1553975" y="3158027"/>
            <a:ext cx="9084052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Meeting on the ELT instrumentation with Italian guidance (MORFEO and ANDES)</a:t>
            </a:r>
            <a:endParaRPr/>
          </a:p>
        </p:txBody>
      </p:sp>
      <p:sp>
        <p:nvSpPr>
          <p:cNvPr id="92" name="Google Shape;92;p1"/>
          <p:cNvSpPr/>
          <p:nvPr/>
        </p:nvSpPr>
        <p:spPr>
          <a:xfrm>
            <a:off x="4547583" y="3725780"/>
            <a:ext cx="3096836" cy="30968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1553975" y="3880623"/>
            <a:ext cx="9084052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Matteo Aliverti and </a:t>
            </a:r>
            <a:r>
              <a:rPr lang="en-US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Edoardo Redaelli on behalf of INAF Brera team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12/05/2026 </a:t>
            </a:r>
            <a:endParaRPr/>
          </a:p>
        </p:txBody>
      </p:sp>
      <p:sp>
        <p:nvSpPr>
          <p:cNvPr id="94" name="Google Shape;94;p1"/>
          <p:cNvSpPr/>
          <p:nvPr/>
        </p:nvSpPr>
        <p:spPr>
          <a:xfrm>
            <a:off x="1553975" y="5480655"/>
            <a:ext cx="9084052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1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INAF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AF OAS Bologna – Osservatorio di astrofisica e scienza dello spazio" id="95" name="Google Shape;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7236" y="5354296"/>
            <a:ext cx="2541586" cy="95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title="Logo_Golem_2003-removeb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5776" y="4617475"/>
            <a:ext cx="1626147" cy="5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0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0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ESPRESSO – CMM DETAIL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0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CMM Methodology: Accuracy, Forces &amp; Damage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0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Understanding and controlling every source of uncertainty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0"/>
          <p:cNvSpPr/>
          <p:nvPr/>
        </p:nvSpPr>
        <p:spPr>
          <a:xfrm>
            <a:off x="1399132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0"/>
          <p:cNvSpPr/>
          <p:nvPr/>
        </p:nvSpPr>
        <p:spPr>
          <a:xfrm>
            <a:off x="1399132" y="2228978"/>
            <a:ext cx="2993608" cy="392265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0"/>
          <p:cNvSpPr/>
          <p:nvPr/>
        </p:nvSpPr>
        <p:spPr>
          <a:xfrm>
            <a:off x="1399132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Accuracy Simulation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28" name="Google Shape;42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2796729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0"/>
          <p:cNvSpPr/>
          <p:nvPr/>
        </p:nvSpPr>
        <p:spPr>
          <a:xfrm>
            <a:off x="1853337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ISO 15530 uncertainty framework applied to CMM measurements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30" name="Google Shape;43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353997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0"/>
          <p:cNvSpPr/>
          <p:nvPr/>
        </p:nvSpPr>
        <p:spPr>
          <a:xfrm>
            <a:off x="1853337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Three contributions modelled: machine uncertainty, sampling uncertainty, thermal drift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32" name="Google Shape;4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428321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0"/>
          <p:cNvSpPr/>
          <p:nvPr/>
        </p:nvSpPr>
        <p:spPr>
          <a:xfrm>
            <a:off x="1853337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Monte Carlo simulation predicts alignment accuracy before assembly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34" name="Google Shape;43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5026453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0"/>
          <p:cNvSpPr/>
          <p:nvPr/>
        </p:nvSpPr>
        <p:spPr>
          <a:xfrm>
            <a:off x="1853337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Mounting/dismounting repeatability &lt; 5 µm — negligible vs shim resolution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0"/>
          <p:cNvSpPr/>
          <p:nvPr/>
        </p:nvSpPr>
        <p:spPr>
          <a:xfrm>
            <a:off x="4578551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4578551" y="2228978"/>
            <a:ext cx="2993608" cy="392265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578551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Contact Force Model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5032755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New theoretical model combining strain-gauge and kinematic sub-models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5032755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Axial and radial force components characterised experimentally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0"/>
          <p:cNvSpPr/>
          <p:nvPr/>
        </p:nvSpPr>
        <p:spPr>
          <a:xfrm>
            <a:off x="5032755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Probe speed, clock position, and stylus geometry effects quantified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0"/>
          <p:cNvSpPr/>
          <p:nvPr/>
        </p:nvSpPr>
        <p:spPr>
          <a:xfrm>
            <a:off x="5032755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Validated against measurements — improved over existing literature models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0"/>
          <p:cNvSpPr/>
          <p:nvPr/>
        </p:nvSpPr>
        <p:spPr>
          <a:xfrm>
            <a:off x="7757969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0"/>
          <p:cNvSpPr/>
          <p:nvPr/>
        </p:nvSpPr>
        <p:spPr>
          <a:xfrm>
            <a:off x="7757969" y="2228978"/>
            <a:ext cx="2993608" cy="392265"/>
          </a:xfrm>
          <a:prstGeom prst="rect">
            <a:avLst/>
          </a:prstGeom>
          <a:solidFill>
            <a:srgbClr val="4ADE80"/>
          </a:solidFill>
          <a:ln cap="flat" cmpd="sng" w="12700">
            <a:solidFill>
              <a:srgbClr val="4AD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0"/>
          <p:cNvSpPr/>
          <p:nvPr/>
        </p:nvSpPr>
        <p:spPr>
          <a:xfrm>
            <a:off x="7757969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Optical Damage Study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6" name="Google Shape;4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2796729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0"/>
          <p:cNvSpPr/>
          <p:nvPr/>
        </p:nvSpPr>
        <p:spPr>
          <a:xfrm>
            <a:off x="8212174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Materials tested: CaF₂, fused silica, borosilicate — uncoated and coated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8" name="Google Shape;44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353997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0"/>
          <p:cNvSpPr/>
          <p:nvPr/>
        </p:nvSpPr>
        <p:spPr>
          <a:xfrm>
            <a:off x="8212174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Coatings: unprotected gold, protected gold (SiO₂), MgF₂ dielectric, Inconel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50" name="Google Shape;45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428321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0"/>
          <p:cNvSpPr/>
          <p:nvPr/>
        </p:nvSpPr>
        <p:spPr>
          <a:xfrm>
            <a:off x="8212174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Hertzian contact and FEM models used to predict damage thresholds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52" name="Google Shape;45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5026453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0"/>
          <p:cNvSpPr/>
          <p:nvPr/>
        </p:nvSpPr>
        <p:spPr>
          <a:xfrm>
            <a:off x="8212174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Safe probing conditions established for all ESPRESSO optical materials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46" y="319943"/>
            <a:ext cx="11154383" cy="182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46" y="2171976"/>
            <a:ext cx="11155988" cy="192474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0"/>
          <p:cNvSpPr/>
          <p:nvPr/>
        </p:nvSpPr>
        <p:spPr>
          <a:xfrm>
            <a:off x="368046" y="298180"/>
            <a:ext cx="11155988" cy="3767817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29761" y="4186692"/>
            <a:ext cx="3141887" cy="255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0"/>
          <p:cNvSpPr/>
          <p:nvPr/>
        </p:nvSpPr>
        <p:spPr>
          <a:xfrm>
            <a:off x="2400145" y="4149017"/>
            <a:ext cx="3171503" cy="2595328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9" name="Google Shape;459;p10"/>
          <p:cNvCxnSpPr/>
          <p:nvPr/>
        </p:nvCxnSpPr>
        <p:spPr>
          <a:xfrm>
            <a:off x="5601264" y="4149017"/>
            <a:ext cx="2610910" cy="206653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0" name="Google Shape;460;p10"/>
          <p:cNvCxnSpPr/>
          <p:nvPr/>
        </p:nvCxnSpPr>
        <p:spPr>
          <a:xfrm flipH="1" rot="10800000">
            <a:off x="5571648" y="4870493"/>
            <a:ext cx="2640526" cy="187385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1" name="Google Shape;461;p10"/>
          <p:cNvSpPr/>
          <p:nvPr/>
        </p:nvSpPr>
        <p:spPr>
          <a:xfrm>
            <a:off x="8212174" y="4355670"/>
            <a:ext cx="2388324" cy="536587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1469" y="1386115"/>
            <a:ext cx="10361897" cy="3650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"/>
          <p:cNvCxnSpPr>
            <a:stCxn id="469" idx="1"/>
          </p:cNvCxnSpPr>
          <p:nvPr/>
        </p:nvCxnSpPr>
        <p:spPr>
          <a:xfrm rot="10800000">
            <a:off x="5809645" y="2229469"/>
            <a:ext cx="1688100" cy="2154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0" name="Google Shape;470;p11"/>
          <p:cNvCxnSpPr/>
          <p:nvPr/>
        </p:nvCxnSpPr>
        <p:spPr>
          <a:xfrm rot="10800000">
            <a:off x="5472105" y="3643372"/>
            <a:ext cx="2000475" cy="715693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1" name="Google Shape;471;p11"/>
          <p:cNvCxnSpPr/>
          <p:nvPr/>
        </p:nvCxnSpPr>
        <p:spPr>
          <a:xfrm flipH="1">
            <a:off x="6283890" y="4384369"/>
            <a:ext cx="1215315" cy="211197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2" name="Google Shape;472;p11"/>
          <p:cNvCxnSpPr>
            <a:stCxn id="473" idx="3"/>
          </p:cNvCxnSpPr>
          <p:nvPr/>
        </p:nvCxnSpPr>
        <p:spPr>
          <a:xfrm>
            <a:off x="6201245" y="2824247"/>
            <a:ext cx="3939300" cy="695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4" name="Google Shape;474;p11"/>
          <p:cNvCxnSpPr>
            <a:stCxn id="475" idx="3"/>
          </p:cNvCxnSpPr>
          <p:nvPr/>
        </p:nvCxnSpPr>
        <p:spPr>
          <a:xfrm flipH="1" rot="10800000">
            <a:off x="6181354" y="3807067"/>
            <a:ext cx="606900" cy="789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469" name="Google Shape;46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7745" y="2634208"/>
            <a:ext cx="4076435" cy="3500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76" name="Google Shape;47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3433" y="2598836"/>
            <a:ext cx="4082847" cy="35204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77" name="Google Shape;47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5494" y="2683490"/>
            <a:ext cx="4064161" cy="34017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478" name="Google Shape;478;p11"/>
          <p:cNvGrpSpPr/>
          <p:nvPr/>
        </p:nvGrpSpPr>
        <p:grpSpPr>
          <a:xfrm>
            <a:off x="952510" y="3091806"/>
            <a:ext cx="5228844" cy="3009721"/>
            <a:chOff x="4455585" y="1343978"/>
            <a:chExt cx="3184854" cy="1833201"/>
          </a:xfrm>
        </p:grpSpPr>
        <p:sp>
          <p:nvSpPr>
            <p:cNvPr id="475" name="Google Shape;475;p11"/>
            <p:cNvSpPr/>
            <p:nvPr/>
          </p:nvSpPr>
          <p:spPr>
            <a:xfrm>
              <a:off x="4455585" y="1343978"/>
              <a:ext cx="3184854" cy="1833201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728F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9" name="Google Shape;479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512235" y="1462847"/>
              <a:ext cx="3100331" cy="1259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" name="Google Shape;480;p11"/>
            <p:cNvSpPr txBox="1"/>
            <p:nvPr/>
          </p:nvSpPr>
          <p:spPr>
            <a:xfrm>
              <a:off x="4632838" y="2890183"/>
              <a:ext cx="2923077" cy="196838"/>
            </a:xfrm>
            <a:prstGeom prst="rect">
              <a:avLst/>
            </a:prstGeom>
            <a:noFill/>
            <a:ln cap="flat" cmpd="sng" w="9525">
              <a:solidFill>
                <a:srgbClr val="728F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ROC, Position, Rotation, Thickness,…</a:t>
              </a:r>
              <a:endParaRPr/>
            </a:p>
          </p:txBody>
        </p:sp>
      </p:grpSp>
      <p:grpSp>
        <p:nvGrpSpPr>
          <p:cNvPr id="481" name="Google Shape;481;p11"/>
          <p:cNvGrpSpPr/>
          <p:nvPr/>
        </p:nvGrpSpPr>
        <p:grpSpPr>
          <a:xfrm>
            <a:off x="910644" y="1289429"/>
            <a:ext cx="5290601" cy="3069636"/>
            <a:chOff x="4774290" y="4207439"/>
            <a:chExt cx="3184854" cy="1833201"/>
          </a:xfrm>
        </p:grpSpPr>
        <p:grpSp>
          <p:nvGrpSpPr>
            <p:cNvPr id="482" name="Google Shape;482;p11"/>
            <p:cNvGrpSpPr/>
            <p:nvPr/>
          </p:nvGrpSpPr>
          <p:grpSpPr>
            <a:xfrm>
              <a:off x="4774290" y="4207439"/>
              <a:ext cx="3184854" cy="1833201"/>
              <a:chOff x="4455585" y="1343978"/>
              <a:chExt cx="3184854" cy="1833201"/>
            </a:xfrm>
          </p:grpSpPr>
          <p:sp>
            <p:nvSpPr>
              <p:cNvPr id="473" name="Google Shape;473;p11"/>
              <p:cNvSpPr/>
              <p:nvPr/>
            </p:nvSpPr>
            <p:spPr>
              <a:xfrm>
                <a:off x="4455585" y="1343978"/>
                <a:ext cx="3184854" cy="1833201"/>
              </a:xfrm>
              <a:prstGeom prst="rect">
                <a:avLst/>
              </a:prstGeom>
              <a:solidFill>
                <a:schemeClr val="lt1"/>
              </a:solidFill>
              <a:ln cap="flat" cmpd="sng" w="19050">
                <a:solidFill>
                  <a:srgbClr val="728FA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1"/>
              <p:cNvSpPr txBox="1"/>
              <p:nvPr/>
            </p:nvSpPr>
            <p:spPr>
              <a:xfrm>
                <a:off x="4505752" y="2818956"/>
                <a:ext cx="3100331" cy="323165"/>
              </a:xfrm>
              <a:prstGeom prst="rect">
                <a:avLst/>
              </a:prstGeom>
              <a:noFill/>
              <a:ln cap="flat" cmpd="sng" w="9525">
                <a:solidFill>
                  <a:srgbClr val="728FA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FP Position Defocus, FP tilt,…</a:t>
                </a:r>
                <a:endParaRPr/>
              </a:p>
            </p:txBody>
          </p:sp>
        </p:grpSp>
        <p:pic>
          <p:nvPicPr>
            <p:cNvPr id="484" name="Google Shape;484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820007" y="4403501"/>
              <a:ext cx="3099600" cy="12798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5" name="Google Shape;485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95470" y="1606104"/>
            <a:ext cx="5098177" cy="3884326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86" name="Google Shape;486;p11"/>
          <p:cNvCxnSpPr>
            <a:stCxn id="485" idx="3"/>
          </p:cNvCxnSpPr>
          <p:nvPr/>
        </p:nvCxnSpPr>
        <p:spPr>
          <a:xfrm flipH="1" rot="10800000">
            <a:off x="6193647" y="2220167"/>
            <a:ext cx="4078500" cy="1328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7" name="Google Shape;487;p11"/>
          <p:cNvSpPr txBox="1"/>
          <p:nvPr/>
        </p:nvSpPr>
        <p:spPr>
          <a:xfrm>
            <a:off x="850622" y="60550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Software structure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1"/>
          <p:cNvSpPr/>
          <p:nvPr/>
        </p:nvSpPr>
        <p:spPr>
          <a:xfrm>
            <a:off x="910644" y="299830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1"/>
          <p:cNvSpPr/>
          <p:nvPr/>
        </p:nvSpPr>
        <p:spPr>
          <a:xfrm>
            <a:off x="888237" y="299831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ESPRESSO – CMM DETAIL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1628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2"/>
          <p:cNvSpPr/>
          <p:nvPr/>
        </p:nvSpPr>
        <p:spPr>
          <a:xfrm>
            <a:off x="9812204" y="628944"/>
            <a:ext cx="1858101" cy="1858101"/>
          </a:xfrm>
          <a:prstGeom prst="ellipse">
            <a:avLst/>
          </a:prstGeom>
          <a:solidFill>
            <a:srgbClr val="FB923C">
              <a:alpha val="7058"/>
            </a:srgbClr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2"/>
          <p:cNvSpPr/>
          <p:nvPr/>
        </p:nvSpPr>
        <p:spPr>
          <a:xfrm>
            <a:off x="624925" y="4551605"/>
            <a:ext cx="1238735" cy="1238735"/>
          </a:xfrm>
          <a:prstGeom prst="ellipse">
            <a:avLst/>
          </a:prstGeom>
          <a:solidFill>
            <a:srgbClr val="FB923C">
              <a:alpha val="5882"/>
            </a:srgbClr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2"/>
          <p:cNvSpPr/>
          <p:nvPr/>
        </p:nvSpPr>
        <p:spPr>
          <a:xfrm>
            <a:off x="1553975" y="1145086"/>
            <a:ext cx="9084052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1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Why CMM Is No Longer Enough</a:t>
            </a:r>
            <a:endParaRPr sz="36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2"/>
          <p:cNvSpPr/>
          <p:nvPr/>
        </p:nvSpPr>
        <p:spPr>
          <a:xfrm>
            <a:off x="4031444" y="2022520"/>
            <a:ext cx="4129115" cy="30968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2"/>
          <p:cNvSpPr/>
          <p:nvPr/>
        </p:nvSpPr>
        <p:spPr>
          <a:xfrm>
            <a:off x="1399132" y="2259946"/>
            <a:ext cx="1858101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Instrument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2"/>
          <p:cNvSpPr/>
          <p:nvPr/>
        </p:nvSpPr>
        <p:spPr>
          <a:xfrm>
            <a:off x="3360463" y="2259946"/>
            <a:ext cx="1858101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Optic size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2"/>
          <p:cNvSpPr/>
          <p:nvPr/>
        </p:nvSpPr>
        <p:spPr>
          <a:xfrm>
            <a:off x="5321792" y="2259946"/>
            <a:ext cx="1858101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Volume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2"/>
          <p:cNvSpPr/>
          <p:nvPr/>
        </p:nvSpPr>
        <p:spPr>
          <a:xfrm>
            <a:off x="7283123" y="2259946"/>
            <a:ext cx="1858101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Tolerance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2"/>
          <p:cNvSpPr/>
          <p:nvPr/>
        </p:nvSpPr>
        <p:spPr>
          <a:xfrm>
            <a:off x="9244452" y="2259946"/>
            <a:ext cx="1858101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Tool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2"/>
          <p:cNvSpPr/>
          <p:nvPr/>
        </p:nvSpPr>
        <p:spPr>
          <a:xfrm>
            <a:off x="1399132" y="2569628"/>
            <a:ext cx="9393736" cy="30968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2"/>
          <p:cNvSpPr/>
          <p:nvPr/>
        </p:nvSpPr>
        <p:spPr>
          <a:xfrm>
            <a:off x="1399132" y="2693504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ESPRESSO FEU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2"/>
          <p:cNvSpPr/>
          <p:nvPr/>
        </p:nvSpPr>
        <p:spPr>
          <a:xfrm>
            <a:off x="3360463" y="2693504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~300 × 200 mm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2"/>
          <p:cNvSpPr/>
          <p:nvPr/>
        </p:nvSpPr>
        <p:spPr>
          <a:xfrm>
            <a:off x="5321792" y="2693504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~0.1–0.5 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2"/>
          <p:cNvSpPr/>
          <p:nvPr/>
        </p:nvSpPr>
        <p:spPr>
          <a:xfrm>
            <a:off x="7283123" y="2693504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 µm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2"/>
          <p:cNvSpPr/>
          <p:nvPr/>
        </p:nvSpPr>
        <p:spPr>
          <a:xfrm>
            <a:off x="9244452" y="2693504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CMM/CMM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2"/>
          <p:cNvSpPr/>
          <p:nvPr/>
        </p:nvSpPr>
        <p:spPr>
          <a:xfrm>
            <a:off x="1399132" y="3312869"/>
            <a:ext cx="9393736" cy="30968"/>
          </a:xfrm>
          <a:prstGeom prst="rect">
            <a:avLst/>
          </a:prstGeom>
          <a:solidFill>
            <a:srgbClr val="1E3A5F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2"/>
          <p:cNvSpPr/>
          <p:nvPr/>
        </p:nvSpPr>
        <p:spPr>
          <a:xfrm>
            <a:off x="1399132" y="3395453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MORFEO @ ELT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2"/>
          <p:cNvSpPr/>
          <p:nvPr/>
        </p:nvSpPr>
        <p:spPr>
          <a:xfrm>
            <a:off x="3360463" y="3395453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1-metre class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2"/>
          <p:cNvSpPr/>
          <p:nvPr/>
        </p:nvSpPr>
        <p:spPr>
          <a:xfrm>
            <a:off x="5321792" y="3395453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 × 7 × 4 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2"/>
          <p:cNvSpPr/>
          <p:nvPr/>
        </p:nvSpPr>
        <p:spPr>
          <a:xfrm>
            <a:off x="7283123" y="3395453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20–50 µm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2"/>
          <p:cNvSpPr/>
          <p:nvPr/>
        </p:nvSpPr>
        <p:spPr>
          <a:xfrm>
            <a:off x="9244452" y="3395453"/>
            <a:ext cx="1858101" cy="59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LT?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2"/>
          <p:cNvSpPr/>
          <p:nvPr/>
        </p:nvSpPr>
        <p:spPr>
          <a:xfrm>
            <a:off x="1399132" y="4190305"/>
            <a:ext cx="9393736" cy="1806488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2"/>
          <p:cNvSpPr/>
          <p:nvPr/>
        </p:nvSpPr>
        <p:spPr>
          <a:xfrm>
            <a:off x="1553975" y="4293535"/>
            <a:ext cx="9084052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The CMM has a measurement range of ~1 m — MORFEO spans 8×7×4 m. A Laser Tracker, capable of sub-50 µm measurements over tens of metres, is the natural successor. But the philosophy remains the same: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2"/>
          <p:cNvSpPr/>
          <p:nvPr/>
        </p:nvSpPr>
        <p:spPr>
          <a:xfrm>
            <a:off x="1553975" y="4985162"/>
            <a:ext cx="9084052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68">
                <a:solidFill>
                  <a:srgbClr val="4FC3F7"/>
                </a:solidFill>
                <a:latin typeface="Calibri"/>
                <a:ea typeface="Calibri"/>
                <a:cs typeface="Calibri"/>
                <a:sym typeface="Calibri"/>
              </a:rPr>
              <a:t>characterise every element metrologically → compute corrections → assemble in one deterministic step.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3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13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@ ELT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1399132" y="139680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MORFEO at the ELT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1399132" y="205746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3"/>
          <p:cNvSpPr/>
          <p:nvPr/>
        </p:nvSpPr>
        <p:spPr>
          <a:xfrm>
            <a:off x="1399132" y="210908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Multi-Conjugate Adaptive Optics module for MICADO — the world's largest AO instrument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3"/>
          <p:cNvSpPr/>
          <p:nvPr/>
        </p:nvSpPr>
        <p:spPr>
          <a:xfrm>
            <a:off x="1399132" y="2572687"/>
            <a:ext cx="9393736" cy="846468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13"/>
          <p:cNvSpPr/>
          <p:nvPr/>
        </p:nvSpPr>
        <p:spPr>
          <a:xfrm>
            <a:off x="1553975" y="2644945"/>
            <a:ext cx="9084052" cy="701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MORFEO is the Italian-led MCAO module for the ELT. It feeds MICADO (near-IR imager) and a second instrument, working between 800 nm and 2450 nm. It represents a qualitative leap in size, complexity, and integration challenge.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3"/>
          <p:cNvSpPr/>
          <p:nvPr/>
        </p:nvSpPr>
        <p:spPr>
          <a:xfrm>
            <a:off x="1399132" y="3573997"/>
            <a:ext cx="2271013" cy="154841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32" name="Google Shape;5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7216" y="3708193"/>
            <a:ext cx="464525" cy="46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13"/>
          <p:cNvSpPr/>
          <p:nvPr/>
        </p:nvSpPr>
        <p:spPr>
          <a:xfrm>
            <a:off x="1399132" y="4234655"/>
            <a:ext cx="227101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800 – 2450 nm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3"/>
          <p:cNvSpPr/>
          <p:nvPr/>
        </p:nvSpPr>
        <p:spPr>
          <a:xfrm>
            <a:off x="1399132" y="4771440"/>
            <a:ext cx="2271013" cy="25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9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Working range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13"/>
          <p:cNvSpPr/>
          <p:nvPr/>
        </p:nvSpPr>
        <p:spPr>
          <a:xfrm>
            <a:off x="3824988" y="3573997"/>
            <a:ext cx="2271013" cy="154841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36" name="Google Shape;53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3071" y="3708193"/>
            <a:ext cx="464525" cy="46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3"/>
          <p:cNvSpPr/>
          <p:nvPr/>
        </p:nvSpPr>
        <p:spPr>
          <a:xfrm>
            <a:off x="3824988" y="4234655"/>
            <a:ext cx="227101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~1-m class mirrors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3"/>
          <p:cNvSpPr/>
          <p:nvPr/>
        </p:nvSpPr>
        <p:spPr>
          <a:xfrm>
            <a:off x="3824988" y="4771440"/>
            <a:ext cx="2271013" cy="25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9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Optic size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3"/>
          <p:cNvSpPr/>
          <p:nvPr/>
        </p:nvSpPr>
        <p:spPr>
          <a:xfrm>
            <a:off x="6250843" y="3573997"/>
            <a:ext cx="2271013" cy="154841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40" name="Google Shape;54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924" y="3708193"/>
            <a:ext cx="464525" cy="46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3"/>
          <p:cNvSpPr/>
          <p:nvPr/>
        </p:nvSpPr>
        <p:spPr>
          <a:xfrm>
            <a:off x="6250843" y="4234655"/>
            <a:ext cx="227101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8 × 4 × 7 m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13"/>
          <p:cNvSpPr/>
          <p:nvPr/>
        </p:nvSpPr>
        <p:spPr>
          <a:xfrm>
            <a:off x="6250843" y="4771440"/>
            <a:ext cx="2271013" cy="25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9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Volume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3"/>
          <p:cNvSpPr/>
          <p:nvPr/>
        </p:nvSpPr>
        <p:spPr>
          <a:xfrm>
            <a:off x="8676696" y="3573997"/>
            <a:ext cx="2271013" cy="154841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44" name="Google Shape;54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74780" y="3708193"/>
            <a:ext cx="464525" cy="46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3"/>
          <p:cNvSpPr/>
          <p:nvPr/>
        </p:nvSpPr>
        <p:spPr>
          <a:xfrm>
            <a:off x="8676696" y="4234655"/>
            <a:ext cx="227101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7 mirrors (2 DM)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1 dichroic · 1 lens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3"/>
          <p:cNvSpPr/>
          <p:nvPr/>
        </p:nvSpPr>
        <p:spPr>
          <a:xfrm>
            <a:off x="8676696" y="4771440"/>
            <a:ext cx="2271013" cy="25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9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Optical train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3"/>
          <p:cNvSpPr/>
          <p:nvPr/>
        </p:nvSpPr>
        <p:spPr>
          <a:xfrm>
            <a:off x="1399132" y="5287580"/>
            <a:ext cx="9393736" cy="103227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3"/>
          <p:cNvSpPr/>
          <p:nvPr/>
        </p:nvSpPr>
        <p:spPr>
          <a:xfrm>
            <a:off x="1553975" y="5359839"/>
            <a:ext cx="9084052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Three mirror types in MORFEO each require a different referencing strategy: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3"/>
          <p:cNvSpPr/>
          <p:nvPr/>
        </p:nvSpPr>
        <p:spPr>
          <a:xfrm>
            <a:off x="1553975" y="5669523"/>
            <a:ext cx="9084052" cy="567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1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Spherical mirrors (M9, M10) — measured via radius of curvature with LT + interferometer  |  Aspherical mirrors (M7, M8) — CGH + interferometer + SMR referencing  |  Flat mirrors (M6, DC, M11, M12) — normal vector via SMR reflection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model of a building&#10;&#10;Description automatically generated" id="550" name="Google Shape;550;p13"/>
          <p:cNvPicPr preferRelativeResize="0"/>
          <p:nvPr/>
        </p:nvPicPr>
        <p:blipFill rotWithShape="1">
          <a:blip r:embed="rId7">
            <a:alphaModFix/>
          </a:blip>
          <a:srcRect b="0" l="31674" r="25586" t="0"/>
          <a:stretch/>
        </p:blipFill>
        <p:spPr>
          <a:xfrm>
            <a:off x="8875441" y="-282415"/>
            <a:ext cx="3316559" cy="3064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schematic&#10;&#10;Description automatically generated" id="551" name="Google Shape;55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83285" y="62095"/>
            <a:ext cx="3560323" cy="192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4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4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– LASER TRACKER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4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Laser Tracker — Tool and Principle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4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4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A portable CMM for large volumes: two encoders + laser interferometer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4"/>
          <p:cNvSpPr/>
          <p:nvPr/>
        </p:nvSpPr>
        <p:spPr>
          <a:xfrm>
            <a:off x="1399134" y="2228978"/>
            <a:ext cx="4645255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4"/>
          <p:cNvSpPr/>
          <p:nvPr/>
        </p:nvSpPr>
        <p:spPr>
          <a:xfrm>
            <a:off x="1553973" y="2332206"/>
            <a:ext cx="4335571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How the LT Works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64" name="Google Shape;5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2817375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4"/>
          <p:cNvSpPr/>
          <p:nvPr/>
        </p:nvSpPr>
        <p:spPr>
          <a:xfrm>
            <a:off x="1863659" y="2786409"/>
            <a:ext cx="4025887" cy="536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Measures the 3-D position of an SMR (corner-cube in metallic sphere) using two angular encoders and a laser distance measurement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66" name="Google Shape;5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3436743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4"/>
          <p:cNvSpPr/>
          <p:nvPr/>
        </p:nvSpPr>
        <p:spPr>
          <a:xfrm>
            <a:off x="1863659" y="3405776"/>
            <a:ext cx="4025887" cy="536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Can be placed outside the optical path — does not occupy instrument volume during science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68" name="Google Shape;5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4056109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4"/>
          <p:cNvSpPr/>
          <p:nvPr/>
        </p:nvSpPr>
        <p:spPr>
          <a:xfrm>
            <a:off x="1863659" y="4025144"/>
            <a:ext cx="4025887" cy="536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Measurement range: tens of metres at sub-50 µm uncertainty (k=2)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70" name="Google Shape;5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4675477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4"/>
          <p:cNvSpPr/>
          <p:nvPr/>
        </p:nvSpPr>
        <p:spPr>
          <a:xfrm>
            <a:off x="1863659" y="4644510"/>
            <a:ext cx="4025887" cy="536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Multiple LT stations can be combined via common SMR references to extend coverage and reduce uncertainty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72" name="Google Shape;5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5294844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4"/>
          <p:cNvSpPr/>
          <p:nvPr/>
        </p:nvSpPr>
        <p:spPr>
          <a:xfrm>
            <a:off x="1863659" y="5263877"/>
            <a:ext cx="4025887" cy="536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SMR position relative to each optic's optical parameters characterised in advance via CMM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14"/>
          <p:cNvSpPr/>
          <p:nvPr/>
        </p:nvSpPr>
        <p:spPr>
          <a:xfrm>
            <a:off x="6250841" y="2228976"/>
            <a:ext cx="4542027" cy="1775520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14"/>
          <p:cNvSpPr/>
          <p:nvPr/>
        </p:nvSpPr>
        <p:spPr>
          <a:xfrm>
            <a:off x="6405686" y="2332206"/>
            <a:ext cx="4232343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Why LT over CMM for MORFEO?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14"/>
          <p:cNvSpPr/>
          <p:nvPr/>
        </p:nvSpPr>
        <p:spPr>
          <a:xfrm>
            <a:off x="6405686" y="2693501"/>
            <a:ext cx="4232343" cy="1135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1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CMM range ~1 m, MORFEO volume ~250 m³. The LT is transportable, can be repositioned within the instrument, and achieves comparable uncertainty at these scales.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14"/>
          <p:cNvSpPr/>
          <p:nvPr/>
        </p:nvSpPr>
        <p:spPr>
          <a:xfrm>
            <a:off x="6250841" y="4118048"/>
            <a:ext cx="4542027" cy="187874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4"/>
          <p:cNvSpPr/>
          <p:nvPr/>
        </p:nvSpPr>
        <p:spPr>
          <a:xfrm>
            <a:off x="6405686" y="4221275"/>
            <a:ext cx="4232343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What Is New in This Work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4"/>
          <p:cNvSpPr/>
          <p:nvPr/>
        </p:nvSpPr>
        <p:spPr>
          <a:xfrm>
            <a:off x="6405686" y="4572250"/>
            <a:ext cx="4232343" cy="1238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1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Use of the LT not just for preliminary factory alignment but as an on-board system for monitoring and re-alignment throughout the instrument lifetime at the ELT. MORFEO is the largest adaptive optics instrument ever built.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16th GAPS meeting (4-6 May 2020) · INDICO - INAF (Indico)" id="580" name="Google Shape;5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8029" y="158261"/>
            <a:ext cx="1411297" cy="744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5"/>
          <p:cNvSpPr/>
          <p:nvPr/>
        </p:nvSpPr>
        <p:spPr>
          <a:xfrm>
            <a:off x="612445" y="435270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5"/>
          <p:cNvSpPr/>
          <p:nvPr/>
        </p:nvSpPr>
        <p:spPr>
          <a:xfrm>
            <a:off x="612445" y="435270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– LASER TRACKER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5"/>
          <p:cNvSpPr txBox="1"/>
          <p:nvPr/>
        </p:nvSpPr>
        <p:spPr>
          <a:xfrm>
            <a:off x="4921051" y="1271223"/>
            <a:ext cx="31760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Uncertainty Evaluation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5"/>
          <p:cNvSpPr txBox="1"/>
          <p:nvPr/>
        </p:nvSpPr>
        <p:spPr>
          <a:xfrm>
            <a:off x="1406194" y="5586122"/>
            <a:ext cx="18364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5"/>
          <p:cNvSpPr/>
          <p:nvPr/>
        </p:nvSpPr>
        <p:spPr>
          <a:xfrm>
            <a:off x="2101016" y="1640555"/>
            <a:ext cx="8025247" cy="2445536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5"/>
          <p:cNvSpPr txBox="1"/>
          <p:nvPr/>
        </p:nvSpPr>
        <p:spPr>
          <a:xfrm>
            <a:off x="3259166" y="5589215"/>
            <a:ext cx="20384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Optical design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2" name="Google Shape;592;p15"/>
          <p:cNvCxnSpPr/>
          <p:nvPr/>
        </p:nvCxnSpPr>
        <p:spPr>
          <a:xfrm>
            <a:off x="2928729" y="5792599"/>
            <a:ext cx="31182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3" name="Google Shape;593;p15"/>
          <p:cNvSpPr txBox="1"/>
          <p:nvPr/>
        </p:nvSpPr>
        <p:spPr>
          <a:xfrm>
            <a:off x="1489882" y="4706122"/>
            <a:ext cx="28180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Alignment and monitoring strategy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4" name="Google Shape;594;p15"/>
          <p:cNvGrpSpPr/>
          <p:nvPr/>
        </p:nvGrpSpPr>
        <p:grpSpPr>
          <a:xfrm rot="5400000">
            <a:off x="5898172" y="2875212"/>
            <a:ext cx="1243248" cy="3727362"/>
            <a:chOff x="6007832" y="1661457"/>
            <a:chExt cx="1284954" cy="3027872"/>
          </a:xfrm>
        </p:grpSpPr>
        <p:sp>
          <p:nvSpPr>
            <p:cNvPr id="595" name="Google Shape;595;p15"/>
            <p:cNvSpPr txBox="1"/>
            <p:nvPr/>
          </p:nvSpPr>
          <p:spPr>
            <a:xfrm rot="-5400000">
              <a:off x="5596952" y="2843122"/>
              <a:ext cx="2745052" cy="381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Mechanical design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6" name="Google Shape;596;p15"/>
            <p:cNvCxnSpPr/>
            <p:nvPr/>
          </p:nvCxnSpPr>
          <p:spPr>
            <a:xfrm flipH="1" rot="10800000">
              <a:off x="6007832" y="3519656"/>
              <a:ext cx="211370" cy="1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597" name="Google Shape;597;p15"/>
            <p:cNvSpPr txBox="1"/>
            <p:nvPr/>
          </p:nvSpPr>
          <p:spPr>
            <a:xfrm rot="-5400000">
              <a:off x="5621045" y="3295140"/>
              <a:ext cx="2010926" cy="381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Accuracy evaluation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8" name="Google Shape;598;p15"/>
            <p:cNvCxnSpPr/>
            <p:nvPr/>
          </p:nvCxnSpPr>
          <p:spPr>
            <a:xfrm rot="-5400000">
              <a:off x="6787855" y="4221670"/>
              <a:ext cx="2" cy="935316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99" name="Google Shape;599;p15"/>
            <p:cNvCxnSpPr/>
            <p:nvPr/>
          </p:nvCxnSpPr>
          <p:spPr>
            <a:xfrm rot="-5400000">
              <a:off x="6207866" y="3604409"/>
              <a:ext cx="2132567" cy="37272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0" name="Google Shape;600;p15"/>
            <p:cNvCxnSpPr/>
            <p:nvPr/>
          </p:nvCxnSpPr>
          <p:spPr>
            <a:xfrm rot="5400000">
              <a:off x="6811511" y="2071484"/>
              <a:ext cx="1" cy="962547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1" name="Google Shape;601;p15"/>
            <p:cNvCxnSpPr/>
            <p:nvPr/>
          </p:nvCxnSpPr>
          <p:spPr>
            <a:xfrm rot="5400000">
              <a:off x="5743070" y="3133888"/>
              <a:ext cx="1172041" cy="17787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2" name="Google Shape;602;p15"/>
            <p:cNvCxnSpPr/>
            <p:nvPr/>
          </p:nvCxnSpPr>
          <p:spPr>
            <a:xfrm flipH="1" rot="10800000">
              <a:off x="6302256" y="3909184"/>
              <a:ext cx="5127" cy="780143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603" name="Google Shape;603;p15"/>
            <p:cNvCxnSpPr/>
            <p:nvPr/>
          </p:nvCxnSpPr>
          <p:spPr>
            <a:xfrm rot="-5400000">
              <a:off x="6756873" y="2420819"/>
              <a:ext cx="119439" cy="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604" name="Google Shape;604;p15"/>
          <p:cNvSpPr txBox="1"/>
          <p:nvPr/>
        </p:nvSpPr>
        <p:spPr>
          <a:xfrm>
            <a:off x="8003067" y="4170871"/>
            <a:ext cx="25548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Alignment tolerance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15"/>
          <p:cNvPicPr preferRelativeResize="0"/>
          <p:nvPr/>
        </p:nvPicPr>
        <p:blipFill rotWithShape="1">
          <a:blip r:embed="rId3">
            <a:alphaModFix/>
          </a:blip>
          <a:srcRect b="5476" l="0" r="0" t="7188"/>
          <a:stretch/>
        </p:blipFill>
        <p:spPr>
          <a:xfrm>
            <a:off x="2114695" y="1652954"/>
            <a:ext cx="7989967" cy="24100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6" name="Google Shape;606;p15"/>
          <p:cNvCxnSpPr/>
          <p:nvPr/>
        </p:nvCxnSpPr>
        <p:spPr>
          <a:xfrm flipH="1" rot="10800000">
            <a:off x="4751308" y="5378524"/>
            <a:ext cx="1358400" cy="468300"/>
          </a:xfrm>
          <a:prstGeom prst="bentConnector3">
            <a:avLst>
              <a:gd fmla="val 99753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7" name="Google Shape;607;p15"/>
          <p:cNvCxnSpPr/>
          <p:nvPr/>
        </p:nvCxnSpPr>
        <p:spPr>
          <a:xfrm>
            <a:off x="4154555" y="4941146"/>
            <a:ext cx="31182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Table&#10;&#10;Description automatically generated with medium confidence" id="608" name="Google Shape;60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2848" y="4604597"/>
            <a:ext cx="3239954" cy="1606483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5"/>
          <p:cNvSpPr txBox="1"/>
          <p:nvPr/>
        </p:nvSpPr>
        <p:spPr>
          <a:xfrm>
            <a:off x="612445" y="74314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Software structure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6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6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– LT PLACEMENT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6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Tracker Placement Optimisation Software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6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6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Finding the best LT position inside MORFEO — a constrained optimisation problem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6"/>
          <p:cNvSpPr/>
          <p:nvPr/>
        </p:nvSpPr>
        <p:spPr>
          <a:xfrm>
            <a:off x="1399132" y="2228978"/>
            <a:ext cx="9393736" cy="77420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6"/>
          <p:cNvSpPr/>
          <p:nvPr/>
        </p:nvSpPr>
        <p:spPr>
          <a:xfrm>
            <a:off x="1553975" y="2301236"/>
            <a:ext cx="9084052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The LT must be placed inside the MORFEO structure such that all SMRs are simultaneously visible — avoiding collisions with structural members, the optical path, and respecting SMR field-of-view limits. This is solved as a brute-force optimisation over a 40 cm mesh.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6"/>
          <p:cNvSpPr/>
          <p:nvPr/>
        </p:nvSpPr>
        <p:spPr>
          <a:xfrm>
            <a:off x="1399132" y="3158028"/>
            <a:ext cx="4593640" cy="1341963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6"/>
          <p:cNvSpPr/>
          <p:nvPr/>
        </p:nvSpPr>
        <p:spPr>
          <a:xfrm>
            <a:off x="1399132" y="3158029"/>
            <a:ext cx="4593640" cy="33032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6"/>
          <p:cNvSpPr/>
          <p:nvPr/>
        </p:nvSpPr>
        <p:spPr>
          <a:xfrm>
            <a:off x="1399132" y="3158029"/>
            <a:ext cx="4593640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Step 1 – Geometry Input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6"/>
          <p:cNvSpPr/>
          <p:nvPr/>
        </p:nvSpPr>
        <p:spPr>
          <a:xfrm>
            <a:off x="1523005" y="3529648"/>
            <a:ext cx="4335571" cy="877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3-D CAD model of MORFEO loaded. SMR positions and orientations on each optomechanical element defined. Instrument volume discretised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6"/>
          <p:cNvSpPr/>
          <p:nvPr/>
        </p:nvSpPr>
        <p:spPr>
          <a:xfrm>
            <a:off x="6199228" y="3158028"/>
            <a:ext cx="4593640" cy="1341963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16"/>
          <p:cNvSpPr/>
          <p:nvPr/>
        </p:nvSpPr>
        <p:spPr>
          <a:xfrm>
            <a:off x="6199228" y="3158029"/>
            <a:ext cx="4593640" cy="33032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16"/>
          <p:cNvSpPr/>
          <p:nvPr/>
        </p:nvSpPr>
        <p:spPr>
          <a:xfrm>
            <a:off x="6199228" y="3158029"/>
            <a:ext cx="4593640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Step 2 – Constraint Check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16"/>
          <p:cNvSpPr/>
          <p:nvPr/>
        </p:nvSpPr>
        <p:spPr>
          <a:xfrm>
            <a:off x="6323101" y="3529648"/>
            <a:ext cx="4335571" cy="877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For each candidate position: (a) no collision with structure, (b) no vignetting of LT beam by structural members, (c) all SMR beams within 40° FOV of each SMR.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16"/>
          <p:cNvSpPr/>
          <p:nvPr/>
        </p:nvSpPr>
        <p:spPr>
          <a:xfrm>
            <a:off x="1399132" y="4685800"/>
            <a:ext cx="4593640" cy="1341963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6"/>
          <p:cNvSpPr/>
          <p:nvPr/>
        </p:nvSpPr>
        <p:spPr>
          <a:xfrm>
            <a:off x="1399132" y="4685801"/>
            <a:ext cx="4593640" cy="33032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6"/>
          <p:cNvSpPr/>
          <p:nvPr/>
        </p:nvSpPr>
        <p:spPr>
          <a:xfrm>
            <a:off x="1399132" y="4685801"/>
            <a:ext cx="4593640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Step 3 – Optical Path BC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6"/>
          <p:cNvSpPr/>
          <p:nvPr/>
        </p:nvSpPr>
        <p:spPr>
          <a:xfrm>
            <a:off x="1523005" y="5057420"/>
            <a:ext cx="4335571" cy="877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Optical path treated as a solid volume — LT cannot be placed inside it. Eliminates a large fraction of candidate positions that would physically block the beam.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6"/>
          <p:cNvSpPr/>
          <p:nvPr/>
        </p:nvSpPr>
        <p:spPr>
          <a:xfrm>
            <a:off x="6199228" y="4685800"/>
            <a:ext cx="4593640" cy="1341963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16"/>
          <p:cNvSpPr/>
          <p:nvPr/>
        </p:nvSpPr>
        <p:spPr>
          <a:xfrm>
            <a:off x="6199228" y="4685801"/>
            <a:ext cx="4593640" cy="33032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6"/>
          <p:cNvSpPr/>
          <p:nvPr/>
        </p:nvSpPr>
        <p:spPr>
          <a:xfrm>
            <a:off x="6199228" y="4685801"/>
            <a:ext cx="4593640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Step 4 – Output &amp; Use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6"/>
          <p:cNvSpPr/>
          <p:nvPr/>
        </p:nvSpPr>
        <p:spPr>
          <a:xfrm>
            <a:off x="6323101" y="5057420"/>
            <a:ext cx="4335571" cy="877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Valid positions ranked by coverage. Two LT stations (LT1, LT2) identified with common SMR references to tie coordinate frames. Uncertainty reduces as common references increase.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scatter chart&#10;&#10;Description automatically generated" id="638" name="Google Shape;638;p16"/>
          <p:cNvPicPr preferRelativeResize="0"/>
          <p:nvPr/>
        </p:nvPicPr>
        <p:blipFill rotWithShape="1">
          <a:blip r:embed="rId3">
            <a:alphaModFix/>
          </a:blip>
          <a:srcRect b="5169" l="53791" r="8987" t="54035"/>
          <a:stretch/>
        </p:blipFill>
        <p:spPr>
          <a:xfrm>
            <a:off x="176794" y="649029"/>
            <a:ext cx="3597538" cy="2323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9" name="Google Shape;639;p16"/>
          <p:cNvCxnSpPr/>
          <p:nvPr/>
        </p:nvCxnSpPr>
        <p:spPr>
          <a:xfrm>
            <a:off x="3774332" y="596024"/>
            <a:ext cx="2084244" cy="2995106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0" name="Google Shape;640;p16"/>
          <p:cNvSpPr/>
          <p:nvPr/>
        </p:nvSpPr>
        <p:spPr>
          <a:xfrm>
            <a:off x="171412" y="621292"/>
            <a:ext cx="3602920" cy="2350927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1" name="Google Shape;641;p16"/>
          <p:cNvCxnSpPr/>
          <p:nvPr/>
        </p:nvCxnSpPr>
        <p:spPr>
          <a:xfrm>
            <a:off x="171412" y="2941249"/>
            <a:ext cx="1351593" cy="1347394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2" name="Google Shape;642;p16"/>
          <p:cNvSpPr/>
          <p:nvPr/>
        </p:nvSpPr>
        <p:spPr>
          <a:xfrm>
            <a:off x="1523005" y="3591131"/>
            <a:ext cx="4335571" cy="747405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&#10;&#10;Description automatically generated" id="643" name="Google Shape;643;p16"/>
          <p:cNvPicPr preferRelativeResize="0"/>
          <p:nvPr/>
        </p:nvPicPr>
        <p:blipFill rotWithShape="1">
          <a:blip r:embed="rId4">
            <a:alphaModFix/>
          </a:blip>
          <a:srcRect b="28445" l="33533" r="30850" t="25534"/>
          <a:stretch/>
        </p:blipFill>
        <p:spPr>
          <a:xfrm>
            <a:off x="7645768" y="326589"/>
            <a:ext cx="3612584" cy="23452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4" name="Google Shape;644;p16"/>
          <p:cNvCxnSpPr/>
          <p:nvPr/>
        </p:nvCxnSpPr>
        <p:spPr>
          <a:xfrm flipH="1">
            <a:off x="10628363" y="2671859"/>
            <a:ext cx="660298" cy="94796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5" name="Google Shape;645;p16"/>
          <p:cNvSpPr/>
          <p:nvPr/>
        </p:nvSpPr>
        <p:spPr>
          <a:xfrm>
            <a:off x="7638147" y="326589"/>
            <a:ext cx="3650513" cy="2350927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6" name="Google Shape;646;p16"/>
          <p:cNvCxnSpPr/>
          <p:nvPr/>
        </p:nvCxnSpPr>
        <p:spPr>
          <a:xfrm flipH="1">
            <a:off x="6288956" y="326589"/>
            <a:ext cx="1349191" cy="329323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7" name="Google Shape;647;p16"/>
          <p:cNvSpPr/>
          <p:nvPr/>
        </p:nvSpPr>
        <p:spPr>
          <a:xfrm>
            <a:off x="6292792" y="3619820"/>
            <a:ext cx="4335571" cy="747405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8" name="Google Shape;648;p16"/>
          <p:cNvGrpSpPr/>
          <p:nvPr/>
        </p:nvGrpSpPr>
        <p:grpSpPr>
          <a:xfrm>
            <a:off x="1368823" y="2587325"/>
            <a:ext cx="4507149" cy="1969732"/>
            <a:chOff x="3088674" y="3077245"/>
            <a:chExt cx="5169410" cy="2256313"/>
          </a:xfrm>
        </p:grpSpPr>
        <p:pic>
          <p:nvPicPr>
            <p:cNvPr descr="A picture containing indoor&#10;&#10;Description automatically generated" id="649" name="Google Shape;64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88674" y="3435386"/>
              <a:ext cx="2011045" cy="1735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bicycle, bicycle rack&#10;&#10;Description automatically generated" id="650" name="Google Shape;650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967582" y="3077294"/>
              <a:ext cx="2290502" cy="2256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1" name="Google Shape;651;p16"/>
            <p:cNvSpPr/>
            <p:nvPr/>
          </p:nvSpPr>
          <p:spPr>
            <a:xfrm>
              <a:off x="3678540" y="3827545"/>
              <a:ext cx="953470" cy="1020554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2" name="Google Shape;652;p16"/>
            <p:cNvCxnSpPr>
              <a:stCxn id="651" idx="0"/>
            </p:cNvCxnSpPr>
            <p:nvPr/>
          </p:nvCxnSpPr>
          <p:spPr>
            <a:xfrm flipH="1" rot="10800000">
              <a:off x="4155275" y="3077245"/>
              <a:ext cx="1812300" cy="750300"/>
            </a:xfrm>
            <a:prstGeom prst="straightConnector1">
              <a:avLst/>
            </a:prstGeom>
            <a:noFill/>
            <a:ln cap="flat" cmpd="sng" w="38100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3" name="Google Shape;653;p16"/>
            <p:cNvCxnSpPr>
              <a:stCxn id="651" idx="4"/>
            </p:cNvCxnSpPr>
            <p:nvPr/>
          </p:nvCxnSpPr>
          <p:spPr>
            <a:xfrm>
              <a:off x="4155275" y="4848099"/>
              <a:ext cx="1870800" cy="485400"/>
            </a:xfrm>
            <a:prstGeom prst="straightConnector1">
              <a:avLst/>
            </a:prstGeom>
            <a:noFill/>
            <a:ln cap="flat" cmpd="sng" w="38100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54" name="Google Shape;654;p16"/>
            <p:cNvSpPr/>
            <p:nvPr/>
          </p:nvSpPr>
          <p:spPr>
            <a:xfrm>
              <a:off x="5967582" y="3077294"/>
              <a:ext cx="2290502" cy="2256264"/>
            </a:xfrm>
            <a:prstGeom prst="rect">
              <a:avLst/>
            </a:prstGeom>
            <a:noFill/>
            <a:ln cap="flat" cmpd="sng" w="38100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55" name="Google Shape;655;p16"/>
          <p:cNvCxnSpPr/>
          <p:nvPr/>
        </p:nvCxnSpPr>
        <p:spPr>
          <a:xfrm flipH="1">
            <a:off x="5844711" y="4598803"/>
            <a:ext cx="104578" cy="524161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6" name="Google Shape;656;p16"/>
          <p:cNvSpPr/>
          <p:nvPr/>
        </p:nvSpPr>
        <p:spPr>
          <a:xfrm>
            <a:off x="1368823" y="2523356"/>
            <a:ext cx="4593641" cy="2121153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7" name="Google Shape;657;p16"/>
          <p:cNvCxnSpPr/>
          <p:nvPr/>
        </p:nvCxnSpPr>
        <p:spPr>
          <a:xfrm>
            <a:off x="1368823" y="4653151"/>
            <a:ext cx="170626" cy="524161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8" name="Google Shape;658;p16"/>
          <p:cNvSpPr/>
          <p:nvPr/>
        </p:nvSpPr>
        <p:spPr>
          <a:xfrm>
            <a:off x="1509140" y="5122965"/>
            <a:ext cx="4335571" cy="747405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tower&#10;&#10;Description automatically generated" id="659" name="Google Shape;65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09612" y="2749685"/>
            <a:ext cx="3841556" cy="34008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16"/>
          <p:cNvCxnSpPr/>
          <p:nvPr/>
        </p:nvCxnSpPr>
        <p:spPr>
          <a:xfrm>
            <a:off x="6023081" y="2749685"/>
            <a:ext cx="285881" cy="2373279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1" name="Google Shape;661;p16"/>
          <p:cNvSpPr/>
          <p:nvPr/>
        </p:nvSpPr>
        <p:spPr>
          <a:xfrm>
            <a:off x="2226056" y="2760860"/>
            <a:ext cx="3832733" cy="3400849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2" name="Google Shape;662;p16"/>
          <p:cNvCxnSpPr/>
          <p:nvPr/>
        </p:nvCxnSpPr>
        <p:spPr>
          <a:xfrm flipH="1" rot="10800000">
            <a:off x="6058789" y="5870370"/>
            <a:ext cx="4569574" cy="280164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3" name="Google Shape;663;p16"/>
          <p:cNvSpPr/>
          <p:nvPr/>
        </p:nvSpPr>
        <p:spPr>
          <a:xfrm>
            <a:off x="6308962" y="5129450"/>
            <a:ext cx="4335571" cy="747405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7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17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– LT ACCURACY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17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Laser Tracker Characterisation &amp; Error Model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17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17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Moving beyond MPE datasheet values — a dedicated experimental campaign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17"/>
          <p:cNvSpPr/>
          <p:nvPr/>
        </p:nvSpPr>
        <p:spPr>
          <a:xfrm>
            <a:off x="1399132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17"/>
          <p:cNvSpPr/>
          <p:nvPr/>
        </p:nvSpPr>
        <p:spPr>
          <a:xfrm>
            <a:off x="1399132" y="2228978"/>
            <a:ext cx="2993608" cy="371620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17"/>
          <p:cNvSpPr/>
          <p:nvPr/>
        </p:nvSpPr>
        <p:spPr>
          <a:xfrm>
            <a:off x="1399132" y="2228978"/>
            <a:ext cx="2993608" cy="371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99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Kinematic Error Model</a:t>
            </a:r>
            <a:endParaRPr sz="12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77" name="Google Shape;6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27760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7"/>
          <p:cNvSpPr/>
          <p:nvPr/>
        </p:nvSpPr>
        <p:spPr>
          <a:xfrm>
            <a:off x="1853337" y="2745118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LT kinematics described with decenter of azimuthal/elevation encoders, laser source decenter and focal distance, and axis tilts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79" name="Google Shape;6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3705136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7"/>
          <p:cNvSpPr/>
          <p:nvPr/>
        </p:nvSpPr>
        <p:spPr>
          <a:xfrm>
            <a:off x="1853337" y="3674169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Standard ISO 10360-10:2016 defines the MPE-based (a priori) model — used as starting point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81" name="Google Shape;68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46341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7"/>
          <p:cNvSpPr/>
          <p:nvPr/>
        </p:nvSpPr>
        <p:spPr>
          <a:xfrm>
            <a:off x="1853337" y="4363273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Dedicated characterisation campaign builds a measured model to replace manufacturer data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17"/>
          <p:cNvSpPr/>
          <p:nvPr/>
        </p:nvSpPr>
        <p:spPr>
          <a:xfrm>
            <a:off x="4578551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17"/>
          <p:cNvSpPr/>
          <p:nvPr/>
        </p:nvSpPr>
        <p:spPr>
          <a:xfrm>
            <a:off x="4578551" y="2228978"/>
            <a:ext cx="2993608" cy="371620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17"/>
          <p:cNvSpPr/>
          <p:nvPr/>
        </p:nvSpPr>
        <p:spPr>
          <a:xfrm>
            <a:off x="4578551" y="2228978"/>
            <a:ext cx="2993608" cy="371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99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Experimental Tests</a:t>
            </a:r>
            <a:endParaRPr sz="12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86" name="Google Shape;6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27760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7"/>
          <p:cNvSpPr/>
          <p:nvPr/>
        </p:nvSpPr>
        <p:spPr>
          <a:xfrm>
            <a:off x="5032755" y="2440321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Reference bar (6 calibrated distances) used across all tests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88" name="Google Shape;6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3705136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17"/>
          <p:cNvSpPr/>
          <p:nvPr/>
        </p:nvSpPr>
        <p:spPr>
          <a:xfrm>
            <a:off x="5032755" y="3369372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Angular segment test: bar measured at different azimuthal positions to map encoder non-uniformity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90" name="Google Shape;6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46341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7"/>
          <p:cNvSpPr/>
          <p:nvPr/>
        </p:nvSpPr>
        <p:spPr>
          <a:xfrm>
            <a:off x="5032755" y="4298422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Elevation test: vertical bar at several distances, temperature monitored with PT100 sensors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92" name="Google Shape;6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5563237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7"/>
          <p:cNvSpPr/>
          <p:nvPr/>
        </p:nvSpPr>
        <p:spPr>
          <a:xfrm>
            <a:off x="5032755" y="5227473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Radial test: horizontal bar at increasing distances to characterise ranging error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7"/>
          <p:cNvSpPr/>
          <p:nvPr/>
        </p:nvSpPr>
        <p:spPr>
          <a:xfrm>
            <a:off x="7757969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17"/>
          <p:cNvSpPr/>
          <p:nvPr/>
        </p:nvSpPr>
        <p:spPr>
          <a:xfrm>
            <a:off x="7757969" y="2228978"/>
            <a:ext cx="2993608" cy="371620"/>
          </a:xfrm>
          <a:prstGeom prst="rect">
            <a:avLst/>
          </a:prstGeom>
          <a:solidFill>
            <a:srgbClr val="4ADE80"/>
          </a:solidFill>
          <a:ln cap="flat" cmpd="sng" w="12700">
            <a:solidFill>
              <a:srgbClr val="4AD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17"/>
          <p:cNvSpPr/>
          <p:nvPr/>
        </p:nvSpPr>
        <p:spPr>
          <a:xfrm>
            <a:off x="7757969" y="2228978"/>
            <a:ext cx="2993608" cy="371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99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Environmental &amp; SMR Effects</a:t>
            </a:r>
            <a:endParaRPr sz="12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97" name="Google Shape;69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27760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17"/>
          <p:cNvSpPr/>
          <p:nvPr/>
        </p:nvSpPr>
        <p:spPr>
          <a:xfrm>
            <a:off x="8212174" y="2745118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Refractive index of air modelled with Ciddor / Edlén equations (T, P, humidity)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99" name="Google Shape;69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3705136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17"/>
          <p:cNvSpPr/>
          <p:nvPr/>
        </p:nvSpPr>
        <p:spPr>
          <a:xfrm>
            <a:off x="8212174" y="3674169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Linear temperature distribution assumed along beam path — PT100s monitor air in front of optics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01" name="Google Shape;70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46341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7"/>
          <p:cNvSpPr/>
          <p:nvPr/>
        </p:nvSpPr>
        <p:spPr>
          <a:xfrm>
            <a:off x="8212174" y="4603219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SMR characterisation: dihedral angle (affects max usable range) and centring error (affects pointing) measured and included in model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&#10;&#10;Description automatically generated" id="703" name="Google Shape;703;p17"/>
          <p:cNvPicPr preferRelativeResize="0"/>
          <p:nvPr/>
        </p:nvPicPr>
        <p:blipFill rotWithShape="1">
          <a:blip r:embed="rId4">
            <a:alphaModFix/>
          </a:blip>
          <a:srcRect b="51785" l="8696" r="51193" t="4687"/>
          <a:stretch/>
        </p:blipFill>
        <p:spPr>
          <a:xfrm>
            <a:off x="4400760" y="4474188"/>
            <a:ext cx="3850399" cy="2099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704" name="Google Shape;704;p17"/>
          <p:cNvPicPr preferRelativeResize="0"/>
          <p:nvPr/>
        </p:nvPicPr>
        <p:blipFill rotWithShape="1">
          <a:blip r:embed="rId5">
            <a:alphaModFix/>
          </a:blip>
          <a:srcRect b="47784" l="2759" r="6319" t="4137"/>
          <a:stretch/>
        </p:blipFill>
        <p:spPr>
          <a:xfrm>
            <a:off x="3625488" y="419283"/>
            <a:ext cx="3264631" cy="1294882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7"/>
          <p:cNvSpPr/>
          <p:nvPr/>
        </p:nvSpPr>
        <p:spPr>
          <a:xfrm>
            <a:off x="3592140" y="387797"/>
            <a:ext cx="3264631" cy="1326368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6" name="Google Shape;706;p17"/>
          <p:cNvCxnSpPr/>
          <p:nvPr/>
        </p:nvCxnSpPr>
        <p:spPr>
          <a:xfrm>
            <a:off x="6890119" y="419283"/>
            <a:ext cx="348712" cy="2177037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7" name="Google Shape;707;p17"/>
          <p:cNvSpPr/>
          <p:nvPr/>
        </p:nvSpPr>
        <p:spPr>
          <a:xfrm>
            <a:off x="4994453" y="2607915"/>
            <a:ext cx="2247377" cy="557733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8" name="Google Shape;708;p17"/>
          <p:cNvCxnSpPr/>
          <p:nvPr/>
        </p:nvCxnSpPr>
        <p:spPr>
          <a:xfrm>
            <a:off x="3584544" y="1687566"/>
            <a:ext cx="1398976" cy="1496265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9" name="Google Shape;709;p17"/>
          <p:cNvSpPr/>
          <p:nvPr/>
        </p:nvSpPr>
        <p:spPr>
          <a:xfrm>
            <a:off x="4387810" y="4456005"/>
            <a:ext cx="3850399" cy="2117566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0" name="Google Shape;710;p17"/>
          <p:cNvCxnSpPr/>
          <p:nvPr/>
        </p:nvCxnSpPr>
        <p:spPr>
          <a:xfrm rot="10800000">
            <a:off x="4206930" y="3740689"/>
            <a:ext cx="637444" cy="69569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1" name="Google Shape;711;p17"/>
          <p:cNvSpPr/>
          <p:nvPr/>
        </p:nvSpPr>
        <p:spPr>
          <a:xfrm>
            <a:off x="1861357" y="3740689"/>
            <a:ext cx="2345573" cy="677509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2" name="Google Shape;712;p17"/>
          <p:cNvCxnSpPr/>
          <p:nvPr/>
        </p:nvCxnSpPr>
        <p:spPr>
          <a:xfrm rot="10800000">
            <a:off x="1861357" y="4418198"/>
            <a:ext cx="2513503" cy="2155373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hart, box and whisker chart&#10;&#10;Description automatically generated" id="713" name="Google Shape;71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53428" y="1898072"/>
            <a:ext cx="2324843" cy="1910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4" name="Google Shape;714;p17"/>
          <p:cNvCxnSpPr/>
          <p:nvPr/>
        </p:nvCxnSpPr>
        <p:spPr>
          <a:xfrm flipH="1">
            <a:off x="7307976" y="1898072"/>
            <a:ext cx="573868" cy="1547877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5" name="Google Shape;715;p17"/>
          <p:cNvSpPr/>
          <p:nvPr/>
        </p:nvSpPr>
        <p:spPr>
          <a:xfrm>
            <a:off x="5063598" y="3457544"/>
            <a:ext cx="2247377" cy="647528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6" name="Google Shape;716;p17"/>
          <p:cNvCxnSpPr/>
          <p:nvPr/>
        </p:nvCxnSpPr>
        <p:spPr>
          <a:xfrm flipH="1" rot="10800000">
            <a:off x="7310975" y="3803473"/>
            <a:ext cx="2867296" cy="211804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7" name="Google Shape;717;p17"/>
          <p:cNvSpPr/>
          <p:nvPr/>
        </p:nvSpPr>
        <p:spPr>
          <a:xfrm>
            <a:off x="7853428" y="1896121"/>
            <a:ext cx="2334607" cy="1907351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8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8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– LT ACCURACY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18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Laser Tracker Characterisation &amp; Error Model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8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8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Moving beyond MPE datasheet values — a dedicated experimental campaign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8"/>
          <p:cNvSpPr/>
          <p:nvPr/>
        </p:nvSpPr>
        <p:spPr>
          <a:xfrm>
            <a:off x="1399132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8"/>
          <p:cNvSpPr/>
          <p:nvPr/>
        </p:nvSpPr>
        <p:spPr>
          <a:xfrm>
            <a:off x="1399132" y="2228978"/>
            <a:ext cx="2993608" cy="371620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18"/>
          <p:cNvSpPr/>
          <p:nvPr/>
        </p:nvSpPr>
        <p:spPr>
          <a:xfrm>
            <a:off x="1399132" y="2228978"/>
            <a:ext cx="2993608" cy="371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99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Kinematic Error Model</a:t>
            </a:r>
            <a:endParaRPr sz="12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31" name="Google Shape;73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27760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8"/>
          <p:cNvSpPr/>
          <p:nvPr/>
        </p:nvSpPr>
        <p:spPr>
          <a:xfrm>
            <a:off x="1853337" y="2745118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LT kinematics described with decenter of azimuthal/elevation encoders, laser source decenter and focal distance, and axis tilts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33" name="Google Shape;73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3705136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18"/>
          <p:cNvSpPr/>
          <p:nvPr/>
        </p:nvSpPr>
        <p:spPr>
          <a:xfrm>
            <a:off x="1853337" y="3674169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Standard ISO 10360-10:2016 defines the MPE-based (a priori) model — used as starting point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35" name="Google Shape;73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46341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8"/>
          <p:cNvSpPr/>
          <p:nvPr/>
        </p:nvSpPr>
        <p:spPr>
          <a:xfrm>
            <a:off x="1853337" y="4363273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Dedicated characterisation campaign builds a measured model to replace manufacturer data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18"/>
          <p:cNvSpPr/>
          <p:nvPr/>
        </p:nvSpPr>
        <p:spPr>
          <a:xfrm>
            <a:off x="4578551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18"/>
          <p:cNvSpPr/>
          <p:nvPr/>
        </p:nvSpPr>
        <p:spPr>
          <a:xfrm>
            <a:off x="4578551" y="2228978"/>
            <a:ext cx="2993608" cy="371620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18"/>
          <p:cNvSpPr/>
          <p:nvPr/>
        </p:nvSpPr>
        <p:spPr>
          <a:xfrm>
            <a:off x="4578551" y="2228978"/>
            <a:ext cx="2993608" cy="371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99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Experimental Tests</a:t>
            </a:r>
            <a:endParaRPr sz="12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40" name="Google Shape;74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27760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8"/>
          <p:cNvSpPr/>
          <p:nvPr/>
        </p:nvSpPr>
        <p:spPr>
          <a:xfrm>
            <a:off x="5032755" y="2440321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Reference bar (6 calibrated distances) used across all tests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42" name="Google Shape;74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3705136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8"/>
          <p:cNvSpPr/>
          <p:nvPr/>
        </p:nvSpPr>
        <p:spPr>
          <a:xfrm>
            <a:off x="5032755" y="3369372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Angular segment test: bar measured at different azimuthal positions to map encoder non-uniformity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44" name="Google Shape;7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46341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5032755" y="4298422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Elevation test: vertical bar at several distances, temperature monitored with PT100 sensors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46" name="Google Shape;7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425" y="5563237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8"/>
          <p:cNvSpPr/>
          <p:nvPr/>
        </p:nvSpPr>
        <p:spPr>
          <a:xfrm>
            <a:off x="5032755" y="5227473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Radial test: horizontal bar at increasing distances to characterise ranging error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18"/>
          <p:cNvSpPr/>
          <p:nvPr/>
        </p:nvSpPr>
        <p:spPr>
          <a:xfrm>
            <a:off x="7757969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18"/>
          <p:cNvSpPr/>
          <p:nvPr/>
        </p:nvSpPr>
        <p:spPr>
          <a:xfrm>
            <a:off x="7757969" y="2228978"/>
            <a:ext cx="2993608" cy="371620"/>
          </a:xfrm>
          <a:prstGeom prst="rect">
            <a:avLst/>
          </a:prstGeom>
          <a:solidFill>
            <a:srgbClr val="4ADE80"/>
          </a:solidFill>
          <a:ln cap="flat" cmpd="sng" w="12700">
            <a:solidFill>
              <a:srgbClr val="4AD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18"/>
          <p:cNvSpPr/>
          <p:nvPr/>
        </p:nvSpPr>
        <p:spPr>
          <a:xfrm>
            <a:off x="7757969" y="2228978"/>
            <a:ext cx="2993608" cy="371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99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Environmental &amp; SMR Effects</a:t>
            </a:r>
            <a:endParaRPr sz="12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51" name="Google Shape;75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27760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8"/>
          <p:cNvSpPr/>
          <p:nvPr/>
        </p:nvSpPr>
        <p:spPr>
          <a:xfrm>
            <a:off x="8212174" y="2745118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Refractive index of air modelled with Ciddor / Edlén equations (T, P, humidity)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53" name="Google Shape;75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3705136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8"/>
          <p:cNvSpPr/>
          <p:nvPr/>
        </p:nvSpPr>
        <p:spPr>
          <a:xfrm>
            <a:off x="8212174" y="3674169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Linear temperature distribution assumed along beam path — PT100s monitor air in front of optics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55" name="Google Shape;75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4634185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8"/>
          <p:cNvSpPr/>
          <p:nvPr/>
        </p:nvSpPr>
        <p:spPr>
          <a:xfrm>
            <a:off x="8212174" y="4603219"/>
            <a:ext cx="2425855" cy="825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SMR characterisation: dihedral angle (affects max usable range) and centring error (affects pointing) measured and included in model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&#10;&#10;Description automatically generated" id="757" name="Google Shape;757;p18"/>
          <p:cNvPicPr preferRelativeResize="0"/>
          <p:nvPr/>
        </p:nvPicPr>
        <p:blipFill rotWithShape="1">
          <a:blip r:embed="rId4">
            <a:alphaModFix/>
          </a:blip>
          <a:srcRect b="0" l="0" r="0" t="2580"/>
          <a:stretch/>
        </p:blipFill>
        <p:spPr>
          <a:xfrm>
            <a:off x="1956562" y="4318512"/>
            <a:ext cx="2940188" cy="2148216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8"/>
          <p:cNvSpPr/>
          <p:nvPr/>
        </p:nvSpPr>
        <p:spPr>
          <a:xfrm>
            <a:off x="1956562" y="4298422"/>
            <a:ext cx="2940188" cy="2168305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9" name="Google Shape;759;p18"/>
          <p:cNvCxnSpPr/>
          <p:nvPr/>
        </p:nvCxnSpPr>
        <p:spPr>
          <a:xfrm rot="10800000">
            <a:off x="4896750" y="4318512"/>
            <a:ext cx="3315424" cy="284707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0" name="Google Shape;760;p18"/>
          <p:cNvSpPr/>
          <p:nvPr/>
        </p:nvSpPr>
        <p:spPr>
          <a:xfrm>
            <a:off x="8205684" y="4603219"/>
            <a:ext cx="2425854" cy="825823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1" name="Google Shape;761;p18"/>
          <p:cNvCxnSpPr/>
          <p:nvPr/>
        </p:nvCxnSpPr>
        <p:spPr>
          <a:xfrm flipH="1">
            <a:off x="4950170" y="5428088"/>
            <a:ext cx="3255514" cy="1047833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hart, histogram&#10;&#10;Description automatically generated" id="762" name="Google Shape;762;p18"/>
          <p:cNvPicPr preferRelativeResize="0"/>
          <p:nvPr/>
        </p:nvPicPr>
        <p:blipFill rotWithShape="1">
          <a:blip r:embed="rId5">
            <a:alphaModFix/>
          </a:blip>
          <a:srcRect b="5462" l="9621" r="7855" t="3270"/>
          <a:stretch/>
        </p:blipFill>
        <p:spPr>
          <a:xfrm>
            <a:off x="1718553" y="1046122"/>
            <a:ext cx="4163403" cy="2313205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8"/>
          <p:cNvSpPr/>
          <p:nvPr/>
        </p:nvSpPr>
        <p:spPr>
          <a:xfrm>
            <a:off x="1718553" y="1031259"/>
            <a:ext cx="4163403" cy="2338114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4" name="Google Shape;764;p18"/>
          <p:cNvCxnSpPr/>
          <p:nvPr/>
        </p:nvCxnSpPr>
        <p:spPr>
          <a:xfrm rot="10800000">
            <a:off x="5881956" y="1035866"/>
            <a:ext cx="2330219" cy="2704848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5" name="Google Shape;765;p18"/>
          <p:cNvSpPr/>
          <p:nvPr/>
        </p:nvSpPr>
        <p:spPr>
          <a:xfrm>
            <a:off x="8212175" y="3750759"/>
            <a:ext cx="2425854" cy="710106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6" name="Google Shape;766;p18"/>
          <p:cNvCxnSpPr/>
          <p:nvPr/>
        </p:nvCxnSpPr>
        <p:spPr>
          <a:xfrm rot="10800000">
            <a:off x="5881956" y="3429000"/>
            <a:ext cx="2323728" cy="105090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hart, line chart&#10;&#10;Description automatically generated" id="767" name="Google Shape;767;p18"/>
          <p:cNvPicPr preferRelativeResize="0"/>
          <p:nvPr/>
        </p:nvPicPr>
        <p:blipFill rotWithShape="1">
          <a:blip r:embed="rId6">
            <a:alphaModFix/>
          </a:blip>
          <a:srcRect b="8516" l="10119" r="48139" t="3971"/>
          <a:stretch/>
        </p:blipFill>
        <p:spPr>
          <a:xfrm>
            <a:off x="4010497" y="713836"/>
            <a:ext cx="3241968" cy="341430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8"/>
          <p:cNvSpPr/>
          <p:nvPr/>
        </p:nvSpPr>
        <p:spPr>
          <a:xfrm>
            <a:off x="4003207" y="674863"/>
            <a:ext cx="3241967" cy="3471159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9" name="Google Shape;769;p18"/>
          <p:cNvCxnSpPr/>
          <p:nvPr/>
        </p:nvCxnSpPr>
        <p:spPr>
          <a:xfrm rot="10800000">
            <a:off x="7245174" y="677762"/>
            <a:ext cx="985207" cy="200424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0" name="Google Shape;770;p18"/>
          <p:cNvSpPr/>
          <p:nvPr/>
        </p:nvSpPr>
        <p:spPr>
          <a:xfrm>
            <a:off x="8230381" y="2701590"/>
            <a:ext cx="2342980" cy="825823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1" name="Google Shape;771;p18"/>
          <p:cNvCxnSpPr/>
          <p:nvPr/>
        </p:nvCxnSpPr>
        <p:spPr>
          <a:xfrm flipH="1">
            <a:off x="7207256" y="3517930"/>
            <a:ext cx="1100555" cy="614151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2" name="Google Shape;77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16191" y="181798"/>
            <a:ext cx="3567618" cy="2168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9"/>
          <p:cNvSpPr/>
          <p:nvPr/>
        </p:nvSpPr>
        <p:spPr>
          <a:xfrm>
            <a:off x="612445" y="435270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19"/>
          <p:cNvSpPr/>
          <p:nvPr/>
        </p:nvSpPr>
        <p:spPr>
          <a:xfrm>
            <a:off x="612445" y="435270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– LASER TRACKER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19"/>
          <p:cNvSpPr txBox="1"/>
          <p:nvPr/>
        </p:nvSpPr>
        <p:spPr>
          <a:xfrm>
            <a:off x="4921051" y="1271223"/>
            <a:ext cx="31760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Uncertainty Evaluation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19"/>
          <p:cNvSpPr txBox="1"/>
          <p:nvPr/>
        </p:nvSpPr>
        <p:spPr>
          <a:xfrm>
            <a:off x="1406194" y="5586122"/>
            <a:ext cx="18364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19"/>
          <p:cNvSpPr/>
          <p:nvPr/>
        </p:nvSpPr>
        <p:spPr>
          <a:xfrm>
            <a:off x="2101016" y="1640555"/>
            <a:ext cx="8025247" cy="2445536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19"/>
          <p:cNvSpPr txBox="1"/>
          <p:nvPr/>
        </p:nvSpPr>
        <p:spPr>
          <a:xfrm>
            <a:off x="3259166" y="5589215"/>
            <a:ext cx="20384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Optical design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4" name="Google Shape;784;p19"/>
          <p:cNvCxnSpPr/>
          <p:nvPr/>
        </p:nvCxnSpPr>
        <p:spPr>
          <a:xfrm>
            <a:off x="2928729" y="5792599"/>
            <a:ext cx="31182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85" name="Google Shape;785;p19"/>
          <p:cNvSpPr txBox="1"/>
          <p:nvPr/>
        </p:nvSpPr>
        <p:spPr>
          <a:xfrm>
            <a:off x="1489882" y="4706122"/>
            <a:ext cx="28180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Alignment and monitoring strategy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6" name="Google Shape;786;p19"/>
          <p:cNvGrpSpPr/>
          <p:nvPr/>
        </p:nvGrpSpPr>
        <p:grpSpPr>
          <a:xfrm rot="5400000">
            <a:off x="5898172" y="2875212"/>
            <a:ext cx="1243248" cy="3727362"/>
            <a:chOff x="6007832" y="1661457"/>
            <a:chExt cx="1284954" cy="3027872"/>
          </a:xfrm>
        </p:grpSpPr>
        <p:sp>
          <p:nvSpPr>
            <p:cNvPr id="787" name="Google Shape;787;p19"/>
            <p:cNvSpPr txBox="1"/>
            <p:nvPr/>
          </p:nvSpPr>
          <p:spPr>
            <a:xfrm rot="-5400000">
              <a:off x="5596952" y="2843122"/>
              <a:ext cx="2745052" cy="381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Mechanical design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8" name="Google Shape;788;p19"/>
            <p:cNvCxnSpPr/>
            <p:nvPr/>
          </p:nvCxnSpPr>
          <p:spPr>
            <a:xfrm flipH="1" rot="10800000">
              <a:off x="6007832" y="3519656"/>
              <a:ext cx="211370" cy="1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789" name="Google Shape;789;p19"/>
            <p:cNvSpPr txBox="1"/>
            <p:nvPr/>
          </p:nvSpPr>
          <p:spPr>
            <a:xfrm rot="-5400000">
              <a:off x="5621045" y="3295140"/>
              <a:ext cx="2010926" cy="381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Accuracy evaluation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90" name="Google Shape;790;p19"/>
            <p:cNvCxnSpPr/>
            <p:nvPr/>
          </p:nvCxnSpPr>
          <p:spPr>
            <a:xfrm rot="-5400000">
              <a:off x="6787855" y="4221670"/>
              <a:ext cx="2" cy="935316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1" name="Google Shape;791;p19"/>
            <p:cNvCxnSpPr/>
            <p:nvPr/>
          </p:nvCxnSpPr>
          <p:spPr>
            <a:xfrm rot="-5400000">
              <a:off x="6207866" y="3604409"/>
              <a:ext cx="2132567" cy="37272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2" name="Google Shape;792;p19"/>
            <p:cNvCxnSpPr/>
            <p:nvPr/>
          </p:nvCxnSpPr>
          <p:spPr>
            <a:xfrm rot="5400000">
              <a:off x="6811511" y="2071484"/>
              <a:ext cx="1" cy="962547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3" name="Google Shape;793;p19"/>
            <p:cNvCxnSpPr/>
            <p:nvPr/>
          </p:nvCxnSpPr>
          <p:spPr>
            <a:xfrm rot="5400000">
              <a:off x="5743070" y="3133888"/>
              <a:ext cx="1172041" cy="17787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4" name="Google Shape;794;p19"/>
            <p:cNvCxnSpPr/>
            <p:nvPr/>
          </p:nvCxnSpPr>
          <p:spPr>
            <a:xfrm flipH="1" rot="10800000">
              <a:off x="6302256" y="3909184"/>
              <a:ext cx="5127" cy="780143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795" name="Google Shape;795;p19"/>
            <p:cNvCxnSpPr/>
            <p:nvPr/>
          </p:nvCxnSpPr>
          <p:spPr>
            <a:xfrm rot="-5400000">
              <a:off x="6756873" y="2420819"/>
              <a:ext cx="119439" cy="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796" name="Google Shape;796;p19"/>
          <p:cNvSpPr txBox="1"/>
          <p:nvPr/>
        </p:nvSpPr>
        <p:spPr>
          <a:xfrm>
            <a:off x="8003067" y="4170871"/>
            <a:ext cx="25548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Alignment tolerance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7" name="Google Shape;797;p19"/>
          <p:cNvPicPr preferRelativeResize="0"/>
          <p:nvPr/>
        </p:nvPicPr>
        <p:blipFill rotWithShape="1">
          <a:blip r:embed="rId3">
            <a:alphaModFix/>
          </a:blip>
          <a:srcRect b="5476" l="0" r="0" t="7188"/>
          <a:stretch/>
        </p:blipFill>
        <p:spPr>
          <a:xfrm>
            <a:off x="2114695" y="1652954"/>
            <a:ext cx="7989967" cy="24100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8" name="Google Shape;798;p19"/>
          <p:cNvCxnSpPr/>
          <p:nvPr/>
        </p:nvCxnSpPr>
        <p:spPr>
          <a:xfrm flipH="1" rot="10800000">
            <a:off x="4751308" y="5378524"/>
            <a:ext cx="1358400" cy="468300"/>
          </a:xfrm>
          <a:prstGeom prst="bentConnector3">
            <a:avLst>
              <a:gd fmla="val 99753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99" name="Google Shape;799;p19"/>
          <p:cNvCxnSpPr/>
          <p:nvPr/>
        </p:nvCxnSpPr>
        <p:spPr>
          <a:xfrm>
            <a:off x="4154555" y="4941146"/>
            <a:ext cx="31182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Table&#10;&#10;Description automatically generated with medium confidence" id="800" name="Google Shape;80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2848" y="4604597"/>
            <a:ext cx="3239954" cy="1606483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9"/>
          <p:cNvSpPr txBox="1"/>
          <p:nvPr/>
        </p:nvSpPr>
        <p:spPr>
          <a:xfrm>
            <a:off x="612445" y="74314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Software structure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bar chart, histogram&#10;&#10;Description automatically generated" id="802" name="Google Shape;802;p19"/>
          <p:cNvPicPr preferRelativeResize="0"/>
          <p:nvPr/>
        </p:nvPicPr>
        <p:blipFill rotWithShape="1">
          <a:blip r:embed="rId5">
            <a:alphaModFix/>
          </a:blip>
          <a:srcRect b="5711" l="10660" r="7238" t="3032"/>
          <a:stretch/>
        </p:blipFill>
        <p:spPr>
          <a:xfrm>
            <a:off x="7375174" y="4291143"/>
            <a:ext cx="4078302" cy="22772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803" name="Google Shape;803;p19"/>
          <p:cNvPicPr preferRelativeResize="0"/>
          <p:nvPr/>
        </p:nvPicPr>
        <p:blipFill rotWithShape="1">
          <a:blip r:embed="rId6">
            <a:alphaModFix/>
          </a:blip>
          <a:srcRect b="48522" l="6380" r="7493" t="5373"/>
          <a:stretch/>
        </p:blipFill>
        <p:spPr>
          <a:xfrm>
            <a:off x="367623" y="4419496"/>
            <a:ext cx="4582797" cy="1839531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9"/>
          <p:cNvSpPr/>
          <p:nvPr/>
        </p:nvSpPr>
        <p:spPr>
          <a:xfrm>
            <a:off x="2699702" y="3998367"/>
            <a:ext cx="282938" cy="41493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19"/>
          <p:cNvSpPr/>
          <p:nvPr/>
        </p:nvSpPr>
        <p:spPr>
          <a:xfrm>
            <a:off x="9007181" y="3998367"/>
            <a:ext cx="282938" cy="29277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&#10;&#10;Description automatically generated" id="806" name="Google Shape;806;p19"/>
          <p:cNvPicPr preferRelativeResize="0"/>
          <p:nvPr/>
        </p:nvPicPr>
        <p:blipFill rotWithShape="1">
          <a:blip r:embed="rId7">
            <a:alphaModFix/>
          </a:blip>
          <a:srcRect b="48970" l="5038" r="6637" t="5151"/>
          <a:stretch/>
        </p:blipFill>
        <p:spPr>
          <a:xfrm>
            <a:off x="2793620" y="26684"/>
            <a:ext cx="3724990" cy="1451017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19"/>
          <p:cNvSpPr/>
          <p:nvPr/>
        </p:nvSpPr>
        <p:spPr>
          <a:xfrm rot="10800000">
            <a:off x="3194766" y="1503124"/>
            <a:ext cx="282938" cy="2125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&#10;&#10;Description automatically generated with low confidence" id="808" name="Google Shape;808;p19"/>
          <p:cNvPicPr preferRelativeResize="0"/>
          <p:nvPr/>
        </p:nvPicPr>
        <p:blipFill rotWithShape="1">
          <a:blip r:embed="rId8">
            <a:alphaModFix/>
          </a:blip>
          <a:srcRect b="48319" l="7141" r="7458" t="6129"/>
          <a:stretch/>
        </p:blipFill>
        <p:spPr>
          <a:xfrm>
            <a:off x="7445810" y="35283"/>
            <a:ext cx="3669373" cy="1467841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9"/>
          <p:cNvSpPr/>
          <p:nvPr/>
        </p:nvSpPr>
        <p:spPr>
          <a:xfrm rot="-5400000">
            <a:off x="6876054" y="277543"/>
            <a:ext cx="212311" cy="927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Presentation Outline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399134" y="2187687"/>
            <a:ext cx="350975" cy="350975"/>
          </a:xfrm>
          <a:prstGeom prst="ellipse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399134" y="2187687"/>
            <a:ext cx="350975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884303" y="2156717"/>
            <a:ext cx="3303292" cy="247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884305" y="2414788"/>
            <a:ext cx="8774369" cy="2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Why alignment accuracy is the critical driver for ELT-class instruments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399134" y="2745118"/>
            <a:ext cx="350975" cy="350975"/>
          </a:xfrm>
          <a:prstGeom prst="ellipse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399134" y="2745118"/>
            <a:ext cx="350975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884303" y="2714148"/>
            <a:ext cx="3303292" cy="247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ESPRESSO – Small Scale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1884305" y="2972216"/>
            <a:ext cx="8774369" cy="2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CMM-based 6-DOF alignment, shim setting, contact-force &amp; damage study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1399134" y="3302547"/>
            <a:ext cx="350975" cy="350975"/>
          </a:xfrm>
          <a:prstGeom prst="ellipse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1399134" y="3302547"/>
            <a:ext cx="350975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884303" y="3271577"/>
            <a:ext cx="3303292" cy="247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CMM Methodology Deep-Dive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1884305" y="3529648"/>
            <a:ext cx="8774369" cy="2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Accuracy simulation, reference repeatability, probing damage thresholds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1399134" y="3859978"/>
            <a:ext cx="350975" cy="350975"/>
          </a:xfrm>
          <a:prstGeom prst="ellipse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1399134" y="3859978"/>
            <a:ext cx="350975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1884303" y="3829009"/>
            <a:ext cx="3303292" cy="247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Scaling Up – MORFEO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1884305" y="4087079"/>
            <a:ext cx="8774369" cy="2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Why CMM is not enough: introducing the Laser Tracker strategy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1399134" y="4417409"/>
            <a:ext cx="350975" cy="350975"/>
          </a:xfrm>
          <a:prstGeom prst="ellipse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1399134" y="4417409"/>
            <a:ext cx="350975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1884303" y="4386440"/>
            <a:ext cx="3303292" cy="247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MORFEO – LT Strategy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1884305" y="4644508"/>
            <a:ext cx="8774369" cy="2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SMR referencing, tracker placement optimisation, environmental corrections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1399134" y="4974839"/>
            <a:ext cx="350975" cy="350975"/>
          </a:xfrm>
          <a:prstGeom prst="ellipse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1399134" y="4974839"/>
            <a:ext cx="350975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884303" y="4943869"/>
            <a:ext cx="3303292" cy="247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MORFEO – Validation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1884305" y="5201940"/>
            <a:ext cx="8774369" cy="2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Uncertainty model, comparison with tolerances, coverage results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1399134" y="5532270"/>
            <a:ext cx="350975" cy="350975"/>
          </a:xfrm>
          <a:prstGeom prst="ellipse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1399134" y="5532270"/>
            <a:ext cx="350975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1884303" y="5501301"/>
            <a:ext cx="3303292" cy="247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Common Framework &amp; Outlook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1884305" y="5759371"/>
            <a:ext cx="8774369" cy="2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Scalability, ANDES fibre coupling, future ELT instruments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0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FB923C"/>
          </a:solidFill>
          <a:ln cap="flat" cmpd="sng" w="127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MORFEO – VALIDATION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Validation and Overall MORFEO Uncertainty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Dummy optomechanical element tested— coverage against tolerances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1399134" y="2228978"/>
            <a:ext cx="4645255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1553973" y="2332206"/>
            <a:ext cx="4335571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Validation Approach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1553973" y="2412273"/>
            <a:ext cx="4335571" cy="1238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1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 dummy optomechanical element with known geometry was measured simultaneously by the LT and by the CMM (used as ground truth). 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6250841" y="2228978"/>
            <a:ext cx="4542027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6405686" y="2176566"/>
            <a:ext cx="4232343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Coverage vs. Tolerances 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6302458" y="232862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29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Element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6302458" y="2762176"/>
            <a:ext cx="1032279" cy="30968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7406995" y="232862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29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Tol. (mm)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7406995" y="2762176"/>
            <a:ext cx="1032279" cy="30968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8511534" y="232862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29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σ model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20"/>
          <p:cNvSpPr/>
          <p:nvPr/>
        </p:nvSpPr>
        <p:spPr>
          <a:xfrm>
            <a:off x="8511534" y="2762176"/>
            <a:ext cx="1032279" cy="30968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20"/>
          <p:cNvSpPr/>
          <p:nvPr/>
        </p:nvSpPr>
        <p:spPr>
          <a:xfrm>
            <a:off x="9616073" y="232862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29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Coverage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20"/>
          <p:cNvSpPr/>
          <p:nvPr/>
        </p:nvSpPr>
        <p:spPr>
          <a:xfrm>
            <a:off x="9616073" y="2762176"/>
            <a:ext cx="1032279" cy="30968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20"/>
          <p:cNvSpPr/>
          <p:nvPr/>
        </p:nvSpPr>
        <p:spPr>
          <a:xfrm>
            <a:off x="6302458" y="286540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Plate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7406995" y="286540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1.0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8511534" y="286540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~25 µm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9616073" y="286540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97–100 %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6302458" y="340218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M6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20"/>
          <p:cNvSpPr/>
          <p:nvPr/>
        </p:nvSpPr>
        <p:spPr>
          <a:xfrm>
            <a:off x="7406995" y="340218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1.0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20"/>
          <p:cNvSpPr/>
          <p:nvPr/>
        </p:nvSpPr>
        <p:spPr>
          <a:xfrm>
            <a:off x="8511534" y="340218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~25 µm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20"/>
          <p:cNvSpPr/>
          <p:nvPr/>
        </p:nvSpPr>
        <p:spPr>
          <a:xfrm>
            <a:off x="9616073" y="340218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88–100 %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20"/>
          <p:cNvSpPr/>
          <p:nvPr/>
        </p:nvSpPr>
        <p:spPr>
          <a:xfrm>
            <a:off x="6302458" y="3938975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M7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20"/>
          <p:cNvSpPr/>
          <p:nvPr/>
        </p:nvSpPr>
        <p:spPr>
          <a:xfrm>
            <a:off x="7406995" y="3938975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2.0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0"/>
          <p:cNvSpPr/>
          <p:nvPr/>
        </p:nvSpPr>
        <p:spPr>
          <a:xfrm>
            <a:off x="8511534" y="3938975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~30 µm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20"/>
          <p:cNvSpPr/>
          <p:nvPr/>
        </p:nvSpPr>
        <p:spPr>
          <a:xfrm>
            <a:off x="9616073" y="3938975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77–100 %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20"/>
          <p:cNvSpPr/>
          <p:nvPr/>
        </p:nvSpPr>
        <p:spPr>
          <a:xfrm>
            <a:off x="6302458" y="447576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M8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20"/>
          <p:cNvSpPr/>
          <p:nvPr/>
        </p:nvSpPr>
        <p:spPr>
          <a:xfrm>
            <a:off x="7406995" y="447576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2.0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20"/>
          <p:cNvSpPr/>
          <p:nvPr/>
        </p:nvSpPr>
        <p:spPr>
          <a:xfrm>
            <a:off x="8511534" y="447576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~30 µm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0"/>
          <p:cNvSpPr/>
          <p:nvPr/>
        </p:nvSpPr>
        <p:spPr>
          <a:xfrm>
            <a:off x="9616073" y="4475760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67–100 %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0"/>
          <p:cNvSpPr/>
          <p:nvPr/>
        </p:nvSpPr>
        <p:spPr>
          <a:xfrm>
            <a:off x="6302458" y="501254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M9/DM1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0"/>
          <p:cNvSpPr/>
          <p:nvPr/>
        </p:nvSpPr>
        <p:spPr>
          <a:xfrm>
            <a:off x="7406995" y="501254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2.0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20"/>
          <p:cNvSpPr/>
          <p:nvPr/>
        </p:nvSpPr>
        <p:spPr>
          <a:xfrm>
            <a:off x="8511534" y="501254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~20 µm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20"/>
          <p:cNvSpPr/>
          <p:nvPr/>
        </p:nvSpPr>
        <p:spPr>
          <a:xfrm>
            <a:off x="9616073" y="5012544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88–100 %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20"/>
          <p:cNvSpPr/>
          <p:nvPr/>
        </p:nvSpPr>
        <p:spPr>
          <a:xfrm>
            <a:off x="6302458" y="554932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M10/DM2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20"/>
          <p:cNvSpPr/>
          <p:nvPr/>
        </p:nvSpPr>
        <p:spPr>
          <a:xfrm>
            <a:off x="7406995" y="554932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2.0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20"/>
          <p:cNvSpPr/>
          <p:nvPr/>
        </p:nvSpPr>
        <p:spPr>
          <a:xfrm>
            <a:off x="8511534" y="554932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~20 µm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20"/>
          <p:cNvSpPr/>
          <p:nvPr/>
        </p:nvSpPr>
        <p:spPr>
          <a:xfrm>
            <a:off x="9616073" y="5549328"/>
            <a:ext cx="1032279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8675" wrap="square" tIns="28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100 %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diagram&#10;&#10;Description automatically generated" id="857" name="Google Shape;857;p20"/>
          <p:cNvPicPr preferRelativeResize="0"/>
          <p:nvPr/>
        </p:nvPicPr>
        <p:blipFill rotWithShape="1">
          <a:blip r:embed="rId3">
            <a:alphaModFix/>
          </a:blip>
          <a:srcRect b="0" l="6054" r="7355" t="2457"/>
          <a:stretch/>
        </p:blipFill>
        <p:spPr>
          <a:xfrm>
            <a:off x="2345354" y="3481853"/>
            <a:ext cx="2784366" cy="235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1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21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FRAMEWORK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21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Common Thread: Metrology-Driven Alignment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21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21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One scalable philosophy — from VLT bench optics to ELT large-volume systems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21"/>
          <p:cNvSpPr/>
          <p:nvPr/>
        </p:nvSpPr>
        <p:spPr>
          <a:xfrm>
            <a:off x="1708817" y="2590273"/>
            <a:ext cx="1135507" cy="1135507"/>
          </a:xfrm>
          <a:prstGeom prst="ellipse">
            <a:avLst/>
          </a:prstGeom>
          <a:solidFill>
            <a:srgbClr val="132240"/>
          </a:solidFill>
          <a:ln cap="flat" cmpd="sng" w="254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21"/>
          <p:cNvSpPr/>
          <p:nvPr/>
        </p:nvSpPr>
        <p:spPr>
          <a:xfrm>
            <a:off x="1708817" y="2590273"/>
            <a:ext cx="1135507" cy="1135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ESPRESSO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(VLT)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21"/>
          <p:cNvSpPr/>
          <p:nvPr/>
        </p:nvSpPr>
        <p:spPr>
          <a:xfrm>
            <a:off x="1502361" y="3829008"/>
            <a:ext cx="1548419" cy="46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CMM + shims</a:t>
            </a:r>
            <a:endParaRPr sz="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bench scale</a:t>
            </a:r>
            <a:endParaRPr sz="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1" name="Google Shape;871;p21"/>
          <p:cNvCxnSpPr/>
          <p:nvPr/>
        </p:nvCxnSpPr>
        <p:spPr>
          <a:xfrm>
            <a:off x="2854647" y="3158027"/>
            <a:ext cx="1114861" cy="0"/>
          </a:xfrm>
          <a:prstGeom prst="straightConnector1">
            <a:avLst/>
          </a:prstGeom>
          <a:noFill/>
          <a:ln cap="flat" cmpd="sng" w="19050">
            <a:solidFill>
              <a:srgbClr val="8BA5C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72" name="Google Shape;872;p21"/>
          <p:cNvSpPr/>
          <p:nvPr/>
        </p:nvSpPr>
        <p:spPr>
          <a:xfrm>
            <a:off x="3979829" y="2590273"/>
            <a:ext cx="1135507" cy="1135507"/>
          </a:xfrm>
          <a:prstGeom prst="ellipse">
            <a:avLst/>
          </a:prstGeom>
          <a:solidFill>
            <a:srgbClr val="132240"/>
          </a:solidFill>
          <a:ln cap="flat" cmpd="sng" w="254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21"/>
          <p:cNvSpPr/>
          <p:nvPr/>
        </p:nvSpPr>
        <p:spPr>
          <a:xfrm>
            <a:off x="3979829" y="2590273"/>
            <a:ext cx="1135507" cy="1135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MORFEO LOR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(ELT)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21"/>
          <p:cNvSpPr/>
          <p:nvPr/>
        </p:nvSpPr>
        <p:spPr>
          <a:xfrm>
            <a:off x="3773373" y="3829008"/>
            <a:ext cx="1548419" cy="46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CMM + shims</a:t>
            </a:r>
            <a:endParaRPr sz="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relay bench</a:t>
            </a:r>
            <a:endParaRPr sz="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5" name="Google Shape;875;p21"/>
          <p:cNvCxnSpPr/>
          <p:nvPr/>
        </p:nvCxnSpPr>
        <p:spPr>
          <a:xfrm>
            <a:off x="5125659" y="3158027"/>
            <a:ext cx="1114861" cy="0"/>
          </a:xfrm>
          <a:prstGeom prst="straightConnector1">
            <a:avLst/>
          </a:prstGeom>
          <a:noFill/>
          <a:ln cap="flat" cmpd="sng" w="19050">
            <a:solidFill>
              <a:srgbClr val="8BA5C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76" name="Google Shape;876;p21"/>
          <p:cNvSpPr/>
          <p:nvPr/>
        </p:nvSpPr>
        <p:spPr>
          <a:xfrm>
            <a:off x="6250841" y="2590273"/>
            <a:ext cx="1135507" cy="1135507"/>
          </a:xfrm>
          <a:prstGeom prst="ellipse">
            <a:avLst/>
          </a:prstGeom>
          <a:solidFill>
            <a:srgbClr val="132240"/>
          </a:solidFill>
          <a:ln cap="flat" cmpd="sng" w="25400">
            <a:solidFill>
              <a:srgbClr val="FB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21"/>
          <p:cNvSpPr/>
          <p:nvPr/>
        </p:nvSpPr>
        <p:spPr>
          <a:xfrm>
            <a:off x="6250841" y="2590273"/>
            <a:ext cx="1135507" cy="1135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MORFEO Full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(ELT)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21"/>
          <p:cNvSpPr/>
          <p:nvPr/>
        </p:nvSpPr>
        <p:spPr>
          <a:xfrm>
            <a:off x="6044385" y="3829008"/>
            <a:ext cx="1548419" cy="46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Laser Tracker</a:t>
            </a:r>
            <a:endParaRPr sz="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8×7×4 m</a:t>
            </a:r>
            <a:endParaRPr sz="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9" name="Google Shape;879;p21"/>
          <p:cNvCxnSpPr/>
          <p:nvPr/>
        </p:nvCxnSpPr>
        <p:spPr>
          <a:xfrm>
            <a:off x="7396672" y="3158027"/>
            <a:ext cx="1114861" cy="0"/>
          </a:xfrm>
          <a:prstGeom prst="straightConnector1">
            <a:avLst/>
          </a:prstGeom>
          <a:noFill/>
          <a:ln cap="flat" cmpd="sng" w="19050">
            <a:solidFill>
              <a:srgbClr val="8BA5C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80" name="Google Shape;880;p21"/>
          <p:cNvSpPr/>
          <p:nvPr/>
        </p:nvSpPr>
        <p:spPr>
          <a:xfrm>
            <a:off x="8521856" y="2590273"/>
            <a:ext cx="1135507" cy="1135507"/>
          </a:xfrm>
          <a:prstGeom prst="ellipse">
            <a:avLst/>
          </a:prstGeom>
          <a:solidFill>
            <a:srgbClr val="132240"/>
          </a:solidFill>
          <a:ln cap="flat" cmpd="sng" w="25400">
            <a:solidFill>
              <a:srgbClr val="4AD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21"/>
          <p:cNvSpPr/>
          <p:nvPr/>
        </p:nvSpPr>
        <p:spPr>
          <a:xfrm>
            <a:off x="8521856" y="2590273"/>
            <a:ext cx="1135507" cy="1135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ANDES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(ELT)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21"/>
          <p:cNvSpPr/>
          <p:nvPr/>
        </p:nvSpPr>
        <p:spPr>
          <a:xfrm>
            <a:off x="8315400" y="3829008"/>
            <a:ext cx="1548419" cy="46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CMM + LT</a:t>
            </a:r>
            <a:endParaRPr sz="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21"/>
          <p:cNvSpPr/>
          <p:nvPr/>
        </p:nvSpPr>
        <p:spPr>
          <a:xfrm>
            <a:off x="1399132" y="4262567"/>
            <a:ext cx="9393736" cy="516140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21"/>
          <p:cNvSpPr/>
          <p:nvPr/>
        </p:nvSpPr>
        <p:spPr>
          <a:xfrm>
            <a:off x="1553975" y="4365794"/>
            <a:ext cx="2477469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9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Scale:  ~0.3 m  (ESPRESSO FEU)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21"/>
          <p:cNvSpPr/>
          <p:nvPr/>
        </p:nvSpPr>
        <p:spPr>
          <a:xfrm>
            <a:off x="4031443" y="4365794"/>
            <a:ext cx="412912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8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endParaRPr sz="15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21"/>
          <p:cNvSpPr/>
          <p:nvPr/>
        </p:nvSpPr>
        <p:spPr>
          <a:xfrm>
            <a:off x="4444355" y="4365794"/>
            <a:ext cx="227101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9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~1 m  (LOR sub-assembly)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21"/>
          <p:cNvSpPr/>
          <p:nvPr/>
        </p:nvSpPr>
        <p:spPr>
          <a:xfrm>
            <a:off x="6715367" y="4365794"/>
            <a:ext cx="412912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80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endParaRPr sz="15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21"/>
          <p:cNvSpPr/>
          <p:nvPr/>
        </p:nvSpPr>
        <p:spPr>
          <a:xfrm>
            <a:off x="7128280" y="4365794"/>
            <a:ext cx="227101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9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~250 m³  (MORFEO full)</a:t>
            </a:r>
            <a:endParaRPr sz="11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21"/>
          <p:cNvSpPr/>
          <p:nvPr/>
        </p:nvSpPr>
        <p:spPr>
          <a:xfrm>
            <a:off x="1399132" y="4943869"/>
            <a:ext cx="2271013" cy="1187120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90" name="Google Shape;89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7217" y="5016130"/>
            <a:ext cx="330329" cy="33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21"/>
          <p:cNvSpPr/>
          <p:nvPr/>
        </p:nvSpPr>
        <p:spPr>
          <a:xfrm>
            <a:off x="1399132" y="5398073"/>
            <a:ext cx="227101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Deterministic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21"/>
          <p:cNvSpPr/>
          <p:nvPr/>
        </p:nvSpPr>
        <p:spPr>
          <a:xfrm>
            <a:off x="1502360" y="5707757"/>
            <a:ext cx="2064557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2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One-step assembly, no iterative touch-up</a:t>
            </a:r>
            <a:endParaRPr sz="107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21"/>
          <p:cNvSpPr/>
          <p:nvPr/>
        </p:nvSpPr>
        <p:spPr>
          <a:xfrm>
            <a:off x="3824988" y="4943869"/>
            <a:ext cx="2271013" cy="1187120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94" name="Google Shape;89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3072" y="5016130"/>
            <a:ext cx="330329" cy="33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1"/>
          <p:cNvSpPr/>
          <p:nvPr/>
        </p:nvSpPr>
        <p:spPr>
          <a:xfrm>
            <a:off x="3824988" y="5398073"/>
            <a:ext cx="227101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Traceable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21"/>
          <p:cNvSpPr/>
          <p:nvPr/>
        </p:nvSpPr>
        <p:spPr>
          <a:xfrm>
            <a:off x="3928216" y="5707757"/>
            <a:ext cx="2064557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2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Full metrology report for every element</a:t>
            </a:r>
            <a:endParaRPr sz="107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21"/>
          <p:cNvSpPr/>
          <p:nvPr/>
        </p:nvSpPr>
        <p:spPr>
          <a:xfrm>
            <a:off x="6250843" y="4943869"/>
            <a:ext cx="2271013" cy="1187120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98" name="Google Shape;89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926" y="5016130"/>
            <a:ext cx="330329" cy="33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21"/>
          <p:cNvSpPr/>
          <p:nvPr/>
        </p:nvSpPr>
        <p:spPr>
          <a:xfrm>
            <a:off x="6250843" y="5398073"/>
            <a:ext cx="227101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Reproducible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21"/>
          <p:cNvSpPr/>
          <p:nvPr/>
        </p:nvSpPr>
        <p:spPr>
          <a:xfrm>
            <a:off x="6354071" y="5707757"/>
            <a:ext cx="2064557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2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Re-alignment same process at any phase</a:t>
            </a:r>
            <a:endParaRPr sz="107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21"/>
          <p:cNvSpPr/>
          <p:nvPr/>
        </p:nvSpPr>
        <p:spPr>
          <a:xfrm>
            <a:off x="8676696" y="4943869"/>
            <a:ext cx="2271013" cy="1187120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02" name="Google Shape;90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74781" y="5016130"/>
            <a:ext cx="330329" cy="330329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21"/>
          <p:cNvSpPr/>
          <p:nvPr/>
        </p:nvSpPr>
        <p:spPr>
          <a:xfrm>
            <a:off x="8676696" y="5398073"/>
            <a:ext cx="227101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Scalable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21"/>
          <p:cNvSpPr/>
          <p:nvPr/>
        </p:nvSpPr>
        <p:spPr>
          <a:xfrm>
            <a:off x="8779924" y="5707757"/>
            <a:ext cx="2064557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2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CMM for bench — LT for large volumes</a:t>
            </a:r>
            <a:endParaRPr sz="107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21"/>
          <p:cNvSpPr txBox="1"/>
          <p:nvPr/>
        </p:nvSpPr>
        <p:spPr>
          <a:xfrm>
            <a:off x="6044385" y="246268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SOXS</a:t>
            </a:r>
            <a:endParaRPr/>
          </a:p>
        </p:txBody>
      </p:sp>
      <p:sp>
        <p:nvSpPr>
          <p:cNvPr id="906" name="Google Shape;906;p21"/>
          <p:cNvSpPr txBox="1"/>
          <p:nvPr/>
        </p:nvSpPr>
        <p:spPr>
          <a:xfrm>
            <a:off x="2307345" y="268793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BEATRIX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7" name="Google Shape;90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34695" y="690335"/>
            <a:ext cx="1316027" cy="112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41624" y="673529"/>
            <a:ext cx="1580622" cy="1146478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21"/>
          <p:cNvSpPr txBox="1"/>
          <p:nvPr/>
        </p:nvSpPr>
        <p:spPr>
          <a:xfrm>
            <a:off x="3974273" y="249143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M4</a:t>
            </a:r>
            <a:endParaRPr/>
          </a:p>
        </p:txBody>
      </p:sp>
      <p:pic>
        <p:nvPicPr>
          <p:cNvPr id="910" name="Google Shape;910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85474" y="4519494"/>
            <a:ext cx="1754873" cy="1388968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21"/>
          <p:cNvSpPr txBox="1"/>
          <p:nvPr/>
        </p:nvSpPr>
        <p:spPr>
          <a:xfrm>
            <a:off x="1420855" y="4077901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ESPRESSO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32052" y="662491"/>
            <a:ext cx="1969850" cy="129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21"/>
          <p:cNvPicPr preferRelativeResize="0"/>
          <p:nvPr/>
        </p:nvPicPr>
        <p:blipFill rotWithShape="1">
          <a:blip r:embed="rId11">
            <a:alphaModFix/>
          </a:blip>
          <a:srcRect b="-26903" l="14155" r="0" t="0"/>
          <a:stretch/>
        </p:blipFill>
        <p:spPr>
          <a:xfrm>
            <a:off x="9558789" y="694604"/>
            <a:ext cx="1853023" cy="1816816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21"/>
          <p:cNvSpPr txBox="1"/>
          <p:nvPr/>
        </p:nvSpPr>
        <p:spPr>
          <a:xfrm>
            <a:off x="10009894" y="289142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MAVIS</a:t>
            </a:r>
            <a:endParaRPr/>
          </a:p>
        </p:txBody>
      </p:sp>
      <p:pic>
        <p:nvPicPr>
          <p:cNvPr descr="Green light for Cubes – Media INAF – INAF Osservatorio Astronomico di Brera" id="915" name="Google Shape;915;p21"/>
          <p:cNvPicPr preferRelativeResize="0"/>
          <p:nvPr/>
        </p:nvPicPr>
        <p:blipFill rotWithShape="1">
          <a:blip r:embed="rId12">
            <a:alphaModFix/>
          </a:blip>
          <a:srcRect b="6564" l="18212" r="17670" t="5198"/>
          <a:stretch/>
        </p:blipFill>
        <p:spPr>
          <a:xfrm>
            <a:off x="7592804" y="663854"/>
            <a:ext cx="1590242" cy="1394799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21"/>
          <p:cNvSpPr txBox="1"/>
          <p:nvPr/>
        </p:nvSpPr>
        <p:spPr>
          <a:xfrm>
            <a:off x="7676946" y="253224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CUBES</a:t>
            </a:r>
            <a:endParaRPr/>
          </a:p>
        </p:txBody>
      </p:sp>
      <p:pic>
        <p:nvPicPr>
          <p:cNvPr id="917" name="Google Shape;917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61560" y="4510313"/>
            <a:ext cx="2882827" cy="1480446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21"/>
          <p:cNvSpPr txBox="1"/>
          <p:nvPr/>
        </p:nvSpPr>
        <p:spPr>
          <a:xfrm>
            <a:off x="3850310" y="4160481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MORFEO LOR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model of a building&#10;&#10;Description automatically generated" id="919" name="Google Shape;919;p21"/>
          <p:cNvPicPr preferRelativeResize="0"/>
          <p:nvPr/>
        </p:nvPicPr>
        <p:blipFill rotWithShape="1">
          <a:blip r:embed="rId14">
            <a:alphaModFix/>
          </a:blip>
          <a:srcRect b="0" l="31674" r="25586" t="0"/>
          <a:stretch/>
        </p:blipFill>
        <p:spPr>
          <a:xfrm>
            <a:off x="6219876" y="4230254"/>
            <a:ext cx="2125408" cy="1963892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21"/>
          <p:cNvSpPr txBox="1"/>
          <p:nvPr/>
        </p:nvSpPr>
        <p:spPr>
          <a:xfrm>
            <a:off x="6400041" y="4126642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MORFEO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" name="Google Shape;921;p21"/>
          <p:cNvPicPr preferRelativeResize="0"/>
          <p:nvPr/>
        </p:nvPicPr>
        <p:blipFill rotWithShape="1">
          <a:blip r:embed="rId15">
            <a:alphaModFix/>
          </a:blip>
          <a:srcRect b="0" l="0" r="0" t="18924"/>
          <a:stretch/>
        </p:blipFill>
        <p:spPr>
          <a:xfrm>
            <a:off x="8631587" y="4477572"/>
            <a:ext cx="2256715" cy="1737774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21"/>
          <p:cNvSpPr txBox="1"/>
          <p:nvPr/>
        </p:nvSpPr>
        <p:spPr>
          <a:xfrm>
            <a:off x="8630781" y="4108867"/>
            <a:ext cx="166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ANDES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22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22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22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Extensions: ANDES and Future Instruments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22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22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Adapting the framework for next-generation ELT instruments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22"/>
          <p:cNvSpPr/>
          <p:nvPr/>
        </p:nvSpPr>
        <p:spPr>
          <a:xfrm>
            <a:off x="1399130" y="2254787"/>
            <a:ext cx="4645255" cy="2441334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22"/>
          <p:cNvSpPr/>
          <p:nvPr/>
        </p:nvSpPr>
        <p:spPr>
          <a:xfrm>
            <a:off x="1553973" y="2332206"/>
            <a:ext cx="4335571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4ADE80"/>
                </a:solidFill>
                <a:latin typeface="Calibri"/>
                <a:ea typeface="Calibri"/>
                <a:cs typeface="Calibri"/>
                <a:sym typeface="Calibri"/>
              </a:rPr>
              <a:t>ANDES —Alignment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35" name="Google Shape;9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2817375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22"/>
          <p:cNvSpPr/>
          <p:nvPr/>
        </p:nvSpPr>
        <p:spPr>
          <a:xfrm>
            <a:off x="1863659" y="2786407"/>
            <a:ext cx="4025887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High-resolution ELT spectrograph — alignment requirements driven by single-mode fibre coupling efficiency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37" name="Google Shape;9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3410935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22"/>
          <p:cNvSpPr/>
          <p:nvPr/>
        </p:nvSpPr>
        <p:spPr>
          <a:xfrm>
            <a:off x="1863657" y="3287061"/>
            <a:ext cx="4025887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All the subsystem require internal alignment possibly implemented with CMM or AACMM 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39" name="Google Shape;93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60" y="3994421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22"/>
          <p:cNvSpPr/>
          <p:nvPr/>
        </p:nvSpPr>
        <p:spPr>
          <a:xfrm>
            <a:off x="1863659" y="3870547"/>
            <a:ext cx="4025887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The integration of all the subsystem will use the LT to be aligned to the PFS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1" name="Google Shape;94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4569" y="3545131"/>
            <a:ext cx="3104275" cy="30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22"/>
          <p:cNvPicPr preferRelativeResize="0"/>
          <p:nvPr/>
        </p:nvPicPr>
        <p:blipFill rotWithShape="1">
          <a:blip r:embed="rId5">
            <a:alphaModFix/>
          </a:blip>
          <a:srcRect b="0" l="0" r="0" t="18924"/>
          <a:stretch/>
        </p:blipFill>
        <p:spPr>
          <a:xfrm>
            <a:off x="6354071" y="2012200"/>
            <a:ext cx="3265265" cy="2514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3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23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23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23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23"/>
          <p:cNvSpPr/>
          <p:nvPr/>
        </p:nvSpPr>
        <p:spPr>
          <a:xfrm>
            <a:off x="1399132" y="2228977"/>
            <a:ext cx="4593640" cy="187874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53" name="Google Shape;95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3975" y="2435432"/>
            <a:ext cx="433557" cy="433557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23"/>
          <p:cNvSpPr/>
          <p:nvPr/>
        </p:nvSpPr>
        <p:spPr>
          <a:xfrm>
            <a:off x="2101081" y="2414788"/>
            <a:ext cx="3716203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ESPRESSO — CMM methodology proven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23"/>
          <p:cNvSpPr/>
          <p:nvPr/>
        </p:nvSpPr>
        <p:spPr>
          <a:xfrm>
            <a:off x="1523007" y="2951573"/>
            <a:ext cx="4314925" cy="1032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Deterministic 6-DOF alignment via shim-setting delivered all four Front End Units within spec. Assembly repeatability &lt; 5 µm. First light achieved.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23"/>
          <p:cNvSpPr/>
          <p:nvPr/>
        </p:nvSpPr>
        <p:spPr>
          <a:xfrm>
            <a:off x="6199228" y="2228977"/>
            <a:ext cx="4593640" cy="187874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57" name="Google Shape;9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4071" y="2435432"/>
            <a:ext cx="433557" cy="433557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23"/>
          <p:cNvSpPr/>
          <p:nvPr/>
        </p:nvSpPr>
        <p:spPr>
          <a:xfrm>
            <a:off x="6901177" y="2414788"/>
            <a:ext cx="3716203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CMM interaction fully characterised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23"/>
          <p:cNvSpPr/>
          <p:nvPr/>
        </p:nvSpPr>
        <p:spPr>
          <a:xfrm>
            <a:off x="6323103" y="2951573"/>
            <a:ext cx="4314925" cy="1032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New theoretical model developed and validated. Safe probing conditions established for all optical materials and coatings used in ESPRESSO.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23"/>
          <p:cNvSpPr/>
          <p:nvPr/>
        </p:nvSpPr>
        <p:spPr>
          <a:xfrm>
            <a:off x="1399132" y="4293533"/>
            <a:ext cx="4593640" cy="187874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61" name="Google Shape;96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3975" y="4499991"/>
            <a:ext cx="433557" cy="433557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23"/>
          <p:cNvSpPr/>
          <p:nvPr/>
        </p:nvSpPr>
        <p:spPr>
          <a:xfrm>
            <a:off x="2101081" y="4479345"/>
            <a:ext cx="3716203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B923C"/>
                </a:solidFill>
                <a:latin typeface="Calibri"/>
                <a:ea typeface="Calibri"/>
                <a:cs typeface="Calibri"/>
                <a:sym typeface="Calibri"/>
              </a:rPr>
              <a:t>MORFEO — LT strategy developed &amp; validated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23"/>
          <p:cNvSpPr/>
          <p:nvPr/>
        </p:nvSpPr>
        <p:spPr>
          <a:xfrm>
            <a:off x="1523007" y="5016130"/>
            <a:ext cx="4314925" cy="1032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Placement optimisation software, environmental corrections, and SMR characterisation combined into a validated uncertainty model. All elements meet tolerances.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23"/>
          <p:cNvSpPr/>
          <p:nvPr/>
        </p:nvSpPr>
        <p:spPr>
          <a:xfrm>
            <a:off x="6199228" y="4293533"/>
            <a:ext cx="4593640" cy="187874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65" name="Google Shape;96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4071" y="4499991"/>
            <a:ext cx="433557" cy="433557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23"/>
          <p:cNvSpPr/>
          <p:nvPr/>
        </p:nvSpPr>
        <p:spPr>
          <a:xfrm>
            <a:off x="6901177" y="4479345"/>
            <a:ext cx="3716203" cy="454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4FC3F7"/>
                </a:solidFill>
                <a:latin typeface="Calibri"/>
                <a:ea typeface="Calibri"/>
                <a:cs typeface="Calibri"/>
                <a:sym typeface="Calibri"/>
              </a:rPr>
              <a:t>A scalable, modular framework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23"/>
          <p:cNvSpPr/>
          <p:nvPr/>
        </p:nvSpPr>
        <p:spPr>
          <a:xfrm>
            <a:off x="6323103" y="5016130"/>
            <a:ext cx="4314925" cy="1032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From ~300 mm bench optics to 8×7×4 m instrument volumes — the same philosophy applies. Being extended to ANDES fibre coupling and positioned for all future ELT instruments.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1628"/>
        </a:solidFill>
      </p:bgPr>
    </p:bg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4"/>
          <p:cNvSpPr/>
          <p:nvPr/>
        </p:nvSpPr>
        <p:spPr>
          <a:xfrm>
            <a:off x="9657361" y="577329"/>
            <a:ext cx="1548419" cy="1548419"/>
          </a:xfrm>
          <a:prstGeom prst="ellipse">
            <a:avLst/>
          </a:prstGeom>
          <a:solidFill>
            <a:srgbClr val="4FC3F7">
              <a:alpha val="7058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24"/>
          <p:cNvSpPr/>
          <p:nvPr/>
        </p:nvSpPr>
        <p:spPr>
          <a:xfrm>
            <a:off x="10431573" y="2693503"/>
            <a:ext cx="825823" cy="825823"/>
          </a:xfrm>
          <a:prstGeom prst="ellipse">
            <a:avLst/>
          </a:prstGeom>
          <a:solidFill>
            <a:srgbClr val="4FC3F7">
              <a:alpha val="5098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24"/>
          <p:cNvSpPr/>
          <p:nvPr/>
        </p:nvSpPr>
        <p:spPr>
          <a:xfrm>
            <a:off x="676537" y="4912901"/>
            <a:ext cx="1135507" cy="1135507"/>
          </a:xfrm>
          <a:prstGeom prst="ellipse">
            <a:avLst/>
          </a:prstGeom>
          <a:solidFill>
            <a:srgbClr val="4FC3F7">
              <a:alpha val="7058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24"/>
          <p:cNvSpPr/>
          <p:nvPr/>
        </p:nvSpPr>
        <p:spPr>
          <a:xfrm>
            <a:off x="2224955" y="1299927"/>
            <a:ext cx="516140" cy="516140"/>
          </a:xfrm>
          <a:prstGeom prst="ellipse">
            <a:avLst/>
          </a:prstGeom>
          <a:solidFill>
            <a:srgbClr val="4FC3F7">
              <a:alpha val="5098"/>
            </a:srgbClr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24"/>
          <p:cNvSpPr/>
          <p:nvPr/>
        </p:nvSpPr>
        <p:spPr>
          <a:xfrm>
            <a:off x="1553975" y="1867681"/>
            <a:ext cx="9084052" cy="1032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49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24"/>
          <p:cNvSpPr/>
          <p:nvPr/>
        </p:nvSpPr>
        <p:spPr>
          <a:xfrm>
            <a:off x="4547583" y="2982540"/>
            <a:ext cx="3096836" cy="30968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24"/>
          <p:cNvSpPr/>
          <p:nvPr/>
        </p:nvSpPr>
        <p:spPr>
          <a:xfrm>
            <a:off x="1553975" y="3158027"/>
            <a:ext cx="9084052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Questions &amp; Discussion</a:t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24"/>
          <p:cNvSpPr/>
          <p:nvPr/>
        </p:nvSpPr>
        <p:spPr>
          <a:xfrm>
            <a:off x="1553975" y="4654833"/>
            <a:ext cx="9084052" cy="361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8">
                <a:solidFill>
                  <a:srgbClr val="4FC3F7"/>
                </a:solidFill>
                <a:latin typeface="Calibri"/>
                <a:ea typeface="Calibri"/>
                <a:cs typeface="Calibri"/>
                <a:sym typeface="Calibri"/>
              </a:rPr>
              <a:t>ESPRESSO  ·  MORFEO  ·  ANDES …… All other possible instrument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Mechanical Alignment Challenge at ELT Scale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Bigger telescopes → higher accuracy → more complex integration strategies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1399132" y="2259944"/>
            <a:ext cx="2271013" cy="366458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5" name="Google Shape;14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570" y="2466402"/>
            <a:ext cx="516140" cy="51614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/>
          <p:nvPr/>
        </p:nvSpPr>
        <p:spPr>
          <a:xfrm>
            <a:off x="1399132" y="3127061"/>
            <a:ext cx="2271013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4FC3F7"/>
                </a:solidFill>
                <a:latin typeface="Calibri"/>
                <a:ea typeface="Calibri"/>
                <a:cs typeface="Calibri"/>
                <a:sym typeface="Calibri"/>
              </a:rPr>
              <a:t>Scale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1502360" y="3498681"/>
            <a:ext cx="2064557" cy="2167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From 4-m class (1980s) to 30-m class (ELT): optics grow to 1-m class, instruments span tens of cubic metres.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3824988" y="2259944"/>
            <a:ext cx="2271013" cy="366458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9" name="Google Shape;14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2426" y="2466402"/>
            <a:ext cx="516140" cy="51614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/>
          <p:nvPr/>
        </p:nvSpPr>
        <p:spPr>
          <a:xfrm>
            <a:off x="3824988" y="3127061"/>
            <a:ext cx="2271013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4FC3F7"/>
                </a:solidFill>
                <a:latin typeface="Calibri"/>
                <a:ea typeface="Calibri"/>
                <a:cs typeface="Calibri"/>
                <a:sym typeface="Calibri"/>
              </a:rPr>
              <a:t>Accuracy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3928216" y="3498681"/>
            <a:ext cx="2064557" cy="2167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µm positional tolerances required. Repair time is astronomically expensive. Alignment must succeed the first time.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6250843" y="2259944"/>
            <a:ext cx="2271013" cy="366458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53" name="Google Shape;15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8279" y="2466402"/>
            <a:ext cx="516140" cy="51614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"/>
          <p:cNvSpPr/>
          <p:nvPr/>
        </p:nvSpPr>
        <p:spPr>
          <a:xfrm>
            <a:off x="6250843" y="3127061"/>
            <a:ext cx="2271013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4FC3F7"/>
                </a:solidFill>
                <a:latin typeface="Calibri"/>
                <a:ea typeface="Calibri"/>
                <a:cs typeface="Calibri"/>
                <a:sym typeface="Calibri"/>
              </a:rPr>
              <a:t>Complexity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6354071" y="3498681"/>
            <a:ext cx="2064557" cy="2167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Multi-mirror trains, deformable mirrors, active structures — iterative trial-and-error alignment is not viable.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8676696" y="2259944"/>
            <a:ext cx="2271013" cy="3664589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57" name="Google Shape;15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54135" y="2466402"/>
            <a:ext cx="516140" cy="51614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8676696" y="3127061"/>
            <a:ext cx="2271013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4FC3F7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8779924" y="3498681"/>
            <a:ext cx="2064557" cy="2167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 pre-defined, metrological, reproducible integration strategy is the key to reducing risk, cost, and schedule.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ESPRESSO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ESPRESSO @ VLT — The Starting Point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High-resolution spectrograph for radial velocity — towards 0.1 m/s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"/>
          <p:cNvPicPr preferRelativeResize="0"/>
          <p:nvPr/>
        </p:nvPicPr>
        <p:blipFill rotWithShape="1">
          <a:blip r:embed="rId3">
            <a:alphaModFix/>
          </a:blip>
          <a:srcRect b="492" l="0" r="11045" t="0"/>
          <a:stretch/>
        </p:blipFill>
        <p:spPr>
          <a:xfrm>
            <a:off x="1288778" y="3421572"/>
            <a:ext cx="2469850" cy="3128278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p4"/>
          <p:cNvPicPr preferRelativeResize="0"/>
          <p:nvPr/>
        </p:nvPicPr>
        <p:blipFill rotWithShape="1">
          <a:blip r:embed="rId4">
            <a:alphaModFix/>
          </a:blip>
          <a:srcRect b="0" l="0" r="20539" t="0"/>
          <a:stretch/>
        </p:blipFill>
        <p:spPr>
          <a:xfrm>
            <a:off x="7038471" y="3641764"/>
            <a:ext cx="4402754" cy="312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4221" y="4050733"/>
            <a:ext cx="2302601" cy="2230404"/>
          </a:xfrm>
          <a:prstGeom prst="rect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3" name="Google Shape;173;p4"/>
          <p:cNvSpPr/>
          <p:nvPr/>
        </p:nvSpPr>
        <p:spPr>
          <a:xfrm>
            <a:off x="5661147" y="4485348"/>
            <a:ext cx="537265" cy="586263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p4"/>
          <p:cNvCxnSpPr/>
          <p:nvPr/>
        </p:nvCxnSpPr>
        <p:spPr>
          <a:xfrm>
            <a:off x="3791976" y="3421572"/>
            <a:ext cx="2140597" cy="1039656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5" name="Google Shape;175;p4"/>
          <p:cNvCxnSpPr/>
          <p:nvPr/>
        </p:nvCxnSpPr>
        <p:spPr>
          <a:xfrm flipH="1" rot="10800000">
            <a:off x="3791976" y="5069648"/>
            <a:ext cx="2140597" cy="1480202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6" name="Google Shape;176;p4"/>
          <p:cNvSpPr/>
          <p:nvPr/>
        </p:nvSpPr>
        <p:spPr>
          <a:xfrm>
            <a:off x="10270762" y="5368525"/>
            <a:ext cx="537265" cy="586263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7" name="Google Shape;177;p4"/>
          <p:cNvCxnSpPr/>
          <p:nvPr/>
        </p:nvCxnSpPr>
        <p:spPr>
          <a:xfrm>
            <a:off x="6959499" y="4039599"/>
            <a:ext cx="3843396" cy="1328926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8" name="Google Shape;178;p4"/>
          <p:cNvCxnSpPr/>
          <p:nvPr/>
        </p:nvCxnSpPr>
        <p:spPr>
          <a:xfrm flipH="1" rot="10800000">
            <a:off x="6936822" y="5945394"/>
            <a:ext cx="3347031" cy="366648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" name="Google Shape;179;p4"/>
          <p:cNvSpPr txBox="1"/>
          <p:nvPr/>
        </p:nvSpPr>
        <p:spPr>
          <a:xfrm>
            <a:off x="8264504" y="5585392"/>
            <a:ext cx="56137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UT1</a:t>
            </a:r>
            <a:endParaRPr/>
          </a:p>
        </p:txBody>
      </p:sp>
      <p:sp>
        <p:nvSpPr>
          <p:cNvPr id="180" name="Google Shape;180;p4"/>
          <p:cNvSpPr txBox="1"/>
          <p:nvPr/>
        </p:nvSpPr>
        <p:spPr>
          <a:xfrm>
            <a:off x="8842275" y="4114052"/>
            <a:ext cx="56137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UT2</a:t>
            </a:r>
            <a:endParaRPr/>
          </a:p>
        </p:txBody>
      </p:sp>
      <p:sp>
        <p:nvSpPr>
          <p:cNvPr id="181" name="Google Shape;181;p4"/>
          <p:cNvSpPr txBox="1"/>
          <p:nvPr/>
        </p:nvSpPr>
        <p:spPr>
          <a:xfrm>
            <a:off x="10518932" y="4135813"/>
            <a:ext cx="56137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UT3</a:t>
            </a:r>
            <a:endParaRPr/>
          </a:p>
        </p:txBody>
      </p:sp>
      <p:cxnSp>
        <p:nvCxnSpPr>
          <p:cNvPr id="182" name="Google Shape;182;p4"/>
          <p:cNvCxnSpPr/>
          <p:nvPr/>
        </p:nvCxnSpPr>
        <p:spPr>
          <a:xfrm flipH="1" rot="10800000">
            <a:off x="8264504" y="5725843"/>
            <a:ext cx="2235598" cy="297421"/>
          </a:xfrm>
          <a:prstGeom prst="straightConnector1">
            <a:avLst/>
          </a:prstGeom>
          <a:noFill/>
          <a:ln cap="flat" cmpd="sng" w="12700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p4"/>
          <p:cNvCxnSpPr/>
          <p:nvPr/>
        </p:nvCxnSpPr>
        <p:spPr>
          <a:xfrm>
            <a:off x="8912213" y="4776515"/>
            <a:ext cx="1627181" cy="876122"/>
          </a:xfrm>
          <a:prstGeom prst="straightConnector1">
            <a:avLst/>
          </a:prstGeom>
          <a:noFill/>
          <a:ln cap="flat" cmpd="sng" w="12700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4" name="Google Shape;184;p4"/>
          <p:cNvCxnSpPr/>
          <p:nvPr/>
        </p:nvCxnSpPr>
        <p:spPr>
          <a:xfrm>
            <a:off x="10270762" y="4298718"/>
            <a:ext cx="307454" cy="1320263"/>
          </a:xfrm>
          <a:prstGeom prst="straightConnector1">
            <a:avLst/>
          </a:prstGeom>
          <a:noFill/>
          <a:ln cap="flat" cmpd="sng" w="12700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5" name="Google Shape;185;p4"/>
          <p:cNvCxnSpPr/>
          <p:nvPr/>
        </p:nvCxnSpPr>
        <p:spPr>
          <a:xfrm flipH="1">
            <a:off x="10641043" y="5069647"/>
            <a:ext cx="800182" cy="592009"/>
          </a:xfrm>
          <a:prstGeom prst="straightConnector1">
            <a:avLst/>
          </a:prstGeom>
          <a:noFill/>
          <a:ln cap="flat" cmpd="sng" w="12700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" name="Google Shape;186;p4"/>
          <p:cNvCxnSpPr/>
          <p:nvPr/>
        </p:nvCxnSpPr>
        <p:spPr>
          <a:xfrm rot="10800000">
            <a:off x="3829192" y="4178651"/>
            <a:ext cx="475212" cy="0"/>
          </a:xfrm>
          <a:prstGeom prst="straightConnector1">
            <a:avLst/>
          </a:prstGeom>
          <a:noFill/>
          <a:ln cap="flat" cmpd="sng" w="12700">
            <a:solidFill>
              <a:srgbClr val="222A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7" name="Google Shape;187;p4"/>
          <p:cNvCxnSpPr/>
          <p:nvPr/>
        </p:nvCxnSpPr>
        <p:spPr>
          <a:xfrm rot="10800000">
            <a:off x="968798" y="5247320"/>
            <a:ext cx="475212" cy="0"/>
          </a:xfrm>
          <a:prstGeom prst="straightConnector1">
            <a:avLst/>
          </a:prstGeom>
          <a:noFill/>
          <a:ln cap="flat" cmpd="sng" w="12700">
            <a:solidFill>
              <a:srgbClr val="222A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88" name="Google Shape;188;p4"/>
          <p:cNvSpPr txBox="1"/>
          <p:nvPr/>
        </p:nvSpPr>
        <p:spPr>
          <a:xfrm>
            <a:off x="3748876" y="3814537"/>
            <a:ext cx="5336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UTx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"/>
          <p:cNvSpPr txBox="1"/>
          <p:nvPr/>
        </p:nvSpPr>
        <p:spPr>
          <a:xfrm>
            <a:off x="663666" y="4884981"/>
            <a:ext cx="6577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Fibre</a:t>
            </a:r>
            <a:endParaRPr/>
          </a:p>
        </p:txBody>
      </p:sp>
      <p:pic>
        <p:nvPicPr>
          <p:cNvPr descr="https://www.eso.org/sci/facilities/develop/instruments/espresso/opti.jpg" id="190" name="Google Shape;19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01268" y="246839"/>
            <a:ext cx="3420083" cy="1412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4"/>
          <p:cNvCxnSpPr/>
          <p:nvPr/>
        </p:nvCxnSpPr>
        <p:spPr>
          <a:xfrm flipH="1">
            <a:off x="10825572" y="1631659"/>
            <a:ext cx="595779" cy="4313735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4"/>
          <p:cNvCxnSpPr/>
          <p:nvPr/>
        </p:nvCxnSpPr>
        <p:spPr>
          <a:xfrm>
            <a:off x="8001268" y="1648453"/>
            <a:ext cx="2269494" cy="4327846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3" name="Google Shape;193;p4"/>
          <p:cNvSpPr txBox="1"/>
          <p:nvPr/>
        </p:nvSpPr>
        <p:spPr>
          <a:xfrm>
            <a:off x="7597829" y="1858955"/>
            <a:ext cx="3843396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Echelle spectrograph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Fibre injection (+ scrambler)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380-780 nm wavelength range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Simultaneous calibration (ThAr)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Temperature controlled room (0.001 K)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Pressure controlled VV (0.001 mbar)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CFC cameras cooling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ESPRESSO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ESPRESSO @ VLT — The Starting Point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High-resolution spectrograph for radial velocity — towards 0.1 m/s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538520" y="2270269"/>
            <a:ext cx="4593640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693363" y="2373497"/>
            <a:ext cx="4283956" cy="33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Instrument Context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6" name="Google Shape;2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748" y="2858665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5"/>
          <p:cNvSpPr/>
          <p:nvPr/>
        </p:nvSpPr>
        <p:spPr>
          <a:xfrm>
            <a:off x="1003048" y="2827699"/>
            <a:ext cx="397427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4+1 identical Front End Units (FEUs), one per VLT telescope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8" name="Google Shape;2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748" y="3457388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5"/>
          <p:cNvSpPr/>
          <p:nvPr/>
        </p:nvSpPr>
        <p:spPr>
          <a:xfrm>
            <a:off x="1003048" y="3426419"/>
            <a:ext cx="397427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Injects starlight into single-mode fibres — alignment drives coupling efficiency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10" name="Google Shape;2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748" y="4056109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/>
          <p:nvPr/>
        </p:nvSpPr>
        <p:spPr>
          <a:xfrm>
            <a:off x="1003048" y="4025142"/>
            <a:ext cx="397427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Temperature-controlled room (0.001 K), pressure-controlled vacuum vessel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12" name="Google Shape;2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748" y="4654831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"/>
          <p:cNvSpPr/>
          <p:nvPr/>
        </p:nvSpPr>
        <p:spPr>
          <a:xfrm>
            <a:off x="1003048" y="4623863"/>
            <a:ext cx="397427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Mechanical stability is a primary performance driver — no re-alignment in operation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14" name="Google Shape;2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748" y="5253552"/>
            <a:ext cx="268392" cy="26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"/>
          <p:cNvSpPr/>
          <p:nvPr/>
        </p:nvSpPr>
        <p:spPr>
          <a:xfrm>
            <a:off x="1003048" y="5222586"/>
            <a:ext cx="3974273" cy="51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Optics at bench scale: ~50–200 mm diameter, housed in compact mounts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"/>
          <p:cNvSpPr/>
          <p:nvPr/>
        </p:nvSpPr>
        <p:spPr>
          <a:xfrm>
            <a:off x="5338616" y="2270269"/>
            <a:ext cx="4593640" cy="1754873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5493459" y="2373495"/>
            <a:ext cx="4283956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The Alignment Problem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5493459" y="2734793"/>
            <a:ext cx="4283956" cy="1135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1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Traditional iterative strategies (interferometer-based, trial-and-error) were found to be too slow, inaccurate, and unrepeatable for ESPRESSO's tight tolerances and schedule constraints.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5338616" y="4159337"/>
            <a:ext cx="4593640" cy="187874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5493459" y="4262566"/>
            <a:ext cx="4283956" cy="309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8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New Approach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5493459" y="4613541"/>
            <a:ext cx="4283956" cy="1238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1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Dimensional characterisation of every optomechanical element with a CMM, followed by shim-setting to control all 6 degrees of freedom. Assembly in one deterministic step.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1" id="222" name="Google Shape;22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7100" y="2383002"/>
            <a:ext cx="1934289" cy="1488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23" name="Google Shape;223;p5"/>
          <p:cNvPicPr preferRelativeResize="0"/>
          <p:nvPr/>
        </p:nvPicPr>
        <p:blipFill rotWithShape="1">
          <a:blip r:embed="rId5">
            <a:alphaModFix/>
          </a:blip>
          <a:srcRect b="0" l="8630" r="0" t="0"/>
          <a:stretch/>
        </p:blipFill>
        <p:spPr>
          <a:xfrm>
            <a:off x="10061346" y="4262566"/>
            <a:ext cx="1985793" cy="140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"/>
          <p:cNvSpPr/>
          <p:nvPr/>
        </p:nvSpPr>
        <p:spPr>
          <a:xfrm>
            <a:off x="8814882" y="5996675"/>
            <a:ext cx="838500" cy="268500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ESPRESSO – AACMM METHOD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AACMM-Based 6-DOF Alignment Procedure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Three methods evaluated — Method (c) selected as the baseline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/>
          <p:nvPr/>
        </p:nvSpPr>
        <p:spPr>
          <a:xfrm>
            <a:off x="1399132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6B7280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1399132" y="230123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32">
                <a:solidFill>
                  <a:srgbClr val="6B7280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1502360" y="2714148"/>
            <a:ext cx="2787152" cy="433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Characterisation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1708818" y="3168349"/>
            <a:ext cx="2374241" cy="30968"/>
          </a:xfrm>
          <a:prstGeom prst="rect">
            <a:avLst/>
          </a:prstGeom>
          <a:solidFill>
            <a:srgbClr val="6B7280"/>
          </a:solidFill>
          <a:ln cap="flat" cmpd="sng" w="12700">
            <a:solidFill>
              <a:srgbClr val="6B72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1502360" y="2791967"/>
            <a:ext cx="2745861" cy="19097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Elements placed at nominal position using interface dimensions. Result: field strongly decentred, poor image quality, uncontrolled systematic errors.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"/>
          <p:cNvSpPr/>
          <p:nvPr/>
        </p:nvSpPr>
        <p:spPr>
          <a:xfrm>
            <a:off x="1708818" y="5687109"/>
            <a:ext cx="2374241" cy="268392"/>
          </a:xfrm>
          <a:prstGeom prst="rect">
            <a:avLst/>
          </a:prstGeom>
          <a:solidFill>
            <a:srgbClr val="EF4444"/>
          </a:solidFill>
          <a:ln cap="flat" cmpd="sng" w="12700">
            <a:solidFill>
              <a:srgbClr val="EF44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1708818" y="5687109"/>
            <a:ext cx="2374241" cy="268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✗  Rejected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4578551" y="2228978"/>
            <a:ext cx="2993700" cy="3767700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6B7280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4578551" y="230123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32">
                <a:solidFill>
                  <a:srgbClr val="6B7280"/>
                </a:solidFill>
                <a:latin typeface="Calibri"/>
                <a:ea typeface="Calibri"/>
                <a:cs typeface="Calibri"/>
                <a:sym typeface="Calibri"/>
              </a:rPr>
              <a:t>(b)</a:t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4681779" y="2714148"/>
            <a:ext cx="2787152" cy="433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Interferometer Alignment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4888236" y="3168349"/>
            <a:ext cx="2374241" cy="30968"/>
          </a:xfrm>
          <a:prstGeom prst="rect">
            <a:avLst/>
          </a:prstGeom>
          <a:solidFill>
            <a:srgbClr val="6B7280"/>
          </a:solidFill>
          <a:ln cap="flat" cmpd="sng" w="12700">
            <a:solidFill>
              <a:srgbClr val="6B72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4681780" y="2791967"/>
            <a:ext cx="2745861" cy="19097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Each element aligned optically in front of interferometer; 6 reference points acquired. Extremely long process, tip-tilt / decentre ambiguity, accuracy limited by AACMM.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4888236" y="5687109"/>
            <a:ext cx="2374200" cy="268500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4882958" y="5682759"/>
            <a:ext cx="23742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~ Marginal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/>
          <p:nvPr/>
        </p:nvSpPr>
        <p:spPr>
          <a:xfrm>
            <a:off x="7757969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7757969" y="230123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32">
                <a:solidFill>
                  <a:srgbClr val="38BDF8"/>
                </a:solidFill>
                <a:latin typeface="Calibri"/>
                <a:ea typeface="Calibri"/>
                <a:cs typeface="Calibri"/>
                <a:sym typeface="Calibri"/>
              </a:rPr>
              <a:t>(c)</a:t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7861197" y="2714148"/>
            <a:ext cx="2787152" cy="433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AACMM Characterisation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8067654" y="3168349"/>
            <a:ext cx="2374241" cy="30968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7861196" y="2791967"/>
            <a:ext cx="2745861" cy="19097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Every element fully characterised on CMM. </a:t>
            </a: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6 reference points acquired, </a:t>
            </a: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Shims computed and set in one step. Selected as ESPRESSO baseline.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6"/>
          <p:cNvSpPr/>
          <p:nvPr/>
        </p:nvSpPr>
        <p:spPr>
          <a:xfrm>
            <a:off x="8067654" y="5687109"/>
            <a:ext cx="2374241" cy="268392"/>
          </a:xfrm>
          <a:prstGeom prst="rect">
            <a:avLst/>
          </a:prstGeom>
          <a:solidFill>
            <a:srgbClr val="4ADE80"/>
          </a:solidFill>
          <a:ln cap="flat" cmpd="sng" w="12700">
            <a:solidFill>
              <a:srgbClr val="4AD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6"/>
          <p:cNvSpPr/>
          <p:nvPr/>
        </p:nvSpPr>
        <p:spPr>
          <a:xfrm>
            <a:off x="8067654" y="5687109"/>
            <a:ext cx="2374241" cy="268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✓  Selected</a:t>
            </a:r>
            <a:endParaRPr sz="12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7760" y="4286083"/>
            <a:ext cx="2655195" cy="129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"/>
          <p:cNvPicPr preferRelativeResize="0"/>
          <p:nvPr/>
        </p:nvPicPr>
        <p:blipFill rotWithShape="1">
          <a:blip r:embed="rId4">
            <a:alphaModFix/>
          </a:blip>
          <a:srcRect b="0" l="0" r="0" t="11428"/>
          <a:stretch/>
        </p:blipFill>
        <p:spPr>
          <a:xfrm>
            <a:off x="2313548" y="4220111"/>
            <a:ext cx="1167863" cy="136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6668" y="4220111"/>
            <a:ext cx="1736213" cy="130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"/>
          <p:cNvSpPr/>
          <p:nvPr/>
        </p:nvSpPr>
        <p:spPr>
          <a:xfrm>
            <a:off x="8833502" y="5996675"/>
            <a:ext cx="7503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1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endParaRPr sz="1241">
              <a:solidFill>
                <a:schemeClr val="dk1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"/>
          <p:cNvSpPr/>
          <p:nvPr/>
        </p:nvSpPr>
        <p:spPr>
          <a:xfrm>
            <a:off x="671176" y="165231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671177" y="176365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Mechanical Alignment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7"/>
          <p:cNvSpPr txBox="1"/>
          <p:nvPr/>
        </p:nvSpPr>
        <p:spPr>
          <a:xfrm>
            <a:off x="5981728" y="3860755"/>
            <a:ext cx="1537601" cy="1030475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Zemax Sensitivity analysis</a:t>
            </a:r>
            <a:endParaRPr/>
          </a:p>
        </p:txBody>
      </p:sp>
      <p:sp>
        <p:nvSpPr>
          <p:cNvPr id="268" name="Google Shape;268;p7"/>
          <p:cNvSpPr txBox="1"/>
          <p:nvPr/>
        </p:nvSpPr>
        <p:spPr>
          <a:xfrm>
            <a:off x="155558" y="3156891"/>
            <a:ext cx="1537601" cy="717761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Accuracy evaluation</a:t>
            </a:r>
            <a:endParaRPr/>
          </a:p>
        </p:txBody>
      </p:sp>
      <p:sp>
        <p:nvSpPr>
          <p:cNvPr id="269" name="Google Shape;269;p7"/>
          <p:cNvSpPr txBox="1"/>
          <p:nvPr/>
        </p:nvSpPr>
        <p:spPr>
          <a:xfrm>
            <a:off x="2734457" y="2321829"/>
            <a:ext cx="2499656" cy="370422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Machine uncertainty</a:t>
            </a:r>
            <a:endParaRPr/>
          </a:p>
        </p:txBody>
      </p:sp>
      <p:sp>
        <p:nvSpPr>
          <p:cNvPr id="270" name="Google Shape;270;p7"/>
          <p:cNvSpPr txBox="1"/>
          <p:nvPr/>
        </p:nvSpPr>
        <p:spPr>
          <a:xfrm>
            <a:off x="2734457" y="2813597"/>
            <a:ext cx="2499656" cy="370422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Sampling uncertainty</a:t>
            </a:r>
            <a:endParaRPr/>
          </a:p>
        </p:txBody>
      </p:sp>
      <p:sp>
        <p:nvSpPr>
          <p:cNvPr id="271" name="Google Shape;271;p7"/>
          <p:cNvSpPr txBox="1"/>
          <p:nvPr/>
        </p:nvSpPr>
        <p:spPr>
          <a:xfrm>
            <a:off x="2734457" y="3303841"/>
            <a:ext cx="2499656" cy="370422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Thermal uncertainty</a:t>
            </a:r>
            <a:endParaRPr/>
          </a:p>
        </p:txBody>
      </p:sp>
      <p:sp>
        <p:nvSpPr>
          <p:cNvPr id="272" name="Google Shape;272;p7"/>
          <p:cNvSpPr txBox="1"/>
          <p:nvPr/>
        </p:nvSpPr>
        <p:spPr>
          <a:xfrm>
            <a:off x="2734457" y="3782542"/>
            <a:ext cx="2499656" cy="370422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Datum uncertainty</a:t>
            </a:r>
            <a:endParaRPr/>
          </a:p>
        </p:txBody>
      </p:sp>
      <p:sp>
        <p:nvSpPr>
          <p:cNvPr id="273" name="Google Shape;273;p7"/>
          <p:cNvSpPr txBox="1"/>
          <p:nvPr/>
        </p:nvSpPr>
        <p:spPr>
          <a:xfrm>
            <a:off x="3217790" y="5069255"/>
            <a:ext cx="1537601" cy="717761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Damage evaluation</a:t>
            </a:r>
            <a:endParaRPr/>
          </a:p>
        </p:txBody>
      </p:sp>
      <p:sp>
        <p:nvSpPr>
          <p:cNvPr id="274" name="Google Shape;274;p7"/>
          <p:cNvSpPr txBox="1"/>
          <p:nvPr/>
        </p:nvSpPr>
        <p:spPr>
          <a:xfrm>
            <a:off x="183934" y="5069791"/>
            <a:ext cx="1537601" cy="717761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Force evaluation</a:t>
            </a:r>
            <a:endParaRPr/>
          </a:p>
        </p:txBody>
      </p:sp>
      <p:cxnSp>
        <p:nvCxnSpPr>
          <p:cNvPr id="275" name="Google Shape;275;p7"/>
          <p:cNvCxnSpPr>
            <a:stCxn id="274" idx="3"/>
            <a:endCxn id="273" idx="1"/>
          </p:cNvCxnSpPr>
          <p:nvPr/>
        </p:nvCxnSpPr>
        <p:spPr>
          <a:xfrm flipH="1" rot="10800000">
            <a:off x="1721535" y="5428072"/>
            <a:ext cx="1496400" cy="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276" name="Google Shape;276;p7"/>
          <p:cNvPicPr preferRelativeResize="0"/>
          <p:nvPr/>
        </p:nvPicPr>
        <p:blipFill rotWithShape="1">
          <a:blip r:embed="rId3">
            <a:alphaModFix/>
          </a:blip>
          <a:srcRect b="16399" l="525" r="281" t="17234"/>
          <a:stretch/>
        </p:blipFill>
        <p:spPr>
          <a:xfrm rot="-5400000">
            <a:off x="9369599" y="3674299"/>
            <a:ext cx="3414023" cy="106698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7"/>
          <p:cNvSpPr txBox="1"/>
          <p:nvPr/>
        </p:nvSpPr>
        <p:spPr>
          <a:xfrm>
            <a:off x="10214435" y="1472415"/>
            <a:ext cx="1765308" cy="717761"/>
          </a:xfrm>
          <a:prstGeom prst="rect">
            <a:avLst/>
          </a:prstGeom>
          <a:noFill/>
          <a:ln cap="flat" cmpd="sng" w="952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Scientific performances</a:t>
            </a:r>
            <a:endParaRPr/>
          </a:p>
        </p:txBody>
      </p:sp>
      <p:cxnSp>
        <p:nvCxnSpPr>
          <p:cNvPr id="278" name="Google Shape;278;p7"/>
          <p:cNvCxnSpPr>
            <a:stCxn id="268" idx="3"/>
            <a:endCxn id="270" idx="1"/>
          </p:cNvCxnSpPr>
          <p:nvPr/>
        </p:nvCxnSpPr>
        <p:spPr>
          <a:xfrm flipH="1" rot="10800000">
            <a:off x="1693159" y="2998871"/>
            <a:ext cx="1041300" cy="5169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79" name="Google Shape;279;p7"/>
          <p:cNvCxnSpPr>
            <a:stCxn id="268" idx="3"/>
            <a:endCxn id="271" idx="1"/>
          </p:cNvCxnSpPr>
          <p:nvPr/>
        </p:nvCxnSpPr>
        <p:spPr>
          <a:xfrm flipH="1" rot="10800000">
            <a:off x="1693159" y="3489071"/>
            <a:ext cx="1041300" cy="267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0" name="Google Shape;280;p7"/>
          <p:cNvCxnSpPr>
            <a:stCxn id="269" idx="3"/>
            <a:endCxn id="267" idx="1"/>
          </p:cNvCxnSpPr>
          <p:nvPr/>
        </p:nvCxnSpPr>
        <p:spPr>
          <a:xfrm>
            <a:off x="5234113" y="2507040"/>
            <a:ext cx="747600" cy="1869000"/>
          </a:xfrm>
          <a:prstGeom prst="bentConnector3">
            <a:avLst>
              <a:gd fmla="val 50001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1" name="Google Shape;281;p7"/>
          <p:cNvCxnSpPr>
            <a:stCxn id="270" idx="3"/>
            <a:endCxn id="267" idx="1"/>
          </p:cNvCxnSpPr>
          <p:nvPr/>
        </p:nvCxnSpPr>
        <p:spPr>
          <a:xfrm>
            <a:off x="5234113" y="2998808"/>
            <a:ext cx="747600" cy="1377300"/>
          </a:xfrm>
          <a:prstGeom prst="bentConnector3">
            <a:avLst>
              <a:gd fmla="val 50001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2" name="Google Shape;282;p7"/>
          <p:cNvCxnSpPr>
            <a:stCxn id="271" idx="3"/>
            <a:endCxn id="267" idx="1"/>
          </p:cNvCxnSpPr>
          <p:nvPr/>
        </p:nvCxnSpPr>
        <p:spPr>
          <a:xfrm>
            <a:off x="5234113" y="3489052"/>
            <a:ext cx="747600" cy="886800"/>
          </a:xfrm>
          <a:prstGeom prst="bentConnector3">
            <a:avLst>
              <a:gd fmla="val 50001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3" name="Google Shape;283;p7"/>
          <p:cNvCxnSpPr>
            <a:stCxn id="272" idx="3"/>
            <a:endCxn id="267" idx="1"/>
          </p:cNvCxnSpPr>
          <p:nvPr/>
        </p:nvCxnSpPr>
        <p:spPr>
          <a:xfrm>
            <a:off x="5234113" y="3967753"/>
            <a:ext cx="747600" cy="408300"/>
          </a:xfrm>
          <a:prstGeom prst="bentConnector3">
            <a:avLst>
              <a:gd fmla="val 50001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84" name="Google Shape;284;p7"/>
          <p:cNvSpPr txBox="1"/>
          <p:nvPr/>
        </p:nvSpPr>
        <p:spPr>
          <a:xfrm>
            <a:off x="183933" y="1472414"/>
            <a:ext cx="1742504" cy="717761"/>
          </a:xfrm>
          <a:prstGeom prst="rect">
            <a:avLst/>
          </a:prstGeom>
          <a:noFill/>
          <a:ln cap="flat" cmpd="sng" w="952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Scientific requirements</a:t>
            </a:r>
            <a:endParaRPr/>
          </a:p>
        </p:txBody>
      </p:sp>
      <p:sp>
        <p:nvSpPr>
          <p:cNvPr id="285" name="Google Shape;285;p7"/>
          <p:cNvSpPr txBox="1"/>
          <p:nvPr/>
        </p:nvSpPr>
        <p:spPr>
          <a:xfrm>
            <a:off x="3345702" y="1472415"/>
            <a:ext cx="1280641" cy="717761"/>
          </a:xfrm>
          <a:prstGeom prst="rect">
            <a:avLst/>
          </a:prstGeom>
          <a:noFill/>
          <a:ln cap="flat" cmpd="sng" w="952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Optical design</a:t>
            </a:r>
            <a:endParaRPr/>
          </a:p>
        </p:txBody>
      </p:sp>
      <p:cxnSp>
        <p:nvCxnSpPr>
          <p:cNvPr id="286" name="Google Shape;286;p7"/>
          <p:cNvCxnSpPr>
            <a:stCxn id="284" idx="3"/>
            <a:endCxn id="285" idx="1"/>
          </p:cNvCxnSpPr>
          <p:nvPr/>
        </p:nvCxnSpPr>
        <p:spPr>
          <a:xfrm>
            <a:off x="1926437" y="1831295"/>
            <a:ext cx="1419300" cy="0"/>
          </a:xfrm>
          <a:prstGeom prst="straightConnector1">
            <a:avLst/>
          </a:prstGeom>
          <a:noFill/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87" name="Google Shape;287;p7"/>
          <p:cNvSpPr txBox="1"/>
          <p:nvPr/>
        </p:nvSpPr>
        <p:spPr>
          <a:xfrm>
            <a:off x="7960216" y="1472415"/>
            <a:ext cx="1742504" cy="717761"/>
          </a:xfrm>
          <a:prstGeom prst="rect">
            <a:avLst/>
          </a:prstGeom>
          <a:noFill/>
          <a:ln cap="flat" cmpd="sng" w="952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Mechanical design</a:t>
            </a:r>
            <a:endParaRPr sz="203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8" name="Google Shape;288;p7"/>
          <p:cNvCxnSpPr>
            <a:stCxn id="285" idx="3"/>
            <a:endCxn id="287" idx="1"/>
          </p:cNvCxnSpPr>
          <p:nvPr/>
        </p:nvCxnSpPr>
        <p:spPr>
          <a:xfrm>
            <a:off x="4626343" y="1831296"/>
            <a:ext cx="3333900" cy="0"/>
          </a:xfrm>
          <a:prstGeom prst="straightConnector1">
            <a:avLst/>
          </a:prstGeom>
          <a:noFill/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9" name="Google Shape;289;p7"/>
          <p:cNvCxnSpPr>
            <a:stCxn id="287" idx="3"/>
            <a:endCxn id="277" idx="1"/>
          </p:cNvCxnSpPr>
          <p:nvPr/>
        </p:nvCxnSpPr>
        <p:spPr>
          <a:xfrm>
            <a:off x="9702720" y="1831296"/>
            <a:ext cx="511800" cy="0"/>
          </a:xfrm>
          <a:prstGeom prst="straightConnector1">
            <a:avLst/>
          </a:prstGeom>
          <a:noFill/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0" name="Google Shape;290;p7"/>
          <p:cNvSpPr txBox="1"/>
          <p:nvPr/>
        </p:nvSpPr>
        <p:spPr>
          <a:xfrm>
            <a:off x="8078309" y="5069255"/>
            <a:ext cx="1537601" cy="717761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Damage prediction</a:t>
            </a:r>
            <a:endParaRPr/>
          </a:p>
        </p:txBody>
      </p:sp>
      <p:sp>
        <p:nvSpPr>
          <p:cNvPr id="291" name="Google Shape;291;p7"/>
          <p:cNvSpPr txBox="1"/>
          <p:nvPr/>
        </p:nvSpPr>
        <p:spPr>
          <a:xfrm>
            <a:off x="8060457" y="4017107"/>
            <a:ext cx="1537601" cy="717761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Accuracy prediction</a:t>
            </a:r>
            <a:endParaRPr/>
          </a:p>
        </p:txBody>
      </p:sp>
      <p:cxnSp>
        <p:nvCxnSpPr>
          <p:cNvPr id="292" name="Google Shape;292;p7"/>
          <p:cNvCxnSpPr>
            <a:stCxn id="267" idx="3"/>
            <a:endCxn id="291" idx="1"/>
          </p:cNvCxnSpPr>
          <p:nvPr/>
        </p:nvCxnSpPr>
        <p:spPr>
          <a:xfrm>
            <a:off x="7519329" y="4375993"/>
            <a:ext cx="5412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3" name="Google Shape;293;p7"/>
          <p:cNvCxnSpPr>
            <a:stCxn id="268" idx="3"/>
            <a:endCxn id="272" idx="1"/>
          </p:cNvCxnSpPr>
          <p:nvPr/>
        </p:nvCxnSpPr>
        <p:spPr>
          <a:xfrm>
            <a:off x="1693159" y="3515771"/>
            <a:ext cx="1041300" cy="4521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4" name="Google Shape;294;p7"/>
          <p:cNvCxnSpPr>
            <a:stCxn id="268" idx="3"/>
            <a:endCxn id="269" idx="1"/>
          </p:cNvCxnSpPr>
          <p:nvPr/>
        </p:nvCxnSpPr>
        <p:spPr>
          <a:xfrm flipH="1" rot="10800000">
            <a:off x="1693159" y="2507171"/>
            <a:ext cx="1041300" cy="10086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5" name="Google Shape;295;p7"/>
          <p:cNvSpPr txBox="1"/>
          <p:nvPr/>
        </p:nvSpPr>
        <p:spPr>
          <a:xfrm>
            <a:off x="7982004" y="2951834"/>
            <a:ext cx="1694504" cy="717761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Raw accuracy prediction</a:t>
            </a:r>
            <a:endParaRPr/>
          </a:p>
        </p:txBody>
      </p:sp>
      <p:cxnSp>
        <p:nvCxnSpPr>
          <p:cNvPr id="296" name="Google Shape;296;p7"/>
          <p:cNvCxnSpPr>
            <a:stCxn id="272" idx="3"/>
            <a:endCxn id="295" idx="1"/>
          </p:cNvCxnSpPr>
          <p:nvPr/>
        </p:nvCxnSpPr>
        <p:spPr>
          <a:xfrm flipH="1" rot="10800000">
            <a:off x="5234113" y="3310753"/>
            <a:ext cx="2748000" cy="657000"/>
          </a:xfrm>
          <a:prstGeom prst="bentConnector3">
            <a:avLst>
              <a:gd fmla="val 13206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7" name="Google Shape;297;p7"/>
          <p:cNvCxnSpPr>
            <a:stCxn id="268" idx="3"/>
            <a:endCxn id="298" idx="1"/>
          </p:cNvCxnSpPr>
          <p:nvPr/>
        </p:nvCxnSpPr>
        <p:spPr>
          <a:xfrm>
            <a:off x="1693159" y="3515771"/>
            <a:ext cx="1041300" cy="9612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8" name="Google Shape;298;p7"/>
          <p:cNvSpPr txBox="1"/>
          <p:nvPr/>
        </p:nvSpPr>
        <p:spPr>
          <a:xfrm>
            <a:off x="2734459" y="4274307"/>
            <a:ext cx="2494008" cy="405047"/>
          </a:xfrm>
          <a:prstGeom prst="rect">
            <a:avLst/>
          </a:prstGeom>
          <a:noFill/>
          <a:ln cap="flat" cmpd="sng" w="9525">
            <a:solidFill>
              <a:srgbClr val="728F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cxnSp>
        <p:nvCxnSpPr>
          <p:cNvPr id="299" name="Google Shape;299;p7"/>
          <p:cNvCxnSpPr>
            <a:stCxn id="298" idx="3"/>
            <a:endCxn id="267" idx="1"/>
          </p:cNvCxnSpPr>
          <p:nvPr/>
        </p:nvCxnSpPr>
        <p:spPr>
          <a:xfrm flipH="1" rot="10800000">
            <a:off x="5228467" y="4376031"/>
            <a:ext cx="753300" cy="100800"/>
          </a:xfrm>
          <a:prstGeom prst="bentConnector3">
            <a:avLst>
              <a:gd fmla="val 49997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0" name="Google Shape;300;p7"/>
          <p:cNvCxnSpPr>
            <a:stCxn id="273" idx="3"/>
            <a:endCxn id="290" idx="1"/>
          </p:cNvCxnSpPr>
          <p:nvPr/>
        </p:nvCxnSpPr>
        <p:spPr>
          <a:xfrm>
            <a:off x="4755391" y="5428136"/>
            <a:ext cx="33228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1" name="Google Shape;301;p7"/>
          <p:cNvCxnSpPr/>
          <p:nvPr/>
        </p:nvCxnSpPr>
        <p:spPr>
          <a:xfrm>
            <a:off x="7768933" y="1382999"/>
            <a:ext cx="2237144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7"/>
          <p:cNvCxnSpPr/>
          <p:nvPr/>
        </p:nvCxnSpPr>
        <p:spPr>
          <a:xfrm>
            <a:off x="10006079" y="1381144"/>
            <a:ext cx="23232" cy="4533656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7"/>
          <p:cNvCxnSpPr/>
          <p:nvPr/>
        </p:nvCxnSpPr>
        <p:spPr>
          <a:xfrm>
            <a:off x="7759304" y="5914800"/>
            <a:ext cx="2270009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7"/>
          <p:cNvCxnSpPr/>
          <p:nvPr/>
        </p:nvCxnSpPr>
        <p:spPr>
          <a:xfrm>
            <a:off x="7759300" y="3936035"/>
            <a:ext cx="0" cy="1983416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7"/>
          <p:cNvCxnSpPr/>
          <p:nvPr/>
        </p:nvCxnSpPr>
        <p:spPr>
          <a:xfrm>
            <a:off x="7768933" y="1383001"/>
            <a:ext cx="0" cy="2269153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6" name="Google Shape;306;p7"/>
          <p:cNvSpPr txBox="1"/>
          <p:nvPr/>
        </p:nvSpPr>
        <p:spPr>
          <a:xfrm>
            <a:off x="7725875" y="847183"/>
            <a:ext cx="2182072" cy="405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Alignment strategy</a:t>
            </a:r>
            <a:endParaRPr/>
          </a:p>
        </p:txBody>
      </p:sp>
      <p:sp>
        <p:nvSpPr>
          <p:cNvPr id="307" name="Google Shape;307;p7"/>
          <p:cNvSpPr/>
          <p:nvPr/>
        </p:nvSpPr>
        <p:spPr>
          <a:xfrm>
            <a:off x="224691" y="633136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Followed scheme to determine the possibility to use the CMM as alignment tool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3279" y="32822"/>
            <a:ext cx="1245876" cy="167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8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ESPRESSO – CMM DETAIL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8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CMM Methodology: Accuracy, Forces &amp; Damage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8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8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Understanding and controlling every source of uncertainty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"/>
          <p:cNvSpPr/>
          <p:nvPr/>
        </p:nvSpPr>
        <p:spPr>
          <a:xfrm>
            <a:off x="1399132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8"/>
          <p:cNvSpPr/>
          <p:nvPr/>
        </p:nvSpPr>
        <p:spPr>
          <a:xfrm>
            <a:off x="1399132" y="2228978"/>
            <a:ext cx="2993608" cy="392265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/>
          <p:nvPr/>
        </p:nvSpPr>
        <p:spPr>
          <a:xfrm>
            <a:off x="1399132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Accuracy Simulation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2" name="Google Shape;32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2796729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8"/>
          <p:cNvSpPr/>
          <p:nvPr/>
        </p:nvSpPr>
        <p:spPr>
          <a:xfrm>
            <a:off x="1853337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ISO 15530 uncertainty framework applied to CMM measurements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4" name="Google Shape;3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353997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8"/>
          <p:cNvSpPr/>
          <p:nvPr/>
        </p:nvSpPr>
        <p:spPr>
          <a:xfrm>
            <a:off x="1853337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Three contributions modelled: machine uncertainty, sampling uncertainty, thermal drift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6" name="Google Shape;3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428321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8"/>
          <p:cNvSpPr/>
          <p:nvPr/>
        </p:nvSpPr>
        <p:spPr>
          <a:xfrm>
            <a:off x="1853337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Monte Carlo simulation predicts alignment accuracy before assembly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8" name="Google Shape;32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5026453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8"/>
          <p:cNvSpPr/>
          <p:nvPr/>
        </p:nvSpPr>
        <p:spPr>
          <a:xfrm>
            <a:off x="1853337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Mounting/dismounting repeatability &lt; 5 µm — negligible vs shim resolution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8"/>
          <p:cNvSpPr/>
          <p:nvPr/>
        </p:nvSpPr>
        <p:spPr>
          <a:xfrm>
            <a:off x="4578551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8"/>
          <p:cNvSpPr/>
          <p:nvPr/>
        </p:nvSpPr>
        <p:spPr>
          <a:xfrm>
            <a:off x="4578551" y="2228978"/>
            <a:ext cx="2993608" cy="392265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8"/>
          <p:cNvSpPr/>
          <p:nvPr/>
        </p:nvSpPr>
        <p:spPr>
          <a:xfrm>
            <a:off x="4578551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Contact Force Model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8"/>
          <p:cNvSpPr/>
          <p:nvPr/>
        </p:nvSpPr>
        <p:spPr>
          <a:xfrm>
            <a:off x="5032755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New theoretical model combining strain-gauge and kinematic sub-models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8"/>
          <p:cNvSpPr/>
          <p:nvPr/>
        </p:nvSpPr>
        <p:spPr>
          <a:xfrm>
            <a:off x="5032755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Axial and radial force components characterised experimentally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5032755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Probe speed, clock position, and stylus geometry effects quantified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5032755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Validated against measurements — improved over existing literature models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7757969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7757969" y="2228978"/>
            <a:ext cx="2993608" cy="392265"/>
          </a:xfrm>
          <a:prstGeom prst="rect">
            <a:avLst/>
          </a:prstGeom>
          <a:solidFill>
            <a:srgbClr val="4ADE80"/>
          </a:solidFill>
          <a:ln cap="flat" cmpd="sng" w="12700">
            <a:solidFill>
              <a:srgbClr val="4AD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7757969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Optical Damage Study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40" name="Google Shape;34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2796729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8"/>
          <p:cNvSpPr/>
          <p:nvPr/>
        </p:nvSpPr>
        <p:spPr>
          <a:xfrm>
            <a:off x="8212174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Materials tested: CaF₂, fused silica, borosilicate — uncoated and coated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42" name="Google Shape;3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353997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8"/>
          <p:cNvSpPr/>
          <p:nvPr/>
        </p:nvSpPr>
        <p:spPr>
          <a:xfrm>
            <a:off x="8212174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Coatings: unprotected gold, protected gold (SiO₂), MgF₂ dielectric, Inconel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44" name="Google Shape;3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428321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8"/>
          <p:cNvSpPr/>
          <p:nvPr/>
        </p:nvSpPr>
        <p:spPr>
          <a:xfrm>
            <a:off x="8212174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Hertzian contact and FEM models used to predict damage thresholds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46" name="Google Shape;3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5026453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8"/>
          <p:cNvSpPr/>
          <p:nvPr/>
        </p:nvSpPr>
        <p:spPr>
          <a:xfrm>
            <a:off x="8212174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Safe probing conditions established for all ESPRESSO optical materials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5288" y="4283212"/>
            <a:ext cx="3556886" cy="2390309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1176"/>
              </a:srgbClr>
            </a:outerShdw>
          </a:effectLst>
        </p:spPr>
      </p:pic>
      <p:pic>
        <p:nvPicPr>
          <p:cNvPr id="349" name="Google Shape;34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5288" y="1785098"/>
            <a:ext cx="3556886" cy="2305811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1176"/>
              </a:srgbClr>
            </a:outerShdw>
          </a:effectLst>
        </p:spPr>
      </p:pic>
      <p:sp>
        <p:nvSpPr>
          <p:cNvPr id="350" name="Google Shape;350;p8"/>
          <p:cNvSpPr/>
          <p:nvPr/>
        </p:nvSpPr>
        <p:spPr>
          <a:xfrm>
            <a:off x="1853337" y="4995484"/>
            <a:ext cx="2425855" cy="691494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8"/>
          <p:cNvSpPr/>
          <p:nvPr/>
        </p:nvSpPr>
        <p:spPr>
          <a:xfrm>
            <a:off x="4578550" y="1690927"/>
            <a:ext cx="3733641" cy="5055723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2" name="Google Shape;352;p8"/>
          <p:cNvCxnSpPr/>
          <p:nvPr/>
        </p:nvCxnSpPr>
        <p:spPr>
          <a:xfrm flipH="1" rot="10800000">
            <a:off x="4279192" y="1690927"/>
            <a:ext cx="299359" cy="3304557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3" name="Google Shape;353;p8"/>
          <p:cNvCxnSpPr/>
          <p:nvPr/>
        </p:nvCxnSpPr>
        <p:spPr>
          <a:xfrm>
            <a:off x="4279192" y="5686978"/>
            <a:ext cx="299359" cy="105967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4" name="Google Shape;35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4642" y="1422345"/>
            <a:ext cx="3257550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8"/>
          <p:cNvSpPr/>
          <p:nvPr/>
        </p:nvSpPr>
        <p:spPr>
          <a:xfrm>
            <a:off x="1847489" y="3483262"/>
            <a:ext cx="2425855" cy="691494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6" name="Google Shape;356;p8"/>
          <p:cNvCxnSpPr/>
          <p:nvPr/>
        </p:nvCxnSpPr>
        <p:spPr>
          <a:xfrm flipH="1" rot="10800000">
            <a:off x="4273344" y="995474"/>
            <a:ext cx="777541" cy="2487788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7" name="Google Shape;357;p8"/>
          <p:cNvCxnSpPr/>
          <p:nvPr/>
        </p:nvCxnSpPr>
        <p:spPr>
          <a:xfrm>
            <a:off x="4285040" y="4174756"/>
            <a:ext cx="809617" cy="1863329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8" name="Google Shape;358;p8"/>
          <p:cNvSpPr/>
          <p:nvPr/>
        </p:nvSpPr>
        <p:spPr>
          <a:xfrm>
            <a:off x="5032754" y="1021214"/>
            <a:ext cx="3301323" cy="5016872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"/>
          <p:cNvSpPr/>
          <p:nvPr/>
        </p:nvSpPr>
        <p:spPr>
          <a:xfrm>
            <a:off x="5072771" y="1067783"/>
            <a:ext cx="3239420" cy="35456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Sampling Error</a:t>
            </a:r>
            <a:endParaRPr/>
          </a:p>
        </p:txBody>
      </p:sp>
      <p:pic>
        <p:nvPicPr>
          <p:cNvPr id="360" name="Google Shape;36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56994" y="312650"/>
            <a:ext cx="4683263" cy="4196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8"/>
          <p:cNvSpPr/>
          <p:nvPr/>
        </p:nvSpPr>
        <p:spPr>
          <a:xfrm>
            <a:off x="5756994" y="47196"/>
            <a:ext cx="4683263" cy="4432150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8"/>
          <p:cNvSpPr/>
          <p:nvPr/>
        </p:nvSpPr>
        <p:spPr>
          <a:xfrm>
            <a:off x="5797524" y="63722"/>
            <a:ext cx="4594765" cy="23869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Uncertainty </a:t>
            </a:r>
            <a:endParaRPr/>
          </a:p>
        </p:txBody>
      </p:sp>
      <p:sp>
        <p:nvSpPr>
          <p:cNvPr id="363" name="Google Shape;363;p8"/>
          <p:cNvSpPr/>
          <p:nvPr/>
        </p:nvSpPr>
        <p:spPr>
          <a:xfrm>
            <a:off x="1842679" y="3479438"/>
            <a:ext cx="2425855" cy="691494"/>
          </a:xfrm>
          <a:prstGeom prst="rect">
            <a:avLst/>
          </a:prstGeom>
          <a:noFill/>
          <a:ln cap="flat" cmpd="sng" w="762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4" name="Google Shape;364;p8"/>
          <p:cNvCxnSpPr/>
          <p:nvPr/>
        </p:nvCxnSpPr>
        <p:spPr>
          <a:xfrm flipH="1" rot="10800000">
            <a:off x="4268534" y="47196"/>
            <a:ext cx="1481022" cy="343224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5" name="Google Shape;365;p8"/>
          <p:cNvCxnSpPr/>
          <p:nvPr/>
        </p:nvCxnSpPr>
        <p:spPr>
          <a:xfrm>
            <a:off x="4280230" y="4170932"/>
            <a:ext cx="1495408" cy="308414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2445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1399134" y="732174"/>
            <a:ext cx="1754873" cy="28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16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ESPRESSO – CMM DETAIL</a:t>
            </a:r>
            <a:endParaRPr sz="10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>
            <a:off x="1399132" y="1124439"/>
            <a:ext cx="9393736" cy="67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CMM Methodology: Accuracy, Forces &amp; Damage</a:t>
            </a:r>
            <a:endParaRPr sz="293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1399132" y="1785098"/>
            <a:ext cx="9393736" cy="25807"/>
          </a:xfrm>
          <a:prstGeom prst="rect">
            <a:avLst/>
          </a:prstGeom>
          <a:solidFill>
            <a:srgbClr val="4FC3F7"/>
          </a:solidFill>
          <a:ln cap="flat" cmpd="sng" w="12700">
            <a:solidFill>
              <a:srgbClr val="4FC3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>
            <a:off x="1399132" y="1836713"/>
            <a:ext cx="9393736" cy="35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68">
                <a:solidFill>
                  <a:srgbClr val="8BA5C8"/>
                </a:solidFill>
                <a:latin typeface="Calibri"/>
                <a:ea typeface="Calibri"/>
                <a:cs typeface="Calibri"/>
                <a:sym typeface="Calibri"/>
              </a:rPr>
              <a:t>Understanding and controlling every source of uncertainty</a:t>
            </a:r>
            <a:endParaRPr sz="14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1399132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1399132" y="2228978"/>
            <a:ext cx="2993608" cy="392265"/>
          </a:xfrm>
          <a:prstGeom prst="rect">
            <a:avLst/>
          </a:prstGeom>
          <a:solidFill>
            <a:srgbClr val="38BDF8"/>
          </a:solidFill>
          <a:ln cap="flat" cmpd="sng" w="12700">
            <a:solidFill>
              <a:srgbClr val="38BD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1399132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Accuracy Simulation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79" name="Google Shape;3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2796729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9"/>
          <p:cNvSpPr/>
          <p:nvPr/>
        </p:nvSpPr>
        <p:spPr>
          <a:xfrm>
            <a:off x="1853337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ISO 15530 uncertainty framework applied to CMM measurements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1" name="Google Shape;3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353997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9"/>
          <p:cNvSpPr/>
          <p:nvPr/>
        </p:nvSpPr>
        <p:spPr>
          <a:xfrm>
            <a:off x="1853337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Three contributions modelled: machine uncertainty, sampling uncertainty, thermal drift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3" name="Google Shape;3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428321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9"/>
          <p:cNvSpPr/>
          <p:nvPr/>
        </p:nvSpPr>
        <p:spPr>
          <a:xfrm>
            <a:off x="1853337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Monte Carlo simulation predicts alignment accuracy before assembly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5" name="Google Shape;38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005" y="5026453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9"/>
          <p:cNvSpPr/>
          <p:nvPr/>
        </p:nvSpPr>
        <p:spPr>
          <a:xfrm>
            <a:off x="1853337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Mounting/dismounting repeatability &lt; 5 µm — negligible vs shim resolution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>
            <a:off x="4578551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>
            <a:off x="4578551" y="2228978"/>
            <a:ext cx="2993608" cy="392265"/>
          </a:xfrm>
          <a:prstGeom prst="rect">
            <a:avLst/>
          </a:prstGeom>
          <a:solidFill>
            <a:srgbClr val="F9A825"/>
          </a:solidFill>
          <a:ln cap="flat" cmpd="sng" w="12700">
            <a:solidFill>
              <a:srgbClr val="F9A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>
            <a:off x="4578551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Contact Force Model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>
            <a:off x="5032755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New theoretical model combining strain-gauge and kinematic sub-models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5032755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Axial and radial force components characterised experimentally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>
            <a:off x="5032755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Probe speed, clock position, and stylus geometry effects quantified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>
            <a:off x="5032755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Validated against measurements — improved over existing literature models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>
            <a:off x="7757969" y="2228978"/>
            <a:ext cx="2993608" cy="3767817"/>
          </a:xfrm>
          <a:prstGeom prst="rect">
            <a:avLst/>
          </a:prstGeom>
          <a:solidFill>
            <a:srgbClr val="132240"/>
          </a:solidFill>
          <a:ln cap="flat" cmpd="sng" w="12700">
            <a:solidFill>
              <a:srgbClr val="1E3A5F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bl" dir="81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>
            <a:off x="7757969" y="2228978"/>
            <a:ext cx="2993608" cy="392265"/>
          </a:xfrm>
          <a:prstGeom prst="rect">
            <a:avLst/>
          </a:prstGeom>
          <a:solidFill>
            <a:srgbClr val="4ADE80"/>
          </a:solidFill>
          <a:ln cap="flat" cmpd="sng" w="12700">
            <a:solidFill>
              <a:srgbClr val="4AD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7757969" y="2228978"/>
            <a:ext cx="2993608" cy="39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5">
                <a:solidFill>
                  <a:srgbClr val="0A1628"/>
                </a:solidFill>
                <a:latin typeface="Calibri"/>
                <a:ea typeface="Calibri"/>
                <a:cs typeface="Calibri"/>
                <a:sym typeface="Calibri"/>
              </a:rPr>
              <a:t>Optical Damage Study</a:t>
            </a:r>
            <a:endParaRPr sz="13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97" name="Google Shape;39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2796729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9"/>
          <p:cNvSpPr/>
          <p:nvPr/>
        </p:nvSpPr>
        <p:spPr>
          <a:xfrm>
            <a:off x="8212174" y="2765760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Materials tested: CaF₂, fused silica, borosilicate — uncoated and coated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99" name="Google Shape;39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353997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9"/>
          <p:cNvSpPr/>
          <p:nvPr/>
        </p:nvSpPr>
        <p:spPr>
          <a:xfrm>
            <a:off x="8212174" y="350900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Coatings: unprotected gold, protected gold (SiO₂), MgF₂ dielectric, Inconel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1" name="Google Shape;4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4283212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9"/>
          <p:cNvSpPr/>
          <p:nvPr/>
        </p:nvSpPr>
        <p:spPr>
          <a:xfrm>
            <a:off x="8212174" y="4252243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Hertzian contact and FEM models used to predict damage thresholds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3" name="Google Shape;40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844" y="5026453"/>
            <a:ext cx="247747" cy="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9"/>
          <p:cNvSpPr/>
          <p:nvPr/>
        </p:nvSpPr>
        <p:spPr>
          <a:xfrm>
            <a:off x="8212174" y="4995484"/>
            <a:ext cx="2425855" cy="640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5">
                <a:solidFill>
                  <a:srgbClr val="E8EFF8"/>
                </a:solidFill>
                <a:latin typeface="Calibri"/>
                <a:ea typeface="Calibri"/>
                <a:cs typeface="Calibri"/>
                <a:sym typeface="Calibri"/>
              </a:rPr>
              <a:t>Safe probing conditions established for all ESPRESSO optical materials</a:t>
            </a:r>
            <a:endParaRPr sz="11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67333" y="327804"/>
            <a:ext cx="2449180" cy="333604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9"/>
          <p:cNvSpPr/>
          <p:nvPr/>
        </p:nvSpPr>
        <p:spPr>
          <a:xfrm>
            <a:off x="7967332" y="327804"/>
            <a:ext cx="2449181" cy="3377331"/>
          </a:xfrm>
          <a:prstGeom prst="rect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7" name="Google Shape;407;p9"/>
          <p:cNvCxnSpPr/>
          <p:nvPr/>
        </p:nvCxnSpPr>
        <p:spPr>
          <a:xfrm flipH="1" rot="10800000">
            <a:off x="7367081" y="327804"/>
            <a:ext cx="600251" cy="2468925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8" name="Google Shape;408;p9"/>
          <p:cNvCxnSpPr/>
          <p:nvPr/>
        </p:nvCxnSpPr>
        <p:spPr>
          <a:xfrm>
            <a:off x="7367081" y="3405773"/>
            <a:ext cx="623577" cy="29936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9" name="Google Shape;409;p9"/>
          <p:cNvSpPr/>
          <p:nvPr/>
        </p:nvSpPr>
        <p:spPr>
          <a:xfrm>
            <a:off x="4919206" y="2718419"/>
            <a:ext cx="2462408" cy="710581"/>
          </a:xfrm>
          <a:prstGeom prst="rect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Desktop\Thesis\3-forces\images matlab\intermediate case\Forces altitude L20D4 -theo.png" id="410" name="Google Shape;41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58610" y="4149016"/>
            <a:ext cx="4341519" cy="208305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9"/>
          <p:cNvSpPr/>
          <p:nvPr/>
        </p:nvSpPr>
        <p:spPr>
          <a:xfrm>
            <a:off x="4950172" y="4970925"/>
            <a:ext cx="2359180" cy="710581"/>
          </a:xfrm>
          <a:prstGeom prst="rect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9"/>
          <p:cNvSpPr/>
          <p:nvPr/>
        </p:nvSpPr>
        <p:spPr>
          <a:xfrm>
            <a:off x="7467102" y="4149016"/>
            <a:ext cx="4333027" cy="2083058"/>
          </a:xfrm>
          <a:prstGeom prst="rect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3" name="Google Shape;413;p9"/>
          <p:cNvCxnSpPr/>
          <p:nvPr/>
        </p:nvCxnSpPr>
        <p:spPr>
          <a:xfrm flipH="1" rot="10800000">
            <a:off x="7303004" y="4149016"/>
            <a:ext cx="164098" cy="846468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9"/>
          <p:cNvCxnSpPr/>
          <p:nvPr/>
        </p:nvCxnSpPr>
        <p:spPr>
          <a:xfrm>
            <a:off x="7309352" y="5666463"/>
            <a:ext cx="155606" cy="565611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2013 - Tema 2022">
  <a:themeElements>
    <a:clrScheme name="Office 2013 - Tema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2026-05-11T21:04:58Z</dcterms:created>
  <dc:creator>PptxGenJS</dc:creator>
</cp:coreProperties>
</file>