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65" r:id="rId2"/>
    <p:sldId id="257" r:id="rId3"/>
    <p:sldId id="326" r:id="rId4"/>
    <p:sldId id="265" r:id="rId5"/>
    <p:sldId id="258" r:id="rId6"/>
    <p:sldId id="266" r:id="rId7"/>
    <p:sldId id="360" r:id="rId8"/>
    <p:sldId id="267" r:id="rId9"/>
    <p:sldId id="330" r:id="rId10"/>
    <p:sldId id="300" r:id="rId11"/>
    <p:sldId id="366" r:id="rId12"/>
    <p:sldId id="259" r:id="rId13"/>
    <p:sldId id="271" r:id="rId14"/>
    <p:sldId id="268" r:id="rId15"/>
    <p:sldId id="270" r:id="rId16"/>
    <p:sldId id="361" r:id="rId17"/>
    <p:sldId id="261" r:id="rId18"/>
    <p:sldId id="272" r:id="rId19"/>
    <p:sldId id="273" r:id="rId20"/>
    <p:sldId id="286" r:id="rId21"/>
    <p:sldId id="287" r:id="rId22"/>
    <p:sldId id="311" r:id="rId23"/>
    <p:sldId id="328" r:id="rId24"/>
    <p:sldId id="329" r:id="rId25"/>
    <p:sldId id="313" r:id="rId26"/>
    <p:sldId id="320" r:id="rId27"/>
    <p:sldId id="321" r:id="rId28"/>
    <p:sldId id="322" r:id="rId29"/>
    <p:sldId id="323" r:id="rId30"/>
    <p:sldId id="275" r:id="rId31"/>
    <p:sldId id="331" r:id="rId32"/>
    <p:sldId id="332" r:id="rId33"/>
    <p:sldId id="362" r:id="rId34"/>
    <p:sldId id="333" r:id="rId35"/>
    <p:sldId id="334" r:id="rId36"/>
    <p:sldId id="347" r:id="rId37"/>
    <p:sldId id="336" r:id="rId38"/>
    <p:sldId id="312" r:id="rId39"/>
    <p:sldId id="289" r:id="rId40"/>
    <p:sldId id="288" r:id="rId41"/>
    <p:sldId id="263" r:id="rId42"/>
    <p:sldId id="290" r:id="rId43"/>
    <p:sldId id="291" r:id="rId44"/>
    <p:sldId id="292" r:id="rId45"/>
    <p:sldId id="274" r:id="rId46"/>
    <p:sldId id="297" r:id="rId47"/>
    <p:sldId id="298" r:id="rId48"/>
    <p:sldId id="294" r:id="rId49"/>
    <p:sldId id="264" r:id="rId50"/>
    <p:sldId id="293" r:id="rId51"/>
    <p:sldId id="301" r:id="rId52"/>
    <p:sldId id="302" r:id="rId53"/>
    <p:sldId id="277" r:id="rId54"/>
    <p:sldId id="363" r:id="rId55"/>
    <p:sldId id="325" r:id="rId56"/>
    <p:sldId id="276" r:id="rId57"/>
    <p:sldId id="278" r:id="rId58"/>
    <p:sldId id="279" r:id="rId59"/>
    <p:sldId id="327" r:id="rId60"/>
    <p:sldId id="338" r:id="rId61"/>
    <p:sldId id="280" r:id="rId62"/>
    <p:sldId id="337" r:id="rId63"/>
    <p:sldId id="352" r:id="rId64"/>
    <p:sldId id="346" r:id="rId65"/>
    <p:sldId id="281" r:id="rId66"/>
    <p:sldId id="339" r:id="rId67"/>
    <p:sldId id="282" r:id="rId68"/>
    <p:sldId id="364" r:id="rId69"/>
    <p:sldId id="342" r:id="rId70"/>
    <p:sldId id="341" r:id="rId71"/>
    <p:sldId id="343" r:id="rId72"/>
    <p:sldId id="344" r:id="rId73"/>
    <p:sldId id="345" r:id="rId74"/>
    <p:sldId id="340" r:id="rId75"/>
    <p:sldId id="283" r:id="rId76"/>
    <p:sldId id="354" r:id="rId77"/>
    <p:sldId id="356" r:id="rId78"/>
    <p:sldId id="355" r:id="rId79"/>
    <p:sldId id="353" r:id="rId80"/>
    <p:sldId id="284" r:id="rId81"/>
    <p:sldId id="285" r:id="rId82"/>
    <p:sldId id="348" r:id="rId83"/>
    <p:sldId id="303" r:id="rId84"/>
    <p:sldId id="359" r:id="rId85"/>
    <p:sldId id="349" r:id="rId86"/>
    <p:sldId id="350" r:id="rId87"/>
    <p:sldId id="351" r:id="rId88"/>
    <p:sldId id="304" r:id="rId89"/>
    <p:sldId id="305" r:id="rId90"/>
    <p:sldId id="306" r:id="rId91"/>
    <p:sldId id="307" r:id="rId92"/>
    <p:sldId id="310" r:id="rId93"/>
    <p:sldId id="308" r:id="rId94"/>
    <p:sldId id="309" r:id="rId95"/>
    <p:sldId id="314" r:id="rId96"/>
    <p:sldId id="318" r:id="rId97"/>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 _" initials="h_" lastIdx="1" clrIdx="0">
    <p:extLst>
      <p:ext uri="{19B8F6BF-5375-455C-9EA6-DF929625EA0E}">
        <p15:presenceInfo xmlns:p15="http://schemas.microsoft.com/office/powerpoint/2012/main" userId="8879c06203fa9b2a"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111124"/>
    <a:srgbClr val="FFFFFF"/>
    <a:srgbClr val="404040"/>
    <a:srgbClr val="7F7F7F"/>
    <a:srgbClr val="DF0602"/>
    <a:srgbClr val="0216F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09" d="100"/>
          <a:sy n="109" d="100"/>
        </p:scale>
        <p:origin x="588"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slide" Target="slides/slide96.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commentAuthors" Target="commentAuthor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presProps" Target="presProps.xml"/><Relationship Id="rId10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4FE0998-5E52-43F5-A535-68EE3786E196}"/>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endParaRPr lang="en-US"/>
          </a:p>
        </p:txBody>
      </p:sp>
      <p:sp>
        <p:nvSpPr>
          <p:cNvPr id="3" name="Sottotitolo 2">
            <a:extLst>
              <a:ext uri="{FF2B5EF4-FFF2-40B4-BE49-F238E27FC236}">
                <a16:creationId xmlns:a16="http://schemas.microsoft.com/office/drawing/2014/main" id="{2469610C-D39E-4A2D-9936-14278B47F66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en-US"/>
          </a:p>
        </p:txBody>
      </p:sp>
      <p:sp>
        <p:nvSpPr>
          <p:cNvPr id="4" name="Segnaposto data 3">
            <a:extLst>
              <a:ext uri="{FF2B5EF4-FFF2-40B4-BE49-F238E27FC236}">
                <a16:creationId xmlns:a16="http://schemas.microsoft.com/office/drawing/2014/main" id="{2EFEB180-9746-44C6-80B9-1F31922BCAEF}"/>
              </a:ext>
            </a:extLst>
          </p:cNvPr>
          <p:cNvSpPr>
            <a:spLocks noGrp="1"/>
          </p:cNvSpPr>
          <p:nvPr>
            <p:ph type="dt" sz="half" idx="10"/>
          </p:nvPr>
        </p:nvSpPr>
        <p:spPr/>
        <p:txBody>
          <a:bodyPr/>
          <a:lstStyle/>
          <a:p>
            <a:fld id="{4E89049F-28BC-40A4-8AA5-038A31BF985E}" type="datetimeFigureOut">
              <a:rPr lang="en-US" smtClean="0"/>
              <a:t>4/14/2026</a:t>
            </a:fld>
            <a:endParaRPr lang="en-US"/>
          </a:p>
        </p:txBody>
      </p:sp>
      <p:sp>
        <p:nvSpPr>
          <p:cNvPr id="5" name="Segnaposto piè di pagina 4">
            <a:extLst>
              <a:ext uri="{FF2B5EF4-FFF2-40B4-BE49-F238E27FC236}">
                <a16:creationId xmlns:a16="http://schemas.microsoft.com/office/drawing/2014/main" id="{48D7E763-BD5E-44F5-84F7-C13C552B86A1}"/>
              </a:ext>
            </a:extLst>
          </p:cNvPr>
          <p:cNvSpPr>
            <a:spLocks noGrp="1"/>
          </p:cNvSpPr>
          <p:nvPr>
            <p:ph type="ftr" sz="quarter" idx="11"/>
          </p:nvPr>
        </p:nvSpPr>
        <p:spPr/>
        <p:txBody>
          <a:bodyPr/>
          <a:lstStyle/>
          <a:p>
            <a:endParaRPr lang="en-US"/>
          </a:p>
        </p:txBody>
      </p:sp>
      <p:sp>
        <p:nvSpPr>
          <p:cNvPr id="6" name="Segnaposto numero diapositiva 5">
            <a:extLst>
              <a:ext uri="{FF2B5EF4-FFF2-40B4-BE49-F238E27FC236}">
                <a16:creationId xmlns:a16="http://schemas.microsoft.com/office/drawing/2014/main" id="{11E19B9E-3ED8-4793-9143-24B055AB3251}"/>
              </a:ext>
            </a:extLst>
          </p:cNvPr>
          <p:cNvSpPr>
            <a:spLocks noGrp="1"/>
          </p:cNvSpPr>
          <p:nvPr>
            <p:ph type="sldNum" sz="quarter" idx="12"/>
          </p:nvPr>
        </p:nvSpPr>
        <p:spPr/>
        <p:txBody>
          <a:bodyPr/>
          <a:lstStyle/>
          <a:p>
            <a:fld id="{142BA72E-E2DD-4C5D-89F5-DE0056D5BB1A}" type="slidenum">
              <a:rPr lang="en-US" smtClean="0"/>
              <a:t>‹N›</a:t>
            </a:fld>
            <a:endParaRPr lang="en-US"/>
          </a:p>
        </p:txBody>
      </p:sp>
    </p:spTree>
    <p:extLst>
      <p:ext uri="{BB962C8B-B14F-4D97-AF65-F5344CB8AC3E}">
        <p14:creationId xmlns:p14="http://schemas.microsoft.com/office/powerpoint/2010/main" val="11965695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A0381E2-7350-4219-8118-4B94CDB7FBEB}"/>
              </a:ext>
            </a:extLst>
          </p:cNvPr>
          <p:cNvSpPr>
            <a:spLocks noGrp="1"/>
          </p:cNvSpPr>
          <p:nvPr>
            <p:ph type="title"/>
          </p:nvPr>
        </p:nvSpPr>
        <p:spPr/>
        <p:txBody>
          <a:bodyPr/>
          <a:lstStyle/>
          <a:p>
            <a:r>
              <a:rPr lang="it-IT"/>
              <a:t>Fare clic per modificare lo stile del titolo dello schema</a:t>
            </a:r>
            <a:endParaRPr lang="en-US"/>
          </a:p>
        </p:txBody>
      </p:sp>
      <p:sp>
        <p:nvSpPr>
          <p:cNvPr id="3" name="Segnaposto testo verticale 2">
            <a:extLst>
              <a:ext uri="{FF2B5EF4-FFF2-40B4-BE49-F238E27FC236}">
                <a16:creationId xmlns:a16="http://schemas.microsoft.com/office/drawing/2014/main" id="{6766D21A-A7E4-474E-9C41-CECCDDD74974}"/>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data 3">
            <a:extLst>
              <a:ext uri="{FF2B5EF4-FFF2-40B4-BE49-F238E27FC236}">
                <a16:creationId xmlns:a16="http://schemas.microsoft.com/office/drawing/2014/main" id="{A9929469-C686-47A1-882C-82B585BCAE6E}"/>
              </a:ext>
            </a:extLst>
          </p:cNvPr>
          <p:cNvSpPr>
            <a:spLocks noGrp="1"/>
          </p:cNvSpPr>
          <p:nvPr>
            <p:ph type="dt" sz="half" idx="10"/>
          </p:nvPr>
        </p:nvSpPr>
        <p:spPr/>
        <p:txBody>
          <a:bodyPr/>
          <a:lstStyle/>
          <a:p>
            <a:fld id="{4E89049F-28BC-40A4-8AA5-038A31BF985E}" type="datetimeFigureOut">
              <a:rPr lang="en-US" smtClean="0"/>
              <a:t>4/14/2026</a:t>
            </a:fld>
            <a:endParaRPr lang="en-US"/>
          </a:p>
        </p:txBody>
      </p:sp>
      <p:sp>
        <p:nvSpPr>
          <p:cNvPr id="5" name="Segnaposto piè di pagina 4">
            <a:extLst>
              <a:ext uri="{FF2B5EF4-FFF2-40B4-BE49-F238E27FC236}">
                <a16:creationId xmlns:a16="http://schemas.microsoft.com/office/drawing/2014/main" id="{5A272091-DD69-4D71-B1A0-D5180239FF69}"/>
              </a:ext>
            </a:extLst>
          </p:cNvPr>
          <p:cNvSpPr>
            <a:spLocks noGrp="1"/>
          </p:cNvSpPr>
          <p:nvPr>
            <p:ph type="ftr" sz="quarter" idx="11"/>
          </p:nvPr>
        </p:nvSpPr>
        <p:spPr/>
        <p:txBody>
          <a:bodyPr/>
          <a:lstStyle/>
          <a:p>
            <a:endParaRPr lang="en-US"/>
          </a:p>
        </p:txBody>
      </p:sp>
      <p:sp>
        <p:nvSpPr>
          <p:cNvPr id="6" name="Segnaposto numero diapositiva 5">
            <a:extLst>
              <a:ext uri="{FF2B5EF4-FFF2-40B4-BE49-F238E27FC236}">
                <a16:creationId xmlns:a16="http://schemas.microsoft.com/office/drawing/2014/main" id="{051E6694-70C4-4E25-B83D-391F9D23EAD3}"/>
              </a:ext>
            </a:extLst>
          </p:cNvPr>
          <p:cNvSpPr>
            <a:spLocks noGrp="1"/>
          </p:cNvSpPr>
          <p:nvPr>
            <p:ph type="sldNum" sz="quarter" idx="12"/>
          </p:nvPr>
        </p:nvSpPr>
        <p:spPr/>
        <p:txBody>
          <a:bodyPr/>
          <a:lstStyle/>
          <a:p>
            <a:fld id="{142BA72E-E2DD-4C5D-89F5-DE0056D5BB1A}" type="slidenum">
              <a:rPr lang="en-US" smtClean="0"/>
              <a:t>‹N›</a:t>
            </a:fld>
            <a:endParaRPr lang="en-US"/>
          </a:p>
        </p:txBody>
      </p:sp>
    </p:spTree>
    <p:extLst>
      <p:ext uri="{BB962C8B-B14F-4D97-AF65-F5344CB8AC3E}">
        <p14:creationId xmlns:p14="http://schemas.microsoft.com/office/powerpoint/2010/main" val="30146754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F8B7C335-843D-4227-88DD-0B561A0ABA20}"/>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endParaRPr lang="en-US"/>
          </a:p>
        </p:txBody>
      </p:sp>
      <p:sp>
        <p:nvSpPr>
          <p:cNvPr id="3" name="Segnaposto testo verticale 2">
            <a:extLst>
              <a:ext uri="{FF2B5EF4-FFF2-40B4-BE49-F238E27FC236}">
                <a16:creationId xmlns:a16="http://schemas.microsoft.com/office/drawing/2014/main" id="{E26F43C5-FD24-474C-AA20-E1C7E4A93E8B}"/>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data 3">
            <a:extLst>
              <a:ext uri="{FF2B5EF4-FFF2-40B4-BE49-F238E27FC236}">
                <a16:creationId xmlns:a16="http://schemas.microsoft.com/office/drawing/2014/main" id="{F0083B50-F9C5-462F-9795-8DACB77A30DD}"/>
              </a:ext>
            </a:extLst>
          </p:cNvPr>
          <p:cNvSpPr>
            <a:spLocks noGrp="1"/>
          </p:cNvSpPr>
          <p:nvPr>
            <p:ph type="dt" sz="half" idx="10"/>
          </p:nvPr>
        </p:nvSpPr>
        <p:spPr/>
        <p:txBody>
          <a:bodyPr/>
          <a:lstStyle/>
          <a:p>
            <a:fld id="{4E89049F-28BC-40A4-8AA5-038A31BF985E}" type="datetimeFigureOut">
              <a:rPr lang="en-US" smtClean="0"/>
              <a:t>4/14/2026</a:t>
            </a:fld>
            <a:endParaRPr lang="en-US"/>
          </a:p>
        </p:txBody>
      </p:sp>
      <p:sp>
        <p:nvSpPr>
          <p:cNvPr id="5" name="Segnaposto piè di pagina 4">
            <a:extLst>
              <a:ext uri="{FF2B5EF4-FFF2-40B4-BE49-F238E27FC236}">
                <a16:creationId xmlns:a16="http://schemas.microsoft.com/office/drawing/2014/main" id="{983816A4-249D-477F-870F-73DCCB8D83BA}"/>
              </a:ext>
            </a:extLst>
          </p:cNvPr>
          <p:cNvSpPr>
            <a:spLocks noGrp="1"/>
          </p:cNvSpPr>
          <p:nvPr>
            <p:ph type="ftr" sz="quarter" idx="11"/>
          </p:nvPr>
        </p:nvSpPr>
        <p:spPr/>
        <p:txBody>
          <a:bodyPr/>
          <a:lstStyle/>
          <a:p>
            <a:endParaRPr lang="en-US"/>
          </a:p>
        </p:txBody>
      </p:sp>
      <p:sp>
        <p:nvSpPr>
          <p:cNvPr id="6" name="Segnaposto numero diapositiva 5">
            <a:extLst>
              <a:ext uri="{FF2B5EF4-FFF2-40B4-BE49-F238E27FC236}">
                <a16:creationId xmlns:a16="http://schemas.microsoft.com/office/drawing/2014/main" id="{4092247B-599B-4F94-9D88-89A6C6721B79}"/>
              </a:ext>
            </a:extLst>
          </p:cNvPr>
          <p:cNvSpPr>
            <a:spLocks noGrp="1"/>
          </p:cNvSpPr>
          <p:nvPr>
            <p:ph type="sldNum" sz="quarter" idx="12"/>
          </p:nvPr>
        </p:nvSpPr>
        <p:spPr/>
        <p:txBody>
          <a:bodyPr/>
          <a:lstStyle/>
          <a:p>
            <a:fld id="{142BA72E-E2DD-4C5D-89F5-DE0056D5BB1A}" type="slidenum">
              <a:rPr lang="en-US" smtClean="0"/>
              <a:t>‹N›</a:t>
            </a:fld>
            <a:endParaRPr lang="en-US"/>
          </a:p>
        </p:txBody>
      </p:sp>
    </p:spTree>
    <p:extLst>
      <p:ext uri="{BB962C8B-B14F-4D97-AF65-F5344CB8AC3E}">
        <p14:creationId xmlns:p14="http://schemas.microsoft.com/office/powerpoint/2010/main" val="39261166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38C1708-5042-40ED-B84F-13C6F7DF14C1}"/>
              </a:ext>
            </a:extLst>
          </p:cNvPr>
          <p:cNvSpPr>
            <a:spLocks noGrp="1"/>
          </p:cNvSpPr>
          <p:nvPr>
            <p:ph type="title"/>
          </p:nvPr>
        </p:nvSpPr>
        <p:spPr/>
        <p:txBody>
          <a:bodyPr/>
          <a:lstStyle/>
          <a:p>
            <a:r>
              <a:rPr lang="it-IT"/>
              <a:t>Fare clic per modificare lo stile del titolo dello schema</a:t>
            </a:r>
            <a:endParaRPr lang="en-US"/>
          </a:p>
        </p:txBody>
      </p:sp>
      <p:sp>
        <p:nvSpPr>
          <p:cNvPr id="3" name="Segnaposto contenuto 2">
            <a:extLst>
              <a:ext uri="{FF2B5EF4-FFF2-40B4-BE49-F238E27FC236}">
                <a16:creationId xmlns:a16="http://schemas.microsoft.com/office/drawing/2014/main" id="{28FBE68E-FEAC-4279-8894-5EFF3FECB106}"/>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data 3">
            <a:extLst>
              <a:ext uri="{FF2B5EF4-FFF2-40B4-BE49-F238E27FC236}">
                <a16:creationId xmlns:a16="http://schemas.microsoft.com/office/drawing/2014/main" id="{9E2CA060-D663-4AA4-878D-C515DE94AFE7}"/>
              </a:ext>
            </a:extLst>
          </p:cNvPr>
          <p:cNvSpPr>
            <a:spLocks noGrp="1"/>
          </p:cNvSpPr>
          <p:nvPr>
            <p:ph type="dt" sz="half" idx="10"/>
          </p:nvPr>
        </p:nvSpPr>
        <p:spPr/>
        <p:txBody>
          <a:bodyPr/>
          <a:lstStyle/>
          <a:p>
            <a:fld id="{4E89049F-28BC-40A4-8AA5-038A31BF985E}" type="datetimeFigureOut">
              <a:rPr lang="en-US" smtClean="0"/>
              <a:t>4/14/2026</a:t>
            </a:fld>
            <a:endParaRPr lang="en-US"/>
          </a:p>
        </p:txBody>
      </p:sp>
      <p:sp>
        <p:nvSpPr>
          <p:cNvPr id="5" name="Segnaposto piè di pagina 4">
            <a:extLst>
              <a:ext uri="{FF2B5EF4-FFF2-40B4-BE49-F238E27FC236}">
                <a16:creationId xmlns:a16="http://schemas.microsoft.com/office/drawing/2014/main" id="{B7CB2EA6-3CEE-41ED-97C6-4C21B9B2F82C}"/>
              </a:ext>
            </a:extLst>
          </p:cNvPr>
          <p:cNvSpPr>
            <a:spLocks noGrp="1"/>
          </p:cNvSpPr>
          <p:nvPr>
            <p:ph type="ftr" sz="quarter" idx="11"/>
          </p:nvPr>
        </p:nvSpPr>
        <p:spPr/>
        <p:txBody>
          <a:bodyPr/>
          <a:lstStyle/>
          <a:p>
            <a:endParaRPr lang="en-US"/>
          </a:p>
        </p:txBody>
      </p:sp>
      <p:sp>
        <p:nvSpPr>
          <p:cNvPr id="6" name="Segnaposto numero diapositiva 5">
            <a:extLst>
              <a:ext uri="{FF2B5EF4-FFF2-40B4-BE49-F238E27FC236}">
                <a16:creationId xmlns:a16="http://schemas.microsoft.com/office/drawing/2014/main" id="{233BE926-345A-4977-9E47-D9656AC39C2D}"/>
              </a:ext>
            </a:extLst>
          </p:cNvPr>
          <p:cNvSpPr>
            <a:spLocks noGrp="1"/>
          </p:cNvSpPr>
          <p:nvPr>
            <p:ph type="sldNum" sz="quarter" idx="12"/>
          </p:nvPr>
        </p:nvSpPr>
        <p:spPr/>
        <p:txBody>
          <a:bodyPr/>
          <a:lstStyle/>
          <a:p>
            <a:fld id="{142BA72E-E2DD-4C5D-89F5-DE0056D5BB1A}" type="slidenum">
              <a:rPr lang="en-US" smtClean="0"/>
              <a:t>‹N›</a:t>
            </a:fld>
            <a:endParaRPr lang="en-US"/>
          </a:p>
        </p:txBody>
      </p:sp>
    </p:spTree>
    <p:extLst>
      <p:ext uri="{BB962C8B-B14F-4D97-AF65-F5344CB8AC3E}">
        <p14:creationId xmlns:p14="http://schemas.microsoft.com/office/powerpoint/2010/main" val="38862837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10DFB82-EFA9-483B-9568-C69217F42F53}"/>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endParaRPr lang="en-US"/>
          </a:p>
        </p:txBody>
      </p:sp>
      <p:sp>
        <p:nvSpPr>
          <p:cNvPr id="3" name="Segnaposto testo 2">
            <a:extLst>
              <a:ext uri="{FF2B5EF4-FFF2-40B4-BE49-F238E27FC236}">
                <a16:creationId xmlns:a16="http://schemas.microsoft.com/office/drawing/2014/main" id="{BA0028C7-6941-41A5-AFCA-2E3D877B244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F3B96FAE-44EC-4493-8D43-B9FA20F6CE31}"/>
              </a:ext>
            </a:extLst>
          </p:cNvPr>
          <p:cNvSpPr>
            <a:spLocks noGrp="1"/>
          </p:cNvSpPr>
          <p:nvPr>
            <p:ph type="dt" sz="half" idx="10"/>
          </p:nvPr>
        </p:nvSpPr>
        <p:spPr/>
        <p:txBody>
          <a:bodyPr/>
          <a:lstStyle/>
          <a:p>
            <a:fld id="{4E89049F-28BC-40A4-8AA5-038A31BF985E}" type="datetimeFigureOut">
              <a:rPr lang="en-US" smtClean="0"/>
              <a:t>4/14/2026</a:t>
            </a:fld>
            <a:endParaRPr lang="en-US"/>
          </a:p>
        </p:txBody>
      </p:sp>
      <p:sp>
        <p:nvSpPr>
          <p:cNvPr id="5" name="Segnaposto piè di pagina 4">
            <a:extLst>
              <a:ext uri="{FF2B5EF4-FFF2-40B4-BE49-F238E27FC236}">
                <a16:creationId xmlns:a16="http://schemas.microsoft.com/office/drawing/2014/main" id="{3D01CE44-1099-444E-A0C5-36EEF6702BDD}"/>
              </a:ext>
            </a:extLst>
          </p:cNvPr>
          <p:cNvSpPr>
            <a:spLocks noGrp="1"/>
          </p:cNvSpPr>
          <p:nvPr>
            <p:ph type="ftr" sz="quarter" idx="11"/>
          </p:nvPr>
        </p:nvSpPr>
        <p:spPr/>
        <p:txBody>
          <a:bodyPr/>
          <a:lstStyle/>
          <a:p>
            <a:endParaRPr lang="en-US"/>
          </a:p>
        </p:txBody>
      </p:sp>
      <p:sp>
        <p:nvSpPr>
          <p:cNvPr id="6" name="Segnaposto numero diapositiva 5">
            <a:extLst>
              <a:ext uri="{FF2B5EF4-FFF2-40B4-BE49-F238E27FC236}">
                <a16:creationId xmlns:a16="http://schemas.microsoft.com/office/drawing/2014/main" id="{C9B8ABF4-DCC3-48E5-9948-8A2591A968C8}"/>
              </a:ext>
            </a:extLst>
          </p:cNvPr>
          <p:cNvSpPr>
            <a:spLocks noGrp="1"/>
          </p:cNvSpPr>
          <p:nvPr>
            <p:ph type="sldNum" sz="quarter" idx="12"/>
          </p:nvPr>
        </p:nvSpPr>
        <p:spPr/>
        <p:txBody>
          <a:bodyPr/>
          <a:lstStyle/>
          <a:p>
            <a:fld id="{142BA72E-E2DD-4C5D-89F5-DE0056D5BB1A}" type="slidenum">
              <a:rPr lang="en-US" smtClean="0"/>
              <a:t>‹N›</a:t>
            </a:fld>
            <a:endParaRPr lang="en-US"/>
          </a:p>
        </p:txBody>
      </p:sp>
    </p:spTree>
    <p:extLst>
      <p:ext uri="{BB962C8B-B14F-4D97-AF65-F5344CB8AC3E}">
        <p14:creationId xmlns:p14="http://schemas.microsoft.com/office/powerpoint/2010/main" val="31271708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00C655E-4C5A-4056-AF25-4AF2A03C5F89}"/>
              </a:ext>
            </a:extLst>
          </p:cNvPr>
          <p:cNvSpPr>
            <a:spLocks noGrp="1"/>
          </p:cNvSpPr>
          <p:nvPr>
            <p:ph type="title"/>
          </p:nvPr>
        </p:nvSpPr>
        <p:spPr/>
        <p:txBody>
          <a:bodyPr/>
          <a:lstStyle/>
          <a:p>
            <a:r>
              <a:rPr lang="it-IT"/>
              <a:t>Fare clic per modificare lo stile del titolo dello schema</a:t>
            </a:r>
            <a:endParaRPr lang="en-US"/>
          </a:p>
        </p:txBody>
      </p:sp>
      <p:sp>
        <p:nvSpPr>
          <p:cNvPr id="3" name="Segnaposto contenuto 2">
            <a:extLst>
              <a:ext uri="{FF2B5EF4-FFF2-40B4-BE49-F238E27FC236}">
                <a16:creationId xmlns:a16="http://schemas.microsoft.com/office/drawing/2014/main" id="{409B2554-F7D7-4282-AA32-4066AA27D0A6}"/>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contenuto 3">
            <a:extLst>
              <a:ext uri="{FF2B5EF4-FFF2-40B4-BE49-F238E27FC236}">
                <a16:creationId xmlns:a16="http://schemas.microsoft.com/office/drawing/2014/main" id="{293439B1-D286-491A-BB4D-0204F2BE2C45}"/>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5" name="Segnaposto data 4">
            <a:extLst>
              <a:ext uri="{FF2B5EF4-FFF2-40B4-BE49-F238E27FC236}">
                <a16:creationId xmlns:a16="http://schemas.microsoft.com/office/drawing/2014/main" id="{7A158CE4-AB2F-4254-800A-5FF7A4B06524}"/>
              </a:ext>
            </a:extLst>
          </p:cNvPr>
          <p:cNvSpPr>
            <a:spLocks noGrp="1"/>
          </p:cNvSpPr>
          <p:nvPr>
            <p:ph type="dt" sz="half" idx="10"/>
          </p:nvPr>
        </p:nvSpPr>
        <p:spPr/>
        <p:txBody>
          <a:bodyPr/>
          <a:lstStyle/>
          <a:p>
            <a:fld id="{4E89049F-28BC-40A4-8AA5-038A31BF985E}" type="datetimeFigureOut">
              <a:rPr lang="en-US" smtClean="0"/>
              <a:t>4/14/2026</a:t>
            </a:fld>
            <a:endParaRPr lang="en-US"/>
          </a:p>
        </p:txBody>
      </p:sp>
      <p:sp>
        <p:nvSpPr>
          <p:cNvPr id="6" name="Segnaposto piè di pagina 5">
            <a:extLst>
              <a:ext uri="{FF2B5EF4-FFF2-40B4-BE49-F238E27FC236}">
                <a16:creationId xmlns:a16="http://schemas.microsoft.com/office/drawing/2014/main" id="{F1A293D6-EF20-4473-9EDF-4B5CF5ED49F5}"/>
              </a:ext>
            </a:extLst>
          </p:cNvPr>
          <p:cNvSpPr>
            <a:spLocks noGrp="1"/>
          </p:cNvSpPr>
          <p:nvPr>
            <p:ph type="ftr" sz="quarter" idx="11"/>
          </p:nvPr>
        </p:nvSpPr>
        <p:spPr/>
        <p:txBody>
          <a:bodyPr/>
          <a:lstStyle/>
          <a:p>
            <a:endParaRPr lang="en-US"/>
          </a:p>
        </p:txBody>
      </p:sp>
      <p:sp>
        <p:nvSpPr>
          <p:cNvPr id="7" name="Segnaposto numero diapositiva 6">
            <a:extLst>
              <a:ext uri="{FF2B5EF4-FFF2-40B4-BE49-F238E27FC236}">
                <a16:creationId xmlns:a16="http://schemas.microsoft.com/office/drawing/2014/main" id="{F19DA0EE-5A2C-4789-A0E5-2FA2232059B7}"/>
              </a:ext>
            </a:extLst>
          </p:cNvPr>
          <p:cNvSpPr>
            <a:spLocks noGrp="1"/>
          </p:cNvSpPr>
          <p:nvPr>
            <p:ph type="sldNum" sz="quarter" idx="12"/>
          </p:nvPr>
        </p:nvSpPr>
        <p:spPr/>
        <p:txBody>
          <a:bodyPr/>
          <a:lstStyle/>
          <a:p>
            <a:fld id="{142BA72E-E2DD-4C5D-89F5-DE0056D5BB1A}" type="slidenum">
              <a:rPr lang="en-US" smtClean="0"/>
              <a:t>‹N›</a:t>
            </a:fld>
            <a:endParaRPr lang="en-US"/>
          </a:p>
        </p:txBody>
      </p:sp>
    </p:spTree>
    <p:extLst>
      <p:ext uri="{BB962C8B-B14F-4D97-AF65-F5344CB8AC3E}">
        <p14:creationId xmlns:p14="http://schemas.microsoft.com/office/powerpoint/2010/main" val="26799873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6002931-1518-4E2B-8AA6-1694D67C7913}"/>
              </a:ext>
            </a:extLst>
          </p:cNvPr>
          <p:cNvSpPr>
            <a:spLocks noGrp="1"/>
          </p:cNvSpPr>
          <p:nvPr>
            <p:ph type="title"/>
          </p:nvPr>
        </p:nvSpPr>
        <p:spPr>
          <a:xfrm>
            <a:off x="839788" y="365125"/>
            <a:ext cx="10515600" cy="1325563"/>
          </a:xfrm>
        </p:spPr>
        <p:txBody>
          <a:bodyPr/>
          <a:lstStyle/>
          <a:p>
            <a:r>
              <a:rPr lang="it-IT"/>
              <a:t>Fare clic per modificare lo stile del titolo dello schema</a:t>
            </a:r>
            <a:endParaRPr lang="en-US"/>
          </a:p>
        </p:txBody>
      </p:sp>
      <p:sp>
        <p:nvSpPr>
          <p:cNvPr id="3" name="Segnaposto testo 2">
            <a:extLst>
              <a:ext uri="{FF2B5EF4-FFF2-40B4-BE49-F238E27FC236}">
                <a16:creationId xmlns:a16="http://schemas.microsoft.com/office/drawing/2014/main" id="{9BE56988-2289-4403-AA20-84C2F273D9F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7246702B-022A-48B0-84FC-7D9429C02E4F}"/>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5" name="Segnaposto testo 4">
            <a:extLst>
              <a:ext uri="{FF2B5EF4-FFF2-40B4-BE49-F238E27FC236}">
                <a16:creationId xmlns:a16="http://schemas.microsoft.com/office/drawing/2014/main" id="{2E0FF0DE-3380-48B6-A00A-4A43588C9BC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2A77AF88-79F6-4343-8AE2-4FB345C5BCD5}"/>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7" name="Segnaposto data 6">
            <a:extLst>
              <a:ext uri="{FF2B5EF4-FFF2-40B4-BE49-F238E27FC236}">
                <a16:creationId xmlns:a16="http://schemas.microsoft.com/office/drawing/2014/main" id="{1341DA78-96C4-4C97-8FF0-41AD5F795FBD}"/>
              </a:ext>
            </a:extLst>
          </p:cNvPr>
          <p:cNvSpPr>
            <a:spLocks noGrp="1"/>
          </p:cNvSpPr>
          <p:nvPr>
            <p:ph type="dt" sz="half" idx="10"/>
          </p:nvPr>
        </p:nvSpPr>
        <p:spPr/>
        <p:txBody>
          <a:bodyPr/>
          <a:lstStyle/>
          <a:p>
            <a:fld id="{4E89049F-28BC-40A4-8AA5-038A31BF985E}" type="datetimeFigureOut">
              <a:rPr lang="en-US" smtClean="0"/>
              <a:t>4/14/2026</a:t>
            </a:fld>
            <a:endParaRPr lang="en-US"/>
          </a:p>
        </p:txBody>
      </p:sp>
      <p:sp>
        <p:nvSpPr>
          <p:cNvPr id="8" name="Segnaposto piè di pagina 7">
            <a:extLst>
              <a:ext uri="{FF2B5EF4-FFF2-40B4-BE49-F238E27FC236}">
                <a16:creationId xmlns:a16="http://schemas.microsoft.com/office/drawing/2014/main" id="{367F0BA6-92BB-442F-A492-CCAD62602D73}"/>
              </a:ext>
            </a:extLst>
          </p:cNvPr>
          <p:cNvSpPr>
            <a:spLocks noGrp="1"/>
          </p:cNvSpPr>
          <p:nvPr>
            <p:ph type="ftr" sz="quarter" idx="11"/>
          </p:nvPr>
        </p:nvSpPr>
        <p:spPr/>
        <p:txBody>
          <a:bodyPr/>
          <a:lstStyle/>
          <a:p>
            <a:endParaRPr lang="en-US"/>
          </a:p>
        </p:txBody>
      </p:sp>
      <p:sp>
        <p:nvSpPr>
          <p:cNvPr id="9" name="Segnaposto numero diapositiva 8">
            <a:extLst>
              <a:ext uri="{FF2B5EF4-FFF2-40B4-BE49-F238E27FC236}">
                <a16:creationId xmlns:a16="http://schemas.microsoft.com/office/drawing/2014/main" id="{5CBAD47F-2367-46B1-B60B-13AADBEA9F8D}"/>
              </a:ext>
            </a:extLst>
          </p:cNvPr>
          <p:cNvSpPr>
            <a:spLocks noGrp="1"/>
          </p:cNvSpPr>
          <p:nvPr>
            <p:ph type="sldNum" sz="quarter" idx="12"/>
          </p:nvPr>
        </p:nvSpPr>
        <p:spPr/>
        <p:txBody>
          <a:bodyPr/>
          <a:lstStyle/>
          <a:p>
            <a:fld id="{142BA72E-E2DD-4C5D-89F5-DE0056D5BB1A}" type="slidenum">
              <a:rPr lang="en-US" smtClean="0"/>
              <a:t>‹N›</a:t>
            </a:fld>
            <a:endParaRPr lang="en-US"/>
          </a:p>
        </p:txBody>
      </p:sp>
    </p:spTree>
    <p:extLst>
      <p:ext uri="{BB962C8B-B14F-4D97-AF65-F5344CB8AC3E}">
        <p14:creationId xmlns:p14="http://schemas.microsoft.com/office/powerpoint/2010/main" val="28806761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E14F888-4D9F-48BA-A9EE-3F0E338E0FA8}"/>
              </a:ext>
            </a:extLst>
          </p:cNvPr>
          <p:cNvSpPr>
            <a:spLocks noGrp="1"/>
          </p:cNvSpPr>
          <p:nvPr>
            <p:ph type="title"/>
          </p:nvPr>
        </p:nvSpPr>
        <p:spPr/>
        <p:txBody>
          <a:bodyPr/>
          <a:lstStyle/>
          <a:p>
            <a:r>
              <a:rPr lang="it-IT"/>
              <a:t>Fare clic per modificare lo stile del titolo dello schema</a:t>
            </a:r>
            <a:endParaRPr lang="en-US"/>
          </a:p>
        </p:txBody>
      </p:sp>
      <p:sp>
        <p:nvSpPr>
          <p:cNvPr id="3" name="Segnaposto data 2">
            <a:extLst>
              <a:ext uri="{FF2B5EF4-FFF2-40B4-BE49-F238E27FC236}">
                <a16:creationId xmlns:a16="http://schemas.microsoft.com/office/drawing/2014/main" id="{DDFED8F4-26FD-4339-B735-171B59209CD4}"/>
              </a:ext>
            </a:extLst>
          </p:cNvPr>
          <p:cNvSpPr>
            <a:spLocks noGrp="1"/>
          </p:cNvSpPr>
          <p:nvPr>
            <p:ph type="dt" sz="half" idx="10"/>
          </p:nvPr>
        </p:nvSpPr>
        <p:spPr/>
        <p:txBody>
          <a:bodyPr/>
          <a:lstStyle/>
          <a:p>
            <a:fld id="{4E89049F-28BC-40A4-8AA5-038A31BF985E}" type="datetimeFigureOut">
              <a:rPr lang="en-US" smtClean="0"/>
              <a:t>4/14/2026</a:t>
            </a:fld>
            <a:endParaRPr lang="en-US"/>
          </a:p>
        </p:txBody>
      </p:sp>
      <p:sp>
        <p:nvSpPr>
          <p:cNvPr id="4" name="Segnaposto piè di pagina 3">
            <a:extLst>
              <a:ext uri="{FF2B5EF4-FFF2-40B4-BE49-F238E27FC236}">
                <a16:creationId xmlns:a16="http://schemas.microsoft.com/office/drawing/2014/main" id="{FFD08C9A-6126-4B38-886C-2BF904A23004}"/>
              </a:ext>
            </a:extLst>
          </p:cNvPr>
          <p:cNvSpPr>
            <a:spLocks noGrp="1"/>
          </p:cNvSpPr>
          <p:nvPr>
            <p:ph type="ftr" sz="quarter" idx="11"/>
          </p:nvPr>
        </p:nvSpPr>
        <p:spPr/>
        <p:txBody>
          <a:bodyPr/>
          <a:lstStyle/>
          <a:p>
            <a:endParaRPr lang="en-US"/>
          </a:p>
        </p:txBody>
      </p:sp>
      <p:sp>
        <p:nvSpPr>
          <p:cNvPr id="5" name="Segnaposto numero diapositiva 4">
            <a:extLst>
              <a:ext uri="{FF2B5EF4-FFF2-40B4-BE49-F238E27FC236}">
                <a16:creationId xmlns:a16="http://schemas.microsoft.com/office/drawing/2014/main" id="{85FD7786-A616-4ADE-AE00-296F9B0725AF}"/>
              </a:ext>
            </a:extLst>
          </p:cNvPr>
          <p:cNvSpPr>
            <a:spLocks noGrp="1"/>
          </p:cNvSpPr>
          <p:nvPr>
            <p:ph type="sldNum" sz="quarter" idx="12"/>
          </p:nvPr>
        </p:nvSpPr>
        <p:spPr/>
        <p:txBody>
          <a:bodyPr/>
          <a:lstStyle/>
          <a:p>
            <a:fld id="{142BA72E-E2DD-4C5D-89F5-DE0056D5BB1A}" type="slidenum">
              <a:rPr lang="en-US" smtClean="0"/>
              <a:t>‹N›</a:t>
            </a:fld>
            <a:endParaRPr lang="en-US"/>
          </a:p>
        </p:txBody>
      </p:sp>
    </p:spTree>
    <p:extLst>
      <p:ext uri="{BB962C8B-B14F-4D97-AF65-F5344CB8AC3E}">
        <p14:creationId xmlns:p14="http://schemas.microsoft.com/office/powerpoint/2010/main" val="33193497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BCA2EB9E-A879-469B-BAB4-1DA62B25D914}"/>
              </a:ext>
            </a:extLst>
          </p:cNvPr>
          <p:cNvSpPr>
            <a:spLocks noGrp="1"/>
          </p:cNvSpPr>
          <p:nvPr>
            <p:ph type="dt" sz="half" idx="10"/>
          </p:nvPr>
        </p:nvSpPr>
        <p:spPr/>
        <p:txBody>
          <a:bodyPr/>
          <a:lstStyle/>
          <a:p>
            <a:fld id="{4E89049F-28BC-40A4-8AA5-038A31BF985E}" type="datetimeFigureOut">
              <a:rPr lang="en-US" smtClean="0"/>
              <a:t>4/14/2026</a:t>
            </a:fld>
            <a:endParaRPr lang="en-US"/>
          </a:p>
        </p:txBody>
      </p:sp>
      <p:sp>
        <p:nvSpPr>
          <p:cNvPr id="3" name="Segnaposto piè di pagina 2">
            <a:extLst>
              <a:ext uri="{FF2B5EF4-FFF2-40B4-BE49-F238E27FC236}">
                <a16:creationId xmlns:a16="http://schemas.microsoft.com/office/drawing/2014/main" id="{04C98012-E60B-48CA-9EB8-E6E1BE08FB2D}"/>
              </a:ext>
            </a:extLst>
          </p:cNvPr>
          <p:cNvSpPr>
            <a:spLocks noGrp="1"/>
          </p:cNvSpPr>
          <p:nvPr>
            <p:ph type="ftr" sz="quarter" idx="11"/>
          </p:nvPr>
        </p:nvSpPr>
        <p:spPr/>
        <p:txBody>
          <a:bodyPr/>
          <a:lstStyle/>
          <a:p>
            <a:endParaRPr lang="en-US"/>
          </a:p>
        </p:txBody>
      </p:sp>
      <p:sp>
        <p:nvSpPr>
          <p:cNvPr id="4" name="Segnaposto numero diapositiva 3">
            <a:extLst>
              <a:ext uri="{FF2B5EF4-FFF2-40B4-BE49-F238E27FC236}">
                <a16:creationId xmlns:a16="http://schemas.microsoft.com/office/drawing/2014/main" id="{0D2A4B4A-25CC-427D-8B3C-CCD126B33306}"/>
              </a:ext>
            </a:extLst>
          </p:cNvPr>
          <p:cNvSpPr>
            <a:spLocks noGrp="1"/>
          </p:cNvSpPr>
          <p:nvPr>
            <p:ph type="sldNum" sz="quarter" idx="12"/>
          </p:nvPr>
        </p:nvSpPr>
        <p:spPr/>
        <p:txBody>
          <a:bodyPr/>
          <a:lstStyle/>
          <a:p>
            <a:fld id="{142BA72E-E2DD-4C5D-89F5-DE0056D5BB1A}" type="slidenum">
              <a:rPr lang="en-US" smtClean="0"/>
              <a:t>‹N›</a:t>
            </a:fld>
            <a:endParaRPr lang="en-US"/>
          </a:p>
        </p:txBody>
      </p:sp>
    </p:spTree>
    <p:extLst>
      <p:ext uri="{BB962C8B-B14F-4D97-AF65-F5344CB8AC3E}">
        <p14:creationId xmlns:p14="http://schemas.microsoft.com/office/powerpoint/2010/main" val="11033785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AD0DBE6-C64A-4B6F-86E6-CB981810C578}"/>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endParaRPr lang="en-US"/>
          </a:p>
        </p:txBody>
      </p:sp>
      <p:sp>
        <p:nvSpPr>
          <p:cNvPr id="3" name="Segnaposto contenuto 2">
            <a:extLst>
              <a:ext uri="{FF2B5EF4-FFF2-40B4-BE49-F238E27FC236}">
                <a16:creationId xmlns:a16="http://schemas.microsoft.com/office/drawing/2014/main" id="{AF4321C3-8309-4386-9A86-45A99290390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testo 3">
            <a:extLst>
              <a:ext uri="{FF2B5EF4-FFF2-40B4-BE49-F238E27FC236}">
                <a16:creationId xmlns:a16="http://schemas.microsoft.com/office/drawing/2014/main" id="{8026AB0B-3FA6-4C36-8FCF-2F223EA96BD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399413CD-19AC-4290-B2DB-81648ECA7F21}"/>
              </a:ext>
            </a:extLst>
          </p:cNvPr>
          <p:cNvSpPr>
            <a:spLocks noGrp="1"/>
          </p:cNvSpPr>
          <p:nvPr>
            <p:ph type="dt" sz="half" idx="10"/>
          </p:nvPr>
        </p:nvSpPr>
        <p:spPr/>
        <p:txBody>
          <a:bodyPr/>
          <a:lstStyle/>
          <a:p>
            <a:fld id="{4E89049F-28BC-40A4-8AA5-038A31BF985E}" type="datetimeFigureOut">
              <a:rPr lang="en-US" smtClean="0"/>
              <a:t>4/14/2026</a:t>
            </a:fld>
            <a:endParaRPr lang="en-US"/>
          </a:p>
        </p:txBody>
      </p:sp>
      <p:sp>
        <p:nvSpPr>
          <p:cNvPr id="6" name="Segnaposto piè di pagina 5">
            <a:extLst>
              <a:ext uri="{FF2B5EF4-FFF2-40B4-BE49-F238E27FC236}">
                <a16:creationId xmlns:a16="http://schemas.microsoft.com/office/drawing/2014/main" id="{30578DE6-6DD3-46FF-B4C1-EB04B69DDE9A}"/>
              </a:ext>
            </a:extLst>
          </p:cNvPr>
          <p:cNvSpPr>
            <a:spLocks noGrp="1"/>
          </p:cNvSpPr>
          <p:nvPr>
            <p:ph type="ftr" sz="quarter" idx="11"/>
          </p:nvPr>
        </p:nvSpPr>
        <p:spPr/>
        <p:txBody>
          <a:bodyPr/>
          <a:lstStyle/>
          <a:p>
            <a:endParaRPr lang="en-US"/>
          </a:p>
        </p:txBody>
      </p:sp>
      <p:sp>
        <p:nvSpPr>
          <p:cNvPr id="7" name="Segnaposto numero diapositiva 6">
            <a:extLst>
              <a:ext uri="{FF2B5EF4-FFF2-40B4-BE49-F238E27FC236}">
                <a16:creationId xmlns:a16="http://schemas.microsoft.com/office/drawing/2014/main" id="{0E06A6C1-9DB7-4730-9899-9977709D5C0E}"/>
              </a:ext>
            </a:extLst>
          </p:cNvPr>
          <p:cNvSpPr>
            <a:spLocks noGrp="1"/>
          </p:cNvSpPr>
          <p:nvPr>
            <p:ph type="sldNum" sz="quarter" idx="12"/>
          </p:nvPr>
        </p:nvSpPr>
        <p:spPr/>
        <p:txBody>
          <a:bodyPr/>
          <a:lstStyle/>
          <a:p>
            <a:fld id="{142BA72E-E2DD-4C5D-89F5-DE0056D5BB1A}" type="slidenum">
              <a:rPr lang="en-US" smtClean="0"/>
              <a:t>‹N›</a:t>
            </a:fld>
            <a:endParaRPr lang="en-US"/>
          </a:p>
        </p:txBody>
      </p:sp>
    </p:spTree>
    <p:extLst>
      <p:ext uri="{BB962C8B-B14F-4D97-AF65-F5344CB8AC3E}">
        <p14:creationId xmlns:p14="http://schemas.microsoft.com/office/powerpoint/2010/main" val="34574399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4C981B2-0825-4882-A6E9-B364CE0F54ED}"/>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endParaRPr lang="en-US"/>
          </a:p>
        </p:txBody>
      </p:sp>
      <p:sp>
        <p:nvSpPr>
          <p:cNvPr id="3" name="Segnaposto immagine 2">
            <a:extLst>
              <a:ext uri="{FF2B5EF4-FFF2-40B4-BE49-F238E27FC236}">
                <a16:creationId xmlns:a16="http://schemas.microsoft.com/office/drawing/2014/main" id="{AC5F577A-2EB4-4F4B-9DB7-D2FC8495ACD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Segnaposto testo 3">
            <a:extLst>
              <a:ext uri="{FF2B5EF4-FFF2-40B4-BE49-F238E27FC236}">
                <a16:creationId xmlns:a16="http://schemas.microsoft.com/office/drawing/2014/main" id="{DC318F1D-799D-4FAA-97ED-740F9236DD0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8E0E8404-0098-4890-AC4D-FABE696D29B6}"/>
              </a:ext>
            </a:extLst>
          </p:cNvPr>
          <p:cNvSpPr>
            <a:spLocks noGrp="1"/>
          </p:cNvSpPr>
          <p:nvPr>
            <p:ph type="dt" sz="half" idx="10"/>
          </p:nvPr>
        </p:nvSpPr>
        <p:spPr/>
        <p:txBody>
          <a:bodyPr/>
          <a:lstStyle/>
          <a:p>
            <a:fld id="{4E89049F-28BC-40A4-8AA5-038A31BF985E}" type="datetimeFigureOut">
              <a:rPr lang="en-US" smtClean="0"/>
              <a:t>4/14/2026</a:t>
            </a:fld>
            <a:endParaRPr lang="en-US"/>
          </a:p>
        </p:txBody>
      </p:sp>
      <p:sp>
        <p:nvSpPr>
          <p:cNvPr id="6" name="Segnaposto piè di pagina 5">
            <a:extLst>
              <a:ext uri="{FF2B5EF4-FFF2-40B4-BE49-F238E27FC236}">
                <a16:creationId xmlns:a16="http://schemas.microsoft.com/office/drawing/2014/main" id="{BABFC915-9977-4642-9A97-F1671D7811C9}"/>
              </a:ext>
            </a:extLst>
          </p:cNvPr>
          <p:cNvSpPr>
            <a:spLocks noGrp="1"/>
          </p:cNvSpPr>
          <p:nvPr>
            <p:ph type="ftr" sz="quarter" idx="11"/>
          </p:nvPr>
        </p:nvSpPr>
        <p:spPr/>
        <p:txBody>
          <a:bodyPr/>
          <a:lstStyle/>
          <a:p>
            <a:endParaRPr lang="en-US"/>
          </a:p>
        </p:txBody>
      </p:sp>
      <p:sp>
        <p:nvSpPr>
          <p:cNvPr id="7" name="Segnaposto numero diapositiva 6">
            <a:extLst>
              <a:ext uri="{FF2B5EF4-FFF2-40B4-BE49-F238E27FC236}">
                <a16:creationId xmlns:a16="http://schemas.microsoft.com/office/drawing/2014/main" id="{676686B5-57B9-4FBB-A600-95916B90C767}"/>
              </a:ext>
            </a:extLst>
          </p:cNvPr>
          <p:cNvSpPr>
            <a:spLocks noGrp="1"/>
          </p:cNvSpPr>
          <p:nvPr>
            <p:ph type="sldNum" sz="quarter" idx="12"/>
          </p:nvPr>
        </p:nvSpPr>
        <p:spPr/>
        <p:txBody>
          <a:bodyPr/>
          <a:lstStyle/>
          <a:p>
            <a:fld id="{142BA72E-E2DD-4C5D-89F5-DE0056D5BB1A}" type="slidenum">
              <a:rPr lang="en-US" smtClean="0"/>
              <a:t>‹N›</a:t>
            </a:fld>
            <a:endParaRPr lang="en-US"/>
          </a:p>
        </p:txBody>
      </p:sp>
    </p:spTree>
    <p:extLst>
      <p:ext uri="{BB962C8B-B14F-4D97-AF65-F5344CB8AC3E}">
        <p14:creationId xmlns:p14="http://schemas.microsoft.com/office/powerpoint/2010/main" val="14231831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688A66EF-D36A-40DB-8D68-4A75B1503FB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endParaRPr lang="en-US"/>
          </a:p>
        </p:txBody>
      </p:sp>
      <p:sp>
        <p:nvSpPr>
          <p:cNvPr id="3" name="Segnaposto testo 2">
            <a:extLst>
              <a:ext uri="{FF2B5EF4-FFF2-40B4-BE49-F238E27FC236}">
                <a16:creationId xmlns:a16="http://schemas.microsoft.com/office/drawing/2014/main" id="{E7B04946-6401-4831-896B-AE188DC30CE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data 3">
            <a:extLst>
              <a:ext uri="{FF2B5EF4-FFF2-40B4-BE49-F238E27FC236}">
                <a16:creationId xmlns:a16="http://schemas.microsoft.com/office/drawing/2014/main" id="{DAE5C18A-3E54-42C1-831F-537D1245471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89049F-28BC-40A4-8AA5-038A31BF985E}" type="datetimeFigureOut">
              <a:rPr lang="en-US" smtClean="0"/>
              <a:t>4/14/2026</a:t>
            </a:fld>
            <a:endParaRPr lang="en-US"/>
          </a:p>
        </p:txBody>
      </p:sp>
      <p:sp>
        <p:nvSpPr>
          <p:cNvPr id="5" name="Segnaposto piè di pagina 4">
            <a:extLst>
              <a:ext uri="{FF2B5EF4-FFF2-40B4-BE49-F238E27FC236}">
                <a16:creationId xmlns:a16="http://schemas.microsoft.com/office/drawing/2014/main" id="{47EDA80F-5FF2-44CA-B5CC-F2722EEB4F1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egnaposto numero diapositiva 5">
            <a:extLst>
              <a:ext uri="{FF2B5EF4-FFF2-40B4-BE49-F238E27FC236}">
                <a16:creationId xmlns:a16="http://schemas.microsoft.com/office/drawing/2014/main" id="{3EE21453-6E73-44C1-9B40-E9EF3A6A279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42BA72E-E2DD-4C5D-89F5-DE0056D5BB1A}" type="slidenum">
              <a:rPr lang="en-US" smtClean="0"/>
              <a:t>‹N›</a:t>
            </a:fld>
            <a:endParaRPr lang="en-US"/>
          </a:p>
        </p:txBody>
      </p:sp>
    </p:spTree>
    <p:extLst>
      <p:ext uri="{BB962C8B-B14F-4D97-AF65-F5344CB8AC3E}">
        <p14:creationId xmlns:p14="http://schemas.microsoft.com/office/powerpoint/2010/main" val="18560647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09.png"/><Relationship Id="rId5" Type="http://schemas.openxmlformats.org/officeDocument/2006/relationships/image" Target="../media/image14.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0.png"/><Relationship Id="rId3" Type="http://schemas.openxmlformats.org/officeDocument/2006/relationships/image" Target="../media/image2.png"/><Relationship Id="rId7" Type="http://schemas.openxmlformats.org/officeDocument/2006/relationships/image" Target="../media/image4.png"/><Relationship Id="rId12"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310.png"/><Relationship Id="rId11" Type="http://schemas.openxmlformats.org/officeDocument/2006/relationships/image" Target="../media/image8.png"/><Relationship Id="rId5" Type="http://schemas.openxmlformats.org/officeDocument/2006/relationships/image" Target="../media/image5.jpeg"/><Relationship Id="rId15" Type="http://schemas.openxmlformats.org/officeDocument/2006/relationships/image" Target="../media/image12.png"/><Relationship Id="rId10" Type="http://schemas.openxmlformats.org/officeDocument/2006/relationships/image" Target="../media/image7.png"/><Relationship Id="rId4" Type="http://schemas.openxmlformats.org/officeDocument/2006/relationships/image" Target="../media/image3.png"/><Relationship Id="rId9" Type="http://schemas.openxmlformats.org/officeDocument/2006/relationships/image" Target="../media/image6.png"/><Relationship Id="rId1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7.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6.jpeg"/><Relationship Id="rId5" Type="http://schemas.openxmlformats.org/officeDocument/2006/relationships/image" Target="../media/image15.pn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2.png"/><Relationship Id="rId7" Type="http://schemas.openxmlformats.org/officeDocument/2006/relationships/image" Target="../media/image19.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80.png"/><Relationship Id="rId5" Type="http://schemas.openxmlformats.org/officeDocument/2006/relationships/image" Target="../media/image18.png"/><Relationship Id="rId4" Type="http://schemas.openxmlformats.org/officeDocument/2006/relationships/image" Target="../media/image3.png"/><Relationship Id="rId9" Type="http://schemas.openxmlformats.org/officeDocument/2006/relationships/image" Target="../media/image21.png"/></Relationships>
</file>

<file path=ppt/slides/_rels/slide15.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2.png"/><Relationship Id="rId7" Type="http://schemas.openxmlformats.org/officeDocument/2006/relationships/image" Target="../media/image23.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80.png"/><Relationship Id="rId5" Type="http://schemas.openxmlformats.org/officeDocument/2006/relationships/image" Target="../media/image22.pn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8" Type="http://schemas.openxmlformats.org/officeDocument/2006/relationships/image" Target="../media/image210.png"/><Relationship Id="rId13" Type="http://schemas.openxmlformats.org/officeDocument/2006/relationships/image" Target="../media/image220.png"/><Relationship Id="rId3" Type="http://schemas.openxmlformats.org/officeDocument/2006/relationships/image" Target="../media/image2.pn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200.png"/><Relationship Id="rId5" Type="http://schemas.openxmlformats.org/officeDocument/2006/relationships/image" Target="../media/image310.png"/><Relationship Id="rId4" Type="http://schemas.openxmlformats.org/officeDocument/2006/relationships/image" Target="../media/image3.png"/><Relationship Id="rId14" Type="http://schemas.openxmlformats.org/officeDocument/2006/relationships/image" Target="../media/image230.png"/></Relationships>
</file>

<file path=ppt/slides/_rels/slide17.xml.rels><?xml version="1.0" encoding="UTF-8" standalone="yes"?>
<Relationships xmlns="http://schemas.openxmlformats.org/package/2006/relationships"><Relationship Id="rId8" Type="http://schemas.openxmlformats.org/officeDocument/2006/relationships/image" Target="../media/image210.png"/><Relationship Id="rId13" Type="http://schemas.openxmlformats.org/officeDocument/2006/relationships/image" Target="../media/image220.png"/><Relationship Id="rId3" Type="http://schemas.openxmlformats.org/officeDocument/2006/relationships/image" Target="../media/image2.pn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200.png"/><Relationship Id="rId5" Type="http://schemas.openxmlformats.org/officeDocument/2006/relationships/image" Target="../media/image310.png"/><Relationship Id="rId15" Type="http://schemas.openxmlformats.org/officeDocument/2006/relationships/image" Target="../media/image24.png"/><Relationship Id="rId4" Type="http://schemas.openxmlformats.org/officeDocument/2006/relationships/image" Target="../media/image3.png"/><Relationship Id="rId14" Type="http://schemas.openxmlformats.org/officeDocument/2006/relationships/image" Target="../media/image230.png"/></Relationships>
</file>

<file path=ppt/slides/_rels/slide18.xml.rels><?xml version="1.0" encoding="UTF-8" standalone="yes"?>
<Relationships xmlns="http://schemas.openxmlformats.org/package/2006/relationships"><Relationship Id="rId8" Type="http://schemas.openxmlformats.org/officeDocument/2006/relationships/image" Target="../media/image210.png"/><Relationship Id="rId13" Type="http://schemas.openxmlformats.org/officeDocument/2006/relationships/image" Target="../media/image220.png"/><Relationship Id="rId3" Type="http://schemas.openxmlformats.org/officeDocument/2006/relationships/image" Target="../media/image2.pn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image" Target="../media/image1.png"/><Relationship Id="rId16" Type="http://schemas.openxmlformats.org/officeDocument/2006/relationships/image" Target="../media/image26.png"/><Relationship Id="rId1" Type="http://schemas.openxmlformats.org/officeDocument/2006/relationships/slideLayout" Target="../slideLayouts/slideLayout1.xml"/><Relationship Id="rId6" Type="http://schemas.openxmlformats.org/officeDocument/2006/relationships/image" Target="../media/image200.png"/><Relationship Id="rId5" Type="http://schemas.openxmlformats.org/officeDocument/2006/relationships/image" Target="../media/image310.png"/><Relationship Id="rId15" Type="http://schemas.openxmlformats.org/officeDocument/2006/relationships/image" Target="../media/image25.png"/><Relationship Id="rId4" Type="http://schemas.openxmlformats.org/officeDocument/2006/relationships/image" Target="../media/image3.png"/><Relationship Id="rId14" Type="http://schemas.openxmlformats.org/officeDocument/2006/relationships/image" Target="../media/image230.png"/></Relationships>
</file>

<file path=ppt/slides/_rels/slide19.xml.rels><?xml version="1.0" encoding="UTF-8" standalone="yes"?>
<Relationships xmlns="http://schemas.openxmlformats.org/package/2006/relationships"><Relationship Id="rId8" Type="http://schemas.openxmlformats.org/officeDocument/2006/relationships/image" Target="../media/image210.png"/><Relationship Id="rId13" Type="http://schemas.openxmlformats.org/officeDocument/2006/relationships/image" Target="../media/image220.png"/><Relationship Id="rId3" Type="http://schemas.openxmlformats.org/officeDocument/2006/relationships/image" Target="../media/image2.pn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image" Target="../media/image1.png"/><Relationship Id="rId16" Type="http://schemas.openxmlformats.org/officeDocument/2006/relationships/image" Target="../media/image28.png"/><Relationship Id="rId1" Type="http://schemas.openxmlformats.org/officeDocument/2006/relationships/slideLayout" Target="../slideLayouts/slideLayout1.xml"/><Relationship Id="rId6" Type="http://schemas.openxmlformats.org/officeDocument/2006/relationships/image" Target="../media/image200.png"/><Relationship Id="rId5" Type="http://schemas.openxmlformats.org/officeDocument/2006/relationships/image" Target="../media/image310.png"/><Relationship Id="rId15" Type="http://schemas.openxmlformats.org/officeDocument/2006/relationships/image" Target="../media/image27.png"/><Relationship Id="rId4" Type="http://schemas.openxmlformats.org/officeDocument/2006/relationships/image" Target="../media/image3.png"/><Relationship Id="rId14" Type="http://schemas.openxmlformats.org/officeDocument/2006/relationships/image" Target="../media/image230.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8" Type="http://schemas.openxmlformats.org/officeDocument/2006/relationships/image" Target="../media/image210.png"/><Relationship Id="rId13" Type="http://schemas.openxmlformats.org/officeDocument/2006/relationships/image" Target="../media/image220.png"/><Relationship Id="rId18" Type="http://schemas.openxmlformats.org/officeDocument/2006/relationships/image" Target="../media/image32.png"/><Relationship Id="rId3" Type="http://schemas.openxmlformats.org/officeDocument/2006/relationships/image" Target="../media/image2.pn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image" Target="../media/image1.png"/><Relationship Id="rId16" Type="http://schemas.openxmlformats.org/officeDocument/2006/relationships/image" Target="../media/image30.png"/><Relationship Id="rId1" Type="http://schemas.openxmlformats.org/officeDocument/2006/relationships/slideLayout" Target="../slideLayouts/slideLayout1.xml"/><Relationship Id="rId6" Type="http://schemas.openxmlformats.org/officeDocument/2006/relationships/image" Target="../media/image200.png"/><Relationship Id="rId5" Type="http://schemas.openxmlformats.org/officeDocument/2006/relationships/image" Target="../media/image310.png"/><Relationship Id="rId15" Type="http://schemas.openxmlformats.org/officeDocument/2006/relationships/image" Target="../media/image29.png"/><Relationship Id="rId19" Type="http://schemas.openxmlformats.org/officeDocument/2006/relationships/image" Target="../media/image33.png"/><Relationship Id="rId4" Type="http://schemas.openxmlformats.org/officeDocument/2006/relationships/image" Target="../media/image3.png"/><Relationship Id="rId14" Type="http://schemas.openxmlformats.org/officeDocument/2006/relationships/image" Target="../media/image230.png"/></Relationships>
</file>

<file path=ppt/slides/_rels/slide21.xml.rels><?xml version="1.0" encoding="UTF-8" standalone="yes"?>
<Relationships xmlns="http://schemas.openxmlformats.org/package/2006/relationships"><Relationship Id="rId8" Type="http://schemas.openxmlformats.org/officeDocument/2006/relationships/image" Target="../media/image210.png"/><Relationship Id="rId13" Type="http://schemas.openxmlformats.org/officeDocument/2006/relationships/image" Target="../media/image220.png"/><Relationship Id="rId18" Type="http://schemas.openxmlformats.org/officeDocument/2006/relationships/image" Target="../media/image32.png"/><Relationship Id="rId3" Type="http://schemas.openxmlformats.org/officeDocument/2006/relationships/image" Target="../media/image2.pn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image" Target="../media/image1.png"/><Relationship Id="rId16" Type="http://schemas.openxmlformats.org/officeDocument/2006/relationships/image" Target="../media/image30.png"/><Relationship Id="rId1" Type="http://schemas.openxmlformats.org/officeDocument/2006/relationships/slideLayout" Target="../slideLayouts/slideLayout1.xml"/><Relationship Id="rId6" Type="http://schemas.openxmlformats.org/officeDocument/2006/relationships/image" Target="../media/image200.png"/><Relationship Id="rId5" Type="http://schemas.openxmlformats.org/officeDocument/2006/relationships/image" Target="../media/image310.png"/><Relationship Id="rId15" Type="http://schemas.openxmlformats.org/officeDocument/2006/relationships/image" Target="../media/image29.png"/><Relationship Id="rId19" Type="http://schemas.openxmlformats.org/officeDocument/2006/relationships/image" Target="../media/image33.png"/><Relationship Id="rId4" Type="http://schemas.openxmlformats.org/officeDocument/2006/relationships/image" Target="../media/image3.png"/><Relationship Id="rId14" Type="http://schemas.openxmlformats.org/officeDocument/2006/relationships/image" Target="../media/image230.png"/></Relationships>
</file>

<file path=ppt/slides/_rels/slide22.xml.rels><?xml version="1.0" encoding="UTF-8" standalone="yes"?>
<Relationships xmlns="http://schemas.openxmlformats.org/package/2006/relationships"><Relationship Id="rId8" Type="http://schemas.openxmlformats.org/officeDocument/2006/relationships/image" Target="../media/image37.png"/><Relationship Id="rId13" Type="http://schemas.openxmlformats.org/officeDocument/2006/relationships/image" Target="../media/image31.png"/><Relationship Id="rId3" Type="http://schemas.openxmlformats.org/officeDocument/2006/relationships/image" Target="../media/image2.png"/><Relationship Id="rId7" Type="http://schemas.openxmlformats.org/officeDocument/2006/relationships/image" Target="../media/image36.png"/><Relationship Id="rId12" Type="http://schemas.openxmlformats.org/officeDocument/2006/relationships/image" Target="../media/image41.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35.png"/><Relationship Id="rId11" Type="http://schemas.openxmlformats.org/officeDocument/2006/relationships/image" Target="../media/image40.png"/><Relationship Id="rId5" Type="http://schemas.openxmlformats.org/officeDocument/2006/relationships/image" Target="../media/image34.png"/><Relationship Id="rId15" Type="http://schemas.openxmlformats.org/officeDocument/2006/relationships/image" Target="../media/image42.png"/><Relationship Id="rId10" Type="http://schemas.openxmlformats.org/officeDocument/2006/relationships/image" Target="../media/image39.png"/><Relationship Id="rId4" Type="http://schemas.openxmlformats.org/officeDocument/2006/relationships/image" Target="../media/image3.png"/><Relationship Id="rId9" Type="http://schemas.openxmlformats.org/officeDocument/2006/relationships/image" Target="../media/image38.png"/><Relationship Id="rId14" Type="http://schemas.openxmlformats.org/officeDocument/2006/relationships/image" Target="../media/image43.png"/></Relationships>
</file>

<file path=ppt/slides/_rels/slide23.xml.rels><?xml version="1.0" encoding="UTF-8" standalone="yes"?>
<Relationships xmlns="http://schemas.openxmlformats.org/package/2006/relationships"><Relationship Id="rId8" Type="http://schemas.openxmlformats.org/officeDocument/2006/relationships/image" Target="../media/image37.png"/><Relationship Id="rId13" Type="http://schemas.openxmlformats.org/officeDocument/2006/relationships/image" Target="../media/image31.png"/><Relationship Id="rId3" Type="http://schemas.openxmlformats.org/officeDocument/2006/relationships/image" Target="../media/image2.png"/><Relationship Id="rId7" Type="http://schemas.openxmlformats.org/officeDocument/2006/relationships/image" Target="../media/image36.png"/><Relationship Id="rId12" Type="http://schemas.openxmlformats.org/officeDocument/2006/relationships/image" Target="../media/image41.png"/><Relationship Id="rId2" Type="http://schemas.openxmlformats.org/officeDocument/2006/relationships/image" Target="../media/image1.png"/><Relationship Id="rId16" Type="http://schemas.openxmlformats.org/officeDocument/2006/relationships/image" Target="../media/image45.png"/><Relationship Id="rId1" Type="http://schemas.openxmlformats.org/officeDocument/2006/relationships/slideLayout" Target="../slideLayouts/slideLayout1.xml"/><Relationship Id="rId6" Type="http://schemas.openxmlformats.org/officeDocument/2006/relationships/image" Target="../media/image35.png"/><Relationship Id="rId11" Type="http://schemas.openxmlformats.org/officeDocument/2006/relationships/image" Target="../media/image40.png"/><Relationship Id="rId5" Type="http://schemas.openxmlformats.org/officeDocument/2006/relationships/image" Target="../media/image34.png"/><Relationship Id="rId15" Type="http://schemas.openxmlformats.org/officeDocument/2006/relationships/image" Target="../media/image44.png"/><Relationship Id="rId10" Type="http://schemas.openxmlformats.org/officeDocument/2006/relationships/image" Target="../media/image39.png"/><Relationship Id="rId4" Type="http://schemas.openxmlformats.org/officeDocument/2006/relationships/image" Target="../media/image3.png"/><Relationship Id="rId9" Type="http://schemas.openxmlformats.org/officeDocument/2006/relationships/image" Target="../media/image38.png"/><Relationship Id="rId14" Type="http://schemas.openxmlformats.org/officeDocument/2006/relationships/image" Target="../media/image43.png"/></Relationships>
</file>

<file path=ppt/slides/_rels/slide24.xml.rels><?xml version="1.0" encoding="UTF-8" standalone="yes"?>
<Relationships xmlns="http://schemas.openxmlformats.org/package/2006/relationships"><Relationship Id="rId8" Type="http://schemas.openxmlformats.org/officeDocument/2006/relationships/image" Target="../media/image37.png"/><Relationship Id="rId13" Type="http://schemas.openxmlformats.org/officeDocument/2006/relationships/image" Target="../media/image31.png"/><Relationship Id="rId3" Type="http://schemas.openxmlformats.org/officeDocument/2006/relationships/image" Target="../media/image2.png"/><Relationship Id="rId7" Type="http://schemas.openxmlformats.org/officeDocument/2006/relationships/image" Target="../media/image36.png"/><Relationship Id="rId12" Type="http://schemas.openxmlformats.org/officeDocument/2006/relationships/image" Target="../media/image41.png"/><Relationship Id="rId17" Type="http://schemas.openxmlformats.org/officeDocument/2006/relationships/image" Target="../media/image46.png"/><Relationship Id="rId2" Type="http://schemas.openxmlformats.org/officeDocument/2006/relationships/image" Target="../media/image1.png"/><Relationship Id="rId16" Type="http://schemas.openxmlformats.org/officeDocument/2006/relationships/image" Target="../media/image45.png"/><Relationship Id="rId1" Type="http://schemas.openxmlformats.org/officeDocument/2006/relationships/slideLayout" Target="../slideLayouts/slideLayout1.xml"/><Relationship Id="rId6" Type="http://schemas.openxmlformats.org/officeDocument/2006/relationships/image" Target="../media/image35.png"/><Relationship Id="rId11" Type="http://schemas.openxmlformats.org/officeDocument/2006/relationships/image" Target="../media/image40.png"/><Relationship Id="rId5" Type="http://schemas.openxmlformats.org/officeDocument/2006/relationships/image" Target="../media/image34.png"/><Relationship Id="rId15" Type="http://schemas.openxmlformats.org/officeDocument/2006/relationships/image" Target="../media/image44.png"/><Relationship Id="rId10" Type="http://schemas.openxmlformats.org/officeDocument/2006/relationships/image" Target="../media/image39.png"/><Relationship Id="rId4" Type="http://schemas.openxmlformats.org/officeDocument/2006/relationships/image" Target="../media/image3.png"/><Relationship Id="rId9" Type="http://schemas.openxmlformats.org/officeDocument/2006/relationships/image" Target="../media/image38.png"/><Relationship Id="rId14" Type="http://schemas.openxmlformats.org/officeDocument/2006/relationships/image" Target="../media/image43.pn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49.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2.png"/><Relationship Id="rId7" Type="http://schemas.openxmlformats.org/officeDocument/2006/relationships/image" Target="../media/image5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2.png"/><Relationship Id="rId7" Type="http://schemas.openxmlformats.org/officeDocument/2006/relationships/image" Target="../media/image51.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0.png"/><Relationship Id="rId5" Type="http://schemas.openxmlformats.org/officeDocument/2006/relationships/image" Target="../media/image47.png"/><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image" Target="../media/image2.png"/><Relationship Id="rId7" Type="http://schemas.openxmlformats.org/officeDocument/2006/relationships/image" Target="../media/image55.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3.png"/><Relationship Id="rId9" Type="http://schemas.openxmlformats.org/officeDocument/2006/relationships/image" Target="../media/image57.png"/></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58.png"/><Relationship Id="rId4" Type="http://schemas.openxmlformats.org/officeDocument/2006/relationships/image" Target="../media/image3.png"/></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59.jpeg"/><Relationship Id="rId4" Type="http://schemas.openxmlformats.org/officeDocument/2006/relationships/image" Target="../media/image3.png"/></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61.png"/><Relationship Id="rId4" Type="http://schemas.openxmlformats.org/officeDocument/2006/relationships/image" Target="../media/image3.png"/></Relationships>
</file>

<file path=ppt/slides/_rels/slide33.xml.rels><?xml version="1.0" encoding="UTF-8" standalone="yes"?>
<Relationships xmlns="http://schemas.openxmlformats.org/package/2006/relationships"><Relationship Id="rId8" Type="http://schemas.openxmlformats.org/officeDocument/2006/relationships/image" Target="../media/image64.png"/><Relationship Id="rId3" Type="http://schemas.openxmlformats.org/officeDocument/2006/relationships/image" Target="../media/image2.png"/><Relationship Id="rId7" Type="http://schemas.openxmlformats.org/officeDocument/2006/relationships/image" Target="../media/image63.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62.png"/><Relationship Id="rId5" Type="http://schemas.openxmlformats.org/officeDocument/2006/relationships/image" Target="../media/image61.png"/><Relationship Id="rId4" Type="http://schemas.openxmlformats.org/officeDocument/2006/relationships/image" Target="../media/image3.png"/></Relationships>
</file>

<file path=ppt/slides/_rels/slide34.xml.rels><?xml version="1.0" encoding="UTF-8" standalone="yes"?>
<Relationships xmlns="http://schemas.openxmlformats.org/package/2006/relationships"><Relationship Id="rId8" Type="http://schemas.openxmlformats.org/officeDocument/2006/relationships/image" Target="../media/image65.png"/><Relationship Id="rId3" Type="http://schemas.openxmlformats.org/officeDocument/2006/relationships/image" Target="../media/image2.png"/><Relationship Id="rId7" Type="http://schemas.openxmlformats.org/officeDocument/2006/relationships/image" Target="../media/image63.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62.png"/><Relationship Id="rId5" Type="http://schemas.openxmlformats.org/officeDocument/2006/relationships/image" Target="../media/image61.png"/><Relationship Id="rId4" Type="http://schemas.openxmlformats.org/officeDocument/2006/relationships/image" Target="../media/image3.png"/></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66.png"/><Relationship Id="rId5" Type="http://schemas.openxmlformats.org/officeDocument/2006/relationships/image" Target="../media/image61.png"/><Relationship Id="rId4" Type="http://schemas.openxmlformats.org/officeDocument/2006/relationships/image" Target="../media/image3.png"/></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2.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61.jpeg"/><Relationship Id="rId5" Type="http://schemas.openxmlformats.org/officeDocument/2006/relationships/image" Target="../media/image60.jpeg"/><Relationship Id="rId4" Type="http://schemas.openxmlformats.org/officeDocument/2006/relationships/image" Target="../media/image3.png"/></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62.jpeg"/><Relationship Id="rId5" Type="http://schemas.openxmlformats.org/officeDocument/2006/relationships/image" Target="../media/image61.jpeg"/><Relationship Id="rId4" Type="http://schemas.openxmlformats.org/officeDocument/2006/relationships/image" Target="../media/image3.png"/></Relationships>
</file>

<file path=ppt/slides/_rels/slide38.xml.rels><?xml version="1.0" encoding="UTF-8" standalone="yes"?>
<Relationships xmlns="http://schemas.openxmlformats.org/package/2006/relationships"><Relationship Id="rId8" Type="http://schemas.openxmlformats.org/officeDocument/2006/relationships/image" Target="../media/image37.png"/><Relationship Id="rId13" Type="http://schemas.openxmlformats.org/officeDocument/2006/relationships/image" Target="../media/image420.png"/><Relationship Id="rId3" Type="http://schemas.openxmlformats.org/officeDocument/2006/relationships/image" Target="../media/image2.png"/><Relationship Id="rId7" Type="http://schemas.openxmlformats.org/officeDocument/2006/relationships/image" Target="../media/image36.png"/><Relationship Id="rId12" Type="http://schemas.openxmlformats.org/officeDocument/2006/relationships/image" Target="../media/image41.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35.png"/><Relationship Id="rId11" Type="http://schemas.openxmlformats.org/officeDocument/2006/relationships/image" Target="../media/image40.png"/><Relationship Id="rId5" Type="http://schemas.openxmlformats.org/officeDocument/2006/relationships/image" Target="../media/image34.png"/><Relationship Id="rId10" Type="http://schemas.openxmlformats.org/officeDocument/2006/relationships/image" Target="../media/image39.png"/><Relationship Id="rId4" Type="http://schemas.openxmlformats.org/officeDocument/2006/relationships/image" Target="../media/image3.png"/><Relationship Id="rId9" Type="http://schemas.openxmlformats.org/officeDocument/2006/relationships/image" Target="../media/image38.png"/><Relationship Id="rId14" Type="http://schemas.openxmlformats.org/officeDocument/2006/relationships/image" Target="../media/image43.png"/></Relationships>
</file>

<file path=ppt/slides/_rels/slide39.xml.rels><?xml version="1.0" encoding="UTF-8" standalone="yes"?>
<Relationships xmlns="http://schemas.openxmlformats.org/package/2006/relationships"><Relationship Id="rId8" Type="http://schemas.openxmlformats.org/officeDocument/2006/relationships/image" Target="../media/image470.png"/><Relationship Id="rId13" Type="http://schemas.openxmlformats.org/officeDocument/2006/relationships/image" Target="../media/image520.png"/><Relationship Id="rId3" Type="http://schemas.openxmlformats.org/officeDocument/2006/relationships/image" Target="../media/image2.png"/><Relationship Id="rId7" Type="http://schemas.openxmlformats.org/officeDocument/2006/relationships/image" Target="../media/image460.png"/><Relationship Id="rId12" Type="http://schemas.openxmlformats.org/officeDocument/2006/relationships/image" Target="../media/image70.png"/><Relationship Id="rId2" Type="http://schemas.openxmlformats.org/officeDocument/2006/relationships/image" Target="../media/image1.png"/><Relationship Id="rId16" Type="http://schemas.openxmlformats.org/officeDocument/2006/relationships/image" Target="../media/image550.png"/><Relationship Id="rId1" Type="http://schemas.openxmlformats.org/officeDocument/2006/relationships/slideLayout" Target="../slideLayouts/slideLayout1.xml"/><Relationship Id="rId6" Type="http://schemas.openxmlformats.org/officeDocument/2006/relationships/image" Target="../media/image450.png"/><Relationship Id="rId11" Type="http://schemas.openxmlformats.org/officeDocument/2006/relationships/image" Target="../media/image500.png"/><Relationship Id="rId5" Type="http://schemas.openxmlformats.org/officeDocument/2006/relationships/image" Target="../media/image440.png"/><Relationship Id="rId15" Type="http://schemas.openxmlformats.org/officeDocument/2006/relationships/image" Target="../media/image540.png"/><Relationship Id="rId10" Type="http://schemas.openxmlformats.org/officeDocument/2006/relationships/image" Target="../media/image490.png"/><Relationship Id="rId4" Type="http://schemas.openxmlformats.org/officeDocument/2006/relationships/image" Target="../media/image3.png"/><Relationship Id="rId9" Type="http://schemas.openxmlformats.org/officeDocument/2006/relationships/image" Target="../media/image480.png"/><Relationship Id="rId14" Type="http://schemas.openxmlformats.org/officeDocument/2006/relationships/image" Target="../media/image530.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8" Type="http://schemas.openxmlformats.org/officeDocument/2006/relationships/image" Target="../media/image470.png"/><Relationship Id="rId13" Type="http://schemas.openxmlformats.org/officeDocument/2006/relationships/image" Target="../media/image520.png"/><Relationship Id="rId18" Type="http://schemas.openxmlformats.org/officeDocument/2006/relationships/image" Target="../media/image570.png"/><Relationship Id="rId26" Type="http://schemas.openxmlformats.org/officeDocument/2006/relationships/image" Target="../media/image650.png"/><Relationship Id="rId3" Type="http://schemas.openxmlformats.org/officeDocument/2006/relationships/image" Target="../media/image2.png"/><Relationship Id="rId21" Type="http://schemas.openxmlformats.org/officeDocument/2006/relationships/image" Target="../media/image60.png"/><Relationship Id="rId7" Type="http://schemas.openxmlformats.org/officeDocument/2006/relationships/image" Target="../media/image460.png"/><Relationship Id="rId12" Type="http://schemas.openxmlformats.org/officeDocument/2006/relationships/image" Target="../media/image510.png"/><Relationship Id="rId17" Type="http://schemas.openxmlformats.org/officeDocument/2006/relationships/image" Target="../media/image560.png"/><Relationship Id="rId25" Type="http://schemas.openxmlformats.org/officeDocument/2006/relationships/image" Target="../media/image640.png"/><Relationship Id="rId2" Type="http://schemas.openxmlformats.org/officeDocument/2006/relationships/image" Target="../media/image1.png"/><Relationship Id="rId16" Type="http://schemas.openxmlformats.org/officeDocument/2006/relationships/image" Target="../media/image550.png"/><Relationship Id="rId20" Type="http://schemas.openxmlformats.org/officeDocument/2006/relationships/image" Target="../media/image590.png"/><Relationship Id="rId1" Type="http://schemas.openxmlformats.org/officeDocument/2006/relationships/slideLayout" Target="../slideLayouts/slideLayout1.xml"/><Relationship Id="rId6" Type="http://schemas.openxmlformats.org/officeDocument/2006/relationships/image" Target="../media/image450.png"/><Relationship Id="rId11" Type="http://schemas.openxmlformats.org/officeDocument/2006/relationships/image" Target="../media/image500.png"/><Relationship Id="rId24" Type="http://schemas.openxmlformats.org/officeDocument/2006/relationships/image" Target="../media/image630.png"/><Relationship Id="rId5" Type="http://schemas.openxmlformats.org/officeDocument/2006/relationships/image" Target="../media/image440.png"/><Relationship Id="rId15" Type="http://schemas.openxmlformats.org/officeDocument/2006/relationships/image" Target="../media/image540.png"/><Relationship Id="rId23" Type="http://schemas.openxmlformats.org/officeDocument/2006/relationships/image" Target="../media/image620.png"/><Relationship Id="rId28" Type="http://schemas.openxmlformats.org/officeDocument/2006/relationships/image" Target="../media/image67.png"/><Relationship Id="rId10" Type="http://schemas.openxmlformats.org/officeDocument/2006/relationships/image" Target="../media/image490.png"/><Relationship Id="rId19" Type="http://schemas.openxmlformats.org/officeDocument/2006/relationships/image" Target="../media/image580.png"/><Relationship Id="rId4" Type="http://schemas.openxmlformats.org/officeDocument/2006/relationships/image" Target="../media/image3.png"/><Relationship Id="rId9" Type="http://schemas.openxmlformats.org/officeDocument/2006/relationships/image" Target="../media/image480.png"/><Relationship Id="rId14" Type="http://schemas.openxmlformats.org/officeDocument/2006/relationships/image" Target="../media/image530.png"/><Relationship Id="rId22" Type="http://schemas.openxmlformats.org/officeDocument/2006/relationships/image" Target="../media/image610.png"/><Relationship Id="rId27" Type="http://schemas.openxmlformats.org/officeDocument/2006/relationships/image" Target="../media/image660.png"/></Relationships>
</file>

<file path=ppt/slides/_rels/slide41.xml.rels><?xml version="1.0" encoding="UTF-8" standalone="yes"?>
<Relationships xmlns="http://schemas.openxmlformats.org/package/2006/relationships"><Relationship Id="rId8" Type="http://schemas.openxmlformats.org/officeDocument/2006/relationships/image" Target="../media/image71.png"/><Relationship Id="rId13" Type="http://schemas.openxmlformats.org/officeDocument/2006/relationships/image" Target="../media/image76.png"/><Relationship Id="rId3" Type="http://schemas.openxmlformats.org/officeDocument/2006/relationships/image" Target="../media/image2.png"/><Relationship Id="rId7" Type="http://schemas.openxmlformats.org/officeDocument/2006/relationships/image" Target="../media/image700.png"/><Relationship Id="rId12" Type="http://schemas.openxmlformats.org/officeDocument/2006/relationships/image" Target="../media/image75.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69.png"/><Relationship Id="rId11" Type="http://schemas.openxmlformats.org/officeDocument/2006/relationships/image" Target="../media/image74.png"/><Relationship Id="rId5" Type="http://schemas.openxmlformats.org/officeDocument/2006/relationships/image" Target="../media/image68.png"/><Relationship Id="rId10" Type="http://schemas.openxmlformats.org/officeDocument/2006/relationships/image" Target="../media/image73.png"/><Relationship Id="rId4" Type="http://schemas.openxmlformats.org/officeDocument/2006/relationships/image" Target="../media/image3.png"/><Relationship Id="rId9" Type="http://schemas.openxmlformats.org/officeDocument/2006/relationships/image" Target="../media/image72.png"/></Relationships>
</file>

<file path=ppt/slides/_rels/slide42.xml.rels><?xml version="1.0" encoding="UTF-8" standalone="yes"?>
<Relationships xmlns="http://schemas.openxmlformats.org/package/2006/relationships"><Relationship Id="rId8" Type="http://schemas.openxmlformats.org/officeDocument/2006/relationships/image" Target="../media/image700.png"/><Relationship Id="rId13" Type="http://schemas.openxmlformats.org/officeDocument/2006/relationships/image" Target="../media/image75.png"/><Relationship Id="rId3" Type="http://schemas.openxmlformats.org/officeDocument/2006/relationships/image" Target="../media/image2.png"/><Relationship Id="rId7" Type="http://schemas.openxmlformats.org/officeDocument/2006/relationships/image" Target="../media/image69.png"/><Relationship Id="rId12" Type="http://schemas.openxmlformats.org/officeDocument/2006/relationships/image" Target="../media/image74.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77.png"/><Relationship Id="rId11" Type="http://schemas.openxmlformats.org/officeDocument/2006/relationships/image" Target="../media/image73.png"/><Relationship Id="rId5" Type="http://schemas.openxmlformats.org/officeDocument/2006/relationships/image" Target="../media/image68.png"/><Relationship Id="rId10" Type="http://schemas.openxmlformats.org/officeDocument/2006/relationships/image" Target="../media/image72.png"/><Relationship Id="rId4" Type="http://schemas.openxmlformats.org/officeDocument/2006/relationships/image" Target="../media/image3.png"/><Relationship Id="rId9" Type="http://schemas.openxmlformats.org/officeDocument/2006/relationships/image" Target="../media/image71.png"/><Relationship Id="rId14" Type="http://schemas.openxmlformats.org/officeDocument/2006/relationships/image" Target="../media/image76.png"/></Relationships>
</file>

<file path=ppt/slides/_rels/slide43.xml.rels><?xml version="1.0" encoding="UTF-8" standalone="yes"?>
<Relationships xmlns="http://schemas.openxmlformats.org/package/2006/relationships"><Relationship Id="rId8" Type="http://schemas.openxmlformats.org/officeDocument/2006/relationships/image" Target="../media/image69.png"/><Relationship Id="rId13" Type="http://schemas.openxmlformats.org/officeDocument/2006/relationships/image" Target="../media/image74.png"/><Relationship Id="rId3" Type="http://schemas.openxmlformats.org/officeDocument/2006/relationships/image" Target="../media/image2.png"/><Relationship Id="rId7" Type="http://schemas.openxmlformats.org/officeDocument/2006/relationships/image" Target="../media/image77.png"/><Relationship Id="rId12" Type="http://schemas.openxmlformats.org/officeDocument/2006/relationships/image" Target="../media/image73.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79.png"/><Relationship Id="rId11" Type="http://schemas.openxmlformats.org/officeDocument/2006/relationships/image" Target="../media/image72.png"/><Relationship Id="rId5" Type="http://schemas.openxmlformats.org/officeDocument/2006/relationships/image" Target="../media/image78.png"/><Relationship Id="rId15" Type="http://schemas.openxmlformats.org/officeDocument/2006/relationships/image" Target="../media/image76.png"/><Relationship Id="rId10" Type="http://schemas.openxmlformats.org/officeDocument/2006/relationships/image" Target="../media/image71.png"/><Relationship Id="rId4" Type="http://schemas.openxmlformats.org/officeDocument/2006/relationships/image" Target="../media/image3.png"/><Relationship Id="rId9" Type="http://schemas.openxmlformats.org/officeDocument/2006/relationships/image" Target="../media/image700.png"/><Relationship Id="rId14" Type="http://schemas.openxmlformats.org/officeDocument/2006/relationships/image" Target="../media/image75.png"/></Relationships>
</file>

<file path=ppt/slides/_rels/slide44.xml.rels><?xml version="1.0" encoding="UTF-8" standalone="yes"?>
<Relationships xmlns="http://schemas.openxmlformats.org/package/2006/relationships"><Relationship Id="rId8" Type="http://schemas.openxmlformats.org/officeDocument/2006/relationships/image" Target="../media/image77.png"/><Relationship Id="rId13" Type="http://schemas.openxmlformats.org/officeDocument/2006/relationships/image" Target="../media/image72.png"/><Relationship Id="rId18" Type="http://schemas.openxmlformats.org/officeDocument/2006/relationships/image" Target="../media/image81.png"/><Relationship Id="rId3" Type="http://schemas.openxmlformats.org/officeDocument/2006/relationships/image" Target="../media/image2.png"/><Relationship Id="rId7" Type="http://schemas.openxmlformats.org/officeDocument/2006/relationships/image" Target="../media/image790.png"/><Relationship Id="rId12" Type="http://schemas.openxmlformats.org/officeDocument/2006/relationships/image" Target="../media/image71.png"/><Relationship Id="rId17" Type="http://schemas.openxmlformats.org/officeDocument/2006/relationships/image" Target="../media/image76.png"/><Relationship Id="rId2" Type="http://schemas.openxmlformats.org/officeDocument/2006/relationships/image" Target="../media/image1.png"/><Relationship Id="rId16" Type="http://schemas.openxmlformats.org/officeDocument/2006/relationships/image" Target="../media/image75.png"/><Relationship Id="rId1" Type="http://schemas.openxmlformats.org/officeDocument/2006/relationships/slideLayout" Target="../slideLayouts/slideLayout1.xml"/><Relationship Id="rId6" Type="http://schemas.openxmlformats.org/officeDocument/2006/relationships/image" Target="../media/image780.png"/><Relationship Id="rId11" Type="http://schemas.openxmlformats.org/officeDocument/2006/relationships/image" Target="../media/image700.png"/><Relationship Id="rId5" Type="http://schemas.openxmlformats.org/officeDocument/2006/relationships/image" Target="../media/image68.png"/><Relationship Id="rId15" Type="http://schemas.openxmlformats.org/officeDocument/2006/relationships/image" Target="../media/image74.png"/><Relationship Id="rId10" Type="http://schemas.openxmlformats.org/officeDocument/2006/relationships/image" Target="../media/image69.png"/><Relationship Id="rId4" Type="http://schemas.openxmlformats.org/officeDocument/2006/relationships/image" Target="../media/image3.png"/><Relationship Id="rId9" Type="http://schemas.openxmlformats.org/officeDocument/2006/relationships/image" Target="../media/image80.png"/><Relationship Id="rId14" Type="http://schemas.openxmlformats.org/officeDocument/2006/relationships/image" Target="../media/image73.png"/></Relationships>
</file>

<file path=ppt/slides/_rels/slide45.xml.rels><?xml version="1.0" encoding="UTF-8" standalone="yes"?>
<Relationships xmlns="http://schemas.openxmlformats.org/package/2006/relationships"><Relationship Id="rId8" Type="http://schemas.openxmlformats.org/officeDocument/2006/relationships/image" Target="../media/image87.png"/><Relationship Id="rId13" Type="http://schemas.openxmlformats.org/officeDocument/2006/relationships/image" Target="../media/image95.png"/><Relationship Id="rId3" Type="http://schemas.openxmlformats.org/officeDocument/2006/relationships/image" Target="../media/image2.png"/><Relationship Id="rId7" Type="http://schemas.openxmlformats.org/officeDocument/2006/relationships/image" Target="../media/image86.png"/><Relationship Id="rId12" Type="http://schemas.openxmlformats.org/officeDocument/2006/relationships/image" Target="../media/image8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85.png"/><Relationship Id="rId11" Type="http://schemas.openxmlformats.org/officeDocument/2006/relationships/image" Target="../media/image90.png"/><Relationship Id="rId5" Type="http://schemas.openxmlformats.org/officeDocument/2006/relationships/image" Target="../media/image810.png"/><Relationship Id="rId15" Type="http://schemas.openxmlformats.org/officeDocument/2006/relationships/image" Target="../media/image84.png"/><Relationship Id="rId10" Type="http://schemas.openxmlformats.org/officeDocument/2006/relationships/image" Target="../media/image89.png"/><Relationship Id="rId4" Type="http://schemas.openxmlformats.org/officeDocument/2006/relationships/image" Target="../media/image3.png"/><Relationship Id="rId9" Type="http://schemas.openxmlformats.org/officeDocument/2006/relationships/image" Target="../media/image88.png"/><Relationship Id="rId14" Type="http://schemas.openxmlformats.org/officeDocument/2006/relationships/image" Target="../media/image83.png"/></Relationships>
</file>

<file path=ppt/slides/_rels/slide46.xml.rels><?xml version="1.0" encoding="UTF-8" standalone="yes"?>
<Relationships xmlns="http://schemas.openxmlformats.org/package/2006/relationships"><Relationship Id="rId8" Type="http://schemas.openxmlformats.org/officeDocument/2006/relationships/image" Target="../media/image87.png"/><Relationship Id="rId13" Type="http://schemas.openxmlformats.org/officeDocument/2006/relationships/image" Target="../media/image95.png"/><Relationship Id="rId3" Type="http://schemas.openxmlformats.org/officeDocument/2006/relationships/image" Target="../media/image2.png"/><Relationship Id="rId7" Type="http://schemas.openxmlformats.org/officeDocument/2006/relationships/image" Target="../media/image86.png"/><Relationship Id="rId12" Type="http://schemas.openxmlformats.org/officeDocument/2006/relationships/image" Target="../media/image82.png"/><Relationship Id="rId17" Type="http://schemas.openxmlformats.org/officeDocument/2006/relationships/image" Target="../media/image92.png"/><Relationship Id="rId2" Type="http://schemas.openxmlformats.org/officeDocument/2006/relationships/image" Target="../media/image1.png"/><Relationship Id="rId16" Type="http://schemas.openxmlformats.org/officeDocument/2006/relationships/image" Target="../media/image91.png"/><Relationship Id="rId1" Type="http://schemas.openxmlformats.org/officeDocument/2006/relationships/slideLayout" Target="../slideLayouts/slideLayout1.xml"/><Relationship Id="rId6" Type="http://schemas.openxmlformats.org/officeDocument/2006/relationships/image" Target="../media/image85.png"/><Relationship Id="rId11" Type="http://schemas.openxmlformats.org/officeDocument/2006/relationships/image" Target="../media/image90.png"/><Relationship Id="rId5" Type="http://schemas.openxmlformats.org/officeDocument/2006/relationships/image" Target="../media/image810.png"/><Relationship Id="rId15" Type="http://schemas.openxmlformats.org/officeDocument/2006/relationships/image" Target="../media/image84.png"/><Relationship Id="rId10" Type="http://schemas.openxmlformats.org/officeDocument/2006/relationships/image" Target="../media/image89.png"/><Relationship Id="rId4" Type="http://schemas.openxmlformats.org/officeDocument/2006/relationships/image" Target="../media/image3.png"/><Relationship Id="rId9" Type="http://schemas.openxmlformats.org/officeDocument/2006/relationships/image" Target="../media/image88.png"/><Relationship Id="rId14" Type="http://schemas.openxmlformats.org/officeDocument/2006/relationships/image" Target="../media/image83.png"/></Relationships>
</file>

<file path=ppt/slides/_rels/slide47.xml.rels><?xml version="1.0" encoding="UTF-8" standalone="yes"?>
<Relationships xmlns="http://schemas.openxmlformats.org/package/2006/relationships"><Relationship Id="rId8" Type="http://schemas.openxmlformats.org/officeDocument/2006/relationships/image" Target="../media/image87.png"/><Relationship Id="rId13" Type="http://schemas.openxmlformats.org/officeDocument/2006/relationships/image" Target="../media/image95.png"/><Relationship Id="rId18" Type="http://schemas.openxmlformats.org/officeDocument/2006/relationships/image" Target="../media/image93.png"/><Relationship Id="rId3" Type="http://schemas.openxmlformats.org/officeDocument/2006/relationships/image" Target="../media/image2.png"/><Relationship Id="rId7" Type="http://schemas.openxmlformats.org/officeDocument/2006/relationships/image" Target="../media/image86.png"/><Relationship Id="rId12" Type="http://schemas.openxmlformats.org/officeDocument/2006/relationships/image" Target="../media/image82.png"/><Relationship Id="rId17" Type="http://schemas.openxmlformats.org/officeDocument/2006/relationships/image" Target="../media/image92.png"/><Relationship Id="rId2" Type="http://schemas.openxmlformats.org/officeDocument/2006/relationships/image" Target="../media/image1.png"/><Relationship Id="rId16" Type="http://schemas.openxmlformats.org/officeDocument/2006/relationships/image" Target="../media/image91.png"/><Relationship Id="rId1" Type="http://schemas.openxmlformats.org/officeDocument/2006/relationships/slideLayout" Target="../slideLayouts/slideLayout1.xml"/><Relationship Id="rId6" Type="http://schemas.openxmlformats.org/officeDocument/2006/relationships/image" Target="../media/image85.png"/><Relationship Id="rId11" Type="http://schemas.openxmlformats.org/officeDocument/2006/relationships/image" Target="../media/image90.png"/><Relationship Id="rId5" Type="http://schemas.openxmlformats.org/officeDocument/2006/relationships/image" Target="../media/image810.png"/><Relationship Id="rId15" Type="http://schemas.openxmlformats.org/officeDocument/2006/relationships/image" Target="../media/image84.png"/><Relationship Id="rId10" Type="http://schemas.openxmlformats.org/officeDocument/2006/relationships/image" Target="../media/image89.png"/><Relationship Id="rId19" Type="http://schemas.openxmlformats.org/officeDocument/2006/relationships/image" Target="../media/image94.png"/><Relationship Id="rId4" Type="http://schemas.openxmlformats.org/officeDocument/2006/relationships/image" Target="../media/image3.png"/><Relationship Id="rId9" Type="http://schemas.openxmlformats.org/officeDocument/2006/relationships/image" Target="../media/image88.png"/><Relationship Id="rId14" Type="http://schemas.openxmlformats.org/officeDocument/2006/relationships/image" Target="../media/image83.png"/></Relationships>
</file>

<file path=ppt/slides/_rels/slide48.xml.rels><?xml version="1.0" encoding="UTF-8" standalone="yes"?>
<Relationships xmlns="http://schemas.openxmlformats.org/package/2006/relationships"><Relationship Id="rId8" Type="http://schemas.openxmlformats.org/officeDocument/2006/relationships/image" Target="../media/image92.png"/><Relationship Id="rId13" Type="http://schemas.openxmlformats.org/officeDocument/2006/relationships/image" Target="../media/image87.png"/><Relationship Id="rId18" Type="http://schemas.openxmlformats.org/officeDocument/2006/relationships/image" Target="../media/image95.png"/><Relationship Id="rId3" Type="http://schemas.openxmlformats.org/officeDocument/2006/relationships/image" Target="../media/image2.png"/><Relationship Id="rId7" Type="http://schemas.openxmlformats.org/officeDocument/2006/relationships/image" Target="../media/image91.png"/><Relationship Id="rId12" Type="http://schemas.openxmlformats.org/officeDocument/2006/relationships/image" Target="../media/image86.png"/><Relationship Id="rId17" Type="http://schemas.openxmlformats.org/officeDocument/2006/relationships/image" Target="../media/image82.png"/><Relationship Id="rId2" Type="http://schemas.openxmlformats.org/officeDocument/2006/relationships/image" Target="../media/image1.png"/><Relationship Id="rId16" Type="http://schemas.openxmlformats.org/officeDocument/2006/relationships/image" Target="../media/image90.png"/><Relationship Id="rId1" Type="http://schemas.openxmlformats.org/officeDocument/2006/relationships/slideLayout" Target="../slideLayouts/slideLayout1.xml"/><Relationship Id="rId6" Type="http://schemas.openxmlformats.org/officeDocument/2006/relationships/image" Target="../media/image84.png"/><Relationship Id="rId11" Type="http://schemas.openxmlformats.org/officeDocument/2006/relationships/image" Target="../media/image85.png"/><Relationship Id="rId5" Type="http://schemas.openxmlformats.org/officeDocument/2006/relationships/image" Target="../media/image810.png"/><Relationship Id="rId15" Type="http://schemas.openxmlformats.org/officeDocument/2006/relationships/image" Target="../media/image89.png"/><Relationship Id="rId10" Type="http://schemas.openxmlformats.org/officeDocument/2006/relationships/image" Target="../media/image94.png"/><Relationship Id="rId19" Type="http://schemas.openxmlformats.org/officeDocument/2006/relationships/image" Target="../media/image83.png"/><Relationship Id="rId4" Type="http://schemas.openxmlformats.org/officeDocument/2006/relationships/image" Target="../media/image3.png"/><Relationship Id="rId9" Type="http://schemas.openxmlformats.org/officeDocument/2006/relationships/image" Target="../media/image93.png"/><Relationship Id="rId14" Type="http://schemas.openxmlformats.org/officeDocument/2006/relationships/image" Target="../media/image88.png"/></Relationships>
</file>

<file path=ppt/slides/_rels/slide49.xml.rels><?xml version="1.0" encoding="UTF-8" standalone="yes"?>
<Relationships xmlns="http://schemas.openxmlformats.org/package/2006/relationships"><Relationship Id="rId8" Type="http://schemas.openxmlformats.org/officeDocument/2006/relationships/image" Target="../media/image99.png"/><Relationship Id="rId13" Type="http://schemas.openxmlformats.org/officeDocument/2006/relationships/image" Target="../media/image104.png"/><Relationship Id="rId3" Type="http://schemas.openxmlformats.org/officeDocument/2006/relationships/image" Target="../media/image2.png"/><Relationship Id="rId7" Type="http://schemas.openxmlformats.org/officeDocument/2006/relationships/image" Target="../media/image98.png"/><Relationship Id="rId12" Type="http://schemas.openxmlformats.org/officeDocument/2006/relationships/image" Target="../media/image103.png"/><Relationship Id="rId2" Type="http://schemas.openxmlformats.org/officeDocument/2006/relationships/image" Target="../media/image1.png"/><Relationship Id="rId16" Type="http://schemas.openxmlformats.org/officeDocument/2006/relationships/image" Target="../media/image107.png"/><Relationship Id="rId1" Type="http://schemas.openxmlformats.org/officeDocument/2006/relationships/slideLayout" Target="../slideLayouts/slideLayout1.xml"/><Relationship Id="rId6" Type="http://schemas.openxmlformats.org/officeDocument/2006/relationships/image" Target="../media/image97.png"/><Relationship Id="rId11" Type="http://schemas.openxmlformats.org/officeDocument/2006/relationships/image" Target="../media/image102.png"/><Relationship Id="rId5" Type="http://schemas.openxmlformats.org/officeDocument/2006/relationships/image" Target="../media/image96.png"/><Relationship Id="rId15" Type="http://schemas.openxmlformats.org/officeDocument/2006/relationships/image" Target="../media/image106.png"/><Relationship Id="rId10" Type="http://schemas.openxmlformats.org/officeDocument/2006/relationships/image" Target="../media/image101.png"/><Relationship Id="rId4" Type="http://schemas.openxmlformats.org/officeDocument/2006/relationships/image" Target="../media/image3.png"/><Relationship Id="rId9" Type="http://schemas.openxmlformats.org/officeDocument/2006/relationships/image" Target="../media/image100.png"/><Relationship Id="rId14" Type="http://schemas.openxmlformats.org/officeDocument/2006/relationships/image" Target="../media/image105.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3.png"/></Relationships>
</file>

<file path=ppt/slides/_rels/slide50.xml.rels><?xml version="1.0" encoding="UTF-8" standalone="yes"?>
<Relationships xmlns="http://schemas.openxmlformats.org/package/2006/relationships"><Relationship Id="rId8" Type="http://schemas.openxmlformats.org/officeDocument/2006/relationships/image" Target="../media/image99.png"/><Relationship Id="rId13" Type="http://schemas.openxmlformats.org/officeDocument/2006/relationships/image" Target="../media/image104.png"/><Relationship Id="rId18" Type="http://schemas.openxmlformats.org/officeDocument/2006/relationships/image" Target="../media/image111.png"/><Relationship Id="rId26" Type="http://schemas.openxmlformats.org/officeDocument/2006/relationships/image" Target="../media/image119.png"/><Relationship Id="rId3" Type="http://schemas.openxmlformats.org/officeDocument/2006/relationships/image" Target="../media/image2.png"/><Relationship Id="rId21" Type="http://schemas.openxmlformats.org/officeDocument/2006/relationships/image" Target="../media/image114.png"/><Relationship Id="rId7" Type="http://schemas.openxmlformats.org/officeDocument/2006/relationships/image" Target="../media/image98.png"/><Relationship Id="rId12" Type="http://schemas.openxmlformats.org/officeDocument/2006/relationships/image" Target="../media/image103.png"/><Relationship Id="rId17" Type="http://schemas.openxmlformats.org/officeDocument/2006/relationships/image" Target="../media/image110.png"/><Relationship Id="rId25" Type="http://schemas.openxmlformats.org/officeDocument/2006/relationships/image" Target="../media/image118.png"/><Relationship Id="rId2" Type="http://schemas.openxmlformats.org/officeDocument/2006/relationships/image" Target="../media/image1.png"/><Relationship Id="rId16" Type="http://schemas.openxmlformats.org/officeDocument/2006/relationships/image" Target="../media/image107.png"/><Relationship Id="rId20" Type="http://schemas.openxmlformats.org/officeDocument/2006/relationships/image" Target="../media/image113.png"/><Relationship Id="rId29" Type="http://schemas.openxmlformats.org/officeDocument/2006/relationships/image" Target="../media/image122.png"/><Relationship Id="rId1" Type="http://schemas.openxmlformats.org/officeDocument/2006/relationships/slideLayout" Target="../slideLayouts/slideLayout1.xml"/><Relationship Id="rId6" Type="http://schemas.openxmlformats.org/officeDocument/2006/relationships/image" Target="../media/image97.png"/><Relationship Id="rId11" Type="http://schemas.openxmlformats.org/officeDocument/2006/relationships/image" Target="../media/image102.png"/><Relationship Id="rId24" Type="http://schemas.openxmlformats.org/officeDocument/2006/relationships/image" Target="../media/image117.png"/><Relationship Id="rId5" Type="http://schemas.openxmlformats.org/officeDocument/2006/relationships/image" Target="../media/image96.png"/><Relationship Id="rId15" Type="http://schemas.openxmlformats.org/officeDocument/2006/relationships/image" Target="../media/image106.png"/><Relationship Id="rId23" Type="http://schemas.openxmlformats.org/officeDocument/2006/relationships/image" Target="../media/image116.png"/><Relationship Id="rId28" Type="http://schemas.openxmlformats.org/officeDocument/2006/relationships/image" Target="../media/image121.png"/><Relationship Id="rId10" Type="http://schemas.openxmlformats.org/officeDocument/2006/relationships/image" Target="../media/image101.png"/><Relationship Id="rId19" Type="http://schemas.openxmlformats.org/officeDocument/2006/relationships/image" Target="../media/image112.png"/><Relationship Id="rId31" Type="http://schemas.openxmlformats.org/officeDocument/2006/relationships/image" Target="../media/image124.png"/><Relationship Id="rId4" Type="http://schemas.openxmlformats.org/officeDocument/2006/relationships/image" Target="../media/image3.png"/><Relationship Id="rId9" Type="http://schemas.openxmlformats.org/officeDocument/2006/relationships/image" Target="../media/image100.png"/><Relationship Id="rId14" Type="http://schemas.openxmlformats.org/officeDocument/2006/relationships/image" Target="../media/image105.png"/><Relationship Id="rId22" Type="http://schemas.openxmlformats.org/officeDocument/2006/relationships/image" Target="../media/image115.png"/><Relationship Id="rId27" Type="http://schemas.openxmlformats.org/officeDocument/2006/relationships/image" Target="../media/image120.png"/><Relationship Id="rId30" Type="http://schemas.openxmlformats.org/officeDocument/2006/relationships/image" Target="../media/image123.png"/></Relationships>
</file>

<file path=ppt/slides/_rels/slide51.xml.rels><?xml version="1.0" encoding="UTF-8" standalone="yes"?>
<Relationships xmlns="http://schemas.openxmlformats.org/package/2006/relationships"><Relationship Id="rId8" Type="http://schemas.openxmlformats.org/officeDocument/2006/relationships/image" Target="../media/image99.png"/><Relationship Id="rId13" Type="http://schemas.openxmlformats.org/officeDocument/2006/relationships/image" Target="../media/image104.png"/><Relationship Id="rId18" Type="http://schemas.openxmlformats.org/officeDocument/2006/relationships/image" Target="../media/image111.png"/><Relationship Id="rId26" Type="http://schemas.openxmlformats.org/officeDocument/2006/relationships/image" Target="../media/image119.png"/><Relationship Id="rId3" Type="http://schemas.openxmlformats.org/officeDocument/2006/relationships/image" Target="../media/image2.png"/><Relationship Id="rId21" Type="http://schemas.openxmlformats.org/officeDocument/2006/relationships/image" Target="../media/image114.png"/><Relationship Id="rId7" Type="http://schemas.openxmlformats.org/officeDocument/2006/relationships/image" Target="../media/image98.png"/><Relationship Id="rId12" Type="http://schemas.openxmlformats.org/officeDocument/2006/relationships/image" Target="../media/image103.png"/><Relationship Id="rId17" Type="http://schemas.openxmlformats.org/officeDocument/2006/relationships/image" Target="../media/image110.png"/><Relationship Id="rId25" Type="http://schemas.openxmlformats.org/officeDocument/2006/relationships/image" Target="../media/image118.png"/><Relationship Id="rId2" Type="http://schemas.openxmlformats.org/officeDocument/2006/relationships/image" Target="../media/image1.png"/><Relationship Id="rId16" Type="http://schemas.openxmlformats.org/officeDocument/2006/relationships/image" Target="../media/image107.png"/><Relationship Id="rId20" Type="http://schemas.openxmlformats.org/officeDocument/2006/relationships/image" Target="../media/image113.png"/><Relationship Id="rId29" Type="http://schemas.openxmlformats.org/officeDocument/2006/relationships/image" Target="../media/image122.png"/><Relationship Id="rId1" Type="http://schemas.openxmlformats.org/officeDocument/2006/relationships/slideLayout" Target="../slideLayouts/slideLayout1.xml"/><Relationship Id="rId6" Type="http://schemas.openxmlformats.org/officeDocument/2006/relationships/image" Target="../media/image97.png"/><Relationship Id="rId11" Type="http://schemas.openxmlformats.org/officeDocument/2006/relationships/image" Target="../media/image102.png"/><Relationship Id="rId24" Type="http://schemas.openxmlformats.org/officeDocument/2006/relationships/image" Target="../media/image117.png"/><Relationship Id="rId5" Type="http://schemas.openxmlformats.org/officeDocument/2006/relationships/image" Target="../media/image96.png"/><Relationship Id="rId15" Type="http://schemas.openxmlformats.org/officeDocument/2006/relationships/image" Target="../media/image106.png"/><Relationship Id="rId23" Type="http://schemas.openxmlformats.org/officeDocument/2006/relationships/image" Target="../media/image116.png"/><Relationship Id="rId28" Type="http://schemas.openxmlformats.org/officeDocument/2006/relationships/image" Target="../media/image121.png"/><Relationship Id="rId10" Type="http://schemas.openxmlformats.org/officeDocument/2006/relationships/image" Target="../media/image101.png"/><Relationship Id="rId19" Type="http://schemas.openxmlformats.org/officeDocument/2006/relationships/image" Target="../media/image112.png"/><Relationship Id="rId31" Type="http://schemas.openxmlformats.org/officeDocument/2006/relationships/image" Target="../media/image124.png"/><Relationship Id="rId4" Type="http://schemas.openxmlformats.org/officeDocument/2006/relationships/image" Target="../media/image3.png"/><Relationship Id="rId9" Type="http://schemas.openxmlformats.org/officeDocument/2006/relationships/image" Target="../media/image100.png"/><Relationship Id="rId14" Type="http://schemas.openxmlformats.org/officeDocument/2006/relationships/image" Target="../media/image105.png"/><Relationship Id="rId22" Type="http://schemas.openxmlformats.org/officeDocument/2006/relationships/image" Target="../media/image115.png"/><Relationship Id="rId27" Type="http://schemas.openxmlformats.org/officeDocument/2006/relationships/image" Target="../media/image120.png"/><Relationship Id="rId30" Type="http://schemas.openxmlformats.org/officeDocument/2006/relationships/image" Target="../media/image123.png"/></Relationships>
</file>

<file path=ppt/slides/_rels/slide52.xml.rels><?xml version="1.0" encoding="UTF-8" standalone="yes"?>
<Relationships xmlns="http://schemas.openxmlformats.org/package/2006/relationships"><Relationship Id="rId8" Type="http://schemas.openxmlformats.org/officeDocument/2006/relationships/image" Target="../media/image99.png"/><Relationship Id="rId13" Type="http://schemas.openxmlformats.org/officeDocument/2006/relationships/image" Target="../media/image104.png"/><Relationship Id="rId18" Type="http://schemas.openxmlformats.org/officeDocument/2006/relationships/image" Target="../media/image111.png"/><Relationship Id="rId26" Type="http://schemas.openxmlformats.org/officeDocument/2006/relationships/image" Target="../media/image119.png"/><Relationship Id="rId3" Type="http://schemas.openxmlformats.org/officeDocument/2006/relationships/image" Target="../media/image2.png"/><Relationship Id="rId21" Type="http://schemas.openxmlformats.org/officeDocument/2006/relationships/image" Target="../media/image114.png"/><Relationship Id="rId7" Type="http://schemas.openxmlformats.org/officeDocument/2006/relationships/image" Target="../media/image98.png"/><Relationship Id="rId12" Type="http://schemas.openxmlformats.org/officeDocument/2006/relationships/image" Target="../media/image103.png"/><Relationship Id="rId17" Type="http://schemas.openxmlformats.org/officeDocument/2006/relationships/image" Target="../media/image110.png"/><Relationship Id="rId25" Type="http://schemas.openxmlformats.org/officeDocument/2006/relationships/image" Target="../media/image118.png"/><Relationship Id="rId2" Type="http://schemas.openxmlformats.org/officeDocument/2006/relationships/image" Target="../media/image1.png"/><Relationship Id="rId16" Type="http://schemas.openxmlformats.org/officeDocument/2006/relationships/image" Target="../media/image107.png"/><Relationship Id="rId20" Type="http://schemas.openxmlformats.org/officeDocument/2006/relationships/image" Target="../media/image113.png"/><Relationship Id="rId29" Type="http://schemas.openxmlformats.org/officeDocument/2006/relationships/image" Target="../media/image122.png"/><Relationship Id="rId1" Type="http://schemas.openxmlformats.org/officeDocument/2006/relationships/slideLayout" Target="../slideLayouts/slideLayout1.xml"/><Relationship Id="rId6" Type="http://schemas.openxmlformats.org/officeDocument/2006/relationships/image" Target="../media/image97.png"/><Relationship Id="rId11" Type="http://schemas.openxmlformats.org/officeDocument/2006/relationships/image" Target="../media/image102.png"/><Relationship Id="rId24" Type="http://schemas.openxmlformats.org/officeDocument/2006/relationships/image" Target="../media/image117.png"/><Relationship Id="rId5" Type="http://schemas.openxmlformats.org/officeDocument/2006/relationships/image" Target="../media/image96.png"/><Relationship Id="rId15" Type="http://schemas.openxmlformats.org/officeDocument/2006/relationships/image" Target="../media/image106.png"/><Relationship Id="rId23" Type="http://schemas.openxmlformats.org/officeDocument/2006/relationships/image" Target="../media/image116.png"/><Relationship Id="rId28" Type="http://schemas.openxmlformats.org/officeDocument/2006/relationships/image" Target="../media/image121.png"/><Relationship Id="rId10" Type="http://schemas.openxmlformats.org/officeDocument/2006/relationships/image" Target="../media/image101.png"/><Relationship Id="rId19" Type="http://schemas.openxmlformats.org/officeDocument/2006/relationships/image" Target="../media/image112.png"/><Relationship Id="rId31" Type="http://schemas.openxmlformats.org/officeDocument/2006/relationships/image" Target="../media/image124.png"/><Relationship Id="rId4" Type="http://schemas.openxmlformats.org/officeDocument/2006/relationships/image" Target="../media/image3.png"/><Relationship Id="rId9" Type="http://schemas.openxmlformats.org/officeDocument/2006/relationships/image" Target="../media/image100.png"/><Relationship Id="rId14" Type="http://schemas.openxmlformats.org/officeDocument/2006/relationships/image" Target="../media/image105.png"/><Relationship Id="rId22" Type="http://schemas.openxmlformats.org/officeDocument/2006/relationships/image" Target="../media/image115.png"/><Relationship Id="rId27" Type="http://schemas.openxmlformats.org/officeDocument/2006/relationships/image" Target="../media/image120.png"/><Relationship Id="rId30" Type="http://schemas.openxmlformats.org/officeDocument/2006/relationships/image" Target="../media/image123.png"/></Relationships>
</file>

<file path=ppt/slides/_rels/slide5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25.png"/><Relationship Id="rId5" Type="http://schemas.openxmlformats.org/officeDocument/2006/relationships/image" Target="../media/image108.png"/><Relationship Id="rId4" Type="http://schemas.openxmlformats.org/officeDocument/2006/relationships/image" Target="../media/image3.png"/></Relationships>
</file>

<file path=ppt/slides/_rels/slide5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25.png"/><Relationship Id="rId5" Type="http://schemas.openxmlformats.org/officeDocument/2006/relationships/image" Target="../media/image108.png"/><Relationship Id="rId4" Type="http://schemas.openxmlformats.org/officeDocument/2006/relationships/image" Target="../media/image3.png"/></Relationships>
</file>

<file path=ppt/slides/_rels/slide5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26.png"/><Relationship Id="rId5" Type="http://schemas.openxmlformats.org/officeDocument/2006/relationships/image" Target="../media/image47.png"/><Relationship Id="rId4" Type="http://schemas.openxmlformats.org/officeDocument/2006/relationships/image" Target="../media/image3.png"/></Relationships>
</file>

<file path=ppt/slides/_rels/slide5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5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127.jpeg"/><Relationship Id="rId4" Type="http://schemas.openxmlformats.org/officeDocument/2006/relationships/image" Target="../media/image3.png"/></Relationships>
</file>

<file path=ppt/slides/_rels/slide5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28.gif"/><Relationship Id="rId5" Type="http://schemas.openxmlformats.org/officeDocument/2006/relationships/image" Target="../media/image128.png"/><Relationship Id="rId4" Type="http://schemas.openxmlformats.org/officeDocument/2006/relationships/image" Target="../media/image3.png"/></Relationships>
</file>

<file path=ppt/slides/_rels/slide5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129.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0.png"/><Relationship Id="rId3" Type="http://schemas.openxmlformats.org/officeDocument/2006/relationships/image" Target="../media/image2.png"/><Relationship Id="rId7" Type="http://schemas.openxmlformats.org/officeDocument/2006/relationships/image" Target="../media/image4.png"/><Relationship Id="rId12"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310.png"/><Relationship Id="rId11" Type="http://schemas.openxmlformats.org/officeDocument/2006/relationships/image" Target="../media/image8.png"/><Relationship Id="rId5" Type="http://schemas.openxmlformats.org/officeDocument/2006/relationships/image" Target="../media/image5.jpeg"/><Relationship Id="rId15" Type="http://schemas.openxmlformats.org/officeDocument/2006/relationships/image" Target="../media/image12.png"/><Relationship Id="rId10" Type="http://schemas.openxmlformats.org/officeDocument/2006/relationships/image" Target="../media/image7.png"/><Relationship Id="rId4" Type="http://schemas.openxmlformats.org/officeDocument/2006/relationships/image" Target="../media/image3.png"/><Relationship Id="rId9" Type="http://schemas.openxmlformats.org/officeDocument/2006/relationships/image" Target="../media/image6.png"/></Relationships>
</file>

<file path=ppt/slides/_rels/slide6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28.gif"/><Relationship Id="rId5" Type="http://schemas.openxmlformats.org/officeDocument/2006/relationships/image" Target="../media/image128.png"/><Relationship Id="rId4" Type="http://schemas.openxmlformats.org/officeDocument/2006/relationships/image" Target="../media/image3.png"/></Relationships>
</file>

<file path=ppt/slides/_rels/slide6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0.pn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6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32.png"/><Relationship Id="rId5" Type="http://schemas.openxmlformats.org/officeDocument/2006/relationships/image" Target="../media/image131.png"/><Relationship Id="rId4" Type="http://schemas.openxmlformats.org/officeDocument/2006/relationships/image" Target="../media/image3.png"/></Relationships>
</file>

<file path=ppt/slides/_rels/slide6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34.png"/><Relationship Id="rId5" Type="http://schemas.openxmlformats.org/officeDocument/2006/relationships/image" Target="../media/image133.png"/><Relationship Id="rId4" Type="http://schemas.openxmlformats.org/officeDocument/2006/relationships/image" Target="../media/image3.png"/></Relationships>
</file>

<file path=ppt/slides/_rels/slide6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135.png"/><Relationship Id="rId4" Type="http://schemas.openxmlformats.org/officeDocument/2006/relationships/image" Target="../media/image3.png"/></Relationships>
</file>

<file path=ppt/slides/_rels/slide6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36.png"/><Relationship Id="rId5" Type="http://schemas.openxmlformats.org/officeDocument/2006/relationships/image" Target="../media/image129.png"/><Relationship Id="rId4" Type="http://schemas.openxmlformats.org/officeDocument/2006/relationships/image" Target="../media/image3.png"/></Relationships>
</file>

<file path=ppt/slides/_rels/slide6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36.png"/><Relationship Id="rId5" Type="http://schemas.openxmlformats.org/officeDocument/2006/relationships/image" Target="../media/image129.png"/><Relationship Id="rId4" Type="http://schemas.openxmlformats.org/officeDocument/2006/relationships/image" Target="../media/image3.png"/></Relationships>
</file>

<file path=ppt/slides/_rels/slide6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6.pn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1.png"/></Relationships>
</file>

<file path=ppt/slides/_rels/slide6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6.pn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1.png"/></Relationships>
</file>

<file path=ppt/slides/_rels/slide6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6.pn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0.png"/><Relationship Id="rId3" Type="http://schemas.openxmlformats.org/officeDocument/2006/relationships/image" Target="../media/image2.png"/><Relationship Id="rId7" Type="http://schemas.openxmlformats.org/officeDocument/2006/relationships/image" Target="../media/image4.png"/><Relationship Id="rId12"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310.png"/><Relationship Id="rId11" Type="http://schemas.openxmlformats.org/officeDocument/2006/relationships/image" Target="../media/image8.png"/><Relationship Id="rId5" Type="http://schemas.openxmlformats.org/officeDocument/2006/relationships/image" Target="../media/image5.jpeg"/><Relationship Id="rId15" Type="http://schemas.openxmlformats.org/officeDocument/2006/relationships/image" Target="../media/image12.png"/><Relationship Id="rId10" Type="http://schemas.openxmlformats.org/officeDocument/2006/relationships/image" Target="../media/image7.png"/><Relationship Id="rId4" Type="http://schemas.openxmlformats.org/officeDocument/2006/relationships/image" Target="../media/image3.png"/><Relationship Id="rId9" Type="http://schemas.openxmlformats.org/officeDocument/2006/relationships/image" Target="../media/image6.png"/><Relationship Id="rId14" Type="http://schemas.openxmlformats.org/officeDocument/2006/relationships/image" Target="../media/image11.png"/></Relationships>
</file>

<file path=ppt/slides/_rels/slide7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6.pn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1.png"/></Relationships>
</file>

<file path=ppt/slides/_rels/slide7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6.pn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1.png"/></Relationships>
</file>

<file path=ppt/slides/_rels/slide7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6.pn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1.png"/></Relationships>
</file>

<file path=ppt/slides/_rels/slide7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6.pn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1.png"/></Relationships>
</file>

<file path=ppt/slides/_rels/slide7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6.pn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1.png"/></Relationships>
</file>

<file path=ppt/slides/_rels/slide7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37.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31.png"/><Relationship Id="rId5" Type="http://schemas.openxmlformats.org/officeDocument/2006/relationships/image" Target="../media/image136.png"/><Relationship Id="rId4" Type="http://schemas.openxmlformats.org/officeDocument/2006/relationships/image" Target="../media/image3.png"/></Relationships>
</file>

<file path=ppt/slides/_rels/slide76.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37.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31.png"/><Relationship Id="rId5" Type="http://schemas.openxmlformats.org/officeDocument/2006/relationships/image" Target="../media/image136.png"/><Relationship Id="rId4" Type="http://schemas.openxmlformats.org/officeDocument/2006/relationships/image" Target="../media/image3.png"/></Relationships>
</file>

<file path=ppt/slides/_rels/slide77.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37.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31.png"/><Relationship Id="rId5" Type="http://schemas.openxmlformats.org/officeDocument/2006/relationships/image" Target="../media/image136.png"/><Relationship Id="rId4" Type="http://schemas.openxmlformats.org/officeDocument/2006/relationships/image" Target="../media/image3.png"/></Relationships>
</file>

<file path=ppt/slides/_rels/slide7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37.png"/><Relationship Id="rId5" Type="http://schemas.openxmlformats.org/officeDocument/2006/relationships/image" Target="../media/image131.png"/><Relationship Id="rId4" Type="http://schemas.openxmlformats.org/officeDocument/2006/relationships/image" Target="../media/image3.png"/></Relationships>
</file>

<file path=ppt/slides/_rels/slide7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138.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0.png"/><Relationship Id="rId3" Type="http://schemas.openxmlformats.org/officeDocument/2006/relationships/image" Target="../media/image2.png"/><Relationship Id="rId7" Type="http://schemas.openxmlformats.org/officeDocument/2006/relationships/image" Target="../media/image4.png"/><Relationship Id="rId12"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310.png"/><Relationship Id="rId11" Type="http://schemas.openxmlformats.org/officeDocument/2006/relationships/image" Target="../media/image8.png"/><Relationship Id="rId5" Type="http://schemas.openxmlformats.org/officeDocument/2006/relationships/image" Target="../media/image5.jpeg"/><Relationship Id="rId15" Type="http://schemas.openxmlformats.org/officeDocument/2006/relationships/image" Target="../media/image12.png"/><Relationship Id="rId10" Type="http://schemas.openxmlformats.org/officeDocument/2006/relationships/image" Target="../media/image7.png"/><Relationship Id="rId4" Type="http://schemas.openxmlformats.org/officeDocument/2006/relationships/image" Target="../media/image3.png"/><Relationship Id="rId9" Type="http://schemas.openxmlformats.org/officeDocument/2006/relationships/image" Target="../media/image6.png"/><Relationship Id="rId14" Type="http://schemas.openxmlformats.org/officeDocument/2006/relationships/image" Target="../media/image13.png"/></Relationships>
</file>

<file path=ppt/slides/_rels/slide80.xml.rels><?xml version="1.0" encoding="UTF-8" standalone="yes"?>
<Relationships xmlns="http://schemas.openxmlformats.org/package/2006/relationships"><Relationship Id="rId8" Type="http://schemas.openxmlformats.org/officeDocument/2006/relationships/image" Target="../media/image139.png"/><Relationship Id="rId3" Type="http://schemas.openxmlformats.org/officeDocument/2006/relationships/image" Target="../media/image2.png"/><Relationship Id="rId7" Type="http://schemas.openxmlformats.org/officeDocument/2006/relationships/image" Target="../media/image14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41.png"/><Relationship Id="rId5" Type="http://schemas.openxmlformats.org/officeDocument/2006/relationships/image" Target="../media/image140.png"/><Relationship Id="rId4" Type="http://schemas.openxmlformats.org/officeDocument/2006/relationships/image" Target="../media/image3.png"/></Relationships>
</file>

<file path=ppt/slides/_rels/slide8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3.png"/><Relationship Id="rId1" Type="http://schemas.openxmlformats.org/officeDocument/2006/relationships/slideLayout" Target="../slideLayouts/slideLayout1.xml"/><Relationship Id="rId6" Type="http://schemas.openxmlformats.org/officeDocument/2006/relationships/image" Target="../media/image144.png"/><Relationship Id="rId5" Type="http://schemas.openxmlformats.org/officeDocument/2006/relationships/image" Target="../media/image3.png"/><Relationship Id="rId4" Type="http://schemas.openxmlformats.org/officeDocument/2006/relationships/image" Target="../media/image2.png"/></Relationships>
</file>

<file path=ppt/slides/_rels/slide8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8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45.png"/><Relationship Id="rId5" Type="http://schemas.openxmlformats.org/officeDocument/2006/relationships/image" Target="../media/image146.png"/><Relationship Id="rId4" Type="http://schemas.openxmlformats.org/officeDocument/2006/relationships/image" Target="../media/image3.png"/></Relationships>
</file>

<file path=ppt/slides/_rels/slide8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45.png"/><Relationship Id="rId5" Type="http://schemas.openxmlformats.org/officeDocument/2006/relationships/image" Target="../media/image146.png"/><Relationship Id="rId4" Type="http://schemas.openxmlformats.org/officeDocument/2006/relationships/image" Target="../media/image3.png"/></Relationships>
</file>

<file path=ppt/slides/_rels/slide8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8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8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8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147.png"/><Relationship Id="rId4" Type="http://schemas.openxmlformats.org/officeDocument/2006/relationships/image" Target="../media/image3.png"/></Relationships>
</file>

<file path=ppt/slides/_rels/slide8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3.png"/></Relationships>
</file>

<file path=ppt/slides/_rels/slide9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9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9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148.png"/><Relationship Id="rId4" Type="http://schemas.openxmlformats.org/officeDocument/2006/relationships/image" Target="../media/image3.png"/></Relationships>
</file>

<file path=ppt/slides/_rels/slide9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9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9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9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BA49B5CB-0E59-47F5-A598-B008FEAB60F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555" t="5848" r="6725" b="6140"/>
          <a:stretch/>
        </p:blipFill>
        <p:spPr bwMode="auto">
          <a:xfrm>
            <a:off x="7716715" y="-70338"/>
            <a:ext cx="4475285" cy="449019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662D03B7-781F-465F-B63F-5FECEC74ED4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2882" t="12118" r="9832" b="18598"/>
          <a:stretch/>
        </p:blipFill>
        <p:spPr bwMode="auto">
          <a:xfrm>
            <a:off x="149469" y="167054"/>
            <a:ext cx="1255414" cy="1125415"/>
          </a:xfrm>
          <a:prstGeom prst="rect">
            <a:avLst/>
          </a:prstGeom>
          <a:noFill/>
          <a:extLst>
            <a:ext uri="{909E8E84-426E-40DD-AFC4-6F175D3DCCD1}">
              <a14:hiddenFill xmlns:a14="http://schemas.microsoft.com/office/drawing/2010/main">
                <a:solidFill>
                  <a:srgbClr val="FFFFFF"/>
                </a:solidFill>
              </a14:hiddenFill>
            </a:ext>
          </a:extLst>
        </p:spPr>
      </p:pic>
      <p:pic>
        <p:nvPicPr>
          <p:cNvPr id="6" name="Immagine 5">
            <a:extLst>
              <a:ext uri="{FF2B5EF4-FFF2-40B4-BE49-F238E27FC236}">
                <a16:creationId xmlns:a16="http://schemas.microsoft.com/office/drawing/2014/main" id="{E506EE41-8FBF-4069-BE3E-A9357494240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92701" y="25402"/>
            <a:ext cx="1298181" cy="1296000"/>
          </a:xfrm>
          <a:prstGeom prst="rect">
            <a:avLst/>
          </a:prstGeom>
          <a:ln>
            <a:noFill/>
          </a:ln>
          <a:effectLst>
            <a:outerShdw blurRad="292100" dist="139700" dir="2700000" algn="tl" rotWithShape="0">
              <a:srgbClr val="333333">
                <a:alpha val="65000"/>
              </a:srgbClr>
            </a:outerShdw>
          </a:effectLst>
        </p:spPr>
      </p:pic>
      <p:sp>
        <p:nvSpPr>
          <p:cNvPr id="4" name="CasellaDiTesto 3">
            <a:extLst>
              <a:ext uri="{FF2B5EF4-FFF2-40B4-BE49-F238E27FC236}">
                <a16:creationId xmlns:a16="http://schemas.microsoft.com/office/drawing/2014/main" id="{C765E532-D778-40EE-8EBE-9775AC482BCE}"/>
              </a:ext>
            </a:extLst>
          </p:cNvPr>
          <p:cNvSpPr txBox="1"/>
          <p:nvPr/>
        </p:nvSpPr>
        <p:spPr>
          <a:xfrm>
            <a:off x="586280" y="3412940"/>
            <a:ext cx="2143857" cy="430887"/>
          </a:xfrm>
          <a:prstGeom prst="rect">
            <a:avLst/>
          </a:prstGeom>
          <a:noFill/>
        </p:spPr>
        <p:txBody>
          <a:bodyPr wrap="none" rtlCol="0">
            <a:spAutoFit/>
          </a:bodyPr>
          <a:lstStyle/>
          <a:p>
            <a:r>
              <a:rPr lang="en-US" sz="2200" dirty="0"/>
              <a:t>Giuseppe Angora</a:t>
            </a:r>
          </a:p>
        </p:txBody>
      </p:sp>
      <p:sp>
        <p:nvSpPr>
          <p:cNvPr id="8" name="CasellaDiTesto 7">
            <a:extLst>
              <a:ext uri="{FF2B5EF4-FFF2-40B4-BE49-F238E27FC236}">
                <a16:creationId xmlns:a16="http://schemas.microsoft.com/office/drawing/2014/main" id="{5831AA92-42FE-4C22-A2E3-9EA2CF9EBFDF}"/>
              </a:ext>
            </a:extLst>
          </p:cNvPr>
          <p:cNvSpPr txBox="1"/>
          <p:nvPr/>
        </p:nvSpPr>
        <p:spPr>
          <a:xfrm>
            <a:off x="586280" y="1674674"/>
            <a:ext cx="6841232" cy="1754326"/>
          </a:xfrm>
          <a:prstGeom prst="rect">
            <a:avLst/>
          </a:prstGeom>
          <a:noFill/>
        </p:spPr>
        <p:txBody>
          <a:bodyPr wrap="none" rtlCol="0">
            <a:spAutoFit/>
          </a:bodyPr>
          <a:lstStyle/>
          <a:p>
            <a:r>
              <a:rPr lang="en-US" sz="3600" b="1" dirty="0"/>
              <a:t>An introduction to </a:t>
            </a:r>
          </a:p>
          <a:p>
            <a:r>
              <a:rPr lang="en-US" sz="3600" b="1" dirty="0"/>
              <a:t>Multi-Layer Perceptron </a:t>
            </a:r>
          </a:p>
          <a:p>
            <a:r>
              <a:rPr lang="en-US" sz="3600" b="1" dirty="0"/>
              <a:t>and Convolutional Neural Network</a:t>
            </a:r>
          </a:p>
        </p:txBody>
      </p:sp>
      <p:sp>
        <p:nvSpPr>
          <p:cNvPr id="9" name="CasellaDiTesto 8">
            <a:extLst>
              <a:ext uri="{FF2B5EF4-FFF2-40B4-BE49-F238E27FC236}">
                <a16:creationId xmlns:a16="http://schemas.microsoft.com/office/drawing/2014/main" id="{78F30BA7-DC35-49CF-8F0D-1A9CA614DB74}"/>
              </a:ext>
            </a:extLst>
          </p:cNvPr>
          <p:cNvSpPr txBox="1"/>
          <p:nvPr/>
        </p:nvSpPr>
        <p:spPr>
          <a:xfrm>
            <a:off x="8484823" y="6488668"/>
            <a:ext cx="3707177" cy="369332"/>
          </a:xfrm>
          <a:prstGeom prst="rect">
            <a:avLst/>
          </a:prstGeom>
          <a:noFill/>
        </p:spPr>
        <p:txBody>
          <a:bodyPr wrap="square" rtlCol="0">
            <a:spAutoFit/>
          </a:bodyPr>
          <a:lstStyle/>
          <a:p>
            <a:r>
              <a:rPr lang="en-US" i="1" dirty="0"/>
              <a:t>INAF School of AI, Naples, April 14-17</a:t>
            </a:r>
          </a:p>
        </p:txBody>
      </p:sp>
    </p:spTree>
    <p:extLst>
      <p:ext uri="{BB962C8B-B14F-4D97-AF65-F5344CB8AC3E}">
        <p14:creationId xmlns:p14="http://schemas.microsoft.com/office/powerpoint/2010/main" val="10599067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BA49B5CB-0E59-47F5-A598-B008FEAB60F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555" t="5848" r="6725" b="6140"/>
          <a:stretch/>
        </p:blipFill>
        <p:spPr bwMode="auto">
          <a:xfrm>
            <a:off x="11390552" y="-17585"/>
            <a:ext cx="801448" cy="80411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662D03B7-781F-465F-B63F-5FECEC74ED4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2882" t="12118" r="9832" b="18598"/>
          <a:stretch/>
        </p:blipFill>
        <p:spPr bwMode="auto">
          <a:xfrm>
            <a:off x="11435555" y="786534"/>
            <a:ext cx="731111" cy="655404"/>
          </a:xfrm>
          <a:prstGeom prst="rect">
            <a:avLst/>
          </a:prstGeom>
          <a:noFill/>
          <a:extLst>
            <a:ext uri="{909E8E84-426E-40DD-AFC4-6F175D3DCCD1}">
              <a14:hiddenFill xmlns:a14="http://schemas.microsoft.com/office/drawing/2010/main">
                <a:solidFill>
                  <a:srgbClr val="FFFFFF"/>
                </a:solidFill>
              </a14:hiddenFill>
            </a:ext>
          </a:extLst>
        </p:spPr>
      </p:pic>
      <p:pic>
        <p:nvPicPr>
          <p:cNvPr id="6" name="Immagine 5">
            <a:extLst>
              <a:ext uri="{FF2B5EF4-FFF2-40B4-BE49-F238E27FC236}">
                <a16:creationId xmlns:a16="http://schemas.microsoft.com/office/drawing/2014/main" id="{E506EE41-8FBF-4069-BE3E-A9357494240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80313" y="0"/>
            <a:ext cx="801447" cy="800101"/>
          </a:xfrm>
          <a:prstGeom prst="rect">
            <a:avLst/>
          </a:prstGeom>
          <a:ln>
            <a:noFill/>
          </a:ln>
          <a:effectLst>
            <a:outerShdw blurRad="292100" dist="139700" dir="2700000" algn="tl" rotWithShape="0">
              <a:srgbClr val="333333">
                <a:alpha val="65000"/>
              </a:srgbClr>
            </a:outerShdw>
          </a:effectLst>
        </p:spPr>
      </p:pic>
      <p:sp>
        <p:nvSpPr>
          <p:cNvPr id="9" name="CasellaDiTesto 8">
            <a:extLst>
              <a:ext uri="{FF2B5EF4-FFF2-40B4-BE49-F238E27FC236}">
                <a16:creationId xmlns:a16="http://schemas.microsoft.com/office/drawing/2014/main" id="{78F30BA7-DC35-49CF-8F0D-1A9CA614DB74}"/>
              </a:ext>
            </a:extLst>
          </p:cNvPr>
          <p:cNvSpPr txBox="1"/>
          <p:nvPr/>
        </p:nvSpPr>
        <p:spPr>
          <a:xfrm>
            <a:off x="8484823" y="6488668"/>
            <a:ext cx="3707177" cy="369332"/>
          </a:xfrm>
          <a:prstGeom prst="rect">
            <a:avLst/>
          </a:prstGeom>
          <a:noFill/>
        </p:spPr>
        <p:txBody>
          <a:bodyPr wrap="square" rtlCol="0">
            <a:spAutoFit/>
          </a:bodyPr>
          <a:lstStyle/>
          <a:p>
            <a:r>
              <a:rPr lang="en-US" i="1" dirty="0"/>
              <a:t>INAF School of AI, Naples, April 14-17</a:t>
            </a:r>
          </a:p>
        </p:txBody>
      </p:sp>
      <p:pic>
        <p:nvPicPr>
          <p:cNvPr id="7" name="Immagine 6">
            <a:extLst>
              <a:ext uri="{FF2B5EF4-FFF2-40B4-BE49-F238E27FC236}">
                <a16:creationId xmlns:a16="http://schemas.microsoft.com/office/drawing/2014/main" id="{1989687D-FB57-402F-BE30-33B99C6224B5}"/>
              </a:ext>
            </a:extLst>
          </p:cNvPr>
          <p:cNvPicPr>
            <a:picLocks noChangeAspect="1"/>
          </p:cNvPicPr>
          <p:nvPr/>
        </p:nvPicPr>
        <p:blipFill rotWithShape="1">
          <a:blip r:embed="rId5"/>
          <a:srcRect t="86559"/>
          <a:stretch/>
        </p:blipFill>
        <p:spPr>
          <a:xfrm>
            <a:off x="1723954" y="984739"/>
            <a:ext cx="7750074" cy="749543"/>
          </a:xfrm>
          <a:prstGeom prst="rect">
            <a:avLst/>
          </a:prstGeom>
        </p:spPr>
      </p:pic>
      <p:sp>
        <p:nvSpPr>
          <p:cNvPr id="12" name="CasellaDiTesto 11">
            <a:extLst>
              <a:ext uri="{FF2B5EF4-FFF2-40B4-BE49-F238E27FC236}">
                <a16:creationId xmlns:a16="http://schemas.microsoft.com/office/drawing/2014/main" id="{2A68524A-12A2-434C-A7E3-1B83559A4A24}"/>
              </a:ext>
            </a:extLst>
          </p:cNvPr>
          <p:cNvSpPr txBox="1"/>
          <p:nvPr/>
        </p:nvSpPr>
        <p:spPr>
          <a:xfrm>
            <a:off x="173042" y="-17585"/>
            <a:ext cx="3506473" cy="553998"/>
          </a:xfrm>
          <a:prstGeom prst="rect">
            <a:avLst/>
          </a:prstGeom>
          <a:noFill/>
        </p:spPr>
        <p:txBody>
          <a:bodyPr wrap="none" rtlCol="0">
            <a:spAutoFit/>
          </a:bodyPr>
          <a:lstStyle/>
          <a:p>
            <a:r>
              <a:rPr lang="en-US" sz="3000" b="1" dirty="0"/>
              <a:t>Activation functions</a:t>
            </a:r>
          </a:p>
        </p:txBody>
      </p:sp>
      <p:sp>
        <p:nvSpPr>
          <p:cNvPr id="8" name="CasellaDiTesto 7">
            <a:extLst>
              <a:ext uri="{FF2B5EF4-FFF2-40B4-BE49-F238E27FC236}">
                <a16:creationId xmlns:a16="http://schemas.microsoft.com/office/drawing/2014/main" id="{5DA123AE-DFF3-44FA-A8DB-4D5A34F4E773}"/>
              </a:ext>
            </a:extLst>
          </p:cNvPr>
          <p:cNvSpPr txBox="1"/>
          <p:nvPr/>
        </p:nvSpPr>
        <p:spPr>
          <a:xfrm>
            <a:off x="1789729" y="2182608"/>
            <a:ext cx="2391745" cy="646331"/>
          </a:xfrm>
          <a:prstGeom prst="rect">
            <a:avLst/>
          </a:prstGeom>
          <a:noFill/>
        </p:spPr>
        <p:txBody>
          <a:bodyPr wrap="none" rtlCol="0">
            <a:spAutoFit/>
          </a:bodyPr>
          <a:lstStyle/>
          <a:p>
            <a:r>
              <a:rPr lang="en-US" b="1" dirty="0"/>
              <a:t>It maps floating values </a:t>
            </a:r>
          </a:p>
          <a:p>
            <a:r>
              <a:rPr lang="en-US" b="1" dirty="0"/>
              <a:t>into probabilities:</a:t>
            </a:r>
          </a:p>
        </p:txBody>
      </p:sp>
      <mc:AlternateContent xmlns:mc="http://schemas.openxmlformats.org/markup-compatibility/2006" xmlns:a14="http://schemas.microsoft.com/office/drawing/2010/main">
        <mc:Choice Requires="a14">
          <p:sp>
            <p:nvSpPr>
              <p:cNvPr id="10" name="CasellaDiTesto 9">
                <a:extLst>
                  <a:ext uri="{FF2B5EF4-FFF2-40B4-BE49-F238E27FC236}">
                    <a16:creationId xmlns:a16="http://schemas.microsoft.com/office/drawing/2014/main" id="{B67E309C-C09B-4657-86AB-14F2A47CCC74}"/>
                  </a:ext>
                </a:extLst>
              </p:cNvPr>
              <p:cNvSpPr txBox="1"/>
              <p:nvPr/>
            </p:nvSpPr>
            <p:spPr>
              <a:xfrm>
                <a:off x="4251813" y="2157813"/>
                <a:ext cx="4729693" cy="81022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ea typeface="Cambria Math" panose="02040503050406030204" pitchFamily="18" charset="0"/>
                        </a:rPr>
                        <m:t>𝜎</m:t>
                      </m:r>
                      <m:r>
                        <a:rPr lang="it-IT" b="0" i="1" smtClean="0">
                          <a:latin typeface="Cambria Math" panose="02040503050406030204" pitchFamily="18" charset="0"/>
                          <a:ea typeface="Cambria Math" panose="02040503050406030204" pitchFamily="18" charset="0"/>
                        </a:rPr>
                        <m:t>(</m:t>
                      </m:r>
                      <m:r>
                        <a:rPr lang="it-IT" b="0" i="1" smtClean="0">
                          <a:latin typeface="Cambria Math" panose="02040503050406030204" pitchFamily="18" charset="0"/>
                          <a:ea typeface="Cambria Math" panose="02040503050406030204" pitchFamily="18" charset="0"/>
                        </a:rPr>
                        <m:t>𝑠𝑜𝑓𝑡𝑚𝑎𝑥</m:t>
                      </m:r>
                      <m:r>
                        <a:rPr lang="it-IT" b="0" i="1" smtClean="0">
                          <a:latin typeface="Cambria Math" panose="02040503050406030204" pitchFamily="18" charset="0"/>
                          <a:ea typeface="Cambria Math" panose="02040503050406030204" pitchFamily="18" charset="0"/>
                        </a:rPr>
                        <m:t>):</m:t>
                      </m:r>
                      <m:r>
                        <a:rPr lang="it-IT" b="1" i="1" smtClean="0">
                          <a:latin typeface="Cambria Math" panose="02040503050406030204" pitchFamily="18" charset="0"/>
                          <a:ea typeface="Cambria Math" panose="02040503050406030204" pitchFamily="18" charset="0"/>
                        </a:rPr>
                        <m:t>𝒙</m:t>
                      </m:r>
                      <m:r>
                        <a:rPr lang="it-IT" b="1" i="1" smtClean="0">
                          <a:latin typeface="Cambria Math" panose="02040503050406030204" pitchFamily="18" charset="0"/>
                          <a:ea typeface="Cambria Math" panose="02040503050406030204" pitchFamily="18" charset="0"/>
                        </a:rPr>
                        <m:t> ∈</m:t>
                      </m:r>
                      <m:sSup>
                        <m:sSupPr>
                          <m:ctrlPr>
                            <a:rPr lang="en-US" i="1" smtClean="0">
                              <a:latin typeface="Cambria Math" panose="02040503050406030204" pitchFamily="18" charset="0"/>
                            </a:rPr>
                          </m:ctrlPr>
                        </m:sSupPr>
                        <m:e>
                          <m:r>
                            <m:rPr>
                              <m:nor/>
                            </m:rPr>
                            <a:rPr lang="en-US" dirty="0" smtClean="0"/>
                            <m:t>ℝ</m:t>
                          </m:r>
                        </m:e>
                        <m:sup>
                          <m:r>
                            <a:rPr lang="it-IT" b="0" i="1" dirty="0" smtClean="0">
                              <a:latin typeface="Cambria Math" panose="02040503050406030204" pitchFamily="18" charset="0"/>
                            </a:rPr>
                            <m:t>𝑀</m:t>
                          </m:r>
                        </m:sup>
                      </m:sSup>
                      <m:r>
                        <a:rPr lang="it-IT" b="0" i="1" dirty="0" smtClean="0">
                          <a:latin typeface="Cambria Math" panose="02040503050406030204" pitchFamily="18" charset="0"/>
                          <a:ea typeface="Cambria Math" panose="02040503050406030204" pitchFamily="18" charset="0"/>
                        </a:rPr>
                        <m:t>→</m:t>
                      </m:r>
                      <m:r>
                        <a:rPr lang="it-IT" b="1" i="1" dirty="0" smtClean="0">
                          <a:latin typeface="Cambria Math" panose="02040503050406030204" pitchFamily="18" charset="0"/>
                          <a:ea typeface="Cambria Math" panose="02040503050406030204" pitchFamily="18" charset="0"/>
                        </a:rPr>
                        <m:t>𝒑</m:t>
                      </m:r>
                      <m:r>
                        <a:rPr lang="it-IT" b="1" i="1" dirty="0" smtClean="0">
                          <a:latin typeface="Cambria Math" panose="02040503050406030204" pitchFamily="18" charset="0"/>
                          <a:ea typeface="Cambria Math" panose="02040503050406030204" pitchFamily="18" charset="0"/>
                        </a:rPr>
                        <m:t>∈</m:t>
                      </m:r>
                      <m:r>
                        <a:rPr lang="it-IT" b="0" i="1" dirty="0" smtClean="0">
                          <a:latin typeface="Cambria Math" panose="02040503050406030204" pitchFamily="18" charset="0"/>
                          <a:ea typeface="Cambria Math" panose="02040503050406030204" pitchFamily="18" charset="0"/>
                        </a:rPr>
                        <m:t> </m:t>
                      </m:r>
                      <m:sSup>
                        <m:sSupPr>
                          <m:ctrlPr>
                            <a:rPr lang="it-IT" b="0" i="1" dirty="0" smtClean="0">
                              <a:latin typeface="Cambria Math" panose="02040503050406030204" pitchFamily="18" charset="0"/>
                              <a:ea typeface="Cambria Math" panose="02040503050406030204" pitchFamily="18" charset="0"/>
                            </a:rPr>
                          </m:ctrlPr>
                        </m:sSupPr>
                        <m:e>
                          <m:d>
                            <m:dPr>
                              <m:begChr m:val="["/>
                              <m:endChr m:val="]"/>
                              <m:ctrlPr>
                                <a:rPr lang="it-IT" b="0" i="1" dirty="0" smtClean="0">
                                  <a:latin typeface="Cambria Math" panose="02040503050406030204" pitchFamily="18" charset="0"/>
                                  <a:ea typeface="Cambria Math" panose="02040503050406030204" pitchFamily="18" charset="0"/>
                                </a:rPr>
                              </m:ctrlPr>
                            </m:dPr>
                            <m:e>
                              <m:r>
                                <a:rPr lang="it-IT" b="0" i="1" dirty="0" smtClean="0">
                                  <a:latin typeface="Cambria Math" panose="02040503050406030204" pitchFamily="18" charset="0"/>
                                  <a:ea typeface="Cambria Math" panose="02040503050406030204" pitchFamily="18" charset="0"/>
                                </a:rPr>
                                <m:t>0,1</m:t>
                              </m:r>
                            </m:e>
                          </m:d>
                        </m:e>
                        <m:sup>
                          <m:r>
                            <a:rPr lang="it-IT" b="0" i="1" dirty="0" smtClean="0">
                              <a:latin typeface="Cambria Math" panose="02040503050406030204" pitchFamily="18" charset="0"/>
                              <a:ea typeface="Cambria Math" panose="02040503050406030204" pitchFamily="18" charset="0"/>
                            </a:rPr>
                            <m:t>𝑀</m:t>
                          </m:r>
                        </m:sup>
                      </m:sSup>
                      <m:r>
                        <a:rPr lang="it-IT" b="0" i="0" dirty="0" smtClean="0">
                          <a:latin typeface="Cambria Math" panose="02040503050406030204" pitchFamily="18" charset="0"/>
                          <a:ea typeface="Cambria Math" panose="02040503050406030204" pitchFamily="18" charset="0"/>
                        </a:rPr>
                        <m:t>: </m:t>
                      </m:r>
                      <m:nary>
                        <m:naryPr>
                          <m:chr m:val="∑"/>
                          <m:ctrlPr>
                            <a:rPr lang="it-IT" b="0" i="1" dirty="0" smtClean="0">
                              <a:latin typeface="Cambria Math" panose="02040503050406030204" pitchFamily="18" charset="0"/>
                              <a:ea typeface="Cambria Math" panose="02040503050406030204" pitchFamily="18" charset="0"/>
                            </a:rPr>
                          </m:ctrlPr>
                        </m:naryPr>
                        <m:sub>
                          <m:r>
                            <m:rPr>
                              <m:brk m:alnAt="23"/>
                            </m:rPr>
                            <a:rPr lang="it-IT" b="0" i="1" dirty="0" smtClean="0">
                              <a:latin typeface="Cambria Math" panose="02040503050406030204" pitchFamily="18" charset="0"/>
                              <a:ea typeface="Cambria Math" panose="02040503050406030204" pitchFamily="18" charset="0"/>
                            </a:rPr>
                            <m:t>𝑗</m:t>
                          </m:r>
                          <m:r>
                            <a:rPr lang="it-IT" b="0" i="1" dirty="0" smtClean="0">
                              <a:latin typeface="Cambria Math" panose="02040503050406030204" pitchFamily="18" charset="0"/>
                              <a:ea typeface="Cambria Math" panose="02040503050406030204" pitchFamily="18" charset="0"/>
                            </a:rPr>
                            <m:t>=1</m:t>
                          </m:r>
                        </m:sub>
                        <m:sup>
                          <m:r>
                            <a:rPr lang="it-IT" b="0" i="1" dirty="0" smtClean="0">
                              <a:latin typeface="Cambria Math" panose="02040503050406030204" pitchFamily="18" charset="0"/>
                              <a:ea typeface="Cambria Math" panose="02040503050406030204" pitchFamily="18" charset="0"/>
                            </a:rPr>
                            <m:t>𝑀</m:t>
                          </m:r>
                        </m:sup>
                        <m:e>
                          <m:sSub>
                            <m:sSubPr>
                              <m:ctrlPr>
                                <a:rPr lang="it-IT" b="0" i="1" dirty="0" smtClean="0">
                                  <a:latin typeface="Cambria Math" panose="02040503050406030204" pitchFamily="18" charset="0"/>
                                  <a:ea typeface="Cambria Math" panose="02040503050406030204" pitchFamily="18" charset="0"/>
                                </a:rPr>
                              </m:ctrlPr>
                            </m:sSubPr>
                            <m:e>
                              <m:r>
                                <a:rPr lang="it-IT" b="0" i="1" dirty="0" smtClean="0">
                                  <a:latin typeface="Cambria Math" panose="02040503050406030204" pitchFamily="18" charset="0"/>
                                  <a:ea typeface="Cambria Math" panose="02040503050406030204" pitchFamily="18" charset="0"/>
                                </a:rPr>
                                <m:t>𝑝</m:t>
                              </m:r>
                            </m:e>
                            <m:sub>
                              <m:r>
                                <a:rPr lang="it-IT" b="0" i="1" dirty="0" smtClean="0">
                                  <a:latin typeface="Cambria Math" panose="02040503050406030204" pitchFamily="18" charset="0"/>
                                  <a:ea typeface="Cambria Math" panose="02040503050406030204" pitchFamily="18" charset="0"/>
                                </a:rPr>
                                <m:t>𝑗</m:t>
                              </m:r>
                            </m:sub>
                          </m:sSub>
                        </m:e>
                      </m:nary>
                      <m:r>
                        <a:rPr lang="it-IT" b="0" i="1" dirty="0" smtClean="0">
                          <a:latin typeface="Cambria Math" panose="02040503050406030204" pitchFamily="18" charset="0"/>
                          <a:ea typeface="Cambria Math" panose="02040503050406030204" pitchFamily="18" charset="0"/>
                        </a:rPr>
                        <m:t>=1</m:t>
                      </m:r>
                    </m:oMath>
                  </m:oMathPara>
                </a14:m>
                <a:endParaRPr lang="en-US" dirty="0"/>
              </a:p>
            </p:txBody>
          </p:sp>
        </mc:Choice>
        <mc:Fallback xmlns="">
          <p:sp>
            <p:nvSpPr>
              <p:cNvPr id="10" name="CasellaDiTesto 9">
                <a:extLst>
                  <a:ext uri="{FF2B5EF4-FFF2-40B4-BE49-F238E27FC236}">
                    <a16:creationId xmlns:a16="http://schemas.microsoft.com/office/drawing/2014/main" id="{B67E309C-C09B-4657-86AB-14F2A47CCC74}"/>
                  </a:ext>
                </a:extLst>
              </p:cNvPr>
              <p:cNvSpPr txBox="1">
                <a:spLocks noRot="1" noChangeAspect="1" noMove="1" noResize="1" noEditPoints="1" noAdjustHandles="1" noChangeArrowheads="1" noChangeShapeType="1" noTextEdit="1"/>
              </p:cNvSpPr>
              <p:nvPr/>
            </p:nvSpPr>
            <p:spPr>
              <a:xfrm>
                <a:off x="4251813" y="2157813"/>
                <a:ext cx="4729693" cy="810222"/>
              </a:xfrm>
              <a:prstGeom prst="rect">
                <a:avLst/>
              </a:prstGeom>
              <a:blipFill>
                <a:blip r:embed="rId6"/>
                <a:stretch>
                  <a:fillRect/>
                </a:stretch>
              </a:blipFill>
            </p:spPr>
            <p:txBody>
              <a:bodyPr/>
              <a:lstStyle/>
              <a:p>
                <a:r>
                  <a:rPr lang="en-US">
                    <a:noFill/>
                  </a:rPr>
                  <a:t> </a:t>
                </a:r>
              </a:p>
            </p:txBody>
          </p:sp>
        </mc:Fallback>
      </mc:AlternateContent>
      <p:sp>
        <p:nvSpPr>
          <p:cNvPr id="11" name="CasellaDiTesto 10">
            <a:extLst>
              <a:ext uri="{FF2B5EF4-FFF2-40B4-BE49-F238E27FC236}">
                <a16:creationId xmlns:a16="http://schemas.microsoft.com/office/drawing/2014/main" id="{5582065D-21BB-49DD-8DC3-ADB569ECB468}"/>
              </a:ext>
            </a:extLst>
          </p:cNvPr>
          <p:cNvSpPr txBox="1"/>
          <p:nvPr/>
        </p:nvSpPr>
        <p:spPr>
          <a:xfrm>
            <a:off x="1789729" y="690014"/>
            <a:ext cx="4028219" cy="369332"/>
          </a:xfrm>
          <a:prstGeom prst="rect">
            <a:avLst/>
          </a:prstGeom>
          <a:noFill/>
        </p:spPr>
        <p:txBody>
          <a:bodyPr wrap="none" rtlCol="0">
            <a:spAutoFit/>
          </a:bodyPr>
          <a:lstStyle/>
          <a:p>
            <a:r>
              <a:rPr lang="en-US" b="1" dirty="0"/>
              <a:t>It is required for a classification problem</a:t>
            </a:r>
          </a:p>
        </p:txBody>
      </p:sp>
    </p:spTree>
    <p:extLst>
      <p:ext uri="{BB962C8B-B14F-4D97-AF65-F5344CB8AC3E}">
        <p14:creationId xmlns:p14="http://schemas.microsoft.com/office/powerpoint/2010/main" val="12466037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BA49B5CB-0E59-47F5-A598-B008FEAB60F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555" t="5848" r="6725" b="6140"/>
          <a:stretch/>
        </p:blipFill>
        <p:spPr bwMode="auto">
          <a:xfrm>
            <a:off x="11390552" y="-17585"/>
            <a:ext cx="801448" cy="80411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662D03B7-781F-465F-B63F-5FECEC74ED4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2882" t="12118" r="9832" b="18598"/>
          <a:stretch/>
        </p:blipFill>
        <p:spPr bwMode="auto">
          <a:xfrm>
            <a:off x="11435555" y="786534"/>
            <a:ext cx="731111" cy="655404"/>
          </a:xfrm>
          <a:prstGeom prst="rect">
            <a:avLst/>
          </a:prstGeom>
          <a:noFill/>
          <a:extLst>
            <a:ext uri="{909E8E84-426E-40DD-AFC4-6F175D3DCCD1}">
              <a14:hiddenFill xmlns:a14="http://schemas.microsoft.com/office/drawing/2010/main">
                <a:solidFill>
                  <a:srgbClr val="FFFFFF"/>
                </a:solidFill>
              </a14:hiddenFill>
            </a:ext>
          </a:extLst>
        </p:spPr>
      </p:pic>
      <p:pic>
        <p:nvPicPr>
          <p:cNvPr id="6" name="Immagine 5">
            <a:extLst>
              <a:ext uri="{FF2B5EF4-FFF2-40B4-BE49-F238E27FC236}">
                <a16:creationId xmlns:a16="http://schemas.microsoft.com/office/drawing/2014/main" id="{E506EE41-8FBF-4069-BE3E-A9357494240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80313" y="0"/>
            <a:ext cx="801447" cy="800101"/>
          </a:xfrm>
          <a:prstGeom prst="rect">
            <a:avLst/>
          </a:prstGeom>
          <a:ln>
            <a:noFill/>
          </a:ln>
          <a:effectLst>
            <a:outerShdw blurRad="292100" dist="139700" dir="2700000" algn="tl" rotWithShape="0">
              <a:srgbClr val="333333">
                <a:alpha val="65000"/>
              </a:srgbClr>
            </a:outerShdw>
          </a:effectLst>
        </p:spPr>
      </p:pic>
      <p:sp>
        <p:nvSpPr>
          <p:cNvPr id="9" name="CasellaDiTesto 8">
            <a:extLst>
              <a:ext uri="{FF2B5EF4-FFF2-40B4-BE49-F238E27FC236}">
                <a16:creationId xmlns:a16="http://schemas.microsoft.com/office/drawing/2014/main" id="{78F30BA7-DC35-49CF-8F0D-1A9CA614DB74}"/>
              </a:ext>
            </a:extLst>
          </p:cNvPr>
          <p:cNvSpPr txBox="1"/>
          <p:nvPr/>
        </p:nvSpPr>
        <p:spPr>
          <a:xfrm>
            <a:off x="8484823" y="6488668"/>
            <a:ext cx="3707177" cy="369332"/>
          </a:xfrm>
          <a:prstGeom prst="rect">
            <a:avLst/>
          </a:prstGeom>
          <a:noFill/>
        </p:spPr>
        <p:txBody>
          <a:bodyPr wrap="square" rtlCol="0">
            <a:spAutoFit/>
          </a:bodyPr>
          <a:lstStyle/>
          <a:p>
            <a:r>
              <a:rPr lang="en-US" i="1" dirty="0"/>
              <a:t>INAF School of AI, Naples, April 14-17</a:t>
            </a:r>
          </a:p>
        </p:txBody>
      </p:sp>
      <p:sp>
        <p:nvSpPr>
          <p:cNvPr id="7" name="CasellaDiTesto 6">
            <a:extLst>
              <a:ext uri="{FF2B5EF4-FFF2-40B4-BE49-F238E27FC236}">
                <a16:creationId xmlns:a16="http://schemas.microsoft.com/office/drawing/2014/main" id="{69FDAD53-5965-4989-8609-380B30ABC699}"/>
              </a:ext>
            </a:extLst>
          </p:cNvPr>
          <p:cNvSpPr txBox="1"/>
          <p:nvPr/>
        </p:nvSpPr>
        <p:spPr>
          <a:xfrm>
            <a:off x="173042" y="-17585"/>
            <a:ext cx="2710807" cy="553998"/>
          </a:xfrm>
          <a:prstGeom prst="rect">
            <a:avLst/>
          </a:prstGeom>
          <a:noFill/>
        </p:spPr>
        <p:txBody>
          <a:bodyPr wrap="none" rtlCol="0">
            <a:spAutoFit/>
          </a:bodyPr>
          <a:lstStyle/>
          <a:p>
            <a:r>
              <a:rPr lang="en-US" sz="3000" b="1" dirty="0"/>
              <a:t>The Perceptron</a:t>
            </a:r>
          </a:p>
        </p:txBody>
      </p:sp>
      <p:pic>
        <p:nvPicPr>
          <p:cNvPr id="8" name="Picture 2" descr="Scientists Just Watched Artificial Neurons 'Speak' to Real Neurons Using  Light : ScienceAlert">
            <a:extLst>
              <a:ext uri="{FF2B5EF4-FFF2-40B4-BE49-F238E27FC236}">
                <a16:creationId xmlns:a16="http://schemas.microsoft.com/office/drawing/2014/main" id="{E879DFE5-8A7F-404B-86BC-617AF9395B5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0800000">
            <a:off x="3429001" y="891714"/>
            <a:ext cx="5343524" cy="2165588"/>
          </a:xfrm>
          <a:prstGeom prst="rect">
            <a:avLst/>
          </a:prstGeom>
          <a:noFill/>
          <a:extLst>
            <a:ext uri="{909E8E84-426E-40DD-AFC4-6F175D3DCCD1}">
              <a14:hiddenFill xmlns:a14="http://schemas.microsoft.com/office/drawing/2010/main">
                <a:solidFill>
                  <a:srgbClr val="FFFFFF"/>
                </a:solidFill>
              </a14:hiddenFill>
            </a:ext>
          </a:extLst>
        </p:spPr>
      </p:pic>
      <p:sp>
        <p:nvSpPr>
          <p:cNvPr id="38" name="CasellaDiTesto 37">
            <a:extLst>
              <a:ext uri="{FF2B5EF4-FFF2-40B4-BE49-F238E27FC236}">
                <a16:creationId xmlns:a16="http://schemas.microsoft.com/office/drawing/2014/main" id="{5AFC3C77-BB4C-4871-9B79-A21DB9C8C3EF}"/>
              </a:ext>
            </a:extLst>
          </p:cNvPr>
          <p:cNvSpPr txBox="1"/>
          <p:nvPr/>
        </p:nvSpPr>
        <p:spPr>
          <a:xfrm>
            <a:off x="125935" y="3664260"/>
            <a:ext cx="3293269" cy="1754326"/>
          </a:xfrm>
          <a:prstGeom prst="rect">
            <a:avLst/>
          </a:prstGeom>
          <a:noFill/>
        </p:spPr>
        <p:txBody>
          <a:bodyPr wrap="square">
            <a:spAutoFit/>
          </a:bodyPr>
          <a:lstStyle/>
          <a:p>
            <a:r>
              <a:rPr lang="en-US" b="1" dirty="0"/>
              <a:t>Hebbian behavior (Hebb, 1949)</a:t>
            </a:r>
            <a:r>
              <a:rPr lang="en-US" dirty="0"/>
              <a:t>:</a:t>
            </a:r>
          </a:p>
          <a:p>
            <a:r>
              <a:rPr lang="en-US" dirty="0"/>
              <a:t>The variation of the synaptic connection sensibility (with respect to a certain input signal) is correlated to the learning mechanism</a:t>
            </a:r>
          </a:p>
        </p:txBody>
      </p:sp>
      <p:grpSp>
        <p:nvGrpSpPr>
          <p:cNvPr id="39" name="Gruppo 38">
            <a:extLst>
              <a:ext uri="{FF2B5EF4-FFF2-40B4-BE49-F238E27FC236}">
                <a16:creationId xmlns:a16="http://schemas.microsoft.com/office/drawing/2014/main" id="{11BC67FE-0A17-4094-9477-B29BD9143DE4}"/>
              </a:ext>
            </a:extLst>
          </p:cNvPr>
          <p:cNvGrpSpPr/>
          <p:nvPr/>
        </p:nvGrpSpPr>
        <p:grpSpPr>
          <a:xfrm>
            <a:off x="3700208" y="3540667"/>
            <a:ext cx="6838105" cy="2818354"/>
            <a:chOff x="3700208" y="3540667"/>
            <a:chExt cx="6838105" cy="2818354"/>
          </a:xfrm>
        </p:grpSpPr>
        <p:grpSp>
          <p:nvGrpSpPr>
            <p:cNvPr id="40" name="Gruppo 39">
              <a:extLst>
                <a:ext uri="{FF2B5EF4-FFF2-40B4-BE49-F238E27FC236}">
                  <a16:creationId xmlns:a16="http://schemas.microsoft.com/office/drawing/2014/main" id="{4CEE304F-7E16-411D-BEC0-50932097FB14}"/>
                </a:ext>
              </a:extLst>
            </p:cNvPr>
            <p:cNvGrpSpPr/>
            <p:nvPr/>
          </p:nvGrpSpPr>
          <p:grpSpPr>
            <a:xfrm>
              <a:off x="4057650" y="3800699"/>
              <a:ext cx="4086225" cy="2314575"/>
              <a:chOff x="3638550" y="4048125"/>
              <a:chExt cx="3139417" cy="1685925"/>
            </a:xfrm>
          </p:grpSpPr>
          <p:sp>
            <p:nvSpPr>
              <p:cNvPr id="52" name="Ovale 51">
                <a:extLst>
                  <a:ext uri="{FF2B5EF4-FFF2-40B4-BE49-F238E27FC236}">
                    <a16:creationId xmlns:a16="http://schemas.microsoft.com/office/drawing/2014/main" id="{18366C98-F6E9-41AC-8A1A-B84AE25B7C2A}"/>
                  </a:ext>
                </a:extLst>
              </p:cNvPr>
              <p:cNvSpPr/>
              <p:nvPr/>
            </p:nvSpPr>
            <p:spPr>
              <a:xfrm>
                <a:off x="4505326" y="4448175"/>
                <a:ext cx="1047750" cy="9525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3" name="Connettore 2 52">
                <a:extLst>
                  <a:ext uri="{FF2B5EF4-FFF2-40B4-BE49-F238E27FC236}">
                    <a16:creationId xmlns:a16="http://schemas.microsoft.com/office/drawing/2014/main" id="{68E096FA-13BB-437D-9AE0-EBA62582D99C}"/>
                  </a:ext>
                </a:extLst>
              </p:cNvPr>
              <p:cNvCxnSpPr>
                <a:cxnSpLocks/>
                <a:endCxn id="52" idx="1"/>
              </p:cNvCxnSpPr>
              <p:nvPr/>
            </p:nvCxnSpPr>
            <p:spPr>
              <a:xfrm>
                <a:off x="3971925" y="4048125"/>
                <a:ext cx="686840" cy="53954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Connettore 2 53">
                <a:extLst>
                  <a:ext uri="{FF2B5EF4-FFF2-40B4-BE49-F238E27FC236}">
                    <a16:creationId xmlns:a16="http://schemas.microsoft.com/office/drawing/2014/main" id="{056FBAA3-8057-47DA-9444-0798CF04F098}"/>
                  </a:ext>
                </a:extLst>
              </p:cNvPr>
              <p:cNvCxnSpPr>
                <a:cxnSpLocks/>
              </p:cNvCxnSpPr>
              <p:nvPr/>
            </p:nvCxnSpPr>
            <p:spPr>
              <a:xfrm>
                <a:off x="3781425" y="4479820"/>
                <a:ext cx="752476" cy="25686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5" name="Connettore 2 54">
                <a:extLst>
                  <a:ext uri="{FF2B5EF4-FFF2-40B4-BE49-F238E27FC236}">
                    <a16:creationId xmlns:a16="http://schemas.microsoft.com/office/drawing/2014/main" id="{B4537F2A-2B76-41DE-8D1B-0200E750128A}"/>
                  </a:ext>
                </a:extLst>
              </p:cNvPr>
              <p:cNvCxnSpPr>
                <a:cxnSpLocks/>
                <a:endCxn id="52" idx="2"/>
              </p:cNvCxnSpPr>
              <p:nvPr/>
            </p:nvCxnSpPr>
            <p:spPr>
              <a:xfrm>
                <a:off x="3638550" y="4924425"/>
                <a:ext cx="866776"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6" name="Connettore 2 55">
                <a:extLst>
                  <a:ext uri="{FF2B5EF4-FFF2-40B4-BE49-F238E27FC236}">
                    <a16:creationId xmlns:a16="http://schemas.microsoft.com/office/drawing/2014/main" id="{C22417D1-13B4-42BB-AEE0-97CCBF37EECE}"/>
                  </a:ext>
                </a:extLst>
              </p:cNvPr>
              <p:cNvCxnSpPr>
                <a:cxnSpLocks/>
                <a:endCxn id="52" idx="3"/>
              </p:cNvCxnSpPr>
              <p:nvPr/>
            </p:nvCxnSpPr>
            <p:spPr>
              <a:xfrm flipV="1">
                <a:off x="3848100" y="5261185"/>
                <a:ext cx="810665" cy="472865"/>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7" name="CasellaDiTesto 56">
                <a:extLst>
                  <a:ext uri="{FF2B5EF4-FFF2-40B4-BE49-F238E27FC236}">
                    <a16:creationId xmlns:a16="http://schemas.microsoft.com/office/drawing/2014/main" id="{DA6093A5-CBD5-4924-8616-38EC34F1DF15}"/>
                  </a:ext>
                </a:extLst>
              </p:cNvPr>
              <p:cNvSpPr txBox="1"/>
              <p:nvPr/>
            </p:nvSpPr>
            <p:spPr>
              <a:xfrm>
                <a:off x="3981275" y="5045495"/>
                <a:ext cx="343364" cy="369332"/>
              </a:xfrm>
              <a:prstGeom prst="rect">
                <a:avLst/>
              </a:prstGeom>
              <a:noFill/>
            </p:spPr>
            <p:txBody>
              <a:bodyPr wrap="none" rtlCol="0">
                <a:spAutoFit/>
              </a:bodyPr>
              <a:lstStyle/>
              <a:p>
                <a:r>
                  <a:rPr lang="en-US" dirty="0"/>
                  <a:t>…</a:t>
                </a:r>
              </a:p>
            </p:txBody>
          </p:sp>
          <p:cxnSp>
            <p:nvCxnSpPr>
              <p:cNvPr id="58" name="Connettore 2 57">
                <a:extLst>
                  <a:ext uri="{FF2B5EF4-FFF2-40B4-BE49-F238E27FC236}">
                    <a16:creationId xmlns:a16="http://schemas.microsoft.com/office/drawing/2014/main" id="{0C36AB05-FFFF-4E15-B98F-40402667DC4E}"/>
                  </a:ext>
                </a:extLst>
              </p:cNvPr>
              <p:cNvCxnSpPr>
                <a:cxnSpLocks/>
              </p:cNvCxnSpPr>
              <p:nvPr/>
            </p:nvCxnSpPr>
            <p:spPr>
              <a:xfrm flipV="1">
                <a:off x="5553076" y="4941332"/>
                <a:ext cx="1224891" cy="1"/>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41" name="CasellaDiTesto 40">
                  <a:extLst>
                    <a:ext uri="{FF2B5EF4-FFF2-40B4-BE49-F238E27FC236}">
                      <a16:creationId xmlns:a16="http://schemas.microsoft.com/office/drawing/2014/main" id="{B76B6FA2-AA6B-46F0-A743-DC957F23DA87}"/>
                    </a:ext>
                  </a:extLst>
                </p:cNvPr>
                <p:cNvSpPr txBox="1"/>
                <p:nvPr/>
              </p:nvSpPr>
              <p:spPr>
                <a:xfrm>
                  <a:off x="4160975" y="3540667"/>
                  <a:ext cx="460767"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it-IT" b="0" i="1" smtClean="0">
                                <a:latin typeface="Cambria Math" panose="02040503050406030204" pitchFamily="18" charset="0"/>
                              </a:rPr>
                              <m:t>𝑥</m:t>
                            </m:r>
                          </m:e>
                          <m:sub>
                            <m:r>
                              <a:rPr lang="it-IT" b="0" i="1" smtClean="0">
                                <a:latin typeface="Cambria Math" panose="02040503050406030204" pitchFamily="18" charset="0"/>
                              </a:rPr>
                              <m:t>1</m:t>
                            </m:r>
                          </m:sub>
                        </m:sSub>
                      </m:oMath>
                    </m:oMathPara>
                  </a14:m>
                  <a:endParaRPr lang="en-US" dirty="0"/>
                </a:p>
              </p:txBody>
            </p:sp>
          </mc:Choice>
          <mc:Fallback xmlns="">
            <p:sp>
              <p:nvSpPr>
                <p:cNvPr id="15" name="CasellaDiTesto 14">
                  <a:extLst>
                    <a:ext uri="{FF2B5EF4-FFF2-40B4-BE49-F238E27FC236}">
                      <a16:creationId xmlns:a16="http://schemas.microsoft.com/office/drawing/2014/main" id="{23A3F5A1-B5D8-4FBE-99FE-22236BCDAB09}"/>
                    </a:ext>
                  </a:extLst>
                </p:cNvPr>
                <p:cNvSpPr txBox="1">
                  <a:spLocks noRot="1" noChangeAspect="1" noMove="1" noResize="1" noEditPoints="1" noAdjustHandles="1" noChangeArrowheads="1" noChangeShapeType="1" noTextEdit="1"/>
                </p:cNvSpPr>
                <p:nvPr/>
              </p:nvSpPr>
              <p:spPr>
                <a:xfrm>
                  <a:off x="4160975" y="3540667"/>
                  <a:ext cx="460767" cy="369332"/>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2" name="CasellaDiTesto 41">
                  <a:extLst>
                    <a:ext uri="{FF2B5EF4-FFF2-40B4-BE49-F238E27FC236}">
                      <a16:creationId xmlns:a16="http://schemas.microsoft.com/office/drawing/2014/main" id="{4D474370-81D3-4939-B74A-AE12560B4080}"/>
                    </a:ext>
                  </a:extLst>
                </p:cNvPr>
                <p:cNvSpPr txBox="1"/>
                <p:nvPr/>
              </p:nvSpPr>
              <p:spPr>
                <a:xfrm>
                  <a:off x="3913209" y="4133333"/>
                  <a:ext cx="46609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it-IT" b="0" i="1" smtClean="0">
                                <a:latin typeface="Cambria Math" panose="02040503050406030204" pitchFamily="18" charset="0"/>
                              </a:rPr>
                              <m:t>𝑥</m:t>
                            </m:r>
                          </m:e>
                          <m:sub>
                            <m:r>
                              <a:rPr lang="it-IT" b="0" i="1" smtClean="0">
                                <a:latin typeface="Cambria Math" panose="02040503050406030204" pitchFamily="18" charset="0"/>
                              </a:rPr>
                              <m:t>2</m:t>
                            </m:r>
                          </m:sub>
                        </m:sSub>
                      </m:oMath>
                    </m:oMathPara>
                  </a14:m>
                  <a:endParaRPr lang="en-US" dirty="0"/>
                </a:p>
              </p:txBody>
            </p:sp>
          </mc:Choice>
          <mc:Fallback xmlns="">
            <p:sp>
              <p:nvSpPr>
                <p:cNvPr id="16" name="CasellaDiTesto 15">
                  <a:extLst>
                    <a:ext uri="{FF2B5EF4-FFF2-40B4-BE49-F238E27FC236}">
                      <a16:creationId xmlns:a16="http://schemas.microsoft.com/office/drawing/2014/main" id="{398636C4-8C9A-47D5-864E-88C2024AAC25}"/>
                    </a:ext>
                  </a:extLst>
                </p:cNvPr>
                <p:cNvSpPr txBox="1">
                  <a:spLocks noRot="1" noChangeAspect="1" noMove="1" noResize="1" noEditPoints="1" noAdjustHandles="1" noChangeArrowheads="1" noChangeShapeType="1" noTextEdit="1"/>
                </p:cNvSpPr>
                <p:nvPr/>
              </p:nvSpPr>
              <p:spPr>
                <a:xfrm>
                  <a:off x="3913209" y="4133333"/>
                  <a:ext cx="466090" cy="369332"/>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3" name="CasellaDiTesto 42">
                  <a:extLst>
                    <a:ext uri="{FF2B5EF4-FFF2-40B4-BE49-F238E27FC236}">
                      <a16:creationId xmlns:a16="http://schemas.microsoft.com/office/drawing/2014/main" id="{9937C459-2547-4B9E-8496-71C7917921BA}"/>
                    </a:ext>
                  </a:extLst>
                </p:cNvPr>
                <p:cNvSpPr txBox="1"/>
                <p:nvPr/>
              </p:nvSpPr>
              <p:spPr>
                <a:xfrm>
                  <a:off x="3700208" y="4731768"/>
                  <a:ext cx="46609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it-IT" b="0" i="1" smtClean="0">
                                <a:latin typeface="Cambria Math" panose="02040503050406030204" pitchFamily="18" charset="0"/>
                              </a:rPr>
                              <m:t>𝑥</m:t>
                            </m:r>
                          </m:e>
                          <m:sub>
                            <m:r>
                              <a:rPr lang="it-IT" b="0" i="1" smtClean="0">
                                <a:latin typeface="Cambria Math" panose="02040503050406030204" pitchFamily="18" charset="0"/>
                              </a:rPr>
                              <m:t>3</m:t>
                            </m:r>
                          </m:sub>
                        </m:sSub>
                      </m:oMath>
                    </m:oMathPara>
                  </a14:m>
                  <a:endParaRPr lang="en-US" dirty="0"/>
                </a:p>
              </p:txBody>
            </p:sp>
          </mc:Choice>
          <mc:Fallback xmlns="">
            <p:sp>
              <p:nvSpPr>
                <p:cNvPr id="17" name="CasellaDiTesto 16">
                  <a:extLst>
                    <a:ext uri="{FF2B5EF4-FFF2-40B4-BE49-F238E27FC236}">
                      <a16:creationId xmlns:a16="http://schemas.microsoft.com/office/drawing/2014/main" id="{F537163B-6428-4B4F-A31E-00A2740E989D}"/>
                    </a:ext>
                  </a:extLst>
                </p:cNvPr>
                <p:cNvSpPr txBox="1">
                  <a:spLocks noRot="1" noChangeAspect="1" noMove="1" noResize="1" noEditPoints="1" noAdjustHandles="1" noChangeArrowheads="1" noChangeShapeType="1" noTextEdit="1"/>
                </p:cNvSpPr>
                <p:nvPr/>
              </p:nvSpPr>
              <p:spPr>
                <a:xfrm>
                  <a:off x="3700208" y="4731768"/>
                  <a:ext cx="466090" cy="369332"/>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4" name="CasellaDiTesto 43">
                  <a:extLst>
                    <a:ext uri="{FF2B5EF4-FFF2-40B4-BE49-F238E27FC236}">
                      <a16:creationId xmlns:a16="http://schemas.microsoft.com/office/drawing/2014/main" id="{33B86133-CFB9-4C88-80CC-42516D89C3FA}"/>
                    </a:ext>
                  </a:extLst>
                </p:cNvPr>
                <p:cNvSpPr txBox="1"/>
                <p:nvPr/>
              </p:nvSpPr>
              <p:spPr>
                <a:xfrm>
                  <a:off x="3895486" y="5914958"/>
                  <a:ext cx="526041"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it-IT" b="0" i="1" smtClean="0">
                                <a:latin typeface="Cambria Math" panose="02040503050406030204" pitchFamily="18" charset="0"/>
                              </a:rPr>
                              <m:t>𝑥</m:t>
                            </m:r>
                          </m:e>
                          <m:sub>
                            <m:r>
                              <a:rPr lang="it-IT" b="0" i="1" smtClean="0">
                                <a:latin typeface="Cambria Math" panose="02040503050406030204" pitchFamily="18" charset="0"/>
                              </a:rPr>
                              <m:t>𝑚</m:t>
                            </m:r>
                          </m:sub>
                        </m:sSub>
                      </m:oMath>
                    </m:oMathPara>
                  </a14:m>
                  <a:endParaRPr lang="en-US" dirty="0"/>
                </a:p>
              </p:txBody>
            </p:sp>
          </mc:Choice>
          <mc:Fallback xmlns="">
            <p:sp>
              <p:nvSpPr>
                <p:cNvPr id="18" name="CasellaDiTesto 17">
                  <a:extLst>
                    <a:ext uri="{FF2B5EF4-FFF2-40B4-BE49-F238E27FC236}">
                      <a16:creationId xmlns:a16="http://schemas.microsoft.com/office/drawing/2014/main" id="{5C4A8983-48AD-4B71-9023-2180613C342A}"/>
                    </a:ext>
                  </a:extLst>
                </p:cNvPr>
                <p:cNvSpPr txBox="1">
                  <a:spLocks noRot="1" noChangeAspect="1" noMove="1" noResize="1" noEditPoints="1" noAdjustHandles="1" noChangeArrowheads="1" noChangeShapeType="1" noTextEdit="1"/>
                </p:cNvSpPr>
                <p:nvPr/>
              </p:nvSpPr>
              <p:spPr>
                <a:xfrm>
                  <a:off x="3895486" y="5914958"/>
                  <a:ext cx="526041" cy="369332"/>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5" name="CasellaDiTesto 44">
                  <a:extLst>
                    <a:ext uri="{FF2B5EF4-FFF2-40B4-BE49-F238E27FC236}">
                      <a16:creationId xmlns:a16="http://schemas.microsoft.com/office/drawing/2014/main" id="{62D1F643-EA78-4197-8847-570336A0F0A1}"/>
                    </a:ext>
                  </a:extLst>
                </p:cNvPr>
                <p:cNvSpPr txBox="1"/>
                <p:nvPr/>
              </p:nvSpPr>
              <p:spPr>
                <a:xfrm>
                  <a:off x="4789625" y="3807260"/>
                  <a:ext cx="50180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it-IT" b="0" i="1" smtClean="0">
                                <a:latin typeface="Cambria Math" panose="02040503050406030204" pitchFamily="18" charset="0"/>
                              </a:rPr>
                              <m:t>𝑤</m:t>
                            </m:r>
                          </m:e>
                          <m:sub>
                            <m:r>
                              <a:rPr lang="it-IT" b="0" i="1" smtClean="0">
                                <a:latin typeface="Cambria Math" panose="02040503050406030204" pitchFamily="18" charset="0"/>
                              </a:rPr>
                              <m:t>1</m:t>
                            </m:r>
                          </m:sub>
                        </m:sSub>
                      </m:oMath>
                    </m:oMathPara>
                  </a14:m>
                  <a:endParaRPr lang="en-US" dirty="0"/>
                </a:p>
              </p:txBody>
            </p:sp>
          </mc:Choice>
          <mc:Fallback xmlns="">
            <p:sp>
              <p:nvSpPr>
                <p:cNvPr id="20" name="CasellaDiTesto 19">
                  <a:extLst>
                    <a:ext uri="{FF2B5EF4-FFF2-40B4-BE49-F238E27FC236}">
                      <a16:creationId xmlns:a16="http://schemas.microsoft.com/office/drawing/2014/main" id="{47B72F61-034B-421E-98F0-D8E21B056941}"/>
                    </a:ext>
                  </a:extLst>
                </p:cNvPr>
                <p:cNvSpPr txBox="1">
                  <a:spLocks noRot="1" noChangeAspect="1" noMove="1" noResize="1" noEditPoints="1" noAdjustHandles="1" noChangeArrowheads="1" noChangeShapeType="1" noTextEdit="1"/>
                </p:cNvSpPr>
                <p:nvPr/>
              </p:nvSpPr>
              <p:spPr>
                <a:xfrm>
                  <a:off x="4789625" y="3807260"/>
                  <a:ext cx="501804" cy="369332"/>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6" name="CasellaDiTesto 45">
                  <a:extLst>
                    <a:ext uri="{FF2B5EF4-FFF2-40B4-BE49-F238E27FC236}">
                      <a16:creationId xmlns:a16="http://schemas.microsoft.com/office/drawing/2014/main" id="{B7D168D8-3FEF-4B80-94BE-BFF619551A08}"/>
                    </a:ext>
                  </a:extLst>
                </p:cNvPr>
                <p:cNvSpPr txBox="1"/>
                <p:nvPr/>
              </p:nvSpPr>
              <p:spPr>
                <a:xfrm>
                  <a:off x="4518536" y="4227151"/>
                  <a:ext cx="507127"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it-IT" b="0" i="1" smtClean="0">
                                <a:latin typeface="Cambria Math" panose="02040503050406030204" pitchFamily="18" charset="0"/>
                              </a:rPr>
                              <m:t>𝑤</m:t>
                            </m:r>
                          </m:e>
                          <m:sub>
                            <m:r>
                              <a:rPr lang="it-IT" b="0" i="1" smtClean="0">
                                <a:latin typeface="Cambria Math" panose="02040503050406030204" pitchFamily="18" charset="0"/>
                              </a:rPr>
                              <m:t>2</m:t>
                            </m:r>
                          </m:sub>
                        </m:sSub>
                      </m:oMath>
                    </m:oMathPara>
                  </a14:m>
                  <a:endParaRPr lang="en-US" dirty="0"/>
                </a:p>
              </p:txBody>
            </p:sp>
          </mc:Choice>
          <mc:Fallback xmlns="">
            <p:sp>
              <p:nvSpPr>
                <p:cNvPr id="21" name="CasellaDiTesto 20">
                  <a:extLst>
                    <a:ext uri="{FF2B5EF4-FFF2-40B4-BE49-F238E27FC236}">
                      <a16:creationId xmlns:a16="http://schemas.microsoft.com/office/drawing/2014/main" id="{B15B50D6-273F-4DD4-9899-131628078598}"/>
                    </a:ext>
                  </a:extLst>
                </p:cNvPr>
                <p:cNvSpPr txBox="1">
                  <a:spLocks noRot="1" noChangeAspect="1" noMove="1" noResize="1" noEditPoints="1" noAdjustHandles="1" noChangeArrowheads="1" noChangeShapeType="1" noTextEdit="1"/>
                </p:cNvSpPr>
                <p:nvPr/>
              </p:nvSpPr>
              <p:spPr>
                <a:xfrm>
                  <a:off x="4518536" y="4227151"/>
                  <a:ext cx="507127" cy="369332"/>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7" name="CasellaDiTesto 46">
                  <a:extLst>
                    <a:ext uri="{FF2B5EF4-FFF2-40B4-BE49-F238E27FC236}">
                      <a16:creationId xmlns:a16="http://schemas.microsoft.com/office/drawing/2014/main" id="{401B8D59-EE04-4940-9213-D75B58C86F88}"/>
                    </a:ext>
                  </a:extLst>
                </p:cNvPr>
                <p:cNvSpPr txBox="1"/>
                <p:nvPr/>
              </p:nvSpPr>
              <p:spPr>
                <a:xfrm>
                  <a:off x="4419326" y="4673951"/>
                  <a:ext cx="507127"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it-IT" b="0" i="1" smtClean="0">
                                <a:latin typeface="Cambria Math" panose="02040503050406030204" pitchFamily="18" charset="0"/>
                              </a:rPr>
                              <m:t>𝑤</m:t>
                            </m:r>
                          </m:e>
                          <m:sub>
                            <m:r>
                              <a:rPr lang="it-IT" b="0" i="1" smtClean="0">
                                <a:latin typeface="Cambria Math" panose="02040503050406030204" pitchFamily="18" charset="0"/>
                              </a:rPr>
                              <m:t>3</m:t>
                            </m:r>
                          </m:sub>
                        </m:sSub>
                      </m:oMath>
                    </m:oMathPara>
                  </a14:m>
                  <a:endParaRPr lang="en-US" dirty="0"/>
                </a:p>
              </p:txBody>
            </p:sp>
          </mc:Choice>
          <mc:Fallback xmlns="">
            <p:sp>
              <p:nvSpPr>
                <p:cNvPr id="22" name="CasellaDiTesto 21">
                  <a:extLst>
                    <a:ext uri="{FF2B5EF4-FFF2-40B4-BE49-F238E27FC236}">
                      <a16:creationId xmlns:a16="http://schemas.microsoft.com/office/drawing/2014/main" id="{34CA9B00-27D1-4CB9-8EDD-94C1D4C4AC96}"/>
                    </a:ext>
                  </a:extLst>
                </p:cNvPr>
                <p:cNvSpPr txBox="1">
                  <a:spLocks noRot="1" noChangeAspect="1" noMove="1" noResize="1" noEditPoints="1" noAdjustHandles="1" noChangeArrowheads="1" noChangeShapeType="1" noTextEdit="1"/>
                </p:cNvSpPr>
                <p:nvPr/>
              </p:nvSpPr>
              <p:spPr>
                <a:xfrm>
                  <a:off x="4419326" y="4673951"/>
                  <a:ext cx="507127" cy="369332"/>
                </a:xfrm>
                <a:prstGeom prst="rect">
                  <a:avLst/>
                </a:prstGeom>
                <a:blipFill>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8" name="CasellaDiTesto 47">
                  <a:extLst>
                    <a:ext uri="{FF2B5EF4-FFF2-40B4-BE49-F238E27FC236}">
                      <a16:creationId xmlns:a16="http://schemas.microsoft.com/office/drawing/2014/main" id="{7997D82B-4DEC-49C4-AAA2-E2E6F757A108}"/>
                    </a:ext>
                  </a:extLst>
                </p:cNvPr>
                <p:cNvSpPr txBox="1"/>
                <p:nvPr/>
              </p:nvSpPr>
              <p:spPr>
                <a:xfrm>
                  <a:off x="4740766" y="5701178"/>
                  <a:ext cx="572529"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it-IT" b="0" i="1" smtClean="0">
                                <a:latin typeface="Cambria Math" panose="02040503050406030204" pitchFamily="18" charset="0"/>
                              </a:rPr>
                              <m:t>𝑤</m:t>
                            </m:r>
                          </m:e>
                          <m:sub>
                            <m:r>
                              <a:rPr lang="it-IT" b="0" i="1" smtClean="0">
                                <a:latin typeface="Cambria Math" panose="02040503050406030204" pitchFamily="18" charset="0"/>
                              </a:rPr>
                              <m:t>𝑚</m:t>
                            </m:r>
                          </m:sub>
                        </m:sSub>
                      </m:oMath>
                    </m:oMathPara>
                  </a14:m>
                  <a:endParaRPr lang="en-US" dirty="0"/>
                </a:p>
              </p:txBody>
            </p:sp>
          </mc:Choice>
          <mc:Fallback xmlns="">
            <p:sp>
              <p:nvSpPr>
                <p:cNvPr id="23" name="CasellaDiTesto 22">
                  <a:extLst>
                    <a:ext uri="{FF2B5EF4-FFF2-40B4-BE49-F238E27FC236}">
                      <a16:creationId xmlns:a16="http://schemas.microsoft.com/office/drawing/2014/main" id="{863DB20B-355A-4F23-8B35-D5E8852383D6}"/>
                    </a:ext>
                  </a:extLst>
                </p:cNvPr>
                <p:cNvSpPr txBox="1">
                  <a:spLocks noRot="1" noChangeAspect="1" noMove="1" noResize="1" noEditPoints="1" noAdjustHandles="1" noChangeArrowheads="1" noChangeShapeType="1" noTextEdit="1"/>
                </p:cNvSpPr>
                <p:nvPr/>
              </p:nvSpPr>
              <p:spPr>
                <a:xfrm>
                  <a:off x="4740766" y="5701178"/>
                  <a:ext cx="572529" cy="369332"/>
                </a:xfrm>
                <a:prstGeom prst="rect">
                  <a:avLst/>
                </a:prstGeom>
                <a:blipFill>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9" name="CasellaDiTesto 48">
                  <a:extLst>
                    <a:ext uri="{FF2B5EF4-FFF2-40B4-BE49-F238E27FC236}">
                      <a16:creationId xmlns:a16="http://schemas.microsoft.com/office/drawing/2014/main" id="{849E1203-1EA1-4DDD-9CA5-B98BF61FB276}"/>
                    </a:ext>
                  </a:extLst>
                </p:cNvPr>
                <p:cNvSpPr txBox="1"/>
                <p:nvPr/>
              </p:nvSpPr>
              <p:spPr>
                <a:xfrm>
                  <a:off x="8143875" y="4519873"/>
                  <a:ext cx="2394438" cy="98405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it-IT" b="0" i="1" smtClean="0">
                            <a:latin typeface="Cambria Math" panose="02040503050406030204" pitchFamily="18" charset="0"/>
                          </a:rPr>
                          <m:t>𝑦</m:t>
                        </m:r>
                        <m:r>
                          <a:rPr lang="it-IT" b="0" i="1" smtClean="0">
                            <a:latin typeface="Cambria Math" panose="02040503050406030204" pitchFamily="18" charset="0"/>
                          </a:rPr>
                          <m:t>=</m:t>
                        </m:r>
                        <m:r>
                          <a:rPr lang="it-IT" b="0" i="1" smtClean="0">
                            <a:latin typeface="Cambria Math" panose="02040503050406030204" pitchFamily="18" charset="0"/>
                            <a:ea typeface="Cambria Math" panose="02040503050406030204" pitchFamily="18" charset="0"/>
                          </a:rPr>
                          <m:t>𝜎</m:t>
                        </m:r>
                        <m:d>
                          <m:dPr>
                            <m:ctrlPr>
                              <a:rPr lang="it-IT" b="0" i="1" smtClean="0">
                                <a:latin typeface="Cambria Math" panose="02040503050406030204" pitchFamily="18" charset="0"/>
                                <a:ea typeface="Cambria Math" panose="02040503050406030204" pitchFamily="18" charset="0"/>
                              </a:rPr>
                            </m:ctrlPr>
                          </m:dPr>
                          <m:e>
                            <m:nary>
                              <m:naryPr>
                                <m:chr m:val="∑"/>
                                <m:ctrlPr>
                                  <a:rPr lang="it-IT" b="0" i="1" smtClean="0">
                                    <a:latin typeface="Cambria Math" panose="02040503050406030204" pitchFamily="18" charset="0"/>
                                  </a:rPr>
                                </m:ctrlPr>
                              </m:naryPr>
                              <m:sub>
                                <m:r>
                                  <m:rPr>
                                    <m:brk m:alnAt="23"/>
                                  </m:rPr>
                                  <a:rPr lang="it-IT" b="0" i="1" smtClean="0">
                                    <a:latin typeface="Cambria Math" panose="02040503050406030204" pitchFamily="18" charset="0"/>
                                  </a:rPr>
                                  <m:t>𝑗</m:t>
                                </m:r>
                                <m:r>
                                  <a:rPr lang="it-IT" b="0" i="1" smtClean="0">
                                    <a:latin typeface="Cambria Math" panose="02040503050406030204" pitchFamily="18" charset="0"/>
                                  </a:rPr>
                                  <m:t>=1</m:t>
                                </m:r>
                              </m:sub>
                              <m:sup>
                                <m:r>
                                  <a:rPr lang="it-IT" b="0" i="1" smtClean="0">
                                    <a:latin typeface="Cambria Math" panose="02040503050406030204" pitchFamily="18" charset="0"/>
                                  </a:rPr>
                                  <m:t>𝑚</m:t>
                                </m:r>
                              </m:sup>
                              <m:e>
                                <m:sSub>
                                  <m:sSubPr>
                                    <m:ctrlPr>
                                      <a:rPr lang="it-IT" b="0" i="1" smtClean="0">
                                        <a:latin typeface="Cambria Math" panose="02040503050406030204" pitchFamily="18" charset="0"/>
                                      </a:rPr>
                                    </m:ctrlPr>
                                  </m:sSubPr>
                                  <m:e>
                                    <m:r>
                                      <a:rPr lang="it-IT" b="0" i="1" smtClean="0">
                                        <a:latin typeface="Cambria Math" panose="02040503050406030204" pitchFamily="18" charset="0"/>
                                      </a:rPr>
                                      <m:t>𝑤</m:t>
                                    </m:r>
                                  </m:e>
                                  <m:sub>
                                    <m:r>
                                      <a:rPr lang="it-IT" b="0" i="1" smtClean="0">
                                        <a:latin typeface="Cambria Math" panose="02040503050406030204" pitchFamily="18" charset="0"/>
                                      </a:rPr>
                                      <m:t>𝑗</m:t>
                                    </m:r>
                                  </m:sub>
                                </m:sSub>
                                <m:sSub>
                                  <m:sSubPr>
                                    <m:ctrlPr>
                                      <a:rPr lang="it-IT" b="0" i="1" smtClean="0">
                                        <a:latin typeface="Cambria Math" panose="02040503050406030204" pitchFamily="18" charset="0"/>
                                      </a:rPr>
                                    </m:ctrlPr>
                                  </m:sSubPr>
                                  <m:e>
                                    <m:r>
                                      <a:rPr lang="it-IT" b="0" i="1" smtClean="0">
                                        <a:latin typeface="Cambria Math" panose="02040503050406030204" pitchFamily="18" charset="0"/>
                                      </a:rPr>
                                      <m:t>𝑥</m:t>
                                    </m:r>
                                  </m:e>
                                  <m:sub>
                                    <m:r>
                                      <a:rPr lang="it-IT" b="0" i="1" smtClean="0">
                                        <a:latin typeface="Cambria Math" panose="02040503050406030204" pitchFamily="18" charset="0"/>
                                      </a:rPr>
                                      <m:t>𝑗</m:t>
                                    </m:r>
                                  </m:sub>
                                </m:sSub>
                              </m:e>
                            </m:nary>
                            <m:r>
                              <a:rPr lang="it-IT" b="0" i="1" smtClean="0">
                                <a:latin typeface="Cambria Math" panose="02040503050406030204" pitchFamily="18" charset="0"/>
                              </a:rPr>
                              <m:t>+</m:t>
                            </m:r>
                            <m:r>
                              <a:rPr lang="it-IT" b="0" i="1" smtClean="0">
                                <a:latin typeface="Cambria Math" panose="02040503050406030204" pitchFamily="18" charset="0"/>
                              </a:rPr>
                              <m:t>𝑏</m:t>
                            </m:r>
                            <m:r>
                              <m:rPr>
                                <m:nor/>
                              </m:rPr>
                              <a:rPr lang="en-US" dirty="0"/>
                              <m:t> </m:t>
                            </m:r>
                          </m:e>
                        </m:d>
                      </m:oMath>
                    </m:oMathPara>
                  </a14:m>
                  <a:endParaRPr lang="en-US" dirty="0"/>
                </a:p>
              </p:txBody>
            </p:sp>
          </mc:Choice>
          <mc:Fallback xmlns="">
            <p:sp>
              <p:nvSpPr>
                <p:cNvPr id="25" name="CasellaDiTesto 24">
                  <a:extLst>
                    <a:ext uri="{FF2B5EF4-FFF2-40B4-BE49-F238E27FC236}">
                      <a16:creationId xmlns:a16="http://schemas.microsoft.com/office/drawing/2014/main" id="{02D2E85F-EA49-4EC7-8A57-82921DB3E698}"/>
                    </a:ext>
                  </a:extLst>
                </p:cNvPr>
                <p:cNvSpPr txBox="1">
                  <a:spLocks noRot="1" noChangeAspect="1" noMove="1" noResize="1" noEditPoints="1" noAdjustHandles="1" noChangeArrowheads="1" noChangeShapeType="1" noTextEdit="1"/>
                </p:cNvSpPr>
                <p:nvPr/>
              </p:nvSpPr>
              <p:spPr>
                <a:xfrm>
                  <a:off x="8143875" y="4519873"/>
                  <a:ext cx="2394438" cy="984052"/>
                </a:xfrm>
                <a:prstGeom prst="rect">
                  <a:avLst/>
                </a:prstGeom>
                <a:blipFill>
                  <a:blip r:embed="rId14"/>
                  <a:stretch>
                    <a:fillRect/>
                  </a:stretch>
                </a:blipFill>
              </p:spPr>
              <p:txBody>
                <a:bodyPr/>
                <a:lstStyle/>
                <a:p>
                  <a:r>
                    <a:rPr lang="en-US">
                      <a:noFill/>
                    </a:rPr>
                    <a:t> </a:t>
                  </a:r>
                </a:p>
              </p:txBody>
            </p:sp>
          </mc:Fallback>
        </mc:AlternateContent>
        <p:cxnSp>
          <p:nvCxnSpPr>
            <p:cNvPr id="50" name="Connettore 2 49">
              <a:extLst>
                <a:ext uri="{FF2B5EF4-FFF2-40B4-BE49-F238E27FC236}">
                  <a16:creationId xmlns:a16="http://schemas.microsoft.com/office/drawing/2014/main" id="{E0C95F57-E813-4713-8F86-31D800B16B41}"/>
                </a:ext>
              </a:extLst>
            </p:cNvPr>
            <p:cNvCxnSpPr>
              <a:cxnSpLocks/>
              <a:endCxn id="52" idx="4"/>
            </p:cNvCxnSpPr>
            <p:nvPr/>
          </p:nvCxnSpPr>
          <p:spPr>
            <a:xfrm flipV="1">
              <a:off x="5867704" y="5657589"/>
              <a:ext cx="0" cy="549221"/>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1" name="CasellaDiTesto 50">
                  <a:extLst>
                    <a:ext uri="{FF2B5EF4-FFF2-40B4-BE49-F238E27FC236}">
                      <a16:creationId xmlns:a16="http://schemas.microsoft.com/office/drawing/2014/main" id="{CB07578F-14D9-4876-B611-A70EA77008D8}"/>
                    </a:ext>
                  </a:extLst>
                </p:cNvPr>
                <p:cNvSpPr txBox="1"/>
                <p:nvPr/>
              </p:nvSpPr>
              <p:spPr>
                <a:xfrm>
                  <a:off x="5820461" y="5989689"/>
                  <a:ext cx="36766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it-IT" b="0" i="1" smtClean="0">
                            <a:latin typeface="Cambria Math" panose="02040503050406030204" pitchFamily="18" charset="0"/>
                          </a:rPr>
                          <m:t>𝑏</m:t>
                        </m:r>
                      </m:oMath>
                    </m:oMathPara>
                  </a14:m>
                  <a:endParaRPr lang="en-US" dirty="0"/>
                </a:p>
              </p:txBody>
            </p:sp>
          </mc:Choice>
          <mc:Fallback xmlns="">
            <p:sp>
              <p:nvSpPr>
                <p:cNvPr id="28" name="CasellaDiTesto 27">
                  <a:extLst>
                    <a:ext uri="{FF2B5EF4-FFF2-40B4-BE49-F238E27FC236}">
                      <a16:creationId xmlns:a16="http://schemas.microsoft.com/office/drawing/2014/main" id="{0A33B2DA-82ED-45BE-9275-8B9B023F626D}"/>
                    </a:ext>
                  </a:extLst>
                </p:cNvPr>
                <p:cNvSpPr txBox="1">
                  <a:spLocks noRot="1" noChangeAspect="1" noMove="1" noResize="1" noEditPoints="1" noAdjustHandles="1" noChangeArrowheads="1" noChangeShapeType="1" noTextEdit="1"/>
                </p:cNvSpPr>
                <p:nvPr/>
              </p:nvSpPr>
              <p:spPr>
                <a:xfrm>
                  <a:off x="5820461" y="5989689"/>
                  <a:ext cx="367665" cy="369332"/>
                </a:xfrm>
                <a:prstGeom prst="rect">
                  <a:avLst/>
                </a:prstGeom>
                <a:blipFill>
                  <a:blip r:embed="rId15"/>
                  <a:stretch>
                    <a:fillRect/>
                  </a:stretch>
                </a:blipFill>
              </p:spPr>
              <p:txBody>
                <a:bodyPr/>
                <a:lstStyle/>
                <a:p>
                  <a:r>
                    <a:rPr lang="en-US">
                      <a:noFill/>
                    </a:rPr>
                    <a:t> </a:t>
                  </a:r>
                </a:p>
              </p:txBody>
            </p:sp>
          </mc:Fallback>
        </mc:AlternateContent>
      </p:grpSp>
      <p:sp>
        <p:nvSpPr>
          <p:cNvPr id="59" name="CasellaDiTesto 58">
            <a:extLst>
              <a:ext uri="{FF2B5EF4-FFF2-40B4-BE49-F238E27FC236}">
                <a16:creationId xmlns:a16="http://schemas.microsoft.com/office/drawing/2014/main" id="{4D11AA1F-0732-4E11-884F-799482764F46}"/>
              </a:ext>
            </a:extLst>
          </p:cNvPr>
          <p:cNvSpPr txBox="1"/>
          <p:nvPr/>
        </p:nvSpPr>
        <p:spPr>
          <a:xfrm>
            <a:off x="7924068" y="3425495"/>
            <a:ext cx="3922190" cy="830997"/>
          </a:xfrm>
          <a:prstGeom prst="rect">
            <a:avLst/>
          </a:prstGeom>
          <a:noFill/>
        </p:spPr>
        <p:txBody>
          <a:bodyPr wrap="square">
            <a:spAutoFit/>
          </a:bodyPr>
          <a:lstStyle/>
          <a:p>
            <a:r>
              <a:rPr lang="en-US" sz="1600" b="1" dirty="0"/>
              <a:t>Activation function (inspired by biology)</a:t>
            </a:r>
            <a:r>
              <a:rPr lang="en-US" sz="1600" dirty="0"/>
              <a:t>:</a:t>
            </a:r>
          </a:p>
          <a:p>
            <a:pPr marL="342900" indent="-342900">
              <a:buAutoNum type="arabicParenR"/>
            </a:pPr>
            <a:r>
              <a:rPr lang="en-US" sz="1600" dirty="0"/>
              <a:t>Impose a codomain;</a:t>
            </a:r>
          </a:p>
          <a:p>
            <a:pPr marL="342900" indent="-342900">
              <a:buAutoNum type="arabicParenR"/>
            </a:pPr>
            <a:r>
              <a:rPr lang="en-US" sz="1600" dirty="0"/>
              <a:t>Introduce non-linear elements. </a:t>
            </a:r>
          </a:p>
        </p:txBody>
      </p:sp>
      <p:cxnSp>
        <p:nvCxnSpPr>
          <p:cNvPr id="60" name="Connettore a gomito 59">
            <a:extLst>
              <a:ext uri="{FF2B5EF4-FFF2-40B4-BE49-F238E27FC236}">
                <a16:creationId xmlns:a16="http://schemas.microsoft.com/office/drawing/2014/main" id="{4C6F3C33-171E-41D8-B27D-70CDCEC35A44}"/>
              </a:ext>
            </a:extLst>
          </p:cNvPr>
          <p:cNvCxnSpPr>
            <a:stCxn id="59" idx="1"/>
          </p:cNvCxnSpPr>
          <p:nvPr/>
        </p:nvCxnSpPr>
        <p:spPr>
          <a:xfrm rot="10800000" flipH="1" flipV="1">
            <a:off x="7924067" y="3840994"/>
            <a:ext cx="848457" cy="1075440"/>
          </a:xfrm>
          <a:prstGeom prst="bentConnector4">
            <a:avLst>
              <a:gd name="adj1" fmla="val -26943"/>
              <a:gd name="adj2" fmla="val 69318"/>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710391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BA49B5CB-0E59-47F5-A598-B008FEAB60F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555" t="5848" r="6725" b="6140"/>
          <a:stretch/>
        </p:blipFill>
        <p:spPr bwMode="auto">
          <a:xfrm>
            <a:off x="11390552" y="-17585"/>
            <a:ext cx="801448" cy="80411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662D03B7-781F-465F-B63F-5FECEC74ED4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2882" t="12118" r="9832" b="18598"/>
          <a:stretch/>
        </p:blipFill>
        <p:spPr bwMode="auto">
          <a:xfrm>
            <a:off x="11435555" y="786534"/>
            <a:ext cx="731111" cy="655404"/>
          </a:xfrm>
          <a:prstGeom prst="rect">
            <a:avLst/>
          </a:prstGeom>
          <a:noFill/>
          <a:extLst>
            <a:ext uri="{909E8E84-426E-40DD-AFC4-6F175D3DCCD1}">
              <a14:hiddenFill xmlns:a14="http://schemas.microsoft.com/office/drawing/2010/main">
                <a:solidFill>
                  <a:srgbClr val="FFFFFF"/>
                </a:solidFill>
              </a14:hiddenFill>
            </a:ext>
          </a:extLst>
        </p:spPr>
      </p:pic>
      <p:pic>
        <p:nvPicPr>
          <p:cNvPr id="6" name="Immagine 5">
            <a:extLst>
              <a:ext uri="{FF2B5EF4-FFF2-40B4-BE49-F238E27FC236}">
                <a16:creationId xmlns:a16="http://schemas.microsoft.com/office/drawing/2014/main" id="{E506EE41-8FBF-4069-BE3E-A9357494240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80313" y="0"/>
            <a:ext cx="801447" cy="800101"/>
          </a:xfrm>
          <a:prstGeom prst="rect">
            <a:avLst/>
          </a:prstGeom>
          <a:ln>
            <a:noFill/>
          </a:ln>
          <a:effectLst>
            <a:outerShdw blurRad="292100" dist="139700" dir="2700000" algn="tl" rotWithShape="0">
              <a:srgbClr val="333333">
                <a:alpha val="65000"/>
              </a:srgbClr>
            </a:outerShdw>
          </a:effectLst>
        </p:spPr>
      </p:pic>
      <p:sp>
        <p:nvSpPr>
          <p:cNvPr id="9" name="CasellaDiTesto 8">
            <a:extLst>
              <a:ext uri="{FF2B5EF4-FFF2-40B4-BE49-F238E27FC236}">
                <a16:creationId xmlns:a16="http://schemas.microsoft.com/office/drawing/2014/main" id="{78F30BA7-DC35-49CF-8F0D-1A9CA614DB74}"/>
              </a:ext>
            </a:extLst>
          </p:cNvPr>
          <p:cNvSpPr txBox="1"/>
          <p:nvPr/>
        </p:nvSpPr>
        <p:spPr>
          <a:xfrm>
            <a:off x="8484823" y="6488668"/>
            <a:ext cx="3707177" cy="369332"/>
          </a:xfrm>
          <a:prstGeom prst="rect">
            <a:avLst/>
          </a:prstGeom>
          <a:noFill/>
        </p:spPr>
        <p:txBody>
          <a:bodyPr wrap="square" rtlCol="0">
            <a:spAutoFit/>
          </a:bodyPr>
          <a:lstStyle/>
          <a:p>
            <a:r>
              <a:rPr lang="en-US" i="1" dirty="0"/>
              <a:t>INAF School of AI, Naples, April 14-17</a:t>
            </a:r>
          </a:p>
        </p:txBody>
      </p:sp>
      <p:pic>
        <p:nvPicPr>
          <p:cNvPr id="5" name="Immagine 4">
            <a:extLst>
              <a:ext uri="{FF2B5EF4-FFF2-40B4-BE49-F238E27FC236}">
                <a16:creationId xmlns:a16="http://schemas.microsoft.com/office/drawing/2014/main" id="{722CFC86-D4DC-43AC-9FF4-2E87BC0C8137}"/>
              </a:ext>
            </a:extLst>
          </p:cNvPr>
          <p:cNvPicPr>
            <a:picLocks noChangeAspect="1"/>
          </p:cNvPicPr>
          <p:nvPr/>
        </p:nvPicPr>
        <p:blipFill>
          <a:blip r:embed="rId5"/>
          <a:stretch>
            <a:fillRect/>
          </a:stretch>
        </p:blipFill>
        <p:spPr>
          <a:xfrm>
            <a:off x="1440000" y="1260000"/>
            <a:ext cx="8058150" cy="5057775"/>
          </a:xfrm>
          <a:prstGeom prst="rect">
            <a:avLst/>
          </a:prstGeom>
        </p:spPr>
      </p:pic>
      <p:sp>
        <p:nvSpPr>
          <p:cNvPr id="10" name="CasellaDiTesto 9">
            <a:extLst>
              <a:ext uri="{FF2B5EF4-FFF2-40B4-BE49-F238E27FC236}">
                <a16:creationId xmlns:a16="http://schemas.microsoft.com/office/drawing/2014/main" id="{D1456F0E-290A-40AD-88B8-260E7DE5EAF7}"/>
              </a:ext>
            </a:extLst>
          </p:cNvPr>
          <p:cNvSpPr txBox="1"/>
          <p:nvPr/>
        </p:nvSpPr>
        <p:spPr>
          <a:xfrm>
            <a:off x="173042" y="-17585"/>
            <a:ext cx="2710807" cy="553998"/>
          </a:xfrm>
          <a:prstGeom prst="rect">
            <a:avLst/>
          </a:prstGeom>
          <a:noFill/>
        </p:spPr>
        <p:txBody>
          <a:bodyPr wrap="none" rtlCol="0">
            <a:spAutoFit/>
          </a:bodyPr>
          <a:lstStyle/>
          <a:p>
            <a:r>
              <a:rPr lang="en-US" sz="3000" b="1" dirty="0"/>
              <a:t>The Perceptron</a:t>
            </a:r>
          </a:p>
        </p:txBody>
      </p:sp>
      <p:sp>
        <p:nvSpPr>
          <p:cNvPr id="11" name="CasellaDiTesto 10">
            <a:extLst>
              <a:ext uri="{FF2B5EF4-FFF2-40B4-BE49-F238E27FC236}">
                <a16:creationId xmlns:a16="http://schemas.microsoft.com/office/drawing/2014/main" id="{FA73B344-0AE7-4E74-9424-C149843E6BF1}"/>
              </a:ext>
            </a:extLst>
          </p:cNvPr>
          <p:cNvSpPr txBox="1"/>
          <p:nvPr/>
        </p:nvSpPr>
        <p:spPr>
          <a:xfrm>
            <a:off x="205612" y="461547"/>
            <a:ext cx="5410270" cy="338554"/>
          </a:xfrm>
          <a:prstGeom prst="rect">
            <a:avLst/>
          </a:prstGeom>
          <a:noFill/>
        </p:spPr>
        <p:txBody>
          <a:bodyPr wrap="square">
            <a:spAutoFit/>
          </a:bodyPr>
          <a:lstStyle/>
          <a:p>
            <a:r>
              <a:rPr lang="en-US" sz="1600" dirty="0"/>
              <a:t>Let’s suppose two point distributions (class A and B)</a:t>
            </a:r>
          </a:p>
        </p:txBody>
      </p:sp>
    </p:spTree>
    <p:extLst>
      <p:ext uri="{BB962C8B-B14F-4D97-AF65-F5344CB8AC3E}">
        <p14:creationId xmlns:p14="http://schemas.microsoft.com/office/powerpoint/2010/main" val="24237603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BA49B5CB-0E59-47F5-A598-B008FEAB60F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555" t="5848" r="6725" b="6140"/>
          <a:stretch/>
        </p:blipFill>
        <p:spPr bwMode="auto">
          <a:xfrm>
            <a:off x="11390552" y="-17585"/>
            <a:ext cx="801448" cy="80411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662D03B7-781F-465F-B63F-5FECEC74ED4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2882" t="12118" r="9832" b="18598"/>
          <a:stretch/>
        </p:blipFill>
        <p:spPr bwMode="auto">
          <a:xfrm>
            <a:off x="11435555" y="786534"/>
            <a:ext cx="731111" cy="655404"/>
          </a:xfrm>
          <a:prstGeom prst="rect">
            <a:avLst/>
          </a:prstGeom>
          <a:noFill/>
          <a:extLst>
            <a:ext uri="{909E8E84-426E-40DD-AFC4-6F175D3DCCD1}">
              <a14:hiddenFill xmlns:a14="http://schemas.microsoft.com/office/drawing/2010/main">
                <a:solidFill>
                  <a:srgbClr val="FFFFFF"/>
                </a:solidFill>
              </a14:hiddenFill>
            </a:ext>
          </a:extLst>
        </p:spPr>
      </p:pic>
      <p:pic>
        <p:nvPicPr>
          <p:cNvPr id="6" name="Immagine 5">
            <a:extLst>
              <a:ext uri="{FF2B5EF4-FFF2-40B4-BE49-F238E27FC236}">
                <a16:creationId xmlns:a16="http://schemas.microsoft.com/office/drawing/2014/main" id="{E506EE41-8FBF-4069-BE3E-A9357494240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80313" y="0"/>
            <a:ext cx="801447" cy="800101"/>
          </a:xfrm>
          <a:prstGeom prst="rect">
            <a:avLst/>
          </a:prstGeom>
          <a:ln>
            <a:noFill/>
          </a:ln>
          <a:effectLst>
            <a:outerShdw blurRad="292100" dist="139700" dir="2700000" algn="tl" rotWithShape="0">
              <a:srgbClr val="333333">
                <a:alpha val="65000"/>
              </a:srgbClr>
            </a:outerShdw>
          </a:effectLst>
        </p:spPr>
      </p:pic>
      <p:sp>
        <p:nvSpPr>
          <p:cNvPr id="9" name="CasellaDiTesto 8">
            <a:extLst>
              <a:ext uri="{FF2B5EF4-FFF2-40B4-BE49-F238E27FC236}">
                <a16:creationId xmlns:a16="http://schemas.microsoft.com/office/drawing/2014/main" id="{78F30BA7-DC35-49CF-8F0D-1A9CA614DB74}"/>
              </a:ext>
            </a:extLst>
          </p:cNvPr>
          <p:cNvSpPr txBox="1"/>
          <p:nvPr/>
        </p:nvSpPr>
        <p:spPr>
          <a:xfrm>
            <a:off x="8484823" y="6488668"/>
            <a:ext cx="3707177" cy="369332"/>
          </a:xfrm>
          <a:prstGeom prst="rect">
            <a:avLst/>
          </a:prstGeom>
          <a:noFill/>
        </p:spPr>
        <p:txBody>
          <a:bodyPr wrap="square" rtlCol="0">
            <a:spAutoFit/>
          </a:bodyPr>
          <a:lstStyle/>
          <a:p>
            <a:r>
              <a:rPr lang="en-US" i="1" dirty="0"/>
              <a:t>INAF School of AI, Naples, April 14-17</a:t>
            </a:r>
          </a:p>
        </p:txBody>
      </p:sp>
      <p:pic>
        <p:nvPicPr>
          <p:cNvPr id="5" name="Immagine 4">
            <a:extLst>
              <a:ext uri="{FF2B5EF4-FFF2-40B4-BE49-F238E27FC236}">
                <a16:creationId xmlns:a16="http://schemas.microsoft.com/office/drawing/2014/main" id="{722CFC86-D4DC-43AC-9FF4-2E87BC0C8137}"/>
              </a:ext>
            </a:extLst>
          </p:cNvPr>
          <p:cNvPicPr>
            <a:picLocks noChangeAspect="1"/>
          </p:cNvPicPr>
          <p:nvPr/>
        </p:nvPicPr>
        <p:blipFill>
          <a:blip r:embed="rId5"/>
          <a:stretch>
            <a:fillRect/>
          </a:stretch>
        </p:blipFill>
        <p:spPr>
          <a:xfrm>
            <a:off x="1440000" y="1260000"/>
            <a:ext cx="8058150" cy="5057775"/>
          </a:xfrm>
          <a:prstGeom prst="rect">
            <a:avLst/>
          </a:prstGeom>
        </p:spPr>
      </p:pic>
      <p:sp>
        <p:nvSpPr>
          <p:cNvPr id="10" name="CasellaDiTesto 9">
            <a:extLst>
              <a:ext uri="{FF2B5EF4-FFF2-40B4-BE49-F238E27FC236}">
                <a16:creationId xmlns:a16="http://schemas.microsoft.com/office/drawing/2014/main" id="{D1456F0E-290A-40AD-88B8-260E7DE5EAF7}"/>
              </a:ext>
            </a:extLst>
          </p:cNvPr>
          <p:cNvSpPr txBox="1"/>
          <p:nvPr/>
        </p:nvSpPr>
        <p:spPr>
          <a:xfrm>
            <a:off x="173042" y="-17585"/>
            <a:ext cx="2710807" cy="553998"/>
          </a:xfrm>
          <a:prstGeom prst="rect">
            <a:avLst/>
          </a:prstGeom>
          <a:noFill/>
        </p:spPr>
        <p:txBody>
          <a:bodyPr wrap="none" rtlCol="0">
            <a:spAutoFit/>
          </a:bodyPr>
          <a:lstStyle/>
          <a:p>
            <a:r>
              <a:rPr lang="en-US" sz="3000" b="1" dirty="0"/>
              <a:t>The Perceptron</a:t>
            </a:r>
          </a:p>
        </p:txBody>
      </p:sp>
      <p:sp>
        <p:nvSpPr>
          <p:cNvPr id="11" name="CasellaDiTesto 10">
            <a:extLst>
              <a:ext uri="{FF2B5EF4-FFF2-40B4-BE49-F238E27FC236}">
                <a16:creationId xmlns:a16="http://schemas.microsoft.com/office/drawing/2014/main" id="{FA73B344-0AE7-4E74-9424-C149843E6BF1}"/>
              </a:ext>
            </a:extLst>
          </p:cNvPr>
          <p:cNvSpPr txBox="1"/>
          <p:nvPr/>
        </p:nvSpPr>
        <p:spPr>
          <a:xfrm>
            <a:off x="205612" y="461547"/>
            <a:ext cx="5410270" cy="338554"/>
          </a:xfrm>
          <a:prstGeom prst="rect">
            <a:avLst/>
          </a:prstGeom>
          <a:noFill/>
        </p:spPr>
        <p:txBody>
          <a:bodyPr wrap="square">
            <a:spAutoFit/>
          </a:bodyPr>
          <a:lstStyle/>
          <a:p>
            <a:r>
              <a:rPr lang="en-US" sz="1600" dirty="0"/>
              <a:t>Let’s suppose two point distributions (class A and B)</a:t>
            </a:r>
          </a:p>
        </p:txBody>
      </p:sp>
      <p:pic>
        <p:nvPicPr>
          <p:cNvPr id="1030" name="Picture 6" descr="Carino vettore Cartoon cane cucciolo Hound | Vettore Premium generato  dall'IA">
            <a:extLst>
              <a:ext uri="{FF2B5EF4-FFF2-40B4-BE49-F238E27FC236}">
                <a16:creationId xmlns:a16="http://schemas.microsoft.com/office/drawing/2014/main" id="{7081420A-7423-4161-8975-7C9BAF8AC2EA}"/>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6257" t="10629" r="15396" b="10113"/>
          <a:stretch/>
        </p:blipFill>
        <p:spPr bwMode="auto">
          <a:xfrm>
            <a:off x="9481664" y="1485899"/>
            <a:ext cx="1713494" cy="1987062"/>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magini di Gatto cartoon - Download gratuiti su Freepik">
            <a:extLst>
              <a:ext uri="{FF2B5EF4-FFF2-40B4-BE49-F238E27FC236}">
                <a16:creationId xmlns:a16="http://schemas.microsoft.com/office/drawing/2014/main" id="{6126CD0D-5562-4613-93C6-83CCE057D34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914" y="4266293"/>
            <a:ext cx="1687856" cy="21301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58917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BA49B5CB-0E59-47F5-A598-B008FEAB60F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555" t="5848" r="6725" b="6140"/>
          <a:stretch/>
        </p:blipFill>
        <p:spPr bwMode="auto">
          <a:xfrm>
            <a:off x="11390552" y="-17585"/>
            <a:ext cx="801448" cy="80411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662D03B7-781F-465F-B63F-5FECEC74ED4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2882" t="12118" r="9832" b="18598"/>
          <a:stretch/>
        </p:blipFill>
        <p:spPr bwMode="auto">
          <a:xfrm>
            <a:off x="11435555" y="786534"/>
            <a:ext cx="731111" cy="655404"/>
          </a:xfrm>
          <a:prstGeom prst="rect">
            <a:avLst/>
          </a:prstGeom>
          <a:noFill/>
          <a:extLst>
            <a:ext uri="{909E8E84-426E-40DD-AFC4-6F175D3DCCD1}">
              <a14:hiddenFill xmlns:a14="http://schemas.microsoft.com/office/drawing/2010/main">
                <a:solidFill>
                  <a:srgbClr val="FFFFFF"/>
                </a:solidFill>
              </a14:hiddenFill>
            </a:ext>
          </a:extLst>
        </p:spPr>
      </p:pic>
      <p:pic>
        <p:nvPicPr>
          <p:cNvPr id="6" name="Immagine 5">
            <a:extLst>
              <a:ext uri="{FF2B5EF4-FFF2-40B4-BE49-F238E27FC236}">
                <a16:creationId xmlns:a16="http://schemas.microsoft.com/office/drawing/2014/main" id="{E506EE41-8FBF-4069-BE3E-A9357494240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80313" y="0"/>
            <a:ext cx="801447" cy="800101"/>
          </a:xfrm>
          <a:prstGeom prst="rect">
            <a:avLst/>
          </a:prstGeom>
          <a:ln>
            <a:noFill/>
          </a:ln>
          <a:effectLst>
            <a:outerShdw blurRad="292100" dist="139700" dir="2700000" algn="tl" rotWithShape="0">
              <a:srgbClr val="333333">
                <a:alpha val="65000"/>
              </a:srgbClr>
            </a:outerShdw>
          </a:effectLst>
        </p:spPr>
      </p:pic>
      <p:sp>
        <p:nvSpPr>
          <p:cNvPr id="9" name="CasellaDiTesto 8">
            <a:extLst>
              <a:ext uri="{FF2B5EF4-FFF2-40B4-BE49-F238E27FC236}">
                <a16:creationId xmlns:a16="http://schemas.microsoft.com/office/drawing/2014/main" id="{78F30BA7-DC35-49CF-8F0D-1A9CA614DB74}"/>
              </a:ext>
            </a:extLst>
          </p:cNvPr>
          <p:cNvSpPr txBox="1"/>
          <p:nvPr/>
        </p:nvSpPr>
        <p:spPr>
          <a:xfrm>
            <a:off x="8484823" y="6488668"/>
            <a:ext cx="3707177" cy="369332"/>
          </a:xfrm>
          <a:prstGeom prst="rect">
            <a:avLst/>
          </a:prstGeom>
          <a:noFill/>
        </p:spPr>
        <p:txBody>
          <a:bodyPr wrap="square" rtlCol="0">
            <a:spAutoFit/>
          </a:bodyPr>
          <a:lstStyle/>
          <a:p>
            <a:r>
              <a:rPr lang="en-US" i="1" dirty="0"/>
              <a:t>INAF School of AI, Naples, April 14-17</a:t>
            </a:r>
          </a:p>
        </p:txBody>
      </p:sp>
      <p:sp>
        <p:nvSpPr>
          <p:cNvPr id="10" name="CasellaDiTesto 9">
            <a:extLst>
              <a:ext uri="{FF2B5EF4-FFF2-40B4-BE49-F238E27FC236}">
                <a16:creationId xmlns:a16="http://schemas.microsoft.com/office/drawing/2014/main" id="{D1456F0E-290A-40AD-88B8-260E7DE5EAF7}"/>
              </a:ext>
            </a:extLst>
          </p:cNvPr>
          <p:cNvSpPr txBox="1"/>
          <p:nvPr/>
        </p:nvSpPr>
        <p:spPr>
          <a:xfrm>
            <a:off x="173042" y="-17585"/>
            <a:ext cx="2710807" cy="553998"/>
          </a:xfrm>
          <a:prstGeom prst="rect">
            <a:avLst/>
          </a:prstGeom>
          <a:noFill/>
        </p:spPr>
        <p:txBody>
          <a:bodyPr wrap="none" rtlCol="0">
            <a:spAutoFit/>
          </a:bodyPr>
          <a:lstStyle/>
          <a:p>
            <a:r>
              <a:rPr lang="en-US" sz="3000" b="1" dirty="0"/>
              <a:t>The Perceptron</a:t>
            </a:r>
          </a:p>
        </p:txBody>
      </p:sp>
      <p:sp>
        <p:nvSpPr>
          <p:cNvPr id="11" name="CasellaDiTesto 10">
            <a:extLst>
              <a:ext uri="{FF2B5EF4-FFF2-40B4-BE49-F238E27FC236}">
                <a16:creationId xmlns:a16="http://schemas.microsoft.com/office/drawing/2014/main" id="{FA73B344-0AE7-4E74-9424-C149843E6BF1}"/>
              </a:ext>
            </a:extLst>
          </p:cNvPr>
          <p:cNvSpPr txBox="1"/>
          <p:nvPr/>
        </p:nvSpPr>
        <p:spPr>
          <a:xfrm>
            <a:off x="205612" y="461547"/>
            <a:ext cx="5410270" cy="584775"/>
          </a:xfrm>
          <a:prstGeom prst="rect">
            <a:avLst/>
          </a:prstGeom>
          <a:noFill/>
        </p:spPr>
        <p:txBody>
          <a:bodyPr wrap="square">
            <a:spAutoFit/>
          </a:bodyPr>
          <a:lstStyle/>
          <a:p>
            <a:r>
              <a:rPr lang="en-US" sz="1600" dirty="0"/>
              <a:t>Let’s suppose two point distributions (class A and B)</a:t>
            </a:r>
          </a:p>
          <a:p>
            <a:r>
              <a:rPr lang="en-US" sz="1600" dirty="0"/>
              <a:t>Separation line is initially random (i.e. random </a:t>
            </a:r>
            <a:r>
              <a:rPr lang="en-US" sz="1600" dirty="0" err="1"/>
              <a:t>init</a:t>
            </a:r>
            <a:r>
              <a:rPr lang="en-US" sz="1600" dirty="0"/>
              <a:t> for weights)</a:t>
            </a:r>
          </a:p>
        </p:txBody>
      </p:sp>
      <p:pic>
        <p:nvPicPr>
          <p:cNvPr id="3" name="Immagine 2">
            <a:extLst>
              <a:ext uri="{FF2B5EF4-FFF2-40B4-BE49-F238E27FC236}">
                <a16:creationId xmlns:a16="http://schemas.microsoft.com/office/drawing/2014/main" id="{4E8D8F2F-02CB-4068-8229-CCB360D8C3EE}"/>
              </a:ext>
            </a:extLst>
          </p:cNvPr>
          <p:cNvPicPr>
            <a:picLocks noChangeAspect="1"/>
          </p:cNvPicPr>
          <p:nvPr/>
        </p:nvPicPr>
        <p:blipFill>
          <a:blip r:embed="rId5"/>
          <a:stretch>
            <a:fillRect/>
          </a:stretch>
        </p:blipFill>
        <p:spPr>
          <a:xfrm>
            <a:off x="1440000" y="1260000"/>
            <a:ext cx="8058150" cy="5057775"/>
          </a:xfrm>
          <a:prstGeom prst="rect">
            <a:avLst/>
          </a:prstGeom>
        </p:spPr>
      </p:pic>
      <mc:AlternateContent xmlns:mc="http://schemas.openxmlformats.org/markup-compatibility/2006" xmlns:a14="http://schemas.microsoft.com/office/drawing/2010/main">
        <mc:Choice Requires="a14">
          <p:sp>
            <p:nvSpPr>
              <p:cNvPr id="12" name="CasellaDiTesto 11">
                <a:extLst>
                  <a:ext uri="{FF2B5EF4-FFF2-40B4-BE49-F238E27FC236}">
                    <a16:creationId xmlns:a16="http://schemas.microsoft.com/office/drawing/2014/main" id="{04A3B60E-6804-4F3F-867C-44F730F49E82}"/>
                  </a:ext>
                </a:extLst>
              </p:cNvPr>
              <p:cNvSpPr txBox="1"/>
              <p:nvPr/>
            </p:nvSpPr>
            <p:spPr>
              <a:xfrm>
                <a:off x="9576000" y="2052000"/>
                <a:ext cx="237667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it-IT" b="0" i="1" smtClean="0">
                          <a:latin typeface="Cambria Math" panose="02040503050406030204" pitchFamily="18" charset="0"/>
                        </a:rPr>
                        <m:t>𝑦</m:t>
                      </m:r>
                      <m:r>
                        <a:rPr lang="it-IT" b="0" i="1" smtClean="0">
                          <a:latin typeface="Cambria Math" panose="02040503050406030204" pitchFamily="18" charset="0"/>
                        </a:rPr>
                        <m:t>=</m:t>
                      </m:r>
                      <m:sSub>
                        <m:sSubPr>
                          <m:ctrlPr>
                            <a:rPr lang="it-IT" b="0" i="1" smtClean="0">
                              <a:latin typeface="Cambria Math" panose="02040503050406030204" pitchFamily="18" charset="0"/>
                            </a:rPr>
                          </m:ctrlPr>
                        </m:sSubPr>
                        <m:e>
                          <m:r>
                            <a:rPr lang="it-IT" b="0" i="1" smtClean="0">
                              <a:latin typeface="Cambria Math" panose="02040503050406030204" pitchFamily="18" charset="0"/>
                            </a:rPr>
                            <m:t>𝑤</m:t>
                          </m:r>
                        </m:e>
                        <m:sub>
                          <m:r>
                            <a:rPr lang="it-IT" b="0" i="1" smtClean="0">
                              <a:latin typeface="Cambria Math" panose="02040503050406030204" pitchFamily="18" charset="0"/>
                            </a:rPr>
                            <m:t>1 </m:t>
                          </m:r>
                        </m:sub>
                      </m:sSub>
                      <m:sSub>
                        <m:sSubPr>
                          <m:ctrlPr>
                            <a:rPr lang="it-IT" b="0" i="1" smtClean="0">
                              <a:latin typeface="Cambria Math" panose="02040503050406030204" pitchFamily="18" charset="0"/>
                            </a:rPr>
                          </m:ctrlPr>
                        </m:sSubPr>
                        <m:e>
                          <m:r>
                            <a:rPr lang="it-IT" b="0" i="1" smtClean="0">
                              <a:latin typeface="Cambria Math" panose="02040503050406030204" pitchFamily="18" charset="0"/>
                            </a:rPr>
                            <m:t>𝑥</m:t>
                          </m:r>
                        </m:e>
                        <m:sub>
                          <m:r>
                            <a:rPr lang="it-IT" b="0" i="1" smtClean="0">
                              <a:latin typeface="Cambria Math" panose="02040503050406030204" pitchFamily="18" charset="0"/>
                            </a:rPr>
                            <m:t>1</m:t>
                          </m:r>
                        </m:sub>
                      </m:sSub>
                      <m:r>
                        <a:rPr lang="it-IT" b="0" i="1" smtClean="0">
                          <a:latin typeface="Cambria Math" panose="02040503050406030204" pitchFamily="18" charset="0"/>
                        </a:rPr>
                        <m:t>+</m:t>
                      </m:r>
                      <m:sSub>
                        <m:sSubPr>
                          <m:ctrlPr>
                            <a:rPr lang="it-IT" i="1">
                              <a:latin typeface="Cambria Math" panose="02040503050406030204" pitchFamily="18" charset="0"/>
                            </a:rPr>
                          </m:ctrlPr>
                        </m:sSubPr>
                        <m:e>
                          <m:r>
                            <a:rPr lang="it-IT" i="1">
                              <a:latin typeface="Cambria Math" panose="02040503050406030204" pitchFamily="18" charset="0"/>
                            </a:rPr>
                            <m:t>𝑤</m:t>
                          </m:r>
                        </m:e>
                        <m:sub>
                          <m:r>
                            <a:rPr lang="it-IT" b="0" i="1" smtClean="0">
                              <a:latin typeface="Cambria Math" panose="02040503050406030204" pitchFamily="18" charset="0"/>
                            </a:rPr>
                            <m:t>2</m:t>
                          </m:r>
                        </m:sub>
                      </m:sSub>
                      <m:sSub>
                        <m:sSubPr>
                          <m:ctrlPr>
                            <a:rPr lang="it-IT" i="1">
                              <a:latin typeface="Cambria Math" panose="02040503050406030204" pitchFamily="18" charset="0"/>
                            </a:rPr>
                          </m:ctrlPr>
                        </m:sSubPr>
                        <m:e>
                          <m:r>
                            <a:rPr lang="it-IT" i="1">
                              <a:latin typeface="Cambria Math" panose="02040503050406030204" pitchFamily="18" charset="0"/>
                            </a:rPr>
                            <m:t>𝑥</m:t>
                          </m:r>
                        </m:e>
                        <m:sub>
                          <m:r>
                            <a:rPr lang="it-IT" b="0" i="1" smtClean="0">
                              <a:latin typeface="Cambria Math" panose="02040503050406030204" pitchFamily="18" charset="0"/>
                            </a:rPr>
                            <m:t>2</m:t>
                          </m:r>
                        </m:sub>
                      </m:sSub>
                      <m:r>
                        <a:rPr lang="it-IT" b="0" i="1" smtClean="0">
                          <a:latin typeface="Cambria Math" panose="02040503050406030204" pitchFamily="18" charset="0"/>
                        </a:rPr>
                        <m:t>+</m:t>
                      </m:r>
                      <m:r>
                        <a:rPr lang="it-IT" b="0" i="1" smtClean="0">
                          <a:latin typeface="Cambria Math" panose="02040503050406030204" pitchFamily="18" charset="0"/>
                        </a:rPr>
                        <m:t>𝑏</m:t>
                      </m:r>
                    </m:oMath>
                  </m:oMathPara>
                </a14:m>
                <a:endParaRPr lang="en-US" dirty="0"/>
              </a:p>
            </p:txBody>
          </p:sp>
        </mc:Choice>
        <mc:Fallback xmlns="">
          <p:sp>
            <p:nvSpPr>
              <p:cNvPr id="12" name="CasellaDiTesto 11">
                <a:extLst>
                  <a:ext uri="{FF2B5EF4-FFF2-40B4-BE49-F238E27FC236}">
                    <a16:creationId xmlns:a16="http://schemas.microsoft.com/office/drawing/2014/main" id="{04A3B60E-6804-4F3F-867C-44F730F49E82}"/>
                  </a:ext>
                </a:extLst>
              </p:cNvPr>
              <p:cNvSpPr txBox="1">
                <a:spLocks noRot="1" noChangeAspect="1" noMove="1" noResize="1" noEditPoints="1" noAdjustHandles="1" noChangeArrowheads="1" noChangeShapeType="1" noTextEdit="1"/>
              </p:cNvSpPr>
              <p:nvPr/>
            </p:nvSpPr>
            <p:spPr>
              <a:xfrm>
                <a:off x="9576000" y="2052000"/>
                <a:ext cx="2376676" cy="369332"/>
              </a:xfrm>
              <a:prstGeom prst="rect">
                <a:avLst/>
              </a:prstGeom>
              <a:blipFill>
                <a:blip r:embed="rId6"/>
                <a:stretch>
                  <a:fillRect b="-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CasellaDiTesto 12">
                <a:extLst>
                  <a:ext uri="{FF2B5EF4-FFF2-40B4-BE49-F238E27FC236}">
                    <a16:creationId xmlns:a16="http://schemas.microsoft.com/office/drawing/2014/main" id="{24D687D7-1545-4ABF-BB7D-CC23A8024FE2}"/>
                  </a:ext>
                </a:extLst>
              </p:cNvPr>
              <p:cNvSpPr txBox="1"/>
              <p:nvPr/>
            </p:nvSpPr>
            <p:spPr>
              <a:xfrm>
                <a:off x="9739101" y="3244334"/>
                <a:ext cx="2087110" cy="66358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it-IT" i="1" smtClean="0">
                              <a:latin typeface="Cambria Math" panose="02040503050406030204" pitchFamily="18" charset="0"/>
                            </a:rPr>
                          </m:ctrlPr>
                        </m:sSubPr>
                        <m:e>
                          <m:r>
                            <a:rPr lang="it-IT" i="1">
                              <a:latin typeface="Cambria Math" panose="02040503050406030204" pitchFamily="18" charset="0"/>
                            </a:rPr>
                            <m:t>𝑥</m:t>
                          </m:r>
                        </m:e>
                        <m:sub>
                          <m:r>
                            <a:rPr lang="it-IT" b="0" i="1" smtClean="0">
                              <a:latin typeface="Cambria Math" panose="02040503050406030204" pitchFamily="18" charset="0"/>
                            </a:rPr>
                            <m:t>2</m:t>
                          </m:r>
                        </m:sub>
                      </m:sSub>
                      <m:r>
                        <a:rPr lang="it-IT" b="0" i="1" smtClean="0">
                          <a:latin typeface="Cambria Math" panose="02040503050406030204" pitchFamily="18" charset="0"/>
                        </a:rPr>
                        <m:t>=−</m:t>
                      </m:r>
                      <m:f>
                        <m:fPr>
                          <m:ctrlPr>
                            <a:rPr lang="it-IT" b="0" i="1" smtClean="0">
                              <a:latin typeface="Cambria Math" panose="02040503050406030204" pitchFamily="18" charset="0"/>
                            </a:rPr>
                          </m:ctrlPr>
                        </m:fPr>
                        <m:num>
                          <m:sSub>
                            <m:sSubPr>
                              <m:ctrlPr>
                                <a:rPr lang="it-IT" i="1">
                                  <a:latin typeface="Cambria Math" panose="02040503050406030204" pitchFamily="18" charset="0"/>
                                </a:rPr>
                              </m:ctrlPr>
                            </m:sSubPr>
                            <m:e>
                              <m:r>
                                <a:rPr lang="it-IT" i="1">
                                  <a:latin typeface="Cambria Math" panose="02040503050406030204" pitchFamily="18" charset="0"/>
                                </a:rPr>
                                <m:t>𝑤</m:t>
                              </m:r>
                            </m:e>
                            <m:sub>
                              <m:r>
                                <a:rPr lang="it-IT" i="1">
                                  <a:latin typeface="Cambria Math" panose="02040503050406030204" pitchFamily="18" charset="0"/>
                                </a:rPr>
                                <m:t>1 </m:t>
                              </m:r>
                            </m:sub>
                          </m:sSub>
                        </m:num>
                        <m:den>
                          <m:sSub>
                            <m:sSubPr>
                              <m:ctrlPr>
                                <a:rPr lang="it-IT" i="1">
                                  <a:latin typeface="Cambria Math" panose="02040503050406030204" pitchFamily="18" charset="0"/>
                                </a:rPr>
                              </m:ctrlPr>
                            </m:sSubPr>
                            <m:e>
                              <m:r>
                                <a:rPr lang="it-IT" i="1">
                                  <a:latin typeface="Cambria Math" panose="02040503050406030204" pitchFamily="18" charset="0"/>
                                </a:rPr>
                                <m:t>𝑤</m:t>
                              </m:r>
                            </m:e>
                            <m:sub>
                              <m:r>
                                <a:rPr lang="it-IT" i="1">
                                  <a:latin typeface="Cambria Math" panose="02040503050406030204" pitchFamily="18" charset="0"/>
                                </a:rPr>
                                <m:t>2</m:t>
                              </m:r>
                            </m:sub>
                          </m:sSub>
                        </m:den>
                      </m:f>
                      <m:sSub>
                        <m:sSubPr>
                          <m:ctrlPr>
                            <a:rPr lang="it-IT" i="1">
                              <a:latin typeface="Cambria Math" panose="02040503050406030204" pitchFamily="18" charset="0"/>
                            </a:rPr>
                          </m:ctrlPr>
                        </m:sSubPr>
                        <m:e>
                          <m:r>
                            <a:rPr lang="it-IT" b="0" i="1" smtClean="0">
                              <a:latin typeface="Cambria Math" panose="02040503050406030204" pitchFamily="18" charset="0"/>
                            </a:rPr>
                            <m:t>𝑥</m:t>
                          </m:r>
                        </m:e>
                        <m:sub>
                          <m:r>
                            <a:rPr lang="it-IT" b="0" i="1" smtClean="0">
                              <a:latin typeface="Cambria Math" panose="02040503050406030204" pitchFamily="18" charset="0"/>
                            </a:rPr>
                            <m:t>1</m:t>
                          </m:r>
                        </m:sub>
                      </m:sSub>
                      <m:r>
                        <a:rPr lang="it-IT" i="1">
                          <a:latin typeface="Cambria Math" panose="02040503050406030204" pitchFamily="18" charset="0"/>
                        </a:rPr>
                        <m:t>−</m:t>
                      </m:r>
                      <m:f>
                        <m:fPr>
                          <m:ctrlPr>
                            <a:rPr lang="it-IT" i="1">
                              <a:latin typeface="Cambria Math" panose="02040503050406030204" pitchFamily="18" charset="0"/>
                            </a:rPr>
                          </m:ctrlPr>
                        </m:fPr>
                        <m:num>
                          <m:r>
                            <a:rPr lang="it-IT" b="0" i="1" smtClean="0">
                              <a:latin typeface="Cambria Math" panose="02040503050406030204" pitchFamily="18" charset="0"/>
                            </a:rPr>
                            <m:t>𝑏</m:t>
                          </m:r>
                        </m:num>
                        <m:den>
                          <m:sSub>
                            <m:sSubPr>
                              <m:ctrlPr>
                                <a:rPr lang="it-IT" i="1">
                                  <a:latin typeface="Cambria Math" panose="02040503050406030204" pitchFamily="18" charset="0"/>
                                </a:rPr>
                              </m:ctrlPr>
                            </m:sSubPr>
                            <m:e>
                              <m:r>
                                <a:rPr lang="it-IT" i="1">
                                  <a:latin typeface="Cambria Math" panose="02040503050406030204" pitchFamily="18" charset="0"/>
                                </a:rPr>
                                <m:t>𝑤</m:t>
                              </m:r>
                            </m:e>
                            <m:sub>
                              <m:r>
                                <a:rPr lang="it-IT" i="1">
                                  <a:latin typeface="Cambria Math" panose="02040503050406030204" pitchFamily="18" charset="0"/>
                                </a:rPr>
                                <m:t>2</m:t>
                              </m:r>
                            </m:sub>
                          </m:sSub>
                        </m:den>
                      </m:f>
                    </m:oMath>
                  </m:oMathPara>
                </a14:m>
                <a:endParaRPr lang="en-US" dirty="0"/>
              </a:p>
            </p:txBody>
          </p:sp>
        </mc:Choice>
        <mc:Fallback xmlns="">
          <p:sp>
            <p:nvSpPr>
              <p:cNvPr id="13" name="CasellaDiTesto 12">
                <a:extLst>
                  <a:ext uri="{FF2B5EF4-FFF2-40B4-BE49-F238E27FC236}">
                    <a16:creationId xmlns:a16="http://schemas.microsoft.com/office/drawing/2014/main" id="{24D687D7-1545-4ABF-BB7D-CC23A8024FE2}"/>
                  </a:ext>
                </a:extLst>
              </p:cNvPr>
              <p:cNvSpPr txBox="1">
                <a:spLocks noRot="1" noChangeAspect="1" noMove="1" noResize="1" noEditPoints="1" noAdjustHandles="1" noChangeArrowheads="1" noChangeShapeType="1" noTextEdit="1"/>
              </p:cNvSpPr>
              <p:nvPr/>
            </p:nvSpPr>
            <p:spPr>
              <a:xfrm>
                <a:off x="9739101" y="3244334"/>
                <a:ext cx="2087110" cy="663580"/>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CasellaDiTesto 13">
                <a:extLst>
                  <a:ext uri="{FF2B5EF4-FFF2-40B4-BE49-F238E27FC236}">
                    <a16:creationId xmlns:a16="http://schemas.microsoft.com/office/drawing/2014/main" id="{9D574054-7BA1-4D95-AEB7-07A47207290F}"/>
                  </a:ext>
                </a:extLst>
              </p:cNvPr>
              <p:cNvSpPr txBox="1"/>
              <p:nvPr/>
            </p:nvSpPr>
            <p:spPr>
              <a:xfrm>
                <a:off x="9375571" y="2494279"/>
                <a:ext cx="2816429" cy="338554"/>
              </a:xfrm>
              <a:prstGeom prst="rect">
                <a:avLst/>
              </a:prstGeom>
              <a:noFill/>
            </p:spPr>
            <p:txBody>
              <a:bodyPr wrap="square">
                <a:spAutoFit/>
              </a:bodyPr>
              <a:lstStyle/>
              <a:p>
                <a:r>
                  <a:rPr lang="en-US" sz="1600" dirty="0"/>
                  <a:t>In the </a:t>
                </a:r>
                <a14:m>
                  <m:oMath xmlns:m="http://schemas.openxmlformats.org/officeDocument/2006/math">
                    <m:sSub>
                      <m:sSubPr>
                        <m:ctrlPr>
                          <a:rPr lang="it-IT" sz="1600" b="0" i="1" smtClean="0">
                            <a:latin typeface="Cambria Math" panose="02040503050406030204" pitchFamily="18" charset="0"/>
                          </a:rPr>
                        </m:ctrlPr>
                      </m:sSubPr>
                      <m:e>
                        <m:r>
                          <a:rPr lang="it-IT" sz="1600" b="0" i="1" smtClean="0">
                            <a:latin typeface="Cambria Math" panose="02040503050406030204" pitchFamily="18" charset="0"/>
                          </a:rPr>
                          <m:t>𝑥</m:t>
                        </m:r>
                      </m:e>
                      <m:sub>
                        <m:r>
                          <a:rPr lang="it-IT" sz="1600" b="0" i="1" smtClean="0">
                            <a:latin typeface="Cambria Math" panose="02040503050406030204" pitchFamily="18" charset="0"/>
                          </a:rPr>
                          <m:t>1</m:t>
                        </m:r>
                      </m:sub>
                    </m:sSub>
                  </m:oMath>
                </a14:m>
                <a:r>
                  <a:rPr lang="en-US" sz="1600" dirty="0"/>
                  <a:t>, </a:t>
                </a:r>
                <a14:m>
                  <m:oMath xmlns:m="http://schemas.openxmlformats.org/officeDocument/2006/math">
                    <m:sSub>
                      <m:sSubPr>
                        <m:ctrlPr>
                          <a:rPr lang="it-IT" sz="1600" i="1">
                            <a:latin typeface="Cambria Math" panose="02040503050406030204" pitchFamily="18" charset="0"/>
                          </a:rPr>
                        </m:ctrlPr>
                      </m:sSubPr>
                      <m:e>
                        <m:r>
                          <a:rPr lang="it-IT" sz="1600" i="1">
                            <a:latin typeface="Cambria Math" panose="02040503050406030204" pitchFamily="18" charset="0"/>
                          </a:rPr>
                          <m:t>𝑥</m:t>
                        </m:r>
                      </m:e>
                      <m:sub>
                        <m:r>
                          <a:rPr lang="it-IT" sz="1600" b="0" i="1" smtClean="0">
                            <a:latin typeface="Cambria Math" panose="02040503050406030204" pitchFamily="18" charset="0"/>
                          </a:rPr>
                          <m:t>2</m:t>
                        </m:r>
                      </m:sub>
                    </m:sSub>
                  </m:oMath>
                </a14:m>
                <a:r>
                  <a:rPr lang="en-US" sz="1600" dirty="0"/>
                  <a:t>  plane (i.e., </a:t>
                </a:r>
                <a14:m>
                  <m:oMath xmlns:m="http://schemas.openxmlformats.org/officeDocument/2006/math">
                    <m:r>
                      <a:rPr lang="it-IT" sz="1600" i="1">
                        <a:latin typeface="Cambria Math" panose="02040503050406030204" pitchFamily="18" charset="0"/>
                      </a:rPr>
                      <m:t>𝑦</m:t>
                    </m:r>
                    <m:r>
                      <a:rPr lang="it-IT" sz="1600" i="1">
                        <a:latin typeface="Cambria Math" panose="02040503050406030204" pitchFamily="18" charset="0"/>
                      </a:rPr>
                      <m:t>=0</m:t>
                    </m:r>
                  </m:oMath>
                </a14:m>
                <a:r>
                  <a:rPr lang="en-US" sz="1600" dirty="0"/>
                  <a:t>)</a:t>
                </a:r>
              </a:p>
            </p:txBody>
          </p:sp>
        </mc:Choice>
        <mc:Fallback xmlns="">
          <p:sp>
            <p:nvSpPr>
              <p:cNvPr id="14" name="CasellaDiTesto 13">
                <a:extLst>
                  <a:ext uri="{FF2B5EF4-FFF2-40B4-BE49-F238E27FC236}">
                    <a16:creationId xmlns:a16="http://schemas.microsoft.com/office/drawing/2014/main" id="{9D574054-7BA1-4D95-AEB7-07A47207290F}"/>
                  </a:ext>
                </a:extLst>
              </p:cNvPr>
              <p:cNvSpPr txBox="1">
                <a:spLocks noRot="1" noChangeAspect="1" noMove="1" noResize="1" noEditPoints="1" noAdjustHandles="1" noChangeArrowheads="1" noChangeShapeType="1" noTextEdit="1"/>
              </p:cNvSpPr>
              <p:nvPr/>
            </p:nvSpPr>
            <p:spPr>
              <a:xfrm>
                <a:off x="9375571" y="2494279"/>
                <a:ext cx="2816429" cy="338554"/>
              </a:xfrm>
              <a:prstGeom prst="rect">
                <a:avLst/>
              </a:prstGeom>
              <a:blipFill>
                <a:blip r:embed="rId8"/>
                <a:stretch>
                  <a:fillRect l="-1299" t="-5357" b="-21429"/>
                </a:stretch>
              </a:blipFill>
            </p:spPr>
            <p:txBody>
              <a:bodyPr/>
              <a:lstStyle/>
              <a:p>
                <a:r>
                  <a:rPr lang="en-US">
                    <a:noFill/>
                  </a:rPr>
                  <a:t> </a:t>
                </a:r>
              </a:p>
            </p:txBody>
          </p:sp>
        </mc:Fallback>
      </mc:AlternateContent>
      <p:cxnSp>
        <p:nvCxnSpPr>
          <p:cNvPr id="4" name="Connettore 2 3">
            <a:extLst>
              <a:ext uri="{FF2B5EF4-FFF2-40B4-BE49-F238E27FC236}">
                <a16:creationId xmlns:a16="http://schemas.microsoft.com/office/drawing/2014/main" id="{B02E0A1F-1BBE-45B3-BE3E-07DB78350983}"/>
              </a:ext>
            </a:extLst>
          </p:cNvPr>
          <p:cNvCxnSpPr>
            <a:stCxn id="14" idx="2"/>
            <a:endCxn id="13" idx="0"/>
          </p:cNvCxnSpPr>
          <p:nvPr/>
        </p:nvCxnSpPr>
        <p:spPr>
          <a:xfrm flipH="1">
            <a:off x="10782656" y="2832833"/>
            <a:ext cx="1130" cy="411501"/>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CasellaDiTesto 14">
            <a:extLst>
              <a:ext uri="{FF2B5EF4-FFF2-40B4-BE49-F238E27FC236}">
                <a16:creationId xmlns:a16="http://schemas.microsoft.com/office/drawing/2014/main" id="{352D1495-F9A8-4946-AB97-EA2F568BB5D2}"/>
              </a:ext>
            </a:extLst>
          </p:cNvPr>
          <p:cNvSpPr txBox="1"/>
          <p:nvPr/>
        </p:nvSpPr>
        <p:spPr>
          <a:xfrm>
            <a:off x="10187505" y="4152919"/>
            <a:ext cx="1315139" cy="338554"/>
          </a:xfrm>
          <a:prstGeom prst="rect">
            <a:avLst/>
          </a:prstGeom>
          <a:noFill/>
        </p:spPr>
        <p:txBody>
          <a:bodyPr wrap="square">
            <a:spAutoFit/>
          </a:bodyPr>
          <a:lstStyle/>
          <a:p>
            <a:r>
              <a:rPr lang="it-IT" sz="1600" u="sng" dirty="0" err="1"/>
              <a:t>That</a:t>
            </a:r>
            <a:r>
              <a:rPr lang="it-IT" sz="1600" u="sng" dirty="0"/>
              <a:t> </a:t>
            </a:r>
            <a:r>
              <a:rPr lang="it-IT" sz="1600" u="sng" dirty="0" err="1"/>
              <a:t>is</a:t>
            </a:r>
            <a:r>
              <a:rPr lang="it-IT" sz="1600" u="sng" dirty="0"/>
              <a:t> a line!</a:t>
            </a:r>
            <a:endParaRPr lang="en-US" sz="1600" u="sng" dirty="0"/>
          </a:p>
        </p:txBody>
      </p:sp>
      <p:cxnSp>
        <p:nvCxnSpPr>
          <p:cNvPr id="16" name="Connettore 2 15">
            <a:extLst>
              <a:ext uri="{FF2B5EF4-FFF2-40B4-BE49-F238E27FC236}">
                <a16:creationId xmlns:a16="http://schemas.microsoft.com/office/drawing/2014/main" id="{B185CBAD-12DF-45D9-96AC-668A4DDFBA09}"/>
              </a:ext>
            </a:extLst>
          </p:cNvPr>
          <p:cNvCxnSpPr>
            <a:cxnSpLocks/>
            <a:stCxn id="13" idx="1"/>
          </p:cNvCxnSpPr>
          <p:nvPr/>
        </p:nvCxnSpPr>
        <p:spPr>
          <a:xfrm flipH="1" flipV="1">
            <a:off x="5161085" y="2797296"/>
            <a:ext cx="4578016" cy="778828"/>
          </a:xfrm>
          <a:prstGeom prst="straightConnector1">
            <a:avLst/>
          </a:prstGeom>
          <a:ln w="9525">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8" name="Connettore 2 17">
            <a:extLst>
              <a:ext uri="{FF2B5EF4-FFF2-40B4-BE49-F238E27FC236}">
                <a16:creationId xmlns:a16="http://schemas.microsoft.com/office/drawing/2014/main" id="{1BD8E6F7-D100-4C7E-8C0F-9C4957C5A4AA}"/>
              </a:ext>
            </a:extLst>
          </p:cNvPr>
          <p:cNvCxnSpPr>
            <a:cxnSpLocks/>
            <a:stCxn id="15" idx="1"/>
          </p:cNvCxnSpPr>
          <p:nvPr/>
        </p:nvCxnSpPr>
        <p:spPr>
          <a:xfrm flipH="1" flipV="1">
            <a:off x="5161085" y="2832833"/>
            <a:ext cx="5026420" cy="1489363"/>
          </a:xfrm>
          <a:prstGeom prst="straightConnector1">
            <a:avLst/>
          </a:prstGeom>
          <a:ln w="9525">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1" name="CasellaDiTesto 20">
                <a:extLst>
                  <a:ext uri="{FF2B5EF4-FFF2-40B4-BE49-F238E27FC236}">
                    <a16:creationId xmlns:a16="http://schemas.microsoft.com/office/drawing/2014/main" id="{9CC96EEC-5CB1-4148-BB49-FB06504F755D}"/>
                  </a:ext>
                </a:extLst>
              </p:cNvPr>
              <p:cNvSpPr txBox="1"/>
              <p:nvPr/>
            </p:nvSpPr>
            <p:spPr>
              <a:xfrm>
                <a:off x="9498150" y="1114236"/>
                <a:ext cx="1853136" cy="87985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it-IT" b="0" i="1" smtClean="0">
                          <a:latin typeface="Cambria Math" panose="02040503050406030204" pitchFamily="18" charset="0"/>
                        </a:rPr>
                        <m:t>𝑦</m:t>
                      </m:r>
                      <m:r>
                        <a:rPr lang="it-IT" b="0" i="1" smtClean="0">
                          <a:latin typeface="Cambria Math" panose="02040503050406030204" pitchFamily="18" charset="0"/>
                        </a:rPr>
                        <m:t>=</m:t>
                      </m:r>
                      <m:nary>
                        <m:naryPr>
                          <m:chr m:val="∑"/>
                          <m:ctrlPr>
                            <a:rPr lang="it-IT" b="0" i="1" smtClean="0">
                              <a:latin typeface="Cambria Math" panose="02040503050406030204" pitchFamily="18" charset="0"/>
                            </a:rPr>
                          </m:ctrlPr>
                        </m:naryPr>
                        <m:sub>
                          <m:r>
                            <m:rPr>
                              <m:brk m:alnAt="23"/>
                            </m:rPr>
                            <a:rPr lang="it-IT" b="0" i="1" smtClean="0">
                              <a:latin typeface="Cambria Math" panose="02040503050406030204" pitchFamily="18" charset="0"/>
                            </a:rPr>
                            <m:t>𝑗</m:t>
                          </m:r>
                          <m:r>
                            <a:rPr lang="it-IT" b="0" i="1" smtClean="0">
                              <a:latin typeface="Cambria Math" panose="02040503050406030204" pitchFamily="18" charset="0"/>
                            </a:rPr>
                            <m:t>=1</m:t>
                          </m:r>
                        </m:sub>
                        <m:sup>
                          <m:r>
                            <a:rPr lang="it-IT" b="0" i="1" smtClean="0">
                              <a:latin typeface="Cambria Math" panose="02040503050406030204" pitchFamily="18" charset="0"/>
                            </a:rPr>
                            <m:t>𝑚</m:t>
                          </m:r>
                        </m:sup>
                        <m:e>
                          <m:sSub>
                            <m:sSubPr>
                              <m:ctrlPr>
                                <a:rPr lang="it-IT" b="0" i="1" smtClean="0">
                                  <a:latin typeface="Cambria Math" panose="02040503050406030204" pitchFamily="18" charset="0"/>
                                </a:rPr>
                              </m:ctrlPr>
                            </m:sSubPr>
                            <m:e>
                              <m:r>
                                <a:rPr lang="it-IT" b="0" i="1" smtClean="0">
                                  <a:latin typeface="Cambria Math" panose="02040503050406030204" pitchFamily="18" charset="0"/>
                                </a:rPr>
                                <m:t>𝑤</m:t>
                              </m:r>
                            </m:e>
                            <m:sub>
                              <m:r>
                                <a:rPr lang="it-IT" b="0" i="1" smtClean="0">
                                  <a:latin typeface="Cambria Math" panose="02040503050406030204" pitchFamily="18" charset="0"/>
                                </a:rPr>
                                <m:t>𝑗</m:t>
                              </m:r>
                            </m:sub>
                          </m:sSub>
                          <m:sSub>
                            <m:sSubPr>
                              <m:ctrlPr>
                                <a:rPr lang="it-IT" b="0" i="1" smtClean="0">
                                  <a:latin typeface="Cambria Math" panose="02040503050406030204" pitchFamily="18" charset="0"/>
                                </a:rPr>
                              </m:ctrlPr>
                            </m:sSubPr>
                            <m:e>
                              <m:r>
                                <a:rPr lang="it-IT" b="0" i="1" smtClean="0">
                                  <a:latin typeface="Cambria Math" panose="02040503050406030204" pitchFamily="18" charset="0"/>
                                </a:rPr>
                                <m:t>𝑥</m:t>
                              </m:r>
                            </m:e>
                            <m:sub>
                              <m:r>
                                <a:rPr lang="it-IT" b="0" i="1" smtClean="0">
                                  <a:latin typeface="Cambria Math" panose="02040503050406030204" pitchFamily="18" charset="0"/>
                                </a:rPr>
                                <m:t>𝑗</m:t>
                              </m:r>
                            </m:sub>
                          </m:sSub>
                        </m:e>
                      </m:nary>
                      <m:r>
                        <a:rPr lang="it-IT" b="0" i="1" smtClean="0">
                          <a:latin typeface="Cambria Math" panose="02040503050406030204" pitchFamily="18" charset="0"/>
                        </a:rPr>
                        <m:t>+</m:t>
                      </m:r>
                      <m:r>
                        <a:rPr lang="it-IT" b="0" i="1" smtClean="0">
                          <a:latin typeface="Cambria Math" panose="02040503050406030204" pitchFamily="18" charset="0"/>
                        </a:rPr>
                        <m:t>𝑏</m:t>
                      </m:r>
                    </m:oMath>
                  </m:oMathPara>
                </a14:m>
                <a:endParaRPr lang="en-US" dirty="0"/>
              </a:p>
            </p:txBody>
          </p:sp>
        </mc:Choice>
        <mc:Fallback xmlns="">
          <p:sp>
            <p:nvSpPr>
              <p:cNvPr id="21" name="CasellaDiTesto 20">
                <a:extLst>
                  <a:ext uri="{FF2B5EF4-FFF2-40B4-BE49-F238E27FC236}">
                    <a16:creationId xmlns:a16="http://schemas.microsoft.com/office/drawing/2014/main" id="{9CC96EEC-5CB1-4148-BB49-FB06504F755D}"/>
                  </a:ext>
                </a:extLst>
              </p:cNvPr>
              <p:cNvSpPr txBox="1">
                <a:spLocks noRot="1" noChangeAspect="1" noMove="1" noResize="1" noEditPoints="1" noAdjustHandles="1" noChangeArrowheads="1" noChangeShapeType="1" noTextEdit="1"/>
              </p:cNvSpPr>
              <p:nvPr/>
            </p:nvSpPr>
            <p:spPr>
              <a:xfrm>
                <a:off x="9498150" y="1114236"/>
                <a:ext cx="1853136" cy="879856"/>
              </a:xfrm>
              <a:prstGeom prst="rect">
                <a:avLst/>
              </a:prstGeom>
              <a:blipFill>
                <a:blip r:embed="rId9"/>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907434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BA49B5CB-0E59-47F5-A598-B008FEAB60F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555" t="5848" r="6725" b="6140"/>
          <a:stretch/>
        </p:blipFill>
        <p:spPr bwMode="auto">
          <a:xfrm>
            <a:off x="11390552" y="-17585"/>
            <a:ext cx="801448" cy="80411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662D03B7-781F-465F-B63F-5FECEC74ED4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2882" t="12118" r="9832" b="18598"/>
          <a:stretch/>
        </p:blipFill>
        <p:spPr bwMode="auto">
          <a:xfrm>
            <a:off x="11435555" y="786534"/>
            <a:ext cx="731111" cy="655404"/>
          </a:xfrm>
          <a:prstGeom prst="rect">
            <a:avLst/>
          </a:prstGeom>
          <a:noFill/>
          <a:extLst>
            <a:ext uri="{909E8E84-426E-40DD-AFC4-6F175D3DCCD1}">
              <a14:hiddenFill xmlns:a14="http://schemas.microsoft.com/office/drawing/2010/main">
                <a:solidFill>
                  <a:srgbClr val="FFFFFF"/>
                </a:solidFill>
              </a14:hiddenFill>
            </a:ext>
          </a:extLst>
        </p:spPr>
      </p:pic>
      <p:pic>
        <p:nvPicPr>
          <p:cNvPr id="6" name="Immagine 5">
            <a:extLst>
              <a:ext uri="{FF2B5EF4-FFF2-40B4-BE49-F238E27FC236}">
                <a16:creationId xmlns:a16="http://schemas.microsoft.com/office/drawing/2014/main" id="{E506EE41-8FBF-4069-BE3E-A9357494240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80313" y="0"/>
            <a:ext cx="801447" cy="800101"/>
          </a:xfrm>
          <a:prstGeom prst="rect">
            <a:avLst/>
          </a:prstGeom>
          <a:ln>
            <a:noFill/>
          </a:ln>
          <a:effectLst>
            <a:outerShdw blurRad="292100" dist="139700" dir="2700000" algn="tl" rotWithShape="0">
              <a:srgbClr val="333333">
                <a:alpha val="65000"/>
              </a:srgbClr>
            </a:outerShdw>
          </a:effectLst>
        </p:spPr>
      </p:pic>
      <p:sp>
        <p:nvSpPr>
          <p:cNvPr id="9" name="CasellaDiTesto 8">
            <a:extLst>
              <a:ext uri="{FF2B5EF4-FFF2-40B4-BE49-F238E27FC236}">
                <a16:creationId xmlns:a16="http://schemas.microsoft.com/office/drawing/2014/main" id="{78F30BA7-DC35-49CF-8F0D-1A9CA614DB74}"/>
              </a:ext>
            </a:extLst>
          </p:cNvPr>
          <p:cNvSpPr txBox="1"/>
          <p:nvPr/>
        </p:nvSpPr>
        <p:spPr>
          <a:xfrm>
            <a:off x="8484823" y="6488668"/>
            <a:ext cx="3707177" cy="369332"/>
          </a:xfrm>
          <a:prstGeom prst="rect">
            <a:avLst/>
          </a:prstGeom>
          <a:noFill/>
        </p:spPr>
        <p:txBody>
          <a:bodyPr wrap="square" rtlCol="0">
            <a:spAutoFit/>
          </a:bodyPr>
          <a:lstStyle/>
          <a:p>
            <a:r>
              <a:rPr lang="en-US" i="1" dirty="0"/>
              <a:t>INAF School of AI, Naples, April 14-17</a:t>
            </a:r>
          </a:p>
        </p:txBody>
      </p:sp>
      <p:sp>
        <p:nvSpPr>
          <p:cNvPr id="10" name="CasellaDiTesto 9">
            <a:extLst>
              <a:ext uri="{FF2B5EF4-FFF2-40B4-BE49-F238E27FC236}">
                <a16:creationId xmlns:a16="http://schemas.microsoft.com/office/drawing/2014/main" id="{D1456F0E-290A-40AD-88B8-260E7DE5EAF7}"/>
              </a:ext>
            </a:extLst>
          </p:cNvPr>
          <p:cNvSpPr txBox="1"/>
          <p:nvPr/>
        </p:nvSpPr>
        <p:spPr>
          <a:xfrm>
            <a:off x="173042" y="-17585"/>
            <a:ext cx="2710807" cy="553998"/>
          </a:xfrm>
          <a:prstGeom prst="rect">
            <a:avLst/>
          </a:prstGeom>
          <a:noFill/>
        </p:spPr>
        <p:txBody>
          <a:bodyPr wrap="none" rtlCol="0">
            <a:spAutoFit/>
          </a:bodyPr>
          <a:lstStyle/>
          <a:p>
            <a:r>
              <a:rPr lang="en-US" sz="3000" b="1" dirty="0"/>
              <a:t>The Perceptron</a:t>
            </a:r>
          </a:p>
        </p:txBody>
      </p:sp>
      <mc:AlternateContent xmlns:mc="http://schemas.openxmlformats.org/markup-compatibility/2006" xmlns:a14="http://schemas.microsoft.com/office/drawing/2010/main">
        <mc:Choice Requires="a14">
          <p:sp>
            <p:nvSpPr>
              <p:cNvPr id="11" name="CasellaDiTesto 10">
                <a:extLst>
                  <a:ext uri="{FF2B5EF4-FFF2-40B4-BE49-F238E27FC236}">
                    <a16:creationId xmlns:a16="http://schemas.microsoft.com/office/drawing/2014/main" id="{FA73B344-0AE7-4E74-9424-C149843E6BF1}"/>
                  </a:ext>
                </a:extLst>
              </p:cNvPr>
              <p:cNvSpPr txBox="1"/>
              <p:nvPr/>
            </p:nvSpPr>
            <p:spPr>
              <a:xfrm>
                <a:off x="205611" y="461547"/>
                <a:ext cx="8155874" cy="830997"/>
              </a:xfrm>
              <a:prstGeom prst="rect">
                <a:avLst/>
              </a:prstGeom>
              <a:noFill/>
            </p:spPr>
            <p:txBody>
              <a:bodyPr wrap="square">
                <a:spAutoFit/>
              </a:bodyPr>
              <a:lstStyle/>
              <a:p>
                <a:r>
                  <a:rPr lang="en-US" sz="1600" dirty="0"/>
                  <a:t>Let’s suppose two point distributions (class A and B)</a:t>
                </a:r>
              </a:p>
              <a:p>
                <a:r>
                  <a:rPr lang="en-US" sz="1600" dirty="0"/>
                  <a:t>Separation line is initially random (i.e. random </a:t>
                </a:r>
                <a:r>
                  <a:rPr lang="en-US" sz="1600" dirty="0" err="1"/>
                  <a:t>init</a:t>
                </a:r>
                <a:r>
                  <a:rPr lang="en-US" sz="1600" dirty="0"/>
                  <a:t> for weights)</a:t>
                </a:r>
              </a:p>
              <a:p>
                <a:r>
                  <a:rPr lang="en-US" sz="1600" dirty="0"/>
                  <a:t>During the training weights (</a:t>
                </a:r>
                <a14:m>
                  <m:oMath xmlns:m="http://schemas.openxmlformats.org/officeDocument/2006/math">
                    <m:sSub>
                      <m:sSubPr>
                        <m:ctrlPr>
                          <a:rPr lang="it-IT" sz="1600" b="0" i="1" smtClean="0">
                            <a:latin typeface="Cambria Math" panose="02040503050406030204" pitchFamily="18" charset="0"/>
                          </a:rPr>
                        </m:ctrlPr>
                      </m:sSubPr>
                      <m:e>
                        <m:r>
                          <a:rPr lang="it-IT" sz="1600" b="0" i="1" smtClean="0">
                            <a:latin typeface="Cambria Math" panose="02040503050406030204" pitchFamily="18" charset="0"/>
                          </a:rPr>
                          <m:t>𝑤</m:t>
                        </m:r>
                      </m:e>
                      <m:sub>
                        <m:r>
                          <a:rPr lang="it-IT" sz="1600" b="0" i="1" smtClean="0">
                            <a:latin typeface="Cambria Math" panose="02040503050406030204" pitchFamily="18" charset="0"/>
                          </a:rPr>
                          <m:t>1 </m:t>
                        </m:r>
                      </m:sub>
                    </m:sSub>
                    <m:r>
                      <a:rPr lang="it-IT" sz="1600" b="0" i="1" smtClean="0">
                        <a:latin typeface="Cambria Math" panose="02040503050406030204" pitchFamily="18" charset="0"/>
                      </a:rPr>
                      <m:t>, </m:t>
                    </m:r>
                    <m:sSub>
                      <m:sSubPr>
                        <m:ctrlPr>
                          <a:rPr lang="it-IT" sz="1600" b="0" i="1" smtClean="0">
                            <a:latin typeface="Cambria Math" panose="02040503050406030204" pitchFamily="18" charset="0"/>
                          </a:rPr>
                        </m:ctrlPr>
                      </m:sSubPr>
                      <m:e>
                        <m:r>
                          <a:rPr lang="it-IT" sz="1600" b="0" i="1" smtClean="0">
                            <a:latin typeface="Cambria Math" panose="02040503050406030204" pitchFamily="18" charset="0"/>
                          </a:rPr>
                          <m:t>𝑤</m:t>
                        </m:r>
                      </m:e>
                      <m:sub>
                        <m:r>
                          <a:rPr lang="it-IT" sz="1600" b="0" i="1" smtClean="0">
                            <a:latin typeface="Cambria Math" panose="02040503050406030204" pitchFamily="18" charset="0"/>
                          </a:rPr>
                          <m:t>2</m:t>
                        </m:r>
                      </m:sub>
                    </m:sSub>
                  </m:oMath>
                </a14:m>
                <a:r>
                  <a:rPr lang="en-US" sz="1600" dirty="0"/>
                  <a:t>) are adapted (in order to separate the point distributions)</a:t>
                </a:r>
              </a:p>
            </p:txBody>
          </p:sp>
        </mc:Choice>
        <mc:Fallback xmlns="">
          <p:sp>
            <p:nvSpPr>
              <p:cNvPr id="11" name="CasellaDiTesto 10">
                <a:extLst>
                  <a:ext uri="{FF2B5EF4-FFF2-40B4-BE49-F238E27FC236}">
                    <a16:creationId xmlns:a16="http://schemas.microsoft.com/office/drawing/2014/main" id="{FA73B344-0AE7-4E74-9424-C149843E6BF1}"/>
                  </a:ext>
                </a:extLst>
              </p:cNvPr>
              <p:cNvSpPr txBox="1">
                <a:spLocks noRot="1" noChangeAspect="1" noMove="1" noResize="1" noEditPoints="1" noAdjustHandles="1" noChangeArrowheads="1" noChangeShapeType="1" noTextEdit="1"/>
              </p:cNvSpPr>
              <p:nvPr/>
            </p:nvSpPr>
            <p:spPr>
              <a:xfrm>
                <a:off x="205611" y="461547"/>
                <a:ext cx="8155874" cy="830997"/>
              </a:xfrm>
              <a:prstGeom prst="rect">
                <a:avLst/>
              </a:prstGeom>
              <a:blipFill>
                <a:blip r:embed="rId5"/>
                <a:stretch>
                  <a:fillRect l="-448" t="-2206" b="-882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CasellaDiTesto 11">
                <a:extLst>
                  <a:ext uri="{FF2B5EF4-FFF2-40B4-BE49-F238E27FC236}">
                    <a16:creationId xmlns:a16="http://schemas.microsoft.com/office/drawing/2014/main" id="{04A3B60E-6804-4F3F-867C-44F730F49E82}"/>
                  </a:ext>
                </a:extLst>
              </p:cNvPr>
              <p:cNvSpPr txBox="1"/>
              <p:nvPr/>
            </p:nvSpPr>
            <p:spPr>
              <a:xfrm>
                <a:off x="9576000" y="2052000"/>
                <a:ext cx="237667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it-IT" b="0" i="1" smtClean="0">
                          <a:latin typeface="Cambria Math" panose="02040503050406030204" pitchFamily="18" charset="0"/>
                        </a:rPr>
                        <m:t>𝑦</m:t>
                      </m:r>
                      <m:r>
                        <a:rPr lang="it-IT" b="0" i="1" smtClean="0">
                          <a:latin typeface="Cambria Math" panose="02040503050406030204" pitchFamily="18" charset="0"/>
                        </a:rPr>
                        <m:t>=</m:t>
                      </m:r>
                      <m:sSub>
                        <m:sSubPr>
                          <m:ctrlPr>
                            <a:rPr lang="it-IT" b="0" i="1" smtClean="0">
                              <a:latin typeface="Cambria Math" panose="02040503050406030204" pitchFamily="18" charset="0"/>
                            </a:rPr>
                          </m:ctrlPr>
                        </m:sSubPr>
                        <m:e>
                          <m:r>
                            <a:rPr lang="it-IT" b="0" i="1" smtClean="0">
                              <a:latin typeface="Cambria Math" panose="02040503050406030204" pitchFamily="18" charset="0"/>
                            </a:rPr>
                            <m:t>𝑤</m:t>
                          </m:r>
                        </m:e>
                        <m:sub>
                          <m:r>
                            <a:rPr lang="it-IT" b="0" i="1" smtClean="0">
                              <a:latin typeface="Cambria Math" panose="02040503050406030204" pitchFamily="18" charset="0"/>
                            </a:rPr>
                            <m:t>1 </m:t>
                          </m:r>
                        </m:sub>
                      </m:sSub>
                      <m:sSub>
                        <m:sSubPr>
                          <m:ctrlPr>
                            <a:rPr lang="it-IT" b="0" i="1" smtClean="0">
                              <a:latin typeface="Cambria Math" panose="02040503050406030204" pitchFamily="18" charset="0"/>
                            </a:rPr>
                          </m:ctrlPr>
                        </m:sSubPr>
                        <m:e>
                          <m:r>
                            <a:rPr lang="it-IT" b="0" i="1" smtClean="0">
                              <a:latin typeface="Cambria Math" panose="02040503050406030204" pitchFamily="18" charset="0"/>
                            </a:rPr>
                            <m:t>𝑥</m:t>
                          </m:r>
                        </m:e>
                        <m:sub>
                          <m:r>
                            <a:rPr lang="it-IT" b="0" i="1" smtClean="0">
                              <a:latin typeface="Cambria Math" panose="02040503050406030204" pitchFamily="18" charset="0"/>
                            </a:rPr>
                            <m:t>1</m:t>
                          </m:r>
                        </m:sub>
                      </m:sSub>
                      <m:r>
                        <a:rPr lang="it-IT" b="0" i="1" smtClean="0">
                          <a:latin typeface="Cambria Math" panose="02040503050406030204" pitchFamily="18" charset="0"/>
                        </a:rPr>
                        <m:t>+</m:t>
                      </m:r>
                      <m:sSub>
                        <m:sSubPr>
                          <m:ctrlPr>
                            <a:rPr lang="it-IT" i="1">
                              <a:latin typeface="Cambria Math" panose="02040503050406030204" pitchFamily="18" charset="0"/>
                            </a:rPr>
                          </m:ctrlPr>
                        </m:sSubPr>
                        <m:e>
                          <m:r>
                            <a:rPr lang="it-IT" i="1">
                              <a:latin typeface="Cambria Math" panose="02040503050406030204" pitchFamily="18" charset="0"/>
                            </a:rPr>
                            <m:t>𝑤</m:t>
                          </m:r>
                        </m:e>
                        <m:sub>
                          <m:r>
                            <a:rPr lang="it-IT" b="0" i="1" smtClean="0">
                              <a:latin typeface="Cambria Math" panose="02040503050406030204" pitchFamily="18" charset="0"/>
                            </a:rPr>
                            <m:t>2</m:t>
                          </m:r>
                        </m:sub>
                      </m:sSub>
                      <m:sSub>
                        <m:sSubPr>
                          <m:ctrlPr>
                            <a:rPr lang="it-IT" i="1">
                              <a:latin typeface="Cambria Math" panose="02040503050406030204" pitchFamily="18" charset="0"/>
                            </a:rPr>
                          </m:ctrlPr>
                        </m:sSubPr>
                        <m:e>
                          <m:r>
                            <a:rPr lang="it-IT" i="1">
                              <a:latin typeface="Cambria Math" panose="02040503050406030204" pitchFamily="18" charset="0"/>
                            </a:rPr>
                            <m:t>𝑥</m:t>
                          </m:r>
                        </m:e>
                        <m:sub>
                          <m:r>
                            <a:rPr lang="it-IT" b="0" i="1" smtClean="0">
                              <a:latin typeface="Cambria Math" panose="02040503050406030204" pitchFamily="18" charset="0"/>
                            </a:rPr>
                            <m:t>2</m:t>
                          </m:r>
                        </m:sub>
                      </m:sSub>
                      <m:r>
                        <a:rPr lang="it-IT" b="0" i="1" smtClean="0">
                          <a:latin typeface="Cambria Math" panose="02040503050406030204" pitchFamily="18" charset="0"/>
                        </a:rPr>
                        <m:t>+</m:t>
                      </m:r>
                      <m:r>
                        <a:rPr lang="it-IT" b="0" i="1" smtClean="0">
                          <a:latin typeface="Cambria Math" panose="02040503050406030204" pitchFamily="18" charset="0"/>
                        </a:rPr>
                        <m:t>𝑏</m:t>
                      </m:r>
                    </m:oMath>
                  </m:oMathPara>
                </a14:m>
                <a:endParaRPr lang="en-US" dirty="0"/>
              </a:p>
            </p:txBody>
          </p:sp>
        </mc:Choice>
        <mc:Fallback xmlns="">
          <p:sp>
            <p:nvSpPr>
              <p:cNvPr id="12" name="CasellaDiTesto 11">
                <a:extLst>
                  <a:ext uri="{FF2B5EF4-FFF2-40B4-BE49-F238E27FC236}">
                    <a16:creationId xmlns:a16="http://schemas.microsoft.com/office/drawing/2014/main" id="{04A3B60E-6804-4F3F-867C-44F730F49E82}"/>
                  </a:ext>
                </a:extLst>
              </p:cNvPr>
              <p:cNvSpPr txBox="1">
                <a:spLocks noRot="1" noChangeAspect="1" noMove="1" noResize="1" noEditPoints="1" noAdjustHandles="1" noChangeArrowheads="1" noChangeShapeType="1" noTextEdit="1"/>
              </p:cNvSpPr>
              <p:nvPr/>
            </p:nvSpPr>
            <p:spPr>
              <a:xfrm>
                <a:off x="9576000" y="2052000"/>
                <a:ext cx="2376676" cy="369332"/>
              </a:xfrm>
              <a:prstGeom prst="rect">
                <a:avLst/>
              </a:prstGeom>
              <a:blipFill>
                <a:blip r:embed="rId6"/>
                <a:stretch>
                  <a:fillRect b="-6667"/>
                </a:stretch>
              </a:blipFill>
            </p:spPr>
            <p:txBody>
              <a:bodyPr/>
              <a:lstStyle/>
              <a:p>
                <a:r>
                  <a:rPr lang="en-US">
                    <a:noFill/>
                  </a:rPr>
                  <a:t> </a:t>
                </a:r>
              </a:p>
            </p:txBody>
          </p:sp>
        </mc:Fallback>
      </mc:AlternateContent>
      <p:pic>
        <p:nvPicPr>
          <p:cNvPr id="4" name="Immagine 3">
            <a:extLst>
              <a:ext uri="{FF2B5EF4-FFF2-40B4-BE49-F238E27FC236}">
                <a16:creationId xmlns:a16="http://schemas.microsoft.com/office/drawing/2014/main" id="{84C62532-6D9C-4425-9871-3E7293E1E789}"/>
              </a:ext>
            </a:extLst>
          </p:cNvPr>
          <p:cNvPicPr>
            <a:picLocks noChangeAspect="1"/>
          </p:cNvPicPr>
          <p:nvPr/>
        </p:nvPicPr>
        <p:blipFill>
          <a:blip r:embed="rId7"/>
          <a:stretch>
            <a:fillRect/>
          </a:stretch>
        </p:blipFill>
        <p:spPr>
          <a:xfrm>
            <a:off x="1512000" y="1260000"/>
            <a:ext cx="8058150" cy="5057775"/>
          </a:xfrm>
          <a:prstGeom prst="rect">
            <a:avLst/>
          </a:prstGeom>
        </p:spPr>
      </p:pic>
      <mc:AlternateContent xmlns:mc="http://schemas.openxmlformats.org/markup-compatibility/2006" xmlns:a14="http://schemas.microsoft.com/office/drawing/2010/main">
        <mc:Choice Requires="a14">
          <p:sp>
            <p:nvSpPr>
              <p:cNvPr id="13" name="CasellaDiTesto 12">
                <a:extLst>
                  <a:ext uri="{FF2B5EF4-FFF2-40B4-BE49-F238E27FC236}">
                    <a16:creationId xmlns:a16="http://schemas.microsoft.com/office/drawing/2014/main" id="{FCE5FF32-AB80-403D-9A60-4CBF8D0A5F20}"/>
                  </a:ext>
                </a:extLst>
              </p:cNvPr>
              <p:cNvSpPr txBox="1"/>
              <p:nvPr/>
            </p:nvSpPr>
            <p:spPr>
              <a:xfrm>
                <a:off x="9739101" y="3244334"/>
                <a:ext cx="2087110" cy="66358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it-IT" i="1" smtClean="0">
                              <a:latin typeface="Cambria Math" panose="02040503050406030204" pitchFamily="18" charset="0"/>
                            </a:rPr>
                          </m:ctrlPr>
                        </m:sSubPr>
                        <m:e>
                          <m:r>
                            <a:rPr lang="it-IT" i="1">
                              <a:latin typeface="Cambria Math" panose="02040503050406030204" pitchFamily="18" charset="0"/>
                            </a:rPr>
                            <m:t>𝑥</m:t>
                          </m:r>
                        </m:e>
                        <m:sub>
                          <m:r>
                            <a:rPr lang="it-IT" b="0" i="1" smtClean="0">
                              <a:latin typeface="Cambria Math" panose="02040503050406030204" pitchFamily="18" charset="0"/>
                            </a:rPr>
                            <m:t>2</m:t>
                          </m:r>
                        </m:sub>
                      </m:sSub>
                      <m:r>
                        <a:rPr lang="it-IT" b="0" i="1" smtClean="0">
                          <a:latin typeface="Cambria Math" panose="02040503050406030204" pitchFamily="18" charset="0"/>
                        </a:rPr>
                        <m:t>=−</m:t>
                      </m:r>
                      <m:f>
                        <m:fPr>
                          <m:ctrlPr>
                            <a:rPr lang="it-IT" b="0" i="1" smtClean="0">
                              <a:latin typeface="Cambria Math" panose="02040503050406030204" pitchFamily="18" charset="0"/>
                            </a:rPr>
                          </m:ctrlPr>
                        </m:fPr>
                        <m:num>
                          <m:sSub>
                            <m:sSubPr>
                              <m:ctrlPr>
                                <a:rPr lang="it-IT" i="1">
                                  <a:latin typeface="Cambria Math" panose="02040503050406030204" pitchFamily="18" charset="0"/>
                                </a:rPr>
                              </m:ctrlPr>
                            </m:sSubPr>
                            <m:e>
                              <m:r>
                                <a:rPr lang="it-IT" i="1">
                                  <a:latin typeface="Cambria Math" panose="02040503050406030204" pitchFamily="18" charset="0"/>
                                </a:rPr>
                                <m:t>𝑤</m:t>
                              </m:r>
                            </m:e>
                            <m:sub>
                              <m:r>
                                <a:rPr lang="it-IT" i="1">
                                  <a:latin typeface="Cambria Math" panose="02040503050406030204" pitchFamily="18" charset="0"/>
                                </a:rPr>
                                <m:t>1 </m:t>
                              </m:r>
                            </m:sub>
                          </m:sSub>
                        </m:num>
                        <m:den>
                          <m:sSub>
                            <m:sSubPr>
                              <m:ctrlPr>
                                <a:rPr lang="it-IT" i="1">
                                  <a:latin typeface="Cambria Math" panose="02040503050406030204" pitchFamily="18" charset="0"/>
                                </a:rPr>
                              </m:ctrlPr>
                            </m:sSubPr>
                            <m:e>
                              <m:r>
                                <a:rPr lang="it-IT" i="1">
                                  <a:latin typeface="Cambria Math" panose="02040503050406030204" pitchFamily="18" charset="0"/>
                                </a:rPr>
                                <m:t>𝑤</m:t>
                              </m:r>
                            </m:e>
                            <m:sub>
                              <m:r>
                                <a:rPr lang="it-IT" i="1">
                                  <a:latin typeface="Cambria Math" panose="02040503050406030204" pitchFamily="18" charset="0"/>
                                </a:rPr>
                                <m:t>2</m:t>
                              </m:r>
                            </m:sub>
                          </m:sSub>
                        </m:den>
                      </m:f>
                      <m:sSub>
                        <m:sSubPr>
                          <m:ctrlPr>
                            <a:rPr lang="it-IT" i="1">
                              <a:latin typeface="Cambria Math" panose="02040503050406030204" pitchFamily="18" charset="0"/>
                            </a:rPr>
                          </m:ctrlPr>
                        </m:sSubPr>
                        <m:e>
                          <m:r>
                            <a:rPr lang="it-IT" b="0" i="1" smtClean="0">
                              <a:latin typeface="Cambria Math" panose="02040503050406030204" pitchFamily="18" charset="0"/>
                            </a:rPr>
                            <m:t>𝑥</m:t>
                          </m:r>
                        </m:e>
                        <m:sub>
                          <m:r>
                            <a:rPr lang="it-IT" b="0" i="1" smtClean="0">
                              <a:latin typeface="Cambria Math" panose="02040503050406030204" pitchFamily="18" charset="0"/>
                            </a:rPr>
                            <m:t>1</m:t>
                          </m:r>
                        </m:sub>
                      </m:sSub>
                      <m:r>
                        <a:rPr lang="it-IT" i="1">
                          <a:latin typeface="Cambria Math" panose="02040503050406030204" pitchFamily="18" charset="0"/>
                        </a:rPr>
                        <m:t>−</m:t>
                      </m:r>
                      <m:f>
                        <m:fPr>
                          <m:ctrlPr>
                            <a:rPr lang="it-IT" i="1">
                              <a:latin typeface="Cambria Math" panose="02040503050406030204" pitchFamily="18" charset="0"/>
                            </a:rPr>
                          </m:ctrlPr>
                        </m:fPr>
                        <m:num>
                          <m:r>
                            <a:rPr lang="it-IT" b="0" i="1" smtClean="0">
                              <a:latin typeface="Cambria Math" panose="02040503050406030204" pitchFamily="18" charset="0"/>
                            </a:rPr>
                            <m:t>𝑏</m:t>
                          </m:r>
                        </m:num>
                        <m:den>
                          <m:sSub>
                            <m:sSubPr>
                              <m:ctrlPr>
                                <a:rPr lang="it-IT" i="1">
                                  <a:latin typeface="Cambria Math" panose="02040503050406030204" pitchFamily="18" charset="0"/>
                                </a:rPr>
                              </m:ctrlPr>
                            </m:sSubPr>
                            <m:e>
                              <m:r>
                                <a:rPr lang="it-IT" i="1">
                                  <a:latin typeface="Cambria Math" panose="02040503050406030204" pitchFamily="18" charset="0"/>
                                </a:rPr>
                                <m:t>𝑤</m:t>
                              </m:r>
                            </m:e>
                            <m:sub>
                              <m:r>
                                <a:rPr lang="it-IT" i="1">
                                  <a:latin typeface="Cambria Math" panose="02040503050406030204" pitchFamily="18" charset="0"/>
                                </a:rPr>
                                <m:t>2</m:t>
                              </m:r>
                            </m:sub>
                          </m:sSub>
                        </m:den>
                      </m:f>
                    </m:oMath>
                  </m:oMathPara>
                </a14:m>
                <a:endParaRPr lang="en-US" dirty="0"/>
              </a:p>
            </p:txBody>
          </p:sp>
        </mc:Choice>
        <mc:Fallback xmlns="">
          <p:sp>
            <p:nvSpPr>
              <p:cNvPr id="13" name="CasellaDiTesto 12">
                <a:extLst>
                  <a:ext uri="{FF2B5EF4-FFF2-40B4-BE49-F238E27FC236}">
                    <a16:creationId xmlns:a16="http://schemas.microsoft.com/office/drawing/2014/main" id="{FCE5FF32-AB80-403D-9A60-4CBF8D0A5F20}"/>
                  </a:ext>
                </a:extLst>
              </p:cNvPr>
              <p:cNvSpPr txBox="1">
                <a:spLocks noRot="1" noChangeAspect="1" noMove="1" noResize="1" noEditPoints="1" noAdjustHandles="1" noChangeArrowheads="1" noChangeShapeType="1" noTextEdit="1"/>
              </p:cNvSpPr>
              <p:nvPr/>
            </p:nvSpPr>
            <p:spPr>
              <a:xfrm>
                <a:off x="9739101" y="3244334"/>
                <a:ext cx="2087110" cy="663580"/>
              </a:xfrm>
              <a:prstGeom prst="rect">
                <a:avLst/>
              </a:prstGeom>
              <a:blipFill>
                <a:blip r:embed="rId8"/>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0239659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BA49B5CB-0E59-47F5-A598-B008FEAB60F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555" t="5848" r="6725" b="6140"/>
          <a:stretch/>
        </p:blipFill>
        <p:spPr bwMode="auto">
          <a:xfrm>
            <a:off x="11390552" y="-17585"/>
            <a:ext cx="801448" cy="80411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662D03B7-781F-465F-B63F-5FECEC74ED4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2882" t="12118" r="9832" b="18598"/>
          <a:stretch/>
        </p:blipFill>
        <p:spPr bwMode="auto">
          <a:xfrm>
            <a:off x="11435555" y="786534"/>
            <a:ext cx="731111" cy="655404"/>
          </a:xfrm>
          <a:prstGeom prst="rect">
            <a:avLst/>
          </a:prstGeom>
          <a:noFill/>
          <a:extLst>
            <a:ext uri="{909E8E84-426E-40DD-AFC4-6F175D3DCCD1}">
              <a14:hiddenFill xmlns:a14="http://schemas.microsoft.com/office/drawing/2010/main">
                <a:solidFill>
                  <a:srgbClr val="FFFFFF"/>
                </a:solidFill>
              </a14:hiddenFill>
            </a:ext>
          </a:extLst>
        </p:spPr>
      </p:pic>
      <p:pic>
        <p:nvPicPr>
          <p:cNvPr id="6" name="Immagine 5">
            <a:extLst>
              <a:ext uri="{FF2B5EF4-FFF2-40B4-BE49-F238E27FC236}">
                <a16:creationId xmlns:a16="http://schemas.microsoft.com/office/drawing/2014/main" id="{E506EE41-8FBF-4069-BE3E-A9357494240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80313" y="0"/>
            <a:ext cx="801447" cy="800101"/>
          </a:xfrm>
          <a:prstGeom prst="rect">
            <a:avLst/>
          </a:prstGeom>
          <a:ln>
            <a:noFill/>
          </a:ln>
          <a:effectLst>
            <a:outerShdw blurRad="292100" dist="139700" dir="2700000" algn="tl" rotWithShape="0">
              <a:srgbClr val="333333">
                <a:alpha val="65000"/>
              </a:srgbClr>
            </a:outerShdw>
          </a:effectLst>
        </p:spPr>
      </p:pic>
      <p:sp>
        <p:nvSpPr>
          <p:cNvPr id="9" name="CasellaDiTesto 8">
            <a:extLst>
              <a:ext uri="{FF2B5EF4-FFF2-40B4-BE49-F238E27FC236}">
                <a16:creationId xmlns:a16="http://schemas.microsoft.com/office/drawing/2014/main" id="{78F30BA7-DC35-49CF-8F0D-1A9CA614DB74}"/>
              </a:ext>
            </a:extLst>
          </p:cNvPr>
          <p:cNvSpPr txBox="1"/>
          <p:nvPr/>
        </p:nvSpPr>
        <p:spPr>
          <a:xfrm>
            <a:off x="8484823" y="6488668"/>
            <a:ext cx="3707177" cy="369332"/>
          </a:xfrm>
          <a:prstGeom prst="rect">
            <a:avLst/>
          </a:prstGeom>
          <a:noFill/>
        </p:spPr>
        <p:txBody>
          <a:bodyPr wrap="square" rtlCol="0">
            <a:spAutoFit/>
          </a:bodyPr>
          <a:lstStyle/>
          <a:p>
            <a:r>
              <a:rPr lang="en-US" i="1" dirty="0"/>
              <a:t>INAF School of AI, Naples, April 14-17</a:t>
            </a:r>
          </a:p>
        </p:txBody>
      </p:sp>
      <p:grpSp>
        <p:nvGrpSpPr>
          <p:cNvPr id="7" name="Gruppo 6">
            <a:extLst>
              <a:ext uri="{FF2B5EF4-FFF2-40B4-BE49-F238E27FC236}">
                <a16:creationId xmlns:a16="http://schemas.microsoft.com/office/drawing/2014/main" id="{14FA2256-648C-4630-85E2-10C2559AC256}"/>
              </a:ext>
            </a:extLst>
          </p:cNvPr>
          <p:cNvGrpSpPr/>
          <p:nvPr/>
        </p:nvGrpSpPr>
        <p:grpSpPr>
          <a:xfrm>
            <a:off x="448722" y="800101"/>
            <a:ext cx="4129874" cy="2818354"/>
            <a:chOff x="4014003" y="3540667"/>
            <a:chExt cx="4129874" cy="2818354"/>
          </a:xfrm>
        </p:grpSpPr>
        <p:grpSp>
          <p:nvGrpSpPr>
            <p:cNvPr id="8" name="Gruppo 7">
              <a:extLst>
                <a:ext uri="{FF2B5EF4-FFF2-40B4-BE49-F238E27FC236}">
                  <a16:creationId xmlns:a16="http://schemas.microsoft.com/office/drawing/2014/main" id="{0F929D3C-B6D5-4870-A937-0802139450C1}"/>
                </a:ext>
              </a:extLst>
            </p:cNvPr>
            <p:cNvGrpSpPr/>
            <p:nvPr/>
          </p:nvGrpSpPr>
          <p:grpSpPr>
            <a:xfrm>
              <a:off x="4339005" y="3800701"/>
              <a:ext cx="3804872" cy="2108156"/>
              <a:chOff x="3854712" y="4048125"/>
              <a:chExt cx="2923255" cy="1535570"/>
            </a:xfrm>
          </p:grpSpPr>
          <p:sp>
            <p:nvSpPr>
              <p:cNvPr id="21" name="Ovale 20">
                <a:extLst>
                  <a:ext uri="{FF2B5EF4-FFF2-40B4-BE49-F238E27FC236}">
                    <a16:creationId xmlns:a16="http://schemas.microsoft.com/office/drawing/2014/main" id="{2C6CD0F0-8A32-469D-A578-05C954132F3F}"/>
                  </a:ext>
                </a:extLst>
              </p:cNvPr>
              <p:cNvSpPr/>
              <p:nvPr/>
            </p:nvSpPr>
            <p:spPr>
              <a:xfrm>
                <a:off x="4505326" y="4448175"/>
                <a:ext cx="1047750" cy="9525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Connettore 2 21">
                <a:extLst>
                  <a:ext uri="{FF2B5EF4-FFF2-40B4-BE49-F238E27FC236}">
                    <a16:creationId xmlns:a16="http://schemas.microsoft.com/office/drawing/2014/main" id="{B5E4FFDF-37A5-4753-B48A-32ED1F15827E}"/>
                  </a:ext>
                </a:extLst>
              </p:cNvPr>
              <p:cNvCxnSpPr>
                <a:cxnSpLocks/>
                <a:endCxn id="21" idx="1"/>
              </p:cNvCxnSpPr>
              <p:nvPr/>
            </p:nvCxnSpPr>
            <p:spPr>
              <a:xfrm>
                <a:off x="3971925" y="4048125"/>
                <a:ext cx="686840" cy="53954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Connettore 2 22">
                <a:extLst>
                  <a:ext uri="{FF2B5EF4-FFF2-40B4-BE49-F238E27FC236}">
                    <a16:creationId xmlns:a16="http://schemas.microsoft.com/office/drawing/2014/main" id="{803B5A60-2BB1-427D-AC77-2434435E440C}"/>
                  </a:ext>
                </a:extLst>
              </p:cNvPr>
              <p:cNvCxnSpPr>
                <a:cxnSpLocks/>
                <a:endCxn id="21" idx="3"/>
              </p:cNvCxnSpPr>
              <p:nvPr/>
            </p:nvCxnSpPr>
            <p:spPr>
              <a:xfrm flipV="1">
                <a:off x="3854712" y="5261184"/>
                <a:ext cx="804054" cy="322511"/>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Connettore 2 26">
                <a:extLst>
                  <a:ext uri="{FF2B5EF4-FFF2-40B4-BE49-F238E27FC236}">
                    <a16:creationId xmlns:a16="http://schemas.microsoft.com/office/drawing/2014/main" id="{344F0EAE-AB3D-445A-A4C7-E19E1397B08D}"/>
                  </a:ext>
                </a:extLst>
              </p:cNvPr>
              <p:cNvCxnSpPr>
                <a:cxnSpLocks/>
              </p:cNvCxnSpPr>
              <p:nvPr/>
            </p:nvCxnSpPr>
            <p:spPr>
              <a:xfrm flipV="1">
                <a:off x="5553076" y="4941332"/>
                <a:ext cx="1224891" cy="1"/>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10" name="CasellaDiTesto 9">
                  <a:extLst>
                    <a:ext uri="{FF2B5EF4-FFF2-40B4-BE49-F238E27FC236}">
                      <a16:creationId xmlns:a16="http://schemas.microsoft.com/office/drawing/2014/main" id="{B7E2AEC6-FF57-4140-AEA8-1A43595E5187}"/>
                    </a:ext>
                  </a:extLst>
                </p:cNvPr>
                <p:cNvSpPr txBox="1"/>
                <p:nvPr/>
              </p:nvSpPr>
              <p:spPr>
                <a:xfrm>
                  <a:off x="4160975" y="3540667"/>
                  <a:ext cx="460767"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it-IT" b="0" i="1" smtClean="0">
                                <a:latin typeface="Cambria Math" panose="02040503050406030204" pitchFamily="18" charset="0"/>
                              </a:rPr>
                              <m:t>𝑥</m:t>
                            </m:r>
                          </m:e>
                          <m:sub>
                            <m:r>
                              <a:rPr lang="it-IT" b="0" i="1" smtClean="0">
                                <a:latin typeface="Cambria Math" panose="02040503050406030204" pitchFamily="18" charset="0"/>
                              </a:rPr>
                              <m:t>1</m:t>
                            </m:r>
                          </m:sub>
                        </m:sSub>
                      </m:oMath>
                    </m:oMathPara>
                  </a14:m>
                  <a:endParaRPr lang="en-US" dirty="0"/>
                </a:p>
              </p:txBody>
            </p:sp>
          </mc:Choice>
          <mc:Fallback xmlns="">
            <p:sp>
              <p:nvSpPr>
                <p:cNvPr id="15" name="CasellaDiTesto 14">
                  <a:extLst>
                    <a:ext uri="{FF2B5EF4-FFF2-40B4-BE49-F238E27FC236}">
                      <a16:creationId xmlns:a16="http://schemas.microsoft.com/office/drawing/2014/main" id="{23A3F5A1-B5D8-4FBE-99FE-22236BCDAB09}"/>
                    </a:ext>
                  </a:extLst>
                </p:cNvPr>
                <p:cNvSpPr txBox="1">
                  <a:spLocks noRot="1" noChangeAspect="1" noMove="1" noResize="1" noEditPoints="1" noAdjustHandles="1" noChangeArrowheads="1" noChangeShapeType="1" noTextEdit="1"/>
                </p:cNvSpPr>
                <p:nvPr/>
              </p:nvSpPr>
              <p:spPr>
                <a:xfrm>
                  <a:off x="4160975" y="3540667"/>
                  <a:ext cx="460767" cy="369332"/>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CasellaDiTesto 10">
                  <a:extLst>
                    <a:ext uri="{FF2B5EF4-FFF2-40B4-BE49-F238E27FC236}">
                      <a16:creationId xmlns:a16="http://schemas.microsoft.com/office/drawing/2014/main" id="{70ADBAC9-DC4E-4C87-A482-7920D4C24FFD}"/>
                    </a:ext>
                  </a:extLst>
                </p:cNvPr>
                <p:cNvSpPr txBox="1"/>
                <p:nvPr/>
              </p:nvSpPr>
              <p:spPr>
                <a:xfrm>
                  <a:off x="4014003" y="5528053"/>
                  <a:ext cx="46609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it-IT" b="0" i="1" smtClean="0">
                                <a:latin typeface="Cambria Math" panose="02040503050406030204" pitchFamily="18" charset="0"/>
                              </a:rPr>
                              <m:t>𝑥</m:t>
                            </m:r>
                          </m:e>
                          <m:sub>
                            <m:r>
                              <a:rPr lang="it-IT" b="0" i="1" smtClean="0">
                                <a:latin typeface="Cambria Math" panose="02040503050406030204" pitchFamily="18" charset="0"/>
                              </a:rPr>
                              <m:t>2</m:t>
                            </m:r>
                          </m:sub>
                        </m:sSub>
                      </m:oMath>
                    </m:oMathPara>
                  </a14:m>
                  <a:endParaRPr lang="en-US" dirty="0"/>
                </a:p>
              </p:txBody>
            </p:sp>
          </mc:Choice>
          <mc:Fallback xmlns="">
            <p:sp>
              <p:nvSpPr>
                <p:cNvPr id="11" name="CasellaDiTesto 10">
                  <a:extLst>
                    <a:ext uri="{FF2B5EF4-FFF2-40B4-BE49-F238E27FC236}">
                      <a16:creationId xmlns:a16="http://schemas.microsoft.com/office/drawing/2014/main" id="{70ADBAC9-DC4E-4C87-A482-7920D4C24FFD}"/>
                    </a:ext>
                  </a:extLst>
                </p:cNvPr>
                <p:cNvSpPr txBox="1">
                  <a:spLocks noRot="1" noChangeAspect="1" noMove="1" noResize="1" noEditPoints="1" noAdjustHandles="1" noChangeArrowheads="1" noChangeShapeType="1" noTextEdit="1"/>
                </p:cNvSpPr>
                <p:nvPr/>
              </p:nvSpPr>
              <p:spPr>
                <a:xfrm>
                  <a:off x="4014003" y="5528053"/>
                  <a:ext cx="466090" cy="369332"/>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CasellaDiTesto 13">
                  <a:extLst>
                    <a:ext uri="{FF2B5EF4-FFF2-40B4-BE49-F238E27FC236}">
                      <a16:creationId xmlns:a16="http://schemas.microsoft.com/office/drawing/2014/main" id="{51D61976-AB5A-437F-A9D7-1774D9E4508E}"/>
                    </a:ext>
                  </a:extLst>
                </p:cNvPr>
                <p:cNvSpPr txBox="1"/>
                <p:nvPr/>
              </p:nvSpPr>
              <p:spPr>
                <a:xfrm>
                  <a:off x="4789625" y="3807260"/>
                  <a:ext cx="50180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it-IT" b="0" i="1" smtClean="0">
                                <a:latin typeface="Cambria Math" panose="02040503050406030204" pitchFamily="18" charset="0"/>
                              </a:rPr>
                              <m:t>𝑤</m:t>
                            </m:r>
                          </m:e>
                          <m:sub>
                            <m:r>
                              <a:rPr lang="it-IT" b="0" i="1" smtClean="0">
                                <a:latin typeface="Cambria Math" panose="02040503050406030204" pitchFamily="18" charset="0"/>
                              </a:rPr>
                              <m:t>1</m:t>
                            </m:r>
                          </m:sub>
                        </m:sSub>
                      </m:oMath>
                    </m:oMathPara>
                  </a14:m>
                  <a:endParaRPr lang="en-US" dirty="0"/>
                </a:p>
              </p:txBody>
            </p:sp>
          </mc:Choice>
          <mc:Fallback xmlns="">
            <p:sp>
              <p:nvSpPr>
                <p:cNvPr id="20" name="CasellaDiTesto 19">
                  <a:extLst>
                    <a:ext uri="{FF2B5EF4-FFF2-40B4-BE49-F238E27FC236}">
                      <a16:creationId xmlns:a16="http://schemas.microsoft.com/office/drawing/2014/main" id="{47B72F61-034B-421E-98F0-D8E21B056941}"/>
                    </a:ext>
                  </a:extLst>
                </p:cNvPr>
                <p:cNvSpPr txBox="1">
                  <a:spLocks noRot="1" noChangeAspect="1" noMove="1" noResize="1" noEditPoints="1" noAdjustHandles="1" noChangeArrowheads="1" noChangeShapeType="1" noTextEdit="1"/>
                </p:cNvSpPr>
                <p:nvPr/>
              </p:nvSpPr>
              <p:spPr>
                <a:xfrm>
                  <a:off x="4789625" y="3807260"/>
                  <a:ext cx="501804" cy="369332"/>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CasellaDiTesto 14">
                  <a:extLst>
                    <a:ext uri="{FF2B5EF4-FFF2-40B4-BE49-F238E27FC236}">
                      <a16:creationId xmlns:a16="http://schemas.microsoft.com/office/drawing/2014/main" id="{9DDB9429-9B7F-4A7C-AF0F-44BC42402631}"/>
                    </a:ext>
                  </a:extLst>
                </p:cNvPr>
                <p:cNvSpPr txBox="1"/>
                <p:nvPr/>
              </p:nvSpPr>
              <p:spPr>
                <a:xfrm>
                  <a:off x="4656527" y="5237866"/>
                  <a:ext cx="507127"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it-IT" b="0" i="1" smtClean="0">
                                <a:latin typeface="Cambria Math" panose="02040503050406030204" pitchFamily="18" charset="0"/>
                              </a:rPr>
                              <m:t>𝑤</m:t>
                            </m:r>
                          </m:e>
                          <m:sub>
                            <m:r>
                              <a:rPr lang="it-IT" b="0" i="1" smtClean="0">
                                <a:latin typeface="Cambria Math" panose="02040503050406030204" pitchFamily="18" charset="0"/>
                              </a:rPr>
                              <m:t>2</m:t>
                            </m:r>
                          </m:sub>
                        </m:sSub>
                      </m:oMath>
                    </m:oMathPara>
                  </a14:m>
                  <a:endParaRPr lang="en-US" dirty="0"/>
                </a:p>
              </p:txBody>
            </p:sp>
          </mc:Choice>
          <mc:Fallback xmlns="">
            <p:sp>
              <p:nvSpPr>
                <p:cNvPr id="15" name="CasellaDiTesto 14">
                  <a:extLst>
                    <a:ext uri="{FF2B5EF4-FFF2-40B4-BE49-F238E27FC236}">
                      <a16:creationId xmlns:a16="http://schemas.microsoft.com/office/drawing/2014/main" id="{9DDB9429-9B7F-4A7C-AF0F-44BC42402631}"/>
                    </a:ext>
                  </a:extLst>
                </p:cNvPr>
                <p:cNvSpPr txBox="1">
                  <a:spLocks noRot="1" noChangeAspect="1" noMove="1" noResize="1" noEditPoints="1" noAdjustHandles="1" noChangeArrowheads="1" noChangeShapeType="1" noTextEdit="1"/>
                </p:cNvSpPr>
                <p:nvPr/>
              </p:nvSpPr>
              <p:spPr>
                <a:xfrm>
                  <a:off x="4656527" y="5237866"/>
                  <a:ext cx="507127" cy="369332"/>
                </a:xfrm>
                <a:prstGeom prst="rect">
                  <a:avLst/>
                </a:prstGeom>
                <a:blipFill>
                  <a:blip r:embed="rId8"/>
                  <a:stretch>
                    <a:fillRect/>
                  </a:stretch>
                </a:blipFill>
              </p:spPr>
              <p:txBody>
                <a:bodyPr/>
                <a:lstStyle/>
                <a:p>
                  <a:r>
                    <a:rPr lang="en-US">
                      <a:noFill/>
                    </a:rPr>
                    <a:t> </a:t>
                  </a:r>
                </a:p>
              </p:txBody>
            </p:sp>
          </mc:Fallback>
        </mc:AlternateContent>
        <p:cxnSp>
          <p:nvCxnSpPr>
            <p:cNvPr id="19" name="Connettore 2 18">
              <a:extLst>
                <a:ext uri="{FF2B5EF4-FFF2-40B4-BE49-F238E27FC236}">
                  <a16:creationId xmlns:a16="http://schemas.microsoft.com/office/drawing/2014/main" id="{CFE1E48D-B83E-47AE-AAFE-9BF6E3A0AC6E}"/>
                </a:ext>
              </a:extLst>
            </p:cNvPr>
            <p:cNvCxnSpPr>
              <a:cxnSpLocks/>
              <a:endCxn id="21" idx="4"/>
            </p:cNvCxnSpPr>
            <p:nvPr/>
          </p:nvCxnSpPr>
          <p:spPr>
            <a:xfrm flipV="1">
              <a:off x="5867704" y="5657589"/>
              <a:ext cx="0" cy="549221"/>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0" name="CasellaDiTesto 19">
                  <a:extLst>
                    <a:ext uri="{FF2B5EF4-FFF2-40B4-BE49-F238E27FC236}">
                      <a16:creationId xmlns:a16="http://schemas.microsoft.com/office/drawing/2014/main" id="{714AF3CB-5D87-4B23-AC86-A4766488C4DD}"/>
                    </a:ext>
                  </a:extLst>
                </p:cNvPr>
                <p:cNvSpPr txBox="1"/>
                <p:nvPr/>
              </p:nvSpPr>
              <p:spPr>
                <a:xfrm>
                  <a:off x="5820461" y="5989689"/>
                  <a:ext cx="36766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it-IT" b="0" i="1" smtClean="0">
                            <a:latin typeface="Cambria Math" panose="02040503050406030204" pitchFamily="18" charset="0"/>
                          </a:rPr>
                          <m:t>𝑏</m:t>
                        </m:r>
                      </m:oMath>
                    </m:oMathPara>
                  </a14:m>
                  <a:endParaRPr lang="en-US" dirty="0"/>
                </a:p>
              </p:txBody>
            </p:sp>
          </mc:Choice>
          <mc:Fallback xmlns="">
            <p:sp>
              <p:nvSpPr>
                <p:cNvPr id="28" name="CasellaDiTesto 27">
                  <a:extLst>
                    <a:ext uri="{FF2B5EF4-FFF2-40B4-BE49-F238E27FC236}">
                      <a16:creationId xmlns:a16="http://schemas.microsoft.com/office/drawing/2014/main" id="{0A33B2DA-82ED-45BE-9275-8B9B023F626D}"/>
                    </a:ext>
                  </a:extLst>
                </p:cNvPr>
                <p:cNvSpPr txBox="1">
                  <a:spLocks noRot="1" noChangeAspect="1" noMove="1" noResize="1" noEditPoints="1" noAdjustHandles="1" noChangeArrowheads="1" noChangeShapeType="1" noTextEdit="1"/>
                </p:cNvSpPr>
                <p:nvPr/>
              </p:nvSpPr>
              <p:spPr>
                <a:xfrm>
                  <a:off x="5820461" y="5989689"/>
                  <a:ext cx="367665" cy="369332"/>
                </a:xfrm>
                <a:prstGeom prst="rect">
                  <a:avLst/>
                </a:prstGeom>
                <a:blipFill>
                  <a:blip r:embed="rId12"/>
                  <a:stretch>
                    <a:fillRect/>
                  </a:stretch>
                </a:blipFill>
              </p:spPr>
              <p:txBody>
                <a:bodyPr/>
                <a:lstStyle/>
                <a:p>
                  <a:r>
                    <a:rPr lang="en-US">
                      <a:noFill/>
                    </a:rPr>
                    <a:t> </a:t>
                  </a:r>
                </a:p>
              </p:txBody>
            </p:sp>
          </mc:Fallback>
        </mc:AlternateContent>
      </p:grpSp>
      <p:sp>
        <p:nvSpPr>
          <p:cNvPr id="28" name="CasellaDiTesto 27">
            <a:extLst>
              <a:ext uri="{FF2B5EF4-FFF2-40B4-BE49-F238E27FC236}">
                <a16:creationId xmlns:a16="http://schemas.microsoft.com/office/drawing/2014/main" id="{CAC3F7EC-02DB-4874-BE22-D72AF6E54AD6}"/>
              </a:ext>
            </a:extLst>
          </p:cNvPr>
          <p:cNvSpPr txBox="1"/>
          <p:nvPr/>
        </p:nvSpPr>
        <p:spPr>
          <a:xfrm>
            <a:off x="173042" y="-17585"/>
            <a:ext cx="3049233" cy="553998"/>
          </a:xfrm>
          <a:prstGeom prst="rect">
            <a:avLst/>
          </a:prstGeom>
          <a:noFill/>
        </p:spPr>
        <p:txBody>
          <a:bodyPr wrap="none" rtlCol="0">
            <a:spAutoFit/>
          </a:bodyPr>
          <a:lstStyle/>
          <a:p>
            <a:r>
              <a:rPr lang="en-US" sz="3000" b="1" dirty="0"/>
              <a:t>The loss functions</a:t>
            </a:r>
          </a:p>
        </p:txBody>
      </p:sp>
      <mc:AlternateContent xmlns:mc="http://schemas.openxmlformats.org/markup-compatibility/2006" xmlns:a14="http://schemas.microsoft.com/office/drawing/2010/main">
        <mc:Choice Requires="a14">
          <p:sp>
            <p:nvSpPr>
              <p:cNvPr id="29" name="CasellaDiTesto 28">
                <a:extLst>
                  <a:ext uri="{FF2B5EF4-FFF2-40B4-BE49-F238E27FC236}">
                    <a16:creationId xmlns:a16="http://schemas.microsoft.com/office/drawing/2014/main" id="{6785699F-9E90-4DDA-8E53-A5F5E2A56A7A}"/>
                  </a:ext>
                </a:extLst>
              </p:cNvPr>
              <p:cNvSpPr txBox="1"/>
              <p:nvPr/>
            </p:nvSpPr>
            <p:spPr>
              <a:xfrm>
                <a:off x="3157615" y="1800860"/>
                <a:ext cx="237667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it-IT" b="0" i="1" smtClean="0">
                          <a:latin typeface="Cambria Math" panose="02040503050406030204" pitchFamily="18" charset="0"/>
                        </a:rPr>
                        <m:t>𝑦</m:t>
                      </m:r>
                      <m:r>
                        <a:rPr lang="it-IT" b="0" i="1" smtClean="0">
                          <a:latin typeface="Cambria Math" panose="02040503050406030204" pitchFamily="18" charset="0"/>
                        </a:rPr>
                        <m:t>=</m:t>
                      </m:r>
                      <m:sSub>
                        <m:sSubPr>
                          <m:ctrlPr>
                            <a:rPr lang="it-IT" b="0" i="1" smtClean="0">
                              <a:latin typeface="Cambria Math" panose="02040503050406030204" pitchFamily="18" charset="0"/>
                            </a:rPr>
                          </m:ctrlPr>
                        </m:sSubPr>
                        <m:e>
                          <m:r>
                            <a:rPr lang="it-IT" b="0" i="1" smtClean="0">
                              <a:latin typeface="Cambria Math" panose="02040503050406030204" pitchFamily="18" charset="0"/>
                            </a:rPr>
                            <m:t>𝑤</m:t>
                          </m:r>
                        </m:e>
                        <m:sub>
                          <m:r>
                            <a:rPr lang="it-IT" b="0" i="1" smtClean="0">
                              <a:latin typeface="Cambria Math" panose="02040503050406030204" pitchFamily="18" charset="0"/>
                            </a:rPr>
                            <m:t>1 </m:t>
                          </m:r>
                        </m:sub>
                      </m:sSub>
                      <m:sSub>
                        <m:sSubPr>
                          <m:ctrlPr>
                            <a:rPr lang="it-IT" b="0" i="1" smtClean="0">
                              <a:latin typeface="Cambria Math" panose="02040503050406030204" pitchFamily="18" charset="0"/>
                            </a:rPr>
                          </m:ctrlPr>
                        </m:sSubPr>
                        <m:e>
                          <m:r>
                            <a:rPr lang="it-IT" b="0" i="1" smtClean="0">
                              <a:latin typeface="Cambria Math" panose="02040503050406030204" pitchFamily="18" charset="0"/>
                            </a:rPr>
                            <m:t>𝑥</m:t>
                          </m:r>
                        </m:e>
                        <m:sub>
                          <m:r>
                            <a:rPr lang="it-IT" b="0" i="1" smtClean="0">
                              <a:latin typeface="Cambria Math" panose="02040503050406030204" pitchFamily="18" charset="0"/>
                            </a:rPr>
                            <m:t>1</m:t>
                          </m:r>
                        </m:sub>
                      </m:sSub>
                      <m:r>
                        <a:rPr lang="it-IT" b="0" i="1" smtClean="0">
                          <a:latin typeface="Cambria Math" panose="02040503050406030204" pitchFamily="18" charset="0"/>
                        </a:rPr>
                        <m:t>+</m:t>
                      </m:r>
                      <m:sSub>
                        <m:sSubPr>
                          <m:ctrlPr>
                            <a:rPr lang="it-IT" i="1">
                              <a:latin typeface="Cambria Math" panose="02040503050406030204" pitchFamily="18" charset="0"/>
                            </a:rPr>
                          </m:ctrlPr>
                        </m:sSubPr>
                        <m:e>
                          <m:r>
                            <a:rPr lang="it-IT" i="1">
                              <a:latin typeface="Cambria Math" panose="02040503050406030204" pitchFamily="18" charset="0"/>
                            </a:rPr>
                            <m:t>𝑤</m:t>
                          </m:r>
                        </m:e>
                        <m:sub>
                          <m:r>
                            <a:rPr lang="it-IT" b="0" i="1" smtClean="0">
                              <a:latin typeface="Cambria Math" panose="02040503050406030204" pitchFamily="18" charset="0"/>
                            </a:rPr>
                            <m:t>2</m:t>
                          </m:r>
                        </m:sub>
                      </m:sSub>
                      <m:sSub>
                        <m:sSubPr>
                          <m:ctrlPr>
                            <a:rPr lang="it-IT" i="1">
                              <a:latin typeface="Cambria Math" panose="02040503050406030204" pitchFamily="18" charset="0"/>
                            </a:rPr>
                          </m:ctrlPr>
                        </m:sSubPr>
                        <m:e>
                          <m:r>
                            <a:rPr lang="it-IT" i="1">
                              <a:latin typeface="Cambria Math" panose="02040503050406030204" pitchFamily="18" charset="0"/>
                            </a:rPr>
                            <m:t>𝑥</m:t>
                          </m:r>
                        </m:e>
                        <m:sub>
                          <m:r>
                            <a:rPr lang="it-IT" b="0" i="1" smtClean="0">
                              <a:latin typeface="Cambria Math" panose="02040503050406030204" pitchFamily="18" charset="0"/>
                            </a:rPr>
                            <m:t>2</m:t>
                          </m:r>
                        </m:sub>
                      </m:sSub>
                      <m:r>
                        <a:rPr lang="it-IT" b="0" i="1" smtClean="0">
                          <a:latin typeface="Cambria Math" panose="02040503050406030204" pitchFamily="18" charset="0"/>
                        </a:rPr>
                        <m:t>+</m:t>
                      </m:r>
                      <m:r>
                        <a:rPr lang="it-IT" b="0" i="1" smtClean="0">
                          <a:latin typeface="Cambria Math" panose="02040503050406030204" pitchFamily="18" charset="0"/>
                        </a:rPr>
                        <m:t>𝑏</m:t>
                      </m:r>
                    </m:oMath>
                  </m:oMathPara>
                </a14:m>
                <a:endParaRPr lang="en-US" dirty="0"/>
              </a:p>
            </p:txBody>
          </p:sp>
        </mc:Choice>
        <mc:Fallback xmlns="">
          <p:sp>
            <p:nvSpPr>
              <p:cNvPr id="29" name="CasellaDiTesto 28">
                <a:extLst>
                  <a:ext uri="{FF2B5EF4-FFF2-40B4-BE49-F238E27FC236}">
                    <a16:creationId xmlns:a16="http://schemas.microsoft.com/office/drawing/2014/main" id="{6785699F-9E90-4DDA-8E53-A5F5E2A56A7A}"/>
                  </a:ext>
                </a:extLst>
              </p:cNvPr>
              <p:cNvSpPr txBox="1">
                <a:spLocks noRot="1" noChangeAspect="1" noMove="1" noResize="1" noEditPoints="1" noAdjustHandles="1" noChangeArrowheads="1" noChangeShapeType="1" noTextEdit="1"/>
              </p:cNvSpPr>
              <p:nvPr/>
            </p:nvSpPr>
            <p:spPr>
              <a:xfrm>
                <a:off x="3157615" y="1800860"/>
                <a:ext cx="2376676" cy="369332"/>
              </a:xfrm>
              <a:prstGeom prst="rect">
                <a:avLst/>
              </a:prstGeom>
              <a:blipFill>
                <a:blip r:embed="rId13"/>
                <a:stretch>
                  <a:fillRect b="-6557"/>
                </a:stretch>
              </a:blipFill>
            </p:spPr>
            <p:txBody>
              <a:bodyPr/>
              <a:lstStyle/>
              <a:p>
                <a:r>
                  <a:rPr lang="en-US">
                    <a:noFill/>
                  </a:rPr>
                  <a:t> </a:t>
                </a:r>
              </a:p>
            </p:txBody>
          </p:sp>
        </mc:Fallback>
      </mc:AlternateContent>
      <p:sp>
        <p:nvSpPr>
          <p:cNvPr id="33" name="CasellaDiTesto 32">
            <a:extLst>
              <a:ext uri="{FF2B5EF4-FFF2-40B4-BE49-F238E27FC236}">
                <a16:creationId xmlns:a16="http://schemas.microsoft.com/office/drawing/2014/main" id="{32E5DB16-BD0B-41DF-9096-0328F18DCDA0}"/>
              </a:ext>
            </a:extLst>
          </p:cNvPr>
          <p:cNvSpPr txBox="1"/>
          <p:nvPr/>
        </p:nvSpPr>
        <p:spPr>
          <a:xfrm>
            <a:off x="4997448" y="2117126"/>
            <a:ext cx="5166459" cy="338554"/>
          </a:xfrm>
          <a:prstGeom prst="rect">
            <a:avLst/>
          </a:prstGeom>
          <a:noFill/>
        </p:spPr>
        <p:txBody>
          <a:bodyPr wrap="square">
            <a:spAutoFit/>
          </a:bodyPr>
          <a:lstStyle/>
          <a:p>
            <a:r>
              <a:rPr lang="en-US" sz="1600" b="1" dirty="0"/>
              <a:t>The output is compared with the truth (i.e. the labels)</a:t>
            </a:r>
          </a:p>
        </p:txBody>
      </p:sp>
      <mc:AlternateContent xmlns:mc="http://schemas.openxmlformats.org/markup-compatibility/2006" xmlns:a14="http://schemas.microsoft.com/office/drawing/2010/main">
        <mc:Choice Requires="a14">
          <p:sp>
            <p:nvSpPr>
              <p:cNvPr id="35" name="CasellaDiTesto 34">
                <a:extLst>
                  <a:ext uri="{FF2B5EF4-FFF2-40B4-BE49-F238E27FC236}">
                    <a16:creationId xmlns:a16="http://schemas.microsoft.com/office/drawing/2014/main" id="{DBDFF506-9350-4092-AEC3-A27562324FD1}"/>
                  </a:ext>
                </a:extLst>
              </p:cNvPr>
              <p:cNvSpPr txBox="1"/>
              <p:nvPr/>
            </p:nvSpPr>
            <p:spPr>
              <a:xfrm>
                <a:off x="6854704" y="2459983"/>
                <a:ext cx="772624"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it-IT" b="0" i="1" smtClean="0">
                          <a:latin typeface="Cambria Math" panose="02040503050406030204" pitchFamily="18" charset="0"/>
                        </a:rPr>
                        <m:t>𝑦</m:t>
                      </m:r>
                      <m:r>
                        <a:rPr lang="it-IT" b="0" i="1" smtClean="0">
                          <a:latin typeface="Cambria Math" panose="02040503050406030204" pitchFamily="18" charset="0"/>
                        </a:rPr>
                        <m:t> ? </m:t>
                      </m:r>
                      <m:acc>
                        <m:accPr>
                          <m:chr m:val="̅"/>
                          <m:ctrlPr>
                            <a:rPr lang="it-IT" b="0" i="1" smtClean="0">
                              <a:latin typeface="Cambria Math" panose="02040503050406030204" pitchFamily="18" charset="0"/>
                            </a:rPr>
                          </m:ctrlPr>
                        </m:accPr>
                        <m:e>
                          <m:r>
                            <a:rPr lang="it-IT" b="0" i="1" smtClean="0">
                              <a:latin typeface="Cambria Math" panose="02040503050406030204" pitchFamily="18" charset="0"/>
                            </a:rPr>
                            <m:t>𝑦</m:t>
                          </m:r>
                        </m:e>
                      </m:acc>
                    </m:oMath>
                  </m:oMathPara>
                </a14:m>
                <a:endParaRPr lang="en-US" dirty="0"/>
              </a:p>
            </p:txBody>
          </p:sp>
        </mc:Choice>
        <mc:Fallback xmlns="">
          <p:sp>
            <p:nvSpPr>
              <p:cNvPr id="35" name="CasellaDiTesto 34">
                <a:extLst>
                  <a:ext uri="{FF2B5EF4-FFF2-40B4-BE49-F238E27FC236}">
                    <a16:creationId xmlns:a16="http://schemas.microsoft.com/office/drawing/2014/main" id="{DBDFF506-9350-4092-AEC3-A27562324FD1}"/>
                  </a:ext>
                </a:extLst>
              </p:cNvPr>
              <p:cNvSpPr txBox="1">
                <a:spLocks noRot="1" noChangeAspect="1" noMove="1" noResize="1" noEditPoints="1" noAdjustHandles="1" noChangeArrowheads="1" noChangeShapeType="1" noTextEdit="1"/>
              </p:cNvSpPr>
              <p:nvPr/>
            </p:nvSpPr>
            <p:spPr>
              <a:xfrm>
                <a:off x="6854704" y="2459983"/>
                <a:ext cx="772624" cy="369332"/>
              </a:xfrm>
              <a:prstGeom prst="rect">
                <a:avLst/>
              </a:prstGeom>
              <a:blipFill>
                <a:blip r:embed="rId14"/>
                <a:stretch>
                  <a:fillRect r="-26772" b="-6667"/>
                </a:stretch>
              </a:blipFill>
            </p:spPr>
            <p:txBody>
              <a:bodyPr/>
              <a:lstStyle/>
              <a:p>
                <a:r>
                  <a:rPr lang="en-US">
                    <a:noFill/>
                  </a:rPr>
                  <a:t> </a:t>
                </a:r>
              </a:p>
            </p:txBody>
          </p:sp>
        </mc:Fallback>
      </mc:AlternateContent>
    </p:spTree>
    <p:extLst>
      <p:ext uri="{BB962C8B-B14F-4D97-AF65-F5344CB8AC3E}">
        <p14:creationId xmlns:p14="http://schemas.microsoft.com/office/powerpoint/2010/main" val="41193183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BA49B5CB-0E59-47F5-A598-B008FEAB60F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555" t="5848" r="6725" b="6140"/>
          <a:stretch/>
        </p:blipFill>
        <p:spPr bwMode="auto">
          <a:xfrm>
            <a:off x="11390552" y="-17585"/>
            <a:ext cx="801448" cy="80411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662D03B7-781F-465F-B63F-5FECEC74ED4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2882" t="12118" r="9832" b="18598"/>
          <a:stretch/>
        </p:blipFill>
        <p:spPr bwMode="auto">
          <a:xfrm>
            <a:off x="11435555" y="786534"/>
            <a:ext cx="731111" cy="655404"/>
          </a:xfrm>
          <a:prstGeom prst="rect">
            <a:avLst/>
          </a:prstGeom>
          <a:noFill/>
          <a:extLst>
            <a:ext uri="{909E8E84-426E-40DD-AFC4-6F175D3DCCD1}">
              <a14:hiddenFill xmlns:a14="http://schemas.microsoft.com/office/drawing/2010/main">
                <a:solidFill>
                  <a:srgbClr val="FFFFFF"/>
                </a:solidFill>
              </a14:hiddenFill>
            </a:ext>
          </a:extLst>
        </p:spPr>
      </p:pic>
      <p:pic>
        <p:nvPicPr>
          <p:cNvPr id="6" name="Immagine 5">
            <a:extLst>
              <a:ext uri="{FF2B5EF4-FFF2-40B4-BE49-F238E27FC236}">
                <a16:creationId xmlns:a16="http://schemas.microsoft.com/office/drawing/2014/main" id="{E506EE41-8FBF-4069-BE3E-A9357494240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80313" y="0"/>
            <a:ext cx="801447" cy="800101"/>
          </a:xfrm>
          <a:prstGeom prst="rect">
            <a:avLst/>
          </a:prstGeom>
          <a:ln>
            <a:noFill/>
          </a:ln>
          <a:effectLst>
            <a:outerShdw blurRad="292100" dist="139700" dir="2700000" algn="tl" rotWithShape="0">
              <a:srgbClr val="333333">
                <a:alpha val="65000"/>
              </a:srgbClr>
            </a:outerShdw>
          </a:effectLst>
        </p:spPr>
      </p:pic>
      <p:sp>
        <p:nvSpPr>
          <p:cNvPr id="9" name="CasellaDiTesto 8">
            <a:extLst>
              <a:ext uri="{FF2B5EF4-FFF2-40B4-BE49-F238E27FC236}">
                <a16:creationId xmlns:a16="http://schemas.microsoft.com/office/drawing/2014/main" id="{78F30BA7-DC35-49CF-8F0D-1A9CA614DB74}"/>
              </a:ext>
            </a:extLst>
          </p:cNvPr>
          <p:cNvSpPr txBox="1"/>
          <p:nvPr/>
        </p:nvSpPr>
        <p:spPr>
          <a:xfrm>
            <a:off x="8484823" y="6488668"/>
            <a:ext cx="3707177" cy="369332"/>
          </a:xfrm>
          <a:prstGeom prst="rect">
            <a:avLst/>
          </a:prstGeom>
          <a:noFill/>
        </p:spPr>
        <p:txBody>
          <a:bodyPr wrap="square" rtlCol="0">
            <a:spAutoFit/>
          </a:bodyPr>
          <a:lstStyle/>
          <a:p>
            <a:r>
              <a:rPr lang="en-US" i="1" dirty="0"/>
              <a:t>INAF School of AI, Naples, April 14-17</a:t>
            </a:r>
          </a:p>
        </p:txBody>
      </p:sp>
      <p:grpSp>
        <p:nvGrpSpPr>
          <p:cNvPr id="7" name="Gruppo 6">
            <a:extLst>
              <a:ext uri="{FF2B5EF4-FFF2-40B4-BE49-F238E27FC236}">
                <a16:creationId xmlns:a16="http://schemas.microsoft.com/office/drawing/2014/main" id="{14FA2256-648C-4630-85E2-10C2559AC256}"/>
              </a:ext>
            </a:extLst>
          </p:cNvPr>
          <p:cNvGrpSpPr/>
          <p:nvPr/>
        </p:nvGrpSpPr>
        <p:grpSpPr>
          <a:xfrm>
            <a:off x="448722" y="800101"/>
            <a:ext cx="4129874" cy="2818354"/>
            <a:chOff x="4014003" y="3540667"/>
            <a:chExt cx="4129874" cy="2818354"/>
          </a:xfrm>
        </p:grpSpPr>
        <p:grpSp>
          <p:nvGrpSpPr>
            <p:cNvPr id="8" name="Gruppo 7">
              <a:extLst>
                <a:ext uri="{FF2B5EF4-FFF2-40B4-BE49-F238E27FC236}">
                  <a16:creationId xmlns:a16="http://schemas.microsoft.com/office/drawing/2014/main" id="{0F929D3C-B6D5-4870-A937-0802139450C1}"/>
                </a:ext>
              </a:extLst>
            </p:cNvPr>
            <p:cNvGrpSpPr/>
            <p:nvPr/>
          </p:nvGrpSpPr>
          <p:grpSpPr>
            <a:xfrm>
              <a:off x="4339005" y="3800701"/>
              <a:ext cx="3804872" cy="2108156"/>
              <a:chOff x="3854712" y="4048125"/>
              <a:chExt cx="2923255" cy="1535570"/>
            </a:xfrm>
          </p:grpSpPr>
          <p:sp>
            <p:nvSpPr>
              <p:cNvPr id="21" name="Ovale 20">
                <a:extLst>
                  <a:ext uri="{FF2B5EF4-FFF2-40B4-BE49-F238E27FC236}">
                    <a16:creationId xmlns:a16="http://schemas.microsoft.com/office/drawing/2014/main" id="{2C6CD0F0-8A32-469D-A578-05C954132F3F}"/>
                  </a:ext>
                </a:extLst>
              </p:cNvPr>
              <p:cNvSpPr/>
              <p:nvPr/>
            </p:nvSpPr>
            <p:spPr>
              <a:xfrm>
                <a:off x="4505326" y="4448175"/>
                <a:ext cx="1047750" cy="9525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Connettore 2 21">
                <a:extLst>
                  <a:ext uri="{FF2B5EF4-FFF2-40B4-BE49-F238E27FC236}">
                    <a16:creationId xmlns:a16="http://schemas.microsoft.com/office/drawing/2014/main" id="{B5E4FFDF-37A5-4753-B48A-32ED1F15827E}"/>
                  </a:ext>
                </a:extLst>
              </p:cNvPr>
              <p:cNvCxnSpPr>
                <a:cxnSpLocks/>
                <a:endCxn id="21" idx="1"/>
              </p:cNvCxnSpPr>
              <p:nvPr/>
            </p:nvCxnSpPr>
            <p:spPr>
              <a:xfrm>
                <a:off x="3971925" y="4048125"/>
                <a:ext cx="686840" cy="53954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Connettore 2 22">
                <a:extLst>
                  <a:ext uri="{FF2B5EF4-FFF2-40B4-BE49-F238E27FC236}">
                    <a16:creationId xmlns:a16="http://schemas.microsoft.com/office/drawing/2014/main" id="{803B5A60-2BB1-427D-AC77-2434435E440C}"/>
                  </a:ext>
                </a:extLst>
              </p:cNvPr>
              <p:cNvCxnSpPr>
                <a:cxnSpLocks/>
                <a:endCxn id="21" idx="3"/>
              </p:cNvCxnSpPr>
              <p:nvPr/>
            </p:nvCxnSpPr>
            <p:spPr>
              <a:xfrm flipV="1">
                <a:off x="3854712" y="5261184"/>
                <a:ext cx="804054" cy="322511"/>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Connettore 2 26">
                <a:extLst>
                  <a:ext uri="{FF2B5EF4-FFF2-40B4-BE49-F238E27FC236}">
                    <a16:creationId xmlns:a16="http://schemas.microsoft.com/office/drawing/2014/main" id="{344F0EAE-AB3D-445A-A4C7-E19E1397B08D}"/>
                  </a:ext>
                </a:extLst>
              </p:cNvPr>
              <p:cNvCxnSpPr>
                <a:cxnSpLocks/>
              </p:cNvCxnSpPr>
              <p:nvPr/>
            </p:nvCxnSpPr>
            <p:spPr>
              <a:xfrm flipV="1">
                <a:off x="5553076" y="4941332"/>
                <a:ext cx="1224891" cy="1"/>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10" name="CasellaDiTesto 9">
                  <a:extLst>
                    <a:ext uri="{FF2B5EF4-FFF2-40B4-BE49-F238E27FC236}">
                      <a16:creationId xmlns:a16="http://schemas.microsoft.com/office/drawing/2014/main" id="{B7E2AEC6-FF57-4140-AEA8-1A43595E5187}"/>
                    </a:ext>
                  </a:extLst>
                </p:cNvPr>
                <p:cNvSpPr txBox="1"/>
                <p:nvPr/>
              </p:nvSpPr>
              <p:spPr>
                <a:xfrm>
                  <a:off x="4160975" y="3540667"/>
                  <a:ext cx="460767"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it-IT" b="0" i="1" smtClean="0">
                                <a:latin typeface="Cambria Math" panose="02040503050406030204" pitchFamily="18" charset="0"/>
                              </a:rPr>
                              <m:t>𝑥</m:t>
                            </m:r>
                          </m:e>
                          <m:sub>
                            <m:r>
                              <a:rPr lang="it-IT" b="0" i="1" smtClean="0">
                                <a:latin typeface="Cambria Math" panose="02040503050406030204" pitchFamily="18" charset="0"/>
                              </a:rPr>
                              <m:t>1</m:t>
                            </m:r>
                          </m:sub>
                        </m:sSub>
                      </m:oMath>
                    </m:oMathPara>
                  </a14:m>
                  <a:endParaRPr lang="en-US" dirty="0"/>
                </a:p>
              </p:txBody>
            </p:sp>
          </mc:Choice>
          <mc:Fallback xmlns="">
            <p:sp>
              <p:nvSpPr>
                <p:cNvPr id="15" name="CasellaDiTesto 14">
                  <a:extLst>
                    <a:ext uri="{FF2B5EF4-FFF2-40B4-BE49-F238E27FC236}">
                      <a16:creationId xmlns:a16="http://schemas.microsoft.com/office/drawing/2014/main" id="{23A3F5A1-B5D8-4FBE-99FE-22236BCDAB09}"/>
                    </a:ext>
                  </a:extLst>
                </p:cNvPr>
                <p:cNvSpPr txBox="1">
                  <a:spLocks noRot="1" noChangeAspect="1" noMove="1" noResize="1" noEditPoints="1" noAdjustHandles="1" noChangeArrowheads="1" noChangeShapeType="1" noTextEdit="1"/>
                </p:cNvSpPr>
                <p:nvPr/>
              </p:nvSpPr>
              <p:spPr>
                <a:xfrm>
                  <a:off x="4160975" y="3540667"/>
                  <a:ext cx="460767" cy="369332"/>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CasellaDiTesto 10">
                  <a:extLst>
                    <a:ext uri="{FF2B5EF4-FFF2-40B4-BE49-F238E27FC236}">
                      <a16:creationId xmlns:a16="http://schemas.microsoft.com/office/drawing/2014/main" id="{70ADBAC9-DC4E-4C87-A482-7920D4C24FFD}"/>
                    </a:ext>
                  </a:extLst>
                </p:cNvPr>
                <p:cNvSpPr txBox="1"/>
                <p:nvPr/>
              </p:nvSpPr>
              <p:spPr>
                <a:xfrm>
                  <a:off x="4014003" y="5528053"/>
                  <a:ext cx="46609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it-IT" b="0" i="1" smtClean="0">
                                <a:latin typeface="Cambria Math" panose="02040503050406030204" pitchFamily="18" charset="0"/>
                              </a:rPr>
                              <m:t>𝑥</m:t>
                            </m:r>
                          </m:e>
                          <m:sub>
                            <m:r>
                              <a:rPr lang="it-IT" b="0" i="1" smtClean="0">
                                <a:latin typeface="Cambria Math" panose="02040503050406030204" pitchFamily="18" charset="0"/>
                              </a:rPr>
                              <m:t>2</m:t>
                            </m:r>
                          </m:sub>
                        </m:sSub>
                      </m:oMath>
                    </m:oMathPara>
                  </a14:m>
                  <a:endParaRPr lang="en-US" dirty="0"/>
                </a:p>
              </p:txBody>
            </p:sp>
          </mc:Choice>
          <mc:Fallback xmlns="">
            <p:sp>
              <p:nvSpPr>
                <p:cNvPr id="11" name="CasellaDiTesto 10">
                  <a:extLst>
                    <a:ext uri="{FF2B5EF4-FFF2-40B4-BE49-F238E27FC236}">
                      <a16:creationId xmlns:a16="http://schemas.microsoft.com/office/drawing/2014/main" id="{70ADBAC9-DC4E-4C87-A482-7920D4C24FFD}"/>
                    </a:ext>
                  </a:extLst>
                </p:cNvPr>
                <p:cNvSpPr txBox="1">
                  <a:spLocks noRot="1" noChangeAspect="1" noMove="1" noResize="1" noEditPoints="1" noAdjustHandles="1" noChangeArrowheads="1" noChangeShapeType="1" noTextEdit="1"/>
                </p:cNvSpPr>
                <p:nvPr/>
              </p:nvSpPr>
              <p:spPr>
                <a:xfrm>
                  <a:off x="4014003" y="5528053"/>
                  <a:ext cx="466090" cy="369332"/>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CasellaDiTesto 13">
                  <a:extLst>
                    <a:ext uri="{FF2B5EF4-FFF2-40B4-BE49-F238E27FC236}">
                      <a16:creationId xmlns:a16="http://schemas.microsoft.com/office/drawing/2014/main" id="{51D61976-AB5A-437F-A9D7-1774D9E4508E}"/>
                    </a:ext>
                  </a:extLst>
                </p:cNvPr>
                <p:cNvSpPr txBox="1"/>
                <p:nvPr/>
              </p:nvSpPr>
              <p:spPr>
                <a:xfrm>
                  <a:off x="4789625" y="3807260"/>
                  <a:ext cx="50180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it-IT" b="0" i="1" smtClean="0">
                                <a:latin typeface="Cambria Math" panose="02040503050406030204" pitchFamily="18" charset="0"/>
                              </a:rPr>
                              <m:t>𝑤</m:t>
                            </m:r>
                          </m:e>
                          <m:sub>
                            <m:r>
                              <a:rPr lang="it-IT" b="0" i="1" smtClean="0">
                                <a:latin typeface="Cambria Math" panose="02040503050406030204" pitchFamily="18" charset="0"/>
                              </a:rPr>
                              <m:t>1</m:t>
                            </m:r>
                          </m:sub>
                        </m:sSub>
                      </m:oMath>
                    </m:oMathPara>
                  </a14:m>
                  <a:endParaRPr lang="en-US" dirty="0"/>
                </a:p>
              </p:txBody>
            </p:sp>
          </mc:Choice>
          <mc:Fallback xmlns="">
            <p:sp>
              <p:nvSpPr>
                <p:cNvPr id="20" name="CasellaDiTesto 19">
                  <a:extLst>
                    <a:ext uri="{FF2B5EF4-FFF2-40B4-BE49-F238E27FC236}">
                      <a16:creationId xmlns:a16="http://schemas.microsoft.com/office/drawing/2014/main" id="{47B72F61-034B-421E-98F0-D8E21B056941}"/>
                    </a:ext>
                  </a:extLst>
                </p:cNvPr>
                <p:cNvSpPr txBox="1">
                  <a:spLocks noRot="1" noChangeAspect="1" noMove="1" noResize="1" noEditPoints="1" noAdjustHandles="1" noChangeArrowheads="1" noChangeShapeType="1" noTextEdit="1"/>
                </p:cNvSpPr>
                <p:nvPr/>
              </p:nvSpPr>
              <p:spPr>
                <a:xfrm>
                  <a:off x="4789625" y="3807260"/>
                  <a:ext cx="501804" cy="369332"/>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CasellaDiTesto 14">
                  <a:extLst>
                    <a:ext uri="{FF2B5EF4-FFF2-40B4-BE49-F238E27FC236}">
                      <a16:creationId xmlns:a16="http://schemas.microsoft.com/office/drawing/2014/main" id="{9DDB9429-9B7F-4A7C-AF0F-44BC42402631}"/>
                    </a:ext>
                  </a:extLst>
                </p:cNvPr>
                <p:cNvSpPr txBox="1"/>
                <p:nvPr/>
              </p:nvSpPr>
              <p:spPr>
                <a:xfrm>
                  <a:off x="4656527" y="5237866"/>
                  <a:ext cx="507127"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it-IT" b="0" i="1" smtClean="0">
                                <a:latin typeface="Cambria Math" panose="02040503050406030204" pitchFamily="18" charset="0"/>
                              </a:rPr>
                              <m:t>𝑤</m:t>
                            </m:r>
                          </m:e>
                          <m:sub>
                            <m:r>
                              <a:rPr lang="it-IT" b="0" i="1" smtClean="0">
                                <a:latin typeface="Cambria Math" panose="02040503050406030204" pitchFamily="18" charset="0"/>
                              </a:rPr>
                              <m:t>2</m:t>
                            </m:r>
                          </m:sub>
                        </m:sSub>
                      </m:oMath>
                    </m:oMathPara>
                  </a14:m>
                  <a:endParaRPr lang="en-US" dirty="0"/>
                </a:p>
              </p:txBody>
            </p:sp>
          </mc:Choice>
          <mc:Fallback xmlns="">
            <p:sp>
              <p:nvSpPr>
                <p:cNvPr id="15" name="CasellaDiTesto 14">
                  <a:extLst>
                    <a:ext uri="{FF2B5EF4-FFF2-40B4-BE49-F238E27FC236}">
                      <a16:creationId xmlns:a16="http://schemas.microsoft.com/office/drawing/2014/main" id="{9DDB9429-9B7F-4A7C-AF0F-44BC42402631}"/>
                    </a:ext>
                  </a:extLst>
                </p:cNvPr>
                <p:cNvSpPr txBox="1">
                  <a:spLocks noRot="1" noChangeAspect="1" noMove="1" noResize="1" noEditPoints="1" noAdjustHandles="1" noChangeArrowheads="1" noChangeShapeType="1" noTextEdit="1"/>
                </p:cNvSpPr>
                <p:nvPr/>
              </p:nvSpPr>
              <p:spPr>
                <a:xfrm>
                  <a:off x="4656527" y="5237866"/>
                  <a:ext cx="507127" cy="369332"/>
                </a:xfrm>
                <a:prstGeom prst="rect">
                  <a:avLst/>
                </a:prstGeom>
                <a:blipFill>
                  <a:blip r:embed="rId8"/>
                  <a:stretch>
                    <a:fillRect/>
                  </a:stretch>
                </a:blipFill>
              </p:spPr>
              <p:txBody>
                <a:bodyPr/>
                <a:lstStyle/>
                <a:p>
                  <a:r>
                    <a:rPr lang="en-US">
                      <a:noFill/>
                    </a:rPr>
                    <a:t> </a:t>
                  </a:r>
                </a:p>
              </p:txBody>
            </p:sp>
          </mc:Fallback>
        </mc:AlternateContent>
        <p:cxnSp>
          <p:nvCxnSpPr>
            <p:cNvPr id="19" name="Connettore 2 18">
              <a:extLst>
                <a:ext uri="{FF2B5EF4-FFF2-40B4-BE49-F238E27FC236}">
                  <a16:creationId xmlns:a16="http://schemas.microsoft.com/office/drawing/2014/main" id="{CFE1E48D-B83E-47AE-AAFE-9BF6E3A0AC6E}"/>
                </a:ext>
              </a:extLst>
            </p:cNvPr>
            <p:cNvCxnSpPr>
              <a:cxnSpLocks/>
              <a:endCxn id="21" idx="4"/>
            </p:cNvCxnSpPr>
            <p:nvPr/>
          </p:nvCxnSpPr>
          <p:spPr>
            <a:xfrm flipV="1">
              <a:off x="5867704" y="5657589"/>
              <a:ext cx="0" cy="549221"/>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0" name="CasellaDiTesto 19">
                  <a:extLst>
                    <a:ext uri="{FF2B5EF4-FFF2-40B4-BE49-F238E27FC236}">
                      <a16:creationId xmlns:a16="http://schemas.microsoft.com/office/drawing/2014/main" id="{714AF3CB-5D87-4B23-AC86-A4766488C4DD}"/>
                    </a:ext>
                  </a:extLst>
                </p:cNvPr>
                <p:cNvSpPr txBox="1"/>
                <p:nvPr/>
              </p:nvSpPr>
              <p:spPr>
                <a:xfrm>
                  <a:off x="5820461" y="5989689"/>
                  <a:ext cx="36766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it-IT" b="0" i="1" smtClean="0">
                            <a:latin typeface="Cambria Math" panose="02040503050406030204" pitchFamily="18" charset="0"/>
                          </a:rPr>
                          <m:t>𝑏</m:t>
                        </m:r>
                      </m:oMath>
                    </m:oMathPara>
                  </a14:m>
                  <a:endParaRPr lang="en-US" dirty="0"/>
                </a:p>
              </p:txBody>
            </p:sp>
          </mc:Choice>
          <mc:Fallback xmlns="">
            <p:sp>
              <p:nvSpPr>
                <p:cNvPr id="28" name="CasellaDiTesto 27">
                  <a:extLst>
                    <a:ext uri="{FF2B5EF4-FFF2-40B4-BE49-F238E27FC236}">
                      <a16:creationId xmlns:a16="http://schemas.microsoft.com/office/drawing/2014/main" id="{0A33B2DA-82ED-45BE-9275-8B9B023F626D}"/>
                    </a:ext>
                  </a:extLst>
                </p:cNvPr>
                <p:cNvSpPr txBox="1">
                  <a:spLocks noRot="1" noChangeAspect="1" noMove="1" noResize="1" noEditPoints="1" noAdjustHandles="1" noChangeArrowheads="1" noChangeShapeType="1" noTextEdit="1"/>
                </p:cNvSpPr>
                <p:nvPr/>
              </p:nvSpPr>
              <p:spPr>
                <a:xfrm>
                  <a:off x="5820461" y="5989689"/>
                  <a:ext cx="367665" cy="369332"/>
                </a:xfrm>
                <a:prstGeom prst="rect">
                  <a:avLst/>
                </a:prstGeom>
                <a:blipFill>
                  <a:blip r:embed="rId12"/>
                  <a:stretch>
                    <a:fillRect/>
                  </a:stretch>
                </a:blipFill>
              </p:spPr>
              <p:txBody>
                <a:bodyPr/>
                <a:lstStyle/>
                <a:p>
                  <a:r>
                    <a:rPr lang="en-US">
                      <a:noFill/>
                    </a:rPr>
                    <a:t> </a:t>
                  </a:r>
                </a:p>
              </p:txBody>
            </p:sp>
          </mc:Fallback>
        </mc:AlternateContent>
      </p:grpSp>
      <p:sp>
        <p:nvSpPr>
          <p:cNvPr id="28" name="CasellaDiTesto 27">
            <a:extLst>
              <a:ext uri="{FF2B5EF4-FFF2-40B4-BE49-F238E27FC236}">
                <a16:creationId xmlns:a16="http://schemas.microsoft.com/office/drawing/2014/main" id="{CAC3F7EC-02DB-4874-BE22-D72AF6E54AD6}"/>
              </a:ext>
            </a:extLst>
          </p:cNvPr>
          <p:cNvSpPr txBox="1"/>
          <p:nvPr/>
        </p:nvSpPr>
        <p:spPr>
          <a:xfrm>
            <a:off x="173042" y="-17585"/>
            <a:ext cx="3049233" cy="553998"/>
          </a:xfrm>
          <a:prstGeom prst="rect">
            <a:avLst/>
          </a:prstGeom>
          <a:noFill/>
        </p:spPr>
        <p:txBody>
          <a:bodyPr wrap="none" rtlCol="0">
            <a:spAutoFit/>
          </a:bodyPr>
          <a:lstStyle/>
          <a:p>
            <a:r>
              <a:rPr lang="en-US" sz="3000" b="1" dirty="0"/>
              <a:t>The loss functions</a:t>
            </a:r>
          </a:p>
        </p:txBody>
      </p:sp>
      <mc:AlternateContent xmlns:mc="http://schemas.openxmlformats.org/markup-compatibility/2006" xmlns:a14="http://schemas.microsoft.com/office/drawing/2010/main">
        <mc:Choice Requires="a14">
          <p:sp>
            <p:nvSpPr>
              <p:cNvPr id="29" name="CasellaDiTesto 28">
                <a:extLst>
                  <a:ext uri="{FF2B5EF4-FFF2-40B4-BE49-F238E27FC236}">
                    <a16:creationId xmlns:a16="http://schemas.microsoft.com/office/drawing/2014/main" id="{6785699F-9E90-4DDA-8E53-A5F5E2A56A7A}"/>
                  </a:ext>
                </a:extLst>
              </p:cNvPr>
              <p:cNvSpPr txBox="1"/>
              <p:nvPr/>
            </p:nvSpPr>
            <p:spPr>
              <a:xfrm>
                <a:off x="3157615" y="1800860"/>
                <a:ext cx="237667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it-IT" b="0" i="1" smtClean="0">
                          <a:latin typeface="Cambria Math" panose="02040503050406030204" pitchFamily="18" charset="0"/>
                        </a:rPr>
                        <m:t>𝑦</m:t>
                      </m:r>
                      <m:r>
                        <a:rPr lang="it-IT" b="0" i="1" smtClean="0">
                          <a:latin typeface="Cambria Math" panose="02040503050406030204" pitchFamily="18" charset="0"/>
                        </a:rPr>
                        <m:t>=</m:t>
                      </m:r>
                      <m:sSub>
                        <m:sSubPr>
                          <m:ctrlPr>
                            <a:rPr lang="it-IT" b="0" i="1" smtClean="0">
                              <a:latin typeface="Cambria Math" panose="02040503050406030204" pitchFamily="18" charset="0"/>
                            </a:rPr>
                          </m:ctrlPr>
                        </m:sSubPr>
                        <m:e>
                          <m:r>
                            <a:rPr lang="it-IT" b="0" i="1" smtClean="0">
                              <a:latin typeface="Cambria Math" panose="02040503050406030204" pitchFamily="18" charset="0"/>
                            </a:rPr>
                            <m:t>𝑤</m:t>
                          </m:r>
                        </m:e>
                        <m:sub>
                          <m:r>
                            <a:rPr lang="it-IT" b="0" i="1" smtClean="0">
                              <a:latin typeface="Cambria Math" panose="02040503050406030204" pitchFamily="18" charset="0"/>
                            </a:rPr>
                            <m:t>1 </m:t>
                          </m:r>
                        </m:sub>
                      </m:sSub>
                      <m:sSub>
                        <m:sSubPr>
                          <m:ctrlPr>
                            <a:rPr lang="it-IT" b="0" i="1" smtClean="0">
                              <a:latin typeface="Cambria Math" panose="02040503050406030204" pitchFamily="18" charset="0"/>
                            </a:rPr>
                          </m:ctrlPr>
                        </m:sSubPr>
                        <m:e>
                          <m:r>
                            <a:rPr lang="it-IT" b="0" i="1" smtClean="0">
                              <a:latin typeface="Cambria Math" panose="02040503050406030204" pitchFamily="18" charset="0"/>
                            </a:rPr>
                            <m:t>𝑥</m:t>
                          </m:r>
                        </m:e>
                        <m:sub>
                          <m:r>
                            <a:rPr lang="it-IT" b="0" i="1" smtClean="0">
                              <a:latin typeface="Cambria Math" panose="02040503050406030204" pitchFamily="18" charset="0"/>
                            </a:rPr>
                            <m:t>1</m:t>
                          </m:r>
                        </m:sub>
                      </m:sSub>
                      <m:r>
                        <a:rPr lang="it-IT" b="0" i="1" smtClean="0">
                          <a:latin typeface="Cambria Math" panose="02040503050406030204" pitchFamily="18" charset="0"/>
                        </a:rPr>
                        <m:t>+</m:t>
                      </m:r>
                      <m:sSub>
                        <m:sSubPr>
                          <m:ctrlPr>
                            <a:rPr lang="it-IT" i="1">
                              <a:latin typeface="Cambria Math" panose="02040503050406030204" pitchFamily="18" charset="0"/>
                            </a:rPr>
                          </m:ctrlPr>
                        </m:sSubPr>
                        <m:e>
                          <m:r>
                            <a:rPr lang="it-IT" i="1">
                              <a:latin typeface="Cambria Math" panose="02040503050406030204" pitchFamily="18" charset="0"/>
                            </a:rPr>
                            <m:t>𝑤</m:t>
                          </m:r>
                        </m:e>
                        <m:sub>
                          <m:r>
                            <a:rPr lang="it-IT" b="0" i="1" smtClean="0">
                              <a:latin typeface="Cambria Math" panose="02040503050406030204" pitchFamily="18" charset="0"/>
                            </a:rPr>
                            <m:t>2</m:t>
                          </m:r>
                        </m:sub>
                      </m:sSub>
                      <m:sSub>
                        <m:sSubPr>
                          <m:ctrlPr>
                            <a:rPr lang="it-IT" i="1">
                              <a:latin typeface="Cambria Math" panose="02040503050406030204" pitchFamily="18" charset="0"/>
                            </a:rPr>
                          </m:ctrlPr>
                        </m:sSubPr>
                        <m:e>
                          <m:r>
                            <a:rPr lang="it-IT" i="1">
                              <a:latin typeface="Cambria Math" panose="02040503050406030204" pitchFamily="18" charset="0"/>
                            </a:rPr>
                            <m:t>𝑥</m:t>
                          </m:r>
                        </m:e>
                        <m:sub>
                          <m:r>
                            <a:rPr lang="it-IT" b="0" i="1" smtClean="0">
                              <a:latin typeface="Cambria Math" panose="02040503050406030204" pitchFamily="18" charset="0"/>
                            </a:rPr>
                            <m:t>2</m:t>
                          </m:r>
                        </m:sub>
                      </m:sSub>
                      <m:r>
                        <a:rPr lang="it-IT" b="0" i="1" smtClean="0">
                          <a:latin typeface="Cambria Math" panose="02040503050406030204" pitchFamily="18" charset="0"/>
                        </a:rPr>
                        <m:t>+</m:t>
                      </m:r>
                      <m:r>
                        <a:rPr lang="it-IT" b="0" i="1" smtClean="0">
                          <a:latin typeface="Cambria Math" panose="02040503050406030204" pitchFamily="18" charset="0"/>
                        </a:rPr>
                        <m:t>𝑏</m:t>
                      </m:r>
                    </m:oMath>
                  </m:oMathPara>
                </a14:m>
                <a:endParaRPr lang="en-US" dirty="0"/>
              </a:p>
            </p:txBody>
          </p:sp>
        </mc:Choice>
        <mc:Fallback xmlns="">
          <p:sp>
            <p:nvSpPr>
              <p:cNvPr id="29" name="CasellaDiTesto 28">
                <a:extLst>
                  <a:ext uri="{FF2B5EF4-FFF2-40B4-BE49-F238E27FC236}">
                    <a16:creationId xmlns:a16="http://schemas.microsoft.com/office/drawing/2014/main" id="{6785699F-9E90-4DDA-8E53-A5F5E2A56A7A}"/>
                  </a:ext>
                </a:extLst>
              </p:cNvPr>
              <p:cNvSpPr txBox="1">
                <a:spLocks noRot="1" noChangeAspect="1" noMove="1" noResize="1" noEditPoints="1" noAdjustHandles="1" noChangeArrowheads="1" noChangeShapeType="1" noTextEdit="1"/>
              </p:cNvSpPr>
              <p:nvPr/>
            </p:nvSpPr>
            <p:spPr>
              <a:xfrm>
                <a:off x="3157615" y="1800860"/>
                <a:ext cx="2376676" cy="369332"/>
              </a:xfrm>
              <a:prstGeom prst="rect">
                <a:avLst/>
              </a:prstGeom>
              <a:blipFill>
                <a:blip r:embed="rId13"/>
                <a:stretch>
                  <a:fillRect b="-6557"/>
                </a:stretch>
              </a:blipFill>
            </p:spPr>
            <p:txBody>
              <a:bodyPr/>
              <a:lstStyle/>
              <a:p>
                <a:r>
                  <a:rPr lang="en-US">
                    <a:noFill/>
                  </a:rPr>
                  <a:t> </a:t>
                </a:r>
              </a:p>
            </p:txBody>
          </p:sp>
        </mc:Fallback>
      </mc:AlternateContent>
      <p:sp>
        <p:nvSpPr>
          <p:cNvPr id="33" name="CasellaDiTesto 32">
            <a:extLst>
              <a:ext uri="{FF2B5EF4-FFF2-40B4-BE49-F238E27FC236}">
                <a16:creationId xmlns:a16="http://schemas.microsoft.com/office/drawing/2014/main" id="{32E5DB16-BD0B-41DF-9096-0328F18DCDA0}"/>
              </a:ext>
            </a:extLst>
          </p:cNvPr>
          <p:cNvSpPr txBox="1"/>
          <p:nvPr/>
        </p:nvSpPr>
        <p:spPr>
          <a:xfrm>
            <a:off x="4997448" y="2117126"/>
            <a:ext cx="5166459" cy="338554"/>
          </a:xfrm>
          <a:prstGeom prst="rect">
            <a:avLst/>
          </a:prstGeom>
          <a:noFill/>
        </p:spPr>
        <p:txBody>
          <a:bodyPr wrap="square">
            <a:spAutoFit/>
          </a:bodyPr>
          <a:lstStyle/>
          <a:p>
            <a:r>
              <a:rPr lang="en-US" sz="1600" b="1" dirty="0"/>
              <a:t>The output is compared with the truth (i.e. the labels)</a:t>
            </a:r>
          </a:p>
        </p:txBody>
      </p:sp>
      <mc:AlternateContent xmlns:mc="http://schemas.openxmlformats.org/markup-compatibility/2006" xmlns:a14="http://schemas.microsoft.com/office/drawing/2010/main">
        <mc:Choice Requires="a14">
          <p:sp>
            <p:nvSpPr>
              <p:cNvPr id="35" name="CasellaDiTesto 34">
                <a:extLst>
                  <a:ext uri="{FF2B5EF4-FFF2-40B4-BE49-F238E27FC236}">
                    <a16:creationId xmlns:a16="http://schemas.microsoft.com/office/drawing/2014/main" id="{DBDFF506-9350-4092-AEC3-A27562324FD1}"/>
                  </a:ext>
                </a:extLst>
              </p:cNvPr>
              <p:cNvSpPr txBox="1"/>
              <p:nvPr/>
            </p:nvSpPr>
            <p:spPr>
              <a:xfrm>
                <a:off x="6854704" y="2459983"/>
                <a:ext cx="772624"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it-IT" b="0" i="1" smtClean="0">
                          <a:latin typeface="Cambria Math" panose="02040503050406030204" pitchFamily="18" charset="0"/>
                        </a:rPr>
                        <m:t>𝑦</m:t>
                      </m:r>
                      <m:r>
                        <a:rPr lang="it-IT" b="0" i="1" smtClean="0">
                          <a:latin typeface="Cambria Math" panose="02040503050406030204" pitchFamily="18" charset="0"/>
                        </a:rPr>
                        <m:t> ? </m:t>
                      </m:r>
                      <m:acc>
                        <m:accPr>
                          <m:chr m:val="̅"/>
                          <m:ctrlPr>
                            <a:rPr lang="it-IT" b="0" i="1" smtClean="0">
                              <a:latin typeface="Cambria Math" panose="02040503050406030204" pitchFamily="18" charset="0"/>
                            </a:rPr>
                          </m:ctrlPr>
                        </m:accPr>
                        <m:e>
                          <m:r>
                            <a:rPr lang="it-IT" b="0" i="1" smtClean="0">
                              <a:latin typeface="Cambria Math" panose="02040503050406030204" pitchFamily="18" charset="0"/>
                            </a:rPr>
                            <m:t>𝑦</m:t>
                          </m:r>
                        </m:e>
                      </m:acc>
                    </m:oMath>
                  </m:oMathPara>
                </a14:m>
                <a:endParaRPr lang="en-US" dirty="0"/>
              </a:p>
            </p:txBody>
          </p:sp>
        </mc:Choice>
        <mc:Fallback xmlns="">
          <p:sp>
            <p:nvSpPr>
              <p:cNvPr id="35" name="CasellaDiTesto 34">
                <a:extLst>
                  <a:ext uri="{FF2B5EF4-FFF2-40B4-BE49-F238E27FC236}">
                    <a16:creationId xmlns:a16="http://schemas.microsoft.com/office/drawing/2014/main" id="{DBDFF506-9350-4092-AEC3-A27562324FD1}"/>
                  </a:ext>
                </a:extLst>
              </p:cNvPr>
              <p:cNvSpPr txBox="1">
                <a:spLocks noRot="1" noChangeAspect="1" noMove="1" noResize="1" noEditPoints="1" noAdjustHandles="1" noChangeArrowheads="1" noChangeShapeType="1" noTextEdit="1"/>
              </p:cNvSpPr>
              <p:nvPr/>
            </p:nvSpPr>
            <p:spPr>
              <a:xfrm>
                <a:off x="6854704" y="2459983"/>
                <a:ext cx="772624" cy="369332"/>
              </a:xfrm>
              <a:prstGeom prst="rect">
                <a:avLst/>
              </a:prstGeom>
              <a:blipFill>
                <a:blip r:embed="rId14"/>
                <a:stretch>
                  <a:fillRect r="-26772" b="-6667"/>
                </a:stretch>
              </a:blipFill>
            </p:spPr>
            <p:txBody>
              <a:bodyPr/>
              <a:lstStyle/>
              <a:p>
                <a:r>
                  <a:rPr lang="en-US">
                    <a:noFill/>
                  </a:rPr>
                  <a:t> </a:t>
                </a:r>
              </a:p>
            </p:txBody>
          </p:sp>
        </mc:Fallback>
      </mc:AlternateContent>
      <p:sp>
        <p:nvSpPr>
          <p:cNvPr id="36" name="CasellaDiTesto 35">
            <a:extLst>
              <a:ext uri="{FF2B5EF4-FFF2-40B4-BE49-F238E27FC236}">
                <a16:creationId xmlns:a16="http://schemas.microsoft.com/office/drawing/2014/main" id="{775888DD-C565-4CB8-A455-67916FF51FF4}"/>
              </a:ext>
            </a:extLst>
          </p:cNvPr>
          <p:cNvSpPr txBox="1"/>
          <p:nvPr/>
        </p:nvSpPr>
        <p:spPr>
          <a:xfrm>
            <a:off x="4956417" y="2829315"/>
            <a:ext cx="5166459" cy="584775"/>
          </a:xfrm>
          <a:prstGeom prst="rect">
            <a:avLst/>
          </a:prstGeom>
          <a:noFill/>
        </p:spPr>
        <p:txBody>
          <a:bodyPr wrap="square">
            <a:spAutoFit/>
          </a:bodyPr>
          <a:lstStyle/>
          <a:p>
            <a:r>
              <a:rPr lang="en-US" sz="1600" b="1" dirty="0"/>
              <a:t>We are demanding that </a:t>
            </a:r>
            <a:r>
              <a:rPr lang="en-US" sz="1600" b="1" i="1" dirty="0"/>
              <a:t>all</a:t>
            </a:r>
            <a:r>
              <a:rPr lang="en-US" sz="1600" b="1" dirty="0"/>
              <a:t> the perceptron outputs are equal to the labels, </a:t>
            </a:r>
            <a:r>
              <a:rPr lang="en-US" sz="1600" b="1" dirty="0" err="1"/>
              <a:t>i.e</a:t>
            </a:r>
            <a:r>
              <a:rPr lang="en-US" sz="1600" b="1" dirty="0"/>
              <a:t>:</a:t>
            </a:r>
          </a:p>
        </p:txBody>
      </p:sp>
      <mc:AlternateContent xmlns:mc="http://schemas.openxmlformats.org/markup-compatibility/2006" xmlns:a14="http://schemas.microsoft.com/office/drawing/2010/main">
        <mc:Choice Requires="a14">
          <p:sp>
            <p:nvSpPr>
              <p:cNvPr id="37" name="CasellaDiTesto 36">
                <a:extLst>
                  <a:ext uri="{FF2B5EF4-FFF2-40B4-BE49-F238E27FC236}">
                    <a16:creationId xmlns:a16="http://schemas.microsoft.com/office/drawing/2014/main" id="{DC6F74C7-9A10-4BF8-A1CB-543C8F33F1E7}"/>
                  </a:ext>
                </a:extLst>
              </p:cNvPr>
              <p:cNvSpPr txBox="1"/>
              <p:nvPr/>
            </p:nvSpPr>
            <p:spPr>
              <a:xfrm>
                <a:off x="6253529" y="3475301"/>
                <a:ext cx="1754455" cy="87126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nary>
                        <m:naryPr>
                          <m:chr m:val="∑"/>
                          <m:ctrlPr>
                            <a:rPr lang="en-US" i="1" dirty="0" smtClean="0">
                              <a:latin typeface="Cambria Math" panose="02040503050406030204" pitchFamily="18" charset="0"/>
                            </a:rPr>
                          </m:ctrlPr>
                        </m:naryPr>
                        <m:sub>
                          <m:r>
                            <m:rPr>
                              <m:brk m:alnAt="23"/>
                            </m:rPr>
                            <a:rPr lang="it-IT" b="0" i="1" dirty="0" smtClean="0">
                              <a:latin typeface="Cambria Math" panose="02040503050406030204" pitchFamily="18" charset="0"/>
                            </a:rPr>
                            <m:t>𝑖</m:t>
                          </m:r>
                          <m:r>
                            <a:rPr lang="it-IT" b="0" i="1" dirty="0" smtClean="0">
                              <a:latin typeface="Cambria Math" panose="02040503050406030204" pitchFamily="18" charset="0"/>
                            </a:rPr>
                            <m:t>=</m:t>
                          </m:r>
                          <m:r>
                            <a:rPr lang="it-IT" b="0" i="1" dirty="0" smtClean="0">
                              <a:latin typeface="Cambria Math" panose="02040503050406030204" pitchFamily="18" charset="0"/>
                            </a:rPr>
                            <m:t>𝑖</m:t>
                          </m:r>
                        </m:sub>
                        <m:sup>
                          <m:r>
                            <a:rPr lang="it-IT" b="0" i="1" dirty="0" smtClean="0">
                              <a:latin typeface="Cambria Math" panose="02040503050406030204" pitchFamily="18" charset="0"/>
                            </a:rPr>
                            <m:t>𝑁</m:t>
                          </m:r>
                        </m:sup>
                        <m:e>
                          <m:sSub>
                            <m:sSubPr>
                              <m:ctrlPr>
                                <a:rPr lang="en-US" i="1" dirty="0" smtClean="0">
                                  <a:latin typeface="Cambria Math" panose="02040503050406030204" pitchFamily="18" charset="0"/>
                                </a:rPr>
                              </m:ctrlPr>
                            </m:sSubPr>
                            <m:e>
                              <m:r>
                                <a:rPr lang="it-IT" b="0" i="1" dirty="0" smtClean="0">
                                  <a:latin typeface="Cambria Math" panose="02040503050406030204" pitchFamily="18" charset="0"/>
                                </a:rPr>
                                <m:t>𝑦</m:t>
                              </m:r>
                            </m:e>
                            <m:sub>
                              <m:r>
                                <a:rPr lang="it-IT" b="0" i="1" dirty="0" smtClean="0">
                                  <a:latin typeface="Cambria Math" panose="02040503050406030204" pitchFamily="18" charset="0"/>
                                </a:rPr>
                                <m:t>𝑖</m:t>
                              </m:r>
                            </m:sub>
                          </m:sSub>
                          <m:r>
                            <a:rPr lang="it-IT" b="0" i="1" dirty="0" smtClean="0">
                              <a:latin typeface="Cambria Math" panose="02040503050406030204" pitchFamily="18" charset="0"/>
                            </a:rPr>
                            <m:t>− </m:t>
                          </m:r>
                          <m:sSub>
                            <m:sSubPr>
                              <m:ctrlPr>
                                <a:rPr lang="it-IT" b="0" i="1" dirty="0" smtClean="0">
                                  <a:latin typeface="Cambria Math" panose="02040503050406030204" pitchFamily="18" charset="0"/>
                                </a:rPr>
                              </m:ctrlPr>
                            </m:sSubPr>
                            <m:e>
                              <m:acc>
                                <m:accPr>
                                  <m:chr m:val="̅"/>
                                  <m:ctrlPr>
                                    <a:rPr lang="it-IT" b="0" i="1" dirty="0" smtClean="0">
                                      <a:latin typeface="Cambria Math" panose="02040503050406030204" pitchFamily="18" charset="0"/>
                                      <a:ea typeface="Cambria Math" panose="02040503050406030204" pitchFamily="18" charset="0"/>
                                    </a:rPr>
                                  </m:ctrlPr>
                                </m:accPr>
                                <m:e>
                                  <m:r>
                                    <a:rPr lang="it-IT" b="0" i="1" dirty="0" smtClean="0">
                                      <a:latin typeface="Cambria Math" panose="02040503050406030204" pitchFamily="18" charset="0"/>
                                      <a:ea typeface="Cambria Math" panose="02040503050406030204" pitchFamily="18" charset="0"/>
                                    </a:rPr>
                                    <m:t>𝑦</m:t>
                                  </m:r>
                                </m:e>
                              </m:acc>
                            </m:e>
                            <m:sub>
                              <m:r>
                                <a:rPr lang="it-IT" b="0" i="1" dirty="0" smtClean="0">
                                  <a:latin typeface="Cambria Math" panose="02040503050406030204" pitchFamily="18" charset="0"/>
                                </a:rPr>
                                <m:t>𝑖</m:t>
                              </m:r>
                            </m:sub>
                          </m:sSub>
                        </m:e>
                      </m:nary>
                      <m:r>
                        <a:rPr lang="en-US" i="1" dirty="0" smtClean="0">
                          <a:latin typeface="Cambria Math" panose="02040503050406030204" pitchFamily="18" charset="0"/>
                          <a:ea typeface="Cambria Math" panose="02040503050406030204" pitchFamily="18" charset="0"/>
                        </a:rPr>
                        <m:t>→</m:t>
                      </m:r>
                      <m:r>
                        <a:rPr lang="it-IT" b="0" i="1" dirty="0" smtClean="0">
                          <a:latin typeface="Cambria Math" panose="02040503050406030204" pitchFamily="18" charset="0"/>
                        </a:rPr>
                        <m:t>0</m:t>
                      </m:r>
                    </m:oMath>
                  </m:oMathPara>
                </a14:m>
                <a:endParaRPr lang="en-US" dirty="0"/>
              </a:p>
            </p:txBody>
          </p:sp>
        </mc:Choice>
        <mc:Fallback xmlns="">
          <p:sp>
            <p:nvSpPr>
              <p:cNvPr id="37" name="CasellaDiTesto 36">
                <a:extLst>
                  <a:ext uri="{FF2B5EF4-FFF2-40B4-BE49-F238E27FC236}">
                    <a16:creationId xmlns:a16="http://schemas.microsoft.com/office/drawing/2014/main" id="{DC6F74C7-9A10-4BF8-A1CB-543C8F33F1E7}"/>
                  </a:ext>
                </a:extLst>
              </p:cNvPr>
              <p:cNvSpPr txBox="1">
                <a:spLocks noRot="1" noChangeAspect="1" noMove="1" noResize="1" noEditPoints="1" noAdjustHandles="1" noChangeArrowheads="1" noChangeShapeType="1" noTextEdit="1"/>
              </p:cNvSpPr>
              <p:nvPr/>
            </p:nvSpPr>
            <p:spPr>
              <a:xfrm>
                <a:off x="6253529" y="3475301"/>
                <a:ext cx="1754455" cy="871264"/>
              </a:xfrm>
              <a:prstGeom prst="rect">
                <a:avLst/>
              </a:prstGeom>
              <a:blipFill>
                <a:blip r:embed="rId1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7362620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BA49B5CB-0E59-47F5-A598-B008FEAB60F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555" t="5848" r="6725" b="6140"/>
          <a:stretch/>
        </p:blipFill>
        <p:spPr bwMode="auto">
          <a:xfrm>
            <a:off x="11390552" y="-17585"/>
            <a:ext cx="801448" cy="80411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662D03B7-781F-465F-B63F-5FECEC74ED4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2882" t="12118" r="9832" b="18598"/>
          <a:stretch/>
        </p:blipFill>
        <p:spPr bwMode="auto">
          <a:xfrm>
            <a:off x="11435555" y="786534"/>
            <a:ext cx="731111" cy="655404"/>
          </a:xfrm>
          <a:prstGeom prst="rect">
            <a:avLst/>
          </a:prstGeom>
          <a:noFill/>
          <a:extLst>
            <a:ext uri="{909E8E84-426E-40DD-AFC4-6F175D3DCCD1}">
              <a14:hiddenFill xmlns:a14="http://schemas.microsoft.com/office/drawing/2010/main">
                <a:solidFill>
                  <a:srgbClr val="FFFFFF"/>
                </a:solidFill>
              </a14:hiddenFill>
            </a:ext>
          </a:extLst>
        </p:spPr>
      </p:pic>
      <p:pic>
        <p:nvPicPr>
          <p:cNvPr id="6" name="Immagine 5">
            <a:extLst>
              <a:ext uri="{FF2B5EF4-FFF2-40B4-BE49-F238E27FC236}">
                <a16:creationId xmlns:a16="http://schemas.microsoft.com/office/drawing/2014/main" id="{E506EE41-8FBF-4069-BE3E-A9357494240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80313" y="0"/>
            <a:ext cx="801447" cy="800101"/>
          </a:xfrm>
          <a:prstGeom prst="rect">
            <a:avLst/>
          </a:prstGeom>
          <a:ln>
            <a:noFill/>
          </a:ln>
          <a:effectLst>
            <a:outerShdw blurRad="292100" dist="139700" dir="2700000" algn="tl" rotWithShape="0">
              <a:srgbClr val="333333">
                <a:alpha val="65000"/>
              </a:srgbClr>
            </a:outerShdw>
          </a:effectLst>
        </p:spPr>
      </p:pic>
      <p:sp>
        <p:nvSpPr>
          <p:cNvPr id="9" name="CasellaDiTesto 8">
            <a:extLst>
              <a:ext uri="{FF2B5EF4-FFF2-40B4-BE49-F238E27FC236}">
                <a16:creationId xmlns:a16="http://schemas.microsoft.com/office/drawing/2014/main" id="{78F30BA7-DC35-49CF-8F0D-1A9CA614DB74}"/>
              </a:ext>
            </a:extLst>
          </p:cNvPr>
          <p:cNvSpPr txBox="1"/>
          <p:nvPr/>
        </p:nvSpPr>
        <p:spPr>
          <a:xfrm>
            <a:off x="8484823" y="6488668"/>
            <a:ext cx="3707177" cy="369332"/>
          </a:xfrm>
          <a:prstGeom prst="rect">
            <a:avLst/>
          </a:prstGeom>
          <a:noFill/>
        </p:spPr>
        <p:txBody>
          <a:bodyPr wrap="square" rtlCol="0">
            <a:spAutoFit/>
          </a:bodyPr>
          <a:lstStyle/>
          <a:p>
            <a:r>
              <a:rPr lang="en-US" i="1" dirty="0"/>
              <a:t>INAF School of AI, Naples, April 14-17</a:t>
            </a:r>
          </a:p>
        </p:txBody>
      </p:sp>
      <p:grpSp>
        <p:nvGrpSpPr>
          <p:cNvPr id="7" name="Gruppo 6">
            <a:extLst>
              <a:ext uri="{FF2B5EF4-FFF2-40B4-BE49-F238E27FC236}">
                <a16:creationId xmlns:a16="http://schemas.microsoft.com/office/drawing/2014/main" id="{14FA2256-648C-4630-85E2-10C2559AC256}"/>
              </a:ext>
            </a:extLst>
          </p:cNvPr>
          <p:cNvGrpSpPr/>
          <p:nvPr/>
        </p:nvGrpSpPr>
        <p:grpSpPr>
          <a:xfrm>
            <a:off x="448722" y="800101"/>
            <a:ext cx="4129874" cy="2818354"/>
            <a:chOff x="4014003" y="3540667"/>
            <a:chExt cx="4129874" cy="2818354"/>
          </a:xfrm>
        </p:grpSpPr>
        <p:grpSp>
          <p:nvGrpSpPr>
            <p:cNvPr id="8" name="Gruppo 7">
              <a:extLst>
                <a:ext uri="{FF2B5EF4-FFF2-40B4-BE49-F238E27FC236}">
                  <a16:creationId xmlns:a16="http://schemas.microsoft.com/office/drawing/2014/main" id="{0F929D3C-B6D5-4870-A937-0802139450C1}"/>
                </a:ext>
              </a:extLst>
            </p:cNvPr>
            <p:cNvGrpSpPr/>
            <p:nvPr/>
          </p:nvGrpSpPr>
          <p:grpSpPr>
            <a:xfrm>
              <a:off x="4339005" y="3800701"/>
              <a:ext cx="3804872" cy="2108156"/>
              <a:chOff x="3854712" y="4048125"/>
              <a:chExt cx="2923255" cy="1535570"/>
            </a:xfrm>
          </p:grpSpPr>
          <p:sp>
            <p:nvSpPr>
              <p:cNvPr id="21" name="Ovale 20">
                <a:extLst>
                  <a:ext uri="{FF2B5EF4-FFF2-40B4-BE49-F238E27FC236}">
                    <a16:creationId xmlns:a16="http://schemas.microsoft.com/office/drawing/2014/main" id="{2C6CD0F0-8A32-469D-A578-05C954132F3F}"/>
                  </a:ext>
                </a:extLst>
              </p:cNvPr>
              <p:cNvSpPr/>
              <p:nvPr/>
            </p:nvSpPr>
            <p:spPr>
              <a:xfrm>
                <a:off x="4505326" y="4448175"/>
                <a:ext cx="1047750" cy="9525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Connettore 2 21">
                <a:extLst>
                  <a:ext uri="{FF2B5EF4-FFF2-40B4-BE49-F238E27FC236}">
                    <a16:creationId xmlns:a16="http://schemas.microsoft.com/office/drawing/2014/main" id="{B5E4FFDF-37A5-4753-B48A-32ED1F15827E}"/>
                  </a:ext>
                </a:extLst>
              </p:cNvPr>
              <p:cNvCxnSpPr>
                <a:cxnSpLocks/>
                <a:endCxn id="21" idx="1"/>
              </p:cNvCxnSpPr>
              <p:nvPr/>
            </p:nvCxnSpPr>
            <p:spPr>
              <a:xfrm>
                <a:off x="3971925" y="4048125"/>
                <a:ext cx="686840" cy="53954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Connettore 2 22">
                <a:extLst>
                  <a:ext uri="{FF2B5EF4-FFF2-40B4-BE49-F238E27FC236}">
                    <a16:creationId xmlns:a16="http://schemas.microsoft.com/office/drawing/2014/main" id="{803B5A60-2BB1-427D-AC77-2434435E440C}"/>
                  </a:ext>
                </a:extLst>
              </p:cNvPr>
              <p:cNvCxnSpPr>
                <a:cxnSpLocks/>
                <a:endCxn id="21" idx="3"/>
              </p:cNvCxnSpPr>
              <p:nvPr/>
            </p:nvCxnSpPr>
            <p:spPr>
              <a:xfrm flipV="1">
                <a:off x="3854712" y="5261184"/>
                <a:ext cx="804054" cy="322511"/>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Connettore 2 26">
                <a:extLst>
                  <a:ext uri="{FF2B5EF4-FFF2-40B4-BE49-F238E27FC236}">
                    <a16:creationId xmlns:a16="http://schemas.microsoft.com/office/drawing/2014/main" id="{344F0EAE-AB3D-445A-A4C7-E19E1397B08D}"/>
                  </a:ext>
                </a:extLst>
              </p:cNvPr>
              <p:cNvCxnSpPr>
                <a:cxnSpLocks/>
              </p:cNvCxnSpPr>
              <p:nvPr/>
            </p:nvCxnSpPr>
            <p:spPr>
              <a:xfrm flipV="1">
                <a:off x="5553076" y="4941332"/>
                <a:ext cx="1224891" cy="1"/>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10" name="CasellaDiTesto 9">
                  <a:extLst>
                    <a:ext uri="{FF2B5EF4-FFF2-40B4-BE49-F238E27FC236}">
                      <a16:creationId xmlns:a16="http://schemas.microsoft.com/office/drawing/2014/main" id="{B7E2AEC6-FF57-4140-AEA8-1A43595E5187}"/>
                    </a:ext>
                  </a:extLst>
                </p:cNvPr>
                <p:cNvSpPr txBox="1"/>
                <p:nvPr/>
              </p:nvSpPr>
              <p:spPr>
                <a:xfrm>
                  <a:off x="4160975" y="3540667"/>
                  <a:ext cx="460767"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it-IT" b="0" i="1" smtClean="0">
                                <a:latin typeface="Cambria Math" panose="02040503050406030204" pitchFamily="18" charset="0"/>
                              </a:rPr>
                              <m:t>𝑥</m:t>
                            </m:r>
                          </m:e>
                          <m:sub>
                            <m:r>
                              <a:rPr lang="it-IT" b="0" i="1" smtClean="0">
                                <a:latin typeface="Cambria Math" panose="02040503050406030204" pitchFamily="18" charset="0"/>
                              </a:rPr>
                              <m:t>1</m:t>
                            </m:r>
                          </m:sub>
                        </m:sSub>
                      </m:oMath>
                    </m:oMathPara>
                  </a14:m>
                  <a:endParaRPr lang="en-US" dirty="0"/>
                </a:p>
              </p:txBody>
            </p:sp>
          </mc:Choice>
          <mc:Fallback xmlns="">
            <p:sp>
              <p:nvSpPr>
                <p:cNvPr id="15" name="CasellaDiTesto 14">
                  <a:extLst>
                    <a:ext uri="{FF2B5EF4-FFF2-40B4-BE49-F238E27FC236}">
                      <a16:creationId xmlns:a16="http://schemas.microsoft.com/office/drawing/2014/main" id="{23A3F5A1-B5D8-4FBE-99FE-22236BCDAB09}"/>
                    </a:ext>
                  </a:extLst>
                </p:cNvPr>
                <p:cNvSpPr txBox="1">
                  <a:spLocks noRot="1" noChangeAspect="1" noMove="1" noResize="1" noEditPoints="1" noAdjustHandles="1" noChangeArrowheads="1" noChangeShapeType="1" noTextEdit="1"/>
                </p:cNvSpPr>
                <p:nvPr/>
              </p:nvSpPr>
              <p:spPr>
                <a:xfrm>
                  <a:off x="4160975" y="3540667"/>
                  <a:ext cx="460767" cy="369332"/>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CasellaDiTesto 10">
                  <a:extLst>
                    <a:ext uri="{FF2B5EF4-FFF2-40B4-BE49-F238E27FC236}">
                      <a16:creationId xmlns:a16="http://schemas.microsoft.com/office/drawing/2014/main" id="{70ADBAC9-DC4E-4C87-A482-7920D4C24FFD}"/>
                    </a:ext>
                  </a:extLst>
                </p:cNvPr>
                <p:cNvSpPr txBox="1"/>
                <p:nvPr/>
              </p:nvSpPr>
              <p:spPr>
                <a:xfrm>
                  <a:off x="4014003" y="5528053"/>
                  <a:ext cx="46609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it-IT" b="0" i="1" smtClean="0">
                                <a:latin typeface="Cambria Math" panose="02040503050406030204" pitchFamily="18" charset="0"/>
                              </a:rPr>
                              <m:t>𝑥</m:t>
                            </m:r>
                          </m:e>
                          <m:sub>
                            <m:r>
                              <a:rPr lang="it-IT" b="0" i="1" smtClean="0">
                                <a:latin typeface="Cambria Math" panose="02040503050406030204" pitchFamily="18" charset="0"/>
                              </a:rPr>
                              <m:t>2</m:t>
                            </m:r>
                          </m:sub>
                        </m:sSub>
                      </m:oMath>
                    </m:oMathPara>
                  </a14:m>
                  <a:endParaRPr lang="en-US" dirty="0"/>
                </a:p>
              </p:txBody>
            </p:sp>
          </mc:Choice>
          <mc:Fallback xmlns="">
            <p:sp>
              <p:nvSpPr>
                <p:cNvPr id="11" name="CasellaDiTesto 10">
                  <a:extLst>
                    <a:ext uri="{FF2B5EF4-FFF2-40B4-BE49-F238E27FC236}">
                      <a16:creationId xmlns:a16="http://schemas.microsoft.com/office/drawing/2014/main" id="{70ADBAC9-DC4E-4C87-A482-7920D4C24FFD}"/>
                    </a:ext>
                  </a:extLst>
                </p:cNvPr>
                <p:cNvSpPr txBox="1">
                  <a:spLocks noRot="1" noChangeAspect="1" noMove="1" noResize="1" noEditPoints="1" noAdjustHandles="1" noChangeArrowheads="1" noChangeShapeType="1" noTextEdit="1"/>
                </p:cNvSpPr>
                <p:nvPr/>
              </p:nvSpPr>
              <p:spPr>
                <a:xfrm>
                  <a:off x="4014003" y="5528053"/>
                  <a:ext cx="466090" cy="369332"/>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CasellaDiTesto 13">
                  <a:extLst>
                    <a:ext uri="{FF2B5EF4-FFF2-40B4-BE49-F238E27FC236}">
                      <a16:creationId xmlns:a16="http://schemas.microsoft.com/office/drawing/2014/main" id="{51D61976-AB5A-437F-A9D7-1774D9E4508E}"/>
                    </a:ext>
                  </a:extLst>
                </p:cNvPr>
                <p:cNvSpPr txBox="1"/>
                <p:nvPr/>
              </p:nvSpPr>
              <p:spPr>
                <a:xfrm>
                  <a:off x="4789625" y="3807260"/>
                  <a:ext cx="50180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it-IT" b="0" i="1" smtClean="0">
                                <a:latin typeface="Cambria Math" panose="02040503050406030204" pitchFamily="18" charset="0"/>
                              </a:rPr>
                              <m:t>𝑤</m:t>
                            </m:r>
                          </m:e>
                          <m:sub>
                            <m:r>
                              <a:rPr lang="it-IT" b="0" i="1" smtClean="0">
                                <a:latin typeface="Cambria Math" panose="02040503050406030204" pitchFamily="18" charset="0"/>
                              </a:rPr>
                              <m:t>1</m:t>
                            </m:r>
                          </m:sub>
                        </m:sSub>
                      </m:oMath>
                    </m:oMathPara>
                  </a14:m>
                  <a:endParaRPr lang="en-US" dirty="0"/>
                </a:p>
              </p:txBody>
            </p:sp>
          </mc:Choice>
          <mc:Fallback xmlns="">
            <p:sp>
              <p:nvSpPr>
                <p:cNvPr id="20" name="CasellaDiTesto 19">
                  <a:extLst>
                    <a:ext uri="{FF2B5EF4-FFF2-40B4-BE49-F238E27FC236}">
                      <a16:creationId xmlns:a16="http://schemas.microsoft.com/office/drawing/2014/main" id="{47B72F61-034B-421E-98F0-D8E21B056941}"/>
                    </a:ext>
                  </a:extLst>
                </p:cNvPr>
                <p:cNvSpPr txBox="1">
                  <a:spLocks noRot="1" noChangeAspect="1" noMove="1" noResize="1" noEditPoints="1" noAdjustHandles="1" noChangeArrowheads="1" noChangeShapeType="1" noTextEdit="1"/>
                </p:cNvSpPr>
                <p:nvPr/>
              </p:nvSpPr>
              <p:spPr>
                <a:xfrm>
                  <a:off x="4789625" y="3807260"/>
                  <a:ext cx="501804" cy="369332"/>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CasellaDiTesto 14">
                  <a:extLst>
                    <a:ext uri="{FF2B5EF4-FFF2-40B4-BE49-F238E27FC236}">
                      <a16:creationId xmlns:a16="http://schemas.microsoft.com/office/drawing/2014/main" id="{9DDB9429-9B7F-4A7C-AF0F-44BC42402631}"/>
                    </a:ext>
                  </a:extLst>
                </p:cNvPr>
                <p:cNvSpPr txBox="1"/>
                <p:nvPr/>
              </p:nvSpPr>
              <p:spPr>
                <a:xfrm>
                  <a:off x="4656527" y="5237866"/>
                  <a:ext cx="507127"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it-IT" b="0" i="1" smtClean="0">
                                <a:latin typeface="Cambria Math" panose="02040503050406030204" pitchFamily="18" charset="0"/>
                              </a:rPr>
                              <m:t>𝑤</m:t>
                            </m:r>
                          </m:e>
                          <m:sub>
                            <m:r>
                              <a:rPr lang="it-IT" b="0" i="1" smtClean="0">
                                <a:latin typeface="Cambria Math" panose="02040503050406030204" pitchFamily="18" charset="0"/>
                              </a:rPr>
                              <m:t>2</m:t>
                            </m:r>
                          </m:sub>
                        </m:sSub>
                      </m:oMath>
                    </m:oMathPara>
                  </a14:m>
                  <a:endParaRPr lang="en-US" dirty="0"/>
                </a:p>
              </p:txBody>
            </p:sp>
          </mc:Choice>
          <mc:Fallback xmlns="">
            <p:sp>
              <p:nvSpPr>
                <p:cNvPr id="15" name="CasellaDiTesto 14">
                  <a:extLst>
                    <a:ext uri="{FF2B5EF4-FFF2-40B4-BE49-F238E27FC236}">
                      <a16:creationId xmlns:a16="http://schemas.microsoft.com/office/drawing/2014/main" id="{9DDB9429-9B7F-4A7C-AF0F-44BC42402631}"/>
                    </a:ext>
                  </a:extLst>
                </p:cNvPr>
                <p:cNvSpPr txBox="1">
                  <a:spLocks noRot="1" noChangeAspect="1" noMove="1" noResize="1" noEditPoints="1" noAdjustHandles="1" noChangeArrowheads="1" noChangeShapeType="1" noTextEdit="1"/>
                </p:cNvSpPr>
                <p:nvPr/>
              </p:nvSpPr>
              <p:spPr>
                <a:xfrm>
                  <a:off x="4656527" y="5237866"/>
                  <a:ext cx="507127" cy="369332"/>
                </a:xfrm>
                <a:prstGeom prst="rect">
                  <a:avLst/>
                </a:prstGeom>
                <a:blipFill>
                  <a:blip r:embed="rId8"/>
                  <a:stretch>
                    <a:fillRect/>
                  </a:stretch>
                </a:blipFill>
              </p:spPr>
              <p:txBody>
                <a:bodyPr/>
                <a:lstStyle/>
                <a:p>
                  <a:r>
                    <a:rPr lang="en-US">
                      <a:noFill/>
                    </a:rPr>
                    <a:t> </a:t>
                  </a:r>
                </a:p>
              </p:txBody>
            </p:sp>
          </mc:Fallback>
        </mc:AlternateContent>
        <p:cxnSp>
          <p:nvCxnSpPr>
            <p:cNvPr id="19" name="Connettore 2 18">
              <a:extLst>
                <a:ext uri="{FF2B5EF4-FFF2-40B4-BE49-F238E27FC236}">
                  <a16:creationId xmlns:a16="http://schemas.microsoft.com/office/drawing/2014/main" id="{CFE1E48D-B83E-47AE-AAFE-9BF6E3A0AC6E}"/>
                </a:ext>
              </a:extLst>
            </p:cNvPr>
            <p:cNvCxnSpPr>
              <a:cxnSpLocks/>
              <a:endCxn id="21" idx="4"/>
            </p:cNvCxnSpPr>
            <p:nvPr/>
          </p:nvCxnSpPr>
          <p:spPr>
            <a:xfrm flipV="1">
              <a:off x="5867704" y="5657589"/>
              <a:ext cx="0" cy="549221"/>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0" name="CasellaDiTesto 19">
                  <a:extLst>
                    <a:ext uri="{FF2B5EF4-FFF2-40B4-BE49-F238E27FC236}">
                      <a16:creationId xmlns:a16="http://schemas.microsoft.com/office/drawing/2014/main" id="{714AF3CB-5D87-4B23-AC86-A4766488C4DD}"/>
                    </a:ext>
                  </a:extLst>
                </p:cNvPr>
                <p:cNvSpPr txBox="1"/>
                <p:nvPr/>
              </p:nvSpPr>
              <p:spPr>
                <a:xfrm>
                  <a:off x="5820461" y="5989689"/>
                  <a:ext cx="36766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it-IT" b="0" i="1" smtClean="0">
                            <a:latin typeface="Cambria Math" panose="02040503050406030204" pitchFamily="18" charset="0"/>
                          </a:rPr>
                          <m:t>𝑏</m:t>
                        </m:r>
                      </m:oMath>
                    </m:oMathPara>
                  </a14:m>
                  <a:endParaRPr lang="en-US" dirty="0"/>
                </a:p>
              </p:txBody>
            </p:sp>
          </mc:Choice>
          <mc:Fallback xmlns="">
            <p:sp>
              <p:nvSpPr>
                <p:cNvPr id="28" name="CasellaDiTesto 27">
                  <a:extLst>
                    <a:ext uri="{FF2B5EF4-FFF2-40B4-BE49-F238E27FC236}">
                      <a16:creationId xmlns:a16="http://schemas.microsoft.com/office/drawing/2014/main" id="{0A33B2DA-82ED-45BE-9275-8B9B023F626D}"/>
                    </a:ext>
                  </a:extLst>
                </p:cNvPr>
                <p:cNvSpPr txBox="1">
                  <a:spLocks noRot="1" noChangeAspect="1" noMove="1" noResize="1" noEditPoints="1" noAdjustHandles="1" noChangeArrowheads="1" noChangeShapeType="1" noTextEdit="1"/>
                </p:cNvSpPr>
                <p:nvPr/>
              </p:nvSpPr>
              <p:spPr>
                <a:xfrm>
                  <a:off x="5820461" y="5989689"/>
                  <a:ext cx="367665" cy="369332"/>
                </a:xfrm>
                <a:prstGeom prst="rect">
                  <a:avLst/>
                </a:prstGeom>
                <a:blipFill>
                  <a:blip r:embed="rId12"/>
                  <a:stretch>
                    <a:fillRect/>
                  </a:stretch>
                </a:blipFill>
              </p:spPr>
              <p:txBody>
                <a:bodyPr/>
                <a:lstStyle/>
                <a:p>
                  <a:r>
                    <a:rPr lang="en-US">
                      <a:noFill/>
                    </a:rPr>
                    <a:t> </a:t>
                  </a:r>
                </a:p>
              </p:txBody>
            </p:sp>
          </mc:Fallback>
        </mc:AlternateContent>
      </p:grpSp>
      <p:sp>
        <p:nvSpPr>
          <p:cNvPr id="28" name="CasellaDiTesto 27">
            <a:extLst>
              <a:ext uri="{FF2B5EF4-FFF2-40B4-BE49-F238E27FC236}">
                <a16:creationId xmlns:a16="http://schemas.microsoft.com/office/drawing/2014/main" id="{CAC3F7EC-02DB-4874-BE22-D72AF6E54AD6}"/>
              </a:ext>
            </a:extLst>
          </p:cNvPr>
          <p:cNvSpPr txBox="1"/>
          <p:nvPr/>
        </p:nvSpPr>
        <p:spPr>
          <a:xfrm>
            <a:off x="173042" y="-17585"/>
            <a:ext cx="3049233" cy="553998"/>
          </a:xfrm>
          <a:prstGeom prst="rect">
            <a:avLst/>
          </a:prstGeom>
          <a:noFill/>
        </p:spPr>
        <p:txBody>
          <a:bodyPr wrap="none" rtlCol="0">
            <a:spAutoFit/>
          </a:bodyPr>
          <a:lstStyle/>
          <a:p>
            <a:r>
              <a:rPr lang="en-US" sz="3000" b="1" dirty="0"/>
              <a:t>The loss functions</a:t>
            </a:r>
          </a:p>
        </p:txBody>
      </p:sp>
      <mc:AlternateContent xmlns:mc="http://schemas.openxmlformats.org/markup-compatibility/2006" xmlns:a14="http://schemas.microsoft.com/office/drawing/2010/main">
        <mc:Choice Requires="a14">
          <p:sp>
            <p:nvSpPr>
              <p:cNvPr id="29" name="CasellaDiTesto 28">
                <a:extLst>
                  <a:ext uri="{FF2B5EF4-FFF2-40B4-BE49-F238E27FC236}">
                    <a16:creationId xmlns:a16="http://schemas.microsoft.com/office/drawing/2014/main" id="{6785699F-9E90-4DDA-8E53-A5F5E2A56A7A}"/>
                  </a:ext>
                </a:extLst>
              </p:cNvPr>
              <p:cNvSpPr txBox="1"/>
              <p:nvPr/>
            </p:nvSpPr>
            <p:spPr>
              <a:xfrm>
                <a:off x="3157615" y="1800860"/>
                <a:ext cx="237667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it-IT" b="0" i="1" smtClean="0">
                          <a:latin typeface="Cambria Math" panose="02040503050406030204" pitchFamily="18" charset="0"/>
                        </a:rPr>
                        <m:t>𝑦</m:t>
                      </m:r>
                      <m:r>
                        <a:rPr lang="it-IT" b="0" i="1" smtClean="0">
                          <a:latin typeface="Cambria Math" panose="02040503050406030204" pitchFamily="18" charset="0"/>
                        </a:rPr>
                        <m:t>=</m:t>
                      </m:r>
                      <m:sSub>
                        <m:sSubPr>
                          <m:ctrlPr>
                            <a:rPr lang="it-IT" b="0" i="1" smtClean="0">
                              <a:latin typeface="Cambria Math" panose="02040503050406030204" pitchFamily="18" charset="0"/>
                            </a:rPr>
                          </m:ctrlPr>
                        </m:sSubPr>
                        <m:e>
                          <m:r>
                            <a:rPr lang="it-IT" b="0" i="1" smtClean="0">
                              <a:latin typeface="Cambria Math" panose="02040503050406030204" pitchFamily="18" charset="0"/>
                            </a:rPr>
                            <m:t>𝑤</m:t>
                          </m:r>
                        </m:e>
                        <m:sub>
                          <m:r>
                            <a:rPr lang="it-IT" b="0" i="1" smtClean="0">
                              <a:latin typeface="Cambria Math" panose="02040503050406030204" pitchFamily="18" charset="0"/>
                            </a:rPr>
                            <m:t>1 </m:t>
                          </m:r>
                        </m:sub>
                      </m:sSub>
                      <m:sSub>
                        <m:sSubPr>
                          <m:ctrlPr>
                            <a:rPr lang="it-IT" b="0" i="1" smtClean="0">
                              <a:latin typeface="Cambria Math" panose="02040503050406030204" pitchFamily="18" charset="0"/>
                            </a:rPr>
                          </m:ctrlPr>
                        </m:sSubPr>
                        <m:e>
                          <m:r>
                            <a:rPr lang="it-IT" b="0" i="1" smtClean="0">
                              <a:latin typeface="Cambria Math" panose="02040503050406030204" pitchFamily="18" charset="0"/>
                            </a:rPr>
                            <m:t>𝑥</m:t>
                          </m:r>
                        </m:e>
                        <m:sub>
                          <m:r>
                            <a:rPr lang="it-IT" b="0" i="1" smtClean="0">
                              <a:latin typeface="Cambria Math" panose="02040503050406030204" pitchFamily="18" charset="0"/>
                            </a:rPr>
                            <m:t>1</m:t>
                          </m:r>
                        </m:sub>
                      </m:sSub>
                      <m:r>
                        <a:rPr lang="it-IT" b="0" i="1" smtClean="0">
                          <a:latin typeface="Cambria Math" panose="02040503050406030204" pitchFamily="18" charset="0"/>
                        </a:rPr>
                        <m:t>+</m:t>
                      </m:r>
                      <m:sSub>
                        <m:sSubPr>
                          <m:ctrlPr>
                            <a:rPr lang="it-IT" i="1">
                              <a:latin typeface="Cambria Math" panose="02040503050406030204" pitchFamily="18" charset="0"/>
                            </a:rPr>
                          </m:ctrlPr>
                        </m:sSubPr>
                        <m:e>
                          <m:r>
                            <a:rPr lang="it-IT" i="1">
                              <a:latin typeface="Cambria Math" panose="02040503050406030204" pitchFamily="18" charset="0"/>
                            </a:rPr>
                            <m:t>𝑤</m:t>
                          </m:r>
                        </m:e>
                        <m:sub>
                          <m:r>
                            <a:rPr lang="it-IT" b="0" i="1" smtClean="0">
                              <a:latin typeface="Cambria Math" panose="02040503050406030204" pitchFamily="18" charset="0"/>
                            </a:rPr>
                            <m:t>2</m:t>
                          </m:r>
                        </m:sub>
                      </m:sSub>
                      <m:sSub>
                        <m:sSubPr>
                          <m:ctrlPr>
                            <a:rPr lang="it-IT" i="1">
                              <a:latin typeface="Cambria Math" panose="02040503050406030204" pitchFamily="18" charset="0"/>
                            </a:rPr>
                          </m:ctrlPr>
                        </m:sSubPr>
                        <m:e>
                          <m:r>
                            <a:rPr lang="it-IT" i="1">
                              <a:latin typeface="Cambria Math" panose="02040503050406030204" pitchFamily="18" charset="0"/>
                            </a:rPr>
                            <m:t>𝑥</m:t>
                          </m:r>
                        </m:e>
                        <m:sub>
                          <m:r>
                            <a:rPr lang="it-IT" b="0" i="1" smtClean="0">
                              <a:latin typeface="Cambria Math" panose="02040503050406030204" pitchFamily="18" charset="0"/>
                            </a:rPr>
                            <m:t>2</m:t>
                          </m:r>
                        </m:sub>
                      </m:sSub>
                      <m:r>
                        <a:rPr lang="it-IT" b="0" i="1" smtClean="0">
                          <a:latin typeface="Cambria Math" panose="02040503050406030204" pitchFamily="18" charset="0"/>
                        </a:rPr>
                        <m:t>+</m:t>
                      </m:r>
                      <m:r>
                        <a:rPr lang="it-IT" b="0" i="1" smtClean="0">
                          <a:latin typeface="Cambria Math" panose="02040503050406030204" pitchFamily="18" charset="0"/>
                        </a:rPr>
                        <m:t>𝑏</m:t>
                      </m:r>
                    </m:oMath>
                  </m:oMathPara>
                </a14:m>
                <a:endParaRPr lang="en-US" dirty="0"/>
              </a:p>
            </p:txBody>
          </p:sp>
        </mc:Choice>
        <mc:Fallback xmlns="">
          <p:sp>
            <p:nvSpPr>
              <p:cNvPr id="29" name="CasellaDiTesto 28">
                <a:extLst>
                  <a:ext uri="{FF2B5EF4-FFF2-40B4-BE49-F238E27FC236}">
                    <a16:creationId xmlns:a16="http://schemas.microsoft.com/office/drawing/2014/main" id="{6785699F-9E90-4DDA-8E53-A5F5E2A56A7A}"/>
                  </a:ext>
                </a:extLst>
              </p:cNvPr>
              <p:cNvSpPr txBox="1">
                <a:spLocks noRot="1" noChangeAspect="1" noMove="1" noResize="1" noEditPoints="1" noAdjustHandles="1" noChangeArrowheads="1" noChangeShapeType="1" noTextEdit="1"/>
              </p:cNvSpPr>
              <p:nvPr/>
            </p:nvSpPr>
            <p:spPr>
              <a:xfrm>
                <a:off x="3157615" y="1800860"/>
                <a:ext cx="2376676" cy="369332"/>
              </a:xfrm>
              <a:prstGeom prst="rect">
                <a:avLst/>
              </a:prstGeom>
              <a:blipFill>
                <a:blip r:embed="rId13"/>
                <a:stretch>
                  <a:fillRect b="-6557"/>
                </a:stretch>
              </a:blipFill>
            </p:spPr>
            <p:txBody>
              <a:bodyPr/>
              <a:lstStyle/>
              <a:p>
                <a:r>
                  <a:rPr lang="en-US">
                    <a:noFill/>
                  </a:rPr>
                  <a:t> </a:t>
                </a:r>
              </a:p>
            </p:txBody>
          </p:sp>
        </mc:Fallback>
      </mc:AlternateContent>
      <p:sp>
        <p:nvSpPr>
          <p:cNvPr id="33" name="CasellaDiTesto 32">
            <a:extLst>
              <a:ext uri="{FF2B5EF4-FFF2-40B4-BE49-F238E27FC236}">
                <a16:creationId xmlns:a16="http://schemas.microsoft.com/office/drawing/2014/main" id="{32E5DB16-BD0B-41DF-9096-0328F18DCDA0}"/>
              </a:ext>
            </a:extLst>
          </p:cNvPr>
          <p:cNvSpPr txBox="1"/>
          <p:nvPr/>
        </p:nvSpPr>
        <p:spPr>
          <a:xfrm>
            <a:off x="4997448" y="2117126"/>
            <a:ext cx="5166459" cy="338554"/>
          </a:xfrm>
          <a:prstGeom prst="rect">
            <a:avLst/>
          </a:prstGeom>
          <a:noFill/>
        </p:spPr>
        <p:txBody>
          <a:bodyPr wrap="square">
            <a:spAutoFit/>
          </a:bodyPr>
          <a:lstStyle/>
          <a:p>
            <a:r>
              <a:rPr lang="en-US" sz="1600" b="1" dirty="0"/>
              <a:t>The output is compared with the truth (i.e. the labels)</a:t>
            </a:r>
          </a:p>
        </p:txBody>
      </p:sp>
      <mc:AlternateContent xmlns:mc="http://schemas.openxmlformats.org/markup-compatibility/2006" xmlns:a14="http://schemas.microsoft.com/office/drawing/2010/main">
        <mc:Choice Requires="a14">
          <p:sp>
            <p:nvSpPr>
              <p:cNvPr id="35" name="CasellaDiTesto 34">
                <a:extLst>
                  <a:ext uri="{FF2B5EF4-FFF2-40B4-BE49-F238E27FC236}">
                    <a16:creationId xmlns:a16="http://schemas.microsoft.com/office/drawing/2014/main" id="{DBDFF506-9350-4092-AEC3-A27562324FD1}"/>
                  </a:ext>
                </a:extLst>
              </p:cNvPr>
              <p:cNvSpPr txBox="1"/>
              <p:nvPr/>
            </p:nvSpPr>
            <p:spPr>
              <a:xfrm>
                <a:off x="6854704" y="2459983"/>
                <a:ext cx="772624"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it-IT" b="0" i="1" smtClean="0">
                          <a:latin typeface="Cambria Math" panose="02040503050406030204" pitchFamily="18" charset="0"/>
                        </a:rPr>
                        <m:t>𝑦</m:t>
                      </m:r>
                      <m:r>
                        <a:rPr lang="it-IT" b="0" i="1" smtClean="0">
                          <a:latin typeface="Cambria Math" panose="02040503050406030204" pitchFamily="18" charset="0"/>
                        </a:rPr>
                        <m:t> ? </m:t>
                      </m:r>
                      <m:acc>
                        <m:accPr>
                          <m:chr m:val="̅"/>
                          <m:ctrlPr>
                            <a:rPr lang="it-IT" b="0" i="1" smtClean="0">
                              <a:latin typeface="Cambria Math" panose="02040503050406030204" pitchFamily="18" charset="0"/>
                            </a:rPr>
                          </m:ctrlPr>
                        </m:accPr>
                        <m:e>
                          <m:r>
                            <a:rPr lang="it-IT" b="0" i="1" smtClean="0">
                              <a:latin typeface="Cambria Math" panose="02040503050406030204" pitchFamily="18" charset="0"/>
                            </a:rPr>
                            <m:t>𝑦</m:t>
                          </m:r>
                        </m:e>
                      </m:acc>
                    </m:oMath>
                  </m:oMathPara>
                </a14:m>
                <a:endParaRPr lang="en-US" dirty="0"/>
              </a:p>
            </p:txBody>
          </p:sp>
        </mc:Choice>
        <mc:Fallback xmlns="">
          <p:sp>
            <p:nvSpPr>
              <p:cNvPr id="35" name="CasellaDiTesto 34">
                <a:extLst>
                  <a:ext uri="{FF2B5EF4-FFF2-40B4-BE49-F238E27FC236}">
                    <a16:creationId xmlns:a16="http://schemas.microsoft.com/office/drawing/2014/main" id="{DBDFF506-9350-4092-AEC3-A27562324FD1}"/>
                  </a:ext>
                </a:extLst>
              </p:cNvPr>
              <p:cNvSpPr txBox="1">
                <a:spLocks noRot="1" noChangeAspect="1" noMove="1" noResize="1" noEditPoints="1" noAdjustHandles="1" noChangeArrowheads="1" noChangeShapeType="1" noTextEdit="1"/>
              </p:cNvSpPr>
              <p:nvPr/>
            </p:nvSpPr>
            <p:spPr>
              <a:xfrm>
                <a:off x="6854704" y="2459983"/>
                <a:ext cx="772624" cy="369332"/>
              </a:xfrm>
              <a:prstGeom prst="rect">
                <a:avLst/>
              </a:prstGeom>
              <a:blipFill>
                <a:blip r:embed="rId14"/>
                <a:stretch>
                  <a:fillRect r="-26772" b="-6667"/>
                </a:stretch>
              </a:blipFill>
            </p:spPr>
            <p:txBody>
              <a:bodyPr/>
              <a:lstStyle/>
              <a:p>
                <a:r>
                  <a:rPr lang="en-US">
                    <a:noFill/>
                  </a:rPr>
                  <a:t> </a:t>
                </a:r>
              </a:p>
            </p:txBody>
          </p:sp>
        </mc:Fallback>
      </mc:AlternateContent>
      <p:sp>
        <p:nvSpPr>
          <p:cNvPr id="36" name="CasellaDiTesto 35">
            <a:extLst>
              <a:ext uri="{FF2B5EF4-FFF2-40B4-BE49-F238E27FC236}">
                <a16:creationId xmlns:a16="http://schemas.microsoft.com/office/drawing/2014/main" id="{775888DD-C565-4CB8-A455-67916FF51FF4}"/>
              </a:ext>
            </a:extLst>
          </p:cNvPr>
          <p:cNvSpPr txBox="1"/>
          <p:nvPr/>
        </p:nvSpPr>
        <p:spPr>
          <a:xfrm>
            <a:off x="4956417" y="2829315"/>
            <a:ext cx="5166459" cy="584775"/>
          </a:xfrm>
          <a:prstGeom prst="rect">
            <a:avLst/>
          </a:prstGeom>
          <a:noFill/>
        </p:spPr>
        <p:txBody>
          <a:bodyPr wrap="square">
            <a:spAutoFit/>
          </a:bodyPr>
          <a:lstStyle/>
          <a:p>
            <a:r>
              <a:rPr lang="en-US" sz="1600" b="1" dirty="0"/>
              <a:t>We are demanding that </a:t>
            </a:r>
            <a:r>
              <a:rPr lang="en-US" sz="1600" b="1" i="1" dirty="0"/>
              <a:t>all</a:t>
            </a:r>
            <a:r>
              <a:rPr lang="en-US" sz="1600" b="1" dirty="0"/>
              <a:t> the perceptron outputs are equal to the labels, </a:t>
            </a:r>
            <a:r>
              <a:rPr lang="en-US" sz="1600" b="1" dirty="0" err="1"/>
              <a:t>i.e</a:t>
            </a:r>
            <a:r>
              <a:rPr lang="en-US" sz="1600" b="1" dirty="0"/>
              <a:t>:</a:t>
            </a:r>
          </a:p>
        </p:txBody>
      </p:sp>
      <mc:AlternateContent xmlns:mc="http://schemas.openxmlformats.org/markup-compatibility/2006" xmlns:a14="http://schemas.microsoft.com/office/drawing/2010/main">
        <mc:Choice Requires="a14">
          <p:sp>
            <p:nvSpPr>
              <p:cNvPr id="37" name="CasellaDiTesto 36">
                <a:extLst>
                  <a:ext uri="{FF2B5EF4-FFF2-40B4-BE49-F238E27FC236}">
                    <a16:creationId xmlns:a16="http://schemas.microsoft.com/office/drawing/2014/main" id="{DC6F74C7-9A10-4BF8-A1CB-543C8F33F1E7}"/>
                  </a:ext>
                </a:extLst>
              </p:cNvPr>
              <p:cNvSpPr txBox="1"/>
              <p:nvPr/>
            </p:nvSpPr>
            <p:spPr>
              <a:xfrm>
                <a:off x="6253529" y="3475301"/>
                <a:ext cx="2014911" cy="87126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nary>
                        <m:naryPr>
                          <m:chr m:val="∑"/>
                          <m:ctrlPr>
                            <a:rPr lang="en-US" i="1" dirty="0" smtClean="0">
                              <a:latin typeface="Cambria Math" panose="02040503050406030204" pitchFamily="18" charset="0"/>
                            </a:rPr>
                          </m:ctrlPr>
                        </m:naryPr>
                        <m:sub>
                          <m:r>
                            <m:rPr>
                              <m:brk m:alnAt="23"/>
                            </m:rPr>
                            <a:rPr lang="it-IT" b="0" i="1" dirty="0" smtClean="0">
                              <a:latin typeface="Cambria Math" panose="02040503050406030204" pitchFamily="18" charset="0"/>
                            </a:rPr>
                            <m:t>𝑖</m:t>
                          </m:r>
                          <m:r>
                            <a:rPr lang="it-IT" b="0" i="1" dirty="0" smtClean="0">
                              <a:latin typeface="Cambria Math" panose="02040503050406030204" pitchFamily="18" charset="0"/>
                            </a:rPr>
                            <m:t>=</m:t>
                          </m:r>
                          <m:r>
                            <a:rPr lang="it-IT" b="0" i="1" dirty="0" smtClean="0">
                              <a:latin typeface="Cambria Math" panose="02040503050406030204" pitchFamily="18" charset="0"/>
                            </a:rPr>
                            <m:t>𝑖</m:t>
                          </m:r>
                        </m:sub>
                        <m:sup>
                          <m:r>
                            <a:rPr lang="it-IT" b="0" i="1" dirty="0" smtClean="0">
                              <a:latin typeface="Cambria Math" panose="02040503050406030204" pitchFamily="18" charset="0"/>
                            </a:rPr>
                            <m:t>𝑁</m:t>
                          </m:r>
                        </m:sup>
                        <m:e>
                          <m:sSup>
                            <m:sSupPr>
                              <m:ctrlPr>
                                <a:rPr lang="en-US" i="1" dirty="0" smtClean="0">
                                  <a:latin typeface="Cambria Math" panose="02040503050406030204" pitchFamily="18" charset="0"/>
                                </a:rPr>
                              </m:ctrlPr>
                            </m:sSupPr>
                            <m:e>
                              <m:d>
                                <m:dPr>
                                  <m:ctrlPr>
                                    <a:rPr lang="en-US" i="1" dirty="0" smtClean="0">
                                      <a:latin typeface="Cambria Math" panose="02040503050406030204" pitchFamily="18" charset="0"/>
                                    </a:rPr>
                                  </m:ctrlPr>
                                </m:dPr>
                                <m:e>
                                  <m:sSub>
                                    <m:sSubPr>
                                      <m:ctrlPr>
                                        <a:rPr lang="en-US" i="1" dirty="0">
                                          <a:latin typeface="Cambria Math" panose="02040503050406030204" pitchFamily="18" charset="0"/>
                                        </a:rPr>
                                      </m:ctrlPr>
                                    </m:sSubPr>
                                    <m:e>
                                      <m:r>
                                        <a:rPr lang="it-IT" i="1" dirty="0">
                                          <a:latin typeface="Cambria Math" panose="02040503050406030204" pitchFamily="18" charset="0"/>
                                        </a:rPr>
                                        <m:t>𝑦</m:t>
                                      </m:r>
                                    </m:e>
                                    <m:sub>
                                      <m:r>
                                        <a:rPr lang="it-IT" i="1" dirty="0">
                                          <a:latin typeface="Cambria Math" panose="02040503050406030204" pitchFamily="18" charset="0"/>
                                        </a:rPr>
                                        <m:t>𝑖</m:t>
                                      </m:r>
                                    </m:sub>
                                  </m:sSub>
                                  <m:r>
                                    <a:rPr lang="it-IT" i="1" dirty="0">
                                      <a:latin typeface="Cambria Math" panose="02040503050406030204" pitchFamily="18" charset="0"/>
                                    </a:rPr>
                                    <m:t>− </m:t>
                                  </m:r>
                                  <m:sSub>
                                    <m:sSubPr>
                                      <m:ctrlPr>
                                        <a:rPr lang="it-IT" i="1" dirty="0">
                                          <a:latin typeface="Cambria Math" panose="02040503050406030204" pitchFamily="18" charset="0"/>
                                        </a:rPr>
                                      </m:ctrlPr>
                                    </m:sSubPr>
                                    <m:e>
                                      <m:acc>
                                        <m:accPr>
                                          <m:chr m:val="̅"/>
                                          <m:ctrlPr>
                                            <a:rPr lang="it-IT" i="1" dirty="0">
                                              <a:latin typeface="Cambria Math" panose="02040503050406030204" pitchFamily="18" charset="0"/>
                                              <a:ea typeface="Cambria Math" panose="02040503050406030204" pitchFamily="18" charset="0"/>
                                            </a:rPr>
                                          </m:ctrlPr>
                                        </m:accPr>
                                        <m:e>
                                          <m:r>
                                            <a:rPr lang="it-IT" i="1" dirty="0">
                                              <a:latin typeface="Cambria Math" panose="02040503050406030204" pitchFamily="18" charset="0"/>
                                              <a:ea typeface="Cambria Math" panose="02040503050406030204" pitchFamily="18" charset="0"/>
                                            </a:rPr>
                                            <m:t>𝑦</m:t>
                                          </m:r>
                                        </m:e>
                                      </m:acc>
                                    </m:e>
                                    <m:sub>
                                      <m:r>
                                        <a:rPr lang="it-IT" i="1" dirty="0">
                                          <a:latin typeface="Cambria Math" panose="02040503050406030204" pitchFamily="18" charset="0"/>
                                        </a:rPr>
                                        <m:t>𝑖</m:t>
                                      </m:r>
                                    </m:sub>
                                  </m:sSub>
                                </m:e>
                              </m:d>
                            </m:e>
                            <m:sup>
                              <m:r>
                                <a:rPr lang="it-IT" b="0" i="1" dirty="0" smtClean="0">
                                  <a:latin typeface="Cambria Math" panose="02040503050406030204" pitchFamily="18" charset="0"/>
                                </a:rPr>
                                <m:t>2</m:t>
                              </m:r>
                            </m:sup>
                          </m:sSup>
                        </m:e>
                      </m:nary>
                      <m:r>
                        <a:rPr lang="en-US" i="1" dirty="0" smtClean="0">
                          <a:latin typeface="Cambria Math" panose="02040503050406030204" pitchFamily="18" charset="0"/>
                          <a:ea typeface="Cambria Math" panose="02040503050406030204" pitchFamily="18" charset="0"/>
                        </a:rPr>
                        <m:t>→</m:t>
                      </m:r>
                      <m:r>
                        <a:rPr lang="it-IT" b="0" i="1" dirty="0" smtClean="0">
                          <a:latin typeface="Cambria Math" panose="02040503050406030204" pitchFamily="18" charset="0"/>
                        </a:rPr>
                        <m:t>0</m:t>
                      </m:r>
                    </m:oMath>
                  </m:oMathPara>
                </a14:m>
                <a:endParaRPr lang="en-US" dirty="0"/>
              </a:p>
            </p:txBody>
          </p:sp>
        </mc:Choice>
        <mc:Fallback xmlns="">
          <p:sp>
            <p:nvSpPr>
              <p:cNvPr id="37" name="CasellaDiTesto 36">
                <a:extLst>
                  <a:ext uri="{FF2B5EF4-FFF2-40B4-BE49-F238E27FC236}">
                    <a16:creationId xmlns:a16="http://schemas.microsoft.com/office/drawing/2014/main" id="{DC6F74C7-9A10-4BF8-A1CB-543C8F33F1E7}"/>
                  </a:ext>
                </a:extLst>
              </p:cNvPr>
              <p:cNvSpPr txBox="1">
                <a:spLocks noRot="1" noChangeAspect="1" noMove="1" noResize="1" noEditPoints="1" noAdjustHandles="1" noChangeArrowheads="1" noChangeShapeType="1" noTextEdit="1"/>
              </p:cNvSpPr>
              <p:nvPr/>
            </p:nvSpPr>
            <p:spPr>
              <a:xfrm>
                <a:off x="6253529" y="3475301"/>
                <a:ext cx="2014911" cy="871264"/>
              </a:xfrm>
              <a:prstGeom prst="rect">
                <a:avLst/>
              </a:prstGeom>
              <a:blipFill>
                <a:blip r:embed="rId1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CasellaDiTesto 23">
                <a:extLst>
                  <a:ext uri="{FF2B5EF4-FFF2-40B4-BE49-F238E27FC236}">
                    <a16:creationId xmlns:a16="http://schemas.microsoft.com/office/drawing/2014/main" id="{575E7923-2D38-4A33-8400-382CD8448CFC}"/>
                  </a:ext>
                </a:extLst>
              </p:cNvPr>
              <p:cNvSpPr txBox="1"/>
              <p:nvPr/>
            </p:nvSpPr>
            <p:spPr>
              <a:xfrm>
                <a:off x="6310018" y="4445386"/>
                <a:ext cx="1901931" cy="87126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nary>
                        <m:naryPr>
                          <m:chr m:val="∑"/>
                          <m:ctrlPr>
                            <a:rPr lang="en-US" i="1" dirty="0" smtClean="0">
                              <a:latin typeface="Cambria Math" panose="02040503050406030204" pitchFamily="18" charset="0"/>
                            </a:rPr>
                          </m:ctrlPr>
                        </m:naryPr>
                        <m:sub>
                          <m:r>
                            <m:rPr>
                              <m:brk m:alnAt="23"/>
                            </m:rPr>
                            <a:rPr lang="it-IT" b="0" i="1" dirty="0" smtClean="0">
                              <a:latin typeface="Cambria Math" panose="02040503050406030204" pitchFamily="18" charset="0"/>
                            </a:rPr>
                            <m:t>𝑖</m:t>
                          </m:r>
                          <m:r>
                            <a:rPr lang="it-IT" b="0" i="1" dirty="0" smtClean="0">
                              <a:latin typeface="Cambria Math" panose="02040503050406030204" pitchFamily="18" charset="0"/>
                            </a:rPr>
                            <m:t>=</m:t>
                          </m:r>
                          <m:r>
                            <a:rPr lang="it-IT" b="0" i="1" dirty="0" smtClean="0">
                              <a:latin typeface="Cambria Math" panose="02040503050406030204" pitchFamily="18" charset="0"/>
                            </a:rPr>
                            <m:t>𝑖</m:t>
                          </m:r>
                        </m:sub>
                        <m:sup>
                          <m:r>
                            <a:rPr lang="it-IT" b="0" i="1" dirty="0" smtClean="0">
                              <a:latin typeface="Cambria Math" panose="02040503050406030204" pitchFamily="18" charset="0"/>
                            </a:rPr>
                            <m:t>𝑁</m:t>
                          </m:r>
                        </m:sup>
                        <m:e>
                          <m:r>
                            <a:rPr lang="it-IT" b="0" i="1" dirty="0" smtClean="0">
                              <a:latin typeface="Cambria Math" panose="02040503050406030204" pitchFamily="18" charset="0"/>
                            </a:rPr>
                            <m:t>|</m:t>
                          </m:r>
                          <m:sSub>
                            <m:sSubPr>
                              <m:ctrlPr>
                                <a:rPr lang="en-US" i="1" dirty="0">
                                  <a:latin typeface="Cambria Math" panose="02040503050406030204" pitchFamily="18" charset="0"/>
                                </a:rPr>
                              </m:ctrlPr>
                            </m:sSubPr>
                            <m:e>
                              <m:r>
                                <a:rPr lang="it-IT" i="1" dirty="0">
                                  <a:latin typeface="Cambria Math" panose="02040503050406030204" pitchFamily="18" charset="0"/>
                                </a:rPr>
                                <m:t>𝑦</m:t>
                              </m:r>
                            </m:e>
                            <m:sub>
                              <m:r>
                                <a:rPr lang="it-IT" i="1" dirty="0">
                                  <a:latin typeface="Cambria Math" panose="02040503050406030204" pitchFamily="18" charset="0"/>
                                </a:rPr>
                                <m:t>𝑖</m:t>
                              </m:r>
                            </m:sub>
                          </m:sSub>
                          <m:r>
                            <a:rPr lang="it-IT" i="1" dirty="0">
                              <a:latin typeface="Cambria Math" panose="02040503050406030204" pitchFamily="18" charset="0"/>
                            </a:rPr>
                            <m:t>− </m:t>
                          </m:r>
                          <m:sSub>
                            <m:sSubPr>
                              <m:ctrlPr>
                                <a:rPr lang="it-IT" i="1" dirty="0">
                                  <a:latin typeface="Cambria Math" panose="02040503050406030204" pitchFamily="18" charset="0"/>
                                </a:rPr>
                              </m:ctrlPr>
                            </m:sSubPr>
                            <m:e>
                              <m:acc>
                                <m:accPr>
                                  <m:chr m:val="̅"/>
                                  <m:ctrlPr>
                                    <a:rPr lang="it-IT" i="1" dirty="0">
                                      <a:latin typeface="Cambria Math" panose="02040503050406030204" pitchFamily="18" charset="0"/>
                                      <a:ea typeface="Cambria Math" panose="02040503050406030204" pitchFamily="18" charset="0"/>
                                    </a:rPr>
                                  </m:ctrlPr>
                                </m:accPr>
                                <m:e>
                                  <m:r>
                                    <a:rPr lang="it-IT" i="1" dirty="0">
                                      <a:latin typeface="Cambria Math" panose="02040503050406030204" pitchFamily="18" charset="0"/>
                                      <a:ea typeface="Cambria Math" panose="02040503050406030204" pitchFamily="18" charset="0"/>
                                    </a:rPr>
                                    <m:t>𝑦</m:t>
                                  </m:r>
                                </m:e>
                              </m:acc>
                            </m:e>
                            <m:sub>
                              <m:r>
                                <a:rPr lang="it-IT" i="1" dirty="0">
                                  <a:latin typeface="Cambria Math" panose="02040503050406030204" pitchFamily="18" charset="0"/>
                                </a:rPr>
                                <m:t>𝑖</m:t>
                              </m:r>
                            </m:sub>
                          </m:sSub>
                          <m:r>
                            <a:rPr lang="it-IT" b="0" i="1" dirty="0" smtClean="0">
                              <a:latin typeface="Cambria Math" panose="02040503050406030204" pitchFamily="18" charset="0"/>
                            </a:rPr>
                            <m:t>|</m:t>
                          </m:r>
                        </m:e>
                      </m:nary>
                      <m:r>
                        <a:rPr lang="en-US" i="1" dirty="0" smtClean="0">
                          <a:latin typeface="Cambria Math" panose="02040503050406030204" pitchFamily="18" charset="0"/>
                          <a:ea typeface="Cambria Math" panose="02040503050406030204" pitchFamily="18" charset="0"/>
                        </a:rPr>
                        <m:t>→</m:t>
                      </m:r>
                      <m:r>
                        <a:rPr lang="it-IT" b="0" i="1" dirty="0" smtClean="0">
                          <a:latin typeface="Cambria Math" panose="02040503050406030204" pitchFamily="18" charset="0"/>
                        </a:rPr>
                        <m:t>0</m:t>
                      </m:r>
                    </m:oMath>
                  </m:oMathPara>
                </a14:m>
                <a:endParaRPr lang="en-US" dirty="0"/>
              </a:p>
            </p:txBody>
          </p:sp>
        </mc:Choice>
        <mc:Fallback xmlns="">
          <p:sp>
            <p:nvSpPr>
              <p:cNvPr id="24" name="CasellaDiTesto 23">
                <a:extLst>
                  <a:ext uri="{FF2B5EF4-FFF2-40B4-BE49-F238E27FC236}">
                    <a16:creationId xmlns:a16="http://schemas.microsoft.com/office/drawing/2014/main" id="{575E7923-2D38-4A33-8400-382CD8448CFC}"/>
                  </a:ext>
                </a:extLst>
              </p:cNvPr>
              <p:cNvSpPr txBox="1">
                <a:spLocks noRot="1" noChangeAspect="1" noMove="1" noResize="1" noEditPoints="1" noAdjustHandles="1" noChangeArrowheads="1" noChangeShapeType="1" noTextEdit="1"/>
              </p:cNvSpPr>
              <p:nvPr/>
            </p:nvSpPr>
            <p:spPr>
              <a:xfrm>
                <a:off x="6310018" y="4445386"/>
                <a:ext cx="1901931" cy="871264"/>
              </a:xfrm>
              <a:prstGeom prst="rect">
                <a:avLst/>
              </a:prstGeom>
              <a:blipFill>
                <a:blip r:embed="rId16"/>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7416944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BA49B5CB-0E59-47F5-A598-B008FEAB60F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555" t="5848" r="6725" b="6140"/>
          <a:stretch/>
        </p:blipFill>
        <p:spPr bwMode="auto">
          <a:xfrm>
            <a:off x="11390552" y="-17585"/>
            <a:ext cx="801448" cy="80411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662D03B7-781F-465F-B63F-5FECEC74ED4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2882" t="12118" r="9832" b="18598"/>
          <a:stretch/>
        </p:blipFill>
        <p:spPr bwMode="auto">
          <a:xfrm>
            <a:off x="11435555" y="786534"/>
            <a:ext cx="731111" cy="655404"/>
          </a:xfrm>
          <a:prstGeom prst="rect">
            <a:avLst/>
          </a:prstGeom>
          <a:noFill/>
          <a:extLst>
            <a:ext uri="{909E8E84-426E-40DD-AFC4-6F175D3DCCD1}">
              <a14:hiddenFill xmlns:a14="http://schemas.microsoft.com/office/drawing/2010/main">
                <a:solidFill>
                  <a:srgbClr val="FFFFFF"/>
                </a:solidFill>
              </a14:hiddenFill>
            </a:ext>
          </a:extLst>
        </p:spPr>
      </p:pic>
      <p:pic>
        <p:nvPicPr>
          <p:cNvPr id="6" name="Immagine 5">
            <a:extLst>
              <a:ext uri="{FF2B5EF4-FFF2-40B4-BE49-F238E27FC236}">
                <a16:creationId xmlns:a16="http://schemas.microsoft.com/office/drawing/2014/main" id="{E506EE41-8FBF-4069-BE3E-A9357494240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80313" y="0"/>
            <a:ext cx="801447" cy="800101"/>
          </a:xfrm>
          <a:prstGeom prst="rect">
            <a:avLst/>
          </a:prstGeom>
          <a:ln>
            <a:noFill/>
          </a:ln>
          <a:effectLst>
            <a:outerShdw blurRad="292100" dist="139700" dir="2700000" algn="tl" rotWithShape="0">
              <a:srgbClr val="333333">
                <a:alpha val="65000"/>
              </a:srgbClr>
            </a:outerShdw>
          </a:effectLst>
        </p:spPr>
      </p:pic>
      <p:sp>
        <p:nvSpPr>
          <p:cNvPr id="9" name="CasellaDiTesto 8">
            <a:extLst>
              <a:ext uri="{FF2B5EF4-FFF2-40B4-BE49-F238E27FC236}">
                <a16:creationId xmlns:a16="http://schemas.microsoft.com/office/drawing/2014/main" id="{78F30BA7-DC35-49CF-8F0D-1A9CA614DB74}"/>
              </a:ext>
            </a:extLst>
          </p:cNvPr>
          <p:cNvSpPr txBox="1"/>
          <p:nvPr/>
        </p:nvSpPr>
        <p:spPr>
          <a:xfrm>
            <a:off x="8484823" y="6488668"/>
            <a:ext cx="3707177" cy="369332"/>
          </a:xfrm>
          <a:prstGeom prst="rect">
            <a:avLst/>
          </a:prstGeom>
          <a:noFill/>
        </p:spPr>
        <p:txBody>
          <a:bodyPr wrap="square" rtlCol="0">
            <a:spAutoFit/>
          </a:bodyPr>
          <a:lstStyle/>
          <a:p>
            <a:r>
              <a:rPr lang="en-US" i="1" dirty="0"/>
              <a:t>INAF School of AI, Naples, April 14-17</a:t>
            </a:r>
          </a:p>
        </p:txBody>
      </p:sp>
      <p:grpSp>
        <p:nvGrpSpPr>
          <p:cNvPr id="7" name="Gruppo 6">
            <a:extLst>
              <a:ext uri="{FF2B5EF4-FFF2-40B4-BE49-F238E27FC236}">
                <a16:creationId xmlns:a16="http://schemas.microsoft.com/office/drawing/2014/main" id="{14FA2256-648C-4630-85E2-10C2559AC256}"/>
              </a:ext>
            </a:extLst>
          </p:cNvPr>
          <p:cNvGrpSpPr/>
          <p:nvPr/>
        </p:nvGrpSpPr>
        <p:grpSpPr>
          <a:xfrm>
            <a:off x="448722" y="800101"/>
            <a:ext cx="4129874" cy="2818354"/>
            <a:chOff x="4014003" y="3540667"/>
            <a:chExt cx="4129874" cy="2818354"/>
          </a:xfrm>
        </p:grpSpPr>
        <p:grpSp>
          <p:nvGrpSpPr>
            <p:cNvPr id="8" name="Gruppo 7">
              <a:extLst>
                <a:ext uri="{FF2B5EF4-FFF2-40B4-BE49-F238E27FC236}">
                  <a16:creationId xmlns:a16="http://schemas.microsoft.com/office/drawing/2014/main" id="{0F929D3C-B6D5-4870-A937-0802139450C1}"/>
                </a:ext>
              </a:extLst>
            </p:cNvPr>
            <p:cNvGrpSpPr/>
            <p:nvPr/>
          </p:nvGrpSpPr>
          <p:grpSpPr>
            <a:xfrm>
              <a:off x="4339005" y="3800701"/>
              <a:ext cx="3804872" cy="2108156"/>
              <a:chOff x="3854712" y="4048125"/>
              <a:chExt cx="2923255" cy="1535570"/>
            </a:xfrm>
          </p:grpSpPr>
          <p:sp>
            <p:nvSpPr>
              <p:cNvPr id="21" name="Ovale 20">
                <a:extLst>
                  <a:ext uri="{FF2B5EF4-FFF2-40B4-BE49-F238E27FC236}">
                    <a16:creationId xmlns:a16="http://schemas.microsoft.com/office/drawing/2014/main" id="{2C6CD0F0-8A32-469D-A578-05C954132F3F}"/>
                  </a:ext>
                </a:extLst>
              </p:cNvPr>
              <p:cNvSpPr/>
              <p:nvPr/>
            </p:nvSpPr>
            <p:spPr>
              <a:xfrm>
                <a:off x="4505326" y="4448175"/>
                <a:ext cx="1047750" cy="9525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Connettore 2 21">
                <a:extLst>
                  <a:ext uri="{FF2B5EF4-FFF2-40B4-BE49-F238E27FC236}">
                    <a16:creationId xmlns:a16="http://schemas.microsoft.com/office/drawing/2014/main" id="{B5E4FFDF-37A5-4753-B48A-32ED1F15827E}"/>
                  </a:ext>
                </a:extLst>
              </p:cNvPr>
              <p:cNvCxnSpPr>
                <a:cxnSpLocks/>
                <a:endCxn id="21" idx="1"/>
              </p:cNvCxnSpPr>
              <p:nvPr/>
            </p:nvCxnSpPr>
            <p:spPr>
              <a:xfrm>
                <a:off x="3971925" y="4048125"/>
                <a:ext cx="686840" cy="53954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Connettore 2 22">
                <a:extLst>
                  <a:ext uri="{FF2B5EF4-FFF2-40B4-BE49-F238E27FC236}">
                    <a16:creationId xmlns:a16="http://schemas.microsoft.com/office/drawing/2014/main" id="{803B5A60-2BB1-427D-AC77-2434435E440C}"/>
                  </a:ext>
                </a:extLst>
              </p:cNvPr>
              <p:cNvCxnSpPr>
                <a:cxnSpLocks/>
                <a:endCxn id="21" idx="3"/>
              </p:cNvCxnSpPr>
              <p:nvPr/>
            </p:nvCxnSpPr>
            <p:spPr>
              <a:xfrm flipV="1">
                <a:off x="3854712" y="5261184"/>
                <a:ext cx="804054" cy="322511"/>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Connettore 2 26">
                <a:extLst>
                  <a:ext uri="{FF2B5EF4-FFF2-40B4-BE49-F238E27FC236}">
                    <a16:creationId xmlns:a16="http://schemas.microsoft.com/office/drawing/2014/main" id="{344F0EAE-AB3D-445A-A4C7-E19E1397B08D}"/>
                  </a:ext>
                </a:extLst>
              </p:cNvPr>
              <p:cNvCxnSpPr>
                <a:cxnSpLocks/>
              </p:cNvCxnSpPr>
              <p:nvPr/>
            </p:nvCxnSpPr>
            <p:spPr>
              <a:xfrm flipV="1">
                <a:off x="5553076" y="4941332"/>
                <a:ext cx="1224891" cy="1"/>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10" name="CasellaDiTesto 9">
                  <a:extLst>
                    <a:ext uri="{FF2B5EF4-FFF2-40B4-BE49-F238E27FC236}">
                      <a16:creationId xmlns:a16="http://schemas.microsoft.com/office/drawing/2014/main" id="{B7E2AEC6-FF57-4140-AEA8-1A43595E5187}"/>
                    </a:ext>
                  </a:extLst>
                </p:cNvPr>
                <p:cNvSpPr txBox="1"/>
                <p:nvPr/>
              </p:nvSpPr>
              <p:spPr>
                <a:xfrm>
                  <a:off x="4160975" y="3540667"/>
                  <a:ext cx="460767"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it-IT" b="0" i="1" smtClean="0">
                                <a:latin typeface="Cambria Math" panose="02040503050406030204" pitchFamily="18" charset="0"/>
                              </a:rPr>
                              <m:t>𝑥</m:t>
                            </m:r>
                          </m:e>
                          <m:sub>
                            <m:r>
                              <a:rPr lang="it-IT" b="0" i="1" smtClean="0">
                                <a:latin typeface="Cambria Math" panose="02040503050406030204" pitchFamily="18" charset="0"/>
                              </a:rPr>
                              <m:t>1</m:t>
                            </m:r>
                          </m:sub>
                        </m:sSub>
                      </m:oMath>
                    </m:oMathPara>
                  </a14:m>
                  <a:endParaRPr lang="en-US" dirty="0"/>
                </a:p>
              </p:txBody>
            </p:sp>
          </mc:Choice>
          <mc:Fallback xmlns="">
            <p:sp>
              <p:nvSpPr>
                <p:cNvPr id="15" name="CasellaDiTesto 14">
                  <a:extLst>
                    <a:ext uri="{FF2B5EF4-FFF2-40B4-BE49-F238E27FC236}">
                      <a16:creationId xmlns:a16="http://schemas.microsoft.com/office/drawing/2014/main" id="{23A3F5A1-B5D8-4FBE-99FE-22236BCDAB09}"/>
                    </a:ext>
                  </a:extLst>
                </p:cNvPr>
                <p:cNvSpPr txBox="1">
                  <a:spLocks noRot="1" noChangeAspect="1" noMove="1" noResize="1" noEditPoints="1" noAdjustHandles="1" noChangeArrowheads="1" noChangeShapeType="1" noTextEdit="1"/>
                </p:cNvSpPr>
                <p:nvPr/>
              </p:nvSpPr>
              <p:spPr>
                <a:xfrm>
                  <a:off x="4160975" y="3540667"/>
                  <a:ext cx="460767" cy="369332"/>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CasellaDiTesto 10">
                  <a:extLst>
                    <a:ext uri="{FF2B5EF4-FFF2-40B4-BE49-F238E27FC236}">
                      <a16:creationId xmlns:a16="http://schemas.microsoft.com/office/drawing/2014/main" id="{70ADBAC9-DC4E-4C87-A482-7920D4C24FFD}"/>
                    </a:ext>
                  </a:extLst>
                </p:cNvPr>
                <p:cNvSpPr txBox="1"/>
                <p:nvPr/>
              </p:nvSpPr>
              <p:spPr>
                <a:xfrm>
                  <a:off x="4014003" y="5528053"/>
                  <a:ext cx="46609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it-IT" b="0" i="1" smtClean="0">
                                <a:latin typeface="Cambria Math" panose="02040503050406030204" pitchFamily="18" charset="0"/>
                              </a:rPr>
                              <m:t>𝑥</m:t>
                            </m:r>
                          </m:e>
                          <m:sub>
                            <m:r>
                              <a:rPr lang="it-IT" b="0" i="1" smtClean="0">
                                <a:latin typeface="Cambria Math" panose="02040503050406030204" pitchFamily="18" charset="0"/>
                              </a:rPr>
                              <m:t>2</m:t>
                            </m:r>
                          </m:sub>
                        </m:sSub>
                      </m:oMath>
                    </m:oMathPara>
                  </a14:m>
                  <a:endParaRPr lang="en-US" dirty="0"/>
                </a:p>
              </p:txBody>
            </p:sp>
          </mc:Choice>
          <mc:Fallback xmlns="">
            <p:sp>
              <p:nvSpPr>
                <p:cNvPr id="11" name="CasellaDiTesto 10">
                  <a:extLst>
                    <a:ext uri="{FF2B5EF4-FFF2-40B4-BE49-F238E27FC236}">
                      <a16:creationId xmlns:a16="http://schemas.microsoft.com/office/drawing/2014/main" id="{70ADBAC9-DC4E-4C87-A482-7920D4C24FFD}"/>
                    </a:ext>
                  </a:extLst>
                </p:cNvPr>
                <p:cNvSpPr txBox="1">
                  <a:spLocks noRot="1" noChangeAspect="1" noMove="1" noResize="1" noEditPoints="1" noAdjustHandles="1" noChangeArrowheads="1" noChangeShapeType="1" noTextEdit="1"/>
                </p:cNvSpPr>
                <p:nvPr/>
              </p:nvSpPr>
              <p:spPr>
                <a:xfrm>
                  <a:off x="4014003" y="5528053"/>
                  <a:ext cx="466090" cy="369332"/>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CasellaDiTesto 13">
                  <a:extLst>
                    <a:ext uri="{FF2B5EF4-FFF2-40B4-BE49-F238E27FC236}">
                      <a16:creationId xmlns:a16="http://schemas.microsoft.com/office/drawing/2014/main" id="{51D61976-AB5A-437F-A9D7-1774D9E4508E}"/>
                    </a:ext>
                  </a:extLst>
                </p:cNvPr>
                <p:cNvSpPr txBox="1"/>
                <p:nvPr/>
              </p:nvSpPr>
              <p:spPr>
                <a:xfrm>
                  <a:off x="4789625" y="3807260"/>
                  <a:ext cx="50180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it-IT" b="0" i="1" smtClean="0">
                                <a:latin typeface="Cambria Math" panose="02040503050406030204" pitchFamily="18" charset="0"/>
                              </a:rPr>
                              <m:t>𝑤</m:t>
                            </m:r>
                          </m:e>
                          <m:sub>
                            <m:r>
                              <a:rPr lang="it-IT" b="0" i="1" smtClean="0">
                                <a:latin typeface="Cambria Math" panose="02040503050406030204" pitchFamily="18" charset="0"/>
                              </a:rPr>
                              <m:t>1</m:t>
                            </m:r>
                          </m:sub>
                        </m:sSub>
                      </m:oMath>
                    </m:oMathPara>
                  </a14:m>
                  <a:endParaRPr lang="en-US" dirty="0"/>
                </a:p>
              </p:txBody>
            </p:sp>
          </mc:Choice>
          <mc:Fallback xmlns="">
            <p:sp>
              <p:nvSpPr>
                <p:cNvPr id="20" name="CasellaDiTesto 19">
                  <a:extLst>
                    <a:ext uri="{FF2B5EF4-FFF2-40B4-BE49-F238E27FC236}">
                      <a16:creationId xmlns:a16="http://schemas.microsoft.com/office/drawing/2014/main" id="{47B72F61-034B-421E-98F0-D8E21B056941}"/>
                    </a:ext>
                  </a:extLst>
                </p:cNvPr>
                <p:cNvSpPr txBox="1">
                  <a:spLocks noRot="1" noChangeAspect="1" noMove="1" noResize="1" noEditPoints="1" noAdjustHandles="1" noChangeArrowheads="1" noChangeShapeType="1" noTextEdit="1"/>
                </p:cNvSpPr>
                <p:nvPr/>
              </p:nvSpPr>
              <p:spPr>
                <a:xfrm>
                  <a:off x="4789625" y="3807260"/>
                  <a:ext cx="501804" cy="369332"/>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CasellaDiTesto 14">
                  <a:extLst>
                    <a:ext uri="{FF2B5EF4-FFF2-40B4-BE49-F238E27FC236}">
                      <a16:creationId xmlns:a16="http://schemas.microsoft.com/office/drawing/2014/main" id="{9DDB9429-9B7F-4A7C-AF0F-44BC42402631}"/>
                    </a:ext>
                  </a:extLst>
                </p:cNvPr>
                <p:cNvSpPr txBox="1"/>
                <p:nvPr/>
              </p:nvSpPr>
              <p:spPr>
                <a:xfrm>
                  <a:off x="4656527" y="5237866"/>
                  <a:ext cx="507127"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it-IT" b="0" i="1" smtClean="0">
                                <a:latin typeface="Cambria Math" panose="02040503050406030204" pitchFamily="18" charset="0"/>
                              </a:rPr>
                              <m:t>𝑤</m:t>
                            </m:r>
                          </m:e>
                          <m:sub>
                            <m:r>
                              <a:rPr lang="it-IT" b="0" i="1" smtClean="0">
                                <a:latin typeface="Cambria Math" panose="02040503050406030204" pitchFamily="18" charset="0"/>
                              </a:rPr>
                              <m:t>2</m:t>
                            </m:r>
                          </m:sub>
                        </m:sSub>
                      </m:oMath>
                    </m:oMathPara>
                  </a14:m>
                  <a:endParaRPr lang="en-US" dirty="0"/>
                </a:p>
              </p:txBody>
            </p:sp>
          </mc:Choice>
          <mc:Fallback xmlns="">
            <p:sp>
              <p:nvSpPr>
                <p:cNvPr id="15" name="CasellaDiTesto 14">
                  <a:extLst>
                    <a:ext uri="{FF2B5EF4-FFF2-40B4-BE49-F238E27FC236}">
                      <a16:creationId xmlns:a16="http://schemas.microsoft.com/office/drawing/2014/main" id="{9DDB9429-9B7F-4A7C-AF0F-44BC42402631}"/>
                    </a:ext>
                  </a:extLst>
                </p:cNvPr>
                <p:cNvSpPr txBox="1">
                  <a:spLocks noRot="1" noChangeAspect="1" noMove="1" noResize="1" noEditPoints="1" noAdjustHandles="1" noChangeArrowheads="1" noChangeShapeType="1" noTextEdit="1"/>
                </p:cNvSpPr>
                <p:nvPr/>
              </p:nvSpPr>
              <p:spPr>
                <a:xfrm>
                  <a:off x="4656527" y="5237866"/>
                  <a:ext cx="507127" cy="369332"/>
                </a:xfrm>
                <a:prstGeom prst="rect">
                  <a:avLst/>
                </a:prstGeom>
                <a:blipFill>
                  <a:blip r:embed="rId8"/>
                  <a:stretch>
                    <a:fillRect/>
                  </a:stretch>
                </a:blipFill>
              </p:spPr>
              <p:txBody>
                <a:bodyPr/>
                <a:lstStyle/>
                <a:p>
                  <a:r>
                    <a:rPr lang="en-US">
                      <a:noFill/>
                    </a:rPr>
                    <a:t> </a:t>
                  </a:r>
                </a:p>
              </p:txBody>
            </p:sp>
          </mc:Fallback>
        </mc:AlternateContent>
        <p:cxnSp>
          <p:nvCxnSpPr>
            <p:cNvPr id="19" name="Connettore 2 18">
              <a:extLst>
                <a:ext uri="{FF2B5EF4-FFF2-40B4-BE49-F238E27FC236}">
                  <a16:creationId xmlns:a16="http://schemas.microsoft.com/office/drawing/2014/main" id="{CFE1E48D-B83E-47AE-AAFE-9BF6E3A0AC6E}"/>
                </a:ext>
              </a:extLst>
            </p:cNvPr>
            <p:cNvCxnSpPr>
              <a:cxnSpLocks/>
              <a:endCxn id="21" idx="4"/>
            </p:cNvCxnSpPr>
            <p:nvPr/>
          </p:nvCxnSpPr>
          <p:spPr>
            <a:xfrm flipV="1">
              <a:off x="5867704" y="5657589"/>
              <a:ext cx="0" cy="549221"/>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0" name="CasellaDiTesto 19">
                  <a:extLst>
                    <a:ext uri="{FF2B5EF4-FFF2-40B4-BE49-F238E27FC236}">
                      <a16:creationId xmlns:a16="http://schemas.microsoft.com/office/drawing/2014/main" id="{714AF3CB-5D87-4B23-AC86-A4766488C4DD}"/>
                    </a:ext>
                  </a:extLst>
                </p:cNvPr>
                <p:cNvSpPr txBox="1"/>
                <p:nvPr/>
              </p:nvSpPr>
              <p:spPr>
                <a:xfrm>
                  <a:off x="5820461" y="5989689"/>
                  <a:ext cx="36766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it-IT" b="0" i="1" smtClean="0">
                            <a:latin typeface="Cambria Math" panose="02040503050406030204" pitchFamily="18" charset="0"/>
                          </a:rPr>
                          <m:t>𝑏</m:t>
                        </m:r>
                      </m:oMath>
                    </m:oMathPara>
                  </a14:m>
                  <a:endParaRPr lang="en-US" dirty="0"/>
                </a:p>
              </p:txBody>
            </p:sp>
          </mc:Choice>
          <mc:Fallback xmlns="">
            <p:sp>
              <p:nvSpPr>
                <p:cNvPr id="28" name="CasellaDiTesto 27">
                  <a:extLst>
                    <a:ext uri="{FF2B5EF4-FFF2-40B4-BE49-F238E27FC236}">
                      <a16:creationId xmlns:a16="http://schemas.microsoft.com/office/drawing/2014/main" id="{0A33B2DA-82ED-45BE-9275-8B9B023F626D}"/>
                    </a:ext>
                  </a:extLst>
                </p:cNvPr>
                <p:cNvSpPr txBox="1">
                  <a:spLocks noRot="1" noChangeAspect="1" noMove="1" noResize="1" noEditPoints="1" noAdjustHandles="1" noChangeArrowheads="1" noChangeShapeType="1" noTextEdit="1"/>
                </p:cNvSpPr>
                <p:nvPr/>
              </p:nvSpPr>
              <p:spPr>
                <a:xfrm>
                  <a:off x="5820461" y="5989689"/>
                  <a:ext cx="367665" cy="369332"/>
                </a:xfrm>
                <a:prstGeom prst="rect">
                  <a:avLst/>
                </a:prstGeom>
                <a:blipFill>
                  <a:blip r:embed="rId12"/>
                  <a:stretch>
                    <a:fillRect/>
                  </a:stretch>
                </a:blipFill>
              </p:spPr>
              <p:txBody>
                <a:bodyPr/>
                <a:lstStyle/>
                <a:p>
                  <a:r>
                    <a:rPr lang="en-US">
                      <a:noFill/>
                    </a:rPr>
                    <a:t> </a:t>
                  </a:r>
                </a:p>
              </p:txBody>
            </p:sp>
          </mc:Fallback>
        </mc:AlternateContent>
      </p:grpSp>
      <p:sp>
        <p:nvSpPr>
          <p:cNvPr id="28" name="CasellaDiTesto 27">
            <a:extLst>
              <a:ext uri="{FF2B5EF4-FFF2-40B4-BE49-F238E27FC236}">
                <a16:creationId xmlns:a16="http://schemas.microsoft.com/office/drawing/2014/main" id="{CAC3F7EC-02DB-4874-BE22-D72AF6E54AD6}"/>
              </a:ext>
            </a:extLst>
          </p:cNvPr>
          <p:cNvSpPr txBox="1"/>
          <p:nvPr/>
        </p:nvSpPr>
        <p:spPr>
          <a:xfrm>
            <a:off x="173042" y="-17585"/>
            <a:ext cx="3049233" cy="553998"/>
          </a:xfrm>
          <a:prstGeom prst="rect">
            <a:avLst/>
          </a:prstGeom>
          <a:noFill/>
        </p:spPr>
        <p:txBody>
          <a:bodyPr wrap="none" rtlCol="0">
            <a:spAutoFit/>
          </a:bodyPr>
          <a:lstStyle/>
          <a:p>
            <a:r>
              <a:rPr lang="en-US" sz="3000" b="1" dirty="0"/>
              <a:t>The loss functions</a:t>
            </a:r>
          </a:p>
        </p:txBody>
      </p:sp>
      <mc:AlternateContent xmlns:mc="http://schemas.openxmlformats.org/markup-compatibility/2006" xmlns:a14="http://schemas.microsoft.com/office/drawing/2010/main">
        <mc:Choice Requires="a14">
          <p:sp>
            <p:nvSpPr>
              <p:cNvPr id="29" name="CasellaDiTesto 28">
                <a:extLst>
                  <a:ext uri="{FF2B5EF4-FFF2-40B4-BE49-F238E27FC236}">
                    <a16:creationId xmlns:a16="http://schemas.microsoft.com/office/drawing/2014/main" id="{6785699F-9E90-4DDA-8E53-A5F5E2A56A7A}"/>
                  </a:ext>
                </a:extLst>
              </p:cNvPr>
              <p:cNvSpPr txBox="1"/>
              <p:nvPr/>
            </p:nvSpPr>
            <p:spPr>
              <a:xfrm>
                <a:off x="3157615" y="1800860"/>
                <a:ext cx="237667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it-IT" b="0" i="1" smtClean="0">
                          <a:latin typeface="Cambria Math" panose="02040503050406030204" pitchFamily="18" charset="0"/>
                        </a:rPr>
                        <m:t>𝑦</m:t>
                      </m:r>
                      <m:r>
                        <a:rPr lang="it-IT" b="0" i="1" smtClean="0">
                          <a:latin typeface="Cambria Math" panose="02040503050406030204" pitchFamily="18" charset="0"/>
                        </a:rPr>
                        <m:t>=</m:t>
                      </m:r>
                      <m:sSub>
                        <m:sSubPr>
                          <m:ctrlPr>
                            <a:rPr lang="it-IT" b="0" i="1" smtClean="0">
                              <a:latin typeface="Cambria Math" panose="02040503050406030204" pitchFamily="18" charset="0"/>
                            </a:rPr>
                          </m:ctrlPr>
                        </m:sSubPr>
                        <m:e>
                          <m:r>
                            <a:rPr lang="it-IT" b="0" i="1" smtClean="0">
                              <a:latin typeface="Cambria Math" panose="02040503050406030204" pitchFamily="18" charset="0"/>
                            </a:rPr>
                            <m:t>𝑤</m:t>
                          </m:r>
                        </m:e>
                        <m:sub>
                          <m:r>
                            <a:rPr lang="it-IT" b="0" i="1" smtClean="0">
                              <a:latin typeface="Cambria Math" panose="02040503050406030204" pitchFamily="18" charset="0"/>
                            </a:rPr>
                            <m:t>1 </m:t>
                          </m:r>
                        </m:sub>
                      </m:sSub>
                      <m:sSub>
                        <m:sSubPr>
                          <m:ctrlPr>
                            <a:rPr lang="it-IT" b="0" i="1" smtClean="0">
                              <a:latin typeface="Cambria Math" panose="02040503050406030204" pitchFamily="18" charset="0"/>
                            </a:rPr>
                          </m:ctrlPr>
                        </m:sSubPr>
                        <m:e>
                          <m:r>
                            <a:rPr lang="it-IT" b="0" i="1" smtClean="0">
                              <a:latin typeface="Cambria Math" panose="02040503050406030204" pitchFamily="18" charset="0"/>
                            </a:rPr>
                            <m:t>𝑥</m:t>
                          </m:r>
                        </m:e>
                        <m:sub>
                          <m:r>
                            <a:rPr lang="it-IT" b="0" i="1" smtClean="0">
                              <a:latin typeface="Cambria Math" panose="02040503050406030204" pitchFamily="18" charset="0"/>
                            </a:rPr>
                            <m:t>1</m:t>
                          </m:r>
                        </m:sub>
                      </m:sSub>
                      <m:r>
                        <a:rPr lang="it-IT" b="0" i="1" smtClean="0">
                          <a:latin typeface="Cambria Math" panose="02040503050406030204" pitchFamily="18" charset="0"/>
                        </a:rPr>
                        <m:t>+</m:t>
                      </m:r>
                      <m:sSub>
                        <m:sSubPr>
                          <m:ctrlPr>
                            <a:rPr lang="it-IT" i="1">
                              <a:latin typeface="Cambria Math" panose="02040503050406030204" pitchFamily="18" charset="0"/>
                            </a:rPr>
                          </m:ctrlPr>
                        </m:sSubPr>
                        <m:e>
                          <m:r>
                            <a:rPr lang="it-IT" i="1">
                              <a:latin typeface="Cambria Math" panose="02040503050406030204" pitchFamily="18" charset="0"/>
                            </a:rPr>
                            <m:t>𝑤</m:t>
                          </m:r>
                        </m:e>
                        <m:sub>
                          <m:r>
                            <a:rPr lang="it-IT" b="0" i="1" smtClean="0">
                              <a:latin typeface="Cambria Math" panose="02040503050406030204" pitchFamily="18" charset="0"/>
                            </a:rPr>
                            <m:t>2</m:t>
                          </m:r>
                        </m:sub>
                      </m:sSub>
                      <m:sSub>
                        <m:sSubPr>
                          <m:ctrlPr>
                            <a:rPr lang="it-IT" i="1">
                              <a:latin typeface="Cambria Math" panose="02040503050406030204" pitchFamily="18" charset="0"/>
                            </a:rPr>
                          </m:ctrlPr>
                        </m:sSubPr>
                        <m:e>
                          <m:r>
                            <a:rPr lang="it-IT" i="1">
                              <a:latin typeface="Cambria Math" panose="02040503050406030204" pitchFamily="18" charset="0"/>
                            </a:rPr>
                            <m:t>𝑥</m:t>
                          </m:r>
                        </m:e>
                        <m:sub>
                          <m:r>
                            <a:rPr lang="it-IT" b="0" i="1" smtClean="0">
                              <a:latin typeface="Cambria Math" panose="02040503050406030204" pitchFamily="18" charset="0"/>
                            </a:rPr>
                            <m:t>2</m:t>
                          </m:r>
                        </m:sub>
                      </m:sSub>
                      <m:r>
                        <a:rPr lang="it-IT" b="0" i="1" smtClean="0">
                          <a:latin typeface="Cambria Math" panose="02040503050406030204" pitchFamily="18" charset="0"/>
                        </a:rPr>
                        <m:t>+</m:t>
                      </m:r>
                      <m:r>
                        <a:rPr lang="it-IT" b="0" i="1" smtClean="0">
                          <a:latin typeface="Cambria Math" panose="02040503050406030204" pitchFamily="18" charset="0"/>
                        </a:rPr>
                        <m:t>𝑏</m:t>
                      </m:r>
                    </m:oMath>
                  </m:oMathPara>
                </a14:m>
                <a:endParaRPr lang="en-US" dirty="0"/>
              </a:p>
            </p:txBody>
          </p:sp>
        </mc:Choice>
        <mc:Fallback xmlns="">
          <p:sp>
            <p:nvSpPr>
              <p:cNvPr id="29" name="CasellaDiTesto 28">
                <a:extLst>
                  <a:ext uri="{FF2B5EF4-FFF2-40B4-BE49-F238E27FC236}">
                    <a16:creationId xmlns:a16="http://schemas.microsoft.com/office/drawing/2014/main" id="{6785699F-9E90-4DDA-8E53-A5F5E2A56A7A}"/>
                  </a:ext>
                </a:extLst>
              </p:cNvPr>
              <p:cNvSpPr txBox="1">
                <a:spLocks noRot="1" noChangeAspect="1" noMove="1" noResize="1" noEditPoints="1" noAdjustHandles="1" noChangeArrowheads="1" noChangeShapeType="1" noTextEdit="1"/>
              </p:cNvSpPr>
              <p:nvPr/>
            </p:nvSpPr>
            <p:spPr>
              <a:xfrm>
                <a:off x="3157615" y="1800860"/>
                <a:ext cx="2376676" cy="369332"/>
              </a:xfrm>
              <a:prstGeom prst="rect">
                <a:avLst/>
              </a:prstGeom>
              <a:blipFill>
                <a:blip r:embed="rId13"/>
                <a:stretch>
                  <a:fillRect b="-6557"/>
                </a:stretch>
              </a:blipFill>
            </p:spPr>
            <p:txBody>
              <a:bodyPr/>
              <a:lstStyle/>
              <a:p>
                <a:r>
                  <a:rPr lang="en-US">
                    <a:noFill/>
                  </a:rPr>
                  <a:t> </a:t>
                </a:r>
              </a:p>
            </p:txBody>
          </p:sp>
        </mc:Fallback>
      </mc:AlternateContent>
      <p:sp>
        <p:nvSpPr>
          <p:cNvPr id="33" name="CasellaDiTesto 32">
            <a:extLst>
              <a:ext uri="{FF2B5EF4-FFF2-40B4-BE49-F238E27FC236}">
                <a16:creationId xmlns:a16="http://schemas.microsoft.com/office/drawing/2014/main" id="{32E5DB16-BD0B-41DF-9096-0328F18DCDA0}"/>
              </a:ext>
            </a:extLst>
          </p:cNvPr>
          <p:cNvSpPr txBox="1"/>
          <p:nvPr/>
        </p:nvSpPr>
        <p:spPr>
          <a:xfrm>
            <a:off x="4997448" y="2117126"/>
            <a:ext cx="5166459" cy="338554"/>
          </a:xfrm>
          <a:prstGeom prst="rect">
            <a:avLst/>
          </a:prstGeom>
          <a:noFill/>
        </p:spPr>
        <p:txBody>
          <a:bodyPr wrap="square">
            <a:spAutoFit/>
          </a:bodyPr>
          <a:lstStyle/>
          <a:p>
            <a:r>
              <a:rPr lang="en-US" sz="1600" b="1" dirty="0"/>
              <a:t>The output is compared with the truth (i.e. the labels)</a:t>
            </a:r>
          </a:p>
        </p:txBody>
      </p:sp>
      <mc:AlternateContent xmlns:mc="http://schemas.openxmlformats.org/markup-compatibility/2006" xmlns:a14="http://schemas.microsoft.com/office/drawing/2010/main">
        <mc:Choice Requires="a14">
          <p:sp>
            <p:nvSpPr>
              <p:cNvPr id="35" name="CasellaDiTesto 34">
                <a:extLst>
                  <a:ext uri="{FF2B5EF4-FFF2-40B4-BE49-F238E27FC236}">
                    <a16:creationId xmlns:a16="http://schemas.microsoft.com/office/drawing/2014/main" id="{DBDFF506-9350-4092-AEC3-A27562324FD1}"/>
                  </a:ext>
                </a:extLst>
              </p:cNvPr>
              <p:cNvSpPr txBox="1"/>
              <p:nvPr/>
            </p:nvSpPr>
            <p:spPr>
              <a:xfrm>
                <a:off x="6854704" y="2459983"/>
                <a:ext cx="772624"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it-IT" b="0" i="1" smtClean="0">
                          <a:latin typeface="Cambria Math" panose="02040503050406030204" pitchFamily="18" charset="0"/>
                        </a:rPr>
                        <m:t>𝑦</m:t>
                      </m:r>
                      <m:r>
                        <a:rPr lang="it-IT" b="0" i="1" smtClean="0">
                          <a:latin typeface="Cambria Math" panose="02040503050406030204" pitchFamily="18" charset="0"/>
                        </a:rPr>
                        <m:t> ? </m:t>
                      </m:r>
                      <m:acc>
                        <m:accPr>
                          <m:chr m:val="̅"/>
                          <m:ctrlPr>
                            <a:rPr lang="it-IT" b="0" i="1" smtClean="0">
                              <a:latin typeface="Cambria Math" panose="02040503050406030204" pitchFamily="18" charset="0"/>
                            </a:rPr>
                          </m:ctrlPr>
                        </m:accPr>
                        <m:e>
                          <m:r>
                            <a:rPr lang="it-IT" b="0" i="1" smtClean="0">
                              <a:latin typeface="Cambria Math" panose="02040503050406030204" pitchFamily="18" charset="0"/>
                            </a:rPr>
                            <m:t>𝑦</m:t>
                          </m:r>
                        </m:e>
                      </m:acc>
                    </m:oMath>
                  </m:oMathPara>
                </a14:m>
                <a:endParaRPr lang="en-US" dirty="0"/>
              </a:p>
            </p:txBody>
          </p:sp>
        </mc:Choice>
        <mc:Fallback xmlns="">
          <p:sp>
            <p:nvSpPr>
              <p:cNvPr id="35" name="CasellaDiTesto 34">
                <a:extLst>
                  <a:ext uri="{FF2B5EF4-FFF2-40B4-BE49-F238E27FC236}">
                    <a16:creationId xmlns:a16="http://schemas.microsoft.com/office/drawing/2014/main" id="{DBDFF506-9350-4092-AEC3-A27562324FD1}"/>
                  </a:ext>
                </a:extLst>
              </p:cNvPr>
              <p:cNvSpPr txBox="1">
                <a:spLocks noRot="1" noChangeAspect="1" noMove="1" noResize="1" noEditPoints="1" noAdjustHandles="1" noChangeArrowheads="1" noChangeShapeType="1" noTextEdit="1"/>
              </p:cNvSpPr>
              <p:nvPr/>
            </p:nvSpPr>
            <p:spPr>
              <a:xfrm>
                <a:off x="6854704" y="2459983"/>
                <a:ext cx="772624" cy="369332"/>
              </a:xfrm>
              <a:prstGeom prst="rect">
                <a:avLst/>
              </a:prstGeom>
              <a:blipFill>
                <a:blip r:embed="rId14"/>
                <a:stretch>
                  <a:fillRect r="-26772" b="-6667"/>
                </a:stretch>
              </a:blipFill>
            </p:spPr>
            <p:txBody>
              <a:bodyPr/>
              <a:lstStyle/>
              <a:p>
                <a:r>
                  <a:rPr lang="en-US">
                    <a:noFill/>
                  </a:rPr>
                  <a:t> </a:t>
                </a:r>
              </a:p>
            </p:txBody>
          </p:sp>
        </mc:Fallback>
      </mc:AlternateContent>
      <p:sp>
        <p:nvSpPr>
          <p:cNvPr id="36" name="CasellaDiTesto 35">
            <a:extLst>
              <a:ext uri="{FF2B5EF4-FFF2-40B4-BE49-F238E27FC236}">
                <a16:creationId xmlns:a16="http://schemas.microsoft.com/office/drawing/2014/main" id="{775888DD-C565-4CB8-A455-67916FF51FF4}"/>
              </a:ext>
            </a:extLst>
          </p:cNvPr>
          <p:cNvSpPr txBox="1"/>
          <p:nvPr/>
        </p:nvSpPr>
        <p:spPr>
          <a:xfrm>
            <a:off x="4956417" y="2829315"/>
            <a:ext cx="5166459" cy="584775"/>
          </a:xfrm>
          <a:prstGeom prst="rect">
            <a:avLst/>
          </a:prstGeom>
          <a:noFill/>
        </p:spPr>
        <p:txBody>
          <a:bodyPr wrap="square">
            <a:spAutoFit/>
          </a:bodyPr>
          <a:lstStyle/>
          <a:p>
            <a:r>
              <a:rPr lang="en-US" sz="1600" b="1" dirty="0"/>
              <a:t>We are demanding that </a:t>
            </a:r>
            <a:r>
              <a:rPr lang="en-US" sz="1600" b="1" i="1" dirty="0"/>
              <a:t>all</a:t>
            </a:r>
            <a:r>
              <a:rPr lang="en-US" sz="1600" b="1" dirty="0"/>
              <a:t> the perceptron outputs are equal to the labels, </a:t>
            </a:r>
            <a:r>
              <a:rPr lang="en-US" sz="1600" b="1" dirty="0" err="1"/>
              <a:t>i.e</a:t>
            </a:r>
            <a:r>
              <a:rPr lang="en-US" sz="1600" b="1" dirty="0"/>
              <a:t>:</a:t>
            </a:r>
          </a:p>
        </p:txBody>
      </p:sp>
      <mc:AlternateContent xmlns:mc="http://schemas.openxmlformats.org/markup-compatibility/2006" xmlns:a14="http://schemas.microsoft.com/office/drawing/2010/main">
        <mc:Choice Requires="a14">
          <p:sp>
            <p:nvSpPr>
              <p:cNvPr id="37" name="CasellaDiTesto 36">
                <a:extLst>
                  <a:ext uri="{FF2B5EF4-FFF2-40B4-BE49-F238E27FC236}">
                    <a16:creationId xmlns:a16="http://schemas.microsoft.com/office/drawing/2014/main" id="{DC6F74C7-9A10-4BF8-A1CB-543C8F33F1E7}"/>
                  </a:ext>
                </a:extLst>
              </p:cNvPr>
              <p:cNvSpPr txBox="1"/>
              <p:nvPr/>
            </p:nvSpPr>
            <p:spPr>
              <a:xfrm>
                <a:off x="6253529" y="3475301"/>
                <a:ext cx="2264979" cy="87126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i="1" dirty="0" smtClean="0">
                              <a:latin typeface="Cambria Math" panose="02040503050406030204" pitchFamily="18" charset="0"/>
                            </a:rPr>
                          </m:ctrlPr>
                        </m:fPr>
                        <m:num>
                          <m:r>
                            <a:rPr lang="it-IT" b="0" i="1" dirty="0" smtClean="0">
                              <a:latin typeface="Cambria Math" panose="02040503050406030204" pitchFamily="18" charset="0"/>
                            </a:rPr>
                            <m:t>1</m:t>
                          </m:r>
                        </m:num>
                        <m:den>
                          <m:r>
                            <a:rPr lang="it-IT" b="0" i="1" dirty="0" smtClean="0">
                              <a:latin typeface="Cambria Math" panose="02040503050406030204" pitchFamily="18" charset="0"/>
                            </a:rPr>
                            <m:t>𝑁</m:t>
                          </m:r>
                        </m:den>
                      </m:f>
                      <m:nary>
                        <m:naryPr>
                          <m:chr m:val="∑"/>
                          <m:ctrlPr>
                            <a:rPr lang="en-US" i="1" dirty="0" smtClean="0">
                              <a:latin typeface="Cambria Math" panose="02040503050406030204" pitchFamily="18" charset="0"/>
                            </a:rPr>
                          </m:ctrlPr>
                        </m:naryPr>
                        <m:sub>
                          <m:r>
                            <m:rPr>
                              <m:brk m:alnAt="23"/>
                            </m:rPr>
                            <a:rPr lang="it-IT" b="0" i="1" dirty="0" smtClean="0">
                              <a:latin typeface="Cambria Math" panose="02040503050406030204" pitchFamily="18" charset="0"/>
                            </a:rPr>
                            <m:t>𝑖</m:t>
                          </m:r>
                          <m:r>
                            <a:rPr lang="it-IT" b="0" i="1" dirty="0" smtClean="0">
                              <a:latin typeface="Cambria Math" panose="02040503050406030204" pitchFamily="18" charset="0"/>
                            </a:rPr>
                            <m:t>=</m:t>
                          </m:r>
                          <m:r>
                            <a:rPr lang="it-IT" b="0" i="1" dirty="0" smtClean="0">
                              <a:latin typeface="Cambria Math" panose="02040503050406030204" pitchFamily="18" charset="0"/>
                            </a:rPr>
                            <m:t>𝑖</m:t>
                          </m:r>
                        </m:sub>
                        <m:sup>
                          <m:r>
                            <a:rPr lang="it-IT" b="0" i="1" dirty="0" smtClean="0">
                              <a:latin typeface="Cambria Math" panose="02040503050406030204" pitchFamily="18" charset="0"/>
                            </a:rPr>
                            <m:t>𝑁</m:t>
                          </m:r>
                        </m:sup>
                        <m:e>
                          <m:sSup>
                            <m:sSupPr>
                              <m:ctrlPr>
                                <a:rPr lang="en-US" i="1" dirty="0" smtClean="0">
                                  <a:latin typeface="Cambria Math" panose="02040503050406030204" pitchFamily="18" charset="0"/>
                                </a:rPr>
                              </m:ctrlPr>
                            </m:sSupPr>
                            <m:e>
                              <m:d>
                                <m:dPr>
                                  <m:ctrlPr>
                                    <a:rPr lang="en-US" i="1" dirty="0" smtClean="0">
                                      <a:latin typeface="Cambria Math" panose="02040503050406030204" pitchFamily="18" charset="0"/>
                                    </a:rPr>
                                  </m:ctrlPr>
                                </m:dPr>
                                <m:e>
                                  <m:sSub>
                                    <m:sSubPr>
                                      <m:ctrlPr>
                                        <a:rPr lang="en-US" i="1" dirty="0">
                                          <a:latin typeface="Cambria Math" panose="02040503050406030204" pitchFamily="18" charset="0"/>
                                        </a:rPr>
                                      </m:ctrlPr>
                                    </m:sSubPr>
                                    <m:e>
                                      <m:r>
                                        <a:rPr lang="it-IT" i="1" dirty="0">
                                          <a:latin typeface="Cambria Math" panose="02040503050406030204" pitchFamily="18" charset="0"/>
                                        </a:rPr>
                                        <m:t>𝑦</m:t>
                                      </m:r>
                                    </m:e>
                                    <m:sub>
                                      <m:r>
                                        <a:rPr lang="it-IT" i="1" dirty="0">
                                          <a:latin typeface="Cambria Math" panose="02040503050406030204" pitchFamily="18" charset="0"/>
                                        </a:rPr>
                                        <m:t>𝑖</m:t>
                                      </m:r>
                                    </m:sub>
                                  </m:sSub>
                                  <m:r>
                                    <a:rPr lang="it-IT" i="1" dirty="0">
                                      <a:latin typeface="Cambria Math" panose="02040503050406030204" pitchFamily="18" charset="0"/>
                                    </a:rPr>
                                    <m:t>− </m:t>
                                  </m:r>
                                  <m:sSub>
                                    <m:sSubPr>
                                      <m:ctrlPr>
                                        <a:rPr lang="it-IT" i="1" dirty="0">
                                          <a:latin typeface="Cambria Math" panose="02040503050406030204" pitchFamily="18" charset="0"/>
                                        </a:rPr>
                                      </m:ctrlPr>
                                    </m:sSubPr>
                                    <m:e>
                                      <m:acc>
                                        <m:accPr>
                                          <m:chr m:val="̅"/>
                                          <m:ctrlPr>
                                            <a:rPr lang="it-IT" i="1" dirty="0">
                                              <a:latin typeface="Cambria Math" panose="02040503050406030204" pitchFamily="18" charset="0"/>
                                              <a:ea typeface="Cambria Math" panose="02040503050406030204" pitchFamily="18" charset="0"/>
                                            </a:rPr>
                                          </m:ctrlPr>
                                        </m:accPr>
                                        <m:e>
                                          <m:r>
                                            <a:rPr lang="it-IT" i="1" dirty="0">
                                              <a:latin typeface="Cambria Math" panose="02040503050406030204" pitchFamily="18" charset="0"/>
                                              <a:ea typeface="Cambria Math" panose="02040503050406030204" pitchFamily="18" charset="0"/>
                                            </a:rPr>
                                            <m:t>𝑦</m:t>
                                          </m:r>
                                        </m:e>
                                      </m:acc>
                                    </m:e>
                                    <m:sub>
                                      <m:r>
                                        <a:rPr lang="it-IT" i="1" dirty="0">
                                          <a:latin typeface="Cambria Math" panose="02040503050406030204" pitchFamily="18" charset="0"/>
                                        </a:rPr>
                                        <m:t>𝑖</m:t>
                                      </m:r>
                                    </m:sub>
                                  </m:sSub>
                                </m:e>
                              </m:d>
                            </m:e>
                            <m:sup>
                              <m:r>
                                <a:rPr lang="it-IT" b="0" i="1" dirty="0" smtClean="0">
                                  <a:latin typeface="Cambria Math" panose="02040503050406030204" pitchFamily="18" charset="0"/>
                                </a:rPr>
                                <m:t>2</m:t>
                              </m:r>
                            </m:sup>
                          </m:sSup>
                        </m:e>
                      </m:nary>
                      <m:r>
                        <a:rPr lang="en-US" i="1" dirty="0" smtClean="0">
                          <a:latin typeface="Cambria Math" panose="02040503050406030204" pitchFamily="18" charset="0"/>
                          <a:ea typeface="Cambria Math" panose="02040503050406030204" pitchFamily="18" charset="0"/>
                        </a:rPr>
                        <m:t>→</m:t>
                      </m:r>
                      <m:r>
                        <a:rPr lang="it-IT" b="0" i="1" dirty="0" smtClean="0">
                          <a:latin typeface="Cambria Math" panose="02040503050406030204" pitchFamily="18" charset="0"/>
                        </a:rPr>
                        <m:t>0</m:t>
                      </m:r>
                    </m:oMath>
                  </m:oMathPara>
                </a14:m>
                <a:endParaRPr lang="en-US" dirty="0"/>
              </a:p>
            </p:txBody>
          </p:sp>
        </mc:Choice>
        <mc:Fallback xmlns="">
          <p:sp>
            <p:nvSpPr>
              <p:cNvPr id="37" name="CasellaDiTesto 36">
                <a:extLst>
                  <a:ext uri="{FF2B5EF4-FFF2-40B4-BE49-F238E27FC236}">
                    <a16:creationId xmlns:a16="http://schemas.microsoft.com/office/drawing/2014/main" id="{DC6F74C7-9A10-4BF8-A1CB-543C8F33F1E7}"/>
                  </a:ext>
                </a:extLst>
              </p:cNvPr>
              <p:cNvSpPr txBox="1">
                <a:spLocks noRot="1" noChangeAspect="1" noMove="1" noResize="1" noEditPoints="1" noAdjustHandles="1" noChangeArrowheads="1" noChangeShapeType="1" noTextEdit="1"/>
              </p:cNvSpPr>
              <p:nvPr/>
            </p:nvSpPr>
            <p:spPr>
              <a:xfrm>
                <a:off x="6253529" y="3475301"/>
                <a:ext cx="2264979" cy="871264"/>
              </a:xfrm>
              <a:prstGeom prst="rect">
                <a:avLst/>
              </a:prstGeom>
              <a:blipFill>
                <a:blip r:embed="rId1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CasellaDiTesto 23">
                <a:extLst>
                  <a:ext uri="{FF2B5EF4-FFF2-40B4-BE49-F238E27FC236}">
                    <a16:creationId xmlns:a16="http://schemas.microsoft.com/office/drawing/2014/main" id="{575E7923-2D38-4A33-8400-382CD8448CFC}"/>
                  </a:ext>
                </a:extLst>
              </p:cNvPr>
              <p:cNvSpPr txBox="1"/>
              <p:nvPr/>
            </p:nvSpPr>
            <p:spPr>
              <a:xfrm>
                <a:off x="6310018" y="4445386"/>
                <a:ext cx="2114361" cy="87126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i="1" dirty="0">
                              <a:latin typeface="Cambria Math" panose="02040503050406030204" pitchFamily="18" charset="0"/>
                            </a:rPr>
                          </m:ctrlPr>
                        </m:fPr>
                        <m:num>
                          <m:r>
                            <a:rPr lang="it-IT" i="1" dirty="0">
                              <a:latin typeface="Cambria Math" panose="02040503050406030204" pitchFamily="18" charset="0"/>
                            </a:rPr>
                            <m:t>1</m:t>
                          </m:r>
                        </m:num>
                        <m:den>
                          <m:r>
                            <a:rPr lang="it-IT" i="1" dirty="0">
                              <a:latin typeface="Cambria Math" panose="02040503050406030204" pitchFamily="18" charset="0"/>
                            </a:rPr>
                            <m:t>𝑁</m:t>
                          </m:r>
                        </m:den>
                      </m:f>
                      <m:nary>
                        <m:naryPr>
                          <m:chr m:val="∑"/>
                          <m:ctrlPr>
                            <a:rPr lang="en-US" i="1" dirty="0" smtClean="0">
                              <a:latin typeface="Cambria Math" panose="02040503050406030204" pitchFamily="18" charset="0"/>
                            </a:rPr>
                          </m:ctrlPr>
                        </m:naryPr>
                        <m:sub>
                          <m:r>
                            <m:rPr>
                              <m:brk m:alnAt="23"/>
                            </m:rPr>
                            <a:rPr lang="it-IT" b="0" i="1" dirty="0" smtClean="0">
                              <a:latin typeface="Cambria Math" panose="02040503050406030204" pitchFamily="18" charset="0"/>
                            </a:rPr>
                            <m:t>𝑖</m:t>
                          </m:r>
                          <m:r>
                            <a:rPr lang="it-IT" b="0" i="1" dirty="0" smtClean="0">
                              <a:latin typeface="Cambria Math" panose="02040503050406030204" pitchFamily="18" charset="0"/>
                            </a:rPr>
                            <m:t>=</m:t>
                          </m:r>
                          <m:r>
                            <a:rPr lang="it-IT" b="0" i="1" dirty="0" smtClean="0">
                              <a:latin typeface="Cambria Math" panose="02040503050406030204" pitchFamily="18" charset="0"/>
                            </a:rPr>
                            <m:t>𝑖</m:t>
                          </m:r>
                        </m:sub>
                        <m:sup>
                          <m:r>
                            <a:rPr lang="it-IT" b="0" i="1" dirty="0" smtClean="0">
                              <a:latin typeface="Cambria Math" panose="02040503050406030204" pitchFamily="18" charset="0"/>
                            </a:rPr>
                            <m:t>𝑁</m:t>
                          </m:r>
                        </m:sup>
                        <m:e>
                          <m:r>
                            <a:rPr lang="it-IT" b="0" i="1" dirty="0" smtClean="0">
                              <a:latin typeface="Cambria Math" panose="02040503050406030204" pitchFamily="18" charset="0"/>
                            </a:rPr>
                            <m:t>|</m:t>
                          </m:r>
                          <m:sSub>
                            <m:sSubPr>
                              <m:ctrlPr>
                                <a:rPr lang="en-US" i="1" dirty="0">
                                  <a:latin typeface="Cambria Math" panose="02040503050406030204" pitchFamily="18" charset="0"/>
                                </a:rPr>
                              </m:ctrlPr>
                            </m:sSubPr>
                            <m:e>
                              <m:r>
                                <a:rPr lang="it-IT" i="1" dirty="0">
                                  <a:latin typeface="Cambria Math" panose="02040503050406030204" pitchFamily="18" charset="0"/>
                                </a:rPr>
                                <m:t>𝑦</m:t>
                              </m:r>
                            </m:e>
                            <m:sub>
                              <m:r>
                                <a:rPr lang="it-IT" i="1" dirty="0">
                                  <a:latin typeface="Cambria Math" panose="02040503050406030204" pitchFamily="18" charset="0"/>
                                </a:rPr>
                                <m:t>𝑖</m:t>
                              </m:r>
                            </m:sub>
                          </m:sSub>
                          <m:r>
                            <a:rPr lang="it-IT" i="1" dirty="0">
                              <a:latin typeface="Cambria Math" panose="02040503050406030204" pitchFamily="18" charset="0"/>
                            </a:rPr>
                            <m:t>− </m:t>
                          </m:r>
                          <m:sSub>
                            <m:sSubPr>
                              <m:ctrlPr>
                                <a:rPr lang="it-IT" i="1" dirty="0">
                                  <a:latin typeface="Cambria Math" panose="02040503050406030204" pitchFamily="18" charset="0"/>
                                </a:rPr>
                              </m:ctrlPr>
                            </m:sSubPr>
                            <m:e>
                              <m:acc>
                                <m:accPr>
                                  <m:chr m:val="̅"/>
                                  <m:ctrlPr>
                                    <a:rPr lang="it-IT" i="1" dirty="0">
                                      <a:latin typeface="Cambria Math" panose="02040503050406030204" pitchFamily="18" charset="0"/>
                                      <a:ea typeface="Cambria Math" panose="02040503050406030204" pitchFamily="18" charset="0"/>
                                    </a:rPr>
                                  </m:ctrlPr>
                                </m:accPr>
                                <m:e>
                                  <m:r>
                                    <a:rPr lang="it-IT" i="1" dirty="0">
                                      <a:latin typeface="Cambria Math" panose="02040503050406030204" pitchFamily="18" charset="0"/>
                                      <a:ea typeface="Cambria Math" panose="02040503050406030204" pitchFamily="18" charset="0"/>
                                    </a:rPr>
                                    <m:t>𝑦</m:t>
                                  </m:r>
                                </m:e>
                              </m:acc>
                            </m:e>
                            <m:sub>
                              <m:r>
                                <a:rPr lang="it-IT" i="1" dirty="0">
                                  <a:latin typeface="Cambria Math" panose="02040503050406030204" pitchFamily="18" charset="0"/>
                                </a:rPr>
                                <m:t>𝑖</m:t>
                              </m:r>
                            </m:sub>
                          </m:sSub>
                          <m:r>
                            <a:rPr lang="it-IT" b="0" i="1" dirty="0" smtClean="0">
                              <a:latin typeface="Cambria Math" panose="02040503050406030204" pitchFamily="18" charset="0"/>
                            </a:rPr>
                            <m:t>|</m:t>
                          </m:r>
                        </m:e>
                      </m:nary>
                      <m:r>
                        <a:rPr lang="en-US" i="1" dirty="0" smtClean="0">
                          <a:latin typeface="Cambria Math" panose="02040503050406030204" pitchFamily="18" charset="0"/>
                          <a:ea typeface="Cambria Math" panose="02040503050406030204" pitchFamily="18" charset="0"/>
                        </a:rPr>
                        <m:t>→</m:t>
                      </m:r>
                      <m:r>
                        <a:rPr lang="it-IT" b="0" i="1" dirty="0" smtClean="0">
                          <a:latin typeface="Cambria Math" panose="02040503050406030204" pitchFamily="18" charset="0"/>
                        </a:rPr>
                        <m:t>0</m:t>
                      </m:r>
                    </m:oMath>
                  </m:oMathPara>
                </a14:m>
                <a:endParaRPr lang="en-US" dirty="0"/>
              </a:p>
            </p:txBody>
          </p:sp>
        </mc:Choice>
        <mc:Fallback xmlns="">
          <p:sp>
            <p:nvSpPr>
              <p:cNvPr id="24" name="CasellaDiTesto 23">
                <a:extLst>
                  <a:ext uri="{FF2B5EF4-FFF2-40B4-BE49-F238E27FC236}">
                    <a16:creationId xmlns:a16="http://schemas.microsoft.com/office/drawing/2014/main" id="{575E7923-2D38-4A33-8400-382CD8448CFC}"/>
                  </a:ext>
                </a:extLst>
              </p:cNvPr>
              <p:cNvSpPr txBox="1">
                <a:spLocks noRot="1" noChangeAspect="1" noMove="1" noResize="1" noEditPoints="1" noAdjustHandles="1" noChangeArrowheads="1" noChangeShapeType="1" noTextEdit="1"/>
              </p:cNvSpPr>
              <p:nvPr/>
            </p:nvSpPr>
            <p:spPr>
              <a:xfrm>
                <a:off x="6310018" y="4445386"/>
                <a:ext cx="2114361" cy="871264"/>
              </a:xfrm>
              <a:prstGeom prst="rect">
                <a:avLst/>
              </a:prstGeom>
              <a:blipFill>
                <a:blip r:embed="rId16"/>
                <a:stretch>
                  <a:fillRect/>
                </a:stretch>
              </a:blipFill>
            </p:spPr>
            <p:txBody>
              <a:bodyPr/>
              <a:lstStyle/>
              <a:p>
                <a:r>
                  <a:rPr lang="en-US">
                    <a:noFill/>
                  </a:rPr>
                  <a:t> </a:t>
                </a:r>
              </a:p>
            </p:txBody>
          </p:sp>
        </mc:Fallback>
      </mc:AlternateContent>
      <p:sp>
        <p:nvSpPr>
          <p:cNvPr id="2" name="CasellaDiTesto 1">
            <a:extLst>
              <a:ext uri="{FF2B5EF4-FFF2-40B4-BE49-F238E27FC236}">
                <a16:creationId xmlns:a16="http://schemas.microsoft.com/office/drawing/2014/main" id="{6D793AE8-497F-4AB6-8042-CCB0CEF19EE0}"/>
              </a:ext>
            </a:extLst>
          </p:cNvPr>
          <p:cNvSpPr txBox="1"/>
          <p:nvPr/>
        </p:nvSpPr>
        <p:spPr>
          <a:xfrm>
            <a:off x="3741127" y="3765632"/>
            <a:ext cx="2630528" cy="369332"/>
          </a:xfrm>
          <a:prstGeom prst="rect">
            <a:avLst/>
          </a:prstGeom>
          <a:noFill/>
        </p:spPr>
        <p:txBody>
          <a:bodyPr wrap="none" rtlCol="0">
            <a:spAutoFit/>
          </a:bodyPr>
          <a:lstStyle/>
          <a:p>
            <a:r>
              <a:rPr lang="en-US" dirty="0"/>
              <a:t>Mean Square Error (MSE):</a:t>
            </a:r>
          </a:p>
        </p:txBody>
      </p:sp>
      <p:sp>
        <p:nvSpPr>
          <p:cNvPr id="26" name="CasellaDiTesto 25">
            <a:extLst>
              <a:ext uri="{FF2B5EF4-FFF2-40B4-BE49-F238E27FC236}">
                <a16:creationId xmlns:a16="http://schemas.microsoft.com/office/drawing/2014/main" id="{025AA5D4-0716-42EA-AA2D-F60F8402058D}"/>
              </a:ext>
            </a:extLst>
          </p:cNvPr>
          <p:cNvSpPr txBox="1"/>
          <p:nvPr/>
        </p:nvSpPr>
        <p:spPr>
          <a:xfrm>
            <a:off x="3652481" y="4708652"/>
            <a:ext cx="2807820" cy="369332"/>
          </a:xfrm>
          <a:prstGeom prst="rect">
            <a:avLst/>
          </a:prstGeom>
          <a:noFill/>
        </p:spPr>
        <p:txBody>
          <a:bodyPr wrap="none" rtlCol="0">
            <a:spAutoFit/>
          </a:bodyPr>
          <a:lstStyle/>
          <a:p>
            <a:r>
              <a:rPr lang="en-US" dirty="0"/>
              <a:t>Mean Absolute Error (MAE):</a:t>
            </a:r>
          </a:p>
        </p:txBody>
      </p:sp>
    </p:spTree>
    <p:extLst>
      <p:ext uri="{BB962C8B-B14F-4D97-AF65-F5344CB8AC3E}">
        <p14:creationId xmlns:p14="http://schemas.microsoft.com/office/powerpoint/2010/main" val="11755032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BA49B5CB-0E59-47F5-A598-B008FEAB60F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555" t="5848" r="6725" b="6140"/>
          <a:stretch/>
        </p:blipFill>
        <p:spPr bwMode="auto">
          <a:xfrm>
            <a:off x="11390552" y="-17585"/>
            <a:ext cx="801448" cy="80411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662D03B7-781F-465F-B63F-5FECEC74ED4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2882" t="12118" r="9832" b="18598"/>
          <a:stretch/>
        </p:blipFill>
        <p:spPr bwMode="auto">
          <a:xfrm>
            <a:off x="11435555" y="786534"/>
            <a:ext cx="731111" cy="655404"/>
          </a:xfrm>
          <a:prstGeom prst="rect">
            <a:avLst/>
          </a:prstGeom>
          <a:noFill/>
          <a:extLst>
            <a:ext uri="{909E8E84-426E-40DD-AFC4-6F175D3DCCD1}">
              <a14:hiddenFill xmlns:a14="http://schemas.microsoft.com/office/drawing/2010/main">
                <a:solidFill>
                  <a:srgbClr val="FFFFFF"/>
                </a:solidFill>
              </a14:hiddenFill>
            </a:ext>
          </a:extLst>
        </p:spPr>
      </p:pic>
      <p:pic>
        <p:nvPicPr>
          <p:cNvPr id="6" name="Immagine 5">
            <a:extLst>
              <a:ext uri="{FF2B5EF4-FFF2-40B4-BE49-F238E27FC236}">
                <a16:creationId xmlns:a16="http://schemas.microsoft.com/office/drawing/2014/main" id="{E506EE41-8FBF-4069-BE3E-A9357494240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80313" y="0"/>
            <a:ext cx="801447" cy="800101"/>
          </a:xfrm>
          <a:prstGeom prst="rect">
            <a:avLst/>
          </a:prstGeom>
          <a:ln>
            <a:noFill/>
          </a:ln>
          <a:effectLst>
            <a:outerShdw blurRad="292100" dist="139700" dir="2700000" algn="tl" rotWithShape="0">
              <a:srgbClr val="333333">
                <a:alpha val="65000"/>
              </a:srgbClr>
            </a:outerShdw>
          </a:effectLst>
        </p:spPr>
      </p:pic>
      <p:sp>
        <p:nvSpPr>
          <p:cNvPr id="9" name="CasellaDiTesto 8">
            <a:extLst>
              <a:ext uri="{FF2B5EF4-FFF2-40B4-BE49-F238E27FC236}">
                <a16:creationId xmlns:a16="http://schemas.microsoft.com/office/drawing/2014/main" id="{78F30BA7-DC35-49CF-8F0D-1A9CA614DB74}"/>
              </a:ext>
            </a:extLst>
          </p:cNvPr>
          <p:cNvSpPr txBox="1"/>
          <p:nvPr/>
        </p:nvSpPr>
        <p:spPr>
          <a:xfrm>
            <a:off x="8484823" y="6488668"/>
            <a:ext cx="3707177" cy="369332"/>
          </a:xfrm>
          <a:prstGeom prst="rect">
            <a:avLst/>
          </a:prstGeom>
          <a:noFill/>
        </p:spPr>
        <p:txBody>
          <a:bodyPr wrap="square" rtlCol="0">
            <a:spAutoFit/>
          </a:bodyPr>
          <a:lstStyle/>
          <a:p>
            <a:r>
              <a:rPr lang="en-US" i="1" dirty="0"/>
              <a:t>INAF School of AI, Naples, April 14-17</a:t>
            </a:r>
          </a:p>
        </p:txBody>
      </p:sp>
      <p:sp>
        <p:nvSpPr>
          <p:cNvPr id="10" name="CasellaDiTesto 9">
            <a:extLst>
              <a:ext uri="{FF2B5EF4-FFF2-40B4-BE49-F238E27FC236}">
                <a16:creationId xmlns:a16="http://schemas.microsoft.com/office/drawing/2014/main" id="{B2A0F454-5A75-4B77-B20E-169FE1282ABA}"/>
              </a:ext>
            </a:extLst>
          </p:cNvPr>
          <p:cNvSpPr txBox="1"/>
          <p:nvPr/>
        </p:nvSpPr>
        <p:spPr>
          <a:xfrm>
            <a:off x="173042" y="-17585"/>
            <a:ext cx="1254061" cy="553998"/>
          </a:xfrm>
          <a:prstGeom prst="rect">
            <a:avLst/>
          </a:prstGeom>
          <a:noFill/>
        </p:spPr>
        <p:txBody>
          <a:bodyPr wrap="none" rtlCol="0">
            <a:spAutoFit/>
          </a:bodyPr>
          <a:lstStyle/>
          <a:p>
            <a:r>
              <a:rPr lang="en-US" sz="3000" b="1" dirty="0"/>
              <a:t>Layout</a:t>
            </a:r>
          </a:p>
        </p:txBody>
      </p:sp>
      <p:sp>
        <p:nvSpPr>
          <p:cNvPr id="13" name="CasellaDiTesto 12">
            <a:extLst>
              <a:ext uri="{FF2B5EF4-FFF2-40B4-BE49-F238E27FC236}">
                <a16:creationId xmlns:a16="http://schemas.microsoft.com/office/drawing/2014/main" id="{9C20507B-1E6F-4D4C-BDEC-AAE381DA82C7}"/>
              </a:ext>
            </a:extLst>
          </p:cNvPr>
          <p:cNvSpPr txBox="1"/>
          <p:nvPr/>
        </p:nvSpPr>
        <p:spPr>
          <a:xfrm>
            <a:off x="132298" y="800101"/>
            <a:ext cx="10911622" cy="5632311"/>
          </a:xfrm>
          <a:prstGeom prst="rect">
            <a:avLst/>
          </a:prstGeom>
          <a:noFill/>
        </p:spPr>
        <p:txBody>
          <a:bodyPr wrap="square" rtlCol="0">
            <a:spAutoFit/>
          </a:bodyPr>
          <a:lstStyle/>
          <a:p>
            <a:r>
              <a:rPr lang="en-US" u="sng" dirty="0"/>
              <a:t>Theory part (</a:t>
            </a:r>
            <a:r>
              <a:rPr lang="en-US" u="sng" dirty="0">
                <a:latin typeface="Times New Roman" panose="02020603050405020304" pitchFamily="18" charset="0"/>
                <a:cs typeface="Times New Roman" panose="02020603050405020304" pitchFamily="18" charset="0"/>
              </a:rPr>
              <a:t>~</a:t>
            </a:r>
            <a:r>
              <a:rPr lang="en-US" u="sng" dirty="0"/>
              <a:t>2h)</a:t>
            </a:r>
            <a:r>
              <a:rPr lang="en-US" dirty="0"/>
              <a:t>:</a:t>
            </a:r>
          </a:p>
          <a:p>
            <a:r>
              <a:rPr lang="en-US" dirty="0"/>
              <a:t>	Introduction to </a:t>
            </a:r>
            <a:r>
              <a:rPr lang="en-US" b="1" dirty="0"/>
              <a:t>Perceptron</a:t>
            </a:r>
            <a:r>
              <a:rPr lang="en-US" dirty="0"/>
              <a:t>, </a:t>
            </a:r>
            <a:r>
              <a:rPr lang="en-US" b="1" dirty="0"/>
              <a:t>Multi-Layer Perceptron</a:t>
            </a:r>
          </a:p>
          <a:p>
            <a:r>
              <a:rPr lang="en-US" dirty="0"/>
              <a:t>	Fundamental elements of Neural Network (e.g. </a:t>
            </a:r>
            <a:r>
              <a:rPr lang="en-US" b="1" dirty="0"/>
              <a:t>Loss function</a:t>
            </a:r>
            <a:r>
              <a:rPr lang="en-US" dirty="0"/>
              <a:t>, </a:t>
            </a:r>
            <a:r>
              <a:rPr lang="en-US" b="1" dirty="0"/>
              <a:t>optimizer</a:t>
            </a:r>
            <a:r>
              <a:rPr lang="en-US" dirty="0"/>
              <a:t>, </a:t>
            </a:r>
            <a:r>
              <a:rPr lang="en-US" b="1" dirty="0"/>
              <a:t>activation functions</a:t>
            </a:r>
            <a:r>
              <a:rPr lang="en-US" dirty="0"/>
              <a:t>) </a:t>
            </a:r>
          </a:p>
          <a:p>
            <a:r>
              <a:rPr lang="en-US" dirty="0"/>
              <a:t>		-&gt; Code examples (by using </a:t>
            </a:r>
            <a:r>
              <a:rPr lang="en-US" dirty="0" err="1"/>
              <a:t>sk</a:t>
            </a:r>
            <a:r>
              <a:rPr lang="en-US" dirty="0"/>
              <a:t>-learn and </a:t>
            </a:r>
            <a:r>
              <a:rPr lang="en-US" dirty="0" err="1"/>
              <a:t>tensorflow</a:t>
            </a:r>
            <a:r>
              <a:rPr lang="en-US" dirty="0"/>
              <a:t> packages, </a:t>
            </a:r>
            <a:r>
              <a:rPr lang="en-US" i="1" dirty="0" err="1"/>
              <a:t>SL_Wen_afternoon.ipynb</a:t>
            </a:r>
            <a:r>
              <a:rPr lang="en-US" dirty="0"/>
              <a:t> file)</a:t>
            </a:r>
          </a:p>
          <a:p>
            <a:r>
              <a:rPr lang="en-US" dirty="0"/>
              <a:t>	</a:t>
            </a:r>
            <a:r>
              <a:rPr lang="en-US" b="1" dirty="0"/>
              <a:t>Convolutional Neural Networks</a:t>
            </a:r>
          </a:p>
          <a:p>
            <a:r>
              <a:rPr lang="en-US" dirty="0"/>
              <a:t>		-&gt; Code examples (</a:t>
            </a:r>
            <a:r>
              <a:rPr lang="en-US" dirty="0" err="1"/>
              <a:t>tensorflow</a:t>
            </a:r>
            <a:r>
              <a:rPr lang="en-US" dirty="0"/>
              <a:t> package, </a:t>
            </a:r>
            <a:r>
              <a:rPr lang="en-US" i="1" dirty="0" err="1"/>
              <a:t>SL_Wen_afternoon.ipynb</a:t>
            </a:r>
            <a:r>
              <a:rPr lang="en-US" dirty="0"/>
              <a:t> file)</a:t>
            </a:r>
          </a:p>
          <a:p>
            <a:r>
              <a:rPr lang="en-US" dirty="0"/>
              <a:t>	</a:t>
            </a:r>
            <a:r>
              <a:rPr lang="en-US" b="1" dirty="0"/>
              <a:t>Autoencoders</a:t>
            </a:r>
          </a:p>
          <a:p>
            <a:r>
              <a:rPr lang="en-US" dirty="0"/>
              <a:t>		-&gt; Code examples (</a:t>
            </a:r>
            <a:r>
              <a:rPr lang="en-US" dirty="0" err="1"/>
              <a:t>tensorflow</a:t>
            </a:r>
            <a:r>
              <a:rPr lang="en-US" dirty="0"/>
              <a:t> package, </a:t>
            </a:r>
            <a:r>
              <a:rPr lang="en-US" i="1" dirty="0" err="1"/>
              <a:t>SL_Wen_afternoon.ipynb</a:t>
            </a:r>
            <a:r>
              <a:rPr lang="en-US" dirty="0"/>
              <a:t> file)</a:t>
            </a:r>
          </a:p>
          <a:p>
            <a:endParaRPr lang="en-US" dirty="0"/>
          </a:p>
          <a:p>
            <a:r>
              <a:rPr lang="en-US" u="sng" dirty="0"/>
              <a:t>Coffee Break (</a:t>
            </a:r>
            <a:r>
              <a:rPr lang="en-US" u="sng" dirty="0">
                <a:latin typeface="Times New Roman" panose="02020603050405020304" pitchFamily="18" charset="0"/>
                <a:cs typeface="Times New Roman" panose="02020603050405020304" pitchFamily="18" charset="0"/>
              </a:rPr>
              <a:t>~</a:t>
            </a:r>
            <a:r>
              <a:rPr lang="en-US" u="sng" dirty="0"/>
              <a:t>0.5h)</a:t>
            </a:r>
          </a:p>
          <a:p>
            <a:endParaRPr lang="en-US" dirty="0"/>
          </a:p>
          <a:p>
            <a:r>
              <a:rPr lang="en-US" u="sng" dirty="0"/>
              <a:t>Hans-on session (</a:t>
            </a:r>
            <a:r>
              <a:rPr lang="en-US" u="sng" dirty="0">
                <a:latin typeface="Times New Roman" panose="02020603050405020304" pitchFamily="18" charset="0"/>
                <a:cs typeface="Times New Roman" panose="02020603050405020304" pitchFamily="18" charset="0"/>
              </a:rPr>
              <a:t>~</a:t>
            </a:r>
            <a:r>
              <a:rPr lang="en-US" u="sng" dirty="0"/>
              <a:t>1h)</a:t>
            </a:r>
            <a:r>
              <a:rPr lang="en-US" dirty="0"/>
              <a:t>:</a:t>
            </a:r>
          </a:p>
          <a:p>
            <a:r>
              <a:rPr lang="en-US" dirty="0"/>
              <a:t>	</a:t>
            </a:r>
            <a:r>
              <a:rPr lang="en-US" b="1" dirty="0"/>
              <a:t>Several exercises</a:t>
            </a:r>
            <a:r>
              <a:rPr lang="en-US" dirty="0"/>
              <a:t> (</a:t>
            </a:r>
            <a:r>
              <a:rPr lang="en-US" i="1" dirty="0" err="1"/>
              <a:t>exercises.ipynb</a:t>
            </a:r>
            <a:r>
              <a:rPr lang="en-US" dirty="0"/>
              <a:t> file)</a:t>
            </a:r>
          </a:p>
          <a:p>
            <a:r>
              <a:rPr lang="en-US" dirty="0"/>
              <a:t>	to be solved </a:t>
            </a:r>
            <a:r>
              <a:rPr lang="en-US" b="1" dirty="0"/>
              <a:t>independently</a:t>
            </a:r>
            <a:r>
              <a:rPr lang="en-US" dirty="0"/>
              <a:t> (with solutions in </a:t>
            </a:r>
            <a:r>
              <a:rPr lang="en-US" i="1" dirty="0" err="1"/>
              <a:t>solved_exercises.ipynb</a:t>
            </a:r>
            <a:r>
              <a:rPr lang="en-US" i="1" dirty="0"/>
              <a:t> </a:t>
            </a:r>
            <a:r>
              <a:rPr lang="en-US" dirty="0"/>
              <a:t>file)</a:t>
            </a:r>
          </a:p>
          <a:p>
            <a:endParaRPr lang="en-US" dirty="0"/>
          </a:p>
          <a:p>
            <a:r>
              <a:rPr lang="en-US" u="sng" dirty="0"/>
              <a:t>File summary</a:t>
            </a:r>
            <a:r>
              <a:rPr lang="en-US" dirty="0"/>
              <a:t>:</a:t>
            </a:r>
          </a:p>
          <a:p>
            <a:r>
              <a:rPr lang="en-US" dirty="0"/>
              <a:t>	</a:t>
            </a:r>
            <a:r>
              <a:rPr lang="en-US" i="1" dirty="0"/>
              <a:t> </a:t>
            </a:r>
            <a:r>
              <a:rPr lang="en-US" i="1" dirty="0" err="1"/>
              <a:t>SL_Wen_afternoon.ipynb</a:t>
            </a:r>
            <a:r>
              <a:rPr lang="en-US" dirty="0"/>
              <a:t>: examples of neural network implementation </a:t>
            </a:r>
          </a:p>
          <a:p>
            <a:r>
              <a:rPr lang="en-US" dirty="0"/>
              <a:t>	</a:t>
            </a:r>
            <a:r>
              <a:rPr lang="en-US" i="1" dirty="0"/>
              <a:t> </a:t>
            </a:r>
            <a:r>
              <a:rPr lang="en-US" i="1" dirty="0" err="1"/>
              <a:t>exercises.ipynb</a:t>
            </a:r>
            <a:r>
              <a:rPr lang="en-US" dirty="0"/>
              <a:t>: exercises  for the hands-on session</a:t>
            </a:r>
          </a:p>
          <a:p>
            <a:r>
              <a:rPr lang="en-US" i="1" dirty="0"/>
              <a:t>	 </a:t>
            </a:r>
            <a:r>
              <a:rPr lang="en-US" i="1" dirty="0" err="1"/>
              <a:t>solved_exercises.ipynb</a:t>
            </a:r>
            <a:r>
              <a:rPr lang="en-US" dirty="0"/>
              <a:t>: (my) solution for the proposed exercises</a:t>
            </a:r>
          </a:p>
          <a:p>
            <a:r>
              <a:rPr lang="en-US" dirty="0"/>
              <a:t>	</a:t>
            </a:r>
          </a:p>
        </p:txBody>
      </p:sp>
    </p:spTree>
    <p:extLst>
      <p:ext uri="{BB962C8B-B14F-4D97-AF65-F5344CB8AC3E}">
        <p14:creationId xmlns:p14="http://schemas.microsoft.com/office/powerpoint/2010/main" val="11261890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BA49B5CB-0E59-47F5-A598-B008FEAB60F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555" t="5848" r="6725" b="6140"/>
          <a:stretch/>
        </p:blipFill>
        <p:spPr bwMode="auto">
          <a:xfrm>
            <a:off x="11390552" y="-17585"/>
            <a:ext cx="801448" cy="80411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662D03B7-781F-465F-B63F-5FECEC74ED4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2882" t="12118" r="9832" b="18598"/>
          <a:stretch/>
        </p:blipFill>
        <p:spPr bwMode="auto">
          <a:xfrm>
            <a:off x="11435555" y="786534"/>
            <a:ext cx="731111" cy="655404"/>
          </a:xfrm>
          <a:prstGeom prst="rect">
            <a:avLst/>
          </a:prstGeom>
          <a:noFill/>
          <a:extLst>
            <a:ext uri="{909E8E84-426E-40DD-AFC4-6F175D3DCCD1}">
              <a14:hiddenFill xmlns:a14="http://schemas.microsoft.com/office/drawing/2010/main">
                <a:solidFill>
                  <a:srgbClr val="FFFFFF"/>
                </a:solidFill>
              </a14:hiddenFill>
            </a:ext>
          </a:extLst>
        </p:spPr>
      </p:pic>
      <p:pic>
        <p:nvPicPr>
          <p:cNvPr id="6" name="Immagine 5">
            <a:extLst>
              <a:ext uri="{FF2B5EF4-FFF2-40B4-BE49-F238E27FC236}">
                <a16:creationId xmlns:a16="http://schemas.microsoft.com/office/drawing/2014/main" id="{E506EE41-8FBF-4069-BE3E-A9357494240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80313" y="0"/>
            <a:ext cx="801447" cy="800101"/>
          </a:xfrm>
          <a:prstGeom prst="rect">
            <a:avLst/>
          </a:prstGeom>
          <a:ln>
            <a:noFill/>
          </a:ln>
          <a:effectLst>
            <a:outerShdw blurRad="292100" dist="139700" dir="2700000" algn="tl" rotWithShape="0">
              <a:srgbClr val="333333">
                <a:alpha val="65000"/>
              </a:srgbClr>
            </a:outerShdw>
          </a:effectLst>
        </p:spPr>
      </p:pic>
      <p:sp>
        <p:nvSpPr>
          <p:cNvPr id="9" name="CasellaDiTesto 8">
            <a:extLst>
              <a:ext uri="{FF2B5EF4-FFF2-40B4-BE49-F238E27FC236}">
                <a16:creationId xmlns:a16="http://schemas.microsoft.com/office/drawing/2014/main" id="{78F30BA7-DC35-49CF-8F0D-1A9CA614DB74}"/>
              </a:ext>
            </a:extLst>
          </p:cNvPr>
          <p:cNvSpPr txBox="1"/>
          <p:nvPr/>
        </p:nvSpPr>
        <p:spPr>
          <a:xfrm>
            <a:off x="8484823" y="6488668"/>
            <a:ext cx="3707177" cy="369332"/>
          </a:xfrm>
          <a:prstGeom prst="rect">
            <a:avLst/>
          </a:prstGeom>
          <a:noFill/>
        </p:spPr>
        <p:txBody>
          <a:bodyPr wrap="square" rtlCol="0">
            <a:spAutoFit/>
          </a:bodyPr>
          <a:lstStyle/>
          <a:p>
            <a:r>
              <a:rPr lang="en-US" i="1" dirty="0"/>
              <a:t>INAF School of AI, Naples, April 14-17</a:t>
            </a:r>
          </a:p>
        </p:txBody>
      </p:sp>
      <p:grpSp>
        <p:nvGrpSpPr>
          <p:cNvPr id="7" name="Gruppo 6">
            <a:extLst>
              <a:ext uri="{FF2B5EF4-FFF2-40B4-BE49-F238E27FC236}">
                <a16:creationId xmlns:a16="http://schemas.microsoft.com/office/drawing/2014/main" id="{14FA2256-648C-4630-85E2-10C2559AC256}"/>
              </a:ext>
            </a:extLst>
          </p:cNvPr>
          <p:cNvGrpSpPr/>
          <p:nvPr/>
        </p:nvGrpSpPr>
        <p:grpSpPr>
          <a:xfrm>
            <a:off x="448722" y="800101"/>
            <a:ext cx="4129874" cy="2818354"/>
            <a:chOff x="4014003" y="3540667"/>
            <a:chExt cx="4129874" cy="2818354"/>
          </a:xfrm>
        </p:grpSpPr>
        <p:grpSp>
          <p:nvGrpSpPr>
            <p:cNvPr id="8" name="Gruppo 7">
              <a:extLst>
                <a:ext uri="{FF2B5EF4-FFF2-40B4-BE49-F238E27FC236}">
                  <a16:creationId xmlns:a16="http://schemas.microsoft.com/office/drawing/2014/main" id="{0F929D3C-B6D5-4870-A937-0802139450C1}"/>
                </a:ext>
              </a:extLst>
            </p:cNvPr>
            <p:cNvGrpSpPr/>
            <p:nvPr/>
          </p:nvGrpSpPr>
          <p:grpSpPr>
            <a:xfrm>
              <a:off x="4339005" y="3800701"/>
              <a:ext cx="3804872" cy="2108156"/>
              <a:chOff x="3854712" y="4048125"/>
              <a:chExt cx="2923255" cy="1535570"/>
            </a:xfrm>
          </p:grpSpPr>
          <p:sp>
            <p:nvSpPr>
              <p:cNvPr id="21" name="Ovale 20">
                <a:extLst>
                  <a:ext uri="{FF2B5EF4-FFF2-40B4-BE49-F238E27FC236}">
                    <a16:creationId xmlns:a16="http://schemas.microsoft.com/office/drawing/2014/main" id="{2C6CD0F0-8A32-469D-A578-05C954132F3F}"/>
                  </a:ext>
                </a:extLst>
              </p:cNvPr>
              <p:cNvSpPr/>
              <p:nvPr/>
            </p:nvSpPr>
            <p:spPr>
              <a:xfrm>
                <a:off x="4505326" y="4448175"/>
                <a:ext cx="1047750" cy="9525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Connettore 2 21">
                <a:extLst>
                  <a:ext uri="{FF2B5EF4-FFF2-40B4-BE49-F238E27FC236}">
                    <a16:creationId xmlns:a16="http://schemas.microsoft.com/office/drawing/2014/main" id="{B5E4FFDF-37A5-4753-B48A-32ED1F15827E}"/>
                  </a:ext>
                </a:extLst>
              </p:cNvPr>
              <p:cNvCxnSpPr>
                <a:cxnSpLocks/>
                <a:endCxn id="21" idx="1"/>
              </p:cNvCxnSpPr>
              <p:nvPr/>
            </p:nvCxnSpPr>
            <p:spPr>
              <a:xfrm>
                <a:off x="3971925" y="4048125"/>
                <a:ext cx="686840" cy="53954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Connettore 2 22">
                <a:extLst>
                  <a:ext uri="{FF2B5EF4-FFF2-40B4-BE49-F238E27FC236}">
                    <a16:creationId xmlns:a16="http://schemas.microsoft.com/office/drawing/2014/main" id="{803B5A60-2BB1-427D-AC77-2434435E440C}"/>
                  </a:ext>
                </a:extLst>
              </p:cNvPr>
              <p:cNvCxnSpPr>
                <a:cxnSpLocks/>
                <a:endCxn id="21" idx="3"/>
              </p:cNvCxnSpPr>
              <p:nvPr/>
            </p:nvCxnSpPr>
            <p:spPr>
              <a:xfrm flipV="1">
                <a:off x="3854712" y="5261184"/>
                <a:ext cx="804054" cy="322511"/>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Connettore 2 26">
                <a:extLst>
                  <a:ext uri="{FF2B5EF4-FFF2-40B4-BE49-F238E27FC236}">
                    <a16:creationId xmlns:a16="http://schemas.microsoft.com/office/drawing/2014/main" id="{344F0EAE-AB3D-445A-A4C7-E19E1397B08D}"/>
                  </a:ext>
                </a:extLst>
              </p:cNvPr>
              <p:cNvCxnSpPr>
                <a:cxnSpLocks/>
              </p:cNvCxnSpPr>
              <p:nvPr/>
            </p:nvCxnSpPr>
            <p:spPr>
              <a:xfrm flipV="1">
                <a:off x="5553076" y="4941332"/>
                <a:ext cx="1224891" cy="1"/>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10" name="CasellaDiTesto 9">
                  <a:extLst>
                    <a:ext uri="{FF2B5EF4-FFF2-40B4-BE49-F238E27FC236}">
                      <a16:creationId xmlns:a16="http://schemas.microsoft.com/office/drawing/2014/main" id="{B7E2AEC6-FF57-4140-AEA8-1A43595E5187}"/>
                    </a:ext>
                  </a:extLst>
                </p:cNvPr>
                <p:cNvSpPr txBox="1"/>
                <p:nvPr/>
              </p:nvSpPr>
              <p:spPr>
                <a:xfrm>
                  <a:off x="4160975" y="3540667"/>
                  <a:ext cx="460767"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it-IT" b="0" i="1" smtClean="0">
                                <a:latin typeface="Cambria Math" panose="02040503050406030204" pitchFamily="18" charset="0"/>
                              </a:rPr>
                              <m:t>𝑥</m:t>
                            </m:r>
                          </m:e>
                          <m:sub>
                            <m:r>
                              <a:rPr lang="it-IT" b="0" i="1" smtClean="0">
                                <a:latin typeface="Cambria Math" panose="02040503050406030204" pitchFamily="18" charset="0"/>
                              </a:rPr>
                              <m:t>1</m:t>
                            </m:r>
                          </m:sub>
                        </m:sSub>
                      </m:oMath>
                    </m:oMathPara>
                  </a14:m>
                  <a:endParaRPr lang="en-US" dirty="0"/>
                </a:p>
              </p:txBody>
            </p:sp>
          </mc:Choice>
          <mc:Fallback xmlns="">
            <p:sp>
              <p:nvSpPr>
                <p:cNvPr id="15" name="CasellaDiTesto 14">
                  <a:extLst>
                    <a:ext uri="{FF2B5EF4-FFF2-40B4-BE49-F238E27FC236}">
                      <a16:creationId xmlns:a16="http://schemas.microsoft.com/office/drawing/2014/main" id="{23A3F5A1-B5D8-4FBE-99FE-22236BCDAB09}"/>
                    </a:ext>
                  </a:extLst>
                </p:cNvPr>
                <p:cNvSpPr txBox="1">
                  <a:spLocks noRot="1" noChangeAspect="1" noMove="1" noResize="1" noEditPoints="1" noAdjustHandles="1" noChangeArrowheads="1" noChangeShapeType="1" noTextEdit="1"/>
                </p:cNvSpPr>
                <p:nvPr/>
              </p:nvSpPr>
              <p:spPr>
                <a:xfrm>
                  <a:off x="4160975" y="3540667"/>
                  <a:ext cx="460767" cy="369332"/>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CasellaDiTesto 10">
                  <a:extLst>
                    <a:ext uri="{FF2B5EF4-FFF2-40B4-BE49-F238E27FC236}">
                      <a16:creationId xmlns:a16="http://schemas.microsoft.com/office/drawing/2014/main" id="{70ADBAC9-DC4E-4C87-A482-7920D4C24FFD}"/>
                    </a:ext>
                  </a:extLst>
                </p:cNvPr>
                <p:cNvSpPr txBox="1"/>
                <p:nvPr/>
              </p:nvSpPr>
              <p:spPr>
                <a:xfrm>
                  <a:off x="4014003" y="5528053"/>
                  <a:ext cx="46609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it-IT" b="0" i="1" smtClean="0">
                                <a:latin typeface="Cambria Math" panose="02040503050406030204" pitchFamily="18" charset="0"/>
                              </a:rPr>
                              <m:t>𝑥</m:t>
                            </m:r>
                          </m:e>
                          <m:sub>
                            <m:r>
                              <a:rPr lang="it-IT" b="0" i="1" smtClean="0">
                                <a:latin typeface="Cambria Math" panose="02040503050406030204" pitchFamily="18" charset="0"/>
                              </a:rPr>
                              <m:t>2</m:t>
                            </m:r>
                          </m:sub>
                        </m:sSub>
                      </m:oMath>
                    </m:oMathPara>
                  </a14:m>
                  <a:endParaRPr lang="en-US" dirty="0"/>
                </a:p>
              </p:txBody>
            </p:sp>
          </mc:Choice>
          <mc:Fallback xmlns="">
            <p:sp>
              <p:nvSpPr>
                <p:cNvPr id="11" name="CasellaDiTesto 10">
                  <a:extLst>
                    <a:ext uri="{FF2B5EF4-FFF2-40B4-BE49-F238E27FC236}">
                      <a16:creationId xmlns:a16="http://schemas.microsoft.com/office/drawing/2014/main" id="{70ADBAC9-DC4E-4C87-A482-7920D4C24FFD}"/>
                    </a:ext>
                  </a:extLst>
                </p:cNvPr>
                <p:cNvSpPr txBox="1">
                  <a:spLocks noRot="1" noChangeAspect="1" noMove="1" noResize="1" noEditPoints="1" noAdjustHandles="1" noChangeArrowheads="1" noChangeShapeType="1" noTextEdit="1"/>
                </p:cNvSpPr>
                <p:nvPr/>
              </p:nvSpPr>
              <p:spPr>
                <a:xfrm>
                  <a:off x="4014003" y="5528053"/>
                  <a:ext cx="466090" cy="369332"/>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CasellaDiTesto 13">
                  <a:extLst>
                    <a:ext uri="{FF2B5EF4-FFF2-40B4-BE49-F238E27FC236}">
                      <a16:creationId xmlns:a16="http://schemas.microsoft.com/office/drawing/2014/main" id="{51D61976-AB5A-437F-A9D7-1774D9E4508E}"/>
                    </a:ext>
                  </a:extLst>
                </p:cNvPr>
                <p:cNvSpPr txBox="1"/>
                <p:nvPr/>
              </p:nvSpPr>
              <p:spPr>
                <a:xfrm>
                  <a:off x="4789625" y="3807260"/>
                  <a:ext cx="50180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it-IT" b="0" i="1" smtClean="0">
                                <a:latin typeface="Cambria Math" panose="02040503050406030204" pitchFamily="18" charset="0"/>
                              </a:rPr>
                              <m:t>𝑤</m:t>
                            </m:r>
                          </m:e>
                          <m:sub>
                            <m:r>
                              <a:rPr lang="it-IT" b="0" i="1" smtClean="0">
                                <a:latin typeface="Cambria Math" panose="02040503050406030204" pitchFamily="18" charset="0"/>
                              </a:rPr>
                              <m:t>1</m:t>
                            </m:r>
                          </m:sub>
                        </m:sSub>
                      </m:oMath>
                    </m:oMathPara>
                  </a14:m>
                  <a:endParaRPr lang="en-US" dirty="0"/>
                </a:p>
              </p:txBody>
            </p:sp>
          </mc:Choice>
          <mc:Fallback xmlns="">
            <p:sp>
              <p:nvSpPr>
                <p:cNvPr id="20" name="CasellaDiTesto 19">
                  <a:extLst>
                    <a:ext uri="{FF2B5EF4-FFF2-40B4-BE49-F238E27FC236}">
                      <a16:creationId xmlns:a16="http://schemas.microsoft.com/office/drawing/2014/main" id="{47B72F61-034B-421E-98F0-D8E21B056941}"/>
                    </a:ext>
                  </a:extLst>
                </p:cNvPr>
                <p:cNvSpPr txBox="1">
                  <a:spLocks noRot="1" noChangeAspect="1" noMove="1" noResize="1" noEditPoints="1" noAdjustHandles="1" noChangeArrowheads="1" noChangeShapeType="1" noTextEdit="1"/>
                </p:cNvSpPr>
                <p:nvPr/>
              </p:nvSpPr>
              <p:spPr>
                <a:xfrm>
                  <a:off x="4789625" y="3807260"/>
                  <a:ext cx="501804" cy="369332"/>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CasellaDiTesto 14">
                  <a:extLst>
                    <a:ext uri="{FF2B5EF4-FFF2-40B4-BE49-F238E27FC236}">
                      <a16:creationId xmlns:a16="http://schemas.microsoft.com/office/drawing/2014/main" id="{9DDB9429-9B7F-4A7C-AF0F-44BC42402631}"/>
                    </a:ext>
                  </a:extLst>
                </p:cNvPr>
                <p:cNvSpPr txBox="1"/>
                <p:nvPr/>
              </p:nvSpPr>
              <p:spPr>
                <a:xfrm>
                  <a:off x="4656527" y="5237866"/>
                  <a:ext cx="507127"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it-IT" b="0" i="1" smtClean="0">
                                <a:latin typeface="Cambria Math" panose="02040503050406030204" pitchFamily="18" charset="0"/>
                              </a:rPr>
                              <m:t>𝑤</m:t>
                            </m:r>
                          </m:e>
                          <m:sub>
                            <m:r>
                              <a:rPr lang="it-IT" b="0" i="1" smtClean="0">
                                <a:latin typeface="Cambria Math" panose="02040503050406030204" pitchFamily="18" charset="0"/>
                              </a:rPr>
                              <m:t>2</m:t>
                            </m:r>
                          </m:sub>
                        </m:sSub>
                      </m:oMath>
                    </m:oMathPara>
                  </a14:m>
                  <a:endParaRPr lang="en-US" dirty="0"/>
                </a:p>
              </p:txBody>
            </p:sp>
          </mc:Choice>
          <mc:Fallback xmlns="">
            <p:sp>
              <p:nvSpPr>
                <p:cNvPr id="15" name="CasellaDiTesto 14">
                  <a:extLst>
                    <a:ext uri="{FF2B5EF4-FFF2-40B4-BE49-F238E27FC236}">
                      <a16:creationId xmlns:a16="http://schemas.microsoft.com/office/drawing/2014/main" id="{9DDB9429-9B7F-4A7C-AF0F-44BC42402631}"/>
                    </a:ext>
                  </a:extLst>
                </p:cNvPr>
                <p:cNvSpPr txBox="1">
                  <a:spLocks noRot="1" noChangeAspect="1" noMove="1" noResize="1" noEditPoints="1" noAdjustHandles="1" noChangeArrowheads="1" noChangeShapeType="1" noTextEdit="1"/>
                </p:cNvSpPr>
                <p:nvPr/>
              </p:nvSpPr>
              <p:spPr>
                <a:xfrm>
                  <a:off x="4656527" y="5237866"/>
                  <a:ext cx="507127" cy="369332"/>
                </a:xfrm>
                <a:prstGeom prst="rect">
                  <a:avLst/>
                </a:prstGeom>
                <a:blipFill>
                  <a:blip r:embed="rId8"/>
                  <a:stretch>
                    <a:fillRect/>
                  </a:stretch>
                </a:blipFill>
              </p:spPr>
              <p:txBody>
                <a:bodyPr/>
                <a:lstStyle/>
                <a:p>
                  <a:r>
                    <a:rPr lang="en-US">
                      <a:noFill/>
                    </a:rPr>
                    <a:t> </a:t>
                  </a:r>
                </a:p>
              </p:txBody>
            </p:sp>
          </mc:Fallback>
        </mc:AlternateContent>
        <p:cxnSp>
          <p:nvCxnSpPr>
            <p:cNvPr id="19" name="Connettore 2 18">
              <a:extLst>
                <a:ext uri="{FF2B5EF4-FFF2-40B4-BE49-F238E27FC236}">
                  <a16:creationId xmlns:a16="http://schemas.microsoft.com/office/drawing/2014/main" id="{CFE1E48D-B83E-47AE-AAFE-9BF6E3A0AC6E}"/>
                </a:ext>
              </a:extLst>
            </p:cNvPr>
            <p:cNvCxnSpPr>
              <a:cxnSpLocks/>
              <a:endCxn id="21" idx="4"/>
            </p:cNvCxnSpPr>
            <p:nvPr/>
          </p:nvCxnSpPr>
          <p:spPr>
            <a:xfrm flipV="1">
              <a:off x="5867704" y="5657589"/>
              <a:ext cx="0" cy="549221"/>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0" name="CasellaDiTesto 19">
                  <a:extLst>
                    <a:ext uri="{FF2B5EF4-FFF2-40B4-BE49-F238E27FC236}">
                      <a16:creationId xmlns:a16="http://schemas.microsoft.com/office/drawing/2014/main" id="{714AF3CB-5D87-4B23-AC86-A4766488C4DD}"/>
                    </a:ext>
                  </a:extLst>
                </p:cNvPr>
                <p:cNvSpPr txBox="1"/>
                <p:nvPr/>
              </p:nvSpPr>
              <p:spPr>
                <a:xfrm>
                  <a:off x="5820461" y="5989689"/>
                  <a:ext cx="36766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it-IT" b="0" i="1" smtClean="0">
                            <a:latin typeface="Cambria Math" panose="02040503050406030204" pitchFamily="18" charset="0"/>
                          </a:rPr>
                          <m:t>𝑏</m:t>
                        </m:r>
                      </m:oMath>
                    </m:oMathPara>
                  </a14:m>
                  <a:endParaRPr lang="en-US" dirty="0"/>
                </a:p>
              </p:txBody>
            </p:sp>
          </mc:Choice>
          <mc:Fallback xmlns="">
            <p:sp>
              <p:nvSpPr>
                <p:cNvPr id="28" name="CasellaDiTesto 27">
                  <a:extLst>
                    <a:ext uri="{FF2B5EF4-FFF2-40B4-BE49-F238E27FC236}">
                      <a16:creationId xmlns:a16="http://schemas.microsoft.com/office/drawing/2014/main" id="{0A33B2DA-82ED-45BE-9275-8B9B023F626D}"/>
                    </a:ext>
                  </a:extLst>
                </p:cNvPr>
                <p:cNvSpPr txBox="1">
                  <a:spLocks noRot="1" noChangeAspect="1" noMove="1" noResize="1" noEditPoints="1" noAdjustHandles="1" noChangeArrowheads="1" noChangeShapeType="1" noTextEdit="1"/>
                </p:cNvSpPr>
                <p:nvPr/>
              </p:nvSpPr>
              <p:spPr>
                <a:xfrm>
                  <a:off x="5820461" y="5989689"/>
                  <a:ext cx="367665" cy="369332"/>
                </a:xfrm>
                <a:prstGeom prst="rect">
                  <a:avLst/>
                </a:prstGeom>
                <a:blipFill>
                  <a:blip r:embed="rId12"/>
                  <a:stretch>
                    <a:fillRect/>
                  </a:stretch>
                </a:blipFill>
              </p:spPr>
              <p:txBody>
                <a:bodyPr/>
                <a:lstStyle/>
                <a:p>
                  <a:r>
                    <a:rPr lang="en-US">
                      <a:noFill/>
                    </a:rPr>
                    <a:t> </a:t>
                  </a:r>
                </a:p>
              </p:txBody>
            </p:sp>
          </mc:Fallback>
        </mc:AlternateContent>
      </p:grpSp>
      <p:sp>
        <p:nvSpPr>
          <p:cNvPr id="28" name="CasellaDiTesto 27">
            <a:extLst>
              <a:ext uri="{FF2B5EF4-FFF2-40B4-BE49-F238E27FC236}">
                <a16:creationId xmlns:a16="http://schemas.microsoft.com/office/drawing/2014/main" id="{CAC3F7EC-02DB-4874-BE22-D72AF6E54AD6}"/>
              </a:ext>
            </a:extLst>
          </p:cNvPr>
          <p:cNvSpPr txBox="1"/>
          <p:nvPr/>
        </p:nvSpPr>
        <p:spPr>
          <a:xfrm>
            <a:off x="173042" y="-17585"/>
            <a:ext cx="3049233" cy="553998"/>
          </a:xfrm>
          <a:prstGeom prst="rect">
            <a:avLst/>
          </a:prstGeom>
          <a:noFill/>
        </p:spPr>
        <p:txBody>
          <a:bodyPr wrap="none" rtlCol="0">
            <a:spAutoFit/>
          </a:bodyPr>
          <a:lstStyle/>
          <a:p>
            <a:r>
              <a:rPr lang="en-US" sz="3000" b="1" dirty="0"/>
              <a:t>The loss functions</a:t>
            </a:r>
          </a:p>
        </p:txBody>
      </p:sp>
      <mc:AlternateContent xmlns:mc="http://schemas.openxmlformats.org/markup-compatibility/2006" xmlns:a14="http://schemas.microsoft.com/office/drawing/2010/main">
        <mc:Choice Requires="a14">
          <p:sp>
            <p:nvSpPr>
              <p:cNvPr id="29" name="CasellaDiTesto 28">
                <a:extLst>
                  <a:ext uri="{FF2B5EF4-FFF2-40B4-BE49-F238E27FC236}">
                    <a16:creationId xmlns:a16="http://schemas.microsoft.com/office/drawing/2014/main" id="{6785699F-9E90-4DDA-8E53-A5F5E2A56A7A}"/>
                  </a:ext>
                </a:extLst>
              </p:cNvPr>
              <p:cNvSpPr txBox="1"/>
              <p:nvPr/>
            </p:nvSpPr>
            <p:spPr>
              <a:xfrm>
                <a:off x="3157615" y="1800860"/>
                <a:ext cx="237667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it-IT" b="0" i="1" smtClean="0">
                          <a:latin typeface="Cambria Math" panose="02040503050406030204" pitchFamily="18" charset="0"/>
                        </a:rPr>
                        <m:t>𝑦</m:t>
                      </m:r>
                      <m:r>
                        <a:rPr lang="it-IT" b="0" i="1" smtClean="0">
                          <a:latin typeface="Cambria Math" panose="02040503050406030204" pitchFamily="18" charset="0"/>
                        </a:rPr>
                        <m:t>=</m:t>
                      </m:r>
                      <m:sSub>
                        <m:sSubPr>
                          <m:ctrlPr>
                            <a:rPr lang="it-IT" b="0" i="1" smtClean="0">
                              <a:latin typeface="Cambria Math" panose="02040503050406030204" pitchFamily="18" charset="0"/>
                            </a:rPr>
                          </m:ctrlPr>
                        </m:sSubPr>
                        <m:e>
                          <m:r>
                            <a:rPr lang="it-IT" b="0" i="1" smtClean="0">
                              <a:latin typeface="Cambria Math" panose="02040503050406030204" pitchFamily="18" charset="0"/>
                            </a:rPr>
                            <m:t>𝑤</m:t>
                          </m:r>
                        </m:e>
                        <m:sub>
                          <m:r>
                            <a:rPr lang="it-IT" b="0" i="1" smtClean="0">
                              <a:latin typeface="Cambria Math" panose="02040503050406030204" pitchFamily="18" charset="0"/>
                            </a:rPr>
                            <m:t>1 </m:t>
                          </m:r>
                        </m:sub>
                      </m:sSub>
                      <m:sSub>
                        <m:sSubPr>
                          <m:ctrlPr>
                            <a:rPr lang="it-IT" b="0" i="1" smtClean="0">
                              <a:latin typeface="Cambria Math" panose="02040503050406030204" pitchFamily="18" charset="0"/>
                            </a:rPr>
                          </m:ctrlPr>
                        </m:sSubPr>
                        <m:e>
                          <m:r>
                            <a:rPr lang="it-IT" b="0" i="1" smtClean="0">
                              <a:latin typeface="Cambria Math" panose="02040503050406030204" pitchFamily="18" charset="0"/>
                            </a:rPr>
                            <m:t>𝑥</m:t>
                          </m:r>
                        </m:e>
                        <m:sub>
                          <m:r>
                            <a:rPr lang="it-IT" b="0" i="1" smtClean="0">
                              <a:latin typeface="Cambria Math" panose="02040503050406030204" pitchFamily="18" charset="0"/>
                            </a:rPr>
                            <m:t>1</m:t>
                          </m:r>
                        </m:sub>
                      </m:sSub>
                      <m:r>
                        <a:rPr lang="it-IT" b="0" i="1" smtClean="0">
                          <a:latin typeface="Cambria Math" panose="02040503050406030204" pitchFamily="18" charset="0"/>
                        </a:rPr>
                        <m:t>+</m:t>
                      </m:r>
                      <m:sSub>
                        <m:sSubPr>
                          <m:ctrlPr>
                            <a:rPr lang="it-IT" i="1">
                              <a:latin typeface="Cambria Math" panose="02040503050406030204" pitchFamily="18" charset="0"/>
                            </a:rPr>
                          </m:ctrlPr>
                        </m:sSubPr>
                        <m:e>
                          <m:r>
                            <a:rPr lang="it-IT" i="1">
                              <a:latin typeface="Cambria Math" panose="02040503050406030204" pitchFamily="18" charset="0"/>
                            </a:rPr>
                            <m:t>𝑤</m:t>
                          </m:r>
                        </m:e>
                        <m:sub>
                          <m:r>
                            <a:rPr lang="it-IT" b="0" i="1" smtClean="0">
                              <a:latin typeface="Cambria Math" panose="02040503050406030204" pitchFamily="18" charset="0"/>
                            </a:rPr>
                            <m:t>2</m:t>
                          </m:r>
                        </m:sub>
                      </m:sSub>
                      <m:sSub>
                        <m:sSubPr>
                          <m:ctrlPr>
                            <a:rPr lang="it-IT" i="1">
                              <a:latin typeface="Cambria Math" panose="02040503050406030204" pitchFamily="18" charset="0"/>
                            </a:rPr>
                          </m:ctrlPr>
                        </m:sSubPr>
                        <m:e>
                          <m:r>
                            <a:rPr lang="it-IT" i="1">
                              <a:latin typeface="Cambria Math" panose="02040503050406030204" pitchFamily="18" charset="0"/>
                            </a:rPr>
                            <m:t>𝑥</m:t>
                          </m:r>
                        </m:e>
                        <m:sub>
                          <m:r>
                            <a:rPr lang="it-IT" b="0" i="1" smtClean="0">
                              <a:latin typeface="Cambria Math" panose="02040503050406030204" pitchFamily="18" charset="0"/>
                            </a:rPr>
                            <m:t>2</m:t>
                          </m:r>
                        </m:sub>
                      </m:sSub>
                      <m:r>
                        <a:rPr lang="it-IT" b="0" i="1" smtClean="0">
                          <a:latin typeface="Cambria Math" panose="02040503050406030204" pitchFamily="18" charset="0"/>
                        </a:rPr>
                        <m:t>+</m:t>
                      </m:r>
                      <m:r>
                        <a:rPr lang="it-IT" b="0" i="1" smtClean="0">
                          <a:latin typeface="Cambria Math" panose="02040503050406030204" pitchFamily="18" charset="0"/>
                        </a:rPr>
                        <m:t>𝑏</m:t>
                      </m:r>
                    </m:oMath>
                  </m:oMathPara>
                </a14:m>
                <a:endParaRPr lang="en-US" dirty="0"/>
              </a:p>
            </p:txBody>
          </p:sp>
        </mc:Choice>
        <mc:Fallback xmlns="">
          <p:sp>
            <p:nvSpPr>
              <p:cNvPr id="29" name="CasellaDiTesto 28">
                <a:extLst>
                  <a:ext uri="{FF2B5EF4-FFF2-40B4-BE49-F238E27FC236}">
                    <a16:creationId xmlns:a16="http://schemas.microsoft.com/office/drawing/2014/main" id="{6785699F-9E90-4DDA-8E53-A5F5E2A56A7A}"/>
                  </a:ext>
                </a:extLst>
              </p:cNvPr>
              <p:cNvSpPr txBox="1">
                <a:spLocks noRot="1" noChangeAspect="1" noMove="1" noResize="1" noEditPoints="1" noAdjustHandles="1" noChangeArrowheads="1" noChangeShapeType="1" noTextEdit="1"/>
              </p:cNvSpPr>
              <p:nvPr/>
            </p:nvSpPr>
            <p:spPr>
              <a:xfrm>
                <a:off x="3157615" y="1800860"/>
                <a:ext cx="2376676" cy="369332"/>
              </a:xfrm>
              <a:prstGeom prst="rect">
                <a:avLst/>
              </a:prstGeom>
              <a:blipFill>
                <a:blip r:embed="rId13"/>
                <a:stretch>
                  <a:fillRect b="-6557"/>
                </a:stretch>
              </a:blipFill>
            </p:spPr>
            <p:txBody>
              <a:bodyPr/>
              <a:lstStyle/>
              <a:p>
                <a:r>
                  <a:rPr lang="en-US">
                    <a:noFill/>
                  </a:rPr>
                  <a:t> </a:t>
                </a:r>
              </a:p>
            </p:txBody>
          </p:sp>
        </mc:Fallback>
      </mc:AlternateContent>
      <p:sp>
        <p:nvSpPr>
          <p:cNvPr id="33" name="CasellaDiTesto 32">
            <a:extLst>
              <a:ext uri="{FF2B5EF4-FFF2-40B4-BE49-F238E27FC236}">
                <a16:creationId xmlns:a16="http://schemas.microsoft.com/office/drawing/2014/main" id="{32E5DB16-BD0B-41DF-9096-0328F18DCDA0}"/>
              </a:ext>
            </a:extLst>
          </p:cNvPr>
          <p:cNvSpPr txBox="1"/>
          <p:nvPr/>
        </p:nvSpPr>
        <p:spPr>
          <a:xfrm>
            <a:off x="4997448" y="2117126"/>
            <a:ext cx="5166459" cy="338554"/>
          </a:xfrm>
          <a:prstGeom prst="rect">
            <a:avLst/>
          </a:prstGeom>
          <a:noFill/>
        </p:spPr>
        <p:txBody>
          <a:bodyPr wrap="square">
            <a:spAutoFit/>
          </a:bodyPr>
          <a:lstStyle/>
          <a:p>
            <a:r>
              <a:rPr lang="en-US" sz="1600" b="1" dirty="0"/>
              <a:t>The output is compared with the truth (i.e. the labels)</a:t>
            </a:r>
          </a:p>
        </p:txBody>
      </p:sp>
      <mc:AlternateContent xmlns:mc="http://schemas.openxmlformats.org/markup-compatibility/2006" xmlns:a14="http://schemas.microsoft.com/office/drawing/2010/main">
        <mc:Choice Requires="a14">
          <p:sp>
            <p:nvSpPr>
              <p:cNvPr id="35" name="CasellaDiTesto 34">
                <a:extLst>
                  <a:ext uri="{FF2B5EF4-FFF2-40B4-BE49-F238E27FC236}">
                    <a16:creationId xmlns:a16="http://schemas.microsoft.com/office/drawing/2014/main" id="{DBDFF506-9350-4092-AEC3-A27562324FD1}"/>
                  </a:ext>
                </a:extLst>
              </p:cNvPr>
              <p:cNvSpPr txBox="1"/>
              <p:nvPr/>
            </p:nvSpPr>
            <p:spPr>
              <a:xfrm>
                <a:off x="6854704" y="2459983"/>
                <a:ext cx="772624"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it-IT" b="0" i="1" smtClean="0">
                          <a:latin typeface="Cambria Math" panose="02040503050406030204" pitchFamily="18" charset="0"/>
                        </a:rPr>
                        <m:t>𝑦</m:t>
                      </m:r>
                      <m:r>
                        <a:rPr lang="it-IT" b="0" i="1" smtClean="0">
                          <a:latin typeface="Cambria Math" panose="02040503050406030204" pitchFamily="18" charset="0"/>
                        </a:rPr>
                        <m:t> ? </m:t>
                      </m:r>
                      <m:acc>
                        <m:accPr>
                          <m:chr m:val="̅"/>
                          <m:ctrlPr>
                            <a:rPr lang="it-IT" b="0" i="1" smtClean="0">
                              <a:latin typeface="Cambria Math" panose="02040503050406030204" pitchFamily="18" charset="0"/>
                            </a:rPr>
                          </m:ctrlPr>
                        </m:accPr>
                        <m:e>
                          <m:r>
                            <a:rPr lang="it-IT" b="0" i="1" smtClean="0">
                              <a:latin typeface="Cambria Math" panose="02040503050406030204" pitchFamily="18" charset="0"/>
                            </a:rPr>
                            <m:t>𝑦</m:t>
                          </m:r>
                        </m:e>
                      </m:acc>
                    </m:oMath>
                  </m:oMathPara>
                </a14:m>
                <a:endParaRPr lang="en-US" dirty="0"/>
              </a:p>
            </p:txBody>
          </p:sp>
        </mc:Choice>
        <mc:Fallback xmlns="">
          <p:sp>
            <p:nvSpPr>
              <p:cNvPr id="35" name="CasellaDiTesto 34">
                <a:extLst>
                  <a:ext uri="{FF2B5EF4-FFF2-40B4-BE49-F238E27FC236}">
                    <a16:creationId xmlns:a16="http://schemas.microsoft.com/office/drawing/2014/main" id="{DBDFF506-9350-4092-AEC3-A27562324FD1}"/>
                  </a:ext>
                </a:extLst>
              </p:cNvPr>
              <p:cNvSpPr txBox="1">
                <a:spLocks noRot="1" noChangeAspect="1" noMove="1" noResize="1" noEditPoints="1" noAdjustHandles="1" noChangeArrowheads="1" noChangeShapeType="1" noTextEdit="1"/>
              </p:cNvSpPr>
              <p:nvPr/>
            </p:nvSpPr>
            <p:spPr>
              <a:xfrm>
                <a:off x="6854704" y="2459983"/>
                <a:ext cx="772624" cy="369332"/>
              </a:xfrm>
              <a:prstGeom prst="rect">
                <a:avLst/>
              </a:prstGeom>
              <a:blipFill>
                <a:blip r:embed="rId14"/>
                <a:stretch>
                  <a:fillRect r="-26772" b="-6667"/>
                </a:stretch>
              </a:blipFill>
            </p:spPr>
            <p:txBody>
              <a:bodyPr/>
              <a:lstStyle/>
              <a:p>
                <a:r>
                  <a:rPr lang="en-US">
                    <a:noFill/>
                  </a:rPr>
                  <a:t> </a:t>
                </a:r>
              </a:p>
            </p:txBody>
          </p:sp>
        </mc:Fallback>
      </mc:AlternateContent>
      <p:sp>
        <p:nvSpPr>
          <p:cNvPr id="36" name="CasellaDiTesto 35">
            <a:extLst>
              <a:ext uri="{FF2B5EF4-FFF2-40B4-BE49-F238E27FC236}">
                <a16:creationId xmlns:a16="http://schemas.microsoft.com/office/drawing/2014/main" id="{775888DD-C565-4CB8-A455-67916FF51FF4}"/>
              </a:ext>
            </a:extLst>
          </p:cNvPr>
          <p:cNvSpPr txBox="1"/>
          <p:nvPr/>
        </p:nvSpPr>
        <p:spPr>
          <a:xfrm>
            <a:off x="4956417" y="2829315"/>
            <a:ext cx="5166459" cy="584775"/>
          </a:xfrm>
          <a:prstGeom prst="rect">
            <a:avLst/>
          </a:prstGeom>
          <a:noFill/>
        </p:spPr>
        <p:txBody>
          <a:bodyPr wrap="square">
            <a:spAutoFit/>
          </a:bodyPr>
          <a:lstStyle/>
          <a:p>
            <a:r>
              <a:rPr lang="en-US" sz="1600" b="1" dirty="0"/>
              <a:t>We are demanding that </a:t>
            </a:r>
            <a:r>
              <a:rPr lang="en-US" sz="1600" b="1" i="1" dirty="0"/>
              <a:t>all</a:t>
            </a:r>
            <a:r>
              <a:rPr lang="en-US" sz="1600" b="1" dirty="0"/>
              <a:t> the perceptron outputs are equal to the labels, </a:t>
            </a:r>
            <a:r>
              <a:rPr lang="en-US" sz="1600" b="1" dirty="0" err="1"/>
              <a:t>i.e</a:t>
            </a:r>
            <a:r>
              <a:rPr lang="en-US" sz="1600" b="1" dirty="0"/>
              <a:t>:</a:t>
            </a:r>
          </a:p>
        </p:txBody>
      </p:sp>
      <mc:AlternateContent xmlns:mc="http://schemas.openxmlformats.org/markup-compatibility/2006" xmlns:a14="http://schemas.microsoft.com/office/drawing/2010/main">
        <mc:Choice Requires="a14">
          <p:sp>
            <p:nvSpPr>
              <p:cNvPr id="37" name="CasellaDiTesto 36">
                <a:extLst>
                  <a:ext uri="{FF2B5EF4-FFF2-40B4-BE49-F238E27FC236}">
                    <a16:creationId xmlns:a16="http://schemas.microsoft.com/office/drawing/2014/main" id="{DC6F74C7-9A10-4BF8-A1CB-543C8F33F1E7}"/>
                  </a:ext>
                </a:extLst>
              </p:cNvPr>
              <p:cNvSpPr txBox="1"/>
              <p:nvPr/>
            </p:nvSpPr>
            <p:spPr>
              <a:xfrm>
                <a:off x="816378" y="3989969"/>
                <a:ext cx="1776897" cy="87126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i="1" dirty="0">
                              <a:latin typeface="Cambria Math" panose="02040503050406030204" pitchFamily="18" charset="0"/>
                            </a:rPr>
                          </m:ctrlPr>
                        </m:fPr>
                        <m:num>
                          <m:r>
                            <a:rPr lang="it-IT" i="1" dirty="0">
                              <a:latin typeface="Cambria Math" panose="02040503050406030204" pitchFamily="18" charset="0"/>
                            </a:rPr>
                            <m:t>1</m:t>
                          </m:r>
                        </m:num>
                        <m:den>
                          <m:r>
                            <a:rPr lang="it-IT" i="1" dirty="0">
                              <a:latin typeface="Cambria Math" panose="02040503050406030204" pitchFamily="18" charset="0"/>
                            </a:rPr>
                            <m:t>𝑁</m:t>
                          </m:r>
                        </m:den>
                      </m:f>
                      <m:nary>
                        <m:naryPr>
                          <m:chr m:val="∑"/>
                          <m:ctrlPr>
                            <a:rPr lang="en-US" i="1" dirty="0" smtClean="0">
                              <a:latin typeface="Cambria Math" panose="02040503050406030204" pitchFamily="18" charset="0"/>
                            </a:rPr>
                          </m:ctrlPr>
                        </m:naryPr>
                        <m:sub>
                          <m:r>
                            <m:rPr>
                              <m:brk m:alnAt="23"/>
                            </m:rPr>
                            <a:rPr lang="it-IT" b="0" i="1" dirty="0" smtClean="0">
                              <a:latin typeface="Cambria Math" panose="02040503050406030204" pitchFamily="18" charset="0"/>
                            </a:rPr>
                            <m:t>𝑖</m:t>
                          </m:r>
                          <m:r>
                            <a:rPr lang="it-IT" b="0" i="1" dirty="0" smtClean="0">
                              <a:latin typeface="Cambria Math" panose="02040503050406030204" pitchFamily="18" charset="0"/>
                            </a:rPr>
                            <m:t>=</m:t>
                          </m:r>
                          <m:r>
                            <a:rPr lang="it-IT" b="0" i="1" dirty="0" smtClean="0">
                              <a:latin typeface="Cambria Math" panose="02040503050406030204" pitchFamily="18" charset="0"/>
                            </a:rPr>
                            <m:t>𝑖</m:t>
                          </m:r>
                        </m:sub>
                        <m:sup>
                          <m:r>
                            <a:rPr lang="it-IT" b="0" i="1" dirty="0" smtClean="0">
                              <a:latin typeface="Cambria Math" panose="02040503050406030204" pitchFamily="18" charset="0"/>
                            </a:rPr>
                            <m:t>𝑁</m:t>
                          </m:r>
                        </m:sup>
                        <m:e>
                          <m:sSup>
                            <m:sSupPr>
                              <m:ctrlPr>
                                <a:rPr lang="en-US" i="1" dirty="0" smtClean="0">
                                  <a:latin typeface="Cambria Math" panose="02040503050406030204" pitchFamily="18" charset="0"/>
                                </a:rPr>
                              </m:ctrlPr>
                            </m:sSupPr>
                            <m:e>
                              <m:d>
                                <m:dPr>
                                  <m:ctrlPr>
                                    <a:rPr lang="en-US" i="1" dirty="0" smtClean="0">
                                      <a:latin typeface="Cambria Math" panose="02040503050406030204" pitchFamily="18" charset="0"/>
                                    </a:rPr>
                                  </m:ctrlPr>
                                </m:dPr>
                                <m:e>
                                  <m:sSub>
                                    <m:sSubPr>
                                      <m:ctrlPr>
                                        <a:rPr lang="en-US" i="1" dirty="0">
                                          <a:latin typeface="Cambria Math" panose="02040503050406030204" pitchFamily="18" charset="0"/>
                                        </a:rPr>
                                      </m:ctrlPr>
                                    </m:sSubPr>
                                    <m:e>
                                      <m:r>
                                        <a:rPr lang="it-IT" i="1" dirty="0">
                                          <a:latin typeface="Cambria Math" panose="02040503050406030204" pitchFamily="18" charset="0"/>
                                        </a:rPr>
                                        <m:t>𝑦</m:t>
                                      </m:r>
                                    </m:e>
                                    <m:sub>
                                      <m:r>
                                        <a:rPr lang="it-IT" i="1" dirty="0">
                                          <a:latin typeface="Cambria Math" panose="02040503050406030204" pitchFamily="18" charset="0"/>
                                        </a:rPr>
                                        <m:t>𝑖</m:t>
                                      </m:r>
                                    </m:sub>
                                  </m:sSub>
                                  <m:r>
                                    <a:rPr lang="it-IT" i="1" dirty="0">
                                      <a:latin typeface="Cambria Math" panose="02040503050406030204" pitchFamily="18" charset="0"/>
                                    </a:rPr>
                                    <m:t>− </m:t>
                                  </m:r>
                                  <m:sSub>
                                    <m:sSubPr>
                                      <m:ctrlPr>
                                        <a:rPr lang="it-IT" i="1" dirty="0">
                                          <a:latin typeface="Cambria Math" panose="02040503050406030204" pitchFamily="18" charset="0"/>
                                        </a:rPr>
                                      </m:ctrlPr>
                                    </m:sSubPr>
                                    <m:e>
                                      <m:acc>
                                        <m:accPr>
                                          <m:chr m:val="̅"/>
                                          <m:ctrlPr>
                                            <a:rPr lang="it-IT" i="1" dirty="0">
                                              <a:latin typeface="Cambria Math" panose="02040503050406030204" pitchFamily="18" charset="0"/>
                                              <a:ea typeface="Cambria Math" panose="02040503050406030204" pitchFamily="18" charset="0"/>
                                            </a:rPr>
                                          </m:ctrlPr>
                                        </m:accPr>
                                        <m:e>
                                          <m:r>
                                            <a:rPr lang="it-IT" i="1" dirty="0">
                                              <a:latin typeface="Cambria Math" panose="02040503050406030204" pitchFamily="18" charset="0"/>
                                              <a:ea typeface="Cambria Math" panose="02040503050406030204" pitchFamily="18" charset="0"/>
                                            </a:rPr>
                                            <m:t>𝑦</m:t>
                                          </m:r>
                                        </m:e>
                                      </m:acc>
                                    </m:e>
                                    <m:sub>
                                      <m:r>
                                        <a:rPr lang="it-IT" i="1" dirty="0">
                                          <a:latin typeface="Cambria Math" panose="02040503050406030204" pitchFamily="18" charset="0"/>
                                        </a:rPr>
                                        <m:t>𝑖</m:t>
                                      </m:r>
                                    </m:sub>
                                  </m:sSub>
                                </m:e>
                              </m:d>
                            </m:e>
                            <m:sup>
                              <m:r>
                                <a:rPr lang="it-IT" b="0" i="1" dirty="0" smtClean="0">
                                  <a:latin typeface="Cambria Math" panose="02040503050406030204" pitchFamily="18" charset="0"/>
                                </a:rPr>
                                <m:t>2</m:t>
                              </m:r>
                            </m:sup>
                          </m:sSup>
                        </m:e>
                      </m:nary>
                    </m:oMath>
                  </m:oMathPara>
                </a14:m>
                <a:endParaRPr lang="en-US" dirty="0"/>
              </a:p>
            </p:txBody>
          </p:sp>
        </mc:Choice>
        <mc:Fallback xmlns="">
          <p:sp>
            <p:nvSpPr>
              <p:cNvPr id="37" name="CasellaDiTesto 36">
                <a:extLst>
                  <a:ext uri="{FF2B5EF4-FFF2-40B4-BE49-F238E27FC236}">
                    <a16:creationId xmlns:a16="http://schemas.microsoft.com/office/drawing/2014/main" id="{DC6F74C7-9A10-4BF8-A1CB-543C8F33F1E7}"/>
                  </a:ext>
                </a:extLst>
              </p:cNvPr>
              <p:cNvSpPr txBox="1">
                <a:spLocks noRot="1" noChangeAspect="1" noMove="1" noResize="1" noEditPoints="1" noAdjustHandles="1" noChangeArrowheads="1" noChangeShapeType="1" noTextEdit="1"/>
              </p:cNvSpPr>
              <p:nvPr/>
            </p:nvSpPr>
            <p:spPr>
              <a:xfrm>
                <a:off x="816378" y="3989969"/>
                <a:ext cx="1776897" cy="871264"/>
              </a:xfrm>
              <a:prstGeom prst="rect">
                <a:avLst/>
              </a:prstGeom>
              <a:blipFill>
                <a:blip r:embed="rId1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CasellaDiTesto 23">
                <a:extLst>
                  <a:ext uri="{FF2B5EF4-FFF2-40B4-BE49-F238E27FC236}">
                    <a16:creationId xmlns:a16="http://schemas.microsoft.com/office/drawing/2014/main" id="{575E7923-2D38-4A33-8400-382CD8448CFC}"/>
                  </a:ext>
                </a:extLst>
              </p:cNvPr>
              <p:cNvSpPr txBox="1"/>
              <p:nvPr/>
            </p:nvSpPr>
            <p:spPr>
              <a:xfrm>
                <a:off x="872867" y="4960054"/>
                <a:ext cx="1663917" cy="87126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i="1" dirty="0">
                              <a:latin typeface="Cambria Math" panose="02040503050406030204" pitchFamily="18" charset="0"/>
                            </a:rPr>
                          </m:ctrlPr>
                        </m:fPr>
                        <m:num>
                          <m:r>
                            <a:rPr lang="it-IT" i="1" dirty="0">
                              <a:latin typeface="Cambria Math" panose="02040503050406030204" pitchFamily="18" charset="0"/>
                            </a:rPr>
                            <m:t>1</m:t>
                          </m:r>
                        </m:num>
                        <m:den>
                          <m:r>
                            <a:rPr lang="it-IT" i="1" dirty="0">
                              <a:latin typeface="Cambria Math" panose="02040503050406030204" pitchFamily="18" charset="0"/>
                            </a:rPr>
                            <m:t>𝑁</m:t>
                          </m:r>
                        </m:den>
                      </m:f>
                      <m:nary>
                        <m:naryPr>
                          <m:chr m:val="∑"/>
                          <m:ctrlPr>
                            <a:rPr lang="en-US" i="1" dirty="0" smtClean="0">
                              <a:latin typeface="Cambria Math" panose="02040503050406030204" pitchFamily="18" charset="0"/>
                            </a:rPr>
                          </m:ctrlPr>
                        </m:naryPr>
                        <m:sub>
                          <m:r>
                            <m:rPr>
                              <m:brk m:alnAt="23"/>
                            </m:rPr>
                            <a:rPr lang="it-IT" b="0" i="1" dirty="0" smtClean="0">
                              <a:latin typeface="Cambria Math" panose="02040503050406030204" pitchFamily="18" charset="0"/>
                            </a:rPr>
                            <m:t>𝑖</m:t>
                          </m:r>
                          <m:r>
                            <a:rPr lang="it-IT" b="0" i="1" dirty="0" smtClean="0">
                              <a:latin typeface="Cambria Math" panose="02040503050406030204" pitchFamily="18" charset="0"/>
                            </a:rPr>
                            <m:t>=</m:t>
                          </m:r>
                          <m:r>
                            <a:rPr lang="it-IT" b="0" i="1" dirty="0" smtClean="0">
                              <a:latin typeface="Cambria Math" panose="02040503050406030204" pitchFamily="18" charset="0"/>
                            </a:rPr>
                            <m:t>𝑖</m:t>
                          </m:r>
                        </m:sub>
                        <m:sup>
                          <m:r>
                            <a:rPr lang="it-IT" b="0" i="1" dirty="0" smtClean="0">
                              <a:latin typeface="Cambria Math" panose="02040503050406030204" pitchFamily="18" charset="0"/>
                            </a:rPr>
                            <m:t>𝑁</m:t>
                          </m:r>
                        </m:sup>
                        <m:e>
                          <m:r>
                            <a:rPr lang="it-IT" b="0" i="1" dirty="0" smtClean="0">
                              <a:latin typeface="Cambria Math" panose="02040503050406030204" pitchFamily="18" charset="0"/>
                            </a:rPr>
                            <m:t>|</m:t>
                          </m:r>
                          <m:sSub>
                            <m:sSubPr>
                              <m:ctrlPr>
                                <a:rPr lang="en-US" i="1" dirty="0">
                                  <a:latin typeface="Cambria Math" panose="02040503050406030204" pitchFamily="18" charset="0"/>
                                </a:rPr>
                              </m:ctrlPr>
                            </m:sSubPr>
                            <m:e>
                              <m:r>
                                <a:rPr lang="it-IT" i="1" dirty="0">
                                  <a:latin typeface="Cambria Math" panose="02040503050406030204" pitchFamily="18" charset="0"/>
                                </a:rPr>
                                <m:t>𝑦</m:t>
                              </m:r>
                            </m:e>
                            <m:sub>
                              <m:r>
                                <a:rPr lang="it-IT" i="1" dirty="0">
                                  <a:latin typeface="Cambria Math" panose="02040503050406030204" pitchFamily="18" charset="0"/>
                                </a:rPr>
                                <m:t>𝑖</m:t>
                              </m:r>
                            </m:sub>
                          </m:sSub>
                          <m:r>
                            <a:rPr lang="it-IT" i="1" dirty="0">
                              <a:latin typeface="Cambria Math" panose="02040503050406030204" pitchFamily="18" charset="0"/>
                            </a:rPr>
                            <m:t>− </m:t>
                          </m:r>
                          <m:sSub>
                            <m:sSubPr>
                              <m:ctrlPr>
                                <a:rPr lang="it-IT" i="1" dirty="0">
                                  <a:latin typeface="Cambria Math" panose="02040503050406030204" pitchFamily="18" charset="0"/>
                                </a:rPr>
                              </m:ctrlPr>
                            </m:sSubPr>
                            <m:e>
                              <m:acc>
                                <m:accPr>
                                  <m:chr m:val="̅"/>
                                  <m:ctrlPr>
                                    <a:rPr lang="it-IT" i="1" dirty="0">
                                      <a:latin typeface="Cambria Math" panose="02040503050406030204" pitchFamily="18" charset="0"/>
                                      <a:ea typeface="Cambria Math" panose="02040503050406030204" pitchFamily="18" charset="0"/>
                                    </a:rPr>
                                  </m:ctrlPr>
                                </m:accPr>
                                <m:e>
                                  <m:r>
                                    <a:rPr lang="it-IT" i="1" dirty="0">
                                      <a:latin typeface="Cambria Math" panose="02040503050406030204" pitchFamily="18" charset="0"/>
                                      <a:ea typeface="Cambria Math" panose="02040503050406030204" pitchFamily="18" charset="0"/>
                                    </a:rPr>
                                    <m:t>𝑦</m:t>
                                  </m:r>
                                </m:e>
                              </m:acc>
                            </m:e>
                            <m:sub>
                              <m:r>
                                <a:rPr lang="it-IT" i="1" dirty="0">
                                  <a:latin typeface="Cambria Math" panose="02040503050406030204" pitchFamily="18" charset="0"/>
                                </a:rPr>
                                <m:t>𝑖</m:t>
                              </m:r>
                            </m:sub>
                          </m:sSub>
                          <m:r>
                            <a:rPr lang="it-IT" b="0" i="1" dirty="0" smtClean="0">
                              <a:latin typeface="Cambria Math" panose="02040503050406030204" pitchFamily="18" charset="0"/>
                            </a:rPr>
                            <m:t>|</m:t>
                          </m:r>
                        </m:e>
                      </m:nary>
                    </m:oMath>
                  </m:oMathPara>
                </a14:m>
                <a:endParaRPr lang="en-US" dirty="0"/>
              </a:p>
            </p:txBody>
          </p:sp>
        </mc:Choice>
        <mc:Fallback xmlns="">
          <p:sp>
            <p:nvSpPr>
              <p:cNvPr id="24" name="CasellaDiTesto 23">
                <a:extLst>
                  <a:ext uri="{FF2B5EF4-FFF2-40B4-BE49-F238E27FC236}">
                    <a16:creationId xmlns:a16="http://schemas.microsoft.com/office/drawing/2014/main" id="{575E7923-2D38-4A33-8400-382CD8448CFC}"/>
                  </a:ext>
                </a:extLst>
              </p:cNvPr>
              <p:cNvSpPr txBox="1">
                <a:spLocks noRot="1" noChangeAspect="1" noMove="1" noResize="1" noEditPoints="1" noAdjustHandles="1" noChangeArrowheads="1" noChangeShapeType="1" noTextEdit="1"/>
              </p:cNvSpPr>
              <p:nvPr/>
            </p:nvSpPr>
            <p:spPr>
              <a:xfrm>
                <a:off x="872867" y="4960054"/>
                <a:ext cx="1663917" cy="871264"/>
              </a:xfrm>
              <a:prstGeom prst="rect">
                <a:avLst/>
              </a:prstGeom>
              <a:blipFill>
                <a:blip r:embed="rId16"/>
                <a:stretch>
                  <a:fillRect/>
                </a:stretch>
              </a:blipFill>
            </p:spPr>
            <p:txBody>
              <a:bodyPr/>
              <a:lstStyle/>
              <a:p>
                <a:r>
                  <a:rPr lang="en-US">
                    <a:noFill/>
                  </a:rPr>
                  <a:t> </a:t>
                </a:r>
              </a:p>
            </p:txBody>
          </p:sp>
        </mc:Fallback>
      </mc:AlternateContent>
      <p:sp>
        <p:nvSpPr>
          <p:cNvPr id="2" name="CasellaDiTesto 1">
            <a:extLst>
              <a:ext uri="{FF2B5EF4-FFF2-40B4-BE49-F238E27FC236}">
                <a16:creationId xmlns:a16="http://schemas.microsoft.com/office/drawing/2014/main" id="{6D793AE8-497F-4AB6-8042-CCB0CEF19EE0}"/>
              </a:ext>
            </a:extLst>
          </p:cNvPr>
          <p:cNvSpPr txBox="1"/>
          <p:nvPr/>
        </p:nvSpPr>
        <p:spPr>
          <a:xfrm>
            <a:off x="256473" y="4268990"/>
            <a:ext cx="662361" cy="369332"/>
          </a:xfrm>
          <a:prstGeom prst="rect">
            <a:avLst/>
          </a:prstGeom>
          <a:noFill/>
        </p:spPr>
        <p:txBody>
          <a:bodyPr wrap="none" rtlCol="0">
            <a:spAutoFit/>
          </a:bodyPr>
          <a:lstStyle/>
          <a:p>
            <a:r>
              <a:rPr lang="en-US" dirty="0"/>
              <a:t>MSE:</a:t>
            </a:r>
          </a:p>
        </p:txBody>
      </p:sp>
      <p:sp>
        <p:nvSpPr>
          <p:cNvPr id="26" name="CasellaDiTesto 25">
            <a:extLst>
              <a:ext uri="{FF2B5EF4-FFF2-40B4-BE49-F238E27FC236}">
                <a16:creationId xmlns:a16="http://schemas.microsoft.com/office/drawing/2014/main" id="{025AA5D4-0716-42EA-AA2D-F60F8402058D}"/>
              </a:ext>
            </a:extLst>
          </p:cNvPr>
          <p:cNvSpPr txBox="1"/>
          <p:nvPr/>
        </p:nvSpPr>
        <p:spPr>
          <a:xfrm>
            <a:off x="256473" y="5211020"/>
            <a:ext cx="689612" cy="369332"/>
          </a:xfrm>
          <a:prstGeom prst="rect">
            <a:avLst/>
          </a:prstGeom>
          <a:noFill/>
        </p:spPr>
        <p:txBody>
          <a:bodyPr wrap="none" rtlCol="0">
            <a:spAutoFit/>
          </a:bodyPr>
          <a:lstStyle/>
          <a:p>
            <a:r>
              <a:rPr lang="en-US" dirty="0"/>
              <a:t>MAE:</a:t>
            </a:r>
          </a:p>
        </p:txBody>
      </p:sp>
      <mc:AlternateContent xmlns:mc="http://schemas.openxmlformats.org/markup-compatibility/2006" xmlns:a14="http://schemas.microsoft.com/office/drawing/2010/main">
        <mc:Choice Requires="a14">
          <p:sp>
            <p:nvSpPr>
              <p:cNvPr id="31" name="CasellaDiTesto 30">
                <a:extLst>
                  <a:ext uri="{FF2B5EF4-FFF2-40B4-BE49-F238E27FC236}">
                    <a16:creationId xmlns:a16="http://schemas.microsoft.com/office/drawing/2014/main" id="{AFECB8D6-D19C-4380-B0C2-8CD50F40F119}"/>
                  </a:ext>
                </a:extLst>
              </p:cNvPr>
              <p:cNvSpPr txBox="1"/>
              <p:nvPr/>
            </p:nvSpPr>
            <p:spPr>
              <a:xfrm>
                <a:off x="4005648" y="3903928"/>
                <a:ext cx="6780574" cy="483466"/>
              </a:xfrm>
              <a:prstGeom prst="rect">
                <a:avLst/>
              </a:prstGeom>
              <a:noFill/>
            </p:spPr>
            <p:txBody>
              <a:bodyPr wrap="none" rtlCol="0">
                <a:spAutoFit/>
              </a:bodyPr>
              <a:lstStyle/>
              <a:p>
                <a14:m>
                  <m:oMath xmlns:m="http://schemas.openxmlformats.org/officeDocument/2006/math">
                    <m:r>
                      <a:rPr lang="it-IT" b="0" i="1" dirty="0" smtClean="0">
                        <a:latin typeface="Cambria Math" panose="02040503050406030204" pitchFamily="18" charset="0"/>
                      </a:rPr>
                      <m:t>𝐻</m:t>
                    </m:r>
                    <m:d>
                      <m:dPr>
                        <m:ctrlPr>
                          <a:rPr lang="it-IT" b="0" i="1" dirty="0" smtClean="0">
                            <a:latin typeface="Cambria Math" panose="02040503050406030204" pitchFamily="18" charset="0"/>
                          </a:rPr>
                        </m:ctrlPr>
                      </m:dPr>
                      <m:e>
                        <m:r>
                          <a:rPr lang="it-IT" b="0" i="1" dirty="0" smtClean="0">
                            <a:latin typeface="Cambria Math" panose="02040503050406030204" pitchFamily="18" charset="0"/>
                          </a:rPr>
                          <m:t>𝑦</m:t>
                        </m:r>
                        <m:r>
                          <a:rPr lang="it-IT" b="0" i="1" dirty="0" smtClean="0">
                            <a:latin typeface="Cambria Math" panose="02040503050406030204" pitchFamily="18" charset="0"/>
                          </a:rPr>
                          <m:t>, </m:t>
                        </m:r>
                        <m:acc>
                          <m:accPr>
                            <m:chr m:val="̅"/>
                            <m:ctrlPr>
                              <a:rPr lang="it-IT" b="0" i="1" dirty="0" smtClean="0">
                                <a:latin typeface="Cambria Math" panose="02040503050406030204" pitchFamily="18" charset="0"/>
                              </a:rPr>
                            </m:ctrlPr>
                          </m:accPr>
                          <m:e>
                            <m:r>
                              <a:rPr lang="it-IT" b="0" i="1" dirty="0" smtClean="0">
                                <a:latin typeface="Cambria Math" panose="02040503050406030204" pitchFamily="18" charset="0"/>
                              </a:rPr>
                              <m:t>𝑦</m:t>
                            </m:r>
                          </m:e>
                        </m:acc>
                      </m:e>
                    </m:d>
                    <m:r>
                      <a:rPr lang="it-IT" b="0" i="1" dirty="0" smtClean="0">
                        <a:latin typeface="Cambria Math" panose="02040503050406030204" pitchFamily="18" charset="0"/>
                      </a:rPr>
                      <m:t>=−</m:t>
                    </m:r>
                    <m:f>
                      <m:fPr>
                        <m:ctrlPr>
                          <a:rPr lang="en-US" i="1" dirty="0">
                            <a:latin typeface="Cambria Math" panose="02040503050406030204" pitchFamily="18" charset="0"/>
                          </a:rPr>
                        </m:ctrlPr>
                      </m:fPr>
                      <m:num>
                        <m:r>
                          <a:rPr lang="it-IT" i="1" dirty="0">
                            <a:latin typeface="Cambria Math" panose="02040503050406030204" pitchFamily="18" charset="0"/>
                          </a:rPr>
                          <m:t>1</m:t>
                        </m:r>
                      </m:num>
                      <m:den>
                        <m:r>
                          <a:rPr lang="it-IT" i="1" dirty="0">
                            <a:latin typeface="Cambria Math" panose="02040503050406030204" pitchFamily="18" charset="0"/>
                          </a:rPr>
                          <m:t>𝑁</m:t>
                        </m:r>
                      </m:den>
                    </m:f>
                    <m:nary>
                      <m:naryPr>
                        <m:chr m:val="∑"/>
                        <m:ctrlPr>
                          <a:rPr lang="en-US" i="1" dirty="0" smtClean="0">
                            <a:latin typeface="Cambria Math" panose="02040503050406030204" pitchFamily="18" charset="0"/>
                          </a:rPr>
                        </m:ctrlPr>
                      </m:naryPr>
                      <m:sub>
                        <m:r>
                          <m:rPr>
                            <m:brk m:alnAt="23"/>
                          </m:rPr>
                          <a:rPr lang="it-IT" b="0" i="1" dirty="0" smtClean="0">
                            <a:latin typeface="Cambria Math" panose="02040503050406030204" pitchFamily="18" charset="0"/>
                          </a:rPr>
                          <m:t>𝑖</m:t>
                        </m:r>
                        <m:r>
                          <a:rPr lang="it-IT" b="0" i="1" dirty="0" smtClean="0">
                            <a:latin typeface="Cambria Math" panose="02040503050406030204" pitchFamily="18" charset="0"/>
                          </a:rPr>
                          <m:t>=</m:t>
                        </m:r>
                        <m:r>
                          <a:rPr lang="it-IT" b="0" i="1" dirty="0" smtClean="0">
                            <a:latin typeface="Cambria Math" panose="02040503050406030204" pitchFamily="18" charset="0"/>
                          </a:rPr>
                          <m:t>𝑖</m:t>
                        </m:r>
                      </m:sub>
                      <m:sup>
                        <m:r>
                          <a:rPr lang="it-IT" b="0" i="1" dirty="0" smtClean="0">
                            <a:latin typeface="Cambria Math" panose="02040503050406030204" pitchFamily="18" charset="0"/>
                          </a:rPr>
                          <m:t>𝑁</m:t>
                        </m:r>
                      </m:sup>
                      <m:e>
                        <m:acc>
                          <m:accPr>
                            <m:chr m:val="̅"/>
                            <m:ctrlPr>
                              <a:rPr lang="it-IT" i="1" dirty="0">
                                <a:latin typeface="Cambria Math" panose="02040503050406030204" pitchFamily="18" charset="0"/>
                              </a:rPr>
                            </m:ctrlPr>
                          </m:accPr>
                          <m:e>
                            <m:r>
                              <a:rPr lang="it-IT" i="1" dirty="0">
                                <a:latin typeface="Cambria Math" panose="02040503050406030204" pitchFamily="18" charset="0"/>
                              </a:rPr>
                              <m:t>𝑦</m:t>
                            </m:r>
                          </m:e>
                        </m:acc>
                        <m:d>
                          <m:dPr>
                            <m:ctrlPr>
                              <a:rPr lang="it-IT" i="1" dirty="0">
                                <a:latin typeface="Cambria Math" panose="02040503050406030204" pitchFamily="18" charset="0"/>
                              </a:rPr>
                            </m:ctrlPr>
                          </m:dPr>
                          <m:e>
                            <m:sSub>
                              <m:sSubPr>
                                <m:ctrlPr>
                                  <a:rPr lang="it-IT" i="1" dirty="0">
                                    <a:latin typeface="Cambria Math" panose="02040503050406030204" pitchFamily="18" charset="0"/>
                                  </a:rPr>
                                </m:ctrlPr>
                              </m:sSubPr>
                              <m:e>
                                <m:r>
                                  <a:rPr lang="it-IT" i="1" dirty="0">
                                    <a:latin typeface="Cambria Math" panose="02040503050406030204" pitchFamily="18" charset="0"/>
                                  </a:rPr>
                                  <m:t>𝑥</m:t>
                                </m:r>
                              </m:e>
                              <m:sub>
                                <m:r>
                                  <a:rPr lang="it-IT" i="1" dirty="0">
                                    <a:latin typeface="Cambria Math" panose="02040503050406030204" pitchFamily="18" charset="0"/>
                                  </a:rPr>
                                  <m:t>𝑖</m:t>
                                </m:r>
                              </m:sub>
                            </m:sSub>
                          </m:e>
                        </m:d>
                        <m:r>
                          <a:rPr lang="it-IT" i="1" dirty="0">
                            <a:latin typeface="Cambria Math" panose="02040503050406030204" pitchFamily="18" charset="0"/>
                            <a:ea typeface="Cambria Math" panose="02040503050406030204" pitchFamily="18" charset="0"/>
                          </a:rPr>
                          <m:t>∙</m:t>
                        </m:r>
                        <m:func>
                          <m:funcPr>
                            <m:ctrlPr>
                              <a:rPr lang="it-IT" i="1" dirty="0">
                                <a:latin typeface="Cambria Math" panose="02040503050406030204" pitchFamily="18" charset="0"/>
                                <a:ea typeface="Cambria Math" panose="02040503050406030204" pitchFamily="18" charset="0"/>
                              </a:rPr>
                            </m:ctrlPr>
                          </m:funcPr>
                          <m:fName>
                            <m:r>
                              <m:rPr>
                                <m:sty m:val="p"/>
                              </m:rPr>
                              <a:rPr lang="it-IT" dirty="0">
                                <a:latin typeface="Cambria Math" panose="02040503050406030204" pitchFamily="18" charset="0"/>
                                <a:ea typeface="Cambria Math" panose="02040503050406030204" pitchFamily="18" charset="0"/>
                              </a:rPr>
                              <m:t>log</m:t>
                            </m:r>
                          </m:fName>
                          <m:e>
                            <m:d>
                              <m:dPr>
                                <m:ctrlPr>
                                  <a:rPr lang="it-IT" i="1" dirty="0">
                                    <a:latin typeface="Cambria Math" panose="02040503050406030204" pitchFamily="18" charset="0"/>
                                    <a:ea typeface="Cambria Math" panose="02040503050406030204" pitchFamily="18" charset="0"/>
                                  </a:rPr>
                                </m:ctrlPr>
                              </m:dPr>
                              <m:e>
                                <m:r>
                                  <a:rPr lang="it-IT" i="1" dirty="0">
                                    <a:latin typeface="Cambria Math" panose="02040503050406030204" pitchFamily="18" charset="0"/>
                                    <a:ea typeface="Cambria Math" panose="02040503050406030204" pitchFamily="18" charset="0"/>
                                  </a:rPr>
                                  <m:t>𝑦</m:t>
                                </m:r>
                                <m:d>
                                  <m:dPr>
                                    <m:ctrlPr>
                                      <a:rPr lang="it-IT" i="1" dirty="0">
                                        <a:latin typeface="Cambria Math" panose="02040503050406030204" pitchFamily="18" charset="0"/>
                                        <a:ea typeface="Cambria Math" panose="02040503050406030204" pitchFamily="18" charset="0"/>
                                      </a:rPr>
                                    </m:ctrlPr>
                                  </m:dPr>
                                  <m:e>
                                    <m:sSub>
                                      <m:sSubPr>
                                        <m:ctrlPr>
                                          <a:rPr lang="it-IT" i="1" dirty="0">
                                            <a:latin typeface="Cambria Math" panose="02040503050406030204" pitchFamily="18" charset="0"/>
                                            <a:ea typeface="Cambria Math" panose="02040503050406030204" pitchFamily="18" charset="0"/>
                                          </a:rPr>
                                        </m:ctrlPr>
                                      </m:sSubPr>
                                      <m:e>
                                        <m:r>
                                          <a:rPr lang="it-IT" i="1" dirty="0">
                                            <a:latin typeface="Cambria Math" panose="02040503050406030204" pitchFamily="18" charset="0"/>
                                            <a:ea typeface="Cambria Math" panose="02040503050406030204" pitchFamily="18" charset="0"/>
                                          </a:rPr>
                                          <m:t>𝑥</m:t>
                                        </m:r>
                                      </m:e>
                                      <m:sub>
                                        <m:r>
                                          <a:rPr lang="it-IT" i="1" dirty="0">
                                            <a:latin typeface="Cambria Math" panose="02040503050406030204" pitchFamily="18" charset="0"/>
                                            <a:ea typeface="Cambria Math" panose="02040503050406030204" pitchFamily="18" charset="0"/>
                                          </a:rPr>
                                          <m:t>𝑖</m:t>
                                        </m:r>
                                      </m:sub>
                                    </m:sSub>
                                  </m:e>
                                </m:d>
                              </m:e>
                            </m:d>
                          </m:e>
                        </m:func>
                        <m:r>
                          <a:rPr lang="it-IT" b="0" i="1" dirty="0" smtClean="0">
                            <a:latin typeface="Cambria Math" panose="02040503050406030204" pitchFamily="18" charset="0"/>
                            <a:ea typeface="Cambria Math" panose="02040503050406030204" pitchFamily="18" charset="0"/>
                          </a:rPr>
                          <m:t>+(1−</m:t>
                        </m:r>
                      </m:e>
                    </m:nary>
                  </m:oMath>
                </a14:m>
                <a:r>
                  <a:rPr lang="it-IT" dirty="0"/>
                  <a:t> </a:t>
                </a:r>
                <a14:m>
                  <m:oMath xmlns:m="http://schemas.openxmlformats.org/officeDocument/2006/math">
                    <m:acc>
                      <m:accPr>
                        <m:chr m:val="̅"/>
                        <m:ctrlPr>
                          <a:rPr lang="it-IT" i="1" dirty="0">
                            <a:latin typeface="Cambria Math" panose="02040503050406030204" pitchFamily="18" charset="0"/>
                          </a:rPr>
                        </m:ctrlPr>
                      </m:accPr>
                      <m:e>
                        <m:r>
                          <a:rPr lang="it-IT" i="1" dirty="0">
                            <a:latin typeface="Cambria Math" panose="02040503050406030204" pitchFamily="18" charset="0"/>
                          </a:rPr>
                          <m:t>𝑦</m:t>
                        </m:r>
                      </m:e>
                    </m:acc>
                    <m:d>
                      <m:dPr>
                        <m:ctrlPr>
                          <a:rPr lang="it-IT" i="1" dirty="0">
                            <a:latin typeface="Cambria Math" panose="02040503050406030204" pitchFamily="18" charset="0"/>
                          </a:rPr>
                        </m:ctrlPr>
                      </m:dPr>
                      <m:e>
                        <m:sSub>
                          <m:sSubPr>
                            <m:ctrlPr>
                              <a:rPr lang="it-IT" i="1" dirty="0">
                                <a:latin typeface="Cambria Math" panose="02040503050406030204" pitchFamily="18" charset="0"/>
                              </a:rPr>
                            </m:ctrlPr>
                          </m:sSubPr>
                          <m:e>
                            <m:r>
                              <a:rPr lang="it-IT" i="1" dirty="0">
                                <a:latin typeface="Cambria Math" panose="02040503050406030204" pitchFamily="18" charset="0"/>
                              </a:rPr>
                              <m:t>𝑥</m:t>
                            </m:r>
                          </m:e>
                          <m:sub>
                            <m:r>
                              <a:rPr lang="it-IT" i="1" dirty="0">
                                <a:latin typeface="Cambria Math" panose="02040503050406030204" pitchFamily="18" charset="0"/>
                              </a:rPr>
                              <m:t>𝑖</m:t>
                            </m:r>
                          </m:sub>
                        </m:sSub>
                      </m:e>
                    </m:d>
                  </m:oMath>
                </a14:m>
                <a:r>
                  <a:rPr lang="en-US" dirty="0"/>
                  <a:t>)</a:t>
                </a:r>
                <a:r>
                  <a:rPr lang="it-IT" dirty="0">
                    <a:ea typeface="Cambria Math" panose="02040503050406030204" pitchFamily="18" charset="0"/>
                  </a:rPr>
                  <a:t> </a:t>
                </a:r>
                <a14:m>
                  <m:oMath xmlns:m="http://schemas.openxmlformats.org/officeDocument/2006/math">
                    <m:r>
                      <a:rPr lang="it-IT" i="1" dirty="0">
                        <a:latin typeface="Cambria Math" panose="02040503050406030204" pitchFamily="18" charset="0"/>
                        <a:ea typeface="Cambria Math" panose="02040503050406030204" pitchFamily="18" charset="0"/>
                      </a:rPr>
                      <m:t>∙</m:t>
                    </m:r>
                    <m:func>
                      <m:funcPr>
                        <m:ctrlPr>
                          <a:rPr lang="it-IT" i="1" dirty="0">
                            <a:latin typeface="Cambria Math" panose="02040503050406030204" pitchFamily="18" charset="0"/>
                            <a:ea typeface="Cambria Math" panose="02040503050406030204" pitchFamily="18" charset="0"/>
                          </a:rPr>
                        </m:ctrlPr>
                      </m:funcPr>
                      <m:fName>
                        <m:r>
                          <m:rPr>
                            <m:sty m:val="p"/>
                          </m:rPr>
                          <a:rPr lang="it-IT" dirty="0">
                            <a:latin typeface="Cambria Math" panose="02040503050406030204" pitchFamily="18" charset="0"/>
                            <a:ea typeface="Cambria Math" panose="02040503050406030204" pitchFamily="18" charset="0"/>
                          </a:rPr>
                          <m:t>log</m:t>
                        </m:r>
                      </m:fName>
                      <m:e>
                        <m:d>
                          <m:dPr>
                            <m:ctrlPr>
                              <a:rPr lang="it-IT" i="1" dirty="0">
                                <a:latin typeface="Cambria Math" panose="02040503050406030204" pitchFamily="18" charset="0"/>
                                <a:ea typeface="Cambria Math" panose="02040503050406030204" pitchFamily="18" charset="0"/>
                              </a:rPr>
                            </m:ctrlPr>
                          </m:dPr>
                          <m:e>
                            <m:r>
                              <a:rPr lang="it-IT" b="0" i="1" dirty="0" smtClean="0">
                                <a:latin typeface="Cambria Math" panose="02040503050406030204" pitchFamily="18" charset="0"/>
                                <a:ea typeface="Cambria Math" panose="02040503050406030204" pitchFamily="18" charset="0"/>
                              </a:rPr>
                              <m:t>1−</m:t>
                            </m:r>
                            <m:r>
                              <a:rPr lang="it-IT" i="1" dirty="0">
                                <a:latin typeface="Cambria Math" panose="02040503050406030204" pitchFamily="18" charset="0"/>
                                <a:ea typeface="Cambria Math" panose="02040503050406030204" pitchFamily="18" charset="0"/>
                              </a:rPr>
                              <m:t>𝑦</m:t>
                            </m:r>
                            <m:d>
                              <m:dPr>
                                <m:ctrlPr>
                                  <a:rPr lang="it-IT" i="1" dirty="0">
                                    <a:latin typeface="Cambria Math" panose="02040503050406030204" pitchFamily="18" charset="0"/>
                                    <a:ea typeface="Cambria Math" panose="02040503050406030204" pitchFamily="18" charset="0"/>
                                  </a:rPr>
                                </m:ctrlPr>
                              </m:dPr>
                              <m:e>
                                <m:sSub>
                                  <m:sSubPr>
                                    <m:ctrlPr>
                                      <a:rPr lang="it-IT" i="1" dirty="0">
                                        <a:latin typeface="Cambria Math" panose="02040503050406030204" pitchFamily="18" charset="0"/>
                                        <a:ea typeface="Cambria Math" panose="02040503050406030204" pitchFamily="18" charset="0"/>
                                      </a:rPr>
                                    </m:ctrlPr>
                                  </m:sSubPr>
                                  <m:e>
                                    <m:r>
                                      <a:rPr lang="it-IT" i="1" dirty="0">
                                        <a:latin typeface="Cambria Math" panose="02040503050406030204" pitchFamily="18" charset="0"/>
                                        <a:ea typeface="Cambria Math" panose="02040503050406030204" pitchFamily="18" charset="0"/>
                                      </a:rPr>
                                      <m:t>𝑥</m:t>
                                    </m:r>
                                  </m:e>
                                  <m:sub>
                                    <m:r>
                                      <a:rPr lang="it-IT" i="1" dirty="0">
                                        <a:latin typeface="Cambria Math" panose="02040503050406030204" pitchFamily="18" charset="0"/>
                                        <a:ea typeface="Cambria Math" panose="02040503050406030204" pitchFamily="18" charset="0"/>
                                      </a:rPr>
                                      <m:t>𝑖</m:t>
                                    </m:r>
                                  </m:sub>
                                </m:sSub>
                              </m:e>
                            </m:d>
                          </m:e>
                        </m:d>
                      </m:e>
                    </m:func>
                  </m:oMath>
                </a14:m>
                <a:r>
                  <a:rPr lang="en-US" dirty="0"/>
                  <a:t> </a:t>
                </a:r>
              </a:p>
            </p:txBody>
          </p:sp>
        </mc:Choice>
        <mc:Fallback xmlns="">
          <p:sp>
            <p:nvSpPr>
              <p:cNvPr id="31" name="CasellaDiTesto 30">
                <a:extLst>
                  <a:ext uri="{FF2B5EF4-FFF2-40B4-BE49-F238E27FC236}">
                    <a16:creationId xmlns:a16="http://schemas.microsoft.com/office/drawing/2014/main" id="{AFECB8D6-D19C-4380-B0C2-8CD50F40F119}"/>
                  </a:ext>
                </a:extLst>
              </p:cNvPr>
              <p:cNvSpPr txBox="1">
                <a:spLocks noRot="1" noChangeAspect="1" noMove="1" noResize="1" noEditPoints="1" noAdjustHandles="1" noChangeArrowheads="1" noChangeShapeType="1" noTextEdit="1"/>
              </p:cNvSpPr>
              <p:nvPr/>
            </p:nvSpPr>
            <p:spPr>
              <a:xfrm>
                <a:off x="4005648" y="3903928"/>
                <a:ext cx="6780574" cy="483466"/>
              </a:xfrm>
              <a:prstGeom prst="rect">
                <a:avLst/>
              </a:prstGeom>
              <a:blipFill>
                <a:blip r:embed="rId18"/>
                <a:stretch>
                  <a:fillRect t="-78750" b="-128750"/>
                </a:stretch>
              </a:blipFill>
            </p:spPr>
            <p:txBody>
              <a:bodyPr/>
              <a:lstStyle/>
              <a:p>
                <a:r>
                  <a:rPr lang="en-US">
                    <a:noFill/>
                  </a:rPr>
                  <a:t> </a:t>
                </a:r>
              </a:p>
            </p:txBody>
          </p:sp>
        </mc:Fallback>
      </mc:AlternateContent>
      <p:sp>
        <p:nvSpPr>
          <p:cNvPr id="32" name="CasellaDiTesto 31">
            <a:extLst>
              <a:ext uri="{FF2B5EF4-FFF2-40B4-BE49-F238E27FC236}">
                <a16:creationId xmlns:a16="http://schemas.microsoft.com/office/drawing/2014/main" id="{9E3C4618-CACC-4475-821D-220F46DC3767}"/>
              </a:ext>
            </a:extLst>
          </p:cNvPr>
          <p:cNvSpPr txBox="1"/>
          <p:nvPr/>
        </p:nvSpPr>
        <p:spPr>
          <a:xfrm>
            <a:off x="3401912" y="3650808"/>
            <a:ext cx="2177263" cy="369332"/>
          </a:xfrm>
          <a:prstGeom prst="rect">
            <a:avLst/>
          </a:prstGeom>
          <a:noFill/>
        </p:spPr>
        <p:txBody>
          <a:bodyPr wrap="none" rtlCol="0">
            <a:spAutoFit/>
          </a:bodyPr>
          <a:lstStyle/>
          <a:p>
            <a:r>
              <a:rPr lang="en-US" dirty="0"/>
              <a:t>Binary cross-entropy:</a:t>
            </a:r>
          </a:p>
        </p:txBody>
      </p:sp>
      <mc:AlternateContent xmlns:mc="http://schemas.openxmlformats.org/markup-compatibility/2006" xmlns:a14="http://schemas.microsoft.com/office/drawing/2010/main">
        <mc:Choice Requires="a14">
          <p:sp>
            <p:nvSpPr>
              <p:cNvPr id="34" name="CasellaDiTesto 33">
                <a:extLst>
                  <a:ext uri="{FF2B5EF4-FFF2-40B4-BE49-F238E27FC236}">
                    <a16:creationId xmlns:a16="http://schemas.microsoft.com/office/drawing/2014/main" id="{52AC98D7-279B-4F96-AF92-4EE85B76054D}"/>
                  </a:ext>
                </a:extLst>
              </p:cNvPr>
              <p:cNvSpPr txBox="1"/>
              <p:nvPr/>
            </p:nvSpPr>
            <p:spPr>
              <a:xfrm>
                <a:off x="4005648" y="4912220"/>
                <a:ext cx="4319709" cy="90255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it-IT" b="0" i="1" dirty="0" smtClean="0">
                          <a:latin typeface="Cambria Math" panose="02040503050406030204" pitchFamily="18" charset="0"/>
                        </a:rPr>
                        <m:t>𝐻</m:t>
                      </m:r>
                      <m:d>
                        <m:dPr>
                          <m:ctrlPr>
                            <a:rPr lang="it-IT" b="0" i="1" dirty="0" smtClean="0">
                              <a:latin typeface="Cambria Math" panose="02040503050406030204" pitchFamily="18" charset="0"/>
                            </a:rPr>
                          </m:ctrlPr>
                        </m:dPr>
                        <m:e>
                          <m:r>
                            <a:rPr lang="it-IT" b="0" i="1" dirty="0" smtClean="0">
                              <a:latin typeface="Cambria Math" panose="02040503050406030204" pitchFamily="18" charset="0"/>
                            </a:rPr>
                            <m:t>𝑦</m:t>
                          </m:r>
                          <m:r>
                            <a:rPr lang="it-IT" b="0" i="1" dirty="0" smtClean="0">
                              <a:latin typeface="Cambria Math" panose="02040503050406030204" pitchFamily="18" charset="0"/>
                            </a:rPr>
                            <m:t>, </m:t>
                          </m:r>
                          <m:acc>
                            <m:accPr>
                              <m:chr m:val="̅"/>
                              <m:ctrlPr>
                                <a:rPr lang="it-IT" b="0" i="1" dirty="0" smtClean="0">
                                  <a:latin typeface="Cambria Math" panose="02040503050406030204" pitchFamily="18" charset="0"/>
                                </a:rPr>
                              </m:ctrlPr>
                            </m:accPr>
                            <m:e>
                              <m:r>
                                <a:rPr lang="it-IT" b="0" i="1" dirty="0" smtClean="0">
                                  <a:latin typeface="Cambria Math" panose="02040503050406030204" pitchFamily="18" charset="0"/>
                                </a:rPr>
                                <m:t>𝑦</m:t>
                              </m:r>
                            </m:e>
                          </m:acc>
                        </m:e>
                      </m:d>
                      <m:r>
                        <a:rPr lang="it-IT" b="0" i="1" dirty="0" smtClean="0">
                          <a:latin typeface="Cambria Math" panose="02040503050406030204" pitchFamily="18" charset="0"/>
                        </a:rPr>
                        <m:t>=−</m:t>
                      </m:r>
                      <m:f>
                        <m:fPr>
                          <m:ctrlPr>
                            <a:rPr lang="en-US" i="1" dirty="0">
                              <a:latin typeface="Cambria Math" panose="02040503050406030204" pitchFamily="18" charset="0"/>
                            </a:rPr>
                          </m:ctrlPr>
                        </m:fPr>
                        <m:num>
                          <m:r>
                            <a:rPr lang="it-IT" i="1" dirty="0">
                              <a:latin typeface="Cambria Math" panose="02040503050406030204" pitchFamily="18" charset="0"/>
                            </a:rPr>
                            <m:t>1</m:t>
                          </m:r>
                        </m:num>
                        <m:den>
                          <m:r>
                            <a:rPr lang="it-IT" i="1" dirty="0">
                              <a:latin typeface="Cambria Math" panose="02040503050406030204" pitchFamily="18" charset="0"/>
                            </a:rPr>
                            <m:t>𝑁</m:t>
                          </m:r>
                        </m:den>
                      </m:f>
                      <m:nary>
                        <m:naryPr>
                          <m:chr m:val="∑"/>
                          <m:ctrlPr>
                            <a:rPr lang="en-US" i="1" dirty="0" smtClean="0">
                              <a:latin typeface="Cambria Math" panose="02040503050406030204" pitchFamily="18" charset="0"/>
                            </a:rPr>
                          </m:ctrlPr>
                        </m:naryPr>
                        <m:sub>
                          <m:r>
                            <m:rPr>
                              <m:brk m:alnAt="23"/>
                            </m:rPr>
                            <a:rPr lang="it-IT" b="0" i="1" dirty="0" smtClean="0">
                              <a:latin typeface="Cambria Math" panose="02040503050406030204" pitchFamily="18" charset="0"/>
                            </a:rPr>
                            <m:t>𝑖</m:t>
                          </m:r>
                          <m:r>
                            <a:rPr lang="it-IT" b="0" i="1" dirty="0" smtClean="0">
                              <a:latin typeface="Cambria Math" panose="02040503050406030204" pitchFamily="18" charset="0"/>
                            </a:rPr>
                            <m:t>=</m:t>
                          </m:r>
                          <m:r>
                            <a:rPr lang="it-IT" b="0" i="1" dirty="0" smtClean="0">
                              <a:latin typeface="Cambria Math" panose="02040503050406030204" pitchFamily="18" charset="0"/>
                            </a:rPr>
                            <m:t>𝑖</m:t>
                          </m:r>
                        </m:sub>
                        <m:sup>
                          <m:r>
                            <a:rPr lang="it-IT" b="0" i="1" dirty="0" smtClean="0">
                              <a:latin typeface="Cambria Math" panose="02040503050406030204" pitchFamily="18" charset="0"/>
                            </a:rPr>
                            <m:t>𝑁</m:t>
                          </m:r>
                        </m:sup>
                        <m:e>
                          <m:nary>
                            <m:naryPr>
                              <m:chr m:val="∑"/>
                              <m:ctrlPr>
                                <a:rPr lang="en-US" i="1" dirty="0" smtClean="0">
                                  <a:latin typeface="Cambria Math" panose="02040503050406030204" pitchFamily="18" charset="0"/>
                                </a:rPr>
                              </m:ctrlPr>
                            </m:naryPr>
                            <m:sub>
                              <m:r>
                                <m:rPr>
                                  <m:brk m:alnAt="23"/>
                                </m:rPr>
                                <a:rPr lang="it-IT" b="0" i="1" dirty="0" smtClean="0">
                                  <a:latin typeface="Cambria Math" panose="02040503050406030204" pitchFamily="18" charset="0"/>
                                </a:rPr>
                                <m:t>𝑗</m:t>
                              </m:r>
                              <m:r>
                                <a:rPr lang="it-IT" b="0" i="1" dirty="0" smtClean="0">
                                  <a:latin typeface="Cambria Math" panose="02040503050406030204" pitchFamily="18" charset="0"/>
                                </a:rPr>
                                <m:t>=1</m:t>
                              </m:r>
                            </m:sub>
                            <m:sup>
                              <m:r>
                                <a:rPr lang="it-IT" b="0" i="1" dirty="0" smtClean="0">
                                  <a:latin typeface="Cambria Math" panose="02040503050406030204" pitchFamily="18" charset="0"/>
                                </a:rPr>
                                <m:t>𝑀</m:t>
                              </m:r>
                            </m:sup>
                            <m:e>
                              <m:sSub>
                                <m:sSubPr>
                                  <m:ctrlPr>
                                    <a:rPr lang="en-US" i="1" dirty="0" smtClean="0">
                                      <a:latin typeface="Cambria Math" panose="02040503050406030204" pitchFamily="18" charset="0"/>
                                    </a:rPr>
                                  </m:ctrlPr>
                                </m:sSubPr>
                                <m:e>
                                  <m:acc>
                                    <m:accPr>
                                      <m:chr m:val="̅"/>
                                      <m:ctrlPr>
                                        <a:rPr lang="en-US" b="0" i="1" dirty="0" smtClean="0">
                                          <a:latin typeface="Cambria Math" panose="02040503050406030204" pitchFamily="18" charset="0"/>
                                        </a:rPr>
                                      </m:ctrlPr>
                                    </m:accPr>
                                    <m:e>
                                      <m:r>
                                        <a:rPr lang="it-IT" b="0" i="1" dirty="0" smtClean="0">
                                          <a:latin typeface="Cambria Math" panose="02040503050406030204" pitchFamily="18" charset="0"/>
                                        </a:rPr>
                                        <m:t>𝑦</m:t>
                                      </m:r>
                                    </m:e>
                                  </m:acc>
                                </m:e>
                                <m:sub>
                                  <m:r>
                                    <a:rPr lang="it-IT" b="0" i="1" dirty="0" smtClean="0">
                                      <a:latin typeface="Cambria Math" panose="02040503050406030204" pitchFamily="18" charset="0"/>
                                    </a:rPr>
                                    <m:t>𝑗</m:t>
                                  </m:r>
                                </m:sub>
                              </m:sSub>
                              <m:d>
                                <m:dPr>
                                  <m:ctrlPr>
                                    <a:rPr lang="it-IT" i="1" dirty="0">
                                      <a:latin typeface="Cambria Math" panose="02040503050406030204" pitchFamily="18" charset="0"/>
                                    </a:rPr>
                                  </m:ctrlPr>
                                </m:dPr>
                                <m:e>
                                  <m:sSub>
                                    <m:sSubPr>
                                      <m:ctrlPr>
                                        <a:rPr lang="it-IT" i="1" dirty="0">
                                          <a:latin typeface="Cambria Math" panose="02040503050406030204" pitchFamily="18" charset="0"/>
                                        </a:rPr>
                                      </m:ctrlPr>
                                    </m:sSubPr>
                                    <m:e>
                                      <m:r>
                                        <a:rPr lang="it-IT" i="1" dirty="0">
                                          <a:latin typeface="Cambria Math" panose="02040503050406030204" pitchFamily="18" charset="0"/>
                                        </a:rPr>
                                        <m:t>𝑥</m:t>
                                      </m:r>
                                    </m:e>
                                    <m:sub>
                                      <m:r>
                                        <a:rPr lang="it-IT" i="1" dirty="0">
                                          <a:latin typeface="Cambria Math" panose="02040503050406030204" pitchFamily="18" charset="0"/>
                                        </a:rPr>
                                        <m:t>𝑖</m:t>
                                      </m:r>
                                    </m:sub>
                                  </m:sSub>
                                </m:e>
                              </m:d>
                              <m:r>
                                <a:rPr lang="it-IT" i="1" dirty="0">
                                  <a:latin typeface="Cambria Math" panose="02040503050406030204" pitchFamily="18" charset="0"/>
                                  <a:ea typeface="Cambria Math" panose="02040503050406030204" pitchFamily="18" charset="0"/>
                                </a:rPr>
                                <m:t>∙</m:t>
                              </m:r>
                              <m:func>
                                <m:funcPr>
                                  <m:ctrlPr>
                                    <a:rPr lang="it-IT" i="1" dirty="0">
                                      <a:latin typeface="Cambria Math" panose="02040503050406030204" pitchFamily="18" charset="0"/>
                                      <a:ea typeface="Cambria Math" panose="02040503050406030204" pitchFamily="18" charset="0"/>
                                    </a:rPr>
                                  </m:ctrlPr>
                                </m:funcPr>
                                <m:fName>
                                  <m:r>
                                    <m:rPr>
                                      <m:sty m:val="p"/>
                                    </m:rPr>
                                    <a:rPr lang="it-IT" dirty="0">
                                      <a:latin typeface="Cambria Math" panose="02040503050406030204" pitchFamily="18" charset="0"/>
                                      <a:ea typeface="Cambria Math" panose="02040503050406030204" pitchFamily="18" charset="0"/>
                                    </a:rPr>
                                    <m:t>log</m:t>
                                  </m:r>
                                </m:fName>
                                <m:e>
                                  <m:d>
                                    <m:dPr>
                                      <m:ctrlPr>
                                        <a:rPr lang="it-IT" i="1" dirty="0">
                                          <a:latin typeface="Cambria Math" panose="02040503050406030204" pitchFamily="18" charset="0"/>
                                          <a:ea typeface="Cambria Math" panose="02040503050406030204" pitchFamily="18" charset="0"/>
                                        </a:rPr>
                                      </m:ctrlPr>
                                    </m:dPr>
                                    <m:e>
                                      <m:sSub>
                                        <m:sSubPr>
                                          <m:ctrlPr>
                                            <a:rPr lang="it-IT" i="1" dirty="0" smtClean="0">
                                              <a:latin typeface="Cambria Math" panose="02040503050406030204" pitchFamily="18" charset="0"/>
                                              <a:ea typeface="Cambria Math" panose="02040503050406030204" pitchFamily="18" charset="0"/>
                                            </a:rPr>
                                          </m:ctrlPr>
                                        </m:sSubPr>
                                        <m:e>
                                          <m:r>
                                            <a:rPr lang="it-IT" b="0" i="1" dirty="0" smtClean="0">
                                              <a:latin typeface="Cambria Math" panose="02040503050406030204" pitchFamily="18" charset="0"/>
                                              <a:ea typeface="Cambria Math" panose="02040503050406030204" pitchFamily="18" charset="0"/>
                                            </a:rPr>
                                            <m:t>𝑦</m:t>
                                          </m:r>
                                        </m:e>
                                        <m:sub>
                                          <m:r>
                                            <a:rPr lang="it-IT" b="0" i="1" dirty="0" smtClean="0">
                                              <a:latin typeface="Cambria Math" panose="02040503050406030204" pitchFamily="18" charset="0"/>
                                              <a:ea typeface="Cambria Math" panose="02040503050406030204" pitchFamily="18" charset="0"/>
                                            </a:rPr>
                                            <m:t>𝑗</m:t>
                                          </m:r>
                                        </m:sub>
                                      </m:sSub>
                                      <m:d>
                                        <m:dPr>
                                          <m:ctrlPr>
                                            <a:rPr lang="it-IT" i="1" dirty="0">
                                              <a:latin typeface="Cambria Math" panose="02040503050406030204" pitchFamily="18" charset="0"/>
                                              <a:ea typeface="Cambria Math" panose="02040503050406030204" pitchFamily="18" charset="0"/>
                                            </a:rPr>
                                          </m:ctrlPr>
                                        </m:dPr>
                                        <m:e>
                                          <m:sSub>
                                            <m:sSubPr>
                                              <m:ctrlPr>
                                                <a:rPr lang="it-IT" i="1" dirty="0">
                                                  <a:latin typeface="Cambria Math" panose="02040503050406030204" pitchFamily="18" charset="0"/>
                                                  <a:ea typeface="Cambria Math" panose="02040503050406030204" pitchFamily="18" charset="0"/>
                                                </a:rPr>
                                              </m:ctrlPr>
                                            </m:sSubPr>
                                            <m:e>
                                              <m:r>
                                                <a:rPr lang="it-IT" i="1" dirty="0">
                                                  <a:latin typeface="Cambria Math" panose="02040503050406030204" pitchFamily="18" charset="0"/>
                                                  <a:ea typeface="Cambria Math" panose="02040503050406030204" pitchFamily="18" charset="0"/>
                                                </a:rPr>
                                                <m:t>𝑥</m:t>
                                              </m:r>
                                            </m:e>
                                            <m:sub>
                                              <m:r>
                                                <a:rPr lang="it-IT" i="1" dirty="0">
                                                  <a:latin typeface="Cambria Math" panose="02040503050406030204" pitchFamily="18" charset="0"/>
                                                  <a:ea typeface="Cambria Math" panose="02040503050406030204" pitchFamily="18" charset="0"/>
                                                </a:rPr>
                                                <m:t>𝑖</m:t>
                                              </m:r>
                                            </m:sub>
                                          </m:sSub>
                                        </m:e>
                                      </m:d>
                                    </m:e>
                                  </m:d>
                                </m:e>
                              </m:func>
                            </m:e>
                          </m:nary>
                        </m:e>
                      </m:nary>
                    </m:oMath>
                  </m:oMathPara>
                </a14:m>
                <a:endParaRPr lang="en-US" dirty="0"/>
              </a:p>
            </p:txBody>
          </p:sp>
        </mc:Choice>
        <mc:Fallback xmlns="">
          <p:sp>
            <p:nvSpPr>
              <p:cNvPr id="34" name="CasellaDiTesto 33">
                <a:extLst>
                  <a:ext uri="{FF2B5EF4-FFF2-40B4-BE49-F238E27FC236}">
                    <a16:creationId xmlns:a16="http://schemas.microsoft.com/office/drawing/2014/main" id="{52AC98D7-279B-4F96-AF92-4EE85B76054D}"/>
                  </a:ext>
                </a:extLst>
              </p:cNvPr>
              <p:cNvSpPr txBox="1">
                <a:spLocks noRot="1" noChangeAspect="1" noMove="1" noResize="1" noEditPoints="1" noAdjustHandles="1" noChangeArrowheads="1" noChangeShapeType="1" noTextEdit="1"/>
              </p:cNvSpPr>
              <p:nvPr/>
            </p:nvSpPr>
            <p:spPr>
              <a:xfrm>
                <a:off x="4005648" y="4912220"/>
                <a:ext cx="4319709" cy="902555"/>
              </a:xfrm>
              <a:prstGeom prst="rect">
                <a:avLst/>
              </a:prstGeom>
              <a:blipFill>
                <a:blip r:embed="rId19"/>
                <a:stretch>
                  <a:fillRect/>
                </a:stretch>
              </a:blipFill>
            </p:spPr>
            <p:txBody>
              <a:bodyPr/>
              <a:lstStyle/>
              <a:p>
                <a:r>
                  <a:rPr lang="en-US">
                    <a:noFill/>
                  </a:rPr>
                  <a:t> </a:t>
                </a:r>
              </a:p>
            </p:txBody>
          </p:sp>
        </mc:Fallback>
      </mc:AlternateContent>
      <p:sp>
        <p:nvSpPr>
          <p:cNvPr id="38" name="CasellaDiTesto 37">
            <a:extLst>
              <a:ext uri="{FF2B5EF4-FFF2-40B4-BE49-F238E27FC236}">
                <a16:creationId xmlns:a16="http://schemas.microsoft.com/office/drawing/2014/main" id="{9EF82444-4420-405C-8641-C42888794928}"/>
              </a:ext>
            </a:extLst>
          </p:cNvPr>
          <p:cNvSpPr txBox="1"/>
          <p:nvPr/>
        </p:nvSpPr>
        <p:spPr>
          <a:xfrm>
            <a:off x="3401912" y="4727554"/>
            <a:ext cx="2329677" cy="369332"/>
          </a:xfrm>
          <a:prstGeom prst="rect">
            <a:avLst/>
          </a:prstGeom>
          <a:noFill/>
        </p:spPr>
        <p:txBody>
          <a:bodyPr wrap="none" rtlCol="0">
            <a:spAutoFit/>
          </a:bodyPr>
          <a:lstStyle/>
          <a:p>
            <a:r>
              <a:rPr lang="en-US" dirty="0"/>
              <a:t>M-class generalization:</a:t>
            </a:r>
          </a:p>
        </p:txBody>
      </p:sp>
    </p:spTree>
    <p:extLst>
      <p:ext uri="{BB962C8B-B14F-4D97-AF65-F5344CB8AC3E}">
        <p14:creationId xmlns:p14="http://schemas.microsoft.com/office/powerpoint/2010/main" val="31859064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BA49B5CB-0E59-47F5-A598-B008FEAB60F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555" t="5848" r="6725" b="6140"/>
          <a:stretch/>
        </p:blipFill>
        <p:spPr bwMode="auto">
          <a:xfrm>
            <a:off x="11390552" y="-17585"/>
            <a:ext cx="801448" cy="80411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662D03B7-781F-465F-B63F-5FECEC74ED4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2882" t="12118" r="9832" b="18598"/>
          <a:stretch/>
        </p:blipFill>
        <p:spPr bwMode="auto">
          <a:xfrm>
            <a:off x="11435555" y="786534"/>
            <a:ext cx="731111" cy="655404"/>
          </a:xfrm>
          <a:prstGeom prst="rect">
            <a:avLst/>
          </a:prstGeom>
          <a:noFill/>
          <a:extLst>
            <a:ext uri="{909E8E84-426E-40DD-AFC4-6F175D3DCCD1}">
              <a14:hiddenFill xmlns:a14="http://schemas.microsoft.com/office/drawing/2010/main">
                <a:solidFill>
                  <a:srgbClr val="FFFFFF"/>
                </a:solidFill>
              </a14:hiddenFill>
            </a:ext>
          </a:extLst>
        </p:spPr>
      </p:pic>
      <p:pic>
        <p:nvPicPr>
          <p:cNvPr id="6" name="Immagine 5">
            <a:extLst>
              <a:ext uri="{FF2B5EF4-FFF2-40B4-BE49-F238E27FC236}">
                <a16:creationId xmlns:a16="http://schemas.microsoft.com/office/drawing/2014/main" id="{E506EE41-8FBF-4069-BE3E-A9357494240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80313" y="0"/>
            <a:ext cx="801447" cy="800101"/>
          </a:xfrm>
          <a:prstGeom prst="rect">
            <a:avLst/>
          </a:prstGeom>
          <a:ln>
            <a:noFill/>
          </a:ln>
          <a:effectLst>
            <a:outerShdw blurRad="292100" dist="139700" dir="2700000" algn="tl" rotWithShape="0">
              <a:srgbClr val="333333">
                <a:alpha val="65000"/>
              </a:srgbClr>
            </a:outerShdw>
          </a:effectLst>
        </p:spPr>
      </p:pic>
      <p:sp>
        <p:nvSpPr>
          <p:cNvPr id="9" name="CasellaDiTesto 8">
            <a:extLst>
              <a:ext uri="{FF2B5EF4-FFF2-40B4-BE49-F238E27FC236}">
                <a16:creationId xmlns:a16="http://schemas.microsoft.com/office/drawing/2014/main" id="{78F30BA7-DC35-49CF-8F0D-1A9CA614DB74}"/>
              </a:ext>
            </a:extLst>
          </p:cNvPr>
          <p:cNvSpPr txBox="1"/>
          <p:nvPr/>
        </p:nvSpPr>
        <p:spPr>
          <a:xfrm>
            <a:off x="8484823" y="6488668"/>
            <a:ext cx="3707177" cy="369332"/>
          </a:xfrm>
          <a:prstGeom prst="rect">
            <a:avLst/>
          </a:prstGeom>
          <a:noFill/>
        </p:spPr>
        <p:txBody>
          <a:bodyPr wrap="square" rtlCol="0">
            <a:spAutoFit/>
          </a:bodyPr>
          <a:lstStyle/>
          <a:p>
            <a:r>
              <a:rPr lang="en-US" i="1" dirty="0"/>
              <a:t>INAF School of AI, Naples, April 14-17</a:t>
            </a:r>
          </a:p>
        </p:txBody>
      </p:sp>
      <p:grpSp>
        <p:nvGrpSpPr>
          <p:cNvPr id="7" name="Gruppo 6">
            <a:extLst>
              <a:ext uri="{FF2B5EF4-FFF2-40B4-BE49-F238E27FC236}">
                <a16:creationId xmlns:a16="http://schemas.microsoft.com/office/drawing/2014/main" id="{14FA2256-648C-4630-85E2-10C2559AC256}"/>
              </a:ext>
            </a:extLst>
          </p:cNvPr>
          <p:cNvGrpSpPr/>
          <p:nvPr/>
        </p:nvGrpSpPr>
        <p:grpSpPr>
          <a:xfrm>
            <a:off x="448722" y="800101"/>
            <a:ext cx="4129874" cy="2818354"/>
            <a:chOff x="4014003" y="3540667"/>
            <a:chExt cx="4129874" cy="2818354"/>
          </a:xfrm>
        </p:grpSpPr>
        <p:grpSp>
          <p:nvGrpSpPr>
            <p:cNvPr id="8" name="Gruppo 7">
              <a:extLst>
                <a:ext uri="{FF2B5EF4-FFF2-40B4-BE49-F238E27FC236}">
                  <a16:creationId xmlns:a16="http://schemas.microsoft.com/office/drawing/2014/main" id="{0F929D3C-B6D5-4870-A937-0802139450C1}"/>
                </a:ext>
              </a:extLst>
            </p:cNvPr>
            <p:cNvGrpSpPr/>
            <p:nvPr/>
          </p:nvGrpSpPr>
          <p:grpSpPr>
            <a:xfrm>
              <a:off x="4339005" y="3800701"/>
              <a:ext cx="3804872" cy="2108156"/>
              <a:chOff x="3854712" y="4048125"/>
              <a:chExt cx="2923255" cy="1535570"/>
            </a:xfrm>
          </p:grpSpPr>
          <p:sp>
            <p:nvSpPr>
              <p:cNvPr id="21" name="Ovale 20">
                <a:extLst>
                  <a:ext uri="{FF2B5EF4-FFF2-40B4-BE49-F238E27FC236}">
                    <a16:creationId xmlns:a16="http://schemas.microsoft.com/office/drawing/2014/main" id="{2C6CD0F0-8A32-469D-A578-05C954132F3F}"/>
                  </a:ext>
                </a:extLst>
              </p:cNvPr>
              <p:cNvSpPr/>
              <p:nvPr/>
            </p:nvSpPr>
            <p:spPr>
              <a:xfrm>
                <a:off x="4505326" y="4448175"/>
                <a:ext cx="1047750" cy="9525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Connettore 2 21">
                <a:extLst>
                  <a:ext uri="{FF2B5EF4-FFF2-40B4-BE49-F238E27FC236}">
                    <a16:creationId xmlns:a16="http://schemas.microsoft.com/office/drawing/2014/main" id="{B5E4FFDF-37A5-4753-B48A-32ED1F15827E}"/>
                  </a:ext>
                </a:extLst>
              </p:cNvPr>
              <p:cNvCxnSpPr>
                <a:cxnSpLocks/>
                <a:endCxn id="21" idx="1"/>
              </p:cNvCxnSpPr>
              <p:nvPr/>
            </p:nvCxnSpPr>
            <p:spPr>
              <a:xfrm>
                <a:off x="3971925" y="4048125"/>
                <a:ext cx="686840" cy="53954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Connettore 2 22">
                <a:extLst>
                  <a:ext uri="{FF2B5EF4-FFF2-40B4-BE49-F238E27FC236}">
                    <a16:creationId xmlns:a16="http://schemas.microsoft.com/office/drawing/2014/main" id="{803B5A60-2BB1-427D-AC77-2434435E440C}"/>
                  </a:ext>
                </a:extLst>
              </p:cNvPr>
              <p:cNvCxnSpPr>
                <a:cxnSpLocks/>
                <a:endCxn id="21" idx="3"/>
              </p:cNvCxnSpPr>
              <p:nvPr/>
            </p:nvCxnSpPr>
            <p:spPr>
              <a:xfrm flipV="1">
                <a:off x="3854712" y="5261184"/>
                <a:ext cx="804054" cy="322511"/>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Connettore 2 26">
                <a:extLst>
                  <a:ext uri="{FF2B5EF4-FFF2-40B4-BE49-F238E27FC236}">
                    <a16:creationId xmlns:a16="http://schemas.microsoft.com/office/drawing/2014/main" id="{344F0EAE-AB3D-445A-A4C7-E19E1397B08D}"/>
                  </a:ext>
                </a:extLst>
              </p:cNvPr>
              <p:cNvCxnSpPr>
                <a:cxnSpLocks/>
              </p:cNvCxnSpPr>
              <p:nvPr/>
            </p:nvCxnSpPr>
            <p:spPr>
              <a:xfrm flipV="1">
                <a:off x="5553076" y="4941332"/>
                <a:ext cx="1224891" cy="1"/>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10" name="CasellaDiTesto 9">
                  <a:extLst>
                    <a:ext uri="{FF2B5EF4-FFF2-40B4-BE49-F238E27FC236}">
                      <a16:creationId xmlns:a16="http://schemas.microsoft.com/office/drawing/2014/main" id="{B7E2AEC6-FF57-4140-AEA8-1A43595E5187}"/>
                    </a:ext>
                  </a:extLst>
                </p:cNvPr>
                <p:cNvSpPr txBox="1"/>
                <p:nvPr/>
              </p:nvSpPr>
              <p:spPr>
                <a:xfrm>
                  <a:off x="4160975" y="3540667"/>
                  <a:ext cx="460767"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it-IT" b="0" i="1" smtClean="0">
                                <a:latin typeface="Cambria Math" panose="02040503050406030204" pitchFamily="18" charset="0"/>
                              </a:rPr>
                              <m:t>𝑥</m:t>
                            </m:r>
                          </m:e>
                          <m:sub>
                            <m:r>
                              <a:rPr lang="it-IT" b="0" i="1" smtClean="0">
                                <a:latin typeface="Cambria Math" panose="02040503050406030204" pitchFamily="18" charset="0"/>
                              </a:rPr>
                              <m:t>1</m:t>
                            </m:r>
                          </m:sub>
                        </m:sSub>
                      </m:oMath>
                    </m:oMathPara>
                  </a14:m>
                  <a:endParaRPr lang="en-US" dirty="0"/>
                </a:p>
              </p:txBody>
            </p:sp>
          </mc:Choice>
          <mc:Fallback xmlns="">
            <p:sp>
              <p:nvSpPr>
                <p:cNvPr id="15" name="CasellaDiTesto 14">
                  <a:extLst>
                    <a:ext uri="{FF2B5EF4-FFF2-40B4-BE49-F238E27FC236}">
                      <a16:creationId xmlns:a16="http://schemas.microsoft.com/office/drawing/2014/main" id="{23A3F5A1-B5D8-4FBE-99FE-22236BCDAB09}"/>
                    </a:ext>
                  </a:extLst>
                </p:cNvPr>
                <p:cNvSpPr txBox="1">
                  <a:spLocks noRot="1" noChangeAspect="1" noMove="1" noResize="1" noEditPoints="1" noAdjustHandles="1" noChangeArrowheads="1" noChangeShapeType="1" noTextEdit="1"/>
                </p:cNvSpPr>
                <p:nvPr/>
              </p:nvSpPr>
              <p:spPr>
                <a:xfrm>
                  <a:off x="4160975" y="3540667"/>
                  <a:ext cx="460767" cy="369332"/>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CasellaDiTesto 10">
                  <a:extLst>
                    <a:ext uri="{FF2B5EF4-FFF2-40B4-BE49-F238E27FC236}">
                      <a16:creationId xmlns:a16="http://schemas.microsoft.com/office/drawing/2014/main" id="{70ADBAC9-DC4E-4C87-A482-7920D4C24FFD}"/>
                    </a:ext>
                  </a:extLst>
                </p:cNvPr>
                <p:cNvSpPr txBox="1"/>
                <p:nvPr/>
              </p:nvSpPr>
              <p:spPr>
                <a:xfrm>
                  <a:off x="4014003" y="5528053"/>
                  <a:ext cx="46609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it-IT" b="0" i="1" smtClean="0">
                                <a:latin typeface="Cambria Math" panose="02040503050406030204" pitchFamily="18" charset="0"/>
                              </a:rPr>
                              <m:t>𝑥</m:t>
                            </m:r>
                          </m:e>
                          <m:sub>
                            <m:r>
                              <a:rPr lang="it-IT" b="0" i="1" smtClean="0">
                                <a:latin typeface="Cambria Math" panose="02040503050406030204" pitchFamily="18" charset="0"/>
                              </a:rPr>
                              <m:t>2</m:t>
                            </m:r>
                          </m:sub>
                        </m:sSub>
                      </m:oMath>
                    </m:oMathPara>
                  </a14:m>
                  <a:endParaRPr lang="en-US" dirty="0"/>
                </a:p>
              </p:txBody>
            </p:sp>
          </mc:Choice>
          <mc:Fallback xmlns="">
            <p:sp>
              <p:nvSpPr>
                <p:cNvPr id="11" name="CasellaDiTesto 10">
                  <a:extLst>
                    <a:ext uri="{FF2B5EF4-FFF2-40B4-BE49-F238E27FC236}">
                      <a16:creationId xmlns:a16="http://schemas.microsoft.com/office/drawing/2014/main" id="{70ADBAC9-DC4E-4C87-A482-7920D4C24FFD}"/>
                    </a:ext>
                  </a:extLst>
                </p:cNvPr>
                <p:cNvSpPr txBox="1">
                  <a:spLocks noRot="1" noChangeAspect="1" noMove="1" noResize="1" noEditPoints="1" noAdjustHandles="1" noChangeArrowheads="1" noChangeShapeType="1" noTextEdit="1"/>
                </p:cNvSpPr>
                <p:nvPr/>
              </p:nvSpPr>
              <p:spPr>
                <a:xfrm>
                  <a:off x="4014003" y="5528053"/>
                  <a:ext cx="466090" cy="369332"/>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CasellaDiTesto 13">
                  <a:extLst>
                    <a:ext uri="{FF2B5EF4-FFF2-40B4-BE49-F238E27FC236}">
                      <a16:creationId xmlns:a16="http://schemas.microsoft.com/office/drawing/2014/main" id="{51D61976-AB5A-437F-A9D7-1774D9E4508E}"/>
                    </a:ext>
                  </a:extLst>
                </p:cNvPr>
                <p:cNvSpPr txBox="1"/>
                <p:nvPr/>
              </p:nvSpPr>
              <p:spPr>
                <a:xfrm>
                  <a:off x="4789625" y="3807260"/>
                  <a:ext cx="50180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it-IT" b="0" i="1" smtClean="0">
                                <a:latin typeface="Cambria Math" panose="02040503050406030204" pitchFamily="18" charset="0"/>
                              </a:rPr>
                              <m:t>𝑤</m:t>
                            </m:r>
                          </m:e>
                          <m:sub>
                            <m:r>
                              <a:rPr lang="it-IT" b="0" i="1" smtClean="0">
                                <a:latin typeface="Cambria Math" panose="02040503050406030204" pitchFamily="18" charset="0"/>
                              </a:rPr>
                              <m:t>1</m:t>
                            </m:r>
                          </m:sub>
                        </m:sSub>
                      </m:oMath>
                    </m:oMathPara>
                  </a14:m>
                  <a:endParaRPr lang="en-US" dirty="0"/>
                </a:p>
              </p:txBody>
            </p:sp>
          </mc:Choice>
          <mc:Fallback xmlns="">
            <p:sp>
              <p:nvSpPr>
                <p:cNvPr id="20" name="CasellaDiTesto 19">
                  <a:extLst>
                    <a:ext uri="{FF2B5EF4-FFF2-40B4-BE49-F238E27FC236}">
                      <a16:creationId xmlns:a16="http://schemas.microsoft.com/office/drawing/2014/main" id="{47B72F61-034B-421E-98F0-D8E21B056941}"/>
                    </a:ext>
                  </a:extLst>
                </p:cNvPr>
                <p:cNvSpPr txBox="1">
                  <a:spLocks noRot="1" noChangeAspect="1" noMove="1" noResize="1" noEditPoints="1" noAdjustHandles="1" noChangeArrowheads="1" noChangeShapeType="1" noTextEdit="1"/>
                </p:cNvSpPr>
                <p:nvPr/>
              </p:nvSpPr>
              <p:spPr>
                <a:xfrm>
                  <a:off x="4789625" y="3807260"/>
                  <a:ext cx="501804" cy="369332"/>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CasellaDiTesto 14">
                  <a:extLst>
                    <a:ext uri="{FF2B5EF4-FFF2-40B4-BE49-F238E27FC236}">
                      <a16:creationId xmlns:a16="http://schemas.microsoft.com/office/drawing/2014/main" id="{9DDB9429-9B7F-4A7C-AF0F-44BC42402631}"/>
                    </a:ext>
                  </a:extLst>
                </p:cNvPr>
                <p:cNvSpPr txBox="1"/>
                <p:nvPr/>
              </p:nvSpPr>
              <p:spPr>
                <a:xfrm>
                  <a:off x="4656527" y="5237866"/>
                  <a:ext cx="507127"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it-IT" b="0" i="1" smtClean="0">
                                <a:latin typeface="Cambria Math" panose="02040503050406030204" pitchFamily="18" charset="0"/>
                              </a:rPr>
                              <m:t>𝑤</m:t>
                            </m:r>
                          </m:e>
                          <m:sub>
                            <m:r>
                              <a:rPr lang="it-IT" b="0" i="1" smtClean="0">
                                <a:latin typeface="Cambria Math" panose="02040503050406030204" pitchFamily="18" charset="0"/>
                              </a:rPr>
                              <m:t>2</m:t>
                            </m:r>
                          </m:sub>
                        </m:sSub>
                      </m:oMath>
                    </m:oMathPara>
                  </a14:m>
                  <a:endParaRPr lang="en-US" dirty="0"/>
                </a:p>
              </p:txBody>
            </p:sp>
          </mc:Choice>
          <mc:Fallback xmlns="">
            <p:sp>
              <p:nvSpPr>
                <p:cNvPr id="15" name="CasellaDiTesto 14">
                  <a:extLst>
                    <a:ext uri="{FF2B5EF4-FFF2-40B4-BE49-F238E27FC236}">
                      <a16:creationId xmlns:a16="http://schemas.microsoft.com/office/drawing/2014/main" id="{9DDB9429-9B7F-4A7C-AF0F-44BC42402631}"/>
                    </a:ext>
                  </a:extLst>
                </p:cNvPr>
                <p:cNvSpPr txBox="1">
                  <a:spLocks noRot="1" noChangeAspect="1" noMove="1" noResize="1" noEditPoints="1" noAdjustHandles="1" noChangeArrowheads="1" noChangeShapeType="1" noTextEdit="1"/>
                </p:cNvSpPr>
                <p:nvPr/>
              </p:nvSpPr>
              <p:spPr>
                <a:xfrm>
                  <a:off x="4656527" y="5237866"/>
                  <a:ext cx="507127" cy="369332"/>
                </a:xfrm>
                <a:prstGeom prst="rect">
                  <a:avLst/>
                </a:prstGeom>
                <a:blipFill>
                  <a:blip r:embed="rId8"/>
                  <a:stretch>
                    <a:fillRect/>
                  </a:stretch>
                </a:blipFill>
              </p:spPr>
              <p:txBody>
                <a:bodyPr/>
                <a:lstStyle/>
                <a:p>
                  <a:r>
                    <a:rPr lang="en-US">
                      <a:noFill/>
                    </a:rPr>
                    <a:t> </a:t>
                  </a:r>
                </a:p>
              </p:txBody>
            </p:sp>
          </mc:Fallback>
        </mc:AlternateContent>
        <p:cxnSp>
          <p:nvCxnSpPr>
            <p:cNvPr id="19" name="Connettore 2 18">
              <a:extLst>
                <a:ext uri="{FF2B5EF4-FFF2-40B4-BE49-F238E27FC236}">
                  <a16:creationId xmlns:a16="http://schemas.microsoft.com/office/drawing/2014/main" id="{CFE1E48D-B83E-47AE-AAFE-9BF6E3A0AC6E}"/>
                </a:ext>
              </a:extLst>
            </p:cNvPr>
            <p:cNvCxnSpPr>
              <a:cxnSpLocks/>
              <a:endCxn id="21" idx="4"/>
            </p:cNvCxnSpPr>
            <p:nvPr/>
          </p:nvCxnSpPr>
          <p:spPr>
            <a:xfrm flipV="1">
              <a:off x="5867704" y="5657589"/>
              <a:ext cx="0" cy="549221"/>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0" name="CasellaDiTesto 19">
                  <a:extLst>
                    <a:ext uri="{FF2B5EF4-FFF2-40B4-BE49-F238E27FC236}">
                      <a16:creationId xmlns:a16="http://schemas.microsoft.com/office/drawing/2014/main" id="{714AF3CB-5D87-4B23-AC86-A4766488C4DD}"/>
                    </a:ext>
                  </a:extLst>
                </p:cNvPr>
                <p:cNvSpPr txBox="1"/>
                <p:nvPr/>
              </p:nvSpPr>
              <p:spPr>
                <a:xfrm>
                  <a:off x="5820461" y="5989689"/>
                  <a:ext cx="36766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it-IT" b="0" i="1" smtClean="0">
                            <a:latin typeface="Cambria Math" panose="02040503050406030204" pitchFamily="18" charset="0"/>
                          </a:rPr>
                          <m:t>𝑏</m:t>
                        </m:r>
                      </m:oMath>
                    </m:oMathPara>
                  </a14:m>
                  <a:endParaRPr lang="en-US" dirty="0"/>
                </a:p>
              </p:txBody>
            </p:sp>
          </mc:Choice>
          <mc:Fallback xmlns="">
            <p:sp>
              <p:nvSpPr>
                <p:cNvPr id="28" name="CasellaDiTesto 27">
                  <a:extLst>
                    <a:ext uri="{FF2B5EF4-FFF2-40B4-BE49-F238E27FC236}">
                      <a16:creationId xmlns:a16="http://schemas.microsoft.com/office/drawing/2014/main" id="{0A33B2DA-82ED-45BE-9275-8B9B023F626D}"/>
                    </a:ext>
                  </a:extLst>
                </p:cNvPr>
                <p:cNvSpPr txBox="1">
                  <a:spLocks noRot="1" noChangeAspect="1" noMove="1" noResize="1" noEditPoints="1" noAdjustHandles="1" noChangeArrowheads="1" noChangeShapeType="1" noTextEdit="1"/>
                </p:cNvSpPr>
                <p:nvPr/>
              </p:nvSpPr>
              <p:spPr>
                <a:xfrm>
                  <a:off x="5820461" y="5989689"/>
                  <a:ext cx="367665" cy="369332"/>
                </a:xfrm>
                <a:prstGeom prst="rect">
                  <a:avLst/>
                </a:prstGeom>
                <a:blipFill>
                  <a:blip r:embed="rId12"/>
                  <a:stretch>
                    <a:fillRect/>
                  </a:stretch>
                </a:blipFill>
              </p:spPr>
              <p:txBody>
                <a:bodyPr/>
                <a:lstStyle/>
                <a:p>
                  <a:r>
                    <a:rPr lang="en-US">
                      <a:noFill/>
                    </a:rPr>
                    <a:t> </a:t>
                  </a:r>
                </a:p>
              </p:txBody>
            </p:sp>
          </mc:Fallback>
        </mc:AlternateContent>
      </p:grpSp>
      <p:sp>
        <p:nvSpPr>
          <p:cNvPr id="28" name="CasellaDiTesto 27">
            <a:extLst>
              <a:ext uri="{FF2B5EF4-FFF2-40B4-BE49-F238E27FC236}">
                <a16:creationId xmlns:a16="http://schemas.microsoft.com/office/drawing/2014/main" id="{CAC3F7EC-02DB-4874-BE22-D72AF6E54AD6}"/>
              </a:ext>
            </a:extLst>
          </p:cNvPr>
          <p:cNvSpPr txBox="1"/>
          <p:nvPr/>
        </p:nvSpPr>
        <p:spPr>
          <a:xfrm>
            <a:off x="173042" y="-17585"/>
            <a:ext cx="3049233" cy="553998"/>
          </a:xfrm>
          <a:prstGeom prst="rect">
            <a:avLst/>
          </a:prstGeom>
          <a:noFill/>
        </p:spPr>
        <p:txBody>
          <a:bodyPr wrap="none" rtlCol="0">
            <a:spAutoFit/>
          </a:bodyPr>
          <a:lstStyle/>
          <a:p>
            <a:r>
              <a:rPr lang="en-US" sz="3000" b="1" dirty="0"/>
              <a:t>The loss functions</a:t>
            </a:r>
          </a:p>
        </p:txBody>
      </p:sp>
      <mc:AlternateContent xmlns:mc="http://schemas.openxmlformats.org/markup-compatibility/2006" xmlns:a14="http://schemas.microsoft.com/office/drawing/2010/main">
        <mc:Choice Requires="a14">
          <p:sp>
            <p:nvSpPr>
              <p:cNvPr id="29" name="CasellaDiTesto 28">
                <a:extLst>
                  <a:ext uri="{FF2B5EF4-FFF2-40B4-BE49-F238E27FC236}">
                    <a16:creationId xmlns:a16="http://schemas.microsoft.com/office/drawing/2014/main" id="{6785699F-9E90-4DDA-8E53-A5F5E2A56A7A}"/>
                  </a:ext>
                </a:extLst>
              </p:cNvPr>
              <p:cNvSpPr txBox="1"/>
              <p:nvPr/>
            </p:nvSpPr>
            <p:spPr>
              <a:xfrm>
                <a:off x="3157615" y="1800860"/>
                <a:ext cx="237667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it-IT" b="0" i="1" smtClean="0">
                          <a:latin typeface="Cambria Math" panose="02040503050406030204" pitchFamily="18" charset="0"/>
                        </a:rPr>
                        <m:t>𝑦</m:t>
                      </m:r>
                      <m:r>
                        <a:rPr lang="it-IT" b="0" i="1" smtClean="0">
                          <a:latin typeface="Cambria Math" panose="02040503050406030204" pitchFamily="18" charset="0"/>
                        </a:rPr>
                        <m:t>=</m:t>
                      </m:r>
                      <m:sSub>
                        <m:sSubPr>
                          <m:ctrlPr>
                            <a:rPr lang="it-IT" b="0" i="1" smtClean="0">
                              <a:latin typeface="Cambria Math" panose="02040503050406030204" pitchFamily="18" charset="0"/>
                            </a:rPr>
                          </m:ctrlPr>
                        </m:sSubPr>
                        <m:e>
                          <m:r>
                            <a:rPr lang="it-IT" b="0" i="1" smtClean="0">
                              <a:latin typeface="Cambria Math" panose="02040503050406030204" pitchFamily="18" charset="0"/>
                            </a:rPr>
                            <m:t>𝑤</m:t>
                          </m:r>
                        </m:e>
                        <m:sub>
                          <m:r>
                            <a:rPr lang="it-IT" b="0" i="1" smtClean="0">
                              <a:latin typeface="Cambria Math" panose="02040503050406030204" pitchFamily="18" charset="0"/>
                            </a:rPr>
                            <m:t>1 </m:t>
                          </m:r>
                        </m:sub>
                      </m:sSub>
                      <m:sSub>
                        <m:sSubPr>
                          <m:ctrlPr>
                            <a:rPr lang="it-IT" b="0" i="1" smtClean="0">
                              <a:latin typeface="Cambria Math" panose="02040503050406030204" pitchFamily="18" charset="0"/>
                            </a:rPr>
                          </m:ctrlPr>
                        </m:sSubPr>
                        <m:e>
                          <m:r>
                            <a:rPr lang="it-IT" b="0" i="1" smtClean="0">
                              <a:latin typeface="Cambria Math" panose="02040503050406030204" pitchFamily="18" charset="0"/>
                            </a:rPr>
                            <m:t>𝑥</m:t>
                          </m:r>
                        </m:e>
                        <m:sub>
                          <m:r>
                            <a:rPr lang="it-IT" b="0" i="1" smtClean="0">
                              <a:latin typeface="Cambria Math" panose="02040503050406030204" pitchFamily="18" charset="0"/>
                            </a:rPr>
                            <m:t>1</m:t>
                          </m:r>
                        </m:sub>
                      </m:sSub>
                      <m:r>
                        <a:rPr lang="it-IT" b="0" i="1" smtClean="0">
                          <a:latin typeface="Cambria Math" panose="02040503050406030204" pitchFamily="18" charset="0"/>
                        </a:rPr>
                        <m:t>+</m:t>
                      </m:r>
                      <m:sSub>
                        <m:sSubPr>
                          <m:ctrlPr>
                            <a:rPr lang="it-IT" i="1">
                              <a:latin typeface="Cambria Math" panose="02040503050406030204" pitchFamily="18" charset="0"/>
                            </a:rPr>
                          </m:ctrlPr>
                        </m:sSubPr>
                        <m:e>
                          <m:r>
                            <a:rPr lang="it-IT" i="1">
                              <a:latin typeface="Cambria Math" panose="02040503050406030204" pitchFamily="18" charset="0"/>
                            </a:rPr>
                            <m:t>𝑤</m:t>
                          </m:r>
                        </m:e>
                        <m:sub>
                          <m:r>
                            <a:rPr lang="it-IT" b="0" i="1" smtClean="0">
                              <a:latin typeface="Cambria Math" panose="02040503050406030204" pitchFamily="18" charset="0"/>
                            </a:rPr>
                            <m:t>2</m:t>
                          </m:r>
                        </m:sub>
                      </m:sSub>
                      <m:sSub>
                        <m:sSubPr>
                          <m:ctrlPr>
                            <a:rPr lang="it-IT" i="1">
                              <a:latin typeface="Cambria Math" panose="02040503050406030204" pitchFamily="18" charset="0"/>
                            </a:rPr>
                          </m:ctrlPr>
                        </m:sSubPr>
                        <m:e>
                          <m:r>
                            <a:rPr lang="it-IT" i="1">
                              <a:latin typeface="Cambria Math" panose="02040503050406030204" pitchFamily="18" charset="0"/>
                            </a:rPr>
                            <m:t>𝑥</m:t>
                          </m:r>
                        </m:e>
                        <m:sub>
                          <m:r>
                            <a:rPr lang="it-IT" b="0" i="1" smtClean="0">
                              <a:latin typeface="Cambria Math" panose="02040503050406030204" pitchFamily="18" charset="0"/>
                            </a:rPr>
                            <m:t>2</m:t>
                          </m:r>
                        </m:sub>
                      </m:sSub>
                      <m:r>
                        <a:rPr lang="it-IT" b="0" i="1" smtClean="0">
                          <a:latin typeface="Cambria Math" panose="02040503050406030204" pitchFamily="18" charset="0"/>
                        </a:rPr>
                        <m:t>+</m:t>
                      </m:r>
                      <m:r>
                        <a:rPr lang="it-IT" b="0" i="1" smtClean="0">
                          <a:latin typeface="Cambria Math" panose="02040503050406030204" pitchFamily="18" charset="0"/>
                        </a:rPr>
                        <m:t>𝑏</m:t>
                      </m:r>
                    </m:oMath>
                  </m:oMathPara>
                </a14:m>
                <a:endParaRPr lang="en-US" dirty="0"/>
              </a:p>
            </p:txBody>
          </p:sp>
        </mc:Choice>
        <mc:Fallback xmlns="">
          <p:sp>
            <p:nvSpPr>
              <p:cNvPr id="29" name="CasellaDiTesto 28">
                <a:extLst>
                  <a:ext uri="{FF2B5EF4-FFF2-40B4-BE49-F238E27FC236}">
                    <a16:creationId xmlns:a16="http://schemas.microsoft.com/office/drawing/2014/main" id="{6785699F-9E90-4DDA-8E53-A5F5E2A56A7A}"/>
                  </a:ext>
                </a:extLst>
              </p:cNvPr>
              <p:cNvSpPr txBox="1">
                <a:spLocks noRot="1" noChangeAspect="1" noMove="1" noResize="1" noEditPoints="1" noAdjustHandles="1" noChangeArrowheads="1" noChangeShapeType="1" noTextEdit="1"/>
              </p:cNvSpPr>
              <p:nvPr/>
            </p:nvSpPr>
            <p:spPr>
              <a:xfrm>
                <a:off x="3157615" y="1800860"/>
                <a:ext cx="2376676" cy="369332"/>
              </a:xfrm>
              <a:prstGeom prst="rect">
                <a:avLst/>
              </a:prstGeom>
              <a:blipFill>
                <a:blip r:embed="rId13"/>
                <a:stretch>
                  <a:fillRect b="-6557"/>
                </a:stretch>
              </a:blipFill>
            </p:spPr>
            <p:txBody>
              <a:bodyPr/>
              <a:lstStyle/>
              <a:p>
                <a:r>
                  <a:rPr lang="en-US">
                    <a:noFill/>
                  </a:rPr>
                  <a:t> </a:t>
                </a:r>
              </a:p>
            </p:txBody>
          </p:sp>
        </mc:Fallback>
      </mc:AlternateContent>
      <p:sp>
        <p:nvSpPr>
          <p:cNvPr id="33" name="CasellaDiTesto 32">
            <a:extLst>
              <a:ext uri="{FF2B5EF4-FFF2-40B4-BE49-F238E27FC236}">
                <a16:creationId xmlns:a16="http://schemas.microsoft.com/office/drawing/2014/main" id="{32E5DB16-BD0B-41DF-9096-0328F18DCDA0}"/>
              </a:ext>
            </a:extLst>
          </p:cNvPr>
          <p:cNvSpPr txBox="1"/>
          <p:nvPr/>
        </p:nvSpPr>
        <p:spPr>
          <a:xfrm>
            <a:off x="4997448" y="2117126"/>
            <a:ext cx="5166459" cy="338554"/>
          </a:xfrm>
          <a:prstGeom prst="rect">
            <a:avLst/>
          </a:prstGeom>
          <a:noFill/>
        </p:spPr>
        <p:txBody>
          <a:bodyPr wrap="square">
            <a:spAutoFit/>
          </a:bodyPr>
          <a:lstStyle/>
          <a:p>
            <a:r>
              <a:rPr lang="en-US" sz="1600" b="1" dirty="0"/>
              <a:t>The output is compared with the truth (i.e. the labels)</a:t>
            </a:r>
          </a:p>
        </p:txBody>
      </p:sp>
      <mc:AlternateContent xmlns:mc="http://schemas.openxmlformats.org/markup-compatibility/2006" xmlns:a14="http://schemas.microsoft.com/office/drawing/2010/main">
        <mc:Choice Requires="a14">
          <p:sp>
            <p:nvSpPr>
              <p:cNvPr id="35" name="CasellaDiTesto 34">
                <a:extLst>
                  <a:ext uri="{FF2B5EF4-FFF2-40B4-BE49-F238E27FC236}">
                    <a16:creationId xmlns:a16="http://schemas.microsoft.com/office/drawing/2014/main" id="{DBDFF506-9350-4092-AEC3-A27562324FD1}"/>
                  </a:ext>
                </a:extLst>
              </p:cNvPr>
              <p:cNvSpPr txBox="1"/>
              <p:nvPr/>
            </p:nvSpPr>
            <p:spPr>
              <a:xfrm>
                <a:off x="6854704" y="2459983"/>
                <a:ext cx="772624"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it-IT" b="0" i="1" smtClean="0">
                          <a:latin typeface="Cambria Math" panose="02040503050406030204" pitchFamily="18" charset="0"/>
                        </a:rPr>
                        <m:t>𝑦</m:t>
                      </m:r>
                      <m:r>
                        <a:rPr lang="it-IT" b="0" i="1" smtClean="0">
                          <a:latin typeface="Cambria Math" panose="02040503050406030204" pitchFamily="18" charset="0"/>
                        </a:rPr>
                        <m:t> ? </m:t>
                      </m:r>
                      <m:acc>
                        <m:accPr>
                          <m:chr m:val="̅"/>
                          <m:ctrlPr>
                            <a:rPr lang="it-IT" b="0" i="1" smtClean="0">
                              <a:latin typeface="Cambria Math" panose="02040503050406030204" pitchFamily="18" charset="0"/>
                            </a:rPr>
                          </m:ctrlPr>
                        </m:accPr>
                        <m:e>
                          <m:r>
                            <a:rPr lang="it-IT" b="0" i="1" smtClean="0">
                              <a:latin typeface="Cambria Math" panose="02040503050406030204" pitchFamily="18" charset="0"/>
                            </a:rPr>
                            <m:t>𝑦</m:t>
                          </m:r>
                        </m:e>
                      </m:acc>
                    </m:oMath>
                  </m:oMathPara>
                </a14:m>
                <a:endParaRPr lang="en-US" dirty="0"/>
              </a:p>
            </p:txBody>
          </p:sp>
        </mc:Choice>
        <mc:Fallback xmlns="">
          <p:sp>
            <p:nvSpPr>
              <p:cNvPr id="35" name="CasellaDiTesto 34">
                <a:extLst>
                  <a:ext uri="{FF2B5EF4-FFF2-40B4-BE49-F238E27FC236}">
                    <a16:creationId xmlns:a16="http://schemas.microsoft.com/office/drawing/2014/main" id="{DBDFF506-9350-4092-AEC3-A27562324FD1}"/>
                  </a:ext>
                </a:extLst>
              </p:cNvPr>
              <p:cNvSpPr txBox="1">
                <a:spLocks noRot="1" noChangeAspect="1" noMove="1" noResize="1" noEditPoints="1" noAdjustHandles="1" noChangeArrowheads="1" noChangeShapeType="1" noTextEdit="1"/>
              </p:cNvSpPr>
              <p:nvPr/>
            </p:nvSpPr>
            <p:spPr>
              <a:xfrm>
                <a:off x="6854704" y="2459983"/>
                <a:ext cx="772624" cy="369332"/>
              </a:xfrm>
              <a:prstGeom prst="rect">
                <a:avLst/>
              </a:prstGeom>
              <a:blipFill>
                <a:blip r:embed="rId14"/>
                <a:stretch>
                  <a:fillRect r="-26772" b="-6667"/>
                </a:stretch>
              </a:blipFill>
            </p:spPr>
            <p:txBody>
              <a:bodyPr/>
              <a:lstStyle/>
              <a:p>
                <a:r>
                  <a:rPr lang="en-US">
                    <a:noFill/>
                  </a:rPr>
                  <a:t> </a:t>
                </a:r>
              </a:p>
            </p:txBody>
          </p:sp>
        </mc:Fallback>
      </mc:AlternateContent>
      <p:sp>
        <p:nvSpPr>
          <p:cNvPr id="36" name="CasellaDiTesto 35">
            <a:extLst>
              <a:ext uri="{FF2B5EF4-FFF2-40B4-BE49-F238E27FC236}">
                <a16:creationId xmlns:a16="http://schemas.microsoft.com/office/drawing/2014/main" id="{775888DD-C565-4CB8-A455-67916FF51FF4}"/>
              </a:ext>
            </a:extLst>
          </p:cNvPr>
          <p:cNvSpPr txBox="1"/>
          <p:nvPr/>
        </p:nvSpPr>
        <p:spPr>
          <a:xfrm>
            <a:off x="4956417" y="2829315"/>
            <a:ext cx="5166459" cy="584775"/>
          </a:xfrm>
          <a:prstGeom prst="rect">
            <a:avLst/>
          </a:prstGeom>
          <a:noFill/>
        </p:spPr>
        <p:txBody>
          <a:bodyPr wrap="square">
            <a:spAutoFit/>
          </a:bodyPr>
          <a:lstStyle/>
          <a:p>
            <a:r>
              <a:rPr lang="en-US" sz="1600" b="1" dirty="0"/>
              <a:t>We are demanding that </a:t>
            </a:r>
            <a:r>
              <a:rPr lang="en-US" sz="1600" b="1" i="1" dirty="0"/>
              <a:t>all</a:t>
            </a:r>
            <a:r>
              <a:rPr lang="en-US" sz="1600" b="1" dirty="0"/>
              <a:t> the perceptron outputs are equal to the labels, </a:t>
            </a:r>
            <a:r>
              <a:rPr lang="en-US" sz="1600" b="1" dirty="0" err="1"/>
              <a:t>i.e</a:t>
            </a:r>
            <a:r>
              <a:rPr lang="en-US" sz="1600" b="1" dirty="0"/>
              <a:t>:</a:t>
            </a:r>
          </a:p>
        </p:txBody>
      </p:sp>
      <mc:AlternateContent xmlns:mc="http://schemas.openxmlformats.org/markup-compatibility/2006" xmlns:a14="http://schemas.microsoft.com/office/drawing/2010/main">
        <mc:Choice Requires="a14">
          <p:sp>
            <p:nvSpPr>
              <p:cNvPr id="37" name="CasellaDiTesto 36">
                <a:extLst>
                  <a:ext uri="{FF2B5EF4-FFF2-40B4-BE49-F238E27FC236}">
                    <a16:creationId xmlns:a16="http://schemas.microsoft.com/office/drawing/2014/main" id="{DC6F74C7-9A10-4BF8-A1CB-543C8F33F1E7}"/>
                  </a:ext>
                </a:extLst>
              </p:cNvPr>
              <p:cNvSpPr txBox="1"/>
              <p:nvPr/>
            </p:nvSpPr>
            <p:spPr>
              <a:xfrm>
                <a:off x="816378" y="3989969"/>
                <a:ext cx="1776897" cy="87126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i="1" dirty="0">
                              <a:latin typeface="Cambria Math" panose="02040503050406030204" pitchFamily="18" charset="0"/>
                            </a:rPr>
                          </m:ctrlPr>
                        </m:fPr>
                        <m:num>
                          <m:r>
                            <a:rPr lang="it-IT" i="1" dirty="0">
                              <a:latin typeface="Cambria Math" panose="02040503050406030204" pitchFamily="18" charset="0"/>
                            </a:rPr>
                            <m:t>1</m:t>
                          </m:r>
                        </m:num>
                        <m:den>
                          <m:r>
                            <a:rPr lang="it-IT" i="1" dirty="0">
                              <a:latin typeface="Cambria Math" panose="02040503050406030204" pitchFamily="18" charset="0"/>
                            </a:rPr>
                            <m:t>𝑁</m:t>
                          </m:r>
                        </m:den>
                      </m:f>
                      <m:nary>
                        <m:naryPr>
                          <m:chr m:val="∑"/>
                          <m:ctrlPr>
                            <a:rPr lang="en-US" i="1" dirty="0" smtClean="0">
                              <a:latin typeface="Cambria Math" panose="02040503050406030204" pitchFamily="18" charset="0"/>
                            </a:rPr>
                          </m:ctrlPr>
                        </m:naryPr>
                        <m:sub>
                          <m:r>
                            <m:rPr>
                              <m:brk m:alnAt="23"/>
                            </m:rPr>
                            <a:rPr lang="it-IT" b="0" i="1" dirty="0" smtClean="0">
                              <a:latin typeface="Cambria Math" panose="02040503050406030204" pitchFamily="18" charset="0"/>
                            </a:rPr>
                            <m:t>𝑖</m:t>
                          </m:r>
                          <m:r>
                            <a:rPr lang="it-IT" b="0" i="1" dirty="0" smtClean="0">
                              <a:latin typeface="Cambria Math" panose="02040503050406030204" pitchFamily="18" charset="0"/>
                            </a:rPr>
                            <m:t>=</m:t>
                          </m:r>
                          <m:r>
                            <a:rPr lang="it-IT" b="0" i="1" dirty="0" smtClean="0">
                              <a:latin typeface="Cambria Math" panose="02040503050406030204" pitchFamily="18" charset="0"/>
                            </a:rPr>
                            <m:t>𝑖</m:t>
                          </m:r>
                        </m:sub>
                        <m:sup>
                          <m:r>
                            <a:rPr lang="it-IT" b="0" i="1" dirty="0" smtClean="0">
                              <a:latin typeface="Cambria Math" panose="02040503050406030204" pitchFamily="18" charset="0"/>
                            </a:rPr>
                            <m:t>𝑁</m:t>
                          </m:r>
                        </m:sup>
                        <m:e>
                          <m:sSup>
                            <m:sSupPr>
                              <m:ctrlPr>
                                <a:rPr lang="en-US" i="1" dirty="0" smtClean="0">
                                  <a:latin typeface="Cambria Math" panose="02040503050406030204" pitchFamily="18" charset="0"/>
                                </a:rPr>
                              </m:ctrlPr>
                            </m:sSupPr>
                            <m:e>
                              <m:d>
                                <m:dPr>
                                  <m:ctrlPr>
                                    <a:rPr lang="en-US" i="1" dirty="0" smtClean="0">
                                      <a:latin typeface="Cambria Math" panose="02040503050406030204" pitchFamily="18" charset="0"/>
                                    </a:rPr>
                                  </m:ctrlPr>
                                </m:dPr>
                                <m:e>
                                  <m:sSub>
                                    <m:sSubPr>
                                      <m:ctrlPr>
                                        <a:rPr lang="en-US" i="1" dirty="0">
                                          <a:latin typeface="Cambria Math" panose="02040503050406030204" pitchFamily="18" charset="0"/>
                                        </a:rPr>
                                      </m:ctrlPr>
                                    </m:sSubPr>
                                    <m:e>
                                      <m:r>
                                        <a:rPr lang="it-IT" i="1" dirty="0">
                                          <a:latin typeface="Cambria Math" panose="02040503050406030204" pitchFamily="18" charset="0"/>
                                        </a:rPr>
                                        <m:t>𝑦</m:t>
                                      </m:r>
                                    </m:e>
                                    <m:sub>
                                      <m:r>
                                        <a:rPr lang="it-IT" i="1" dirty="0">
                                          <a:latin typeface="Cambria Math" panose="02040503050406030204" pitchFamily="18" charset="0"/>
                                        </a:rPr>
                                        <m:t>𝑖</m:t>
                                      </m:r>
                                    </m:sub>
                                  </m:sSub>
                                  <m:r>
                                    <a:rPr lang="it-IT" i="1" dirty="0">
                                      <a:latin typeface="Cambria Math" panose="02040503050406030204" pitchFamily="18" charset="0"/>
                                    </a:rPr>
                                    <m:t>− </m:t>
                                  </m:r>
                                  <m:sSub>
                                    <m:sSubPr>
                                      <m:ctrlPr>
                                        <a:rPr lang="it-IT" i="1" dirty="0">
                                          <a:latin typeface="Cambria Math" panose="02040503050406030204" pitchFamily="18" charset="0"/>
                                        </a:rPr>
                                      </m:ctrlPr>
                                    </m:sSubPr>
                                    <m:e>
                                      <m:acc>
                                        <m:accPr>
                                          <m:chr m:val="̅"/>
                                          <m:ctrlPr>
                                            <a:rPr lang="it-IT" i="1" dirty="0">
                                              <a:latin typeface="Cambria Math" panose="02040503050406030204" pitchFamily="18" charset="0"/>
                                              <a:ea typeface="Cambria Math" panose="02040503050406030204" pitchFamily="18" charset="0"/>
                                            </a:rPr>
                                          </m:ctrlPr>
                                        </m:accPr>
                                        <m:e>
                                          <m:r>
                                            <a:rPr lang="it-IT" i="1" dirty="0">
                                              <a:latin typeface="Cambria Math" panose="02040503050406030204" pitchFamily="18" charset="0"/>
                                              <a:ea typeface="Cambria Math" panose="02040503050406030204" pitchFamily="18" charset="0"/>
                                            </a:rPr>
                                            <m:t>𝑦</m:t>
                                          </m:r>
                                        </m:e>
                                      </m:acc>
                                    </m:e>
                                    <m:sub>
                                      <m:r>
                                        <a:rPr lang="it-IT" i="1" dirty="0">
                                          <a:latin typeface="Cambria Math" panose="02040503050406030204" pitchFamily="18" charset="0"/>
                                        </a:rPr>
                                        <m:t>𝑖</m:t>
                                      </m:r>
                                    </m:sub>
                                  </m:sSub>
                                </m:e>
                              </m:d>
                            </m:e>
                            <m:sup>
                              <m:r>
                                <a:rPr lang="it-IT" b="0" i="1" dirty="0" smtClean="0">
                                  <a:latin typeface="Cambria Math" panose="02040503050406030204" pitchFamily="18" charset="0"/>
                                </a:rPr>
                                <m:t>2</m:t>
                              </m:r>
                            </m:sup>
                          </m:sSup>
                        </m:e>
                      </m:nary>
                    </m:oMath>
                  </m:oMathPara>
                </a14:m>
                <a:endParaRPr lang="en-US" dirty="0"/>
              </a:p>
            </p:txBody>
          </p:sp>
        </mc:Choice>
        <mc:Fallback xmlns="">
          <p:sp>
            <p:nvSpPr>
              <p:cNvPr id="37" name="CasellaDiTesto 36">
                <a:extLst>
                  <a:ext uri="{FF2B5EF4-FFF2-40B4-BE49-F238E27FC236}">
                    <a16:creationId xmlns:a16="http://schemas.microsoft.com/office/drawing/2014/main" id="{DC6F74C7-9A10-4BF8-A1CB-543C8F33F1E7}"/>
                  </a:ext>
                </a:extLst>
              </p:cNvPr>
              <p:cNvSpPr txBox="1">
                <a:spLocks noRot="1" noChangeAspect="1" noMove="1" noResize="1" noEditPoints="1" noAdjustHandles="1" noChangeArrowheads="1" noChangeShapeType="1" noTextEdit="1"/>
              </p:cNvSpPr>
              <p:nvPr/>
            </p:nvSpPr>
            <p:spPr>
              <a:xfrm>
                <a:off x="816378" y="3989969"/>
                <a:ext cx="1776897" cy="871264"/>
              </a:xfrm>
              <a:prstGeom prst="rect">
                <a:avLst/>
              </a:prstGeom>
              <a:blipFill>
                <a:blip r:embed="rId1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CasellaDiTesto 23">
                <a:extLst>
                  <a:ext uri="{FF2B5EF4-FFF2-40B4-BE49-F238E27FC236}">
                    <a16:creationId xmlns:a16="http://schemas.microsoft.com/office/drawing/2014/main" id="{575E7923-2D38-4A33-8400-382CD8448CFC}"/>
                  </a:ext>
                </a:extLst>
              </p:cNvPr>
              <p:cNvSpPr txBox="1"/>
              <p:nvPr/>
            </p:nvSpPr>
            <p:spPr>
              <a:xfrm>
                <a:off x="872867" y="4960054"/>
                <a:ext cx="1663917" cy="87126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i="1" dirty="0">
                              <a:latin typeface="Cambria Math" panose="02040503050406030204" pitchFamily="18" charset="0"/>
                            </a:rPr>
                          </m:ctrlPr>
                        </m:fPr>
                        <m:num>
                          <m:r>
                            <a:rPr lang="it-IT" i="1" dirty="0">
                              <a:latin typeface="Cambria Math" panose="02040503050406030204" pitchFamily="18" charset="0"/>
                            </a:rPr>
                            <m:t>1</m:t>
                          </m:r>
                        </m:num>
                        <m:den>
                          <m:r>
                            <a:rPr lang="it-IT" i="1" dirty="0">
                              <a:latin typeface="Cambria Math" panose="02040503050406030204" pitchFamily="18" charset="0"/>
                            </a:rPr>
                            <m:t>𝑁</m:t>
                          </m:r>
                        </m:den>
                      </m:f>
                      <m:nary>
                        <m:naryPr>
                          <m:chr m:val="∑"/>
                          <m:ctrlPr>
                            <a:rPr lang="en-US" i="1" dirty="0" smtClean="0">
                              <a:latin typeface="Cambria Math" panose="02040503050406030204" pitchFamily="18" charset="0"/>
                            </a:rPr>
                          </m:ctrlPr>
                        </m:naryPr>
                        <m:sub>
                          <m:r>
                            <m:rPr>
                              <m:brk m:alnAt="23"/>
                            </m:rPr>
                            <a:rPr lang="it-IT" b="0" i="1" dirty="0" smtClean="0">
                              <a:latin typeface="Cambria Math" panose="02040503050406030204" pitchFamily="18" charset="0"/>
                            </a:rPr>
                            <m:t>𝑖</m:t>
                          </m:r>
                          <m:r>
                            <a:rPr lang="it-IT" b="0" i="1" dirty="0" smtClean="0">
                              <a:latin typeface="Cambria Math" panose="02040503050406030204" pitchFamily="18" charset="0"/>
                            </a:rPr>
                            <m:t>=</m:t>
                          </m:r>
                          <m:r>
                            <a:rPr lang="it-IT" b="0" i="1" dirty="0" smtClean="0">
                              <a:latin typeface="Cambria Math" panose="02040503050406030204" pitchFamily="18" charset="0"/>
                            </a:rPr>
                            <m:t>𝑖</m:t>
                          </m:r>
                        </m:sub>
                        <m:sup>
                          <m:r>
                            <a:rPr lang="it-IT" b="0" i="1" dirty="0" smtClean="0">
                              <a:latin typeface="Cambria Math" panose="02040503050406030204" pitchFamily="18" charset="0"/>
                            </a:rPr>
                            <m:t>𝑁</m:t>
                          </m:r>
                        </m:sup>
                        <m:e>
                          <m:r>
                            <a:rPr lang="it-IT" b="0" i="1" dirty="0" smtClean="0">
                              <a:latin typeface="Cambria Math" panose="02040503050406030204" pitchFamily="18" charset="0"/>
                            </a:rPr>
                            <m:t>|</m:t>
                          </m:r>
                          <m:sSub>
                            <m:sSubPr>
                              <m:ctrlPr>
                                <a:rPr lang="en-US" i="1" dirty="0">
                                  <a:latin typeface="Cambria Math" panose="02040503050406030204" pitchFamily="18" charset="0"/>
                                </a:rPr>
                              </m:ctrlPr>
                            </m:sSubPr>
                            <m:e>
                              <m:r>
                                <a:rPr lang="it-IT" i="1" dirty="0">
                                  <a:latin typeface="Cambria Math" panose="02040503050406030204" pitchFamily="18" charset="0"/>
                                </a:rPr>
                                <m:t>𝑦</m:t>
                              </m:r>
                            </m:e>
                            <m:sub>
                              <m:r>
                                <a:rPr lang="it-IT" i="1" dirty="0">
                                  <a:latin typeface="Cambria Math" panose="02040503050406030204" pitchFamily="18" charset="0"/>
                                </a:rPr>
                                <m:t>𝑖</m:t>
                              </m:r>
                            </m:sub>
                          </m:sSub>
                          <m:r>
                            <a:rPr lang="it-IT" i="1" dirty="0">
                              <a:latin typeface="Cambria Math" panose="02040503050406030204" pitchFamily="18" charset="0"/>
                            </a:rPr>
                            <m:t>− </m:t>
                          </m:r>
                          <m:sSub>
                            <m:sSubPr>
                              <m:ctrlPr>
                                <a:rPr lang="it-IT" i="1" dirty="0">
                                  <a:latin typeface="Cambria Math" panose="02040503050406030204" pitchFamily="18" charset="0"/>
                                </a:rPr>
                              </m:ctrlPr>
                            </m:sSubPr>
                            <m:e>
                              <m:acc>
                                <m:accPr>
                                  <m:chr m:val="̅"/>
                                  <m:ctrlPr>
                                    <a:rPr lang="it-IT" i="1" dirty="0">
                                      <a:latin typeface="Cambria Math" panose="02040503050406030204" pitchFamily="18" charset="0"/>
                                      <a:ea typeface="Cambria Math" panose="02040503050406030204" pitchFamily="18" charset="0"/>
                                    </a:rPr>
                                  </m:ctrlPr>
                                </m:accPr>
                                <m:e>
                                  <m:r>
                                    <a:rPr lang="it-IT" i="1" dirty="0">
                                      <a:latin typeface="Cambria Math" panose="02040503050406030204" pitchFamily="18" charset="0"/>
                                      <a:ea typeface="Cambria Math" panose="02040503050406030204" pitchFamily="18" charset="0"/>
                                    </a:rPr>
                                    <m:t>𝑦</m:t>
                                  </m:r>
                                </m:e>
                              </m:acc>
                            </m:e>
                            <m:sub>
                              <m:r>
                                <a:rPr lang="it-IT" i="1" dirty="0">
                                  <a:latin typeface="Cambria Math" panose="02040503050406030204" pitchFamily="18" charset="0"/>
                                </a:rPr>
                                <m:t>𝑖</m:t>
                              </m:r>
                            </m:sub>
                          </m:sSub>
                          <m:r>
                            <a:rPr lang="it-IT" b="0" i="1" dirty="0" smtClean="0">
                              <a:latin typeface="Cambria Math" panose="02040503050406030204" pitchFamily="18" charset="0"/>
                            </a:rPr>
                            <m:t>|</m:t>
                          </m:r>
                        </m:e>
                      </m:nary>
                    </m:oMath>
                  </m:oMathPara>
                </a14:m>
                <a:endParaRPr lang="en-US" dirty="0"/>
              </a:p>
            </p:txBody>
          </p:sp>
        </mc:Choice>
        <mc:Fallback xmlns="">
          <p:sp>
            <p:nvSpPr>
              <p:cNvPr id="24" name="CasellaDiTesto 23">
                <a:extLst>
                  <a:ext uri="{FF2B5EF4-FFF2-40B4-BE49-F238E27FC236}">
                    <a16:creationId xmlns:a16="http://schemas.microsoft.com/office/drawing/2014/main" id="{575E7923-2D38-4A33-8400-382CD8448CFC}"/>
                  </a:ext>
                </a:extLst>
              </p:cNvPr>
              <p:cNvSpPr txBox="1">
                <a:spLocks noRot="1" noChangeAspect="1" noMove="1" noResize="1" noEditPoints="1" noAdjustHandles="1" noChangeArrowheads="1" noChangeShapeType="1" noTextEdit="1"/>
              </p:cNvSpPr>
              <p:nvPr/>
            </p:nvSpPr>
            <p:spPr>
              <a:xfrm>
                <a:off x="872867" y="4960054"/>
                <a:ext cx="1663917" cy="871264"/>
              </a:xfrm>
              <a:prstGeom prst="rect">
                <a:avLst/>
              </a:prstGeom>
              <a:blipFill>
                <a:blip r:embed="rId16"/>
                <a:stretch>
                  <a:fillRect/>
                </a:stretch>
              </a:blipFill>
            </p:spPr>
            <p:txBody>
              <a:bodyPr/>
              <a:lstStyle/>
              <a:p>
                <a:r>
                  <a:rPr lang="en-US">
                    <a:noFill/>
                  </a:rPr>
                  <a:t> </a:t>
                </a:r>
              </a:p>
            </p:txBody>
          </p:sp>
        </mc:Fallback>
      </mc:AlternateContent>
      <p:sp>
        <p:nvSpPr>
          <p:cNvPr id="2" name="CasellaDiTesto 1">
            <a:extLst>
              <a:ext uri="{FF2B5EF4-FFF2-40B4-BE49-F238E27FC236}">
                <a16:creationId xmlns:a16="http://schemas.microsoft.com/office/drawing/2014/main" id="{6D793AE8-497F-4AB6-8042-CCB0CEF19EE0}"/>
              </a:ext>
            </a:extLst>
          </p:cNvPr>
          <p:cNvSpPr txBox="1"/>
          <p:nvPr/>
        </p:nvSpPr>
        <p:spPr>
          <a:xfrm>
            <a:off x="256473" y="4268990"/>
            <a:ext cx="662361" cy="369332"/>
          </a:xfrm>
          <a:prstGeom prst="rect">
            <a:avLst/>
          </a:prstGeom>
          <a:noFill/>
        </p:spPr>
        <p:txBody>
          <a:bodyPr wrap="none" rtlCol="0">
            <a:spAutoFit/>
          </a:bodyPr>
          <a:lstStyle/>
          <a:p>
            <a:r>
              <a:rPr lang="en-US" dirty="0"/>
              <a:t>MSE:</a:t>
            </a:r>
          </a:p>
        </p:txBody>
      </p:sp>
      <p:sp>
        <p:nvSpPr>
          <p:cNvPr id="26" name="CasellaDiTesto 25">
            <a:extLst>
              <a:ext uri="{FF2B5EF4-FFF2-40B4-BE49-F238E27FC236}">
                <a16:creationId xmlns:a16="http://schemas.microsoft.com/office/drawing/2014/main" id="{025AA5D4-0716-42EA-AA2D-F60F8402058D}"/>
              </a:ext>
            </a:extLst>
          </p:cNvPr>
          <p:cNvSpPr txBox="1"/>
          <p:nvPr/>
        </p:nvSpPr>
        <p:spPr>
          <a:xfrm>
            <a:off x="256473" y="5211020"/>
            <a:ext cx="689612" cy="369332"/>
          </a:xfrm>
          <a:prstGeom prst="rect">
            <a:avLst/>
          </a:prstGeom>
          <a:noFill/>
        </p:spPr>
        <p:txBody>
          <a:bodyPr wrap="none" rtlCol="0">
            <a:spAutoFit/>
          </a:bodyPr>
          <a:lstStyle/>
          <a:p>
            <a:r>
              <a:rPr lang="en-US" dirty="0"/>
              <a:t>MAE:</a:t>
            </a:r>
          </a:p>
        </p:txBody>
      </p:sp>
      <mc:AlternateContent xmlns:mc="http://schemas.openxmlformats.org/markup-compatibility/2006" xmlns:a14="http://schemas.microsoft.com/office/drawing/2010/main">
        <mc:Choice Requires="a14">
          <p:sp>
            <p:nvSpPr>
              <p:cNvPr id="31" name="CasellaDiTesto 30">
                <a:extLst>
                  <a:ext uri="{FF2B5EF4-FFF2-40B4-BE49-F238E27FC236}">
                    <a16:creationId xmlns:a16="http://schemas.microsoft.com/office/drawing/2014/main" id="{AFECB8D6-D19C-4380-B0C2-8CD50F40F119}"/>
                  </a:ext>
                </a:extLst>
              </p:cNvPr>
              <p:cNvSpPr txBox="1"/>
              <p:nvPr/>
            </p:nvSpPr>
            <p:spPr>
              <a:xfrm>
                <a:off x="4005648" y="3903928"/>
                <a:ext cx="6780574" cy="483466"/>
              </a:xfrm>
              <a:prstGeom prst="rect">
                <a:avLst/>
              </a:prstGeom>
              <a:noFill/>
            </p:spPr>
            <p:txBody>
              <a:bodyPr wrap="none" rtlCol="0">
                <a:spAutoFit/>
              </a:bodyPr>
              <a:lstStyle/>
              <a:p>
                <a14:m>
                  <m:oMath xmlns:m="http://schemas.openxmlformats.org/officeDocument/2006/math">
                    <m:r>
                      <a:rPr lang="it-IT" b="0" i="1" dirty="0" smtClean="0">
                        <a:latin typeface="Cambria Math" panose="02040503050406030204" pitchFamily="18" charset="0"/>
                      </a:rPr>
                      <m:t>𝐻</m:t>
                    </m:r>
                    <m:d>
                      <m:dPr>
                        <m:ctrlPr>
                          <a:rPr lang="it-IT" b="0" i="1" dirty="0" smtClean="0">
                            <a:latin typeface="Cambria Math" panose="02040503050406030204" pitchFamily="18" charset="0"/>
                          </a:rPr>
                        </m:ctrlPr>
                      </m:dPr>
                      <m:e>
                        <m:r>
                          <a:rPr lang="it-IT" b="0" i="1" dirty="0" smtClean="0">
                            <a:latin typeface="Cambria Math" panose="02040503050406030204" pitchFamily="18" charset="0"/>
                          </a:rPr>
                          <m:t>𝑦</m:t>
                        </m:r>
                        <m:r>
                          <a:rPr lang="it-IT" b="0" i="1" dirty="0" smtClean="0">
                            <a:latin typeface="Cambria Math" panose="02040503050406030204" pitchFamily="18" charset="0"/>
                          </a:rPr>
                          <m:t>, </m:t>
                        </m:r>
                        <m:acc>
                          <m:accPr>
                            <m:chr m:val="̅"/>
                            <m:ctrlPr>
                              <a:rPr lang="it-IT" b="0" i="1" dirty="0" smtClean="0">
                                <a:latin typeface="Cambria Math" panose="02040503050406030204" pitchFamily="18" charset="0"/>
                              </a:rPr>
                            </m:ctrlPr>
                          </m:accPr>
                          <m:e>
                            <m:r>
                              <a:rPr lang="it-IT" b="0" i="1" dirty="0" smtClean="0">
                                <a:latin typeface="Cambria Math" panose="02040503050406030204" pitchFamily="18" charset="0"/>
                              </a:rPr>
                              <m:t>𝑦</m:t>
                            </m:r>
                          </m:e>
                        </m:acc>
                      </m:e>
                    </m:d>
                    <m:r>
                      <a:rPr lang="it-IT" b="0" i="1" dirty="0" smtClean="0">
                        <a:latin typeface="Cambria Math" panose="02040503050406030204" pitchFamily="18" charset="0"/>
                      </a:rPr>
                      <m:t>=−</m:t>
                    </m:r>
                    <m:f>
                      <m:fPr>
                        <m:ctrlPr>
                          <a:rPr lang="en-US" i="1" dirty="0">
                            <a:latin typeface="Cambria Math" panose="02040503050406030204" pitchFamily="18" charset="0"/>
                          </a:rPr>
                        </m:ctrlPr>
                      </m:fPr>
                      <m:num>
                        <m:r>
                          <a:rPr lang="it-IT" i="1" dirty="0">
                            <a:latin typeface="Cambria Math" panose="02040503050406030204" pitchFamily="18" charset="0"/>
                          </a:rPr>
                          <m:t>1</m:t>
                        </m:r>
                      </m:num>
                      <m:den>
                        <m:r>
                          <a:rPr lang="it-IT" i="1" dirty="0">
                            <a:latin typeface="Cambria Math" panose="02040503050406030204" pitchFamily="18" charset="0"/>
                          </a:rPr>
                          <m:t>𝑁</m:t>
                        </m:r>
                      </m:den>
                    </m:f>
                    <m:nary>
                      <m:naryPr>
                        <m:chr m:val="∑"/>
                        <m:ctrlPr>
                          <a:rPr lang="en-US" i="1" dirty="0" smtClean="0">
                            <a:latin typeface="Cambria Math" panose="02040503050406030204" pitchFamily="18" charset="0"/>
                          </a:rPr>
                        </m:ctrlPr>
                      </m:naryPr>
                      <m:sub>
                        <m:r>
                          <m:rPr>
                            <m:brk m:alnAt="23"/>
                          </m:rPr>
                          <a:rPr lang="it-IT" b="0" i="1" dirty="0" smtClean="0">
                            <a:latin typeface="Cambria Math" panose="02040503050406030204" pitchFamily="18" charset="0"/>
                          </a:rPr>
                          <m:t>𝑖</m:t>
                        </m:r>
                        <m:r>
                          <a:rPr lang="it-IT" b="0" i="1" dirty="0" smtClean="0">
                            <a:latin typeface="Cambria Math" panose="02040503050406030204" pitchFamily="18" charset="0"/>
                          </a:rPr>
                          <m:t>=</m:t>
                        </m:r>
                        <m:r>
                          <a:rPr lang="it-IT" b="0" i="1" dirty="0" smtClean="0">
                            <a:latin typeface="Cambria Math" panose="02040503050406030204" pitchFamily="18" charset="0"/>
                          </a:rPr>
                          <m:t>𝑖</m:t>
                        </m:r>
                      </m:sub>
                      <m:sup>
                        <m:r>
                          <a:rPr lang="it-IT" b="0" i="1" dirty="0" smtClean="0">
                            <a:latin typeface="Cambria Math" panose="02040503050406030204" pitchFamily="18" charset="0"/>
                          </a:rPr>
                          <m:t>𝑁</m:t>
                        </m:r>
                      </m:sup>
                      <m:e>
                        <m:acc>
                          <m:accPr>
                            <m:chr m:val="̅"/>
                            <m:ctrlPr>
                              <a:rPr lang="it-IT" i="1" dirty="0">
                                <a:latin typeface="Cambria Math" panose="02040503050406030204" pitchFamily="18" charset="0"/>
                              </a:rPr>
                            </m:ctrlPr>
                          </m:accPr>
                          <m:e>
                            <m:r>
                              <a:rPr lang="it-IT" i="1" dirty="0">
                                <a:latin typeface="Cambria Math" panose="02040503050406030204" pitchFamily="18" charset="0"/>
                              </a:rPr>
                              <m:t>𝑦</m:t>
                            </m:r>
                          </m:e>
                        </m:acc>
                        <m:d>
                          <m:dPr>
                            <m:ctrlPr>
                              <a:rPr lang="it-IT" i="1" dirty="0">
                                <a:latin typeface="Cambria Math" panose="02040503050406030204" pitchFamily="18" charset="0"/>
                              </a:rPr>
                            </m:ctrlPr>
                          </m:dPr>
                          <m:e>
                            <m:sSub>
                              <m:sSubPr>
                                <m:ctrlPr>
                                  <a:rPr lang="it-IT" i="1" dirty="0">
                                    <a:latin typeface="Cambria Math" panose="02040503050406030204" pitchFamily="18" charset="0"/>
                                  </a:rPr>
                                </m:ctrlPr>
                              </m:sSubPr>
                              <m:e>
                                <m:r>
                                  <a:rPr lang="it-IT" i="1" dirty="0">
                                    <a:latin typeface="Cambria Math" panose="02040503050406030204" pitchFamily="18" charset="0"/>
                                  </a:rPr>
                                  <m:t>𝑥</m:t>
                                </m:r>
                              </m:e>
                              <m:sub>
                                <m:r>
                                  <a:rPr lang="it-IT" i="1" dirty="0">
                                    <a:latin typeface="Cambria Math" panose="02040503050406030204" pitchFamily="18" charset="0"/>
                                  </a:rPr>
                                  <m:t>𝑖</m:t>
                                </m:r>
                              </m:sub>
                            </m:sSub>
                          </m:e>
                        </m:d>
                        <m:r>
                          <a:rPr lang="it-IT" i="1" dirty="0">
                            <a:latin typeface="Cambria Math" panose="02040503050406030204" pitchFamily="18" charset="0"/>
                            <a:ea typeface="Cambria Math" panose="02040503050406030204" pitchFamily="18" charset="0"/>
                          </a:rPr>
                          <m:t>∙</m:t>
                        </m:r>
                        <m:func>
                          <m:funcPr>
                            <m:ctrlPr>
                              <a:rPr lang="it-IT" i="1" dirty="0">
                                <a:latin typeface="Cambria Math" panose="02040503050406030204" pitchFamily="18" charset="0"/>
                                <a:ea typeface="Cambria Math" panose="02040503050406030204" pitchFamily="18" charset="0"/>
                              </a:rPr>
                            </m:ctrlPr>
                          </m:funcPr>
                          <m:fName>
                            <m:r>
                              <m:rPr>
                                <m:sty m:val="p"/>
                              </m:rPr>
                              <a:rPr lang="it-IT" dirty="0">
                                <a:latin typeface="Cambria Math" panose="02040503050406030204" pitchFamily="18" charset="0"/>
                                <a:ea typeface="Cambria Math" panose="02040503050406030204" pitchFamily="18" charset="0"/>
                              </a:rPr>
                              <m:t>log</m:t>
                            </m:r>
                          </m:fName>
                          <m:e>
                            <m:d>
                              <m:dPr>
                                <m:ctrlPr>
                                  <a:rPr lang="it-IT" i="1" dirty="0">
                                    <a:latin typeface="Cambria Math" panose="02040503050406030204" pitchFamily="18" charset="0"/>
                                    <a:ea typeface="Cambria Math" panose="02040503050406030204" pitchFamily="18" charset="0"/>
                                  </a:rPr>
                                </m:ctrlPr>
                              </m:dPr>
                              <m:e>
                                <m:r>
                                  <a:rPr lang="it-IT" i="1" dirty="0">
                                    <a:latin typeface="Cambria Math" panose="02040503050406030204" pitchFamily="18" charset="0"/>
                                    <a:ea typeface="Cambria Math" panose="02040503050406030204" pitchFamily="18" charset="0"/>
                                  </a:rPr>
                                  <m:t>𝑦</m:t>
                                </m:r>
                                <m:d>
                                  <m:dPr>
                                    <m:ctrlPr>
                                      <a:rPr lang="it-IT" i="1" dirty="0">
                                        <a:latin typeface="Cambria Math" panose="02040503050406030204" pitchFamily="18" charset="0"/>
                                        <a:ea typeface="Cambria Math" panose="02040503050406030204" pitchFamily="18" charset="0"/>
                                      </a:rPr>
                                    </m:ctrlPr>
                                  </m:dPr>
                                  <m:e>
                                    <m:sSub>
                                      <m:sSubPr>
                                        <m:ctrlPr>
                                          <a:rPr lang="it-IT" i="1" dirty="0">
                                            <a:latin typeface="Cambria Math" panose="02040503050406030204" pitchFamily="18" charset="0"/>
                                            <a:ea typeface="Cambria Math" panose="02040503050406030204" pitchFamily="18" charset="0"/>
                                          </a:rPr>
                                        </m:ctrlPr>
                                      </m:sSubPr>
                                      <m:e>
                                        <m:r>
                                          <a:rPr lang="it-IT" i="1" dirty="0">
                                            <a:latin typeface="Cambria Math" panose="02040503050406030204" pitchFamily="18" charset="0"/>
                                            <a:ea typeface="Cambria Math" panose="02040503050406030204" pitchFamily="18" charset="0"/>
                                          </a:rPr>
                                          <m:t>𝑥</m:t>
                                        </m:r>
                                      </m:e>
                                      <m:sub>
                                        <m:r>
                                          <a:rPr lang="it-IT" i="1" dirty="0">
                                            <a:latin typeface="Cambria Math" panose="02040503050406030204" pitchFamily="18" charset="0"/>
                                            <a:ea typeface="Cambria Math" panose="02040503050406030204" pitchFamily="18" charset="0"/>
                                          </a:rPr>
                                          <m:t>𝑖</m:t>
                                        </m:r>
                                      </m:sub>
                                    </m:sSub>
                                  </m:e>
                                </m:d>
                              </m:e>
                            </m:d>
                          </m:e>
                        </m:func>
                        <m:r>
                          <a:rPr lang="it-IT" b="0" i="1" dirty="0" smtClean="0">
                            <a:latin typeface="Cambria Math" panose="02040503050406030204" pitchFamily="18" charset="0"/>
                            <a:ea typeface="Cambria Math" panose="02040503050406030204" pitchFamily="18" charset="0"/>
                          </a:rPr>
                          <m:t>+(1−</m:t>
                        </m:r>
                      </m:e>
                    </m:nary>
                  </m:oMath>
                </a14:m>
                <a:r>
                  <a:rPr lang="it-IT" dirty="0"/>
                  <a:t> </a:t>
                </a:r>
                <a14:m>
                  <m:oMath xmlns:m="http://schemas.openxmlformats.org/officeDocument/2006/math">
                    <m:acc>
                      <m:accPr>
                        <m:chr m:val="̅"/>
                        <m:ctrlPr>
                          <a:rPr lang="it-IT" i="1" dirty="0">
                            <a:latin typeface="Cambria Math" panose="02040503050406030204" pitchFamily="18" charset="0"/>
                          </a:rPr>
                        </m:ctrlPr>
                      </m:accPr>
                      <m:e>
                        <m:r>
                          <a:rPr lang="it-IT" i="1" dirty="0">
                            <a:latin typeface="Cambria Math" panose="02040503050406030204" pitchFamily="18" charset="0"/>
                          </a:rPr>
                          <m:t>𝑦</m:t>
                        </m:r>
                      </m:e>
                    </m:acc>
                    <m:d>
                      <m:dPr>
                        <m:ctrlPr>
                          <a:rPr lang="it-IT" i="1" dirty="0">
                            <a:latin typeface="Cambria Math" panose="02040503050406030204" pitchFamily="18" charset="0"/>
                          </a:rPr>
                        </m:ctrlPr>
                      </m:dPr>
                      <m:e>
                        <m:sSub>
                          <m:sSubPr>
                            <m:ctrlPr>
                              <a:rPr lang="it-IT" i="1" dirty="0">
                                <a:latin typeface="Cambria Math" panose="02040503050406030204" pitchFamily="18" charset="0"/>
                              </a:rPr>
                            </m:ctrlPr>
                          </m:sSubPr>
                          <m:e>
                            <m:r>
                              <a:rPr lang="it-IT" i="1" dirty="0">
                                <a:latin typeface="Cambria Math" panose="02040503050406030204" pitchFamily="18" charset="0"/>
                              </a:rPr>
                              <m:t>𝑥</m:t>
                            </m:r>
                          </m:e>
                          <m:sub>
                            <m:r>
                              <a:rPr lang="it-IT" i="1" dirty="0">
                                <a:latin typeface="Cambria Math" panose="02040503050406030204" pitchFamily="18" charset="0"/>
                              </a:rPr>
                              <m:t>𝑖</m:t>
                            </m:r>
                          </m:sub>
                        </m:sSub>
                      </m:e>
                    </m:d>
                  </m:oMath>
                </a14:m>
                <a:r>
                  <a:rPr lang="en-US" dirty="0"/>
                  <a:t>)</a:t>
                </a:r>
                <a:r>
                  <a:rPr lang="it-IT" dirty="0">
                    <a:ea typeface="Cambria Math" panose="02040503050406030204" pitchFamily="18" charset="0"/>
                  </a:rPr>
                  <a:t> </a:t>
                </a:r>
                <a14:m>
                  <m:oMath xmlns:m="http://schemas.openxmlformats.org/officeDocument/2006/math">
                    <m:r>
                      <a:rPr lang="it-IT" i="1" dirty="0">
                        <a:latin typeface="Cambria Math" panose="02040503050406030204" pitchFamily="18" charset="0"/>
                        <a:ea typeface="Cambria Math" panose="02040503050406030204" pitchFamily="18" charset="0"/>
                      </a:rPr>
                      <m:t>∙</m:t>
                    </m:r>
                    <m:func>
                      <m:funcPr>
                        <m:ctrlPr>
                          <a:rPr lang="it-IT" i="1" dirty="0">
                            <a:latin typeface="Cambria Math" panose="02040503050406030204" pitchFamily="18" charset="0"/>
                            <a:ea typeface="Cambria Math" panose="02040503050406030204" pitchFamily="18" charset="0"/>
                          </a:rPr>
                        </m:ctrlPr>
                      </m:funcPr>
                      <m:fName>
                        <m:r>
                          <m:rPr>
                            <m:sty m:val="p"/>
                          </m:rPr>
                          <a:rPr lang="it-IT" dirty="0">
                            <a:latin typeface="Cambria Math" panose="02040503050406030204" pitchFamily="18" charset="0"/>
                            <a:ea typeface="Cambria Math" panose="02040503050406030204" pitchFamily="18" charset="0"/>
                          </a:rPr>
                          <m:t>log</m:t>
                        </m:r>
                      </m:fName>
                      <m:e>
                        <m:d>
                          <m:dPr>
                            <m:ctrlPr>
                              <a:rPr lang="it-IT" i="1" dirty="0">
                                <a:latin typeface="Cambria Math" panose="02040503050406030204" pitchFamily="18" charset="0"/>
                                <a:ea typeface="Cambria Math" panose="02040503050406030204" pitchFamily="18" charset="0"/>
                              </a:rPr>
                            </m:ctrlPr>
                          </m:dPr>
                          <m:e>
                            <m:r>
                              <a:rPr lang="it-IT" b="0" i="1" dirty="0" smtClean="0">
                                <a:latin typeface="Cambria Math" panose="02040503050406030204" pitchFamily="18" charset="0"/>
                                <a:ea typeface="Cambria Math" panose="02040503050406030204" pitchFamily="18" charset="0"/>
                              </a:rPr>
                              <m:t>1−</m:t>
                            </m:r>
                            <m:r>
                              <a:rPr lang="it-IT" i="1" dirty="0">
                                <a:latin typeface="Cambria Math" panose="02040503050406030204" pitchFamily="18" charset="0"/>
                                <a:ea typeface="Cambria Math" panose="02040503050406030204" pitchFamily="18" charset="0"/>
                              </a:rPr>
                              <m:t>𝑦</m:t>
                            </m:r>
                            <m:d>
                              <m:dPr>
                                <m:ctrlPr>
                                  <a:rPr lang="it-IT" i="1" dirty="0">
                                    <a:latin typeface="Cambria Math" panose="02040503050406030204" pitchFamily="18" charset="0"/>
                                    <a:ea typeface="Cambria Math" panose="02040503050406030204" pitchFamily="18" charset="0"/>
                                  </a:rPr>
                                </m:ctrlPr>
                              </m:dPr>
                              <m:e>
                                <m:sSub>
                                  <m:sSubPr>
                                    <m:ctrlPr>
                                      <a:rPr lang="it-IT" i="1" dirty="0">
                                        <a:latin typeface="Cambria Math" panose="02040503050406030204" pitchFamily="18" charset="0"/>
                                        <a:ea typeface="Cambria Math" panose="02040503050406030204" pitchFamily="18" charset="0"/>
                                      </a:rPr>
                                    </m:ctrlPr>
                                  </m:sSubPr>
                                  <m:e>
                                    <m:r>
                                      <a:rPr lang="it-IT" i="1" dirty="0">
                                        <a:latin typeface="Cambria Math" panose="02040503050406030204" pitchFamily="18" charset="0"/>
                                        <a:ea typeface="Cambria Math" panose="02040503050406030204" pitchFamily="18" charset="0"/>
                                      </a:rPr>
                                      <m:t>𝑥</m:t>
                                    </m:r>
                                  </m:e>
                                  <m:sub>
                                    <m:r>
                                      <a:rPr lang="it-IT" i="1" dirty="0">
                                        <a:latin typeface="Cambria Math" panose="02040503050406030204" pitchFamily="18" charset="0"/>
                                        <a:ea typeface="Cambria Math" panose="02040503050406030204" pitchFamily="18" charset="0"/>
                                      </a:rPr>
                                      <m:t>𝑖</m:t>
                                    </m:r>
                                  </m:sub>
                                </m:sSub>
                              </m:e>
                            </m:d>
                          </m:e>
                        </m:d>
                      </m:e>
                    </m:func>
                  </m:oMath>
                </a14:m>
                <a:r>
                  <a:rPr lang="en-US" dirty="0"/>
                  <a:t> </a:t>
                </a:r>
              </a:p>
            </p:txBody>
          </p:sp>
        </mc:Choice>
        <mc:Fallback xmlns="">
          <p:sp>
            <p:nvSpPr>
              <p:cNvPr id="31" name="CasellaDiTesto 30">
                <a:extLst>
                  <a:ext uri="{FF2B5EF4-FFF2-40B4-BE49-F238E27FC236}">
                    <a16:creationId xmlns:a16="http://schemas.microsoft.com/office/drawing/2014/main" id="{AFECB8D6-D19C-4380-B0C2-8CD50F40F119}"/>
                  </a:ext>
                </a:extLst>
              </p:cNvPr>
              <p:cNvSpPr txBox="1">
                <a:spLocks noRot="1" noChangeAspect="1" noMove="1" noResize="1" noEditPoints="1" noAdjustHandles="1" noChangeArrowheads="1" noChangeShapeType="1" noTextEdit="1"/>
              </p:cNvSpPr>
              <p:nvPr/>
            </p:nvSpPr>
            <p:spPr>
              <a:xfrm>
                <a:off x="4005648" y="3903928"/>
                <a:ext cx="6780574" cy="483466"/>
              </a:xfrm>
              <a:prstGeom prst="rect">
                <a:avLst/>
              </a:prstGeom>
              <a:blipFill>
                <a:blip r:embed="rId18"/>
                <a:stretch>
                  <a:fillRect t="-78750" b="-128750"/>
                </a:stretch>
              </a:blipFill>
            </p:spPr>
            <p:txBody>
              <a:bodyPr/>
              <a:lstStyle/>
              <a:p>
                <a:r>
                  <a:rPr lang="en-US">
                    <a:noFill/>
                  </a:rPr>
                  <a:t> </a:t>
                </a:r>
              </a:p>
            </p:txBody>
          </p:sp>
        </mc:Fallback>
      </mc:AlternateContent>
      <p:sp>
        <p:nvSpPr>
          <p:cNvPr id="32" name="CasellaDiTesto 31">
            <a:extLst>
              <a:ext uri="{FF2B5EF4-FFF2-40B4-BE49-F238E27FC236}">
                <a16:creationId xmlns:a16="http://schemas.microsoft.com/office/drawing/2014/main" id="{9E3C4618-CACC-4475-821D-220F46DC3767}"/>
              </a:ext>
            </a:extLst>
          </p:cNvPr>
          <p:cNvSpPr txBox="1"/>
          <p:nvPr/>
        </p:nvSpPr>
        <p:spPr>
          <a:xfrm>
            <a:off x="3401912" y="3650808"/>
            <a:ext cx="2177263" cy="369332"/>
          </a:xfrm>
          <a:prstGeom prst="rect">
            <a:avLst/>
          </a:prstGeom>
          <a:noFill/>
        </p:spPr>
        <p:txBody>
          <a:bodyPr wrap="none" rtlCol="0">
            <a:spAutoFit/>
          </a:bodyPr>
          <a:lstStyle/>
          <a:p>
            <a:r>
              <a:rPr lang="en-US" dirty="0"/>
              <a:t>Binary cross-entropy:</a:t>
            </a:r>
          </a:p>
        </p:txBody>
      </p:sp>
      <mc:AlternateContent xmlns:mc="http://schemas.openxmlformats.org/markup-compatibility/2006" xmlns:a14="http://schemas.microsoft.com/office/drawing/2010/main">
        <mc:Choice Requires="a14">
          <p:sp>
            <p:nvSpPr>
              <p:cNvPr id="34" name="CasellaDiTesto 33">
                <a:extLst>
                  <a:ext uri="{FF2B5EF4-FFF2-40B4-BE49-F238E27FC236}">
                    <a16:creationId xmlns:a16="http://schemas.microsoft.com/office/drawing/2014/main" id="{52AC98D7-279B-4F96-AF92-4EE85B76054D}"/>
                  </a:ext>
                </a:extLst>
              </p:cNvPr>
              <p:cNvSpPr txBox="1"/>
              <p:nvPr/>
            </p:nvSpPr>
            <p:spPr>
              <a:xfrm>
                <a:off x="4005648" y="4912220"/>
                <a:ext cx="4319709" cy="90255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it-IT" b="0" i="1" dirty="0" smtClean="0">
                          <a:latin typeface="Cambria Math" panose="02040503050406030204" pitchFamily="18" charset="0"/>
                        </a:rPr>
                        <m:t>𝐻</m:t>
                      </m:r>
                      <m:d>
                        <m:dPr>
                          <m:ctrlPr>
                            <a:rPr lang="it-IT" b="0" i="1" dirty="0" smtClean="0">
                              <a:latin typeface="Cambria Math" panose="02040503050406030204" pitchFamily="18" charset="0"/>
                            </a:rPr>
                          </m:ctrlPr>
                        </m:dPr>
                        <m:e>
                          <m:r>
                            <a:rPr lang="it-IT" b="0" i="1" dirty="0" smtClean="0">
                              <a:latin typeface="Cambria Math" panose="02040503050406030204" pitchFamily="18" charset="0"/>
                            </a:rPr>
                            <m:t>𝑦</m:t>
                          </m:r>
                          <m:r>
                            <a:rPr lang="it-IT" b="0" i="1" dirty="0" smtClean="0">
                              <a:latin typeface="Cambria Math" panose="02040503050406030204" pitchFamily="18" charset="0"/>
                            </a:rPr>
                            <m:t>, </m:t>
                          </m:r>
                          <m:acc>
                            <m:accPr>
                              <m:chr m:val="̅"/>
                              <m:ctrlPr>
                                <a:rPr lang="it-IT" b="0" i="1" dirty="0" smtClean="0">
                                  <a:latin typeface="Cambria Math" panose="02040503050406030204" pitchFamily="18" charset="0"/>
                                </a:rPr>
                              </m:ctrlPr>
                            </m:accPr>
                            <m:e>
                              <m:r>
                                <a:rPr lang="it-IT" b="0" i="1" dirty="0" smtClean="0">
                                  <a:latin typeface="Cambria Math" panose="02040503050406030204" pitchFamily="18" charset="0"/>
                                </a:rPr>
                                <m:t>𝑦</m:t>
                              </m:r>
                            </m:e>
                          </m:acc>
                        </m:e>
                      </m:d>
                      <m:r>
                        <a:rPr lang="it-IT" b="0" i="1" dirty="0" smtClean="0">
                          <a:latin typeface="Cambria Math" panose="02040503050406030204" pitchFamily="18" charset="0"/>
                        </a:rPr>
                        <m:t>=−</m:t>
                      </m:r>
                      <m:f>
                        <m:fPr>
                          <m:ctrlPr>
                            <a:rPr lang="en-US" i="1" dirty="0">
                              <a:latin typeface="Cambria Math" panose="02040503050406030204" pitchFamily="18" charset="0"/>
                            </a:rPr>
                          </m:ctrlPr>
                        </m:fPr>
                        <m:num>
                          <m:r>
                            <a:rPr lang="it-IT" i="1" dirty="0">
                              <a:latin typeface="Cambria Math" panose="02040503050406030204" pitchFamily="18" charset="0"/>
                            </a:rPr>
                            <m:t>1</m:t>
                          </m:r>
                        </m:num>
                        <m:den>
                          <m:r>
                            <a:rPr lang="it-IT" i="1" dirty="0">
                              <a:latin typeface="Cambria Math" panose="02040503050406030204" pitchFamily="18" charset="0"/>
                            </a:rPr>
                            <m:t>𝑁</m:t>
                          </m:r>
                        </m:den>
                      </m:f>
                      <m:nary>
                        <m:naryPr>
                          <m:chr m:val="∑"/>
                          <m:ctrlPr>
                            <a:rPr lang="en-US" i="1" dirty="0" smtClean="0">
                              <a:latin typeface="Cambria Math" panose="02040503050406030204" pitchFamily="18" charset="0"/>
                            </a:rPr>
                          </m:ctrlPr>
                        </m:naryPr>
                        <m:sub>
                          <m:r>
                            <m:rPr>
                              <m:brk m:alnAt="23"/>
                            </m:rPr>
                            <a:rPr lang="it-IT" b="0" i="1" dirty="0" smtClean="0">
                              <a:latin typeface="Cambria Math" panose="02040503050406030204" pitchFamily="18" charset="0"/>
                            </a:rPr>
                            <m:t>𝑖</m:t>
                          </m:r>
                          <m:r>
                            <a:rPr lang="it-IT" b="0" i="1" dirty="0" smtClean="0">
                              <a:latin typeface="Cambria Math" panose="02040503050406030204" pitchFamily="18" charset="0"/>
                            </a:rPr>
                            <m:t>=</m:t>
                          </m:r>
                          <m:r>
                            <a:rPr lang="it-IT" b="0" i="1" dirty="0" smtClean="0">
                              <a:latin typeface="Cambria Math" panose="02040503050406030204" pitchFamily="18" charset="0"/>
                            </a:rPr>
                            <m:t>𝑖</m:t>
                          </m:r>
                        </m:sub>
                        <m:sup>
                          <m:r>
                            <a:rPr lang="it-IT" b="0" i="1" dirty="0" smtClean="0">
                              <a:latin typeface="Cambria Math" panose="02040503050406030204" pitchFamily="18" charset="0"/>
                            </a:rPr>
                            <m:t>𝑁</m:t>
                          </m:r>
                        </m:sup>
                        <m:e>
                          <m:nary>
                            <m:naryPr>
                              <m:chr m:val="∑"/>
                              <m:ctrlPr>
                                <a:rPr lang="en-US" i="1" dirty="0" smtClean="0">
                                  <a:latin typeface="Cambria Math" panose="02040503050406030204" pitchFamily="18" charset="0"/>
                                </a:rPr>
                              </m:ctrlPr>
                            </m:naryPr>
                            <m:sub>
                              <m:r>
                                <m:rPr>
                                  <m:brk m:alnAt="23"/>
                                </m:rPr>
                                <a:rPr lang="it-IT" b="0" i="1" dirty="0" smtClean="0">
                                  <a:latin typeface="Cambria Math" panose="02040503050406030204" pitchFamily="18" charset="0"/>
                                </a:rPr>
                                <m:t>𝑗</m:t>
                              </m:r>
                              <m:r>
                                <a:rPr lang="it-IT" b="0" i="1" dirty="0" smtClean="0">
                                  <a:latin typeface="Cambria Math" panose="02040503050406030204" pitchFamily="18" charset="0"/>
                                </a:rPr>
                                <m:t>=1</m:t>
                              </m:r>
                            </m:sub>
                            <m:sup>
                              <m:r>
                                <a:rPr lang="it-IT" b="0" i="1" dirty="0" smtClean="0">
                                  <a:latin typeface="Cambria Math" panose="02040503050406030204" pitchFamily="18" charset="0"/>
                                </a:rPr>
                                <m:t>𝑀</m:t>
                              </m:r>
                            </m:sup>
                            <m:e>
                              <m:sSub>
                                <m:sSubPr>
                                  <m:ctrlPr>
                                    <a:rPr lang="en-US" i="1" dirty="0" smtClean="0">
                                      <a:latin typeface="Cambria Math" panose="02040503050406030204" pitchFamily="18" charset="0"/>
                                    </a:rPr>
                                  </m:ctrlPr>
                                </m:sSubPr>
                                <m:e>
                                  <m:acc>
                                    <m:accPr>
                                      <m:chr m:val="̅"/>
                                      <m:ctrlPr>
                                        <a:rPr lang="en-US" b="0" i="1" dirty="0" smtClean="0">
                                          <a:latin typeface="Cambria Math" panose="02040503050406030204" pitchFamily="18" charset="0"/>
                                        </a:rPr>
                                      </m:ctrlPr>
                                    </m:accPr>
                                    <m:e>
                                      <m:r>
                                        <a:rPr lang="it-IT" b="0" i="1" dirty="0" smtClean="0">
                                          <a:latin typeface="Cambria Math" panose="02040503050406030204" pitchFamily="18" charset="0"/>
                                        </a:rPr>
                                        <m:t>𝑦</m:t>
                                      </m:r>
                                    </m:e>
                                  </m:acc>
                                </m:e>
                                <m:sub>
                                  <m:r>
                                    <a:rPr lang="it-IT" b="0" i="1" dirty="0" smtClean="0">
                                      <a:latin typeface="Cambria Math" panose="02040503050406030204" pitchFamily="18" charset="0"/>
                                    </a:rPr>
                                    <m:t>𝑗</m:t>
                                  </m:r>
                                </m:sub>
                              </m:sSub>
                              <m:d>
                                <m:dPr>
                                  <m:ctrlPr>
                                    <a:rPr lang="it-IT" i="1" dirty="0">
                                      <a:latin typeface="Cambria Math" panose="02040503050406030204" pitchFamily="18" charset="0"/>
                                    </a:rPr>
                                  </m:ctrlPr>
                                </m:dPr>
                                <m:e>
                                  <m:sSub>
                                    <m:sSubPr>
                                      <m:ctrlPr>
                                        <a:rPr lang="it-IT" i="1" dirty="0">
                                          <a:latin typeface="Cambria Math" panose="02040503050406030204" pitchFamily="18" charset="0"/>
                                        </a:rPr>
                                      </m:ctrlPr>
                                    </m:sSubPr>
                                    <m:e>
                                      <m:r>
                                        <a:rPr lang="it-IT" i="1" dirty="0">
                                          <a:latin typeface="Cambria Math" panose="02040503050406030204" pitchFamily="18" charset="0"/>
                                        </a:rPr>
                                        <m:t>𝑥</m:t>
                                      </m:r>
                                    </m:e>
                                    <m:sub>
                                      <m:r>
                                        <a:rPr lang="it-IT" i="1" dirty="0">
                                          <a:latin typeface="Cambria Math" panose="02040503050406030204" pitchFamily="18" charset="0"/>
                                        </a:rPr>
                                        <m:t>𝑖</m:t>
                                      </m:r>
                                    </m:sub>
                                  </m:sSub>
                                </m:e>
                              </m:d>
                              <m:r>
                                <a:rPr lang="it-IT" i="1" dirty="0">
                                  <a:latin typeface="Cambria Math" panose="02040503050406030204" pitchFamily="18" charset="0"/>
                                  <a:ea typeface="Cambria Math" panose="02040503050406030204" pitchFamily="18" charset="0"/>
                                </a:rPr>
                                <m:t>∙</m:t>
                              </m:r>
                              <m:func>
                                <m:funcPr>
                                  <m:ctrlPr>
                                    <a:rPr lang="it-IT" i="1" dirty="0">
                                      <a:latin typeface="Cambria Math" panose="02040503050406030204" pitchFamily="18" charset="0"/>
                                      <a:ea typeface="Cambria Math" panose="02040503050406030204" pitchFamily="18" charset="0"/>
                                    </a:rPr>
                                  </m:ctrlPr>
                                </m:funcPr>
                                <m:fName>
                                  <m:r>
                                    <m:rPr>
                                      <m:sty m:val="p"/>
                                    </m:rPr>
                                    <a:rPr lang="it-IT" dirty="0">
                                      <a:latin typeface="Cambria Math" panose="02040503050406030204" pitchFamily="18" charset="0"/>
                                      <a:ea typeface="Cambria Math" panose="02040503050406030204" pitchFamily="18" charset="0"/>
                                    </a:rPr>
                                    <m:t>log</m:t>
                                  </m:r>
                                </m:fName>
                                <m:e>
                                  <m:d>
                                    <m:dPr>
                                      <m:ctrlPr>
                                        <a:rPr lang="it-IT" i="1" dirty="0">
                                          <a:latin typeface="Cambria Math" panose="02040503050406030204" pitchFamily="18" charset="0"/>
                                          <a:ea typeface="Cambria Math" panose="02040503050406030204" pitchFamily="18" charset="0"/>
                                        </a:rPr>
                                      </m:ctrlPr>
                                    </m:dPr>
                                    <m:e>
                                      <m:sSub>
                                        <m:sSubPr>
                                          <m:ctrlPr>
                                            <a:rPr lang="it-IT" i="1" dirty="0" smtClean="0">
                                              <a:latin typeface="Cambria Math" panose="02040503050406030204" pitchFamily="18" charset="0"/>
                                              <a:ea typeface="Cambria Math" panose="02040503050406030204" pitchFamily="18" charset="0"/>
                                            </a:rPr>
                                          </m:ctrlPr>
                                        </m:sSubPr>
                                        <m:e>
                                          <m:r>
                                            <a:rPr lang="it-IT" b="0" i="1" dirty="0" smtClean="0">
                                              <a:latin typeface="Cambria Math" panose="02040503050406030204" pitchFamily="18" charset="0"/>
                                              <a:ea typeface="Cambria Math" panose="02040503050406030204" pitchFamily="18" charset="0"/>
                                            </a:rPr>
                                            <m:t>𝑦</m:t>
                                          </m:r>
                                        </m:e>
                                        <m:sub>
                                          <m:r>
                                            <a:rPr lang="it-IT" b="0" i="1" dirty="0" smtClean="0">
                                              <a:latin typeface="Cambria Math" panose="02040503050406030204" pitchFamily="18" charset="0"/>
                                              <a:ea typeface="Cambria Math" panose="02040503050406030204" pitchFamily="18" charset="0"/>
                                            </a:rPr>
                                            <m:t>𝑗</m:t>
                                          </m:r>
                                        </m:sub>
                                      </m:sSub>
                                      <m:d>
                                        <m:dPr>
                                          <m:ctrlPr>
                                            <a:rPr lang="it-IT" i="1" dirty="0">
                                              <a:latin typeface="Cambria Math" panose="02040503050406030204" pitchFamily="18" charset="0"/>
                                              <a:ea typeface="Cambria Math" panose="02040503050406030204" pitchFamily="18" charset="0"/>
                                            </a:rPr>
                                          </m:ctrlPr>
                                        </m:dPr>
                                        <m:e>
                                          <m:sSub>
                                            <m:sSubPr>
                                              <m:ctrlPr>
                                                <a:rPr lang="it-IT" i="1" dirty="0">
                                                  <a:latin typeface="Cambria Math" panose="02040503050406030204" pitchFamily="18" charset="0"/>
                                                  <a:ea typeface="Cambria Math" panose="02040503050406030204" pitchFamily="18" charset="0"/>
                                                </a:rPr>
                                              </m:ctrlPr>
                                            </m:sSubPr>
                                            <m:e>
                                              <m:r>
                                                <a:rPr lang="it-IT" i="1" dirty="0">
                                                  <a:latin typeface="Cambria Math" panose="02040503050406030204" pitchFamily="18" charset="0"/>
                                                  <a:ea typeface="Cambria Math" panose="02040503050406030204" pitchFamily="18" charset="0"/>
                                                </a:rPr>
                                                <m:t>𝑥</m:t>
                                              </m:r>
                                            </m:e>
                                            <m:sub>
                                              <m:r>
                                                <a:rPr lang="it-IT" i="1" dirty="0">
                                                  <a:latin typeface="Cambria Math" panose="02040503050406030204" pitchFamily="18" charset="0"/>
                                                  <a:ea typeface="Cambria Math" panose="02040503050406030204" pitchFamily="18" charset="0"/>
                                                </a:rPr>
                                                <m:t>𝑖</m:t>
                                              </m:r>
                                            </m:sub>
                                          </m:sSub>
                                        </m:e>
                                      </m:d>
                                    </m:e>
                                  </m:d>
                                </m:e>
                              </m:func>
                            </m:e>
                          </m:nary>
                        </m:e>
                      </m:nary>
                    </m:oMath>
                  </m:oMathPara>
                </a14:m>
                <a:endParaRPr lang="en-US" dirty="0"/>
              </a:p>
            </p:txBody>
          </p:sp>
        </mc:Choice>
        <mc:Fallback xmlns="">
          <p:sp>
            <p:nvSpPr>
              <p:cNvPr id="34" name="CasellaDiTesto 33">
                <a:extLst>
                  <a:ext uri="{FF2B5EF4-FFF2-40B4-BE49-F238E27FC236}">
                    <a16:creationId xmlns:a16="http://schemas.microsoft.com/office/drawing/2014/main" id="{52AC98D7-279B-4F96-AF92-4EE85B76054D}"/>
                  </a:ext>
                </a:extLst>
              </p:cNvPr>
              <p:cNvSpPr txBox="1">
                <a:spLocks noRot="1" noChangeAspect="1" noMove="1" noResize="1" noEditPoints="1" noAdjustHandles="1" noChangeArrowheads="1" noChangeShapeType="1" noTextEdit="1"/>
              </p:cNvSpPr>
              <p:nvPr/>
            </p:nvSpPr>
            <p:spPr>
              <a:xfrm>
                <a:off x="4005648" y="4912220"/>
                <a:ext cx="4319709" cy="902555"/>
              </a:xfrm>
              <a:prstGeom prst="rect">
                <a:avLst/>
              </a:prstGeom>
              <a:blipFill>
                <a:blip r:embed="rId19"/>
                <a:stretch>
                  <a:fillRect/>
                </a:stretch>
              </a:blipFill>
            </p:spPr>
            <p:txBody>
              <a:bodyPr/>
              <a:lstStyle/>
              <a:p>
                <a:r>
                  <a:rPr lang="en-US">
                    <a:noFill/>
                  </a:rPr>
                  <a:t> </a:t>
                </a:r>
              </a:p>
            </p:txBody>
          </p:sp>
        </mc:Fallback>
      </mc:AlternateContent>
      <p:sp>
        <p:nvSpPr>
          <p:cNvPr id="38" name="CasellaDiTesto 37">
            <a:extLst>
              <a:ext uri="{FF2B5EF4-FFF2-40B4-BE49-F238E27FC236}">
                <a16:creationId xmlns:a16="http://schemas.microsoft.com/office/drawing/2014/main" id="{9EF82444-4420-405C-8641-C42888794928}"/>
              </a:ext>
            </a:extLst>
          </p:cNvPr>
          <p:cNvSpPr txBox="1"/>
          <p:nvPr/>
        </p:nvSpPr>
        <p:spPr>
          <a:xfrm>
            <a:off x="3401912" y="4727554"/>
            <a:ext cx="2329677" cy="369332"/>
          </a:xfrm>
          <a:prstGeom prst="rect">
            <a:avLst/>
          </a:prstGeom>
          <a:noFill/>
        </p:spPr>
        <p:txBody>
          <a:bodyPr wrap="none" rtlCol="0">
            <a:spAutoFit/>
          </a:bodyPr>
          <a:lstStyle/>
          <a:p>
            <a:r>
              <a:rPr lang="en-US" dirty="0"/>
              <a:t>M-class generalization:</a:t>
            </a:r>
          </a:p>
        </p:txBody>
      </p:sp>
      <p:sp>
        <p:nvSpPr>
          <p:cNvPr id="39" name="CasellaDiTesto 38">
            <a:extLst>
              <a:ext uri="{FF2B5EF4-FFF2-40B4-BE49-F238E27FC236}">
                <a16:creationId xmlns:a16="http://schemas.microsoft.com/office/drawing/2014/main" id="{97A3B522-558B-4899-A19F-721C4DFEFC8A}"/>
              </a:ext>
            </a:extLst>
          </p:cNvPr>
          <p:cNvSpPr txBox="1"/>
          <p:nvPr/>
        </p:nvSpPr>
        <p:spPr>
          <a:xfrm>
            <a:off x="468003" y="3655681"/>
            <a:ext cx="1754694" cy="338554"/>
          </a:xfrm>
          <a:prstGeom prst="rect">
            <a:avLst/>
          </a:prstGeom>
          <a:noFill/>
        </p:spPr>
        <p:txBody>
          <a:bodyPr wrap="square">
            <a:spAutoFit/>
          </a:bodyPr>
          <a:lstStyle/>
          <a:p>
            <a:r>
              <a:rPr lang="en-US" sz="1600" b="1" dirty="0"/>
              <a:t>Regression tasks</a:t>
            </a:r>
          </a:p>
        </p:txBody>
      </p:sp>
      <p:sp>
        <p:nvSpPr>
          <p:cNvPr id="3" name="Rettangolo 2">
            <a:extLst>
              <a:ext uri="{FF2B5EF4-FFF2-40B4-BE49-F238E27FC236}">
                <a16:creationId xmlns:a16="http://schemas.microsoft.com/office/drawing/2014/main" id="{BBB6651E-976E-4D2A-A36D-DAFE81EB88E1}"/>
              </a:ext>
            </a:extLst>
          </p:cNvPr>
          <p:cNvSpPr/>
          <p:nvPr/>
        </p:nvSpPr>
        <p:spPr>
          <a:xfrm>
            <a:off x="57152" y="3650808"/>
            <a:ext cx="2664068" cy="225322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ttangolo 39">
            <a:extLst>
              <a:ext uri="{FF2B5EF4-FFF2-40B4-BE49-F238E27FC236}">
                <a16:creationId xmlns:a16="http://schemas.microsoft.com/office/drawing/2014/main" id="{7E33CFBC-D881-4CC0-9066-F007F652F680}"/>
              </a:ext>
            </a:extLst>
          </p:cNvPr>
          <p:cNvSpPr/>
          <p:nvPr/>
        </p:nvSpPr>
        <p:spPr>
          <a:xfrm>
            <a:off x="3038412" y="3650809"/>
            <a:ext cx="8176176" cy="225322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CasellaDiTesto 40">
            <a:extLst>
              <a:ext uri="{FF2B5EF4-FFF2-40B4-BE49-F238E27FC236}">
                <a16:creationId xmlns:a16="http://schemas.microsoft.com/office/drawing/2014/main" id="{76D59F5E-ECF3-492A-B9C9-22D1AB765CC0}"/>
              </a:ext>
            </a:extLst>
          </p:cNvPr>
          <p:cNvSpPr txBox="1"/>
          <p:nvPr/>
        </p:nvSpPr>
        <p:spPr>
          <a:xfrm rot="16200000">
            <a:off x="2267489" y="4588641"/>
            <a:ext cx="1844888" cy="338554"/>
          </a:xfrm>
          <a:prstGeom prst="rect">
            <a:avLst/>
          </a:prstGeom>
          <a:noFill/>
        </p:spPr>
        <p:txBody>
          <a:bodyPr wrap="square">
            <a:spAutoFit/>
          </a:bodyPr>
          <a:lstStyle/>
          <a:p>
            <a:r>
              <a:rPr lang="en-US" sz="1600" b="1" dirty="0"/>
              <a:t>Classification tasks</a:t>
            </a:r>
          </a:p>
        </p:txBody>
      </p:sp>
    </p:spTree>
    <p:extLst>
      <p:ext uri="{BB962C8B-B14F-4D97-AF65-F5344CB8AC3E}">
        <p14:creationId xmlns:p14="http://schemas.microsoft.com/office/powerpoint/2010/main" val="40024640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BA49B5CB-0E59-47F5-A598-B008FEAB60F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555" t="5848" r="6725" b="6140"/>
          <a:stretch/>
        </p:blipFill>
        <p:spPr bwMode="auto">
          <a:xfrm>
            <a:off x="11390552" y="-17585"/>
            <a:ext cx="801448" cy="80411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662D03B7-781F-465F-B63F-5FECEC74ED4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2882" t="12118" r="9832" b="18598"/>
          <a:stretch/>
        </p:blipFill>
        <p:spPr bwMode="auto">
          <a:xfrm>
            <a:off x="11435555" y="786534"/>
            <a:ext cx="731111" cy="655404"/>
          </a:xfrm>
          <a:prstGeom prst="rect">
            <a:avLst/>
          </a:prstGeom>
          <a:noFill/>
          <a:extLst>
            <a:ext uri="{909E8E84-426E-40DD-AFC4-6F175D3DCCD1}">
              <a14:hiddenFill xmlns:a14="http://schemas.microsoft.com/office/drawing/2010/main">
                <a:solidFill>
                  <a:srgbClr val="FFFFFF"/>
                </a:solidFill>
              </a14:hiddenFill>
            </a:ext>
          </a:extLst>
        </p:spPr>
      </p:pic>
      <p:pic>
        <p:nvPicPr>
          <p:cNvPr id="6" name="Immagine 5">
            <a:extLst>
              <a:ext uri="{FF2B5EF4-FFF2-40B4-BE49-F238E27FC236}">
                <a16:creationId xmlns:a16="http://schemas.microsoft.com/office/drawing/2014/main" id="{E506EE41-8FBF-4069-BE3E-A9357494240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80313" y="0"/>
            <a:ext cx="801447" cy="800101"/>
          </a:xfrm>
          <a:prstGeom prst="rect">
            <a:avLst/>
          </a:prstGeom>
          <a:ln>
            <a:noFill/>
          </a:ln>
          <a:effectLst>
            <a:outerShdw blurRad="292100" dist="139700" dir="2700000" algn="tl" rotWithShape="0">
              <a:srgbClr val="333333">
                <a:alpha val="65000"/>
              </a:srgbClr>
            </a:outerShdw>
          </a:effectLst>
        </p:spPr>
      </p:pic>
      <p:sp>
        <p:nvSpPr>
          <p:cNvPr id="9" name="CasellaDiTesto 8">
            <a:extLst>
              <a:ext uri="{FF2B5EF4-FFF2-40B4-BE49-F238E27FC236}">
                <a16:creationId xmlns:a16="http://schemas.microsoft.com/office/drawing/2014/main" id="{78F30BA7-DC35-49CF-8F0D-1A9CA614DB74}"/>
              </a:ext>
            </a:extLst>
          </p:cNvPr>
          <p:cNvSpPr txBox="1"/>
          <p:nvPr/>
        </p:nvSpPr>
        <p:spPr>
          <a:xfrm>
            <a:off x="8484823" y="6488668"/>
            <a:ext cx="3707177" cy="369332"/>
          </a:xfrm>
          <a:prstGeom prst="rect">
            <a:avLst/>
          </a:prstGeom>
          <a:noFill/>
        </p:spPr>
        <p:txBody>
          <a:bodyPr wrap="square" rtlCol="0">
            <a:spAutoFit/>
          </a:bodyPr>
          <a:lstStyle/>
          <a:p>
            <a:r>
              <a:rPr lang="en-US" i="1" dirty="0"/>
              <a:t>INAF School of AI, Naples, April 14-17</a:t>
            </a:r>
          </a:p>
        </p:txBody>
      </p:sp>
      <p:grpSp>
        <p:nvGrpSpPr>
          <p:cNvPr id="8" name="Gruppo 7">
            <a:extLst>
              <a:ext uri="{FF2B5EF4-FFF2-40B4-BE49-F238E27FC236}">
                <a16:creationId xmlns:a16="http://schemas.microsoft.com/office/drawing/2014/main" id="{3AD9DBE2-A5A7-4B7F-84D3-49F06060F812}"/>
              </a:ext>
            </a:extLst>
          </p:cNvPr>
          <p:cNvGrpSpPr/>
          <p:nvPr/>
        </p:nvGrpSpPr>
        <p:grpSpPr>
          <a:xfrm>
            <a:off x="418988" y="952724"/>
            <a:ext cx="3362325" cy="2314575"/>
            <a:chOff x="3638550" y="4048125"/>
            <a:chExt cx="2583250" cy="1685925"/>
          </a:xfrm>
        </p:grpSpPr>
        <p:sp>
          <p:nvSpPr>
            <p:cNvPr id="10" name="Ovale 9">
              <a:extLst>
                <a:ext uri="{FF2B5EF4-FFF2-40B4-BE49-F238E27FC236}">
                  <a16:creationId xmlns:a16="http://schemas.microsoft.com/office/drawing/2014/main" id="{A3C4442D-2D26-425B-8F0D-D2C0D4C518AE}"/>
                </a:ext>
              </a:extLst>
            </p:cNvPr>
            <p:cNvSpPr/>
            <p:nvPr/>
          </p:nvSpPr>
          <p:spPr>
            <a:xfrm>
              <a:off x="4505326" y="4448175"/>
              <a:ext cx="1047750" cy="9525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Connettore 2 10">
              <a:extLst>
                <a:ext uri="{FF2B5EF4-FFF2-40B4-BE49-F238E27FC236}">
                  <a16:creationId xmlns:a16="http://schemas.microsoft.com/office/drawing/2014/main" id="{3A65D38B-CED9-41CA-B208-B2EDF86BC524}"/>
                </a:ext>
              </a:extLst>
            </p:cNvPr>
            <p:cNvCxnSpPr>
              <a:cxnSpLocks/>
              <a:endCxn id="10" idx="1"/>
            </p:cNvCxnSpPr>
            <p:nvPr/>
          </p:nvCxnSpPr>
          <p:spPr>
            <a:xfrm>
              <a:off x="3971925" y="4048125"/>
              <a:ext cx="686840" cy="53954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Connettore 2 11">
              <a:extLst>
                <a:ext uri="{FF2B5EF4-FFF2-40B4-BE49-F238E27FC236}">
                  <a16:creationId xmlns:a16="http://schemas.microsoft.com/office/drawing/2014/main" id="{70561D0A-16BE-4935-9209-2C0CF1C8444D}"/>
                </a:ext>
              </a:extLst>
            </p:cNvPr>
            <p:cNvCxnSpPr>
              <a:cxnSpLocks/>
            </p:cNvCxnSpPr>
            <p:nvPr/>
          </p:nvCxnSpPr>
          <p:spPr>
            <a:xfrm>
              <a:off x="3781425" y="4479820"/>
              <a:ext cx="752476" cy="25686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Connettore 2 12">
              <a:extLst>
                <a:ext uri="{FF2B5EF4-FFF2-40B4-BE49-F238E27FC236}">
                  <a16:creationId xmlns:a16="http://schemas.microsoft.com/office/drawing/2014/main" id="{3550573B-15B5-4B75-BF28-5C81C8A1AF2E}"/>
                </a:ext>
              </a:extLst>
            </p:cNvPr>
            <p:cNvCxnSpPr>
              <a:cxnSpLocks/>
              <a:endCxn id="10" idx="2"/>
            </p:cNvCxnSpPr>
            <p:nvPr/>
          </p:nvCxnSpPr>
          <p:spPr>
            <a:xfrm>
              <a:off x="3638550" y="4924425"/>
              <a:ext cx="866776"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Connettore 2 13">
              <a:extLst>
                <a:ext uri="{FF2B5EF4-FFF2-40B4-BE49-F238E27FC236}">
                  <a16:creationId xmlns:a16="http://schemas.microsoft.com/office/drawing/2014/main" id="{69E49733-72C6-44BC-9829-3796D0BE9144}"/>
                </a:ext>
              </a:extLst>
            </p:cNvPr>
            <p:cNvCxnSpPr>
              <a:cxnSpLocks/>
              <a:endCxn id="10" idx="3"/>
            </p:cNvCxnSpPr>
            <p:nvPr/>
          </p:nvCxnSpPr>
          <p:spPr>
            <a:xfrm flipV="1">
              <a:off x="3848100" y="5261185"/>
              <a:ext cx="810665" cy="472865"/>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CasellaDiTesto 14">
              <a:extLst>
                <a:ext uri="{FF2B5EF4-FFF2-40B4-BE49-F238E27FC236}">
                  <a16:creationId xmlns:a16="http://schemas.microsoft.com/office/drawing/2014/main" id="{8C88B5F1-BBAC-4AFF-A9F9-3ACAB403CC21}"/>
                </a:ext>
              </a:extLst>
            </p:cNvPr>
            <p:cNvSpPr txBox="1"/>
            <p:nvPr/>
          </p:nvSpPr>
          <p:spPr>
            <a:xfrm>
              <a:off x="3981275" y="5045495"/>
              <a:ext cx="343364" cy="369332"/>
            </a:xfrm>
            <a:prstGeom prst="rect">
              <a:avLst/>
            </a:prstGeom>
            <a:noFill/>
          </p:spPr>
          <p:txBody>
            <a:bodyPr wrap="none" rtlCol="0">
              <a:spAutoFit/>
            </a:bodyPr>
            <a:lstStyle/>
            <a:p>
              <a:r>
                <a:rPr lang="en-US" dirty="0"/>
                <a:t>…</a:t>
              </a:r>
            </a:p>
          </p:txBody>
        </p:sp>
        <p:cxnSp>
          <p:nvCxnSpPr>
            <p:cNvPr id="16" name="Connettore 2 15">
              <a:extLst>
                <a:ext uri="{FF2B5EF4-FFF2-40B4-BE49-F238E27FC236}">
                  <a16:creationId xmlns:a16="http://schemas.microsoft.com/office/drawing/2014/main" id="{791519B0-07F4-4E12-ADC0-AB14EF11A069}"/>
                </a:ext>
              </a:extLst>
            </p:cNvPr>
            <p:cNvCxnSpPr>
              <a:cxnSpLocks/>
            </p:cNvCxnSpPr>
            <p:nvPr/>
          </p:nvCxnSpPr>
          <p:spPr>
            <a:xfrm flipV="1">
              <a:off x="5553076" y="4941333"/>
              <a:ext cx="668724" cy="1"/>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17" name="CasellaDiTesto 16">
                <a:extLst>
                  <a:ext uri="{FF2B5EF4-FFF2-40B4-BE49-F238E27FC236}">
                    <a16:creationId xmlns:a16="http://schemas.microsoft.com/office/drawing/2014/main" id="{28C75788-C113-49DD-BEF9-9E704529F3F9}"/>
                  </a:ext>
                </a:extLst>
              </p:cNvPr>
              <p:cNvSpPr txBox="1"/>
              <p:nvPr/>
            </p:nvSpPr>
            <p:spPr>
              <a:xfrm>
                <a:off x="522313" y="692692"/>
                <a:ext cx="460767"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it-IT" b="0" i="1" smtClean="0">
                              <a:latin typeface="Cambria Math" panose="02040503050406030204" pitchFamily="18" charset="0"/>
                            </a:rPr>
                            <m:t>𝑥</m:t>
                          </m:r>
                        </m:e>
                        <m:sub>
                          <m:r>
                            <a:rPr lang="it-IT" b="0" i="1" smtClean="0">
                              <a:latin typeface="Cambria Math" panose="02040503050406030204" pitchFamily="18" charset="0"/>
                            </a:rPr>
                            <m:t>1</m:t>
                          </m:r>
                        </m:sub>
                      </m:sSub>
                    </m:oMath>
                  </m:oMathPara>
                </a14:m>
                <a:endParaRPr lang="en-US" dirty="0"/>
              </a:p>
            </p:txBody>
          </p:sp>
        </mc:Choice>
        <mc:Fallback xmlns="">
          <p:sp>
            <p:nvSpPr>
              <p:cNvPr id="17" name="CasellaDiTesto 16">
                <a:extLst>
                  <a:ext uri="{FF2B5EF4-FFF2-40B4-BE49-F238E27FC236}">
                    <a16:creationId xmlns:a16="http://schemas.microsoft.com/office/drawing/2014/main" id="{28C75788-C113-49DD-BEF9-9E704529F3F9}"/>
                  </a:ext>
                </a:extLst>
              </p:cNvPr>
              <p:cNvSpPr txBox="1">
                <a:spLocks noRot="1" noChangeAspect="1" noMove="1" noResize="1" noEditPoints="1" noAdjustHandles="1" noChangeArrowheads="1" noChangeShapeType="1" noTextEdit="1"/>
              </p:cNvSpPr>
              <p:nvPr/>
            </p:nvSpPr>
            <p:spPr>
              <a:xfrm>
                <a:off x="522313" y="692692"/>
                <a:ext cx="460767" cy="369332"/>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CasellaDiTesto 17">
                <a:extLst>
                  <a:ext uri="{FF2B5EF4-FFF2-40B4-BE49-F238E27FC236}">
                    <a16:creationId xmlns:a16="http://schemas.microsoft.com/office/drawing/2014/main" id="{121ECC01-2E55-4C22-A0BE-6E77DBE13DA2}"/>
                  </a:ext>
                </a:extLst>
              </p:cNvPr>
              <p:cNvSpPr txBox="1"/>
              <p:nvPr/>
            </p:nvSpPr>
            <p:spPr>
              <a:xfrm>
                <a:off x="274547" y="1285358"/>
                <a:ext cx="46609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it-IT" b="0" i="1" smtClean="0">
                              <a:latin typeface="Cambria Math" panose="02040503050406030204" pitchFamily="18" charset="0"/>
                            </a:rPr>
                            <m:t>𝑥</m:t>
                          </m:r>
                        </m:e>
                        <m:sub>
                          <m:r>
                            <a:rPr lang="it-IT" b="0" i="1" smtClean="0">
                              <a:latin typeface="Cambria Math" panose="02040503050406030204" pitchFamily="18" charset="0"/>
                            </a:rPr>
                            <m:t>2</m:t>
                          </m:r>
                        </m:sub>
                      </m:sSub>
                    </m:oMath>
                  </m:oMathPara>
                </a14:m>
                <a:endParaRPr lang="en-US" dirty="0"/>
              </a:p>
            </p:txBody>
          </p:sp>
        </mc:Choice>
        <mc:Fallback xmlns="">
          <p:sp>
            <p:nvSpPr>
              <p:cNvPr id="18" name="CasellaDiTesto 17">
                <a:extLst>
                  <a:ext uri="{FF2B5EF4-FFF2-40B4-BE49-F238E27FC236}">
                    <a16:creationId xmlns:a16="http://schemas.microsoft.com/office/drawing/2014/main" id="{121ECC01-2E55-4C22-A0BE-6E77DBE13DA2}"/>
                  </a:ext>
                </a:extLst>
              </p:cNvPr>
              <p:cNvSpPr txBox="1">
                <a:spLocks noRot="1" noChangeAspect="1" noMove="1" noResize="1" noEditPoints="1" noAdjustHandles="1" noChangeArrowheads="1" noChangeShapeType="1" noTextEdit="1"/>
              </p:cNvSpPr>
              <p:nvPr/>
            </p:nvSpPr>
            <p:spPr>
              <a:xfrm>
                <a:off x="274547" y="1285358"/>
                <a:ext cx="466090" cy="369332"/>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CasellaDiTesto 18">
                <a:extLst>
                  <a:ext uri="{FF2B5EF4-FFF2-40B4-BE49-F238E27FC236}">
                    <a16:creationId xmlns:a16="http://schemas.microsoft.com/office/drawing/2014/main" id="{72384E0A-BEFA-4E98-9083-9D946D9CEA98}"/>
                  </a:ext>
                </a:extLst>
              </p:cNvPr>
              <p:cNvSpPr txBox="1"/>
              <p:nvPr/>
            </p:nvSpPr>
            <p:spPr>
              <a:xfrm>
                <a:off x="61546" y="1883793"/>
                <a:ext cx="46609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it-IT" b="0" i="1" smtClean="0">
                              <a:latin typeface="Cambria Math" panose="02040503050406030204" pitchFamily="18" charset="0"/>
                            </a:rPr>
                            <m:t>𝑥</m:t>
                          </m:r>
                        </m:e>
                        <m:sub>
                          <m:r>
                            <a:rPr lang="it-IT" b="0" i="1" smtClean="0">
                              <a:latin typeface="Cambria Math" panose="02040503050406030204" pitchFamily="18" charset="0"/>
                            </a:rPr>
                            <m:t>3</m:t>
                          </m:r>
                        </m:sub>
                      </m:sSub>
                    </m:oMath>
                  </m:oMathPara>
                </a14:m>
                <a:endParaRPr lang="en-US" dirty="0"/>
              </a:p>
            </p:txBody>
          </p:sp>
        </mc:Choice>
        <mc:Fallback xmlns="">
          <p:sp>
            <p:nvSpPr>
              <p:cNvPr id="19" name="CasellaDiTesto 18">
                <a:extLst>
                  <a:ext uri="{FF2B5EF4-FFF2-40B4-BE49-F238E27FC236}">
                    <a16:creationId xmlns:a16="http://schemas.microsoft.com/office/drawing/2014/main" id="{72384E0A-BEFA-4E98-9083-9D946D9CEA98}"/>
                  </a:ext>
                </a:extLst>
              </p:cNvPr>
              <p:cNvSpPr txBox="1">
                <a:spLocks noRot="1" noChangeAspect="1" noMove="1" noResize="1" noEditPoints="1" noAdjustHandles="1" noChangeArrowheads="1" noChangeShapeType="1" noTextEdit="1"/>
              </p:cNvSpPr>
              <p:nvPr/>
            </p:nvSpPr>
            <p:spPr>
              <a:xfrm>
                <a:off x="61546" y="1883793"/>
                <a:ext cx="466090" cy="369332"/>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CasellaDiTesto 19">
                <a:extLst>
                  <a:ext uri="{FF2B5EF4-FFF2-40B4-BE49-F238E27FC236}">
                    <a16:creationId xmlns:a16="http://schemas.microsoft.com/office/drawing/2014/main" id="{277869AF-E06A-4614-8790-AAB9CEA91901}"/>
                  </a:ext>
                </a:extLst>
              </p:cNvPr>
              <p:cNvSpPr txBox="1"/>
              <p:nvPr/>
            </p:nvSpPr>
            <p:spPr>
              <a:xfrm>
                <a:off x="256824" y="3066983"/>
                <a:ext cx="526041"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it-IT" b="0" i="1" smtClean="0">
                              <a:latin typeface="Cambria Math" panose="02040503050406030204" pitchFamily="18" charset="0"/>
                            </a:rPr>
                            <m:t>𝑥</m:t>
                          </m:r>
                        </m:e>
                        <m:sub>
                          <m:r>
                            <a:rPr lang="it-IT" b="0" i="1" smtClean="0">
                              <a:latin typeface="Cambria Math" panose="02040503050406030204" pitchFamily="18" charset="0"/>
                            </a:rPr>
                            <m:t>𝑚</m:t>
                          </m:r>
                        </m:sub>
                      </m:sSub>
                    </m:oMath>
                  </m:oMathPara>
                </a14:m>
                <a:endParaRPr lang="en-US" dirty="0"/>
              </a:p>
            </p:txBody>
          </p:sp>
        </mc:Choice>
        <mc:Fallback xmlns="">
          <p:sp>
            <p:nvSpPr>
              <p:cNvPr id="20" name="CasellaDiTesto 19">
                <a:extLst>
                  <a:ext uri="{FF2B5EF4-FFF2-40B4-BE49-F238E27FC236}">
                    <a16:creationId xmlns:a16="http://schemas.microsoft.com/office/drawing/2014/main" id="{277869AF-E06A-4614-8790-AAB9CEA91901}"/>
                  </a:ext>
                </a:extLst>
              </p:cNvPr>
              <p:cNvSpPr txBox="1">
                <a:spLocks noRot="1" noChangeAspect="1" noMove="1" noResize="1" noEditPoints="1" noAdjustHandles="1" noChangeArrowheads="1" noChangeShapeType="1" noTextEdit="1"/>
              </p:cNvSpPr>
              <p:nvPr/>
            </p:nvSpPr>
            <p:spPr>
              <a:xfrm>
                <a:off x="256824" y="3066983"/>
                <a:ext cx="526041" cy="369332"/>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CasellaDiTesto 20">
                <a:extLst>
                  <a:ext uri="{FF2B5EF4-FFF2-40B4-BE49-F238E27FC236}">
                    <a16:creationId xmlns:a16="http://schemas.microsoft.com/office/drawing/2014/main" id="{D2E4B4E2-563B-4DCA-B6E8-99E5AD9C76D8}"/>
                  </a:ext>
                </a:extLst>
              </p:cNvPr>
              <p:cNvSpPr txBox="1"/>
              <p:nvPr/>
            </p:nvSpPr>
            <p:spPr>
              <a:xfrm>
                <a:off x="1150963" y="959285"/>
                <a:ext cx="50180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it-IT" b="0" i="1" smtClean="0">
                              <a:latin typeface="Cambria Math" panose="02040503050406030204" pitchFamily="18" charset="0"/>
                            </a:rPr>
                            <m:t>𝑤</m:t>
                          </m:r>
                        </m:e>
                        <m:sub>
                          <m:r>
                            <a:rPr lang="it-IT" b="0" i="1" smtClean="0">
                              <a:latin typeface="Cambria Math" panose="02040503050406030204" pitchFamily="18" charset="0"/>
                            </a:rPr>
                            <m:t>1</m:t>
                          </m:r>
                        </m:sub>
                      </m:sSub>
                    </m:oMath>
                  </m:oMathPara>
                </a14:m>
                <a:endParaRPr lang="en-US" dirty="0"/>
              </a:p>
            </p:txBody>
          </p:sp>
        </mc:Choice>
        <mc:Fallback xmlns="">
          <p:sp>
            <p:nvSpPr>
              <p:cNvPr id="21" name="CasellaDiTesto 20">
                <a:extLst>
                  <a:ext uri="{FF2B5EF4-FFF2-40B4-BE49-F238E27FC236}">
                    <a16:creationId xmlns:a16="http://schemas.microsoft.com/office/drawing/2014/main" id="{D2E4B4E2-563B-4DCA-B6E8-99E5AD9C76D8}"/>
                  </a:ext>
                </a:extLst>
              </p:cNvPr>
              <p:cNvSpPr txBox="1">
                <a:spLocks noRot="1" noChangeAspect="1" noMove="1" noResize="1" noEditPoints="1" noAdjustHandles="1" noChangeArrowheads="1" noChangeShapeType="1" noTextEdit="1"/>
              </p:cNvSpPr>
              <p:nvPr/>
            </p:nvSpPr>
            <p:spPr>
              <a:xfrm>
                <a:off x="1150963" y="959285"/>
                <a:ext cx="501804" cy="369332"/>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CasellaDiTesto 21">
                <a:extLst>
                  <a:ext uri="{FF2B5EF4-FFF2-40B4-BE49-F238E27FC236}">
                    <a16:creationId xmlns:a16="http://schemas.microsoft.com/office/drawing/2014/main" id="{94A0BC95-5DEE-43EB-9088-1BB7077407E1}"/>
                  </a:ext>
                </a:extLst>
              </p:cNvPr>
              <p:cNvSpPr txBox="1"/>
              <p:nvPr/>
            </p:nvSpPr>
            <p:spPr>
              <a:xfrm>
                <a:off x="879874" y="1379176"/>
                <a:ext cx="507127"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it-IT" b="0" i="1" smtClean="0">
                              <a:latin typeface="Cambria Math" panose="02040503050406030204" pitchFamily="18" charset="0"/>
                            </a:rPr>
                            <m:t>𝑤</m:t>
                          </m:r>
                        </m:e>
                        <m:sub>
                          <m:r>
                            <a:rPr lang="it-IT" b="0" i="1" smtClean="0">
                              <a:latin typeface="Cambria Math" panose="02040503050406030204" pitchFamily="18" charset="0"/>
                            </a:rPr>
                            <m:t>2</m:t>
                          </m:r>
                        </m:sub>
                      </m:sSub>
                    </m:oMath>
                  </m:oMathPara>
                </a14:m>
                <a:endParaRPr lang="en-US" dirty="0"/>
              </a:p>
            </p:txBody>
          </p:sp>
        </mc:Choice>
        <mc:Fallback xmlns="">
          <p:sp>
            <p:nvSpPr>
              <p:cNvPr id="22" name="CasellaDiTesto 21">
                <a:extLst>
                  <a:ext uri="{FF2B5EF4-FFF2-40B4-BE49-F238E27FC236}">
                    <a16:creationId xmlns:a16="http://schemas.microsoft.com/office/drawing/2014/main" id="{94A0BC95-5DEE-43EB-9088-1BB7077407E1}"/>
                  </a:ext>
                </a:extLst>
              </p:cNvPr>
              <p:cNvSpPr txBox="1">
                <a:spLocks noRot="1" noChangeAspect="1" noMove="1" noResize="1" noEditPoints="1" noAdjustHandles="1" noChangeArrowheads="1" noChangeShapeType="1" noTextEdit="1"/>
              </p:cNvSpPr>
              <p:nvPr/>
            </p:nvSpPr>
            <p:spPr>
              <a:xfrm>
                <a:off x="879874" y="1379176"/>
                <a:ext cx="507127" cy="369332"/>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CasellaDiTesto 22">
                <a:extLst>
                  <a:ext uri="{FF2B5EF4-FFF2-40B4-BE49-F238E27FC236}">
                    <a16:creationId xmlns:a16="http://schemas.microsoft.com/office/drawing/2014/main" id="{40D2A80B-BDC6-4256-AC6A-BF03F4185DCF}"/>
                  </a:ext>
                </a:extLst>
              </p:cNvPr>
              <p:cNvSpPr txBox="1"/>
              <p:nvPr/>
            </p:nvSpPr>
            <p:spPr>
              <a:xfrm>
                <a:off x="780664" y="1825976"/>
                <a:ext cx="507127"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it-IT" b="0" i="1" smtClean="0">
                              <a:latin typeface="Cambria Math" panose="02040503050406030204" pitchFamily="18" charset="0"/>
                            </a:rPr>
                            <m:t>𝑤</m:t>
                          </m:r>
                        </m:e>
                        <m:sub>
                          <m:r>
                            <a:rPr lang="it-IT" b="0" i="1" smtClean="0">
                              <a:latin typeface="Cambria Math" panose="02040503050406030204" pitchFamily="18" charset="0"/>
                            </a:rPr>
                            <m:t>3</m:t>
                          </m:r>
                        </m:sub>
                      </m:sSub>
                    </m:oMath>
                  </m:oMathPara>
                </a14:m>
                <a:endParaRPr lang="en-US" dirty="0"/>
              </a:p>
            </p:txBody>
          </p:sp>
        </mc:Choice>
        <mc:Fallback xmlns="">
          <p:sp>
            <p:nvSpPr>
              <p:cNvPr id="23" name="CasellaDiTesto 22">
                <a:extLst>
                  <a:ext uri="{FF2B5EF4-FFF2-40B4-BE49-F238E27FC236}">
                    <a16:creationId xmlns:a16="http://schemas.microsoft.com/office/drawing/2014/main" id="{40D2A80B-BDC6-4256-AC6A-BF03F4185DCF}"/>
                  </a:ext>
                </a:extLst>
              </p:cNvPr>
              <p:cNvSpPr txBox="1">
                <a:spLocks noRot="1" noChangeAspect="1" noMove="1" noResize="1" noEditPoints="1" noAdjustHandles="1" noChangeArrowheads="1" noChangeShapeType="1" noTextEdit="1"/>
              </p:cNvSpPr>
              <p:nvPr/>
            </p:nvSpPr>
            <p:spPr>
              <a:xfrm>
                <a:off x="780664" y="1825976"/>
                <a:ext cx="507127" cy="369332"/>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CasellaDiTesto 23">
                <a:extLst>
                  <a:ext uri="{FF2B5EF4-FFF2-40B4-BE49-F238E27FC236}">
                    <a16:creationId xmlns:a16="http://schemas.microsoft.com/office/drawing/2014/main" id="{84F1E97B-F71D-4172-8B0A-9C9030B53A17}"/>
                  </a:ext>
                </a:extLst>
              </p:cNvPr>
              <p:cNvSpPr txBox="1"/>
              <p:nvPr/>
            </p:nvSpPr>
            <p:spPr>
              <a:xfrm>
                <a:off x="1102104" y="2853203"/>
                <a:ext cx="572529"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it-IT" b="0" i="1" smtClean="0">
                              <a:latin typeface="Cambria Math" panose="02040503050406030204" pitchFamily="18" charset="0"/>
                            </a:rPr>
                            <m:t>𝑤</m:t>
                          </m:r>
                        </m:e>
                        <m:sub>
                          <m:r>
                            <a:rPr lang="it-IT" b="0" i="1" smtClean="0">
                              <a:latin typeface="Cambria Math" panose="02040503050406030204" pitchFamily="18" charset="0"/>
                            </a:rPr>
                            <m:t>𝑀</m:t>
                          </m:r>
                        </m:sub>
                      </m:sSub>
                    </m:oMath>
                  </m:oMathPara>
                </a14:m>
                <a:endParaRPr lang="en-US" dirty="0"/>
              </a:p>
            </p:txBody>
          </p:sp>
        </mc:Choice>
        <mc:Fallback xmlns="">
          <p:sp>
            <p:nvSpPr>
              <p:cNvPr id="24" name="CasellaDiTesto 23">
                <a:extLst>
                  <a:ext uri="{FF2B5EF4-FFF2-40B4-BE49-F238E27FC236}">
                    <a16:creationId xmlns:a16="http://schemas.microsoft.com/office/drawing/2014/main" id="{84F1E97B-F71D-4172-8B0A-9C9030B53A17}"/>
                  </a:ext>
                </a:extLst>
              </p:cNvPr>
              <p:cNvSpPr txBox="1">
                <a:spLocks noRot="1" noChangeAspect="1" noMove="1" noResize="1" noEditPoints="1" noAdjustHandles="1" noChangeArrowheads="1" noChangeShapeType="1" noTextEdit="1"/>
              </p:cNvSpPr>
              <p:nvPr/>
            </p:nvSpPr>
            <p:spPr>
              <a:xfrm>
                <a:off x="1102104" y="2853203"/>
                <a:ext cx="572529" cy="369332"/>
              </a:xfrm>
              <a:prstGeom prst="rect">
                <a:avLst/>
              </a:prstGeom>
              <a:blipFill>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CasellaDiTesto 24">
                <a:extLst>
                  <a:ext uri="{FF2B5EF4-FFF2-40B4-BE49-F238E27FC236}">
                    <a16:creationId xmlns:a16="http://schemas.microsoft.com/office/drawing/2014/main" id="{201F9743-EB31-4459-AFDF-BFF126292896}"/>
                  </a:ext>
                </a:extLst>
              </p:cNvPr>
              <p:cNvSpPr txBox="1"/>
              <p:nvPr/>
            </p:nvSpPr>
            <p:spPr>
              <a:xfrm>
                <a:off x="3071083" y="1518616"/>
                <a:ext cx="3838230" cy="98405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it-IT" b="0" i="1" smtClean="0">
                          <a:latin typeface="Cambria Math" panose="02040503050406030204" pitchFamily="18" charset="0"/>
                        </a:rPr>
                        <m:t>𝑦</m:t>
                      </m:r>
                      <m:r>
                        <a:rPr lang="it-IT" b="0" i="1" smtClean="0">
                          <a:latin typeface="Cambria Math" panose="02040503050406030204" pitchFamily="18" charset="0"/>
                        </a:rPr>
                        <m:t>=</m:t>
                      </m:r>
                      <m:r>
                        <a:rPr lang="it-IT" b="0" i="1" smtClean="0">
                          <a:latin typeface="Cambria Math" panose="02040503050406030204" pitchFamily="18" charset="0"/>
                          <a:ea typeface="Cambria Math" panose="02040503050406030204" pitchFamily="18" charset="0"/>
                        </a:rPr>
                        <m:t>𝜎</m:t>
                      </m:r>
                      <m:d>
                        <m:dPr>
                          <m:ctrlPr>
                            <a:rPr lang="it-IT" b="0" i="1" smtClean="0">
                              <a:latin typeface="Cambria Math" panose="02040503050406030204" pitchFamily="18" charset="0"/>
                              <a:ea typeface="Cambria Math" panose="02040503050406030204" pitchFamily="18" charset="0"/>
                            </a:rPr>
                          </m:ctrlPr>
                        </m:dPr>
                        <m:e>
                          <m:nary>
                            <m:naryPr>
                              <m:chr m:val="∑"/>
                              <m:ctrlPr>
                                <a:rPr lang="it-IT" b="0" i="1" smtClean="0">
                                  <a:latin typeface="Cambria Math" panose="02040503050406030204" pitchFamily="18" charset="0"/>
                                </a:rPr>
                              </m:ctrlPr>
                            </m:naryPr>
                            <m:sub>
                              <m:r>
                                <m:rPr>
                                  <m:brk m:alnAt="23"/>
                                </m:rPr>
                                <a:rPr lang="it-IT" b="0" i="1" smtClean="0">
                                  <a:latin typeface="Cambria Math" panose="02040503050406030204" pitchFamily="18" charset="0"/>
                                </a:rPr>
                                <m:t>𝑗</m:t>
                              </m:r>
                              <m:r>
                                <a:rPr lang="it-IT" b="0" i="1" smtClean="0">
                                  <a:latin typeface="Cambria Math" panose="02040503050406030204" pitchFamily="18" charset="0"/>
                                </a:rPr>
                                <m:t>=1</m:t>
                              </m:r>
                            </m:sub>
                            <m:sup>
                              <m:r>
                                <a:rPr lang="it-IT" b="0" i="1" smtClean="0">
                                  <a:latin typeface="Cambria Math" panose="02040503050406030204" pitchFamily="18" charset="0"/>
                                </a:rPr>
                                <m:t>𝑀</m:t>
                              </m:r>
                            </m:sup>
                            <m:e>
                              <m:sSub>
                                <m:sSubPr>
                                  <m:ctrlPr>
                                    <a:rPr lang="it-IT" b="0" i="1" smtClean="0">
                                      <a:latin typeface="Cambria Math" panose="02040503050406030204" pitchFamily="18" charset="0"/>
                                    </a:rPr>
                                  </m:ctrlPr>
                                </m:sSubPr>
                                <m:e>
                                  <m:r>
                                    <a:rPr lang="it-IT" b="0" i="1" smtClean="0">
                                      <a:latin typeface="Cambria Math" panose="02040503050406030204" pitchFamily="18" charset="0"/>
                                    </a:rPr>
                                    <m:t>𝑤</m:t>
                                  </m:r>
                                </m:e>
                                <m:sub>
                                  <m:r>
                                    <a:rPr lang="it-IT" b="0" i="1" smtClean="0">
                                      <a:latin typeface="Cambria Math" panose="02040503050406030204" pitchFamily="18" charset="0"/>
                                    </a:rPr>
                                    <m:t>𝑗</m:t>
                                  </m:r>
                                </m:sub>
                              </m:sSub>
                              <m:sSub>
                                <m:sSubPr>
                                  <m:ctrlPr>
                                    <a:rPr lang="it-IT" b="0" i="1" smtClean="0">
                                      <a:latin typeface="Cambria Math" panose="02040503050406030204" pitchFamily="18" charset="0"/>
                                    </a:rPr>
                                  </m:ctrlPr>
                                </m:sSubPr>
                                <m:e>
                                  <m:r>
                                    <a:rPr lang="it-IT" b="0" i="1" smtClean="0">
                                      <a:latin typeface="Cambria Math" panose="02040503050406030204" pitchFamily="18" charset="0"/>
                                    </a:rPr>
                                    <m:t>𝑥</m:t>
                                  </m:r>
                                </m:e>
                                <m:sub>
                                  <m:r>
                                    <a:rPr lang="it-IT" b="0" i="1" smtClean="0">
                                      <a:latin typeface="Cambria Math" panose="02040503050406030204" pitchFamily="18" charset="0"/>
                                    </a:rPr>
                                    <m:t>𝑗</m:t>
                                  </m:r>
                                </m:sub>
                              </m:sSub>
                            </m:e>
                          </m:nary>
                          <m:r>
                            <a:rPr lang="it-IT" b="0" i="1" smtClean="0">
                              <a:latin typeface="Cambria Math" panose="02040503050406030204" pitchFamily="18" charset="0"/>
                            </a:rPr>
                            <m:t>+</m:t>
                          </m:r>
                          <m:r>
                            <a:rPr lang="it-IT" b="0" i="1" smtClean="0">
                              <a:latin typeface="Cambria Math" panose="02040503050406030204" pitchFamily="18" charset="0"/>
                            </a:rPr>
                            <m:t>𝑏</m:t>
                          </m:r>
                          <m:r>
                            <m:rPr>
                              <m:nor/>
                            </m:rPr>
                            <a:rPr lang="en-US" dirty="0"/>
                            <m:t> </m:t>
                          </m:r>
                        </m:e>
                      </m:d>
                      <m:r>
                        <a:rPr lang="it-IT" b="0" i="1" dirty="0" smtClean="0">
                          <a:latin typeface="Cambria Math" panose="02040503050406030204" pitchFamily="18" charset="0"/>
                        </a:rPr>
                        <m:t>=</m:t>
                      </m:r>
                      <m:r>
                        <a:rPr lang="it-IT" b="0" i="1" dirty="0" smtClean="0">
                          <a:latin typeface="Cambria Math" panose="02040503050406030204" pitchFamily="18" charset="0"/>
                        </a:rPr>
                        <m:t>𝑓</m:t>
                      </m:r>
                      <m:r>
                        <a:rPr lang="it-IT" b="0" i="1" dirty="0" smtClean="0">
                          <a:latin typeface="Cambria Math" panose="02040503050406030204" pitchFamily="18" charset="0"/>
                        </a:rPr>
                        <m:t>(</m:t>
                      </m:r>
                      <m:sSub>
                        <m:sSubPr>
                          <m:ctrlPr>
                            <a:rPr lang="it-IT" i="1">
                              <a:latin typeface="Cambria Math" panose="02040503050406030204" pitchFamily="18" charset="0"/>
                            </a:rPr>
                          </m:ctrlPr>
                        </m:sSubPr>
                        <m:e>
                          <m:r>
                            <a:rPr lang="it-IT" i="1">
                              <a:latin typeface="Cambria Math" panose="02040503050406030204" pitchFamily="18" charset="0"/>
                            </a:rPr>
                            <m:t>𝑥</m:t>
                          </m:r>
                        </m:e>
                        <m:sub>
                          <m:r>
                            <a:rPr lang="it-IT" i="1">
                              <a:latin typeface="Cambria Math" panose="02040503050406030204" pitchFamily="18" charset="0"/>
                            </a:rPr>
                            <m:t>𝑗</m:t>
                          </m:r>
                        </m:sub>
                      </m:sSub>
                      <m:r>
                        <a:rPr lang="it-IT" b="0" i="1" smtClean="0">
                          <a:latin typeface="Cambria Math" panose="02040503050406030204" pitchFamily="18" charset="0"/>
                        </a:rPr>
                        <m:t>|</m:t>
                      </m:r>
                      <m:sSub>
                        <m:sSubPr>
                          <m:ctrlPr>
                            <a:rPr lang="it-IT" i="1">
                              <a:latin typeface="Cambria Math" panose="02040503050406030204" pitchFamily="18" charset="0"/>
                            </a:rPr>
                          </m:ctrlPr>
                        </m:sSubPr>
                        <m:e>
                          <m:r>
                            <a:rPr lang="it-IT" b="0" i="1" smtClean="0">
                              <a:latin typeface="Cambria Math" panose="02040503050406030204" pitchFamily="18" charset="0"/>
                            </a:rPr>
                            <m:t>𝑤</m:t>
                          </m:r>
                        </m:e>
                        <m:sub>
                          <m:r>
                            <a:rPr lang="it-IT" i="1">
                              <a:latin typeface="Cambria Math" panose="02040503050406030204" pitchFamily="18" charset="0"/>
                            </a:rPr>
                            <m:t>𝑗</m:t>
                          </m:r>
                        </m:sub>
                      </m:sSub>
                      <m:r>
                        <a:rPr lang="it-IT" b="0" i="1" smtClean="0">
                          <a:latin typeface="Cambria Math" panose="02040503050406030204" pitchFamily="18" charset="0"/>
                        </a:rPr>
                        <m:t>, </m:t>
                      </m:r>
                      <m:r>
                        <a:rPr lang="it-IT" b="0" i="1" smtClean="0">
                          <a:latin typeface="Cambria Math" panose="02040503050406030204" pitchFamily="18" charset="0"/>
                        </a:rPr>
                        <m:t>𝑏</m:t>
                      </m:r>
                      <m:r>
                        <a:rPr lang="it-IT" b="0" i="1" smtClean="0">
                          <a:latin typeface="Cambria Math" panose="02040503050406030204" pitchFamily="18" charset="0"/>
                        </a:rPr>
                        <m:t>)</m:t>
                      </m:r>
                    </m:oMath>
                  </m:oMathPara>
                </a14:m>
                <a:endParaRPr lang="en-US" dirty="0"/>
              </a:p>
            </p:txBody>
          </p:sp>
        </mc:Choice>
        <mc:Fallback xmlns="">
          <p:sp>
            <p:nvSpPr>
              <p:cNvPr id="25" name="CasellaDiTesto 24">
                <a:extLst>
                  <a:ext uri="{FF2B5EF4-FFF2-40B4-BE49-F238E27FC236}">
                    <a16:creationId xmlns:a16="http://schemas.microsoft.com/office/drawing/2014/main" id="{201F9743-EB31-4459-AFDF-BFF126292896}"/>
                  </a:ext>
                </a:extLst>
              </p:cNvPr>
              <p:cNvSpPr txBox="1">
                <a:spLocks noRot="1" noChangeAspect="1" noMove="1" noResize="1" noEditPoints="1" noAdjustHandles="1" noChangeArrowheads="1" noChangeShapeType="1" noTextEdit="1"/>
              </p:cNvSpPr>
              <p:nvPr/>
            </p:nvSpPr>
            <p:spPr>
              <a:xfrm>
                <a:off x="3071083" y="1518616"/>
                <a:ext cx="3838230" cy="984052"/>
              </a:xfrm>
              <a:prstGeom prst="rect">
                <a:avLst/>
              </a:prstGeom>
              <a:blipFill>
                <a:blip r:embed="rId13"/>
                <a:stretch>
                  <a:fillRect/>
                </a:stretch>
              </a:blipFill>
            </p:spPr>
            <p:txBody>
              <a:bodyPr/>
              <a:lstStyle/>
              <a:p>
                <a:r>
                  <a:rPr lang="en-US">
                    <a:noFill/>
                  </a:rPr>
                  <a:t> </a:t>
                </a:r>
              </a:p>
            </p:txBody>
          </p:sp>
        </mc:Fallback>
      </mc:AlternateContent>
      <p:cxnSp>
        <p:nvCxnSpPr>
          <p:cNvPr id="26" name="Connettore 2 25">
            <a:extLst>
              <a:ext uri="{FF2B5EF4-FFF2-40B4-BE49-F238E27FC236}">
                <a16:creationId xmlns:a16="http://schemas.microsoft.com/office/drawing/2014/main" id="{14EB33CB-5B3F-46EC-B968-75A5896CB7DF}"/>
              </a:ext>
            </a:extLst>
          </p:cNvPr>
          <p:cNvCxnSpPr>
            <a:cxnSpLocks/>
            <a:endCxn id="10" idx="4"/>
          </p:cNvCxnSpPr>
          <p:nvPr/>
        </p:nvCxnSpPr>
        <p:spPr>
          <a:xfrm flipV="1">
            <a:off x="2229042" y="2809614"/>
            <a:ext cx="0" cy="549221"/>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7" name="CasellaDiTesto 26">
                <a:extLst>
                  <a:ext uri="{FF2B5EF4-FFF2-40B4-BE49-F238E27FC236}">
                    <a16:creationId xmlns:a16="http://schemas.microsoft.com/office/drawing/2014/main" id="{BD8B8BA6-0492-4038-A0F6-F399DF90D111}"/>
                  </a:ext>
                </a:extLst>
              </p:cNvPr>
              <p:cNvSpPr txBox="1"/>
              <p:nvPr/>
            </p:nvSpPr>
            <p:spPr>
              <a:xfrm>
                <a:off x="2181799" y="3141714"/>
                <a:ext cx="36766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it-IT" b="0" i="1" smtClean="0">
                          <a:latin typeface="Cambria Math" panose="02040503050406030204" pitchFamily="18" charset="0"/>
                        </a:rPr>
                        <m:t>𝑏</m:t>
                      </m:r>
                    </m:oMath>
                  </m:oMathPara>
                </a14:m>
                <a:endParaRPr lang="en-US" dirty="0"/>
              </a:p>
            </p:txBody>
          </p:sp>
        </mc:Choice>
        <mc:Fallback xmlns="">
          <p:sp>
            <p:nvSpPr>
              <p:cNvPr id="27" name="CasellaDiTesto 26">
                <a:extLst>
                  <a:ext uri="{FF2B5EF4-FFF2-40B4-BE49-F238E27FC236}">
                    <a16:creationId xmlns:a16="http://schemas.microsoft.com/office/drawing/2014/main" id="{BD8B8BA6-0492-4038-A0F6-F399DF90D111}"/>
                  </a:ext>
                </a:extLst>
              </p:cNvPr>
              <p:cNvSpPr txBox="1">
                <a:spLocks noRot="1" noChangeAspect="1" noMove="1" noResize="1" noEditPoints="1" noAdjustHandles="1" noChangeArrowheads="1" noChangeShapeType="1" noTextEdit="1"/>
              </p:cNvSpPr>
              <p:nvPr/>
            </p:nvSpPr>
            <p:spPr>
              <a:xfrm>
                <a:off x="2181799" y="3141714"/>
                <a:ext cx="367665" cy="369332"/>
              </a:xfrm>
              <a:prstGeom prst="rect">
                <a:avLst/>
              </a:prstGeom>
              <a:blipFill>
                <a:blip r:embed="rId14"/>
                <a:stretch>
                  <a:fillRect/>
                </a:stretch>
              </a:blipFill>
            </p:spPr>
            <p:txBody>
              <a:bodyPr/>
              <a:lstStyle/>
              <a:p>
                <a:r>
                  <a:rPr lang="en-US">
                    <a:noFill/>
                  </a:rPr>
                  <a:t> </a:t>
                </a:r>
              </a:p>
            </p:txBody>
          </p:sp>
        </mc:Fallback>
      </mc:AlternateContent>
      <p:sp>
        <p:nvSpPr>
          <p:cNvPr id="28" name="CasellaDiTesto 27">
            <a:extLst>
              <a:ext uri="{FF2B5EF4-FFF2-40B4-BE49-F238E27FC236}">
                <a16:creationId xmlns:a16="http://schemas.microsoft.com/office/drawing/2014/main" id="{F3DD9052-D4D1-47D1-B0C6-763970B83E38}"/>
              </a:ext>
            </a:extLst>
          </p:cNvPr>
          <p:cNvSpPr txBox="1"/>
          <p:nvPr/>
        </p:nvSpPr>
        <p:spPr>
          <a:xfrm>
            <a:off x="173042" y="-17585"/>
            <a:ext cx="4406784" cy="553998"/>
          </a:xfrm>
          <a:prstGeom prst="rect">
            <a:avLst/>
          </a:prstGeom>
          <a:noFill/>
        </p:spPr>
        <p:txBody>
          <a:bodyPr wrap="none" rtlCol="0">
            <a:spAutoFit/>
          </a:bodyPr>
          <a:lstStyle/>
          <a:p>
            <a:r>
              <a:rPr lang="en-US" sz="3000" b="1" dirty="0"/>
              <a:t>The Optimization: A Recap</a:t>
            </a:r>
          </a:p>
        </p:txBody>
      </p:sp>
      <mc:AlternateContent xmlns:mc="http://schemas.openxmlformats.org/markup-compatibility/2006" xmlns:a14="http://schemas.microsoft.com/office/drawing/2010/main">
        <mc:Choice Requires="a14">
          <p:sp>
            <p:nvSpPr>
              <p:cNvPr id="30" name="CasellaDiTesto 29">
                <a:extLst>
                  <a:ext uri="{FF2B5EF4-FFF2-40B4-BE49-F238E27FC236}">
                    <a16:creationId xmlns:a16="http://schemas.microsoft.com/office/drawing/2014/main" id="{34AFB0BD-272F-4665-91E4-0FCF34AD9968}"/>
                  </a:ext>
                </a:extLst>
              </p:cNvPr>
              <p:cNvSpPr txBox="1"/>
              <p:nvPr/>
            </p:nvSpPr>
            <p:spPr>
              <a:xfrm>
                <a:off x="5565986" y="2182713"/>
                <a:ext cx="6369189" cy="646331"/>
              </a:xfrm>
              <a:prstGeom prst="rect">
                <a:avLst/>
              </a:prstGeom>
              <a:noFill/>
            </p:spPr>
            <p:txBody>
              <a:bodyPr wrap="square">
                <a:spAutoFit/>
              </a:bodyPr>
              <a:lstStyle/>
              <a:p>
                <a:r>
                  <a:rPr lang="en-US" dirty="0"/>
                  <a:t>1) The optimizer compares the output with the so called </a:t>
                </a:r>
              </a:p>
              <a:p>
                <a:r>
                  <a:rPr lang="en-US" dirty="0"/>
                  <a:t>Ground Truth </a:t>
                </a:r>
                <a14:m>
                  <m:oMath xmlns:m="http://schemas.openxmlformats.org/officeDocument/2006/math">
                    <m:r>
                      <a:rPr lang="it-IT" b="0" i="0" smtClean="0">
                        <a:latin typeface="Cambria Math" panose="02040503050406030204" pitchFamily="18" charset="0"/>
                      </a:rPr>
                      <m:t>=</m:t>
                    </m:r>
                    <m:acc>
                      <m:accPr>
                        <m:chr m:val="̅"/>
                        <m:ctrlPr>
                          <a:rPr lang="it-IT" i="1" smtClean="0">
                            <a:latin typeface="Cambria Math" panose="02040503050406030204" pitchFamily="18" charset="0"/>
                          </a:rPr>
                        </m:ctrlPr>
                      </m:accPr>
                      <m:e>
                        <m:r>
                          <a:rPr lang="it-IT" b="0" i="1" smtClean="0">
                            <a:latin typeface="Cambria Math" panose="02040503050406030204" pitchFamily="18" charset="0"/>
                          </a:rPr>
                          <m:t>𝑦</m:t>
                        </m:r>
                      </m:e>
                    </m:acc>
                  </m:oMath>
                </a14:m>
                <a:endParaRPr lang="en-US" dirty="0"/>
              </a:p>
            </p:txBody>
          </p:sp>
        </mc:Choice>
        <mc:Fallback xmlns="">
          <p:sp>
            <p:nvSpPr>
              <p:cNvPr id="30" name="CasellaDiTesto 29">
                <a:extLst>
                  <a:ext uri="{FF2B5EF4-FFF2-40B4-BE49-F238E27FC236}">
                    <a16:creationId xmlns:a16="http://schemas.microsoft.com/office/drawing/2014/main" id="{34AFB0BD-272F-4665-91E4-0FCF34AD9968}"/>
                  </a:ext>
                </a:extLst>
              </p:cNvPr>
              <p:cNvSpPr txBox="1">
                <a:spLocks noRot="1" noChangeAspect="1" noMove="1" noResize="1" noEditPoints="1" noAdjustHandles="1" noChangeArrowheads="1" noChangeShapeType="1" noTextEdit="1"/>
              </p:cNvSpPr>
              <p:nvPr/>
            </p:nvSpPr>
            <p:spPr>
              <a:xfrm>
                <a:off x="5565986" y="2182713"/>
                <a:ext cx="6369189" cy="646331"/>
              </a:xfrm>
              <a:prstGeom prst="rect">
                <a:avLst/>
              </a:prstGeom>
              <a:blipFill>
                <a:blip r:embed="rId15"/>
                <a:stretch>
                  <a:fillRect l="-766" t="-4717" b="-14151"/>
                </a:stretch>
              </a:blipFill>
            </p:spPr>
            <p:txBody>
              <a:bodyPr/>
              <a:lstStyle/>
              <a:p>
                <a:r>
                  <a:rPr lang="en-US">
                    <a:noFill/>
                  </a:rPr>
                  <a:t> </a:t>
                </a:r>
              </a:p>
            </p:txBody>
          </p:sp>
        </mc:Fallback>
      </mc:AlternateContent>
    </p:spTree>
    <p:extLst>
      <p:ext uri="{BB962C8B-B14F-4D97-AF65-F5344CB8AC3E}">
        <p14:creationId xmlns:p14="http://schemas.microsoft.com/office/powerpoint/2010/main" val="29477565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BA49B5CB-0E59-47F5-A598-B008FEAB60F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555" t="5848" r="6725" b="6140"/>
          <a:stretch/>
        </p:blipFill>
        <p:spPr bwMode="auto">
          <a:xfrm>
            <a:off x="11390552" y="-17585"/>
            <a:ext cx="801448" cy="80411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662D03B7-781F-465F-B63F-5FECEC74ED4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2882" t="12118" r="9832" b="18598"/>
          <a:stretch/>
        </p:blipFill>
        <p:spPr bwMode="auto">
          <a:xfrm>
            <a:off x="11435555" y="786534"/>
            <a:ext cx="731111" cy="655404"/>
          </a:xfrm>
          <a:prstGeom prst="rect">
            <a:avLst/>
          </a:prstGeom>
          <a:noFill/>
          <a:extLst>
            <a:ext uri="{909E8E84-426E-40DD-AFC4-6F175D3DCCD1}">
              <a14:hiddenFill xmlns:a14="http://schemas.microsoft.com/office/drawing/2010/main">
                <a:solidFill>
                  <a:srgbClr val="FFFFFF"/>
                </a:solidFill>
              </a14:hiddenFill>
            </a:ext>
          </a:extLst>
        </p:spPr>
      </p:pic>
      <p:pic>
        <p:nvPicPr>
          <p:cNvPr id="6" name="Immagine 5">
            <a:extLst>
              <a:ext uri="{FF2B5EF4-FFF2-40B4-BE49-F238E27FC236}">
                <a16:creationId xmlns:a16="http://schemas.microsoft.com/office/drawing/2014/main" id="{E506EE41-8FBF-4069-BE3E-A9357494240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80313" y="0"/>
            <a:ext cx="801447" cy="800101"/>
          </a:xfrm>
          <a:prstGeom prst="rect">
            <a:avLst/>
          </a:prstGeom>
          <a:ln>
            <a:noFill/>
          </a:ln>
          <a:effectLst>
            <a:outerShdw blurRad="292100" dist="139700" dir="2700000" algn="tl" rotWithShape="0">
              <a:srgbClr val="333333">
                <a:alpha val="65000"/>
              </a:srgbClr>
            </a:outerShdw>
          </a:effectLst>
        </p:spPr>
      </p:pic>
      <p:sp>
        <p:nvSpPr>
          <p:cNvPr id="9" name="CasellaDiTesto 8">
            <a:extLst>
              <a:ext uri="{FF2B5EF4-FFF2-40B4-BE49-F238E27FC236}">
                <a16:creationId xmlns:a16="http://schemas.microsoft.com/office/drawing/2014/main" id="{78F30BA7-DC35-49CF-8F0D-1A9CA614DB74}"/>
              </a:ext>
            </a:extLst>
          </p:cNvPr>
          <p:cNvSpPr txBox="1"/>
          <p:nvPr/>
        </p:nvSpPr>
        <p:spPr>
          <a:xfrm>
            <a:off x="8484823" y="6488668"/>
            <a:ext cx="3707177" cy="369332"/>
          </a:xfrm>
          <a:prstGeom prst="rect">
            <a:avLst/>
          </a:prstGeom>
          <a:noFill/>
        </p:spPr>
        <p:txBody>
          <a:bodyPr wrap="square" rtlCol="0">
            <a:spAutoFit/>
          </a:bodyPr>
          <a:lstStyle/>
          <a:p>
            <a:r>
              <a:rPr lang="en-US" i="1" dirty="0"/>
              <a:t>INAF School of AI, Naples, April 14-17</a:t>
            </a:r>
          </a:p>
        </p:txBody>
      </p:sp>
      <p:grpSp>
        <p:nvGrpSpPr>
          <p:cNvPr id="8" name="Gruppo 7">
            <a:extLst>
              <a:ext uri="{FF2B5EF4-FFF2-40B4-BE49-F238E27FC236}">
                <a16:creationId xmlns:a16="http://schemas.microsoft.com/office/drawing/2014/main" id="{3AD9DBE2-A5A7-4B7F-84D3-49F06060F812}"/>
              </a:ext>
            </a:extLst>
          </p:cNvPr>
          <p:cNvGrpSpPr/>
          <p:nvPr/>
        </p:nvGrpSpPr>
        <p:grpSpPr>
          <a:xfrm>
            <a:off x="418988" y="952724"/>
            <a:ext cx="3362325" cy="2314575"/>
            <a:chOff x="3638550" y="4048125"/>
            <a:chExt cx="2583250" cy="1685925"/>
          </a:xfrm>
        </p:grpSpPr>
        <p:sp>
          <p:nvSpPr>
            <p:cNvPr id="10" name="Ovale 9">
              <a:extLst>
                <a:ext uri="{FF2B5EF4-FFF2-40B4-BE49-F238E27FC236}">
                  <a16:creationId xmlns:a16="http://schemas.microsoft.com/office/drawing/2014/main" id="{A3C4442D-2D26-425B-8F0D-D2C0D4C518AE}"/>
                </a:ext>
              </a:extLst>
            </p:cNvPr>
            <p:cNvSpPr/>
            <p:nvPr/>
          </p:nvSpPr>
          <p:spPr>
            <a:xfrm>
              <a:off x="4505326" y="4448175"/>
              <a:ext cx="1047750" cy="9525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Connettore 2 10">
              <a:extLst>
                <a:ext uri="{FF2B5EF4-FFF2-40B4-BE49-F238E27FC236}">
                  <a16:creationId xmlns:a16="http://schemas.microsoft.com/office/drawing/2014/main" id="{3A65D38B-CED9-41CA-B208-B2EDF86BC524}"/>
                </a:ext>
              </a:extLst>
            </p:cNvPr>
            <p:cNvCxnSpPr>
              <a:cxnSpLocks/>
              <a:endCxn id="10" idx="1"/>
            </p:cNvCxnSpPr>
            <p:nvPr/>
          </p:nvCxnSpPr>
          <p:spPr>
            <a:xfrm>
              <a:off x="3971925" y="4048125"/>
              <a:ext cx="686840" cy="53954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Connettore 2 11">
              <a:extLst>
                <a:ext uri="{FF2B5EF4-FFF2-40B4-BE49-F238E27FC236}">
                  <a16:creationId xmlns:a16="http://schemas.microsoft.com/office/drawing/2014/main" id="{70561D0A-16BE-4935-9209-2C0CF1C8444D}"/>
                </a:ext>
              </a:extLst>
            </p:cNvPr>
            <p:cNvCxnSpPr>
              <a:cxnSpLocks/>
            </p:cNvCxnSpPr>
            <p:nvPr/>
          </p:nvCxnSpPr>
          <p:spPr>
            <a:xfrm>
              <a:off x="3781425" y="4479820"/>
              <a:ext cx="752476" cy="25686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Connettore 2 12">
              <a:extLst>
                <a:ext uri="{FF2B5EF4-FFF2-40B4-BE49-F238E27FC236}">
                  <a16:creationId xmlns:a16="http://schemas.microsoft.com/office/drawing/2014/main" id="{3550573B-15B5-4B75-BF28-5C81C8A1AF2E}"/>
                </a:ext>
              </a:extLst>
            </p:cNvPr>
            <p:cNvCxnSpPr>
              <a:cxnSpLocks/>
              <a:endCxn id="10" idx="2"/>
            </p:cNvCxnSpPr>
            <p:nvPr/>
          </p:nvCxnSpPr>
          <p:spPr>
            <a:xfrm>
              <a:off x="3638550" y="4924425"/>
              <a:ext cx="866776"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Connettore 2 13">
              <a:extLst>
                <a:ext uri="{FF2B5EF4-FFF2-40B4-BE49-F238E27FC236}">
                  <a16:creationId xmlns:a16="http://schemas.microsoft.com/office/drawing/2014/main" id="{69E49733-72C6-44BC-9829-3796D0BE9144}"/>
                </a:ext>
              </a:extLst>
            </p:cNvPr>
            <p:cNvCxnSpPr>
              <a:cxnSpLocks/>
              <a:endCxn id="10" idx="3"/>
            </p:cNvCxnSpPr>
            <p:nvPr/>
          </p:nvCxnSpPr>
          <p:spPr>
            <a:xfrm flipV="1">
              <a:off x="3848100" y="5261185"/>
              <a:ext cx="810665" cy="472865"/>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CasellaDiTesto 14">
              <a:extLst>
                <a:ext uri="{FF2B5EF4-FFF2-40B4-BE49-F238E27FC236}">
                  <a16:creationId xmlns:a16="http://schemas.microsoft.com/office/drawing/2014/main" id="{8C88B5F1-BBAC-4AFF-A9F9-3ACAB403CC21}"/>
                </a:ext>
              </a:extLst>
            </p:cNvPr>
            <p:cNvSpPr txBox="1"/>
            <p:nvPr/>
          </p:nvSpPr>
          <p:spPr>
            <a:xfrm>
              <a:off x="3981275" y="5045495"/>
              <a:ext cx="343364" cy="369332"/>
            </a:xfrm>
            <a:prstGeom prst="rect">
              <a:avLst/>
            </a:prstGeom>
            <a:noFill/>
          </p:spPr>
          <p:txBody>
            <a:bodyPr wrap="none" rtlCol="0">
              <a:spAutoFit/>
            </a:bodyPr>
            <a:lstStyle/>
            <a:p>
              <a:r>
                <a:rPr lang="en-US" dirty="0"/>
                <a:t>…</a:t>
              </a:r>
            </a:p>
          </p:txBody>
        </p:sp>
        <p:cxnSp>
          <p:nvCxnSpPr>
            <p:cNvPr id="16" name="Connettore 2 15">
              <a:extLst>
                <a:ext uri="{FF2B5EF4-FFF2-40B4-BE49-F238E27FC236}">
                  <a16:creationId xmlns:a16="http://schemas.microsoft.com/office/drawing/2014/main" id="{791519B0-07F4-4E12-ADC0-AB14EF11A069}"/>
                </a:ext>
              </a:extLst>
            </p:cNvPr>
            <p:cNvCxnSpPr>
              <a:cxnSpLocks/>
            </p:cNvCxnSpPr>
            <p:nvPr/>
          </p:nvCxnSpPr>
          <p:spPr>
            <a:xfrm flipV="1">
              <a:off x="5553076" y="4941333"/>
              <a:ext cx="668724" cy="1"/>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17" name="CasellaDiTesto 16">
                <a:extLst>
                  <a:ext uri="{FF2B5EF4-FFF2-40B4-BE49-F238E27FC236}">
                    <a16:creationId xmlns:a16="http://schemas.microsoft.com/office/drawing/2014/main" id="{28C75788-C113-49DD-BEF9-9E704529F3F9}"/>
                  </a:ext>
                </a:extLst>
              </p:cNvPr>
              <p:cNvSpPr txBox="1"/>
              <p:nvPr/>
            </p:nvSpPr>
            <p:spPr>
              <a:xfrm>
                <a:off x="522313" y="692692"/>
                <a:ext cx="460767"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it-IT" b="0" i="1" smtClean="0">
                              <a:latin typeface="Cambria Math" panose="02040503050406030204" pitchFamily="18" charset="0"/>
                            </a:rPr>
                            <m:t>𝑥</m:t>
                          </m:r>
                        </m:e>
                        <m:sub>
                          <m:r>
                            <a:rPr lang="it-IT" b="0" i="1" smtClean="0">
                              <a:latin typeface="Cambria Math" panose="02040503050406030204" pitchFamily="18" charset="0"/>
                            </a:rPr>
                            <m:t>1</m:t>
                          </m:r>
                        </m:sub>
                      </m:sSub>
                    </m:oMath>
                  </m:oMathPara>
                </a14:m>
                <a:endParaRPr lang="en-US" dirty="0"/>
              </a:p>
            </p:txBody>
          </p:sp>
        </mc:Choice>
        <mc:Fallback xmlns="">
          <p:sp>
            <p:nvSpPr>
              <p:cNvPr id="17" name="CasellaDiTesto 16">
                <a:extLst>
                  <a:ext uri="{FF2B5EF4-FFF2-40B4-BE49-F238E27FC236}">
                    <a16:creationId xmlns:a16="http://schemas.microsoft.com/office/drawing/2014/main" id="{28C75788-C113-49DD-BEF9-9E704529F3F9}"/>
                  </a:ext>
                </a:extLst>
              </p:cNvPr>
              <p:cNvSpPr txBox="1">
                <a:spLocks noRot="1" noChangeAspect="1" noMove="1" noResize="1" noEditPoints="1" noAdjustHandles="1" noChangeArrowheads="1" noChangeShapeType="1" noTextEdit="1"/>
              </p:cNvSpPr>
              <p:nvPr/>
            </p:nvSpPr>
            <p:spPr>
              <a:xfrm>
                <a:off x="522313" y="692692"/>
                <a:ext cx="460767" cy="369332"/>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CasellaDiTesto 17">
                <a:extLst>
                  <a:ext uri="{FF2B5EF4-FFF2-40B4-BE49-F238E27FC236}">
                    <a16:creationId xmlns:a16="http://schemas.microsoft.com/office/drawing/2014/main" id="{121ECC01-2E55-4C22-A0BE-6E77DBE13DA2}"/>
                  </a:ext>
                </a:extLst>
              </p:cNvPr>
              <p:cNvSpPr txBox="1"/>
              <p:nvPr/>
            </p:nvSpPr>
            <p:spPr>
              <a:xfrm>
                <a:off x="274547" y="1285358"/>
                <a:ext cx="46609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it-IT" b="0" i="1" smtClean="0">
                              <a:latin typeface="Cambria Math" panose="02040503050406030204" pitchFamily="18" charset="0"/>
                            </a:rPr>
                            <m:t>𝑥</m:t>
                          </m:r>
                        </m:e>
                        <m:sub>
                          <m:r>
                            <a:rPr lang="it-IT" b="0" i="1" smtClean="0">
                              <a:latin typeface="Cambria Math" panose="02040503050406030204" pitchFamily="18" charset="0"/>
                            </a:rPr>
                            <m:t>2</m:t>
                          </m:r>
                        </m:sub>
                      </m:sSub>
                    </m:oMath>
                  </m:oMathPara>
                </a14:m>
                <a:endParaRPr lang="en-US" dirty="0"/>
              </a:p>
            </p:txBody>
          </p:sp>
        </mc:Choice>
        <mc:Fallback xmlns="">
          <p:sp>
            <p:nvSpPr>
              <p:cNvPr id="18" name="CasellaDiTesto 17">
                <a:extLst>
                  <a:ext uri="{FF2B5EF4-FFF2-40B4-BE49-F238E27FC236}">
                    <a16:creationId xmlns:a16="http://schemas.microsoft.com/office/drawing/2014/main" id="{121ECC01-2E55-4C22-A0BE-6E77DBE13DA2}"/>
                  </a:ext>
                </a:extLst>
              </p:cNvPr>
              <p:cNvSpPr txBox="1">
                <a:spLocks noRot="1" noChangeAspect="1" noMove="1" noResize="1" noEditPoints="1" noAdjustHandles="1" noChangeArrowheads="1" noChangeShapeType="1" noTextEdit="1"/>
              </p:cNvSpPr>
              <p:nvPr/>
            </p:nvSpPr>
            <p:spPr>
              <a:xfrm>
                <a:off x="274547" y="1285358"/>
                <a:ext cx="466090" cy="369332"/>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CasellaDiTesto 18">
                <a:extLst>
                  <a:ext uri="{FF2B5EF4-FFF2-40B4-BE49-F238E27FC236}">
                    <a16:creationId xmlns:a16="http://schemas.microsoft.com/office/drawing/2014/main" id="{72384E0A-BEFA-4E98-9083-9D946D9CEA98}"/>
                  </a:ext>
                </a:extLst>
              </p:cNvPr>
              <p:cNvSpPr txBox="1"/>
              <p:nvPr/>
            </p:nvSpPr>
            <p:spPr>
              <a:xfrm>
                <a:off x="61546" y="1883793"/>
                <a:ext cx="46609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it-IT" b="0" i="1" smtClean="0">
                              <a:latin typeface="Cambria Math" panose="02040503050406030204" pitchFamily="18" charset="0"/>
                            </a:rPr>
                            <m:t>𝑥</m:t>
                          </m:r>
                        </m:e>
                        <m:sub>
                          <m:r>
                            <a:rPr lang="it-IT" b="0" i="1" smtClean="0">
                              <a:latin typeface="Cambria Math" panose="02040503050406030204" pitchFamily="18" charset="0"/>
                            </a:rPr>
                            <m:t>3</m:t>
                          </m:r>
                        </m:sub>
                      </m:sSub>
                    </m:oMath>
                  </m:oMathPara>
                </a14:m>
                <a:endParaRPr lang="en-US" dirty="0"/>
              </a:p>
            </p:txBody>
          </p:sp>
        </mc:Choice>
        <mc:Fallback xmlns="">
          <p:sp>
            <p:nvSpPr>
              <p:cNvPr id="19" name="CasellaDiTesto 18">
                <a:extLst>
                  <a:ext uri="{FF2B5EF4-FFF2-40B4-BE49-F238E27FC236}">
                    <a16:creationId xmlns:a16="http://schemas.microsoft.com/office/drawing/2014/main" id="{72384E0A-BEFA-4E98-9083-9D946D9CEA98}"/>
                  </a:ext>
                </a:extLst>
              </p:cNvPr>
              <p:cNvSpPr txBox="1">
                <a:spLocks noRot="1" noChangeAspect="1" noMove="1" noResize="1" noEditPoints="1" noAdjustHandles="1" noChangeArrowheads="1" noChangeShapeType="1" noTextEdit="1"/>
              </p:cNvSpPr>
              <p:nvPr/>
            </p:nvSpPr>
            <p:spPr>
              <a:xfrm>
                <a:off x="61546" y="1883793"/>
                <a:ext cx="466090" cy="369332"/>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CasellaDiTesto 19">
                <a:extLst>
                  <a:ext uri="{FF2B5EF4-FFF2-40B4-BE49-F238E27FC236}">
                    <a16:creationId xmlns:a16="http://schemas.microsoft.com/office/drawing/2014/main" id="{277869AF-E06A-4614-8790-AAB9CEA91901}"/>
                  </a:ext>
                </a:extLst>
              </p:cNvPr>
              <p:cNvSpPr txBox="1"/>
              <p:nvPr/>
            </p:nvSpPr>
            <p:spPr>
              <a:xfrm>
                <a:off x="256824" y="3066983"/>
                <a:ext cx="526041"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it-IT" b="0" i="1" smtClean="0">
                              <a:latin typeface="Cambria Math" panose="02040503050406030204" pitchFamily="18" charset="0"/>
                            </a:rPr>
                            <m:t>𝑥</m:t>
                          </m:r>
                        </m:e>
                        <m:sub>
                          <m:r>
                            <a:rPr lang="it-IT" b="0" i="1" smtClean="0">
                              <a:latin typeface="Cambria Math" panose="02040503050406030204" pitchFamily="18" charset="0"/>
                            </a:rPr>
                            <m:t>𝑚</m:t>
                          </m:r>
                        </m:sub>
                      </m:sSub>
                    </m:oMath>
                  </m:oMathPara>
                </a14:m>
                <a:endParaRPr lang="en-US" dirty="0"/>
              </a:p>
            </p:txBody>
          </p:sp>
        </mc:Choice>
        <mc:Fallback xmlns="">
          <p:sp>
            <p:nvSpPr>
              <p:cNvPr id="20" name="CasellaDiTesto 19">
                <a:extLst>
                  <a:ext uri="{FF2B5EF4-FFF2-40B4-BE49-F238E27FC236}">
                    <a16:creationId xmlns:a16="http://schemas.microsoft.com/office/drawing/2014/main" id="{277869AF-E06A-4614-8790-AAB9CEA91901}"/>
                  </a:ext>
                </a:extLst>
              </p:cNvPr>
              <p:cNvSpPr txBox="1">
                <a:spLocks noRot="1" noChangeAspect="1" noMove="1" noResize="1" noEditPoints="1" noAdjustHandles="1" noChangeArrowheads="1" noChangeShapeType="1" noTextEdit="1"/>
              </p:cNvSpPr>
              <p:nvPr/>
            </p:nvSpPr>
            <p:spPr>
              <a:xfrm>
                <a:off x="256824" y="3066983"/>
                <a:ext cx="526041" cy="369332"/>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CasellaDiTesto 20">
                <a:extLst>
                  <a:ext uri="{FF2B5EF4-FFF2-40B4-BE49-F238E27FC236}">
                    <a16:creationId xmlns:a16="http://schemas.microsoft.com/office/drawing/2014/main" id="{D2E4B4E2-563B-4DCA-B6E8-99E5AD9C76D8}"/>
                  </a:ext>
                </a:extLst>
              </p:cNvPr>
              <p:cNvSpPr txBox="1"/>
              <p:nvPr/>
            </p:nvSpPr>
            <p:spPr>
              <a:xfrm>
                <a:off x="1150963" y="959285"/>
                <a:ext cx="50180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it-IT" b="0" i="1" smtClean="0">
                              <a:latin typeface="Cambria Math" panose="02040503050406030204" pitchFamily="18" charset="0"/>
                            </a:rPr>
                            <m:t>𝑤</m:t>
                          </m:r>
                        </m:e>
                        <m:sub>
                          <m:r>
                            <a:rPr lang="it-IT" b="0" i="1" smtClean="0">
                              <a:latin typeface="Cambria Math" panose="02040503050406030204" pitchFamily="18" charset="0"/>
                            </a:rPr>
                            <m:t>1</m:t>
                          </m:r>
                        </m:sub>
                      </m:sSub>
                    </m:oMath>
                  </m:oMathPara>
                </a14:m>
                <a:endParaRPr lang="en-US" dirty="0"/>
              </a:p>
            </p:txBody>
          </p:sp>
        </mc:Choice>
        <mc:Fallback xmlns="">
          <p:sp>
            <p:nvSpPr>
              <p:cNvPr id="21" name="CasellaDiTesto 20">
                <a:extLst>
                  <a:ext uri="{FF2B5EF4-FFF2-40B4-BE49-F238E27FC236}">
                    <a16:creationId xmlns:a16="http://schemas.microsoft.com/office/drawing/2014/main" id="{D2E4B4E2-563B-4DCA-B6E8-99E5AD9C76D8}"/>
                  </a:ext>
                </a:extLst>
              </p:cNvPr>
              <p:cNvSpPr txBox="1">
                <a:spLocks noRot="1" noChangeAspect="1" noMove="1" noResize="1" noEditPoints="1" noAdjustHandles="1" noChangeArrowheads="1" noChangeShapeType="1" noTextEdit="1"/>
              </p:cNvSpPr>
              <p:nvPr/>
            </p:nvSpPr>
            <p:spPr>
              <a:xfrm>
                <a:off x="1150963" y="959285"/>
                <a:ext cx="501804" cy="369332"/>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CasellaDiTesto 21">
                <a:extLst>
                  <a:ext uri="{FF2B5EF4-FFF2-40B4-BE49-F238E27FC236}">
                    <a16:creationId xmlns:a16="http://schemas.microsoft.com/office/drawing/2014/main" id="{94A0BC95-5DEE-43EB-9088-1BB7077407E1}"/>
                  </a:ext>
                </a:extLst>
              </p:cNvPr>
              <p:cNvSpPr txBox="1"/>
              <p:nvPr/>
            </p:nvSpPr>
            <p:spPr>
              <a:xfrm>
                <a:off x="879874" y="1379176"/>
                <a:ext cx="507127"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it-IT" b="0" i="1" smtClean="0">
                              <a:latin typeface="Cambria Math" panose="02040503050406030204" pitchFamily="18" charset="0"/>
                            </a:rPr>
                            <m:t>𝑤</m:t>
                          </m:r>
                        </m:e>
                        <m:sub>
                          <m:r>
                            <a:rPr lang="it-IT" b="0" i="1" smtClean="0">
                              <a:latin typeface="Cambria Math" panose="02040503050406030204" pitchFamily="18" charset="0"/>
                            </a:rPr>
                            <m:t>2</m:t>
                          </m:r>
                        </m:sub>
                      </m:sSub>
                    </m:oMath>
                  </m:oMathPara>
                </a14:m>
                <a:endParaRPr lang="en-US" dirty="0"/>
              </a:p>
            </p:txBody>
          </p:sp>
        </mc:Choice>
        <mc:Fallback xmlns="">
          <p:sp>
            <p:nvSpPr>
              <p:cNvPr id="22" name="CasellaDiTesto 21">
                <a:extLst>
                  <a:ext uri="{FF2B5EF4-FFF2-40B4-BE49-F238E27FC236}">
                    <a16:creationId xmlns:a16="http://schemas.microsoft.com/office/drawing/2014/main" id="{94A0BC95-5DEE-43EB-9088-1BB7077407E1}"/>
                  </a:ext>
                </a:extLst>
              </p:cNvPr>
              <p:cNvSpPr txBox="1">
                <a:spLocks noRot="1" noChangeAspect="1" noMove="1" noResize="1" noEditPoints="1" noAdjustHandles="1" noChangeArrowheads="1" noChangeShapeType="1" noTextEdit="1"/>
              </p:cNvSpPr>
              <p:nvPr/>
            </p:nvSpPr>
            <p:spPr>
              <a:xfrm>
                <a:off x="879874" y="1379176"/>
                <a:ext cx="507127" cy="369332"/>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CasellaDiTesto 22">
                <a:extLst>
                  <a:ext uri="{FF2B5EF4-FFF2-40B4-BE49-F238E27FC236}">
                    <a16:creationId xmlns:a16="http://schemas.microsoft.com/office/drawing/2014/main" id="{40D2A80B-BDC6-4256-AC6A-BF03F4185DCF}"/>
                  </a:ext>
                </a:extLst>
              </p:cNvPr>
              <p:cNvSpPr txBox="1"/>
              <p:nvPr/>
            </p:nvSpPr>
            <p:spPr>
              <a:xfrm>
                <a:off x="780664" y="1825976"/>
                <a:ext cx="507127"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it-IT" b="0" i="1" smtClean="0">
                              <a:latin typeface="Cambria Math" panose="02040503050406030204" pitchFamily="18" charset="0"/>
                            </a:rPr>
                            <m:t>𝑤</m:t>
                          </m:r>
                        </m:e>
                        <m:sub>
                          <m:r>
                            <a:rPr lang="it-IT" b="0" i="1" smtClean="0">
                              <a:latin typeface="Cambria Math" panose="02040503050406030204" pitchFamily="18" charset="0"/>
                            </a:rPr>
                            <m:t>3</m:t>
                          </m:r>
                        </m:sub>
                      </m:sSub>
                    </m:oMath>
                  </m:oMathPara>
                </a14:m>
                <a:endParaRPr lang="en-US" dirty="0"/>
              </a:p>
            </p:txBody>
          </p:sp>
        </mc:Choice>
        <mc:Fallback xmlns="">
          <p:sp>
            <p:nvSpPr>
              <p:cNvPr id="23" name="CasellaDiTesto 22">
                <a:extLst>
                  <a:ext uri="{FF2B5EF4-FFF2-40B4-BE49-F238E27FC236}">
                    <a16:creationId xmlns:a16="http://schemas.microsoft.com/office/drawing/2014/main" id="{40D2A80B-BDC6-4256-AC6A-BF03F4185DCF}"/>
                  </a:ext>
                </a:extLst>
              </p:cNvPr>
              <p:cNvSpPr txBox="1">
                <a:spLocks noRot="1" noChangeAspect="1" noMove="1" noResize="1" noEditPoints="1" noAdjustHandles="1" noChangeArrowheads="1" noChangeShapeType="1" noTextEdit="1"/>
              </p:cNvSpPr>
              <p:nvPr/>
            </p:nvSpPr>
            <p:spPr>
              <a:xfrm>
                <a:off x="780664" y="1825976"/>
                <a:ext cx="507127" cy="369332"/>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CasellaDiTesto 23">
                <a:extLst>
                  <a:ext uri="{FF2B5EF4-FFF2-40B4-BE49-F238E27FC236}">
                    <a16:creationId xmlns:a16="http://schemas.microsoft.com/office/drawing/2014/main" id="{84F1E97B-F71D-4172-8B0A-9C9030B53A17}"/>
                  </a:ext>
                </a:extLst>
              </p:cNvPr>
              <p:cNvSpPr txBox="1"/>
              <p:nvPr/>
            </p:nvSpPr>
            <p:spPr>
              <a:xfrm>
                <a:off x="1102104" y="2853203"/>
                <a:ext cx="572529"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it-IT" b="0" i="1" smtClean="0">
                              <a:latin typeface="Cambria Math" panose="02040503050406030204" pitchFamily="18" charset="0"/>
                            </a:rPr>
                            <m:t>𝑤</m:t>
                          </m:r>
                        </m:e>
                        <m:sub>
                          <m:r>
                            <a:rPr lang="it-IT" b="0" i="1" smtClean="0">
                              <a:latin typeface="Cambria Math" panose="02040503050406030204" pitchFamily="18" charset="0"/>
                            </a:rPr>
                            <m:t>𝑀</m:t>
                          </m:r>
                        </m:sub>
                      </m:sSub>
                    </m:oMath>
                  </m:oMathPara>
                </a14:m>
                <a:endParaRPr lang="en-US" dirty="0"/>
              </a:p>
            </p:txBody>
          </p:sp>
        </mc:Choice>
        <mc:Fallback xmlns="">
          <p:sp>
            <p:nvSpPr>
              <p:cNvPr id="24" name="CasellaDiTesto 23">
                <a:extLst>
                  <a:ext uri="{FF2B5EF4-FFF2-40B4-BE49-F238E27FC236}">
                    <a16:creationId xmlns:a16="http://schemas.microsoft.com/office/drawing/2014/main" id="{84F1E97B-F71D-4172-8B0A-9C9030B53A17}"/>
                  </a:ext>
                </a:extLst>
              </p:cNvPr>
              <p:cNvSpPr txBox="1">
                <a:spLocks noRot="1" noChangeAspect="1" noMove="1" noResize="1" noEditPoints="1" noAdjustHandles="1" noChangeArrowheads="1" noChangeShapeType="1" noTextEdit="1"/>
              </p:cNvSpPr>
              <p:nvPr/>
            </p:nvSpPr>
            <p:spPr>
              <a:xfrm>
                <a:off x="1102104" y="2853203"/>
                <a:ext cx="572529" cy="369332"/>
              </a:xfrm>
              <a:prstGeom prst="rect">
                <a:avLst/>
              </a:prstGeom>
              <a:blipFill>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CasellaDiTesto 24">
                <a:extLst>
                  <a:ext uri="{FF2B5EF4-FFF2-40B4-BE49-F238E27FC236}">
                    <a16:creationId xmlns:a16="http://schemas.microsoft.com/office/drawing/2014/main" id="{201F9743-EB31-4459-AFDF-BFF126292896}"/>
                  </a:ext>
                </a:extLst>
              </p:cNvPr>
              <p:cNvSpPr txBox="1"/>
              <p:nvPr/>
            </p:nvSpPr>
            <p:spPr>
              <a:xfrm>
                <a:off x="3071083" y="1518616"/>
                <a:ext cx="3838230" cy="98405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it-IT" b="0" i="1" smtClean="0">
                          <a:latin typeface="Cambria Math" panose="02040503050406030204" pitchFamily="18" charset="0"/>
                        </a:rPr>
                        <m:t>𝑦</m:t>
                      </m:r>
                      <m:r>
                        <a:rPr lang="it-IT" b="0" i="1" smtClean="0">
                          <a:latin typeface="Cambria Math" panose="02040503050406030204" pitchFamily="18" charset="0"/>
                        </a:rPr>
                        <m:t>=</m:t>
                      </m:r>
                      <m:r>
                        <a:rPr lang="it-IT" b="0" i="1" smtClean="0">
                          <a:latin typeface="Cambria Math" panose="02040503050406030204" pitchFamily="18" charset="0"/>
                          <a:ea typeface="Cambria Math" panose="02040503050406030204" pitchFamily="18" charset="0"/>
                        </a:rPr>
                        <m:t>𝜎</m:t>
                      </m:r>
                      <m:d>
                        <m:dPr>
                          <m:ctrlPr>
                            <a:rPr lang="it-IT" b="0" i="1" smtClean="0">
                              <a:latin typeface="Cambria Math" panose="02040503050406030204" pitchFamily="18" charset="0"/>
                              <a:ea typeface="Cambria Math" panose="02040503050406030204" pitchFamily="18" charset="0"/>
                            </a:rPr>
                          </m:ctrlPr>
                        </m:dPr>
                        <m:e>
                          <m:nary>
                            <m:naryPr>
                              <m:chr m:val="∑"/>
                              <m:ctrlPr>
                                <a:rPr lang="it-IT" b="0" i="1" smtClean="0">
                                  <a:latin typeface="Cambria Math" panose="02040503050406030204" pitchFamily="18" charset="0"/>
                                </a:rPr>
                              </m:ctrlPr>
                            </m:naryPr>
                            <m:sub>
                              <m:r>
                                <m:rPr>
                                  <m:brk m:alnAt="23"/>
                                </m:rPr>
                                <a:rPr lang="it-IT" b="0" i="1" smtClean="0">
                                  <a:latin typeface="Cambria Math" panose="02040503050406030204" pitchFamily="18" charset="0"/>
                                </a:rPr>
                                <m:t>𝑗</m:t>
                              </m:r>
                              <m:r>
                                <a:rPr lang="it-IT" b="0" i="1" smtClean="0">
                                  <a:latin typeface="Cambria Math" panose="02040503050406030204" pitchFamily="18" charset="0"/>
                                </a:rPr>
                                <m:t>=1</m:t>
                              </m:r>
                            </m:sub>
                            <m:sup>
                              <m:r>
                                <a:rPr lang="it-IT" b="0" i="1" smtClean="0">
                                  <a:latin typeface="Cambria Math" panose="02040503050406030204" pitchFamily="18" charset="0"/>
                                </a:rPr>
                                <m:t>𝑀</m:t>
                              </m:r>
                            </m:sup>
                            <m:e>
                              <m:sSub>
                                <m:sSubPr>
                                  <m:ctrlPr>
                                    <a:rPr lang="it-IT" b="0" i="1" smtClean="0">
                                      <a:latin typeface="Cambria Math" panose="02040503050406030204" pitchFamily="18" charset="0"/>
                                    </a:rPr>
                                  </m:ctrlPr>
                                </m:sSubPr>
                                <m:e>
                                  <m:r>
                                    <a:rPr lang="it-IT" b="0" i="1" smtClean="0">
                                      <a:latin typeface="Cambria Math" panose="02040503050406030204" pitchFamily="18" charset="0"/>
                                    </a:rPr>
                                    <m:t>𝑤</m:t>
                                  </m:r>
                                </m:e>
                                <m:sub>
                                  <m:r>
                                    <a:rPr lang="it-IT" b="0" i="1" smtClean="0">
                                      <a:latin typeface="Cambria Math" panose="02040503050406030204" pitchFamily="18" charset="0"/>
                                    </a:rPr>
                                    <m:t>𝑗</m:t>
                                  </m:r>
                                </m:sub>
                              </m:sSub>
                              <m:sSub>
                                <m:sSubPr>
                                  <m:ctrlPr>
                                    <a:rPr lang="it-IT" b="0" i="1" smtClean="0">
                                      <a:latin typeface="Cambria Math" panose="02040503050406030204" pitchFamily="18" charset="0"/>
                                    </a:rPr>
                                  </m:ctrlPr>
                                </m:sSubPr>
                                <m:e>
                                  <m:r>
                                    <a:rPr lang="it-IT" b="0" i="1" smtClean="0">
                                      <a:latin typeface="Cambria Math" panose="02040503050406030204" pitchFamily="18" charset="0"/>
                                    </a:rPr>
                                    <m:t>𝑥</m:t>
                                  </m:r>
                                </m:e>
                                <m:sub>
                                  <m:r>
                                    <a:rPr lang="it-IT" b="0" i="1" smtClean="0">
                                      <a:latin typeface="Cambria Math" panose="02040503050406030204" pitchFamily="18" charset="0"/>
                                    </a:rPr>
                                    <m:t>𝑗</m:t>
                                  </m:r>
                                </m:sub>
                              </m:sSub>
                            </m:e>
                          </m:nary>
                          <m:r>
                            <a:rPr lang="it-IT" b="0" i="1" smtClean="0">
                              <a:latin typeface="Cambria Math" panose="02040503050406030204" pitchFamily="18" charset="0"/>
                            </a:rPr>
                            <m:t>+</m:t>
                          </m:r>
                          <m:r>
                            <a:rPr lang="it-IT" b="0" i="1" smtClean="0">
                              <a:latin typeface="Cambria Math" panose="02040503050406030204" pitchFamily="18" charset="0"/>
                            </a:rPr>
                            <m:t>𝑏</m:t>
                          </m:r>
                          <m:r>
                            <m:rPr>
                              <m:nor/>
                            </m:rPr>
                            <a:rPr lang="en-US" dirty="0"/>
                            <m:t> </m:t>
                          </m:r>
                        </m:e>
                      </m:d>
                      <m:r>
                        <a:rPr lang="it-IT" b="0" i="1" dirty="0" smtClean="0">
                          <a:latin typeface="Cambria Math" panose="02040503050406030204" pitchFamily="18" charset="0"/>
                        </a:rPr>
                        <m:t>=</m:t>
                      </m:r>
                      <m:r>
                        <a:rPr lang="it-IT" b="0" i="1" dirty="0" smtClean="0">
                          <a:latin typeface="Cambria Math" panose="02040503050406030204" pitchFamily="18" charset="0"/>
                        </a:rPr>
                        <m:t>𝑓</m:t>
                      </m:r>
                      <m:r>
                        <a:rPr lang="it-IT" b="0" i="1" dirty="0" smtClean="0">
                          <a:latin typeface="Cambria Math" panose="02040503050406030204" pitchFamily="18" charset="0"/>
                        </a:rPr>
                        <m:t>(</m:t>
                      </m:r>
                      <m:sSub>
                        <m:sSubPr>
                          <m:ctrlPr>
                            <a:rPr lang="it-IT" i="1">
                              <a:latin typeface="Cambria Math" panose="02040503050406030204" pitchFamily="18" charset="0"/>
                            </a:rPr>
                          </m:ctrlPr>
                        </m:sSubPr>
                        <m:e>
                          <m:r>
                            <a:rPr lang="it-IT" i="1">
                              <a:latin typeface="Cambria Math" panose="02040503050406030204" pitchFamily="18" charset="0"/>
                            </a:rPr>
                            <m:t>𝑥</m:t>
                          </m:r>
                        </m:e>
                        <m:sub>
                          <m:r>
                            <a:rPr lang="it-IT" i="1">
                              <a:latin typeface="Cambria Math" panose="02040503050406030204" pitchFamily="18" charset="0"/>
                            </a:rPr>
                            <m:t>𝑗</m:t>
                          </m:r>
                        </m:sub>
                      </m:sSub>
                      <m:r>
                        <a:rPr lang="it-IT" b="0" i="1" smtClean="0">
                          <a:latin typeface="Cambria Math" panose="02040503050406030204" pitchFamily="18" charset="0"/>
                        </a:rPr>
                        <m:t>|</m:t>
                      </m:r>
                      <m:sSub>
                        <m:sSubPr>
                          <m:ctrlPr>
                            <a:rPr lang="it-IT" i="1">
                              <a:latin typeface="Cambria Math" panose="02040503050406030204" pitchFamily="18" charset="0"/>
                            </a:rPr>
                          </m:ctrlPr>
                        </m:sSubPr>
                        <m:e>
                          <m:r>
                            <a:rPr lang="it-IT" b="0" i="1" smtClean="0">
                              <a:latin typeface="Cambria Math" panose="02040503050406030204" pitchFamily="18" charset="0"/>
                            </a:rPr>
                            <m:t>𝑤</m:t>
                          </m:r>
                        </m:e>
                        <m:sub>
                          <m:r>
                            <a:rPr lang="it-IT" i="1">
                              <a:latin typeface="Cambria Math" panose="02040503050406030204" pitchFamily="18" charset="0"/>
                            </a:rPr>
                            <m:t>𝑗</m:t>
                          </m:r>
                        </m:sub>
                      </m:sSub>
                      <m:r>
                        <a:rPr lang="it-IT" b="0" i="1" smtClean="0">
                          <a:latin typeface="Cambria Math" panose="02040503050406030204" pitchFamily="18" charset="0"/>
                        </a:rPr>
                        <m:t>, </m:t>
                      </m:r>
                      <m:r>
                        <a:rPr lang="it-IT" b="0" i="1" smtClean="0">
                          <a:latin typeface="Cambria Math" panose="02040503050406030204" pitchFamily="18" charset="0"/>
                        </a:rPr>
                        <m:t>𝑏</m:t>
                      </m:r>
                      <m:r>
                        <a:rPr lang="it-IT" b="0" i="1" smtClean="0">
                          <a:latin typeface="Cambria Math" panose="02040503050406030204" pitchFamily="18" charset="0"/>
                        </a:rPr>
                        <m:t>)</m:t>
                      </m:r>
                    </m:oMath>
                  </m:oMathPara>
                </a14:m>
                <a:endParaRPr lang="en-US" dirty="0"/>
              </a:p>
            </p:txBody>
          </p:sp>
        </mc:Choice>
        <mc:Fallback xmlns="">
          <p:sp>
            <p:nvSpPr>
              <p:cNvPr id="25" name="CasellaDiTesto 24">
                <a:extLst>
                  <a:ext uri="{FF2B5EF4-FFF2-40B4-BE49-F238E27FC236}">
                    <a16:creationId xmlns:a16="http://schemas.microsoft.com/office/drawing/2014/main" id="{201F9743-EB31-4459-AFDF-BFF126292896}"/>
                  </a:ext>
                </a:extLst>
              </p:cNvPr>
              <p:cNvSpPr txBox="1">
                <a:spLocks noRot="1" noChangeAspect="1" noMove="1" noResize="1" noEditPoints="1" noAdjustHandles="1" noChangeArrowheads="1" noChangeShapeType="1" noTextEdit="1"/>
              </p:cNvSpPr>
              <p:nvPr/>
            </p:nvSpPr>
            <p:spPr>
              <a:xfrm>
                <a:off x="3071083" y="1518616"/>
                <a:ext cx="3838230" cy="984052"/>
              </a:xfrm>
              <a:prstGeom prst="rect">
                <a:avLst/>
              </a:prstGeom>
              <a:blipFill>
                <a:blip r:embed="rId13"/>
                <a:stretch>
                  <a:fillRect/>
                </a:stretch>
              </a:blipFill>
            </p:spPr>
            <p:txBody>
              <a:bodyPr/>
              <a:lstStyle/>
              <a:p>
                <a:r>
                  <a:rPr lang="en-US">
                    <a:noFill/>
                  </a:rPr>
                  <a:t> </a:t>
                </a:r>
              </a:p>
            </p:txBody>
          </p:sp>
        </mc:Fallback>
      </mc:AlternateContent>
      <p:cxnSp>
        <p:nvCxnSpPr>
          <p:cNvPr id="26" name="Connettore 2 25">
            <a:extLst>
              <a:ext uri="{FF2B5EF4-FFF2-40B4-BE49-F238E27FC236}">
                <a16:creationId xmlns:a16="http://schemas.microsoft.com/office/drawing/2014/main" id="{14EB33CB-5B3F-46EC-B968-75A5896CB7DF}"/>
              </a:ext>
            </a:extLst>
          </p:cNvPr>
          <p:cNvCxnSpPr>
            <a:cxnSpLocks/>
            <a:endCxn id="10" idx="4"/>
          </p:cNvCxnSpPr>
          <p:nvPr/>
        </p:nvCxnSpPr>
        <p:spPr>
          <a:xfrm flipV="1">
            <a:off x="2229042" y="2809614"/>
            <a:ext cx="0" cy="549221"/>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7" name="CasellaDiTesto 26">
                <a:extLst>
                  <a:ext uri="{FF2B5EF4-FFF2-40B4-BE49-F238E27FC236}">
                    <a16:creationId xmlns:a16="http://schemas.microsoft.com/office/drawing/2014/main" id="{BD8B8BA6-0492-4038-A0F6-F399DF90D111}"/>
                  </a:ext>
                </a:extLst>
              </p:cNvPr>
              <p:cNvSpPr txBox="1"/>
              <p:nvPr/>
            </p:nvSpPr>
            <p:spPr>
              <a:xfrm>
                <a:off x="2181799" y="3141714"/>
                <a:ext cx="36766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it-IT" b="0" i="1" smtClean="0">
                          <a:latin typeface="Cambria Math" panose="02040503050406030204" pitchFamily="18" charset="0"/>
                        </a:rPr>
                        <m:t>𝑏</m:t>
                      </m:r>
                    </m:oMath>
                  </m:oMathPara>
                </a14:m>
                <a:endParaRPr lang="en-US" dirty="0"/>
              </a:p>
            </p:txBody>
          </p:sp>
        </mc:Choice>
        <mc:Fallback xmlns="">
          <p:sp>
            <p:nvSpPr>
              <p:cNvPr id="27" name="CasellaDiTesto 26">
                <a:extLst>
                  <a:ext uri="{FF2B5EF4-FFF2-40B4-BE49-F238E27FC236}">
                    <a16:creationId xmlns:a16="http://schemas.microsoft.com/office/drawing/2014/main" id="{BD8B8BA6-0492-4038-A0F6-F399DF90D111}"/>
                  </a:ext>
                </a:extLst>
              </p:cNvPr>
              <p:cNvSpPr txBox="1">
                <a:spLocks noRot="1" noChangeAspect="1" noMove="1" noResize="1" noEditPoints="1" noAdjustHandles="1" noChangeArrowheads="1" noChangeShapeType="1" noTextEdit="1"/>
              </p:cNvSpPr>
              <p:nvPr/>
            </p:nvSpPr>
            <p:spPr>
              <a:xfrm>
                <a:off x="2181799" y="3141714"/>
                <a:ext cx="367665" cy="369332"/>
              </a:xfrm>
              <a:prstGeom prst="rect">
                <a:avLst/>
              </a:prstGeom>
              <a:blipFill>
                <a:blip r:embed="rId14"/>
                <a:stretch>
                  <a:fillRect/>
                </a:stretch>
              </a:blipFill>
            </p:spPr>
            <p:txBody>
              <a:bodyPr/>
              <a:lstStyle/>
              <a:p>
                <a:r>
                  <a:rPr lang="en-US">
                    <a:noFill/>
                  </a:rPr>
                  <a:t> </a:t>
                </a:r>
              </a:p>
            </p:txBody>
          </p:sp>
        </mc:Fallback>
      </mc:AlternateContent>
      <p:sp>
        <p:nvSpPr>
          <p:cNvPr id="28" name="CasellaDiTesto 27">
            <a:extLst>
              <a:ext uri="{FF2B5EF4-FFF2-40B4-BE49-F238E27FC236}">
                <a16:creationId xmlns:a16="http://schemas.microsoft.com/office/drawing/2014/main" id="{F3DD9052-D4D1-47D1-B0C6-763970B83E38}"/>
              </a:ext>
            </a:extLst>
          </p:cNvPr>
          <p:cNvSpPr txBox="1"/>
          <p:nvPr/>
        </p:nvSpPr>
        <p:spPr>
          <a:xfrm>
            <a:off x="173042" y="-17585"/>
            <a:ext cx="4406784" cy="553998"/>
          </a:xfrm>
          <a:prstGeom prst="rect">
            <a:avLst/>
          </a:prstGeom>
          <a:noFill/>
        </p:spPr>
        <p:txBody>
          <a:bodyPr wrap="none" rtlCol="0">
            <a:spAutoFit/>
          </a:bodyPr>
          <a:lstStyle/>
          <a:p>
            <a:r>
              <a:rPr lang="en-US" sz="3000" b="1" dirty="0"/>
              <a:t>The Optimization: A Recap</a:t>
            </a:r>
          </a:p>
        </p:txBody>
      </p:sp>
      <mc:AlternateContent xmlns:mc="http://schemas.openxmlformats.org/markup-compatibility/2006" xmlns:a14="http://schemas.microsoft.com/office/drawing/2010/main">
        <mc:Choice Requires="a14">
          <p:sp>
            <p:nvSpPr>
              <p:cNvPr id="30" name="CasellaDiTesto 29">
                <a:extLst>
                  <a:ext uri="{FF2B5EF4-FFF2-40B4-BE49-F238E27FC236}">
                    <a16:creationId xmlns:a16="http://schemas.microsoft.com/office/drawing/2014/main" id="{34AFB0BD-272F-4665-91E4-0FCF34AD9968}"/>
                  </a:ext>
                </a:extLst>
              </p:cNvPr>
              <p:cNvSpPr txBox="1"/>
              <p:nvPr/>
            </p:nvSpPr>
            <p:spPr>
              <a:xfrm>
                <a:off x="5565986" y="2182713"/>
                <a:ext cx="6369189" cy="1200329"/>
              </a:xfrm>
              <a:prstGeom prst="rect">
                <a:avLst/>
              </a:prstGeom>
              <a:noFill/>
            </p:spPr>
            <p:txBody>
              <a:bodyPr wrap="square">
                <a:spAutoFit/>
              </a:bodyPr>
              <a:lstStyle/>
              <a:p>
                <a:r>
                  <a:rPr lang="en-US" dirty="0"/>
                  <a:t>1) The optimizer compares the output with the so called </a:t>
                </a:r>
              </a:p>
              <a:p>
                <a:r>
                  <a:rPr lang="en-US" dirty="0"/>
                  <a:t>Ground Truth </a:t>
                </a:r>
                <a14:m>
                  <m:oMath xmlns:m="http://schemas.openxmlformats.org/officeDocument/2006/math">
                    <m:r>
                      <a:rPr lang="it-IT" b="0" i="0" smtClean="0">
                        <a:latin typeface="Cambria Math" panose="02040503050406030204" pitchFamily="18" charset="0"/>
                      </a:rPr>
                      <m:t>=</m:t>
                    </m:r>
                    <m:acc>
                      <m:accPr>
                        <m:chr m:val="̅"/>
                        <m:ctrlPr>
                          <a:rPr lang="it-IT" i="1" smtClean="0">
                            <a:latin typeface="Cambria Math" panose="02040503050406030204" pitchFamily="18" charset="0"/>
                          </a:rPr>
                        </m:ctrlPr>
                      </m:accPr>
                      <m:e>
                        <m:r>
                          <a:rPr lang="it-IT" b="0" i="1" smtClean="0">
                            <a:latin typeface="Cambria Math" panose="02040503050406030204" pitchFamily="18" charset="0"/>
                          </a:rPr>
                          <m:t>𝑦</m:t>
                        </m:r>
                      </m:e>
                    </m:acc>
                  </m:oMath>
                </a14:m>
                <a:endParaRPr lang="en-US" dirty="0"/>
              </a:p>
              <a:p>
                <a:endParaRPr lang="en-US" dirty="0"/>
              </a:p>
              <a:p>
                <a:r>
                  <a:rPr lang="en-US" dirty="0"/>
                  <a:t>2) It computes the current value (at epoch </a:t>
                </a:r>
                <a14:m>
                  <m:oMath xmlns:m="http://schemas.openxmlformats.org/officeDocument/2006/math">
                    <m:r>
                      <a:rPr lang="it-IT" b="0" i="1" smtClean="0">
                        <a:latin typeface="Cambria Math" panose="02040503050406030204" pitchFamily="18" charset="0"/>
                      </a:rPr>
                      <m:t>𝑡</m:t>
                    </m:r>
                  </m:oMath>
                </a14:m>
                <a:r>
                  <a:rPr lang="en-US" dirty="0"/>
                  <a:t>) of the loss function: </a:t>
                </a:r>
              </a:p>
            </p:txBody>
          </p:sp>
        </mc:Choice>
        <mc:Fallback xmlns="">
          <p:sp>
            <p:nvSpPr>
              <p:cNvPr id="30" name="CasellaDiTesto 29">
                <a:extLst>
                  <a:ext uri="{FF2B5EF4-FFF2-40B4-BE49-F238E27FC236}">
                    <a16:creationId xmlns:a16="http://schemas.microsoft.com/office/drawing/2014/main" id="{34AFB0BD-272F-4665-91E4-0FCF34AD9968}"/>
                  </a:ext>
                </a:extLst>
              </p:cNvPr>
              <p:cNvSpPr txBox="1">
                <a:spLocks noRot="1" noChangeAspect="1" noMove="1" noResize="1" noEditPoints="1" noAdjustHandles="1" noChangeArrowheads="1" noChangeShapeType="1" noTextEdit="1"/>
              </p:cNvSpPr>
              <p:nvPr/>
            </p:nvSpPr>
            <p:spPr>
              <a:xfrm>
                <a:off x="5565986" y="2182713"/>
                <a:ext cx="6369189" cy="1200329"/>
              </a:xfrm>
              <a:prstGeom prst="rect">
                <a:avLst/>
              </a:prstGeom>
              <a:blipFill>
                <a:blip r:embed="rId15"/>
                <a:stretch>
                  <a:fillRect l="-766" t="-2538" b="-710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CasellaDiTesto 30">
                <a:extLst>
                  <a:ext uri="{FF2B5EF4-FFF2-40B4-BE49-F238E27FC236}">
                    <a16:creationId xmlns:a16="http://schemas.microsoft.com/office/drawing/2014/main" id="{CC63422D-A8E8-493F-9B0D-87E5D4E5FE05}"/>
                  </a:ext>
                </a:extLst>
              </p:cNvPr>
              <p:cNvSpPr txBox="1"/>
              <p:nvPr/>
            </p:nvSpPr>
            <p:spPr>
              <a:xfrm>
                <a:off x="6179164" y="3709338"/>
                <a:ext cx="1943509" cy="476221"/>
              </a:xfrm>
              <a:prstGeom prst="rect">
                <a:avLst/>
              </a:prstGeom>
              <a:noFill/>
            </p:spPr>
            <p:txBody>
              <a:bodyPr wrap="square">
                <a:spAutoFit/>
              </a:bodyPr>
              <a:lstStyle/>
              <a:p>
                <a14:m>
                  <m:oMath xmlns:m="http://schemas.openxmlformats.org/officeDocument/2006/math">
                    <m:r>
                      <a:rPr lang="it-IT" b="0" i="1" smtClean="0">
                        <a:latin typeface="Cambria Math" panose="02040503050406030204" pitchFamily="18" charset="0"/>
                      </a:rPr>
                      <m:t>𝐶</m:t>
                    </m:r>
                    <m:d>
                      <m:dPr>
                        <m:endChr m:val="|"/>
                        <m:ctrlPr>
                          <a:rPr lang="it-IT" b="0" i="1" smtClean="0">
                            <a:latin typeface="Cambria Math" panose="02040503050406030204" pitchFamily="18" charset="0"/>
                          </a:rPr>
                        </m:ctrlPr>
                      </m:dPr>
                      <m:e>
                        <m:r>
                          <a:rPr lang="it-IT" b="0" i="1" smtClean="0">
                            <a:latin typeface="Cambria Math" panose="02040503050406030204" pitchFamily="18" charset="0"/>
                          </a:rPr>
                          <m:t>𝑦</m:t>
                        </m:r>
                        <m:r>
                          <a:rPr lang="it-IT" b="0" i="1" smtClean="0">
                            <a:latin typeface="Cambria Math" panose="02040503050406030204" pitchFamily="18" charset="0"/>
                          </a:rPr>
                          <m:t>,</m:t>
                        </m:r>
                        <m:acc>
                          <m:accPr>
                            <m:chr m:val="̅"/>
                            <m:ctrlPr>
                              <a:rPr lang="it-IT" i="1" smtClean="0">
                                <a:latin typeface="Cambria Math" panose="02040503050406030204" pitchFamily="18" charset="0"/>
                              </a:rPr>
                            </m:ctrlPr>
                          </m:accPr>
                          <m:e>
                            <m:r>
                              <a:rPr lang="it-IT" b="0" i="1" smtClean="0">
                                <a:latin typeface="Cambria Math" panose="02040503050406030204" pitchFamily="18" charset="0"/>
                              </a:rPr>
                              <m:t>𝑦</m:t>
                            </m:r>
                          </m:e>
                        </m:acc>
                        <m:r>
                          <a:rPr lang="it-IT" b="0" i="1" smtClean="0">
                            <a:latin typeface="Cambria Math" panose="02040503050406030204" pitchFamily="18" charset="0"/>
                          </a:rPr>
                          <m:t> </m:t>
                        </m:r>
                      </m:e>
                    </m:d>
                    <m:sSubSup>
                      <m:sSubSupPr>
                        <m:ctrlPr>
                          <a:rPr lang="it-IT" b="0" i="1" smtClean="0">
                            <a:latin typeface="Cambria Math" panose="02040503050406030204" pitchFamily="18" charset="0"/>
                          </a:rPr>
                        </m:ctrlPr>
                      </m:sSubSupPr>
                      <m:e>
                        <m:r>
                          <a:rPr lang="it-IT" b="0" i="1" smtClean="0">
                            <a:latin typeface="Cambria Math" panose="02040503050406030204" pitchFamily="18" charset="0"/>
                          </a:rPr>
                          <m:t>𝑤</m:t>
                        </m:r>
                      </m:e>
                      <m:sub>
                        <m:r>
                          <a:rPr lang="it-IT" b="0" i="1" smtClean="0">
                            <a:latin typeface="Cambria Math" panose="02040503050406030204" pitchFamily="18" charset="0"/>
                          </a:rPr>
                          <m:t>𝑗</m:t>
                        </m:r>
                      </m:sub>
                      <m:sup>
                        <m:r>
                          <a:rPr lang="it-IT" b="0" i="1" smtClean="0">
                            <a:latin typeface="Cambria Math" panose="02040503050406030204" pitchFamily="18" charset="0"/>
                          </a:rPr>
                          <m:t>(</m:t>
                        </m:r>
                        <m:r>
                          <a:rPr lang="it-IT" b="0" i="1" smtClean="0">
                            <a:latin typeface="Cambria Math" panose="02040503050406030204" pitchFamily="18" charset="0"/>
                          </a:rPr>
                          <m:t>𝑡</m:t>
                        </m:r>
                        <m:r>
                          <a:rPr lang="it-IT" b="0" i="1" smtClean="0">
                            <a:latin typeface="Cambria Math" panose="02040503050406030204" pitchFamily="18" charset="0"/>
                          </a:rPr>
                          <m:t>)</m:t>
                        </m:r>
                      </m:sup>
                    </m:sSubSup>
                    <m:r>
                      <a:rPr lang="it-IT" b="0" i="1" smtClean="0">
                        <a:latin typeface="Cambria Math" panose="02040503050406030204" pitchFamily="18" charset="0"/>
                      </a:rPr>
                      <m:t>, </m:t>
                    </m:r>
                    <m:sSup>
                      <m:sSupPr>
                        <m:ctrlPr>
                          <a:rPr lang="it-IT" b="0" i="1" smtClean="0">
                            <a:latin typeface="Cambria Math" panose="02040503050406030204" pitchFamily="18" charset="0"/>
                          </a:rPr>
                        </m:ctrlPr>
                      </m:sSupPr>
                      <m:e>
                        <m:r>
                          <a:rPr lang="it-IT" b="0" i="1" smtClean="0">
                            <a:latin typeface="Cambria Math" panose="02040503050406030204" pitchFamily="18" charset="0"/>
                          </a:rPr>
                          <m:t>𝑏</m:t>
                        </m:r>
                      </m:e>
                      <m:sup>
                        <m:r>
                          <a:rPr lang="it-IT" b="0" i="1" smtClean="0">
                            <a:latin typeface="Cambria Math" panose="02040503050406030204" pitchFamily="18" charset="0"/>
                          </a:rPr>
                          <m:t>(</m:t>
                        </m:r>
                        <m:r>
                          <a:rPr lang="it-IT" b="0" i="1" smtClean="0">
                            <a:latin typeface="Cambria Math" panose="02040503050406030204" pitchFamily="18" charset="0"/>
                          </a:rPr>
                          <m:t>𝑡</m:t>
                        </m:r>
                        <m:r>
                          <a:rPr lang="it-IT" b="0" i="1" smtClean="0">
                            <a:latin typeface="Cambria Math" panose="02040503050406030204" pitchFamily="18" charset="0"/>
                          </a:rPr>
                          <m:t>)</m:t>
                        </m:r>
                      </m:sup>
                    </m:sSup>
                  </m:oMath>
                </a14:m>
                <a:r>
                  <a:rPr lang="en-US" dirty="0"/>
                  <a:t>)</a:t>
                </a:r>
              </a:p>
            </p:txBody>
          </p:sp>
        </mc:Choice>
        <mc:Fallback xmlns="">
          <p:sp>
            <p:nvSpPr>
              <p:cNvPr id="31" name="CasellaDiTesto 30">
                <a:extLst>
                  <a:ext uri="{FF2B5EF4-FFF2-40B4-BE49-F238E27FC236}">
                    <a16:creationId xmlns:a16="http://schemas.microsoft.com/office/drawing/2014/main" id="{CC63422D-A8E8-493F-9B0D-87E5D4E5FE05}"/>
                  </a:ext>
                </a:extLst>
              </p:cNvPr>
              <p:cNvSpPr txBox="1">
                <a:spLocks noRot="1" noChangeAspect="1" noMove="1" noResize="1" noEditPoints="1" noAdjustHandles="1" noChangeArrowheads="1" noChangeShapeType="1" noTextEdit="1"/>
              </p:cNvSpPr>
              <p:nvPr/>
            </p:nvSpPr>
            <p:spPr>
              <a:xfrm>
                <a:off x="6179164" y="3709338"/>
                <a:ext cx="1943509" cy="476221"/>
              </a:xfrm>
              <a:prstGeom prst="rect">
                <a:avLst/>
              </a:prstGeom>
              <a:blipFill>
                <a:blip r:embed="rId16"/>
                <a:stretch>
                  <a:fillRect b="-8861"/>
                </a:stretch>
              </a:blipFill>
            </p:spPr>
            <p:txBody>
              <a:bodyPr/>
              <a:lstStyle/>
              <a:p>
                <a:r>
                  <a:rPr lang="en-US">
                    <a:noFill/>
                  </a:rPr>
                  <a:t> </a:t>
                </a:r>
              </a:p>
            </p:txBody>
          </p:sp>
        </mc:Fallback>
      </mc:AlternateContent>
      <p:sp>
        <p:nvSpPr>
          <p:cNvPr id="32" name="CasellaDiTesto 31">
            <a:extLst>
              <a:ext uri="{FF2B5EF4-FFF2-40B4-BE49-F238E27FC236}">
                <a16:creationId xmlns:a16="http://schemas.microsoft.com/office/drawing/2014/main" id="{13423DB9-843D-4291-A3E7-F14B745E2E59}"/>
              </a:ext>
            </a:extLst>
          </p:cNvPr>
          <p:cNvSpPr txBox="1"/>
          <p:nvPr/>
        </p:nvSpPr>
        <p:spPr>
          <a:xfrm>
            <a:off x="8122673" y="3790832"/>
            <a:ext cx="2997176" cy="338554"/>
          </a:xfrm>
          <a:prstGeom prst="rect">
            <a:avLst/>
          </a:prstGeom>
          <a:noFill/>
        </p:spPr>
        <p:txBody>
          <a:bodyPr wrap="square">
            <a:spAutoFit/>
          </a:bodyPr>
          <a:lstStyle/>
          <a:p>
            <a:r>
              <a:rPr lang="en-US" sz="1600" dirty="0"/>
              <a:t>(e.g. MSE, MAE, Cross entropy)</a:t>
            </a:r>
          </a:p>
        </p:txBody>
      </p:sp>
    </p:spTree>
    <p:extLst>
      <p:ext uri="{BB962C8B-B14F-4D97-AF65-F5344CB8AC3E}">
        <p14:creationId xmlns:p14="http://schemas.microsoft.com/office/powerpoint/2010/main" val="6847153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BA49B5CB-0E59-47F5-A598-B008FEAB60F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555" t="5848" r="6725" b="6140"/>
          <a:stretch/>
        </p:blipFill>
        <p:spPr bwMode="auto">
          <a:xfrm>
            <a:off x="11390552" y="-17585"/>
            <a:ext cx="801448" cy="80411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662D03B7-781F-465F-B63F-5FECEC74ED4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2882" t="12118" r="9832" b="18598"/>
          <a:stretch/>
        </p:blipFill>
        <p:spPr bwMode="auto">
          <a:xfrm>
            <a:off x="11435555" y="786534"/>
            <a:ext cx="731111" cy="655404"/>
          </a:xfrm>
          <a:prstGeom prst="rect">
            <a:avLst/>
          </a:prstGeom>
          <a:noFill/>
          <a:extLst>
            <a:ext uri="{909E8E84-426E-40DD-AFC4-6F175D3DCCD1}">
              <a14:hiddenFill xmlns:a14="http://schemas.microsoft.com/office/drawing/2010/main">
                <a:solidFill>
                  <a:srgbClr val="FFFFFF"/>
                </a:solidFill>
              </a14:hiddenFill>
            </a:ext>
          </a:extLst>
        </p:spPr>
      </p:pic>
      <p:pic>
        <p:nvPicPr>
          <p:cNvPr id="6" name="Immagine 5">
            <a:extLst>
              <a:ext uri="{FF2B5EF4-FFF2-40B4-BE49-F238E27FC236}">
                <a16:creationId xmlns:a16="http://schemas.microsoft.com/office/drawing/2014/main" id="{E506EE41-8FBF-4069-BE3E-A9357494240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80313" y="0"/>
            <a:ext cx="801447" cy="800101"/>
          </a:xfrm>
          <a:prstGeom prst="rect">
            <a:avLst/>
          </a:prstGeom>
          <a:ln>
            <a:noFill/>
          </a:ln>
          <a:effectLst>
            <a:outerShdw blurRad="292100" dist="139700" dir="2700000" algn="tl" rotWithShape="0">
              <a:srgbClr val="333333">
                <a:alpha val="65000"/>
              </a:srgbClr>
            </a:outerShdw>
          </a:effectLst>
        </p:spPr>
      </p:pic>
      <p:sp>
        <p:nvSpPr>
          <p:cNvPr id="9" name="CasellaDiTesto 8">
            <a:extLst>
              <a:ext uri="{FF2B5EF4-FFF2-40B4-BE49-F238E27FC236}">
                <a16:creationId xmlns:a16="http://schemas.microsoft.com/office/drawing/2014/main" id="{78F30BA7-DC35-49CF-8F0D-1A9CA614DB74}"/>
              </a:ext>
            </a:extLst>
          </p:cNvPr>
          <p:cNvSpPr txBox="1"/>
          <p:nvPr/>
        </p:nvSpPr>
        <p:spPr>
          <a:xfrm>
            <a:off x="8484823" y="6488668"/>
            <a:ext cx="3707177" cy="369332"/>
          </a:xfrm>
          <a:prstGeom prst="rect">
            <a:avLst/>
          </a:prstGeom>
          <a:noFill/>
        </p:spPr>
        <p:txBody>
          <a:bodyPr wrap="square" rtlCol="0">
            <a:spAutoFit/>
          </a:bodyPr>
          <a:lstStyle/>
          <a:p>
            <a:r>
              <a:rPr lang="en-US" i="1" dirty="0"/>
              <a:t>INAF School of AI, Naples, April 14-17</a:t>
            </a:r>
          </a:p>
        </p:txBody>
      </p:sp>
      <p:grpSp>
        <p:nvGrpSpPr>
          <p:cNvPr id="8" name="Gruppo 7">
            <a:extLst>
              <a:ext uri="{FF2B5EF4-FFF2-40B4-BE49-F238E27FC236}">
                <a16:creationId xmlns:a16="http://schemas.microsoft.com/office/drawing/2014/main" id="{3AD9DBE2-A5A7-4B7F-84D3-49F06060F812}"/>
              </a:ext>
            </a:extLst>
          </p:cNvPr>
          <p:cNvGrpSpPr/>
          <p:nvPr/>
        </p:nvGrpSpPr>
        <p:grpSpPr>
          <a:xfrm>
            <a:off x="418988" y="952724"/>
            <a:ext cx="3362325" cy="2314575"/>
            <a:chOff x="3638550" y="4048125"/>
            <a:chExt cx="2583250" cy="1685925"/>
          </a:xfrm>
        </p:grpSpPr>
        <p:sp>
          <p:nvSpPr>
            <p:cNvPr id="10" name="Ovale 9">
              <a:extLst>
                <a:ext uri="{FF2B5EF4-FFF2-40B4-BE49-F238E27FC236}">
                  <a16:creationId xmlns:a16="http://schemas.microsoft.com/office/drawing/2014/main" id="{A3C4442D-2D26-425B-8F0D-D2C0D4C518AE}"/>
                </a:ext>
              </a:extLst>
            </p:cNvPr>
            <p:cNvSpPr/>
            <p:nvPr/>
          </p:nvSpPr>
          <p:spPr>
            <a:xfrm>
              <a:off x="4505326" y="4448175"/>
              <a:ext cx="1047750" cy="9525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Connettore 2 10">
              <a:extLst>
                <a:ext uri="{FF2B5EF4-FFF2-40B4-BE49-F238E27FC236}">
                  <a16:creationId xmlns:a16="http://schemas.microsoft.com/office/drawing/2014/main" id="{3A65D38B-CED9-41CA-B208-B2EDF86BC524}"/>
                </a:ext>
              </a:extLst>
            </p:cNvPr>
            <p:cNvCxnSpPr>
              <a:cxnSpLocks/>
              <a:endCxn id="10" idx="1"/>
            </p:cNvCxnSpPr>
            <p:nvPr/>
          </p:nvCxnSpPr>
          <p:spPr>
            <a:xfrm>
              <a:off x="3971925" y="4048125"/>
              <a:ext cx="686840" cy="53954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Connettore 2 11">
              <a:extLst>
                <a:ext uri="{FF2B5EF4-FFF2-40B4-BE49-F238E27FC236}">
                  <a16:creationId xmlns:a16="http://schemas.microsoft.com/office/drawing/2014/main" id="{70561D0A-16BE-4935-9209-2C0CF1C8444D}"/>
                </a:ext>
              </a:extLst>
            </p:cNvPr>
            <p:cNvCxnSpPr>
              <a:cxnSpLocks/>
            </p:cNvCxnSpPr>
            <p:nvPr/>
          </p:nvCxnSpPr>
          <p:spPr>
            <a:xfrm>
              <a:off x="3781425" y="4479820"/>
              <a:ext cx="752476" cy="25686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Connettore 2 12">
              <a:extLst>
                <a:ext uri="{FF2B5EF4-FFF2-40B4-BE49-F238E27FC236}">
                  <a16:creationId xmlns:a16="http://schemas.microsoft.com/office/drawing/2014/main" id="{3550573B-15B5-4B75-BF28-5C81C8A1AF2E}"/>
                </a:ext>
              </a:extLst>
            </p:cNvPr>
            <p:cNvCxnSpPr>
              <a:cxnSpLocks/>
              <a:endCxn id="10" idx="2"/>
            </p:cNvCxnSpPr>
            <p:nvPr/>
          </p:nvCxnSpPr>
          <p:spPr>
            <a:xfrm>
              <a:off x="3638550" y="4924425"/>
              <a:ext cx="866776"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Connettore 2 13">
              <a:extLst>
                <a:ext uri="{FF2B5EF4-FFF2-40B4-BE49-F238E27FC236}">
                  <a16:creationId xmlns:a16="http://schemas.microsoft.com/office/drawing/2014/main" id="{69E49733-72C6-44BC-9829-3796D0BE9144}"/>
                </a:ext>
              </a:extLst>
            </p:cNvPr>
            <p:cNvCxnSpPr>
              <a:cxnSpLocks/>
              <a:endCxn id="10" idx="3"/>
            </p:cNvCxnSpPr>
            <p:nvPr/>
          </p:nvCxnSpPr>
          <p:spPr>
            <a:xfrm flipV="1">
              <a:off x="3848100" y="5261185"/>
              <a:ext cx="810665" cy="472865"/>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CasellaDiTesto 14">
              <a:extLst>
                <a:ext uri="{FF2B5EF4-FFF2-40B4-BE49-F238E27FC236}">
                  <a16:creationId xmlns:a16="http://schemas.microsoft.com/office/drawing/2014/main" id="{8C88B5F1-BBAC-4AFF-A9F9-3ACAB403CC21}"/>
                </a:ext>
              </a:extLst>
            </p:cNvPr>
            <p:cNvSpPr txBox="1"/>
            <p:nvPr/>
          </p:nvSpPr>
          <p:spPr>
            <a:xfrm>
              <a:off x="3981275" y="5045495"/>
              <a:ext cx="343364" cy="369332"/>
            </a:xfrm>
            <a:prstGeom prst="rect">
              <a:avLst/>
            </a:prstGeom>
            <a:noFill/>
          </p:spPr>
          <p:txBody>
            <a:bodyPr wrap="none" rtlCol="0">
              <a:spAutoFit/>
            </a:bodyPr>
            <a:lstStyle/>
            <a:p>
              <a:r>
                <a:rPr lang="en-US" dirty="0"/>
                <a:t>…</a:t>
              </a:r>
            </a:p>
          </p:txBody>
        </p:sp>
        <p:cxnSp>
          <p:nvCxnSpPr>
            <p:cNvPr id="16" name="Connettore 2 15">
              <a:extLst>
                <a:ext uri="{FF2B5EF4-FFF2-40B4-BE49-F238E27FC236}">
                  <a16:creationId xmlns:a16="http://schemas.microsoft.com/office/drawing/2014/main" id="{791519B0-07F4-4E12-ADC0-AB14EF11A069}"/>
                </a:ext>
              </a:extLst>
            </p:cNvPr>
            <p:cNvCxnSpPr>
              <a:cxnSpLocks/>
            </p:cNvCxnSpPr>
            <p:nvPr/>
          </p:nvCxnSpPr>
          <p:spPr>
            <a:xfrm flipV="1">
              <a:off x="5553076" y="4941333"/>
              <a:ext cx="668724" cy="1"/>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17" name="CasellaDiTesto 16">
                <a:extLst>
                  <a:ext uri="{FF2B5EF4-FFF2-40B4-BE49-F238E27FC236}">
                    <a16:creationId xmlns:a16="http://schemas.microsoft.com/office/drawing/2014/main" id="{28C75788-C113-49DD-BEF9-9E704529F3F9}"/>
                  </a:ext>
                </a:extLst>
              </p:cNvPr>
              <p:cNvSpPr txBox="1"/>
              <p:nvPr/>
            </p:nvSpPr>
            <p:spPr>
              <a:xfrm>
                <a:off x="522313" y="692692"/>
                <a:ext cx="460767"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it-IT" b="0" i="1" smtClean="0">
                              <a:latin typeface="Cambria Math" panose="02040503050406030204" pitchFamily="18" charset="0"/>
                            </a:rPr>
                            <m:t>𝑥</m:t>
                          </m:r>
                        </m:e>
                        <m:sub>
                          <m:r>
                            <a:rPr lang="it-IT" b="0" i="1" smtClean="0">
                              <a:latin typeface="Cambria Math" panose="02040503050406030204" pitchFamily="18" charset="0"/>
                            </a:rPr>
                            <m:t>1</m:t>
                          </m:r>
                        </m:sub>
                      </m:sSub>
                    </m:oMath>
                  </m:oMathPara>
                </a14:m>
                <a:endParaRPr lang="en-US" dirty="0"/>
              </a:p>
            </p:txBody>
          </p:sp>
        </mc:Choice>
        <mc:Fallback xmlns="">
          <p:sp>
            <p:nvSpPr>
              <p:cNvPr id="17" name="CasellaDiTesto 16">
                <a:extLst>
                  <a:ext uri="{FF2B5EF4-FFF2-40B4-BE49-F238E27FC236}">
                    <a16:creationId xmlns:a16="http://schemas.microsoft.com/office/drawing/2014/main" id="{28C75788-C113-49DD-BEF9-9E704529F3F9}"/>
                  </a:ext>
                </a:extLst>
              </p:cNvPr>
              <p:cNvSpPr txBox="1">
                <a:spLocks noRot="1" noChangeAspect="1" noMove="1" noResize="1" noEditPoints="1" noAdjustHandles="1" noChangeArrowheads="1" noChangeShapeType="1" noTextEdit="1"/>
              </p:cNvSpPr>
              <p:nvPr/>
            </p:nvSpPr>
            <p:spPr>
              <a:xfrm>
                <a:off x="522313" y="692692"/>
                <a:ext cx="460767" cy="369332"/>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CasellaDiTesto 17">
                <a:extLst>
                  <a:ext uri="{FF2B5EF4-FFF2-40B4-BE49-F238E27FC236}">
                    <a16:creationId xmlns:a16="http://schemas.microsoft.com/office/drawing/2014/main" id="{121ECC01-2E55-4C22-A0BE-6E77DBE13DA2}"/>
                  </a:ext>
                </a:extLst>
              </p:cNvPr>
              <p:cNvSpPr txBox="1"/>
              <p:nvPr/>
            </p:nvSpPr>
            <p:spPr>
              <a:xfrm>
                <a:off x="274547" y="1285358"/>
                <a:ext cx="46609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it-IT" b="0" i="1" smtClean="0">
                              <a:latin typeface="Cambria Math" panose="02040503050406030204" pitchFamily="18" charset="0"/>
                            </a:rPr>
                            <m:t>𝑥</m:t>
                          </m:r>
                        </m:e>
                        <m:sub>
                          <m:r>
                            <a:rPr lang="it-IT" b="0" i="1" smtClean="0">
                              <a:latin typeface="Cambria Math" panose="02040503050406030204" pitchFamily="18" charset="0"/>
                            </a:rPr>
                            <m:t>2</m:t>
                          </m:r>
                        </m:sub>
                      </m:sSub>
                    </m:oMath>
                  </m:oMathPara>
                </a14:m>
                <a:endParaRPr lang="en-US" dirty="0"/>
              </a:p>
            </p:txBody>
          </p:sp>
        </mc:Choice>
        <mc:Fallback xmlns="">
          <p:sp>
            <p:nvSpPr>
              <p:cNvPr id="18" name="CasellaDiTesto 17">
                <a:extLst>
                  <a:ext uri="{FF2B5EF4-FFF2-40B4-BE49-F238E27FC236}">
                    <a16:creationId xmlns:a16="http://schemas.microsoft.com/office/drawing/2014/main" id="{121ECC01-2E55-4C22-A0BE-6E77DBE13DA2}"/>
                  </a:ext>
                </a:extLst>
              </p:cNvPr>
              <p:cNvSpPr txBox="1">
                <a:spLocks noRot="1" noChangeAspect="1" noMove="1" noResize="1" noEditPoints="1" noAdjustHandles="1" noChangeArrowheads="1" noChangeShapeType="1" noTextEdit="1"/>
              </p:cNvSpPr>
              <p:nvPr/>
            </p:nvSpPr>
            <p:spPr>
              <a:xfrm>
                <a:off x="274547" y="1285358"/>
                <a:ext cx="466090" cy="369332"/>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CasellaDiTesto 18">
                <a:extLst>
                  <a:ext uri="{FF2B5EF4-FFF2-40B4-BE49-F238E27FC236}">
                    <a16:creationId xmlns:a16="http://schemas.microsoft.com/office/drawing/2014/main" id="{72384E0A-BEFA-4E98-9083-9D946D9CEA98}"/>
                  </a:ext>
                </a:extLst>
              </p:cNvPr>
              <p:cNvSpPr txBox="1"/>
              <p:nvPr/>
            </p:nvSpPr>
            <p:spPr>
              <a:xfrm>
                <a:off x="61546" y="1883793"/>
                <a:ext cx="46609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it-IT" b="0" i="1" smtClean="0">
                              <a:latin typeface="Cambria Math" panose="02040503050406030204" pitchFamily="18" charset="0"/>
                            </a:rPr>
                            <m:t>𝑥</m:t>
                          </m:r>
                        </m:e>
                        <m:sub>
                          <m:r>
                            <a:rPr lang="it-IT" b="0" i="1" smtClean="0">
                              <a:latin typeface="Cambria Math" panose="02040503050406030204" pitchFamily="18" charset="0"/>
                            </a:rPr>
                            <m:t>3</m:t>
                          </m:r>
                        </m:sub>
                      </m:sSub>
                    </m:oMath>
                  </m:oMathPara>
                </a14:m>
                <a:endParaRPr lang="en-US" dirty="0"/>
              </a:p>
            </p:txBody>
          </p:sp>
        </mc:Choice>
        <mc:Fallback xmlns="">
          <p:sp>
            <p:nvSpPr>
              <p:cNvPr id="19" name="CasellaDiTesto 18">
                <a:extLst>
                  <a:ext uri="{FF2B5EF4-FFF2-40B4-BE49-F238E27FC236}">
                    <a16:creationId xmlns:a16="http://schemas.microsoft.com/office/drawing/2014/main" id="{72384E0A-BEFA-4E98-9083-9D946D9CEA98}"/>
                  </a:ext>
                </a:extLst>
              </p:cNvPr>
              <p:cNvSpPr txBox="1">
                <a:spLocks noRot="1" noChangeAspect="1" noMove="1" noResize="1" noEditPoints="1" noAdjustHandles="1" noChangeArrowheads="1" noChangeShapeType="1" noTextEdit="1"/>
              </p:cNvSpPr>
              <p:nvPr/>
            </p:nvSpPr>
            <p:spPr>
              <a:xfrm>
                <a:off x="61546" y="1883793"/>
                <a:ext cx="466090" cy="369332"/>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CasellaDiTesto 19">
                <a:extLst>
                  <a:ext uri="{FF2B5EF4-FFF2-40B4-BE49-F238E27FC236}">
                    <a16:creationId xmlns:a16="http://schemas.microsoft.com/office/drawing/2014/main" id="{277869AF-E06A-4614-8790-AAB9CEA91901}"/>
                  </a:ext>
                </a:extLst>
              </p:cNvPr>
              <p:cNvSpPr txBox="1"/>
              <p:nvPr/>
            </p:nvSpPr>
            <p:spPr>
              <a:xfrm>
                <a:off x="256824" y="3066983"/>
                <a:ext cx="526041"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it-IT" b="0" i="1" smtClean="0">
                              <a:latin typeface="Cambria Math" panose="02040503050406030204" pitchFamily="18" charset="0"/>
                            </a:rPr>
                            <m:t>𝑥</m:t>
                          </m:r>
                        </m:e>
                        <m:sub>
                          <m:r>
                            <a:rPr lang="it-IT" b="0" i="1" smtClean="0">
                              <a:latin typeface="Cambria Math" panose="02040503050406030204" pitchFamily="18" charset="0"/>
                            </a:rPr>
                            <m:t>𝑚</m:t>
                          </m:r>
                        </m:sub>
                      </m:sSub>
                    </m:oMath>
                  </m:oMathPara>
                </a14:m>
                <a:endParaRPr lang="en-US" dirty="0"/>
              </a:p>
            </p:txBody>
          </p:sp>
        </mc:Choice>
        <mc:Fallback xmlns="">
          <p:sp>
            <p:nvSpPr>
              <p:cNvPr id="20" name="CasellaDiTesto 19">
                <a:extLst>
                  <a:ext uri="{FF2B5EF4-FFF2-40B4-BE49-F238E27FC236}">
                    <a16:creationId xmlns:a16="http://schemas.microsoft.com/office/drawing/2014/main" id="{277869AF-E06A-4614-8790-AAB9CEA91901}"/>
                  </a:ext>
                </a:extLst>
              </p:cNvPr>
              <p:cNvSpPr txBox="1">
                <a:spLocks noRot="1" noChangeAspect="1" noMove="1" noResize="1" noEditPoints="1" noAdjustHandles="1" noChangeArrowheads="1" noChangeShapeType="1" noTextEdit="1"/>
              </p:cNvSpPr>
              <p:nvPr/>
            </p:nvSpPr>
            <p:spPr>
              <a:xfrm>
                <a:off x="256824" y="3066983"/>
                <a:ext cx="526041" cy="369332"/>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CasellaDiTesto 20">
                <a:extLst>
                  <a:ext uri="{FF2B5EF4-FFF2-40B4-BE49-F238E27FC236}">
                    <a16:creationId xmlns:a16="http://schemas.microsoft.com/office/drawing/2014/main" id="{D2E4B4E2-563B-4DCA-B6E8-99E5AD9C76D8}"/>
                  </a:ext>
                </a:extLst>
              </p:cNvPr>
              <p:cNvSpPr txBox="1"/>
              <p:nvPr/>
            </p:nvSpPr>
            <p:spPr>
              <a:xfrm>
                <a:off x="1150963" y="959285"/>
                <a:ext cx="50180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it-IT" b="0" i="1" smtClean="0">
                              <a:latin typeface="Cambria Math" panose="02040503050406030204" pitchFamily="18" charset="0"/>
                            </a:rPr>
                            <m:t>𝑤</m:t>
                          </m:r>
                        </m:e>
                        <m:sub>
                          <m:r>
                            <a:rPr lang="it-IT" b="0" i="1" smtClean="0">
                              <a:latin typeface="Cambria Math" panose="02040503050406030204" pitchFamily="18" charset="0"/>
                            </a:rPr>
                            <m:t>1</m:t>
                          </m:r>
                        </m:sub>
                      </m:sSub>
                    </m:oMath>
                  </m:oMathPara>
                </a14:m>
                <a:endParaRPr lang="en-US" dirty="0"/>
              </a:p>
            </p:txBody>
          </p:sp>
        </mc:Choice>
        <mc:Fallback xmlns="">
          <p:sp>
            <p:nvSpPr>
              <p:cNvPr id="21" name="CasellaDiTesto 20">
                <a:extLst>
                  <a:ext uri="{FF2B5EF4-FFF2-40B4-BE49-F238E27FC236}">
                    <a16:creationId xmlns:a16="http://schemas.microsoft.com/office/drawing/2014/main" id="{D2E4B4E2-563B-4DCA-B6E8-99E5AD9C76D8}"/>
                  </a:ext>
                </a:extLst>
              </p:cNvPr>
              <p:cNvSpPr txBox="1">
                <a:spLocks noRot="1" noChangeAspect="1" noMove="1" noResize="1" noEditPoints="1" noAdjustHandles="1" noChangeArrowheads="1" noChangeShapeType="1" noTextEdit="1"/>
              </p:cNvSpPr>
              <p:nvPr/>
            </p:nvSpPr>
            <p:spPr>
              <a:xfrm>
                <a:off x="1150963" y="959285"/>
                <a:ext cx="501804" cy="369332"/>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CasellaDiTesto 21">
                <a:extLst>
                  <a:ext uri="{FF2B5EF4-FFF2-40B4-BE49-F238E27FC236}">
                    <a16:creationId xmlns:a16="http://schemas.microsoft.com/office/drawing/2014/main" id="{94A0BC95-5DEE-43EB-9088-1BB7077407E1}"/>
                  </a:ext>
                </a:extLst>
              </p:cNvPr>
              <p:cNvSpPr txBox="1"/>
              <p:nvPr/>
            </p:nvSpPr>
            <p:spPr>
              <a:xfrm>
                <a:off x="879874" y="1379176"/>
                <a:ext cx="507127"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it-IT" b="0" i="1" smtClean="0">
                              <a:latin typeface="Cambria Math" panose="02040503050406030204" pitchFamily="18" charset="0"/>
                            </a:rPr>
                            <m:t>𝑤</m:t>
                          </m:r>
                        </m:e>
                        <m:sub>
                          <m:r>
                            <a:rPr lang="it-IT" b="0" i="1" smtClean="0">
                              <a:latin typeface="Cambria Math" panose="02040503050406030204" pitchFamily="18" charset="0"/>
                            </a:rPr>
                            <m:t>2</m:t>
                          </m:r>
                        </m:sub>
                      </m:sSub>
                    </m:oMath>
                  </m:oMathPara>
                </a14:m>
                <a:endParaRPr lang="en-US" dirty="0"/>
              </a:p>
            </p:txBody>
          </p:sp>
        </mc:Choice>
        <mc:Fallback xmlns="">
          <p:sp>
            <p:nvSpPr>
              <p:cNvPr id="22" name="CasellaDiTesto 21">
                <a:extLst>
                  <a:ext uri="{FF2B5EF4-FFF2-40B4-BE49-F238E27FC236}">
                    <a16:creationId xmlns:a16="http://schemas.microsoft.com/office/drawing/2014/main" id="{94A0BC95-5DEE-43EB-9088-1BB7077407E1}"/>
                  </a:ext>
                </a:extLst>
              </p:cNvPr>
              <p:cNvSpPr txBox="1">
                <a:spLocks noRot="1" noChangeAspect="1" noMove="1" noResize="1" noEditPoints="1" noAdjustHandles="1" noChangeArrowheads="1" noChangeShapeType="1" noTextEdit="1"/>
              </p:cNvSpPr>
              <p:nvPr/>
            </p:nvSpPr>
            <p:spPr>
              <a:xfrm>
                <a:off x="879874" y="1379176"/>
                <a:ext cx="507127" cy="369332"/>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CasellaDiTesto 22">
                <a:extLst>
                  <a:ext uri="{FF2B5EF4-FFF2-40B4-BE49-F238E27FC236}">
                    <a16:creationId xmlns:a16="http://schemas.microsoft.com/office/drawing/2014/main" id="{40D2A80B-BDC6-4256-AC6A-BF03F4185DCF}"/>
                  </a:ext>
                </a:extLst>
              </p:cNvPr>
              <p:cNvSpPr txBox="1"/>
              <p:nvPr/>
            </p:nvSpPr>
            <p:spPr>
              <a:xfrm>
                <a:off x="780664" y="1825976"/>
                <a:ext cx="507127"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it-IT" b="0" i="1" smtClean="0">
                              <a:latin typeface="Cambria Math" panose="02040503050406030204" pitchFamily="18" charset="0"/>
                            </a:rPr>
                            <m:t>𝑤</m:t>
                          </m:r>
                        </m:e>
                        <m:sub>
                          <m:r>
                            <a:rPr lang="it-IT" b="0" i="1" smtClean="0">
                              <a:latin typeface="Cambria Math" panose="02040503050406030204" pitchFamily="18" charset="0"/>
                            </a:rPr>
                            <m:t>3</m:t>
                          </m:r>
                        </m:sub>
                      </m:sSub>
                    </m:oMath>
                  </m:oMathPara>
                </a14:m>
                <a:endParaRPr lang="en-US" dirty="0"/>
              </a:p>
            </p:txBody>
          </p:sp>
        </mc:Choice>
        <mc:Fallback xmlns="">
          <p:sp>
            <p:nvSpPr>
              <p:cNvPr id="23" name="CasellaDiTesto 22">
                <a:extLst>
                  <a:ext uri="{FF2B5EF4-FFF2-40B4-BE49-F238E27FC236}">
                    <a16:creationId xmlns:a16="http://schemas.microsoft.com/office/drawing/2014/main" id="{40D2A80B-BDC6-4256-AC6A-BF03F4185DCF}"/>
                  </a:ext>
                </a:extLst>
              </p:cNvPr>
              <p:cNvSpPr txBox="1">
                <a:spLocks noRot="1" noChangeAspect="1" noMove="1" noResize="1" noEditPoints="1" noAdjustHandles="1" noChangeArrowheads="1" noChangeShapeType="1" noTextEdit="1"/>
              </p:cNvSpPr>
              <p:nvPr/>
            </p:nvSpPr>
            <p:spPr>
              <a:xfrm>
                <a:off x="780664" y="1825976"/>
                <a:ext cx="507127" cy="369332"/>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CasellaDiTesto 23">
                <a:extLst>
                  <a:ext uri="{FF2B5EF4-FFF2-40B4-BE49-F238E27FC236}">
                    <a16:creationId xmlns:a16="http://schemas.microsoft.com/office/drawing/2014/main" id="{84F1E97B-F71D-4172-8B0A-9C9030B53A17}"/>
                  </a:ext>
                </a:extLst>
              </p:cNvPr>
              <p:cNvSpPr txBox="1"/>
              <p:nvPr/>
            </p:nvSpPr>
            <p:spPr>
              <a:xfrm>
                <a:off x="1102104" y="2853203"/>
                <a:ext cx="572529"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it-IT" b="0" i="1" smtClean="0">
                              <a:latin typeface="Cambria Math" panose="02040503050406030204" pitchFamily="18" charset="0"/>
                            </a:rPr>
                            <m:t>𝑤</m:t>
                          </m:r>
                        </m:e>
                        <m:sub>
                          <m:r>
                            <a:rPr lang="it-IT" b="0" i="1" smtClean="0">
                              <a:latin typeface="Cambria Math" panose="02040503050406030204" pitchFamily="18" charset="0"/>
                            </a:rPr>
                            <m:t>𝑀</m:t>
                          </m:r>
                        </m:sub>
                      </m:sSub>
                    </m:oMath>
                  </m:oMathPara>
                </a14:m>
                <a:endParaRPr lang="en-US" dirty="0"/>
              </a:p>
            </p:txBody>
          </p:sp>
        </mc:Choice>
        <mc:Fallback xmlns="">
          <p:sp>
            <p:nvSpPr>
              <p:cNvPr id="24" name="CasellaDiTesto 23">
                <a:extLst>
                  <a:ext uri="{FF2B5EF4-FFF2-40B4-BE49-F238E27FC236}">
                    <a16:creationId xmlns:a16="http://schemas.microsoft.com/office/drawing/2014/main" id="{84F1E97B-F71D-4172-8B0A-9C9030B53A17}"/>
                  </a:ext>
                </a:extLst>
              </p:cNvPr>
              <p:cNvSpPr txBox="1">
                <a:spLocks noRot="1" noChangeAspect="1" noMove="1" noResize="1" noEditPoints="1" noAdjustHandles="1" noChangeArrowheads="1" noChangeShapeType="1" noTextEdit="1"/>
              </p:cNvSpPr>
              <p:nvPr/>
            </p:nvSpPr>
            <p:spPr>
              <a:xfrm>
                <a:off x="1102104" y="2853203"/>
                <a:ext cx="572529" cy="369332"/>
              </a:xfrm>
              <a:prstGeom prst="rect">
                <a:avLst/>
              </a:prstGeom>
              <a:blipFill>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CasellaDiTesto 24">
                <a:extLst>
                  <a:ext uri="{FF2B5EF4-FFF2-40B4-BE49-F238E27FC236}">
                    <a16:creationId xmlns:a16="http://schemas.microsoft.com/office/drawing/2014/main" id="{201F9743-EB31-4459-AFDF-BFF126292896}"/>
                  </a:ext>
                </a:extLst>
              </p:cNvPr>
              <p:cNvSpPr txBox="1"/>
              <p:nvPr/>
            </p:nvSpPr>
            <p:spPr>
              <a:xfrm>
                <a:off x="3071083" y="1518616"/>
                <a:ext cx="3838230" cy="98405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it-IT" b="0" i="1" smtClean="0">
                          <a:latin typeface="Cambria Math" panose="02040503050406030204" pitchFamily="18" charset="0"/>
                        </a:rPr>
                        <m:t>𝑦</m:t>
                      </m:r>
                      <m:r>
                        <a:rPr lang="it-IT" b="0" i="1" smtClean="0">
                          <a:latin typeface="Cambria Math" panose="02040503050406030204" pitchFamily="18" charset="0"/>
                        </a:rPr>
                        <m:t>=</m:t>
                      </m:r>
                      <m:r>
                        <a:rPr lang="it-IT" b="0" i="1" smtClean="0">
                          <a:latin typeface="Cambria Math" panose="02040503050406030204" pitchFamily="18" charset="0"/>
                          <a:ea typeface="Cambria Math" panose="02040503050406030204" pitchFamily="18" charset="0"/>
                        </a:rPr>
                        <m:t>𝜎</m:t>
                      </m:r>
                      <m:d>
                        <m:dPr>
                          <m:ctrlPr>
                            <a:rPr lang="it-IT" b="0" i="1" smtClean="0">
                              <a:latin typeface="Cambria Math" panose="02040503050406030204" pitchFamily="18" charset="0"/>
                              <a:ea typeface="Cambria Math" panose="02040503050406030204" pitchFamily="18" charset="0"/>
                            </a:rPr>
                          </m:ctrlPr>
                        </m:dPr>
                        <m:e>
                          <m:nary>
                            <m:naryPr>
                              <m:chr m:val="∑"/>
                              <m:ctrlPr>
                                <a:rPr lang="it-IT" b="0" i="1" smtClean="0">
                                  <a:latin typeface="Cambria Math" panose="02040503050406030204" pitchFamily="18" charset="0"/>
                                </a:rPr>
                              </m:ctrlPr>
                            </m:naryPr>
                            <m:sub>
                              <m:r>
                                <m:rPr>
                                  <m:brk m:alnAt="23"/>
                                </m:rPr>
                                <a:rPr lang="it-IT" b="0" i="1" smtClean="0">
                                  <a:latin typeface="Cambria Math" panose="02040503050406030204" pitchFamily="18" charset="0"/>
                                </a:rPr>
                                <m:t>𝑗</m:t>
                              </m:r>
                              <m:r>
                                <a:rPr lang="it-IT" b="0" i="1" smtClean="0">
                                  <a:latin typeface="Cambria Math" panose="02040503050406030204" pitchFamily="18" charset="0"/>
                                </a:rPr>
                                <m:t>=1</m:t>
                              </m:r>
                            </m:sub>
                            <m:sup>
                              <m:r>
                                <a:rPr lang="it-IT" b="0" i="1" smtClean="0">
                                  <a:latin typeface="Cambria Math" panose="02040503050406030204" pitchFamily="18" charset="0"/>
                                </a:rPr>
                                <m:t>𝑀</m:t>
                              </m:r>
                            </m:sup>
                            <m:e>
                              <m:sSub>
                                <m:sSubPr>
                                  <m:ctrlPr>
                                    <a:rPr lang="it-IT" b="0" i="1" smtClean="0">
                                      <a:latin typeface="Cambria Math" panose="02040503050406030204" pitchFamily="18" charset="0"/>
                                    </a:rPr>
                                  </m:ctrlPr>
                                </m:sSubPr>
                                <m:e>
                                  <m:r>
                                    <a:rPr lang="it-IT" b="0" i="1" smtClean="0">
                                      <a:latin typeface="Cambria Math" panose="02040503050406030204" pitchFamily="18" charset="0"/>
                                    </a:rPr>
                                    <m:t>𝑤</m:t>
                                  </m:r>
                                </m:e>
                                <m:sub>
                                  <m:r>
                                    <a:rPr lang="it-IT" b="0" i="1" smtClean="0">
                                      <a:latin typeface="Cambria Math" panose="02040503050406030204" pitchFamily="18" charset="0"/>
                                    </a:rPr>
                                    <m:t>𝑗</m:t>
                                  </m:r>
                                </m:sub>
                              </m:sSub>
                              <m:sSub>
                                <m:sSubPr>
                                  <m:ctrlPr>
                                    <a:rPr lang="it-IT" b="0" i="1" smtClean="0">
                                      <a:latin typeface="Cambria Math" panose="02040503050406030204" pitchFamily="18" charset="0"/>
                                    </a:rPr>
                                  </m:ctrlPr>
                                </m:sSubPr>
                                <m:e>
                                  <m:r>
                                    <a:rPr lang="it-IT" b="0" i="1" smtClean="0">
                                      <a:latin typeface="Cambria Math" panose="02040503050406030204" pitchFamily="18" charset="0"/>
                                    </a:rPr>
                                    <m:t>𝑥</m:t>
                                  </m:r>
                                </m:e>
                                <m:sub>
                                  <m:r>
                                    <a:rPr lang="it-IT" b="0" i="1" smtClean="0">
                                      <a:latin typeface="Cambria Math" panose="02040503050406030204" pitchFamily="18" charset="0"/>
                                    </a:rPr>
                                    <m:t>𝑗</m:t>
                                  </m:r>
                                </m:sub>
                              </m:sSub>
                            </m:e>
                          </m:nary>
                          <m:r>
                            <a:rPr lang="it-IT" b="0" i="1" smtClean="0">
                              <a:latin typeface="Cambria Math" panose="02040503050406030204" pitchFamily="18" charset="0"/>
                            </a:rPr>
                            <m:t>+</m:t>
                          </m:r>
                          <m:r>
                            <a:rPr lang="it-IT" b="0" i="1" smtClean="0">
                              <a:latin typeface="Cambria Math" panose="02040503050406030204" pitchFamily="18" charset="0"/>
                            </a:rPr>
                            <m:t>𝑏</m:t>
                          </m:r>
                          <m:r>
                            <m:rPr>
                              <m:nor/>
                            </m:rPr>
                            <a:rPr lang="en-US" dirty="0"/>
                            <m:t> </m:t>
                          </m:r>
                        </m:e>
                      </m:d>
                      <m:r>
                        <a:rPr lang="it-IT" b="0" i="1" dirty="0" smtClean="0">
                          <a:latin typeface="Cambria Math" panose="02040503050406030204" pitchFamily="18" charset="0"/>
                        </a:rPr>
                        <m:t>=</m:t>
                      </m:r>
                      <m:r>
                        <a:rPr lang="it-IT" b="0" i="1" dirty="0" smtClean="0">
                          <a:latin typeface="Cambria Math" panose="02040503050406030204" pitchFamily="18" charset="0"/>
                        </a:rPr>
                        <m:t>𝑓</m:t>
                      </m:r>
                      <m:r>
                        <a:rPr lang="it-IT" b="0" i="1" dirty="0" smtClean="0">
                          <a:latin typeface="Cambria Math" panose="02040503050406030204" pitchFamily="18" charset="0"/>
                        </a:rPr>
                        <m:t>(</m:t>
                      </m:r>
                      <m:sSub>
                        <m:sSubPr>
                          <m:ctrlPr>
                            <a:rPr lang="it-IT" i="1">
                              <a:latin typeface="Cambria Math" panose="02040503050406030204" pitchFamily="18" charset="0"/>
                            </a:rPr>
                          </m:ctrlPr>
                        </m:sSubPr>
                        <m:e>
                          <m:r>
                            <a:rPr lang="it-IT" i="1">
                              <a:latin typeface="Cambria Math" panose="02040503050406030204" pitchFamily="18" charset="0"/>
                            </a:rPr>
                            <m:t>𝑥</m:t>
                          </m:r>
                        </m:e>
                        <m:sub>
                          <m:r>
                            <a:rPr lang="it-IT" i="1">
                              <a:latin typeface="Cambria Math" panose="02040503050406030204" pitchFamily="18" charset="0"/>
                            </a:rPr>
                            <m:t>𝑗</m:t>
                          </m:r>
                        </m:sub>
                      </m:sSub>
                      <m:r>
                        <a:rPr lang="it-IT" b="0" i="1" smtClean="0">
                          <a:latin typeface="Cambria Math" panose="02040503050406030204" pitchFamily="18" charset="0"/>
                        </a:rPr>
                        <m:t>|</m:t>
                      </m:r>
                      <m:sSub>
                        <m:sSubPr>
                          <m:ctrlPr>
                            <a:rPr lang="it-IT" i="1">
                              <a:latin typeface="Cambria Math" panose="02040503050406030204" pitchFamily="18" charset="0"/>
                            </a:rPr>
                          </m:ctrlPr>
                        </m:sSubPr>
                        <m:e>
                          <m:r>
                            <a:rPr lang="it-IT" b="0" i="1" smtClean="0">
                              <a:latin typeface="Cambria Math" panose="02040503050406030204" pitchFamily="18" charset="0"/>
                            </a:rPr>
                            <m:t>𝑤</m:t>
                          </m:r>
                        </m:e>
                        <m:sub>
                          <m:r>
                            <a:rPr lang="it-IT" i="1">
                              <a:latin typeface="Cambria Math" panose="02040503050406030204" pitchFamily="18" charset="0"/>
                            </a:rPr>
                            <m:t>𝑗</m:t>
                          </m:r>
                        </m:sub>
                      </m:sSub>
                      <m:r>
                        <a:rPr lang="it-IT" b="0" i="1" smtClean="0">
                          <a:latin typeface="Cambria Math" panose="02040503050406030204" pitchFamily="18" charset="0"/>
                        </a:rPr>
                        <m:t>, </m:t>
                      </m:r>
                      <m:r>
                        <a:rPr lang="it-IT" b="0" i="1" smtClean="0">
                          <a:latin typeface="Cambria Math" panose="02040503050406030204" pitchFamily="18" charset="0"/>
                        </a:rPr>
                        <m:t>𝑏</m:t>
                      </m:r>
                      <m:r>
                        <a:rPr lang="it-IT" b="0" i="1" smtClean="0">
                          <a:latin typeface="Cambria Math" panose="02040503050406030204" pitchFamily="18" charset="0"/>
                        </a:rPr>
                        <m:t>)</m:t>
                      </m:r>
                    </m:oMath>
                  </m:oMathPara>
                </a14:m>
                <a:endParaRPr lang="en-US" dirty="0"/>
              </a:p>
            </p:txBody>
          </p:sp>
        </mc:Choice>
        <mc:Fallback xmlns="">
          <p:sp>
            <p:nvSpPr>
              <p:cNvPr id="25" name="CasellaDiTesto 24">
                <a:extLst>
                  <a:ext uri="{FF2B5EF4-FFF2-40B4-BE49-F238E27FC236}">
                    <a16:creationId xmlns:a16="http://schemas.microsoft.com/office/drawing/2014/main" id="{201F9743-EB31-4459-AFDF-BFF126292896}"/>
                  </a:ext>
                </a:extLst>
              </p:cNvPr>
              <p:cNvSpPr txBox="1">
                <a:spLocks noRot="1" noChangeAspect="1" noMove="1" noResize="1" noEditPoints="1" noAdjustHandles="1" noChangeArrowheads="1" noChangeShapeType="1" noTextEdit="1"/>
              </p:cNvSpPr>
              <p:nvPr/>
            </p:nvSpPr>
            <p:spPr>
              <a:xfrm>
                <a:off x="3071083" y="1518616"/>
                <a:ext cx="3838230" cy="984052"/>
              </a:xfrm>
              <a:prstGeom prst="rect">
                <a:avLst/>
              </a:prstGeom>
              <a:blipFill>
                <a:blip r:embed="rId13"/>
                <a:stretch>
                  <a:fillRect/>
                </a:stretch>
              </a:blipFill>
            </p:spPr>
            <p:txBody>
              <a:bodyPr/>
              <a:lstStyle/>
              <a:p>
                <a:r>
                  <a:rPr lang="en-US">
                    <a:noFill/>
                  </a:rPr>
                  <a:t> </a:t>
                </a:r>
              </a:p>
            </p:txBody>
          </p:sp>
        </mc:Fallback>
      </mc:AlternateContent>
      <p:cxnSp>
        <p:nvCxnSpPr>
          <p:cNvPr id="26" name="Connettore 2 25">
            <a:extLst>
              <a:ext uri="{FF2B5EF4-FFF2-40B4-BE49-F238E27FC236}">
                <a16:creationId xmlns:a16="http://schemas.microsoft.com/office/drawing/2014/main" id="{14EB33CB-5B3F-46EC-B968-75A5896CB7DF}"/>
              </a:ext>
            </a:extLst>
          </p:cNvPr>
          <p:cNvCxnSpPr>
            <a:cxnSpLocks/>
            <a:endCxn id="10" idx="4"/>
          </p:cNvCxnSpPr>
          <p:nvPr/>
        </p:nvCxnSpPr>
        <p:spPr>
          <a:xfrm flipV="1">
            <a:off x="2229042" y="2809614"/>
            <a:ext cx="0" cy="549221"/>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7" name="CasellaDiTesto 26">
                <a:extLst>
                  <a:ext uri="{FF2B5EF4-FFF2-40B4-BE49-F238E27FC236}">
                    <a16:creationId xmlns:a16="http://schemas.microsoft.com/office/drawing/2014/main" id="{BD8B8BA6-0492-4038-A0F6-F399DF90D111}"/>
                  </a:ext>
                </a:extLst>
              </p:cNvPr>
              <p:cNvSpPr txBox="1"/>
              <p:nvPr/>
            </p:nvSpPr>
            <p:spPr>
              <a:xfrm>
                <a:off x="2181799" y="3141714"/>
                <a:ext cx="36766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it-IT" b="0" i="1" smtClean="0">
                          <a:latin typeface="Cambria Math" panose="02040503050406030204" pitchFamily="18" charset="0"/>
                        </a:rPr>
                        <m:t>𝑏</m:t>
                      </m:r>
                    </m:oMath>
                  </m:oMathPara>
                </a14:m>
                <a:endParaRPr lang="en-US" dirty="0"/>
              </a:p>
            </p:txBody>
          </p:sp>
        </mc:Choice>
        <mc:Fallback xmlns="">
          <p:sp>
            <p:nvSpPr>
              <p:cNvPr id="27" name="CasellaDiTesto 26">
                <a:extLst>
                  <a:ext uri="{FF2B5EF4-FFF2-40B4-BE49-F238E27FC236}">
                    <a16:creationId xmlns:a16="http://schemas.microsoft.com/office/drawing/2014/main" id="{BD8B8BA6-0492-4038-A0F6-F399DF90D111}"/>
                  </a:ext>
                </a:extLst>
              </p:cNvPr>
              <p:cNvSpPr txBox="1">
                <a:spLocks noRot="1" noChangeAspect="1" noMove="1" noResize="1" noEditPoints="1" noAdjustHandles="1" noChangeArrowheads="1" noChangeShapeType="1" noTextEdit="1"/>
              </p:cNvSpPr>
              <p:nvPr/>
            </p:nvSpPr>
            <p:spPr>
              <a:xfrm>
                <a:off x="2181799" y="3141714"/>
                <a:ext cx="367665" cy="369332"/>
              </a:xfrm>
              <a:prstGeom prst="rect">
                <a:avLst/>
              </a:prstGeom>
              <a:blipFill>
                <a:blip r:embed="rId14"/>
                <a:stretch>
                  <a:fillRect/>
                </a:stretch>
              </a:blipFill>
            </p:spPr>
            <p:txBody>
              <a:bodyPr/>
              <a:lstStyle/>
              <a:p>
                <a:r>
                  <a:rPr lang="en-US">
                    <a:noFill/>
                  </a:rPr>
                  <a:t> </a:t>
                </a:r>
              </a:p>
            </p:txBody>
          </p:sp>
        </mc:Fallback>
      </mc:AlternateContent>
      <p:sp>
        <p:nvSpPr>
          <p:cNvPr id="28" name="CasellaDiTesto 27">
            <a:extLst>
              <a:ext uri="{FF2B5EF4-FFF2-40B4-BE49-F238E27FC236}">
                <a16:creationId xmlns:a16="http://schemas.microsoft.com/office/drawing/2014/main" id="{F3DD9052-D4D1-47D1-B0C6-763970B83E38}"/>
              </a:ext>
            </a:extLst>
          </p:cNvPr>
          <p:cNvSpPr txBox="1"/>
          <p:nvPr/>
        </p:nvSpPr>
        <p:spPr>
          <a:xfrm>
            <a:off x="173042" y="-17585"/>
            <a:ext cx="4406784" cy="553998"/>
          </a:xfrm>
          <a:prstGeom prst="rect">
            <a:avLst/>
          </a:prstGeom>
          <a:noFill/>
        </p:spPr>
        <p:txBody>
          <a:bodyPr wrap="none" rtlCol="0">
            <a:spAutoFit/>
          </a:bodyPr>
          <a:lstStyle/>
          <a:p>
            <a:r>
              <a:rPr lang="en-US" sz="3000" b="1" dirty="0"/>
              <a:t>The Optimization: A Recap</a:t>
            </a:r>
          </a:p>
        </p:txBody>
      </p:sp>
      <mc:AlternateContent xmlns:mc="http://schemas.openxmlformats.org/markup-compatibility/2006" xmlns:a14="http://schemas.microsoft.com/office/drawing/2010/main">
        <mc:Choice Requires="a14">
          <p:sp>
            <p:nvSpPr>
              <p:cNvPr id="30" name="CasellaDiTesto 29">
                <a:extLst>
                  <a:ext uri="{FF2B5EF4-FFF2-40B4-BE49-F238E27FC236}">
                    <a16:creationId xmlns:a16="http://schemas.microsoft.com/office/drawing/2014/main" id="{34AFB0BD-272F-4665-91E4-0FCF34AD9968}"/>
                  </a:ext>
                </a:extLst>
              </p:cNvPr>
              <p:cNvSpPr txBox="1"/>
              <p:nvPr/>
            </p:nvSpPr>
            <p:spPr>
              <a:xfrm>
                <a:off x="5565986" y="2182713"/>
                <a:ext cx="6369189" cy="1200329"/>
              </a:xfrm>
              <a:prstGeom prst="rect">
                <a:avLst/>
              </a:prstGeom>
              <a:noFill/>
            </p:spPr>
            <p:txBody>
              <a:bodyPr wrap="square">
                <a:spAutoFit/>
              </a:bodyPr>
              <a:lstStyle/>
              <a:p>
                <a:r>
                  <a:rPr lang="en-US" dirty="0"/>
                  <a:t>1) The optimizer compares the output with the so called </a:t>
                </a:r>
              </a:p>
              <a:p>
                <a:r>
                  <a:rPr lang="en-US" dirty="0"/>
                  <a:t>Ground Truth </a:t>
                </a:r>
                <a14:m>
                  <m:oMath xmlns:m="http://schemas.openxmlformats.org/officeDocument/2006/math">
                    <m:r>
                      <a:rPr lang="it-IT" b="0" i="0" smtClean="0">
                        <a:latin typeface="Cambria Math" panose="02040503050406030204" pitchFamily="18" charset="0"/>
                      </a:rPr>
                      <m:t>=</m:t>
                    </m:r>
                    <m:acc>
                      <m:accPr>
                        <m:chr m:val="̅"/>
                        <m:ctrlPr>
                          <a:rPr lang="it-IT" i="1" smtClean="0">
                            <a:latin typeface="Cambria Math" panose="02040503050406030204" pitchFamily="18" charset="0"/>
                          </a:rPr>
                        </m:ctrlPr>
                      </m:accPr>
                      <m:e>
                        <m:r>
                          <a:rPr lang="it-IT" b="0" i="1" smtClean="0">
                            <a:latin typeface="Cambria Math" panose="02040503050406030204" pitchFamily="18" charset="0"/>
                          </a:rPr>
                          <m:t>𝑦</m:t>
                        </m:r>
                      </m:e>
                    </m:acc>
                  </m:oMath>
                </a14:m>
                <a:endParaRPr lang="en-US" dirty="0"/>
              </a:p>
              <a:p>
                <a:endParaRPr lang="en-US" dirty="0"/>
              </a:p>
              <a:p>
                <a:r>
                  <a:rPr lang="en-US" dirty="0"/>
                  <a:t>2) It computes the current value (at epoch </a:t>
                </a:r>
                <a14:m>
                  <m:oMath xmlns:m="http://schemas.openxmlformats.org/officeDocument/2006/math">
                    <m:r>
                      <a:rPr lang="it-IT" b="0" i="1" smtClean="0">
                        <a:latin typeface="Cambria Math" panose="02040503050406030204" pitchFamily="18" charset="0"/>
                      </a:rPr>
                      <m:t>𝑡</m:t>
                    </m:r>
                  </m:oMath>
                </a14:m>
                <a:r>
                  <a:rPr lang="en-US" dirty="0"/>
                  <a:t>) of the loss function: </a:t>
                </a:r>
              </a:p>
            </p:txBody>
          </p:sp>
        </mc:Choice>
        <mc:Fallback xmlns="">
          <p:sp>
            <p:nvSpPr>
              <p:cNvPr id="30" name="CasellaDiTesto 29">
                <a:extLst>
                  <a:ext uri="{FF2B5EF4-FFF2-40B4-BE49-F238E27FC236}">
                    <a16:creationId xmlns:a16="http://schemas.microsoft.com/office/drawing/2014/main" id="{34AFB0BD-272F-4665-91E4-0FCF34AD9968}"/>
                  </a:ext>
                </a:extLst>
              </p:cNvPr>
              <p:cNvSpPr txBox="1">
                <a:spLocks noRot="1" noChangeAspect="1" noMove="1" noResize="1" noEditPoints="1" noAdjustHandles="1" noChangeArrowheads="1" noChangeShapeType="1" noTextEdit="1"/>
              </p:cNvSpPr>
              <p:nvPr/>
            </p:nvSpPr>
            <p:spPr>
              <a:xfrm>
                <a:off x="5565986" y="2182713"/>
                <a:ext cx="6369189" cy="1200329"/>
              </a:xfrm>
              <a:prstGeom prst="rect">
                <a:avLst/>
              </a:prstGeom>
              <a:blipFill>
                <a:blip r:embed="rId15"/>
                <a:stretch>
                  <a:fillRect l="-766" t="-2538" b="-710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CasellaDiTesto 30">
                <a:extLst>
                  <a:ext uri="{FF2B5EF4-FFF2-40B4-BE49-F238E27FC236}">
                    <a16:creationId xmlns:a16="http://schemas.microsoft.com/office/drawing/2014/main" id="{CC63422D-A8E8-493F-9B0D-87E5D4E5FE05}"/>
                  </a:ext>
                </a:extLst>
              </p:cNvPr>
              <p:cNvSpPr txBox="1"/>
              <p:nvPr/>
            </p:nvSpPr>
            <p:spPr>
              <a:xfrm>
                <a:off x="6179164" y="3709338"/>
                <a:ext cx="1943509" cy="476221"/>
              </a:xfrm>
              <a:prstGeom prst="rect">
                <a:avLst/>
              </a:prstGeom>
              <a:noFill/>
            </p:spPr>
            <p:txBody>
              <a:bodyPr wrap="square">
                <a:spAutoFit/>
              </a:bodyPr>
              <a:lstStyle/>
              <a:p>
                <a14:m>
                  <m:oMath xmlns:m="http://schemas.openxmlformats.org/officeDocument/2006/math">
                    <m:r>
                      <a:rPr lang="it-IT" b="0" i="1" smtClean="0">
                        <a:latin typeface="Cambria Math" panose="02040503050406030204" pitchFamily="18" charset="0"/>
                      </a:rPr>
                      <m:t>𝐶</m:t>
                    </m:r>
                    <m:d>
                      <m:dPr>
                        <m:endChr m:val="|"/>
                        <m:ctrlPr>
                          <a:rPr lang="it-IT" b="0" i="1" smtClean="0">
                            <a:latin typeface="Cambria Math" panose="02040503050406030204" pitchFamily="18" charset="0"/>
                          </a:rPr>
                        </m:ctrlPr>
                      </m:dPr>
                      <m:e>
                        <m:r>
                          <a:rPr lang="it-IT" b="0" i="1" smtClean="0">
                            <a:latin typeface="Cambria Math" panose="02040503050406030204" pitchFamily="18" charset="0"/>
                          </a:rPr>
                          <m:t>𝑦</m:t>
                        </m:r>
                        <m:r>
                          <a:rPr lang="it-IT" b="0" i="1" smtClean="0">
                            <a:latin typeface="Cambria Math" panose="02040503050406030204" pitchFamily="18" charset="0"/>
                          </a:rPr>
                          <m:t>,</m:t>
                        </m:r>
                        <m:acc>
                          <m:accPr>
                            <m:chr m:val="̅"/>
                            <m:ctrlPr>
                              <a:rPr lang="it-IT" i="1" smtClean="0">
                                <a:latin typeface="Cambria Math" panose="02040503050406030204" pitchFamily="18" charset="0"/>
                              </a:rPr>
                            </m:ctrlPr>
                          </m:accPr>
                          <m:e>
                            <m:r>
                              <a:rPr lang="it-IT" b="0" i="1" smtClean="0">
                                <a:latin typeface="Cambria Math" panose="02040503050406030204" pitchFamily="18" charset="0"/>
                              </a:rPr>
                              <m:t>𝑦</m:t>
                            </m:r>
                          </m:e>
                        </m:acc>
                        <m:r>
                          <a:rPr lang="it-IT" b="0" i="1" smtClean="0">
                            <a:latin typeface="Cambria Math" panose="02040503050406030204" pitchFamily="18" charset="0"/>
                          </a:rPr>
                          <m:t> </m:t>
                        </m:r>
                      </m:e>
                    </m:d>
                    <m:sSubSup>
                      <m:sSubSupPr>
                        <m:ctrlPr>
                          <a:rPr lang="it-IT" b="0" i="1" smtClean="0">
                            <a:latin typeface="Cambria Math" panose="02040503050406030204" pitchFamily="18" charset="0"/>
                          </a:rPr>
                        </m:ctrlPr>
                      </m:sSubSupPr>
                      <m:e>
                        <m:r>
                          <a:rPr lang="it-IT" b="0" i="1" smtClean="0">
                            <a:latin typeface="Cambria Math" panose="02040503050406030204" pitchFamily="18" charset="0"/>
                          </a:rPr>
                          <m:t>𝑤</m:t>
                        </m:r>
                      </m:e>
                      <m:sub>
                        <m:r>
                          <a:rPr lang="it-IT" b="0" i="1" smtClean="0">
                            <a:latin typeface="Cambria Math" panose="02040503050406030204" pitchFamily="18" charset="0"/>
                          </a:rPr>
                          <m:t>𝑗</m:t>
                        </m:r>
                      </m:sub>
                      <m:sup>
                        <m:r>
                          <a:rPr lang="it-IT" b="0" i="1" smtClean="0">
                            <a:latin typeface="Cambria Math" panose="02040503050406030204" pitchFamily="18" charset="0"/>
                          </a:rPr>
                          <m:t>(</m:t>
                        </m:r>
                        <m:r>
                          <a:rPr lang="it-IT" b="0" i="1" smtClean="0">
                            <a:latin typeface="Cambria Math" panose="02040503050406030204" pitchFamily="18" charset="0"/>
                          </a:rPr>
                          <m:t>𝑡</m:t>
                        </m:r>
                        <m:r>
                          <a:rPr lang="it-IT" b="0" i="1" smtClean="0">
                            <a:latin typeface="Cambria Math" panose="02040503050406030204" pitchFamily="18" charset="0"/>
                          </a:rPr>
                          <m:t>)</m:t>
                        </m:r>
                      </m:sup>
                    </m:sSubSup>
                    <m:r>
                      <a:rPr lang="it-IT" b="0" i="1" smtClean="0">
                        <a:latin typeface="Cambria Math" panose="02040503050406030204" pitchFamily="18" charset="0"/>
                      </a:rPr>
                      <m:t>, </m:t>
                    </m:r>
                    <m:sSup>
                      <m:sSupPr>
                        <m:ctrlPr>
                          <a:rPr lang="it-IT" b="0" i="1" smtClean="0">
                            <a:latin typeface="Cambria Math" panose="02040503050406030204" pitchFamily="18" charset="0"/>
                          </a:rPr>
                        </m:ctrlPr>
                      </m:sSupPr>
                      <m:e>
                        <m:r>
                          <a:rPr lang="it-IT" b="0" i="1" smtClean="0">
                            <a:latin typeface="Cambria Math" panose="02040503050406030204" pitchFamily="18" charset="0"/>
                          </a:rPr>
                          <m:t>𝑏</m:t>
                        </m:r>
                      </m:e>
                      <m:sup>
                        <m:r>
                          <a:rPr lang="it-IT" b="0" i="1" smtClean="0">
                            <a:latin typeface="Cambria Math" panose="02040503050406030204" pitchFamily="18" charset="0"/>
                          </a:rPr>
                          <m:t>(</m:t>
                        </m:r>
                        <m:r>
                          <a:rPr lang="it-IT" b="0" i="1" smtClean="0">
                            <a:latin typeface="Cambria Math" panose="02040503050406030204" pitchFamily="18" charset="0"/>
                          </a:rPr>
                          <m:t>𝑡</m:t>
                        </m:r>
                        <m:r>
                          <a:rPr lang="it-IT" b="0" i="1" smtClean="0">
                            <a:latin typeface="Cambria Math" panose="02040503050406030204" pitchFamily="18" charset="0"/>
                          </a:rPr>
                          <m:t>)</m:t>
                        </m:r>
                      </m:sup>
                    </m:sSup>
                  </m:oMath>
                </a14:m>
                <a:r>
                  <a:rPr lang="en-US" dirty="0"/>
                  <a:t>)</a:t>
                </a:r>
              </a:p>
            </p:txBody>
          </p:sp>
        </mc:Choice>
        <mc:Fallback xmlns="">
          <p:sp>
            <p:nvSpPr>
              <p:cNvPr id="31" name="CasellaDiTesto 30">
                <a:extLst>
                  <a:ext uri="{FF2B5EF4-FFF2-40B4-BE49-F238E27FC236}">
                    <a16:creationId xmlns:a16="http://schemas.microsoft.com/office/drawing/2014/main" id="{CC63422D-A8E8-493F-9B0D-87E5D4E5FE05}"/>
                  </a:ext>
                </a:extLst>
              </p:cNvPr>
              <p:cNvSpPr txBox="1">
                <a:spLocks noRot="1" noChangeAspect="1" noMove="1" noResize="1" noEditPoints="1" noAdjustHandles="1" noChangeArrowheads="1" noChangeShapeType="1" noTextEdit="1"/>
              </p:cNvSpPr>
              <p:nvPr/>
            </p:nvSpPr>
            <p:spPr>
              <a:xfrm>
                <a:off x="6179164" y="3709338"/>
                <a:ext cx="1943509" cy="476221"/>
              </a:xfrm>
              <a:prstGeom prst="rect">
                <a:avLst/>
              </a:prstGeom>
              <a:blipFill>
                <a:blip r:embed="rId16"/>
                <a:stretch>
                  <a:fillRect b="-8861"/>
                </a:stretch>
              </a:blipFill>
            </p:spPr>
            <p:txBody>
              <a:bodyPr/>
              <a:lstStyle/>
              <a:p>
                <a:r>
                  <a:rPr lang="en-US">
                    <a:noFill/>
                  </a:rPr>
                  <a:t> </a:t>
                </a:r>
              </a:p>
            </p:txBody>
          </p:sp>
        </mc:Fallback>
      </mc:AlternateContent>
      <p:sp>
        <p:nvSpPr>
          <p:cNvPr id="32" name="CasellaDiTesto 31">
            <a:extLst>
              <a:ext uri="{FF2B5EF4-FFF2-40B4-BE49-F238E27FC236}">
                <a16:creationId xmlns:a16="http://schemas.microsoft.com/office/drawing/2014/main" id="{13423DB9-843D-4291-A3E7-F14B745E2E59}"/>
              </a:ext>
            </a:extLst>
          </p:cNvPr>
          <p:cNvSpPr txBox="1"/>
          <p:nvPr/>
        </p:nvSpPr>
        <p:spPr>
          <a:xfrm>
            <a:off x="8122673" y="3790832"/>
            <a:ext cx="2997176" cy="338554"/>
          </a:xfrm>
          <a:prstGeom prst="rect">
            <a:avLst/>
          </a:prstGeom>
          <a:noFill/>
        </p:spPr>
        <p:txBody>
          <a:bodyPr wrap="square">
            <a:spAutoFit/>
          </a:bodyPr>
          <a:lstStyle/>
          <a:p>
            <a:r>
              <a:rPr lang="en-US" sz="1600" dirty="0"/>
              <a:t>(e.g. MSE, MAE, Cross entropy)</a:t>
            </a:r>
          </a:p>
        </p:txBody>
      </p:sp>
      <mc:AlternateContent xmlns:mc="http://schemas.openxmlformats.org/markup-compatibility/2006" xmlns:a14="http://schemas.microsoft.com/office/drawing/2010/main">
        <mc:Choice Requires="a14">
          <p:sp>
            <p:nvSpPr>
              <p:cNvPr id="33" name="CasellaDiTesto 32">
                <a:extLst>
                  <a:ext uri="{FF2B5EF4-FFF2-40B4-BE49-F238E27FC236}">
                    <a16:creationId xmlns:a16="http://schemas.microsoft.com/office/drawing/2014/main" id="{85B83666-40DE-46D5-B2F1-4FFBE79B4D0C}"/>
                  </a:ext>
                </a:extLst>
              </p:cNvPr>
              <p:cNvSpPr txBox="1"/>
              <p:nvPr/>
            </p:nvSpPr>
            <p:spPr>
              <a:xfrm>
                <a:off x="5691484" y="4543448"/>
                <a:ext cx="6013482" cy="753220"/>
              </a:xfrm>
              <a:prstGeom prst="rect">
                <a:avLst/>
              </a:prstGeom>
              <a:noFill/>
            </p:spPr>
            <p:txBody>
              <a:bodyPr wrap="square">
                <a:spAutoFit/>
              </a:bodyPr>
              <a:lstStyle/>
              <a:p>
                <a:r>
                  <a:rPr lang="en-US" dirty="0"/>
                  <a:t>3) Given the loss function, the optimizer adjusts the weights and biases (</a:t>
                </a:r>
                <a14:m>
                  <m:oMath xmlns:m="http://schemas.openxmlformats.org/officeDocument/2006/math">
                    <m:sSubSup>
                      <m:sSubSupPr>
                        <m:ctrlPr>
                          <a:rPr lang="it-IT" b="0" i="1" smtClean="0">
                            <a:latin typeface="Cambria Math" panose="02040503050406030204" pitchFamily="18" charset="0"/>
                          </a:rPr>
                        </m:ctrlPr>
                      </m:sSubSupPr>
                      <m:e>
                        <m:r>
                          <a:rPr lang="it-IT" b="0" i="1" smtClean="0">
                            <a:latin typeface="Cambria Math" panose="02040503050406030204" pitchFamily="18" charset="0"/>
                          </a:rPr>
                          <m:t>𝑤</m:t>
                        </m:r>
                      </m:e>
                      <m:sub>
                        <m:r>
                          <a:rPr lang="it-IT" b="0" i="1" smtClean="0">
                            <a:latin typeface="Cambria Math" panose="02040503050406030204" pitchFamily="18" charset="0"/>
                          </a:rPr>
                          <m:t>𝑗</m:t>
                        </m:r>
                      </m:sub>
                      <m:sup>
                        <m:r>
                          <a:rPr lang="it-IT" b="0" i="1" smtClean="0">
                            <a:latin typeface="Cambria Math" panose="02040503050406030204" pitchFamily="18" charset="0"/>
                          </a:rPr>
                          <m:t>(</m:t>
                        </m:r>
                        <m:r>
                          <a:rPr lang="it-IT" b="0" i="1" smtClean="0">
                            <a:latin typeface="Cambria Math" panose="02040503050406030204" pitchFamily="18" charset="0"/>
                          </a:rPr>
                          <m:t>𝑡</m:t>
                        </m:r>
                        <m:r>
                          <a:rPr lang="it-IT" b="0" i="1" smtClean="0">
                            <a:latin typeface="Cambria Math" panose="02040503050406030204" pitchFamily="18" charset="0"/>
                          </a:rPr>
                          <m:t>+1)</m:t>
                        </m:r>
                      </m:sup>
                    </m:sSubSup>
                    <m:r>
                      <a:rPr lang="it-IT" b="0" i="1" smtClean="0">
                        <a:latin typeface="Cambria Math" panose="02040503050406030204" pitchFamily="18" charset="0"/>
                      </a:rPr>
                      <m:t>, </m:t>
                    </m:r>
                    <m:sSup>
                      <m:sSupPr>
                        <m:ctrlPr>
                          <a:rPr lang="it-IT" b="0" i="1" smtClean="0">
                            <a:latin typeface="Cambria Math" panose="02040503050406030204" pitchFamily="18" charset="0"/>
                          </a:rPr>
                        </m:ctrlPr>
                      </m:sSupPr>
                      <m:e>
                        <m:r>
                          <a:rPr lang="it-IT" b="0" i="1" smtClean="0">
                            <a:latin typeface="Cambria Math" panose="02040503050406030204" pitchFamily="18" charset="0"/>
                          </a:rPr>
                          <m:t>𝑏</m:t>
                        </m:r>
                      </m:e>
                      <m:sup>
                        <m:r>
                          <a:rPr lang="it-IT" b="0" i="1" smtClean="0">
                            <a:latin typeface="Cambria Math" panose="02040503050406030204" pitchFamily="18" charset="0"/>
                          </a:rPr>
                          <m:t>(</m:t>
                        </m:r>
                        <m:r>
                          <a:rPr lang="it-IT" b="0" i="1" smtClean="0">
                            <a:latin typeface="Cambria Math" panose="02040503050406030204" pitchFamily="18" charset="0"/>
                          </a:rPr>
                          <m:t>𝑡</m:t>
                        </m:r>
                        <m:r>
                          <a:rPr lang="it-IT" b="0" i="1" smtClean="0">
                            <a:latin typeface="Cambria Math" panose="02040503050406030204" pitchFamily="18" charset="0"/>
                          </a:rPr>
                          <m:t>+1)</m:t>
                        </m:r>
                      </m:sup>
                    </m:sSup>
                  </m:oMath>
                </a14:m>
                <a:r>
                  <a:rPr lang="en-US" dirty="0"/>
                  <a:t>) that will be used at epoch </a:t>
                </a:r>
                <a14:m>
                  <m:oMath xmlns:m="http://schemas.openxmlformats.org/officeDocument/2006/math">
                    <m:r>
                      <a:rPr lang="it-IT" i="1">
                        <a:latin typeface="Cambria Math" panose="02040503050406030204" pitchFamily="18" charset="0"/>
                      </a:rPr>
                      <m:t>𝑡</m:t>
                    </m:r>
                    <m:r>
                      <a:rPr lang="it-IT" b="0" i="1" smtClean="0">
                        <a:latin typeface="Cambria Math" panose="02040503050406030204" pitchFamily="18" charset="0"/>
                      </a:rPr>
                      <m:t>+1</m:t>
                    </m:r>
                  </m:oMath>
                </a14:m>
                <a:endParaRPr lang="en-US" dirty="0"/>
              </a:p>
            </p:txBody>
          </p:sp>
        </mc:Choice>
        <mc:Fallback xmlns="">
          <p:sp>
            <p:nvSpPr>
              <p:cNvPr id="33" name="CasellaDiTesto 32">
                <a:extLst>
                  <a:ext uri="{FF2B5EF4-FFF2-40B4-BE49-F238E27FC236}">
                    <a16:creationId xmlns:a16="http://schemas.microsoft.com/office/drawing/2014/main" id="{85B83666-40DE-46D5-B2F1-4FFBE79B4D0C}"/>
                  </a:ext>
                </a:extLst>
              </p:cNvPr>
              <p:cNvSpPr txBox="1">
                <a:spLocks noRot="1" noChangeAspect="1" noMove="1" noResize="1" noEditPoints="1" noAdjustHandles="1" noChangeArrowheads="1" noChangeShapeType="1" noTextEdit="1"/>
              </p:cNvSpPr>
              <p:nvPr/>
            </p:nvSpPr>
            <p:spPr>
              <a:xfrm>
                <a:off x="5691484" y="4543448"/>
                <a:ext cx="6013482" cy="753220"/>
              </a:xfrm>
              <a:prstGeom prst="rect">
                <a:avLst/>
              </a:prstGeom>
              <a:blipFill>
                <a:blip r:embed="rId17"/>
                <a:stretch>
                  <a:fillRect l="-913" t="-4032" b="-5645"/>
                </a:stretch>
              </a:blipFill>
            </p:spPr>
            <p:txBody>
              <a:bodyPr/>
              <a:lstStyle/>
              <a:p>
                <a:r>
                  <a:rPr lang="en-US">
                    <a:noFill/>
                  </a:rPr>
                  <a:t> </a:t>
                </a:r>
              </a:p>
            </p:txBody>
          </p:sp>
        </mc:Fallback>
      </mc:AlternateContent>
    </p:spTree>
    <p:extLst>
      <p:ext uri="{BB962C8B-B14F-4D97-AF65-F5344CB8AC3E}">
        <p14:creationId xmlns:p14="http://schemas.microsoft.com/office/powerpoint/2010/main" val="42858340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BA49B5CB-0E59-47F5-A598-B008FEAB60F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555" t="5848" r="6725" b="6140"/>
          <a:stretch/>
        </p:blipFill>
        <p:spPr bwMode="auto">
          <a:xfrm>
            <a:off x="11390552" y="-17585"/>
            <a:ext cx="801448" cy="80411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662D03B7-781F-465F-B63F-5FECEC74ED4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2882" t="12118" r="9832" b="18598"/>
          <a:stretch/>
        </p:blipFill>
        <p:spPr bwMode="auto">
          <a:xfrm>
            <a:off x="11435555" y="786534"/>
            <a:ext cx="731111" cy="655404"/>
          </a:xfrm>
          <a:prstGeom prst="rect">
            <a:avLst/>
          </a:prstGeom>
          <a:noFill/>
          <a:extLst>
            <a:ext uri="{909E8E84-426E-40DD-AFC4-6F175D3DCCD1}">
              <a14:hiddenFill xmlns:a14="http://schemas.microsoft.com/office/drawing/2010/main">
                <a:solidFill>
                  <a:srgbClr val="FFFFFF"/>
                </a:solidFill>
              </a14:hiddenFill>
            </a:ext>
          </a:extLst>
        </p:spPr>
      </p:pic>
      <p:pic>
        <p:nvPicPr>
          <p:cNvPr id="6" name="Immagine 5">
            <a:extLst>
              <a:ext uri="{FF2B5EF4-FFF2-40B4-BE49-F238E27FC236}">
                <a16:creationId xmlns:a16="http://schemas.microsoft.com/office/drawing/2014/main" id="{E506EE41-8FBF-4069-BE3E-A9357494240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80313" y="0"/>
            <a:ext cx="801447" cy="800101"/>
          </a:xfrm>
          <a:prstGeom prst="rect">
            <a:avLst/>
          </a:prstGeom>
          <a:ln>
            <a:noFill/>
          </a:ln>
          <a:effectLst>
            <a:outerShdw blurRad="292100" dist="139700" dir="2700000" algn="tl" rotWithShape="0">
              <a:srgbClr val="333333">
                <a:alpha val="65000"/>
              </a:srgbClr>
            </a:outerShdw>
          </a:effectLst>
        </p:spPr>
      </p:pic>
      <p:sp>
        <p:nvSpPr>
          <p:cNvPr id="9" name="CasellaDiTesto 8">
            <a:extLst>
              <a:ext uri="{FF2B5EF4-FFF2-40B4-BE49-F238E27FC236}">
                <a16:creationId xmlns:a16="http://schemas.microsoft.com/office/drawing/2014/main" id="{78F30BA7-DC35-49CF-8F0D-1A9CA614DB74}"/>
              </a:ext>
            </a:extLst>
          </p:cNvPr>
          <p:cNvSpPr txBox="1"/>
          <p:nvPr/>
        </p:nvSpPr>
        <p:spPr>
          <a:xfrm>
            <a:off x="8484823" y="6488668"/>
            <a:ext cx="3707177" cy="369332"/>
          </a:xfrm>
          <a:prstGeom prst="rect">
            <a:avLst/>
          </a:prstGeom>
          <a:noFill/>
        </p:spPr>
        <p:txBody>
          <a:bodyPr wrap="square" rtlCol="0">
            <a:spAutoFit/>
          </a:bodyPr>
          <a:lstStyle/>
          <a:p>
            <a:r>
              <a:rPr lang="en-US" i="1" dirty="0"/>
              <a:t>INAF School of AI, Naples, April 14-17</a:t>
            </a:r>
          </a:p>
        </p:txBody>
      </p:sp>
      <p:sp>
        <p:nvSpPr>
          <p:cNvPr id="28" name="CasellaDiTesto 27">
            <a:extLst>
              <a:ext uri="{FF2B5EF4-FFF2-40B4-BE49-F238E27FC236}">
                <a16:creationId xmlns:a16="http://schemas.microsoft.com/office/drawing/2014/main" id="{F3DD9052-D4D1-47D1-B0C6-763970B83E38}"/>
              </a:ext>
            </a:extLst>
          </p:cNvPr>
          <p:cNvSpPr txBox="1"/>
          <p:nvPr/>
        </p:nvSpPr>
        <p:spPr>
          <a:xfrm>
            <a:off x="173042" y="-17585"/>
            <a:ext cx="2936701" cy="553998"/>
          </a:xfrm>
          <a:prstGeom prst="rect">
            <a:avLst/>
          </a:prstGeom>
          <a:noFill/>
        </p:spPr>
        <p:txBody>
          <a:bodyPr wrap="none" rtlCol="0">
            <a:spAutoFit/>
          </a:bodyPr>
          <a:lstStyle/>
          <a:p>
            <a:r>
              <a:rPr lang="en-US" sz="3000" b="1" dirty="0"/>
              <a:t>The Optimization</a:t>
            </a:r>
          </a:p>
        </p:txBody>
      </p:sp>
      <p:sp>
        <p:nvSpPr>
          <p:cNvPr id="34" name="CasellaDiTesto 33">
            <a:extLst>
              <a:ext uri="{FF2B5EF4-FFF2-40B4-BE49-F238E27FC236}">
                <a16:creationId xmlns:a16="http://schemas.microsoft.com/office/drawing/2014/main" id="{FF35EDBA-855F-4C25-9C95-693B019EE047}"/>
              </a:ext>
            </a:extLst>
          </p:cNvPr>
          <p:cNvSpPr txBox="1"/>
          <p:nvPr/>
        </p:nvSpPr>
        <p:spPr>
          <a:xfrm>
            <a:off x="173041" y="518608"/>
            <a:ext cx="6816843" cy="369332"/>
          </a:xfrm>
          <a:prstGeom prst="rect">
            <a:avLst/>
          </a:prstGeom>
          <a:noFill/>
        </p:spPr>
        <p:txBody>
          <a:bodyPr wrap="square">
            <a:spAutoFit/>
          </a:bodyPr>
          <a:lstStyle/>
          <a:p>
            <a:r>
              <a:rPr lang="en-US" dirty="0"/>
              <a:t>The simplest optimizer is the </a:t>
            </a:r>
            <a:r>
              <a:rPr lang="en-US" b="1" dirty="0"/>
              <a:t>Stochastic Gradient Descent (SGD)</a:t>
            </a:r>
          </a:p>
        </p:txBody>
      </p:sp>
      <p:sp>
        <p:nvSpPr>
          <p:cNvPr id="39" name="CasellaDiTesto 38">
            <a:extLst>
              <a:ext uri="{FF2B5EF4-FFF2-40B4-BE49-F238E27FC236}">
                <a16:creationId xmlns:a16="http://schemas.microsoft.com/office/drawing/2014/main" id="{6C832881-55CD-436A-A4AF-04E8F47FEF71}"/>
              </a:ext>
            </a:extLst>
          </p:cNvPr>
          <p:cNvSpPr txBox="1"/>
          <p:nvPr/>
        </p:nvSpPr>
        <p:spPr>
          <a:xfrm>
            <a:off x="211142" y="1144124"/>
            <a:ext cx="3468440" cy="338554"/>
          </a:xfrm>
          <a:prstGeom prst="rect">
            <a:avLst/>
          </a:prstGeom>
          <a:noFill/>
        </p:spPr>
        <p:txBody>
          <a:bodyPr wrap="square">
            <a:spAutoFit/>
          </a:bodyPr>
          <a:lstStyle/>
          <a:p>
            <a:r>
              <a:rPr lang="en-US" sz="1600" dirty="0"/>
              <a:t>Let’s suppose this is the loss function:</a:t>
            </a:r>
          </a:p>
        </p:txBody>
      </p:sp>
      <p:pic>
        <p:nvPicPr>
          <p:cNvPr id="49" name="Immagine 48">
            <a:extLst>
              <a:ext uri="{FF2B5EF4-FFF2-40B4-BE49-F238E27FC236}">
                <a16:creationId xmlns:a16="http://schemas.microsoft.com/office/drawing/2014/main" id="{73F32134-E964-4312-92B2-94B1C8899534}"/>
              </a:ext>
            </a:extLst>
          </p:cNvPr>
          <p:cNvPicPr>
            <a:picLocks noChangeAspect="1"/>
          </p:cNvPicPr>
          <p:nvPr/>
        </p:nvPicPr>
        <p:blipFill rotWithShape="1">
          <a:blip r:embed="rId5"/>
          <a:srcRect l="7958" t="7793" r="52500" b="10207"/>
          <a:stretch/>
        </p:blipFill>
        <p:spPr>
          <a:xfrm>
            <a:off x="119702" y="1570353"/>
            <a:ext cx="4820920" cy="4439019"/>
          </a:xfrm>
          <a:prstGeom prst="rect">
            <a:avLst/>
          </a:prstGeom>
        </p:spPr>
      </p:pic>
      <p:cxnSp>
        <p:nvCxnSpPr>
          <p:cNvPr id="42" name="Connettore 2 41">
            <a:extLst>
              <a:ext uri="{FF2B5EF4-FFF2-40B4-BE49-F238E27FC236}">
                <a16:creationId xmlns:a16="http://schemas.microsoft.com/office/drawing/2014/main" id="{88C7B38A-6A73-4D38-8881-8F3285261C3E}"/>
              </a:ext>
            </a:extLst>
          </p:cNvPr>
          <p:cNvCxnSpPr>
            <a:cxnSpLocks/>
          </p:cNvCxnSpPr>
          <p:nvPr/>
        </p:nvCxnSpPr>
        <p:spPr>
          <a:xfrm flipV="1">
            <a:off x="4813633" y="3598062"/>
            <a:ext cx="1862656" cy="1"/>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6" name="CasellaDiTesto 45">
            <a:extLst>
              <a:ext uri="{FF2B5EF4-FFF2-40B4-BE49-F238E27FC236}">
                <a16:creationId xmlns:a16="http://schemas.microsoft.com/office/drawing/2014/main" id="{2FED052F-CCFE-4CBF-B1E4-E9F3A143530C}"/>
              </a:ext>
            </a:extLst>
          </p:cNvPr>
          <p:cNvSpPr txBox="1"/>
          <p:nvPr/>
        </p:nvSpPr>
        <p:spPr>
          <a:xfrm>
            <a:off x="5056294" y="3253104"/>
            <a:ext cx="1377334" cy="338554"/>
          </a:xfrm>
          <a:prstGeom prst="rect">
            <a:avLst/>
          </a:prstGeom>
          <a:noFill/>
        </p:spPr>
        <p:txBody>
          <a:bodyPr wrap="square">
            <a:spAutoFit/>
          </a:bodyPr>
          <a:lstStyle/>
          <a:p>
            <a:r>
              <a:rPr lang="en-US" sz="1600" dirty="0"/>
              <a:t>2D projection</a:t>
            </a:r>
          </a:p>
        </p:txBody>
      </p:sp>
      <mc:AlternateContent xmlns:mc="http://schemas.openxmlformats.org/markup-compatibility/2006" xmlns:a14="http://schemas.microsoft.com/office/drawing/2010/main">
        <mc:Choice Requires="a14">
          <p:sp>
            <p:nvSpPr>
              <p:cNvPr id="47" name="CasellaDiTesto 46">
                <a:extLst>
                  <a:ext uri="{FF2B5EF4-FFF2-40B4-BE49-F238E27FC236}">
                    <a16:creationId xmlns:a16="http://schemas.microsoft.com/office/drawing/2014/main" id="{DD374CC5-DFD3-4DA7-979E-07B4FB01DA5D}"/>
                  </a:ext>
                </a:extLst>
              </p:cNvPr>
              <p:cNvSpPr txBox="1"/>
              <p:nvPr/>
            </p:nvSpPr>
            <p:spPr>
              <a:xfrm>
                <a:off x="4870126" y="3620586"/>
                <a:ext cx="1749669" cy="338554"/>
              </a:xfrm>
              <a:prstGeom prst="rect">
                <a:avLst/>
              </a:prstGeom>
              <a:noFill/>
            </p:spPr>
            <p:txBody>
              <a:bodyPr wrap="square">
                <a:spAutoFit/>
              </a:bodyPr>
              <a:lstStyle/>
              <a:p>
                <a:r>
                  <a:rPr lang="en-US" sz="1600" dirty="0"/>
                  <a:t>in the </a:t>
                </a:r>
                <a14:m>
                  <m:oMath xmlns:m="http://schemas.openxmlformats.org/officeDocument/2006/math">
                    <m:sSub>
                      <m:sSubPr>
                        <m:ctrlPr>
                          <a:rPr lang="it-IT" sz="1600" b="0" i="1" smtClean="0">
                            <a:latin typeface="Cambria Math" panose="02040503050406030204" pitchFamily="18" charset="0"/>
                          </a:rPr>
                        </m:ctrlPr>
                      </m:sSubPr>
                      <m:e>
                        <m:r>
                          <a:rPr lang="it-IT" sz="1600" b="0" i="1" smtClean="0">
                            <a:latin typeface="Cambria Math" panose="02040503050406030204" pitchFamily="18" charset="0"/>
                          </a:rPr>
                          <m:t>𝑤</m:t>
                        </m:r>
                      </m:e>
                      <m:sub>
                        <m:r>
                          <a:rPr lang="it-IT" sz="1600" b="0" i="1" smtClean="0">
                            <a:latin typeface="Cambria Math" panose="02040503050406030204" pitchFamily="18" charset="0"/>
                          </a:rPr>
                          <m:t>1</m:t>
                        </m:r>
                      </m:sub>
                    </m:sSub>
                    <m:r>
                      <a:rPr lang="it-IT" sz="1600" b="0" i="1" smtClean="0">
                        <a:latin typeface="Cambria Math" panose="02040503050406030204" pitchFamily="18" charset="0"/>
                      </a:rPr>
                      <m:t>,</m:t>
                    </m:r>
                    <m:sSub>
                      <m:sSubPr>
                        <m:ctrlPr>
                          <a:rPr lang="it-IT" sz="1600" i="1">
                            <a:latin typeface="Cambria Math" panose="02040503050406030204" pitchFamily="18" charset="0"/>
                          </a:rPr>
                        </m:ctrlPr>
                      </m:sSubPr>
                      <m:e>
                        <m:r>
                          <a:rPr lang="it-IT" sz="1600" i="1">
                            <a:latin typeface="Cambria Math" panose="02040503050406030204" pitchFamily="18" charset="0"/>
                          </a:rPr>
                          <m:t>𝑤</m:t>
                        </m:r>
                      </m:e>
                      <m:sub>
                        <m:r>
                          <a:rPr lang="it-IT" sz="1600" b="0" i="1" smtClean="0">
                            <a:latin typeface="Cambria Math" panose="02040503050406030204" pitchFamily="18" charset="0"/>
                          </a:rPr>
                          <m:t>2</m:t>
                        </m:r>
                      </m:sub>
                    </m:sSub>
                  </m:oMath>
                </a14:m>
                <a:r>
                  <a:rPr lang="en-US" sz="1600" dirty="0"/>
                  <a:t>plane</a:t>
                </a:r>
              </a:p>
            </p:txBody>
          </p:sp>
        </mc:Choice>
        <mc:Fallback xmlns="">
          <p:sp>
            <p:nvSpPr>
              <p:cNvPr id="47" name="CasellaDiTesto 46">
                <a:extLst>
                  <a:ext uri="{FF2B5EF4-FFF2-40B4-BE49-F238E27FC236}">
                    <a16:creationId xmlns:a16="http://schemas.microsoft.com/office/drawing/2014/main" id="{DD374CC5-DFD3-4DA7-979E-07B4FB01DA5D}"/>
                  </a:ext>
                </a:extLst>
              </p:cNvPr>
              <p:cNvSpPr txBox="1">
                <a:spLocks noRot="1" noChangeAspect="1" noMove="1" noResize="1" noEditPoints="1" noAdjustHandles="1" noChangeArrowheads="1" noChangeShapeType="1" noTextEdit="1"/>
              </p:cNvSpPr>
              <p:nvPr/>
            </p:nvSpPr>
            <p:spPr>
              <a:xfrm>
                <a:off x="4870126" y="3620586"/>
                <a:ext cx="1749669" cy="338554"/>
              </a:xfrm>
              <a:prstGeom prst="rect">
                <a:avLst/>
              </a:prstGeom>
              <a:blipFill>
                <a:blip r:embed="rId6"/>
                <a:stretch>
                  <a:fillRect l="-2091" t="-5455" b="-23636"/>
                </a:stretch>
              </a:blipFill>
            </p:spPr>
            <p:txBody>
              <a:bodyPr/>
              <a:lstStyle/>
              <a:p>
                <a:r>
                  <a:rPr lang="en-US">
                    <a:noFill/>
                  </a:rPr>
                  <a:t> </a:t>
                </a:r>
              </a:p>
            </p:txBody>
          </p:sp>
        </mc:Fallback>
      </mc:AlternateContent>
      <p:pic>
        <p:nvPicPr>
          <p:cNvPr id="51" name="Immagine 50">
            <a:extLst>
              <a:ext uri="{FF2B5EF4-FFF2-40B4-BE49-F238E27FC236}">
                <a16:creationId xmlns:a16="http://schemas.microsoft.com/office/drawing/2014/main" id="{AB6E0BAB-094C-45DB-BCBB-757DDAD112B6}"/>
              </a:ext>
            </a:extLst>
          </p:cNvPr>
          <p:cNvPicPr>
            <a:picLocks noChangeAspect="1"/>
          </p:cNvPicPr>
          <p:nvPr/>
        </p:nvPicPr>
        <p:blipFill rotWithShape="1">
          <a:blip r:embed="rId7"/>
          <a:srcRect l="51209"/>
          <a:stretch/>
        </p:blipFill>
        <p:spPr>
          <a:xfrm>
            <a:off x="6676289" y="1570353"/>
            <a:ext cx="5229802" cy="4759240"/>
          </a:xfrm>
          <a:prstGeom prst="rect">
            <a:avLst/>
          </a:prstGeom>
        </p:spPr>
      </p:pic>
      <p:sp>
        <p:nvSpPr>
          <p:cNvPr id="53" name="CasellaDiTesto 52">
            <a:extLst>
              <a:ext uri="{FF2B5EF4-FFF2-40B4-BE49-F238E27FC236}">
                <a16:creationId xmlns:a16="http://schemas.microsoft.com/office/drawing/2014/main" id="{5950D504-B490-48D7-B491-67F0585AF760}"/>
              </a:ext>
            </a:extLst>
          </p:cNvPr>
          <p:cNvSpPr txBox="1"/>
          <p:nvPr/>
        </p:nvSpPr>
        <p:spPr>
          <a:xfrm>
            <a:off x="7432040" y="4700124"/>
            <a:ext cx="1911101" cy="369332"/>
          </a:xfrm>
          <a:prstGeom prst="rect">
            <a:avLst/>
          </a:prstGeom>
          <a:noFill/>
        </p:spPr>
        <p:txBody>
          <a:bodyPr wrap="none" rtlCol="0">
            <a:spAutoFit/>
          </a:bodyPr>
          <a:lstStyle/>
          <a:p>
            <a:r>
              <a:rPr lang="en-US" b="1" dirty="0">
                <a:solidFill>
                  <a:srgbClr val="FF0000"/>
                </a:solidFill>
              </a:rPr>
              <a:t>x</a:t>
            </a:r>
            <a:r>
              <a:rPr lang="en-US" dirty="0"/>
              <a:t> Global Minimum</a:t>
            </a:r>
          </a:p>
        </p:txBody>
      </p:sp>
      <p:sp>
        <p:nvSpPr>
          <p:cNvPr id="56" name="CasellaDiTesto 55">
            <a:extLst>
              <a:ext uri="{FF2B5EF4-FFF2-40B4-BE49-F238E27FC236}">
                <a16:creationId xmlns:a16="http://schemas.microsoft.com/office/drawing/2014/main" id="{410B63A7-F6E6-4EB9-93E8-DAFAA3DCDB04}"/>
              </a:ext>
            </a:extLst>
          </p:cNvPr>
          <p:cNvSpPr txBox="1"/>
          <p:nvPr/>
        </p:nvSpPr>
        <p:spPr>
          <a:xfrm>
            <a:off x="8967883" y="1993875"/>
            <a:ext cx="1604606" cy="369332"/>
          </a:xfrm>
          <a:prstGeom prst="rect">
            <a:avLst/>
          </a:prstGeom>
          <a:noFill/>
        </p:spPr>
        <p:txBody>
          <a:bodyPr wrap="none" rtlCol="0">
            <a:spAutoFit/>
          </a:bodyPr>
          <a:lstStyle/>
          <a:p>
            <a:r>
              <a:rPr lang="en-US" b="1" dirty="0">
                <a:solidFill>
                  <a:srgbClr val="FF0000"/>
                </a:solidFill>
              </a:rPr>
              <a:t>+</a:t>
            </a:r>
            <a:r>
              <a:rPr lang="en-US" dirty="0"/>
              <a:t> Local Minima</a:t>
            </a:r>
          </a:p>
        </p:txBody>
      </p:sp>
      <p:sp>
        <p:nvSpPr>
          <p:cNvPr id="57" name="CasellaDiTesto 56">
            <a:extLst>
              <a:ext uri="{FF2B5EF4-FFF2-40B4-BE49-F238E27FC236}">
                <a16:creationId xmlns:a16="http://schemas.microsoft.com/office/drawing/2014/main" id="{F4E9DDEB-7CE0-476A-B071-E06DAE7FF187}"/>
              </a:ext>
            </a:extLst>
          </p:cNvPr>
          <p:cNvSpPr txBox="1"/>
          <p:nvPr/>
        </p:nvSpPr>
        <p:spPr>
          <a:xfrm>
            <a:off x="8061960" y="4040386"/>
            <a:ext cx="290464" cy="369332"/>
          </a:xfrm>
          <a:prstGeom prst="rect">
            <a:avLst/>
          </a:prstGeom>
          <a:noFill/>
        </p:spPr>
        <p:txBody>
          <a:bodyPr wrap="none" rtlCol="0">
            <a:spAutoFit/>
          </a:bodyPr>
          <a:lstStyle/>
          <a:p>
            <a:r>
              <a:rPr lang="en-US" b="1" dirty="0">
                <a:solidFill>
                  <a:srgbClr val="FF0000"/>
                </a:solidFill>
              </a:rPr>
              <a:t>x</a:t>
            </a:r>
            <a:endParaRPr lang="en-US" dirty="0"/>
          </a:p>
        </p:txBody>
      </p:sp>
      <p:sp>
        <p:nvSpPr>
          <p:cNvPr id="58" name="CasellaDiTesto 57">
            <a:extLst>
              <a:ext uri="{FF2B5EF4-FFF2-40B4-BE49-F238E27FC236}">
                <a16:creationId xmlns:a16="http://schemas.microsoft.com/office/drawing/2014/main" id="{B6BB241D-05E6-48D8-B4BD-9AD738C7A421}"/>
              </a:ext>
            </a:extLst>
          </p:cNvPr>
          <p:cNvSpPr txBox="1"/>
          <p:nvPr/>
        </p:nvSpPr>
        <p:spPr>
          <a:xfrm>
            <a:off x="9699403" y="2602566"/>
            <a:ext cx="252317" cy="368325"/>
          </a:xfrm>
          <a:prstGeom prst="rect">
            <a:avLst/>
          </a:prstGeom>
          <a:noFill/>
        </p:spPr>
        <p:txBody>
          <a:bodyPr wrap="square" rtlCol="0">
            <a:spAutoFit/>
          </a:bodyPr>
          <a:lstStyle/>
          <a:p>
            <a:r>
              <a:rPr lang="en-US" b="1" dirty="0">
                <a:solidFill>
                  <a:srgbClr val="FFFF00"/>
                </a:solidFill>
              </a:rPr>
              <a:t>+</a:t>
            </a:r>
            <a:endParaRPr lang="en-US" dirty="0">
              <a:solidFill>
                <a:srgbClr val="FFFF00"/>
              </a:solidFill>
            </a:endParaRPr>
          </a:p>
        </p:txBody>
      </p:sp>
      <p:sp>
        <p:nvSpPr>
          <p:cNvPr id="59" name="CasellaDiTesto 58">
            <a:extLst>
              <a:ext uri="{FF2B5EF4-FFF2-40B4-BE49-F238E27FC236}">
                <a16:creationId xmlns:a16="http://schemas.microsoft.com/office/drawing/2014/main" id="{C29AC3F3-1954-47B5-9120-E6288914CB61}"/>
              </a:ext>
            </a:extLst>
          </p:cNvPr>
          <p:cNvSpPr txBox="1"/>
          <p:nvPr/>
        </p:nvSpPr>
        <p:spPr>
          <a:xfrm>
            <a:off x="9699403" y="2970891"/>
            <a:ext cx="252317" cy="368325"/>
          </a:xfrm>
          <a:prstGeom prst="rect">
            <a:avLst/>
          </a:prstGeom>
          <a:noFill/>
        </p:spPr>
        <p:txBody>
          <a:bodyPr wrap="square" rtlCol="0">
            <a:spAutoFit/>
          </a:bodyPr>
          <a:lstStyle/>
          <a:p>
            <a:r>
              <a:rPr lang="en-US" b="1" dirty="0">
                <a:solidFill>
                  <a:srgbClr val="FFFF00"/>
                </a:solidFill>
              </a:rPr>
              <a:t>+</a:t>
            </a:r>
            <a:endParaRPr lang="en-US" dirty="0">
              <a:solidFill>
                <a:srgbClr val="FFFF00"/>
              </a:solidFill>
            </a:endParaRPr>
          </a:p>
        </p:txBody>
      </p:sp>
    </p:spTree>
    <p:extLst>
      <p:ext uri="{BB962C8B-B14F-4D97-AF65-F5344CB8AC3E}">
        <p14:creationId xmlns:p14="http://schemas.microsoft.com/office/powerpoint/2010/main" val="39595930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BA49B5CB-0E59-47F5-A598-B008FEAB60F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555" t="5848" r="6725" b="6140"/>
          <a:stretch/>
        </p:blipFill>
        <p:spPr bwMode="auto">
          <a:xfrm>
            <a:off x="11390552" y="-17585"/>
            <a:ext cx="801448" cy="80411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662D03B7-781F-465F-B63F-5FECEC74ED4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2882" t="12118" r="9832" b="18598"/>
          <a:stretch/>
        </p:blipFill>
        <p:spPr bwMode="auto">
          <a:xfrm>
            <a:off x="11435555" y="786534"/>
            <a:ext cx="731111" cy="655404"/>
          </a:xfrm>
          <a:prstGeom prst="rect">
            <a:avLst/>
          </a:prstGeom>
          <a:noFill/>
          <a:extLst>
            <a:ext uri="{909E8E84-426E-40DD-AFC4-6F175D3DCCD1}">
              <a14:hiddenFill xmlns:a14="http://schemas.microsoft.com/office/drawing/2010/main">
                <a:solidFill>
                  <a:srgbClr val="FFFFFF"/>
                </a:solidFill>
              </a14:hiddenFill>
            </a:ext>
          </a:extLst>
        </p:spPr>
      </p:pic>
      <p:pic>
        <p:nvPicPr>
          <p:cNvPr id="6" name="Immagine 5">
            <a:extLst>
              <a:ext uri="{FF2B5EF4-FFF2-40B4-BE49-F238E27FC236}">
                <a16:creationId xmlns:a16="http://schemas.microsoft.com/office/drawing/2014/main" id="{E506EE41-8FBF-4069-BE3E-A9357494240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80313" y="0"/>
            <a:ext cx="801447" cy="800101"/>
          </a:xfrm>
          <a:prstGeom prst="rect">
            <a:avLst/>
          </a:prstGeom>
          <a:ln>
            <a:noFill/>
          </a:ln>
          <a:effectLst>
            <a:outerShdw blurRad="292100" dist="139700" dir="2700000" algn="tl" rotWithShape="0">
              <a:srgbClr val="333333">
                <a:alpha val="65000"/>
              </a:srgbClr>
            </a:outerShdw>
          </a:effectLst>
        </p:spPr>
      </p:pic>
      <p:sp>
        <p:nvSpPr>
          <p:cNvPr id="9" name="CasellaDiTesto 8">
            <a:extLst>
              <a:ext uri="{FF2B5EF4-FFF2-40B4-BE49-F238E27FC236}">
                <a16:creationId xmlns:a16="http://schemas.microsoft.com/office/drawing/2014/main" id="{78F30BA7-DC35-49CF-8F0D-1A9CA614DB74}"/>
              </a:ext>
            </a:extLst>
          </p:cNvPr>
          <p:cNvSpPr txBox="1"/>
          <p:nvPr/>
        </p:nvSpPr>
        <p:spPr>
          <a:xfrm>
            <a:off x="8484823" y="6488668"/>
            <a:ext cx="3707177" cy="369332"/>
          </a:xfrm>
          <a:prstGeom prst="rect">
            <a:avLst/>
          </a:prstGeom>
          <a:noFill/>
        </p:spPr>
        <p:txBody>
          <a:bodyPr wrap="square" rtlCol="0">
            <a:spAutoFit/>
          </a:bodyPr>
          <a:lstStyle/>
          <a:p>
            <a:r>
              <a:rPr lang="en-US" i="1" dirty="0"/>
              <a:t>INAF School of AI, Naples, April 14-17</a:t>
            </a:r>
          </a:p>
        </p:txBody>
      </p:sp>
      <p:sp>
        <p:nvSpPr>
          <p:cNvPr id="28" name="CasellaDiTesto 27">
            <a:extLst>
              <a:ext uri="{FF2B5EF4-FFF2-40B4-BE49-F238E27FC236}">
                <a16:creationId xmlns:a16="http://schemas.microsoft.com/office/drawing/2014/main" id="{F3DD9052-D4D1-47D1-B0C6-763970B83E38}"/>
              </a:ext>
            </a:extLst>
          </p:cNvPr>
          <p:cNvSpPr txBox="1"/>
          <p:nvPr/>
        </p:nvSpPr>
        <p:spPr>
          <a:xfrm>
            <a:off x="173042" y="-17585"/>
            <a:ext cx="2936701" cy="553998"/>
          </a:xfrm>
          <a:prstGeom prst="rect">
            <a:avLst/>
          </a:prstGeom>
          <a:noFill/>
        </p:spPr>
        <p:txBody>
          <a:bodyPr wrap="none" rtlCol="0">
            <a:spAutoFit/>
          </a:bodyPr>
          <a:lstStyle/>
          <a:p>
            <a:r>
              <a:rPr lang="en-US" sz="3000" b="1" dirty="0"/>
              <a:t>The Optimization</a:t>
            </a:r>
          </a:p>
        </p:txBody>
      </p:sp>
      <p:sp>
        <p:nvSpPr>
          <p:cNvPr id="34" name="CasellaDiTesto 33">
            <a:extLst>
              <a:ext uri="{FF2B5EF4-FFF2-40B4-BE49-F238E27FC236}">
                <a16:creationId xmlns:a16="http://schemas.microsoft.com/office/drawing/2014/main" id="{FF35EDBA-855F-4C25-9C95-693B019EE047}"/>
              </a:ext>
            </a:extLst>
          </p:cNvPr>
          <p:cNvSpPr txBox="1"/>
          <p:nvPr/>
        </p:nvSpPr>
        <p:spPr>
          <a:xfrm>
            <a:off x="173041" y="518608"/>
            <a:ext cx="6816843" cy="369332"/>
          </a:xfrm>
          <a:prstGeom prst="rect">
            <a:avLst/>
          </a:prstGeom>
          <a:noFill/>
        </p:spPr>
        <p:txBody>
          <a:bodyPr wrap="square">
            <a:spAutoFit/>
          </a:bodyPr>
          <a:lstStyle/>
          <a:p>
            <a:r>
              <a:rPr lang="en-US" dirty="0"/>
              <a:t>The simplest optimizer is the </a:t>
            </a:r>
            <a:r>
              <a:rPr lang="en-US" b="1" dirty="0"/>
              <a:t>Stochastic Gradient Descent (SGD)</a:t>
            </a:r>
          </a:p>
        </p:txBody>
      </p:sp>
      <p:sp>
        <p:nvSpPr>
          <p:cNvPr id="14" name="CasellaDiTesto 13">
            <a:extLst>
              <a:ext uri="{FF2B5EF4-FFF2-40B4-BE49-F238E27FC236}">
                <a16:creationId xmlns:a16="http://schemas.microsoft.com/office/drawing/2014/main" id="{A67D145A-C800-4A4B-BA89-DF0568C6B099}"/>
              </a:ext>
            </a:extLst>
          </p:cNvPr>
          <p:cNvSpPr txBox="1"/>
          <p:nvPr/>
        </p:nvSpPr>
        <p:spPr>
          <a:xfrm>
            <a:off x="173040" y="1085579"/>
            <a:ext cx="4368479" cy="584775"/>
          </a:xfrm>
          <a:prstGeom prst="rect">
            <a:avLst/>
          </a:prstGeom>
          <a:noFill/>
        </p:spPr>
        <p:txBody>
          <a:bodyPr wrap="square">
            <a:spAutoFit/>
          </a:bodyPr>
          <a:lstStyle/>
          <a:p>
            <a:r>
              <a:rPr lang="en-US" sz="1600" dirty="0"/>
              <a:t>The </a:t>
            </a:r>
            <a:r>
              <a:rPr lang="en-US" sz="1600" b="1" dirty="0"/>
              <a:t>SGD</a:t>
            </a:r>
            <a:r>
              <a:rPr lang="en-US" sz="1600" dirty="0"/>
              <a:t> searches for a path toward the minimum, by computing the gradient of the loss function:  </a:t>
            </a:r>
          </a:p>
        </p:txBody>
      </p:sp>
      <mc:AlternateContent xmlns:mc="http://schemas.openxmlformats.org/markup-compatibility/2006" xmlns:a14="http://schemas.microsoft.com/office/drawing/2010/main">
        <mc:Choice Requires="a14">
          <p:sp>
            <p:nvSpPr>
              <p:cNvPr id="15" name="CasellaDiTesto 14">
                <a:extLst>
                  <a:ext uri="{FF2B5EF4-FFF2-40B4-BE49-F238E27FC236}">
                    <a16:creationId xmlns:a16="http://schemas.microsoft.com/office/drawing/2014/main" id="{3859620B-ECD1-4A2E-AB93-9B0381F4A5F9}"/>
                  </a:ext>
                </a:extLst>
              </p:cNvPr>
              <p:cNvSpPr txBox="1"/>
              <p:nvPr/>
            </p:nvSpPr>
            <p:spPr>
              <a:xfrm>
                <a:off x="746087" y="2215374"/>
                <a:ext cx="1402849" cy="49051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it-IT" b="0" i="1" smtClean="0">
                              <a:latin typeface="Cambria Math" panose="02040503050406030204" pitchFamily="18" charset="0"/>
                            </a:rPr>
                          </m:ctrlPr>
                        </m:sSubPr>
                        <m:e>
                          <m:r>
                            <m:rPr>
                              <m:sty m:val="p"/>
                            </m:rPr>
                            <a:rPr lang="it-IT" b="0" i="1" smtClean="0">
                              <a:latin typeface="Cambria Math" panose="02040503050406030204" pitchFamily="18" charset="0"/>
                              <a:ea typeface="Cambria Math" panose="02040503050406030204" pitchFamily="18" charset="0"/>
                            </a:rPr>
                            <m:t>∇</m:t>
                          </m:r>
                        </m:e>
                        <m:sub>
                          <m:sSubSup>
                            <m:sSubSupPr>
                              <m:ctrlPr>
                                <a:rPr lang="it-IT" i="1">
                                  <a:latin typeface="Cambria Math" panose="02040503050406030204" pitchFamily="18" charset="0"/>
                                </a:rPr>
                              </m:ctrlPr>
                            </m:sSubSupPr>
                            <m:e>
                              <m:r>
                                <a:rPr lang="it-IT" i="1">
                                  <a:latin typeface="Cambria Math" panose="02040503050406030204" pitchFamily="18" charset="0"/>
                                </a:rPr>
                                <m:t>𝑤</m:t>
                              </m:r>
                            </m:e>
                            <m:sub>
                              <m:r>
                                <a:rPr lang="it-IT" i="1">
                                  <a:latin typeface="Cambria Math" panose="02040503050406030204" pitchFamily="18" charset="0"/>
                                </a:rPr>
                                <m:t>1</m:t>
                              </m:r>
                            </m:sub>
                            <m:sup>
                              <m:r>
                                <a:rPr lang="it-IT" i="1">
                                  <a:latin typeface="Cambria Math" panose="02040503050406030204" pitchFamily="18" charset="0"/>
                                </a:rPr>
                                <m:t>(</m:t>
                              </m:r>
                              <m:r>
                                <a:rPr lang="it-IT" i="1">
                                  <a:latin typeface="Cambria Math" panose="02040503050406030204" pitchFamily="18" charset="0"/>
                                </a:rPr>
                                <m:t>𝑡</m:t>
                              </m:r>
                              <m:r>
                                <a:rPr lang="it-IT" i="1">
                                  <a:latin typeface="Cambria Math" panose="02040503050406030204" pitchFamily="18" charset="0"/>
                                </a:rPr>
                                <m:t>)</m:t>
                              </m:r>
                            </m:sup>
                          </m:sSubSup>
                        </m:sub>
                      </m:sSub>
                      <m:r>
                        <a:rPr lang="it-IT" b="0" i="1" smtClean="0">
                          <a:latin typeface="Cambria Math" panose="02040503050406030204" pitchFamily="18" charset="0"/>
                        </a:rPr>
                        <m:t>𝐶</m:t>
                      </m:r>
                      <m:r>
                        <a:rPr lang="it-IT" b="0" i="1" smtClean="0">
                          <a:latin typeface="Cambria Math" panose="02040503050406030204" pitchFamily="18" charset="0"/>
                        </a:rPr>
                        <m:t>,</m:t>
                      </m:r>
                      <m:sSub>
                        <m:sSubPr>
                          <m:ctrlPr>
                            <a:rPr lang="it-IT" b="0" i="1" smtClean="0">
                              <a:latin typeface="Cambria Math" panose="02040503050406030204" pitchFamily="18" charset="0"/>
                            </a:rPr>
                          </m:ctrlPr>
                        </m:sSubPr>
                        <m:e>
                          <m:r>
                            <m:rPr>
                              <m:sty m:val="p"/>
                            </m:rPr>
                            <a:rPr lang="it-IT" b="0" i="1" smtClean="0">
                              <a:latin typeface="Cambria Math" panose="02040503050406030204" pitchFamily="18" charset="0"/>
                              <a:ea typeface="Cambria Math" panose="02040503050406030204" pitchFamily="18" charset="0"/>
                            </a:rPr>
                            <m:t>∇</m:t>
                          </m:r>
                        </m:e>
                        <m:sub>
                          <m:sSubSup>
                            <m:sSubSupPr>
                              <m:ctrlPr>
                                <a:rPr lang="it-IT" i="1">
                                  <a:latin typeface="Cambria Math" panose="02040503050406030204" pitchFamily="18" charset="0"/>
                                </a:rPr>
                              </m:ctrlPr>
                            </m:sSubSupPr>
                            <m:e>
                              <m:r>
                                <a:rPr lang="it-IT" i="1">
                                  <a:latin typeface="Cambria Math" panose="02040503050406030204" pitchFamily="18" charset="0"/>
                                </a:rPr>
                                <m:t>𝑤</m:t>
                              </m:r>
                            </m:e>
                            <m:sub>
                              <m:r>
                                <a:rPr lang="it-IT" b="0" i="1" smtClean="0">
                                  <a:latin typeface="Cambria Math" panose="02040503050406030204" pitchFamily="18" charset="0"/>
                                </a:rPr>
                                <m:t>2</m:t>
                              </m:r>
                            </m:sub>
                            <m:sup>
                              <m:r>
                                <a:rPr lang="it-IT" i="1">
                                  <a:latin typeface="Cambria Math" panose="02040503050406030204" pitchFamily="18" charset="0"/>
                                </a:rPr>
                                <m:t>(</m:t>
                              </m:r>
                              <m:r>
                                <a:rPr lang="it-IT" i="1">
                                  <a:latin typeface="Cambria Math" panose="02040503050406030204" pitchFamily="18" charset="0"/>
                                </a:rPr>
                                <m:t>𝑡</m:t>
                              </m:r>
                              <m:r>
                                <a:rPr lang="it-IT" i="1">
                                  <a:latin typeface="Cambria Math" panose="02040503050406030204" pitchFamily="18" charset="0"/>
                                </a:rPr>
                                <m:t>)</m:t>
                              </m:r>
                            </m:sup>
                          </m:sSubSup>
                        </m:sub>
                      </m:sSub>
                      <m:r>
                        <a:rPr lang="it-IT" b="0" i="1" smtClean="0">
                          <a:latin typeface="Cambria Math" panose="02040503050406030204" pitchFamily="18" charset="0"/>
                        </a:rPr>
                        <m:t>𝐶</m:t>
                      </m:r>
                    </m:oMath>
                  </m:oMathPara>
                </a14:m>
                <a:endParaRPr lang="en-US" dirty="0"/>
              </a:p>
            </p:txBody>
          </p:sp>
        </mc:Choice>
        <mc:Fallback xmlns="">
          <p:sp>
            <p:nvSpPr>
              <p:cNvPr id="15" name="CasellaDiTesto 14">
                <a:extLst>
                  <a:ext uri="{FF2B5EF4-FFF2-40B4-BE49-F238E27FC236}">
                    <a16:creationId xmlns:a16="http://schemas.microsoft.com/office/drawing/2014/main" id="{3859620B-ECD1-4A2E-AB93-9B0381F4A5F9}"/>
                  </a:ext>
                </a:extLst>
              </p:cNvPr>
              <p:cNvSpPr txBox="1">
                <a:spLocks noRot="1" noChangeAspect="1" noMove="1" noResize="1" noEditPoints="1" noAdjustHandles="1" noChangeArrowheads="1" noChangeShapeType="1" noTextEdit="1"/>
              </p:cNvSpPr>
              <p:nvPr/>
            </p:nvSpPr>
            <p:spPr>
              <a:xfrm>
                <a:off x="746087" y="2215374"/>
                <a:ext cx="1402849" cy="490519"/>
              </a:xfrm>
              <a:prstGeom prst="rect">
                <a:avLst/>
              </a:prstGeom>
              <a:blipFill>
                <a:blip r:embed="rId5"/>
                <a:stretch>
                  <a:fillRect r="-692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CasellaDiTesto 15">
                <a:extLst>
                  <a:ext uri="{FF2B5EF4-FFF2-40B4-BE49-F238E27FC236}">
                    <a16:creationId xmlns:a16="http://schemas.microsoft.com/office/drawing/2014/main" id="{46F26FEA-18CF-46CA-A25D-F98A196D62AB}"/>
                  </a:ext>
                </a:extLst>
              </p:cNvPr>
              <p:cNvSpPr txBox="1"/>
              <p:nvPr/>
            </p:nvSpPr>
            <p:spPr>
              <a:xfrm>
                <a:off x="629920" y="1670354"/>
                <a:ext cx="1943509" cy="450764"/>
              </a:xfrm>
              <a:prstGeom prst="rect">
                <a:avLst/>
              </a:prstGeom>
              <a:noFill/>
            </p:spPr>
            <p:txBody>
              <a:bodyPr wrap="square">
                <a:spAutoFit/>
              </a:bodyPr>
              <a:lstStyle/>
              <a:p>
                <a14:m>
                  <m:oMath xmlns:m="http://schemas.openxmlformats.org/officeDocument/2006/math">
                    <m:r>
                      <a:rPr lang="it-IT" b="0" i="1" smtClean="0">
                        <a:latin typeface="Cambria Math" panose="02040503050406030204" pitchFamily="18" charset="0"/>
                      </a:rPr>
                      <m:t>𝐶</m:t>
                    </m:r>
                    <m:d>
                      <m:dPr>
                        <m:endChr m:val="|"/>
                        <m:ctrlPr>
                          <a:rPr lang="it-IT" b="0" i="1" smtClean="0">
                            <a:latin typeface="Cambria Math" panose="02040503050406030204" pitchFamily="18" charset="0"/>
                          </a:rPr>
                        </m:ctrlPr>
                      </m:dPr>
                      <m:e>
                        <m:r>
                          <a:rPr lang="it-IT" b="0" i="1" smtClean="0">
                            <a:latin typeface="Cambria Math" panose="02040503050406030204" pitchFamily="18" charset="0"/>
                          </a:rPr>
                          <m:t>𝑦</m:t>
                        </m:r>
                        <m:r>
                          <a:rPr lang="it-IT" b="0" i="1" smtClean="0">
                            <a:latin typeface="Cambria Math" panose="02040503050406030204" pitchFamily="18" charset="0"/>
                          </a:rPr>
                          <m:t>,</m:t>
                        </m:r>
                        <m:acc>
                          <m:accPr>
                            <m:chr m:val="̅"/>
                            <m:ctrlPr>
                              <a:rPr lang="it-IT" i="1" smtClean="0">
                                <a:latin typeface="Cambria Math" panose="02040503050406030204" pitchFamily="18" charset="0"/>
                              </a:rPr>
                            </m:ctrlPr>
                          </m:accPr>
                          <m:e>
                            <m:r>
                              <a:rPr lang="it-IT" b="0" i="1" smtClean="0">
                                <a:latin typeface="Cambria Math" panose="02040503050406030204" pitchFamily="18" charset="0"/>
                              </a:rPr>
                              <m:t>𝑦</m:t>
                            </m:r>
                          </m:e>
                        </m:acc>
                        <m:r>
                          <a:rPr lang="it-IT" b="0" i="1" smtClean="0">
                            <a:latin typeface="Cambria Math" panose="02040503050406030204" pitchFamily="18" charset="0"/>
                          </a:rPr>
                          <m:t> </m:t>
                        </m:r>
                      </m:e>
                    </m:d>
                    <m:sSubSup>
                      <m:sSubSupPr>
                        <m:ctrlPr>
                          <a:rPr lang="it-IT" b="0" i="1" smtClean="0">
                            <a:latin typeface="Cambria Math" panose="02040503050406030204" pitchFamily="18" charset="0"/>
                          </a:rPr>
                        </m:ctrlPr>
                      </m:sSubSupPr>
                      <m:e>
                        <m:r>
                          <a:rPr lang="it-IT" b="0" i="1" smtClean="0">
                            <a:latin typeface="Cambria Math" panose="02040503050406030204" pitchFamily="18" charset="0"/>
                          </a:rPr>
                          <m:t>𝑤</m:t>
                        </m:r>
                      </m:e>
                      <m:sub>
                        <m:r>
                          <a:rPr lang="it-IT" b="0" i="1" smtClean="0">
                            <a:latin typeface="Cambria Math" panose="02040503050406030204" pitchFamily="18" charset="0"/>
                          </a:rPr>
                          <m:t>1</m:t>
                        </m:r>
                      </m:sub>
                      <m:sup>
                        <m:r>
                          <a:rPr lang="it-IT" b="0" i="1" smtClean="0">
                            <a:latin typeface="Cambria Math" panose="02040503050406030204" pitchFamily="18" charset="0"/>
                          </a:rPr>
                          <m:t>(</m:t>
                        </m:r>
                        <m:r>
                          <a:rPr lang="it-IT" b="0" i="1" smtClean="0">
                            <a:latin typeface="Cambria Math" panose="02040503050406030204" pitchFamily="18" charset="0"/>
                          </a:rPr>
                          <m:t>𝑡</m:t>
                        </m:r>
                        <m:r>
                          <a:rPr lang="it-IT" b="0" i="1" smtClean="0">
                            <a:latin typeface="Cambria Math" panose="02040503050406030204" pitchFamily="18" charset="0"/>
                          </a:rPr>
                          <m:t>)</m:t>
                        </m:r>
                      </m:sup>
                    </m:sSubSup>
                    <m:r>
                      <a:rPr lang="it-IT" b="0" i="1" smtClean="0">
                        <a:latin typeface="Cambria Math" panose="02040503050406030204" pitchFamily="18" charset="0"/>
                      </a:rPr>
                      <m:t>,</m:t>
                    </m:r>
                    <m:sSubSup>
                      <m:sSubSupPr>
                        <m:ctrlPr>
                          <a:rPr lang="it-IT" i="1">
                            <a:latin typeface="Cambria Math" panose="02040503050406030204" pitchFamily="18" charset="0"/>
                          </a:rPr>
                        </m:ctrlPr>
                      </m:sSubSupPr>
                      <m:e>
                        <m:r>
                          <a:rPr lang="it-IT" i="1">
                            <a:latin typeface="Cambria Math" panose="02040503050406030204" pitchFamily="18" charset="0"/>
                          </a:rPr>
                          <m:t>𝑤</m:t>
                        </m:r>
                      </m:e>
                      <m:sub>
                        <m:r>
                          <a:rPr lang="it-IT" b="0" i="1" smtClean="0">
                            <a:latin typeface="Cambria Math" panose="02040503050406030204" pitchFamily="18" charset="0"/>
                          </a:rPr>
                          <m:t>2</m:t>
                        </m:r>
                      </m:sub>
                      <m:sup>
                        <m:r>
                          <a:rPr lang="it-IT" i="1">
                            <a:latin typeface="Cambria Math" panose="02040503050406030204" pitchFamily="18" charset="0"/>
                          </a:rPr>
                          <m:t>(</m:t>
                        </m:r>
                        <m:r>
                          <a:rPr lang="it-IT" i="1">
                            <a:latin typeface="Cambria Math" panose="02040503050406030204" pitchFamily="18" charset="0"/>
                          </a:rPr>
                          <m:t>𝑡</m:t>
                        </m:r>
                        <m:r>
                          <a:rPr lang="it-IT" i="1">
                            <a:latin typeface="Cambria Math" panose="02040503050406030204" pitchFamily="18" charset="0"/>
                          </a:rPr>
                          <m:t>)</m:t>
                        </m:r>
                      </m:sup>
                    </m:sSubSup>
                  </m:oMath>
                </a14:m>
                <a:r>
                  <a:rPr lang="en-US" dirty="0"/>
                  <a:t>)</a:t>
                </a:r>
              </a:p>
            </p:txBody>
          </p:sp>
        </mc:Choice>
        <mc:Fallback xmlns="">
          <p:sp>
            <p:nvSpPr>
              <p:cNvPr id="16" name="CasellaDiTesto 15">
                <a:extLst>
                  <a:ext uri="{FF2B5EF4-FFF2-40B4-BE49-F238E27FC236}">
                    <a16:creationId xmlns:a16="http://schemas.microsoft.com/office/drawing/2014/main" id="{46F26FEA-18CF-46CA-A25D-F98A196D62AB}"/>
                  </a:ext>
                </a:extLst>
              </p:cNvPr>
              <p:cNvSpPr txBox="1">
                <a:spLocks noRot="1" noChangeAspect="1" noMove="1" noResize="1" noEditPoints="1" noAdjustHandles="1" noChangeArrowheads="1" noChangeShapeType="1" noTextEdit="1"/>
              </p:cNvSpPr>
              <p:nvPr/>
            </p:nvSpPr>
            <p:spPr>
              <a:xfrm>
                <a:off x="629920" y="1670354"/>
                <a:ext cx="1943509" cy="450764"/>
              </a:xfrm>
              <a:prstGeom prst="rect">
                <a:avLst/>
              </a:prstGeom>
              <a:blipFill>
                <a:blip r:embed="rId6"/>
                <a:stretch>
                  <a:fillRect b="-1621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CasellaDiTesto 16">
                <a:extLst>
                  <a:ext uri="{FF2B5EF4-FFF2-40B4-BE49-F238E27FC236}">
                    <a16:creationId xmlns:a16="http://schemas.microsoft.com/office/drawing/2014/main" id="{1DD3D415-BC05-43D9-A5EF-CA335D67B54D}"/>
                  </a:ext>
                </a:extLst>
              </p:cNvPr>
              <p:cNvSpPr txBox="1"/>
              <p:nvPr/>
            </p:nvSpPr>
            <p:spPr>
              <a:xfrm>
                <a:off x="0" y="3233121"/>
                <a:ext cx="3937673" cy="98135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Sup>
                        <m:sSubSupPr>
                          <m:ctrlPr>
                            <a:rPr lang="it-IT" i="1" smtClean="0">
                              <a:latin typeface="Cambria Math" panose="02040503050406030204" pitchFamily="18" charset="0"/>
                            </a:rPr>
                          </m:ctrlPr>
                        </m:sSubSupPr>
                        <m:e>
                          <m:r>
                            <a:rPr lang="it-IT" i="1">
                              <a:latin typeface="Cambria Math" panose="02040503050406030204" pitchFamily="18" charset="0"/>
                            </a:rPr>
                            <m:t>𝑤</m:t>
                          </m:r>
                        </m:e>
                        <m:sub>
                          <m:r>
                            <a:rPr lang="it-IT" i="1">
                              <a:latin typeface="Cambria Math" panose="02040503050406030204" pitchFamily="18" charset="0"/>
                            </a:rPr>
                            <m:t>1</m:t>
                          </m:r>
                        </m:sub>
                        <m:sup>
                          <m:r>
                            <a:rPr lang="it-IT" i="1">
                              <a:latin typeface="Cambria Math" panose="02040503050406030204" pitchFamily="18" charset="0"/>
                            </a:rPr>
                            <m:t>(</m:t>
                          </m:r>
                          <m:r>
                            <a:rPr lang="it-IT" i="1">
                              <a:latin typeface="Cambria Math" panose="02040503050406030204" pitchFamily="18" charset="0"/>
                            </a:rPr>
                            <m:t>𝑡</m:t>
                          </m:r>
                          <m:r>
                            <a:rPr lang="it-IT" b="0" i="1" smtClean="0">
                              <a:latin typeface="Cambria Math" panose="02040503050406030204" pitchFamily="18" charset="0"/>
                            </a:rPr>
                            <m:t>+1</m:t>
                          </m:r>
                          <m:r>
                            <a:rPr lang="it-IT" i="1">
                              <a:latin typeface="Cambria Math" panose="02040503050406030204" pitchFamily="18" charset="0"/>
                            </a:rPr>
                            <m:t>)</m:t>
                          </m:r>
                        </m:sup>
                      </m:sSubSup>
                      <m:r>
                        <a:rPr lang="it-IT" b="0" i="1" smtClean="0">
                          <a:latin typeface="Cambria Math" panose="02040503050406030204" pitchFamily="18" charset="0"/>
                        </a:rPr>
                        <m:t>=</m:t>
                      </m:r>
                      <m:sSubSup>
                        <m:sSubSupPr>
                          <m:ctrlPr>
                            <a:rPr lang="it-IT" i="1">
                              <a:latin typeface="Cambria Math" panose="02040503050406030204" pitchFamily="18" charset="0"/>
                            </a:rPr>
                          </m:ctrlPr>
                        </m:sSubSupPr>
                        <m:e>
                          <m:r>
                            <a:rPr lang="it-IT" i="1">
                              <a:latin typeface="Cambria Math" panose="02040503050406030204" pitchFamily="18" charset="0"/>
                            </a:rPr>
                            <m:t>𝑤</m:t>
                          </m:r>
                        </m:e>
                        <m:sub>
                          <m:r>
                            <a:rPr lang="it-IT" i="1">
                              <a:latin typeface="Cambria Math" panose="02040503050406030204" pitchFamily="18" charset="0"/>
                            </a:rPr>
                            <m:t>1</m:t>
                          </m:r>
                        </m:sub>
                        <m:sup>
                          <m:r>
                            <a:rPr lang="it-IT" i="1">
                              <a:latin typeface="Cambria Math" panose="02040503050406030204" pitchFamily="18" charset="0"/>
                            </a:rPr>
                            <m:t>(</m:t>
                          </m:r>
                          <m:r>
                            <a:rPr lang="it-IT" i="1">
                              <a:latin typeface="Cambria Math" panose="02040503050406030204" pitchFamily="18" charset="0"/>
                            </a:rPr>
                            <m:t>𝑡</m:t>
                          </m:r>
                          <m:r>
                            <a:rPr lang="it-IT" i="1">
                              <a:latin typeface="Cambria Math" panose="02040503050406030204" pitchFamily="18" charset="0"/>
                            </a:rPr>
                            <m:t>)</m:t>
                          </m:r>
                        </m:sup>
                      </m:sSubSup>
                      <m:r>
                        <a:rPr lang="it-IT" b="0" i="1" smtClean="0">
                          <a:latin typeface="Cambria Math" panose="02040503050406030204" pitchFamily="18" charset="0"/>
                        </a:rPr>
                        <m:t> − </m:t>
                      </m:r>
                      <m:r>
                        <m:rPr>
                          <m:sty m:val="p"/>
                        </m:rPr>
                        <a:rPr lang="el-GR" b="0" i="1" smtClean="0">
                          <a:latin typeface="Cambria Math" panose="02040503050406030204" pitchFamily="18" charset="0"/>
                        </a:rPr>
                        <m:t>η</m:t>
                      </m:r>
                      <m:sSub>
                        <m:sSubPr>
                          <m:ctrlPr>
                            <a:rPr lang="it-IT" i="1">
                              <a:latin typeface="Cambria Math" panose="02040503050406030204" pitchFamily="18" charset="0"/>
                            </a:rPr>
                          </m:ctrlPr>
                        </m:sSubPr>
                        <m:e>
                          <m:r>
                            <m:rPr>
                              <m:sty m:val="p"/>
                            </m:rPr>
                            <a:rPr lang="it-IT" i="1">
                              <a:latin typeface="Cambria Math" panose="02040503050406030204" pitchFamily="18" charset="0"/>
                              <a:ea typeface="Cambria Math" panose="02040503050406030204" pitchFamily="18" charset="0"/>
                            </a:rPr>
                            <m:t>∇</m:t>
                          </m:r>
                        </m:e>
                        <m:sub>
                          <m:sSubSup>
                            <m:sSubSupPr>
                              <m:ctrlPr>
                                <a:rPr lang="it-IT" i="1">
                                  <a:latin typeface="Cambria Math" panose="02040503050406030204" pitchFamily="18" charset="0"/>
                                </a:rPr>
                              </m:ctrlPr>
                            </m:sSubSupPr>
                            <m:e>
                              <m:r>
                                <a:rPr lang="it-IT" i="1">
                                  <a:latin typeface="Cambria Math" panose="02040503050406030204" pitchFamily="18" charset="0"/>
                                </a:rPr>
                                <m:t>𝑤</m:t>
                              </m:r>
                            </m:e>
                            <m:sub>
                              <m:r>
                                <a:rPr lang="it-IT" b="0" i="1" smtClean="0">
                                  <a:latin typeface="Cambria Math" panose="02040503050406030204" pitchFamily="18" charset="0"/>
                                </a:rPr>
                                <m:t>1</m:t>
                              </m:r>
                            </m:sub>
                            <m:sup>
                              <m:d>
                                <m:dPr>
                                  <m:ctrlPr>
                                    <a:rPr lang="it-IT" i="1">
                                      <a:latin typeface="Cambria Math" panose="02040503050406030204" pitchFamily="18" charset="0"/>
                                    </a:rPr>
                                  </m:ctrlPr>
                                </m:dPr>
                                <m:e>
                                  <m:r>
                                    <a:rPr lang="it-IT" i="1">
                                      <a:latin typeface="Cambria Math" panose="02040503050406030204" pitchFamily="18" charset="0"/>
                                    </a:rPr>
                                    <m:t>𝑡</m:t>
                                  </m:r>
                                </m:e>
                              </m:d>
                            </m:sup>
                          </m:sSubSup>
                        </m:sub>
                      </m:sSub>
                      <m:r>
                        <a:rPr lang="it-IT" i="1">
                          <a:latin typeface="Cambria Math" panose="02040503050406030204" pitchFamily="18" charset="0"/>
                        </a:rPr>
                        <m:t>𝐶</m:t>
                      </m:r>
                    </m:oMath>
                  </m:oMathPara>
                </a14:m>
                <a:endParaRPr lang="it-IT" dirty="0"/>
              </a:p>
              <a:p>
                <a:pPr/>
                <a14:m>
                  <m:oMathPara xmlns:m="http://schemas.openxmlformats.org/officeDocument/2006/math">
                    <m:oMathParaPr>
                      <m:jc m:val="centerGroup"/>
                    </m:oMathParaPr>
                    <m:oMath xmlns:m="http://schemas.openxmlformats.org/officeDocument/2006/math">
                      <m:sSubSup>
                        <m:sSubSupPr>
                          <m:ctrlPr>
                            <a:rPr lang="it-IT" i="1" smtClean="0">
                              <a:latin typeface="Cambria Math" panose="02040503050406030204" pitchFamily="18" charset="0"/>
                            </a:rPr>
                          </m:ctrlPr>
                        </m:sSubSupPr>
                        <m:e>
                          <m:r>
                            <a:rPr lang="it-IT" i="1">
                              <a:latin typeface="Cambria Math" panose="02040503050406030204" pitchFamily="18" charset="0"/>
                            </a:rPr>
                            <m:t>𝑤</m:t>
                          </m:r>
                        </m:e>
                        <m:sub>
                          <m:r>
                            <a:rPr lang="it-IT" b="0" i="1" smtClean="0">
                              <a:latin typeface="Cambria Math" panose="02040503050406030204" pitchFamily="18" charset="0"/>
                            </a:rPr>
                            <m:t>2</m:t>
                          </m:r>
                        </m:sub>
                        <m:sup>
                          <m:r>
                            <a:rPr lang="it-IT" i="1">
                              <a:latin typeface="Cambria Math" panose="02040503050406030204" pitchFamily="18" charset="0"/>
                            </a:rPr>
                            <m:t>(</m:t>
                          </m:r>
                          <m:r>
                            <a:rPr lang="it-IT" i="1">
                              <a:latin typeface="Cambria Math" panose="02040503050406030204" pitchFamily="18" charset="0"/>
                            </a:rPr>
                            <m:t>𝑡</m:t>
                          </m:r>
                          <m:r>
                            <a:rPr lang="it-IT" b="0" i="1" smtClean="0">
                              <a:latin typeface="Cambria Math" panose="02040503050406030204" pitchFamily="18" charset="0"/>
                            </a:rPr>
                            <m:t>+1</m:t>
                          </m:r>
                          <m:r>
                            <a:rPr lang="it-IT" i="1">
                              <a:latin typeface="Cambria Math" panose="02040503050406030204" pitchFamily="18" charset="0"/>
                            </a:rPr>
                            <m:t>)</m:t>
                          </m:r>
                        </m:sup>
                      </m:sSubSup>
                      <m:r>
                        <a:rPr lang="it-IT" b="0" i="1" smtClean="0">
                          <a:latin typeface="Cambria Math" panose="02040503050406030204" pitchFamily="18" charset="0"/>
                        </a:rPr>
                        <m:t>=</m:t>
                      </m:r>
                      <m:sSubSup>
                        <m:sSubSupPr>
                          <m:ctrlPr>
                            <a:rPr lang="it-IT" i="1">
                              <a:latin typeface="Cambria Math" panose="02040503050406030204" pitchFamily="18" charset="0"/>
                            </a:rPr>
                          </m:ctrlPr>
                        </m:sSubSupPr>
                        <m:e>
                          <m:r>
                            <a:rPr lang="it-IT" i="1">
                              <a:latin typeface="Cambria Math" panose="02040503050406030204" pitchFamily="18" charset="0"/>
                            </a:rPr>
                            <m:t>𝑤</m:t>
                          </m:r>
                        </m:e>
                        <m:sub>
                          <m:r>
                            <a:rPr lang="it-IT" b="0" i="1" smtClean="0">
                              <a:latin typeface="Cambria Math" panose="02040503050406030204" pitchFamily="18" charset="0"/>
                            </a:rPr>
                            <m:t>2</m:t>
                          </m:r>
                        </m:sub>
                        <m:sup>
                          <m:r>
                            <a:rPr lang="it-IT" i="1">
                              <a:latin typeface="Cambria Math" panose="02040503050406030204" pitchFamily="18" charset="0"/>
                            </a:rPr>
                            <m:t>(</m:t>
                          </m:r>
                          <m:r>
                            <a:rPr lang="it-IT" i="1">
                              <a:latin typeface="Cambria Math" panose="02040503050406030204" pitchFamily="18" charset="0"/>
                            </a:rPr>
                            <m:t>𝑡</m:t>
                          </m:r>
                          <m:r>
                            <a:rPr lang="it-IT" i="1">
                              <a:latin typeface="Cambria Math" panose="02040503050406030204" pitchFamily="18" charset="0"/>
                            </a:rPr>
                            <m:t>)</m:t>
                          </m:r>
                        </m:sup>
                      </m:sSubSup>
                      <m:r>
                        <a:rPr lang="it-IT" b="0" i="1" smtClean="0">
                          <a:latin typeface="Cambria Math" panose="02040503050406030204" pitchFamily="18" charset="0"/>
                        </a:rPr>
                        <m:t> − </m:t>
                      </m:r>
                      <m:r>
                        <m:rPr>
                          <m:sty m:val="p"/>
                        </m:rPr>
                        <a:rPr lang="el-GR" b="0" i="1" smtClean="0">
                          <a:latin typeface="Cambria Math" panose="02040503050406030204" pitchFamily="18" charset="0"/>
                        </a:rPr>
                        <m:t>η</m:t>
                      </m:r>
                      <m:sSub>
                        <m:sSubPr>
                          <m:ctrlPr>
                            <a:rPr lang="it-IT" i="1">
                              <a:latin typeface="Cambria Math" panose="02040503050406030204" pitchFamily="18" charset="0"/>
                            </a:rPr>
                          </m:ctrlPr>
                        </m:sSubPr>
                        <m:e>
                          <m:r>
                            <m:rPr>
                              <m:sty m:val="p"/>
                            </m:rPr>
                            <a:rPr lang="it-IT" i="1">
                              <a:latin typeface="Cambria Math" panose="02040503050406030204" pitchFamily="18" charset="0"/>
                              <a:ea typeface="Cambria Math" panose="02040503050406030204" pitchFamily="18" charset="0"/>
                            </a:rPr>
                            <m:t>∇</m:t>
                          </m:r>
                        </m:e>
                        <m:sub>
                          <m:sSubSup>
                            <m:sSubSupPr>
                              <m:ctrlPr>
                                <a:rPr lang="it-IT" i="1">
                                  <a:latin typeface="Cambria Math" panose="02040503050406030204" pitchFamily="18" charset="0"/>
                                </a:rPr>
                              </m:ctrlPr>
                            </m:sSubSupPr>
                            <m:e>
                              <m:r>
                                <a:rPr lang="it-IT" i="1">
                                  <a:latin typeface="Cambria Math" panose="02040503050406030204" pitchFamily="18" charset="0"/>
                                </a:rPr>
                                <m:t>𝑤</m:t>
                              </m:r>
                            </m:e>
                            <m:sub>
                              <m:r>
                                <a:rPr lang="it-IT" b="0" i="1" smtClean="0">
                                  <a:latin typeface="Cambria Math" panose="02040503050406030204" pitchFamily="18" charset="0"/>
                                </a:rPr>
                                <m:t>2</m:t>
                              </m:r>
                            </m:sub>
                            <m:sup>
                              <m:r>
                                <a:rPr lang="it-IT" i="1">
                                  <a:latin typeface="Cambria Math" panose="02040503050406030204" pitchFamily="18" charset="0"/>
                                </a:rPr>
                                <m:t>(</m:t>
                              </m:r>
                              <m:r>
                                <a:rPr lang="it-IT" i="1">
                                  <a:latin typeface="Cambria Math" panose="02040503050406030204" pitchFamily="18" charset="0"/>
                                </a:rPr>
                                <m:t>𝑡</m:t>
                              </m:r>
                              <m:r>
                                <a:rPr lang="it-IT" i="1">
                                  <a:latin typeface="Cambria Math" panose="02040503050406030204" pitchFamily="18" charset="0"/>
                                </a:rPr>
                                <m:t>)</m:t>
                              </m:r>
                            </m:sup>
                          </m:sSubSup>
                        </m:sub>
                      </m:sSub>
                      <m:r>
                        <a:rPr lang="it-IT" i="1">
                          <a:latin typeface="Cambria Math" panose="02040503050406030204" pitchFamily="18" charset="0"/>
                        </a:rPr>
                        <m:t>𝐶</m:t>
                      </m:r>
                    </m:oMath>
                  </m:oMathPara>
                </a14:m>
                <a:endParaRPr lang="en-US" dirty="0"/>
              </a:p>
            </p:txBody>
          </p:sp>
        </mc:Choice>
        <mc:Fallback xmlns="">
          <p:sp>
            <p:nvSpPr>
              <p:cNvPr id="17" name="CasellaDiTesto 16">
                <a:extLst>
                  <a:ext uri="{FF2B5EF4-FFF2-40B4-BE49-F238E27FC236}">
                    <a16:creationId xmlns:a16="http://schemas.microsoft.com/office/drawing/2014/main" id="{1DD3D415-BC05-43D9-A5EF-CA335D67B54D}"/>
                  </a:ext>
                </a:extLst>
              </p:cNvPr>
              <p:cNvSpPr txBox="1">
                <a:spLocks noRot="1" noChangeAspect="1" noMove="1" noResize="1" noEditPoints="1" noAdjustHandles="1" noChangeArrowheads="1" noChangeShapeType="1" noTextEdit="1"/>
              </p:cNvSpPr>
              <p:nvPr/>
            </p:nvSpPr>
            <p:spPr>
              <a:xfrm>
                <a:off x="0" y="3233121"/>
                <a:ext cx="3937673" cy="981359"/>
              </a:xfrm>
              <a:prstGeom prst="rect">
                <a:avLst/>
              </a:prstGeom>
              <a:blipFill>
                <a:blip r:embed="rId7"/>
                <a:stretch>
                  <a:fillRect/>
                </a:stretch>
              </a:blipFill>
            </p:spPr>
            <p:txBody>
              <a:bodyPr/>
              <a:lstStyle/>
              <a:p>
                <a:r>
                  <a:rPr lang="en-US">
                    <a:noFill/>
                  </a:rPr>
                  <a:t> </a:t>
                </a:r>
              </a:p>
            </p:txBody>
          </p:sp>
        </mc:Fallback>
      </mc:AlternateContent>
      <p:sp>
        <p:nvSpPr>
          <p:cNvPr id="19" name="CasellaDiTesto 18">
            <a:extLst>
              <a:ext uri="{FF2B5EF4-FFF2-40B4-BE49-F238E27FC236}">
                <a16:creationId xmlns:a16="http://schemas.microsoft.com/office/drawing/2014/main" id="{56D2B8E9-024D-4D0E-99DB-83C9A6D0858C}"/>
              </a:ext>
            </a:extLst>
          </p:cNvPr>
          <p:cNvSpPr txBox="1"/>
          <p:nvPr/>
        </p:nvSpPr>
        <p:spPr>
          <a:xfrm>
            <a:off x="204303" y="2836306"/>
            <a:ext cx="4368479" cy="338554"/>
          </a:xfrm>
          <a:prstGeom prst="rect">
            <a:avLst/>
          </a:prstGeom>
          <a:noFill/>
        </p:spPr>
        <p:txBody>
          <a:bodyPr wrap="square">
            <a:spAutoFit/>
          </a:bodyPr>
          <a:lstStyle/>
          <a:p>
            <a:r>
              <a:rPr lang="en-US" sz="1600" dirty="0"/>
              <a:t>SGD adaptation rule:</a:t>
            </a:r>
          </a:p>
        </p:txBody>
      </p:sp>
      <p:pic>
        <p:nvPicPr>
          <p:cNvPr id="20" name="Immagine 19">
            <a:extLst>
              <a:ext uri="{FF2B5EF4-FFF2-40B4-BE49-F238E27FC236}">
                <a16:creationId xmlns:a16="http://schemas.microsoft.com/office/drawing/2014/main" id="{4174BBF5-DC2E-4BF0-BB04-90C631592A8D}"/>
              </a:ext>
            </a:extLst>
          </p:cNvPr>
          <p:cNvPicPr>
            <a:picLocks noChangeAspect="1"/>
          </p:cNvPicPr>
          <p:nvPr/>
        </p:nvPicPr>
        <p:blipFill rotWithShape="1">
          <a:blip r:embed="rId8"/>
          <a:srcRect l="51209"/>
          <a:stretch/>
        </p:blipFill>
        <p:spPr>
          <a:xfrm>
            <a:off x="6676289" y="1570353"/>
            <a:ext cx="5229802" cy="4759240"/>
          </a:xfrm>
          <a:prstGeom prst="rect">
            <a:avLst/>
          </a:prstGeom>
        </p:spPr>
      </p:pic>
      <p:sp>
        <p:nvSpPr>
          <p:cNvPr id="21" name="CasellaDiTesto 20">
            <a:extLst>
              <a:ext uri="{FF2B5EF4-FFF2-40B4-BE49-F238E27FC236}">
                <a16:creationId xmlns:a16="http://schemas.microsoft.com/office/drawing/2014/main" id="{7CF0E8E3-898D-4311-9B67-B722AD28C94C}"/>
              </a:ext>
            </a:extLst>
          </p:cNvPr>
          <p:cNvSpPr txBox="1"/>
          <p:nvPr/>
        </p:nvSpPr>
        <p:spPr>
          <a:xfrm>
            <a:off x="7432040" y="4700124"/>
            <a:ext cx="1911101" cy="369332"/>
          </a:xfrm>
          <a:prstGeom prst="rect">
            <a:avLst/>
          </a:prstGeom>
          <a:noFill/>
        </p:spPr>
        <p:txBody>
          <a:bodyPr wrap="none" rtlCol="0">
            <a:spAutoFit/>
          </a:bodyPr>
          <a:lstStyle/>
          <a:p>
            <a:r>
              <a:rPr lang="en-US" b="1" dirty="0">
                <a:solidFill>
                  <a:srgbClr val="FF0000"/>
                </a:solidFill>
              </a:rPr>
              <a:t>x</a:t>
            </a:r>
            <a:r>
              <a:rPr lang="en-US" dirty="0"/>
              <a:t> Global Minimum</a:t>
            </a:r>
          </a:p>
        </p:txBody>
      </p:sp>
      <p:sp>
        <p:nvSpPr>
          <p:cNvPr id="22" name="CasellaDiTesto 21">
            <a:extLst>
              <a:ext uri="{FF2B5EF4-FFF2-40B4-BE49-F238E27FC236}">
                <a16:creationId xmlns:a16="http://schemas.microsoft.com/office/drawing/2014/main" id="{2C2B448A-9CAB-4785-A48A-A46DA2541897}"/>
              </a:ext>
            </a:extLst>
          </p:cNvPr>
          <p:cNvSpPr txBox="1"/>
          <p:nvPr/>
        </p:nvSpPr>
        <p:spPr>
          <a:xfrm>
            <a:off x="8967883" y="1993875"/>
            <a:ext cx="1604606" cy="369332"/>
          </a:xfrm>
          <a:prstGeom prst="rect">
            <a:avLst/>
          </a:prstGeom>
          <a:noFill/>
        </p:spPr>
        <p:txBody>
          <a:bodyPr wrap="none" rtlCol="0">
            <a:spAutoFit/>
          </a:bodyPr>
          <a:lstStyle/>
          <a:p>
            <a:r>
              <a:rPr lang="en-US" b="1" dirty="0">
                <a:solidFill>
                  <a:srgbClr val="FF0000"/>
                </a:solidFill>
              </a:rPr>
              <a:t>+</a:t>
            </a:r>
            <a:r>
              <a:rPr lang="en-US" dirty="0"/>
              <a:t> Local Minima</a:t>
            </a:r>
          </a:p>
        </p:txBody>
      </p:sp>
      <p:sp>
        <p:nvSpPr>
          <p:cNvPr id="23" name="CasellaDiTesto 22">
            <a:extLst>
              <a:ext uri="{FF2B5EF4-FFF2-40B4-BE49-F238E27FC236}">
                <a16:creationId xmlns:a16="http://schemas.microsoft.com/office/drawing/2014/main" id="{531DE222-D7B6-4181-A17A-4FE84F1FE143}"/>
              </a:ext>
            </a:extLst>
          </p:cNvPr>
          <p:cNvSpPr txBox="1"/>
          <p:nvPr/>
        </p:nvSpPr>
        <p:spPr>
          <a:xfrm>
            <a:off x="8061960" y="4040386"/>
            <a:ext cx="290464" cy="369332"/>
          </a:xfrm>
          <a:prstGeom prst="rect">
            <a:avLst/>
          </a:prstGeom>
          <a:noFill/>
        </p:spPr>
        <p:txBody>
          <a:bodyPr wrap="none" rtlCol="0">
            <a:spAutoFit/>
          </a:bodyPr>
          <a:lstStyle/>
          <a:p>
            <a:r>
              <a:rPr lang="en-US" b="1" dirty="0">
                <a:solidFill>
                  <a:srgbClr val="FF0000"/>
                </a:solidFill>
              </a:rPr>
              <a:t>x</a:t>
            </a:r>
            <a:endParaRPr lang="en-US" dirty="0"/>
          </a:p>
        </p:txBody>
      </p:sp>
      <p:sp>
        <p:nvSpPr>
          <p:cNvPr id="24" name="CasellaDiTesto 23">
            <a:extLst>
              <a:ext uri="{FF2B5EF4-FFF2-40B4-BE49-F238E27FC236}">
                <a16:creationId xmlns:a16="http://schemas.microsoft.com/office/drawing/2014/main" id="{2A696D9B-67BB-4339-82AA-2DDFC66BCDEC}"/>
              </a:ext>
            </a:extLst>
          </p:cNvPr>
          <p:cNvSpPr txBox="1"/>
          <p:nvPr/>
        </p:nvSpPr>
        <p:spPr>
          <a:xfrm>
            <a:off x="9699403" y="2602566"/>
            <a:ext cx="252317" cy="368325"/>
          </a:xfrm>
          <a:prstGeom prst="rect">
            <a:avLst/>
          </a:prstGeom>
          <a:noFill/>
        </p:spPr>
        <p:txBody>
          <a:bodyPr wrap="square" rtlCol="0">
            <a:spAutoFit/>
          </a:bodyPr>
          <a:lstStyle/>
          <a:p>
            <a:r>
              <a:rPr lang="en-US" b="1" dirty="0">
                <a:solidFill>
                  <a:srgbClr val="FFFF00"/>
                </a:solidFill>
              </a:rPr>
              <a:t>+</a:t>
            </a:r>
            <a:endParaRPr lang="en-US" dirty="0">
              <a:solidFill>
                <a:srgbClr val="FFFF00"/>
              </a:solidFill>
            </a:endParaRPr>
          </a:p>
        </p:txBody>
      </p:sp>
      <p:sp>
        <p:nvSpPr>
          <p:cNvPr id="25" name="CasellaDiTesto 24">
            <a:extLst>
              <a:ext uri="{FF2B5EF4-FFF2-40B4-BE49-F238E27FC236}">
                <a16:creationId xmlns:a16="http://schemas.microsoft.com/office/drawing/2014/main" id="{FF21FB29-9BA3-4C2C-BB76-D24266F541A5}"/>
              </a:ext>
            </a:extLst>
          </p:cNvPr>
          <p:cNvSpPr txBox="1"/>
          <p:nvPr/>
        </p:nvSpPr>
        <p:spPr>
          <a:xfrm>
            <a:off x="9699403" y="2970891"/>
            <a:ext cx="252317" cy="368325"/>
          </a:xfrm>
          <a:prstGeom prst="rect">
            <a:avLst/>
          </a:prstGeom>
          <a:noFill/>
        </p:spPr>
        <p:txBody>
          <a:bodyPr wrap="square" rtlCol="0">
            <a:spAutoFit/>
          </a:bodyPr>
          <a:lstStyle/>
          <a:p>
            <a:r>
              <a:rPr lang="en-US" b="1" dirty="0">
                <a:solidFill>
                  <a:srgbClr val="FFFF00"/>
                </a:solidFill>
              </a:rPr>
              <a:t>+</a:t>
            </a:r>
            <a:endParaRPr lang="en-US" dirty="0">
              <a:solidFill>
                <a:srgbClr val="FFFF00"/>
              </a:solidFill>
            </a:endParaRPr>
          </a:p>
        </p:txBody>
      </p:sp>
    </p:spTree>
    <p:extLst>
      <p:ext uri="{BB962C8B-B14F-4D97-AF65-F5344CB8AC3E}">
        <p14:creationId xmlns:p14="http://schemas.microsoft.com/office/powerpoint/2010/main" val="36084781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BA49B5CB-0E59-47F5-A598-B008FEAB60F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555" t="5848" r="6725" b="6140"/>
          <a:stretch/>
        </p:blipFill>
        <p:spPr bwMode="auto">
          <a:xfrm>
            <a:off x="11390552" y="-17585"/>
            <a:ext cx="801448" cy="80411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662D03B7-781F-465F-B63F-5FECEC74ED4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2882" t="12118" r="9832" b="18598"/>
          <a:stretch/>
        </p:blipFill>
        <p:spPr bwMode="auto">
          <a:xfrm>
            <a:off x="11435555" y="786534"/>
            <a:ext cx="731111" cy="655404"/>
          </a:xfrm>
          <a:prstGeom prst="rect">
            <a:avLst/>
          </a:prstGeom>
          <a:noFill/>
          <a:extLst>
            <a:ext uri="{909E8E84-426E-40DD-AFC4-6F175D3DCCD1}">
              <a14:hiddenFill xmlns:a14="http://schemas.microsoft.com/office/drawing/2010/main">
                <a:solidFill>
                  <a:srgbClr val="FFFFFF"/>
                </a:solidFill>
              </a14:hiddenFill>
            </a:ext>
          </a:extLst>
        </p:spPr>
      </p:pic>
      <p:pic>
        <p:nvPicPr>
          <p:cNvPr id="6" name="Immagine 5">
            <a:extLst>
              <a:ext uri="{FF2B5EF4-FFF2-40B4-BE49-F238E27FC236}">
                <a16:creationId xmlns:a16="http://schemas.microsoft.com/office/drawing/2014/main" id="{E506EE41-8FBF-4069-BE3E-A9357494240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80313" y="0"/>
            <a:ext cx="801447" cy="800101"/>
          </a:xfrm>
          <a:prstGeom prst="rect">
            <a:avLst/>
          </a:prstGeom>
          <a:ln>
            <a:noFill/>
          </a:ln>
          <a:effectLst>
            <a:outerShdw blurRad="292100" dist="139700" dir="2700000" algn="tl" rotWithShape="0">
              <a:srgbClr val="333333">
                <a:alpha val="65000"/>
              </a:srgbClr>
            </a:outerShdw>
          </a:effectLst>
        </p:spPr>
      </p:pic>
      <p:sp>
        <p:nvSpPr>
          <p:cNvPr id="9" name="CasellaDiTesto 8">
            <a:extLst>
              <a:ext uri="{FF2B5EF4-FFF2-40B4-BE49-F238E27FC236}">
                <a16:creationId xmlns:a16="http://schemas.microsoft.com/office/drawing/2014/main" id="{78F30BA7-DC35-49CF-8F0D-1A9CA614DB74}"/>
              </a:ext>
            </a:extLst>
          </p:cNvPr>
          <p:cNvSpPr txBox="1"/>
          <p:nvPr/>
        </p:nvSpPr>
        <p:spPr>
          <a:xfrm>
            <a:off x="8484823" y="6488668"/>
            <a:ext cx="3707177" cy="369332"/>
          </a:xfrm>
          <a:prstGeom prst="rect">
            <a:avLst/>
          </a:prstGeom>
          <a:noFill/>
        </p:spPr>
        <p:txBody>
          <a:bodyPr wrap="square" rtlCol="0">
            <a:spAutoFit/>
          </a:bodyPr>
          <a:lstStyle/>
          <a:p>
            <a:r>
              <a:rPr lang="en-US" i="1" dirty="0"/>
              <a:t>INAF School of AI, Naples, April 14-17</a:t>
            </a:r>
          </a:p>
        </p:txBody>
      </p:sp>
      <p:sp>
        <p:nvSpPr>
          <p:cNvPr id="28" name="CasellaDiTesto 27">
            <a:extLst>
              <a:ext uri="{FF2B5EF4-FFF2-40B4-BE49-F238E27FC236}">
                <a16:creationId xmlns:a16="http://schemas.microsoft.com/office/drawing/2014/main" id="{F3DD9052-D4D1-47D1-B0C6-763970B83E38}"/>
              </a:ext>
            </a:extLst>
          </p:cNvPr>
          <p:cNvSpPr txBox="1"/>
          <p:nvPr/>
        </p:nvSpPr>
        <p:spPr>
          <a:xfrm>
            <a:off x="173042" y="-17585"/>
            <a:ext cx="2936701" cy="553998"/>
          </a:xfrm>
          <a:prstGeom prst="rect">
            <a:avLst/>
          </a:prstGeom>
          <a:noFill/>
        </p:spPr>
        <p:txBody>
          <a:bodyPr wrap="none" rtlCol="0">
            <a:spAutoFit/>
          </a:bodyPr>
          <a:lstStyle/>
          <a:p>
            <a:r>
              <a:rPr lang="en-US" sz="3000" b="1" dirty="0"/>
              <a:t>The Optimization</a:t>
            </a:r>
          </a:p>
        </p:txBody>
      </p:sp>
      <p:sp>
        <p:nvSpPr>
          <p:cNvPr id="34" name="CasellaDiTesto 33">
            <a:extLst>
              <a:ext uri="{FF2B5EF4-FFF2-40B4-BE49-F238E27FC236}">
                <a16:creationId xmlns:a16="http://schemas.microsoft.com/office/drawing/2014/main" id="{FF35EDBA-855F-4C25-9C95-693B019EE047}"/>
              </a:ext>
            </a:extLst>
          </p:cNvPr>
          <p:cNvSpPr txBox="1"/>
          <p:nvPr/>
        </p:nvSpPr>
        <p:spPr>
          <a:xfrm>
            <a:off x="173041" y="518608"/>
            <a:ext cx="6816843" cy="369332"/>
          </a:xfrm>
          <a:prstGeom prst="rect">
            <a:avLst/>
          </a:prstGeom>
          <a:noFill/>
        </p:spPr>
        <p:txBody>
          <a:bodyPr wrap="square">
            <a:spAutoFit/>
          </a:bodyPr>
          <a:lstStyle/>
          <a:p>
            <a:r>
              <a:rPr lang="en-US" dirty="0"/>
              <a:t>The simplest optimizer is the </a:t>
            </a:r>
            <a:r>
              <a:rPr lang="en-US" b="1" dirty="0"/>
              <a:t>Stochastic Gradient Descent (SGD)</a:t>
            </a:r>
          </a:p>
        </p:txBody>
      </p:sp>
      <p:pic>
        <p:nvPicPr>
          <p:cNvPr id="52" name="Immagine 51">
            <a:extLst>
              <a:ext uri="{FF2B5EF4-FFF2-40B4-BE49-F238E27FC236}">
                <a16:creationId xmlns:a16="http://schemas.microsoft.com/office/drawing/2014/main" id="{58F0C68A-0A88-4437-B684-332906B7E7A9}"/>
              </a:ext>
            </a:extLst>
          </p:cNvPr>
          <p:cNvPicPr>
            <a:picLocks noChangeAspect="1"/>
          </p:cNvPicPr>
          <p:nvPr/>
        </p:nvPicPr>
        <p:blipFill rotWithShape="1">
          <a:blip r:embed="rId5"/>
          <a:srcRect l="51143" t="1588" r="-18" b="1287"/>
          <a:stretch/>
        </p:blipFill>
        <p:spPr>
          <a:xfrm>
            <a:off x="5237481" y="1744564"/>
            <a:ext cx="5435599" cy="4796116"/>
          </a:xfrm>
          <a:prstGeom prst="rect">
            <a:avLst/>
          </a:prstGeom>
        </p:spPr>
      </p:pic>
      <p:sp>
        <p:nvSpPr>
          <p:cNvPr id="14" name="CasellaDiTesto 13">
            <a:extLst>
              <a:ext uri="{FF2B5EF4-FFF2-40B4-BE49-F238E27FC236}">
                <a16:creationId xmlns:a16="http://schemas.microsoft.com/office/drawing/2014/main" id="{A67D145A-C800-4A4B-BA89-DF0568C6B099}"/>
              </a:ext>
            </a:extLst>
          </p:cNvPr>
          <p:cNvSpPr txBox="1"/>
          <p:nvPr/>
        </p:nvSpPr>
        <p:spPr>
          <a:xfrm>
            <a:off x="173040" y="1085579"/>
            <a:ext cx="4368479" cy="584775"/>
          </a:xfrm>
          <a:prstGeom prst="rect">
            <a:avLst/>
          </a:prstGeom>
          <a:noFill/>
        </p:spPr>
        <p:txBody>
          <a:bodyPr wrap="square">
            <a:spAutoFit/>
          </a:bodyPr>
          <a:lstStyle/>
          <a:p>
            <a:r>
              <a:rPr lang="en-US" sz="1600" dirty="0"/>
              <a:t>The </a:t>
            </a:r>
            <a:r>
              <a:rPr lang="en-US" sz="1600" b="1" dirty="0"/>
              <a:t>SGD</a:t>
            </a:r>
            <a:r>
              <a:rPr lang="en-US" sz="1600" dirty="0"/>
              <a:t> searches for a path toward the minimum, by computing the gradient of the loss function:  </a:t>
            </a:r>
          </a:p>
        </p:txBody>
      </p:sp>
      <mc:AlternateContent xmlns:mc="http://schemas.openxmlformats.org/markup-compatibility/2006" xmlns:a14="http://schemas.microsoft.com/office/drawing/2010/main">
        <mc:Choice Requires="a14">
          <p:sp>
            <p:nvSpPr>
              <p:cNvPr id="15" name="CasellaDiTesto 14">
                <a:extLst>
                  <a:ext uri="{FF2B5EF4-FFF2-40B4-BE49-F238E27FC236}">
                    <a16:creationId xmlns:a16="http://schemas.microsoft.com/office/drawing/2014/main" id="{3859620B-ECD1-4A2E-AB93-9B0381F4A5F9}"/>
                  </a:ext>
                </a:extLst>
              </p:cNvPr>
              <p:cNvSpPr txBox="1"/>
              <p:nvPr/>
            </p:nvSpPr>
            <p:spPr>
              <a:xfrm>
                <a:off x="746087" y="2215374"/>
                <a:ext cx="1402849" cy="49051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it-IT" b="0" i="1" smtClean="0">
                              <a:latin typeface="Cambria Math" panose="02040503050406030204" pitchFamily="18" charset="0"/>
                            </a:rPr>
                          </m:ctrlPr>
                        </m:sSubPr>
                        <m:e>
                          <m:r>
                            <m:rPr>
                              <m:sty m:val="p"/>
                            </m:rPr>
                            <a:rPr lang="it-IT" b="0" i="1" smtClean="0">
                              <a:latin typeface="Cambria Math" panose="02040503050406030204" pitchFamily="18" charset="0"/>
                              <a:ea typeface="Cambria Math" panose="02040503050406030204" pitchFamily="18" charset="0"/>
                            </a:rPr>
                            <m:t>∇</m:t>
                          </m:r>
                        </m:e>
                        <m:sub>
                          <m:sSubSup>
                            <m:sSubSupPr>
                              <m:ctrlPr>
                                <a:rPr lang="it-IT" i="1">
                                  <a:latin typeface="Cambria Math" panose="02040503050406030204" pitchFamily="18" charset="0"/>
                                </a:rPr>
                              </m:ctrlPr>
                            </m:sSubSupPr>
                            <m:e>
                              <m:r>
                                <a:rPr lang="it-IT" i="1">
                                  <a:latin typeface="Cambria Math" panose="02040503050406030204" pitchFamily="18" charset="0"/>
                                </a:rPr>
                                <m:t>𝑤</m:t>
                              </m:r>
                            </m:e>
                            <m:sub>
                              <m:r>
                                <a:rPr lang="it-IT" i="1">
                                  <a:latin typeface="Cambria Math" panose="02040503050406030204" pitchFamily="18" charset="0"/>
                                </a:rPr>
                                <m:t>1</m:t>
                              </m:r>
                            </m:sub>
                            <m:sup>
                              <m:r>
                                <a:rPr lang="it-IT" i="1">
                                  <a:latin typeface="Cambria Math" panose="02040503050406030204" pitchFamily="18" charset="0"/>
                                </a:rPr>
                                <m:t>(</m:t>
                              </m:r>
                              <m:r>
                                <a:rPr lang="it-IT" i="1">
                                  <a:latin typeface="Cambria Math" panose="02040503050406030204" pitchFamily="18" charset="0"/>
                                </a:rPr>
                                <m:t>𝑡</m:t>
                              </m:r>
                              <m:r>
                                <a:rPr lang="it-IT" i="1">
                                  <a:latin typeface="Cambria Math" panose="02040503050406030204" pitchFamily="18" charset="0"/>
                                </a:rPr>
                                <m:t>)</m:t>
                              </m:r>
                            </m:sup>
                          </m:sSubSup>
                        </m:sub>
                      </m:sSub>
                      <m:r>
                        <a:rPr lang="it-IT" b="0" i="1" smtClean="0">
                          <a:latin typeface="Cambria Math" panose="02040503050406030204" pitchFamily="18" charset="0"/>
                        </a:rPr>
                        <m:t>𝐶</m:t>
                      </m:r>
                      <m:r>
                        <a:rPr lang="it-IT" b="0" i="1" smtClean="0">
                          <a:latin typeface="Cambria Math" panose="02040503050406030204" pitchFamily="18" charset="0"/>
                        </a:rPr>
                        <m:t>,</m:t>
                      </m:r>
                      <m:sSub>
                        <m:sSubPr>
                          <m:ctrlPr>
                            <a:rPr lang="it-IT" b="0" i="1" smtClean="0">
                              <a:latin typeface="Cambria Math" panose="02040503050406030204" pitchFamily="18" charset="0"/>
                            </a:rPr>
                          </m:ctrlPr>
                        </m:sSubPr>
                        <m:e>
                          <m:r>
                            <m:rPr>
                              <m:sty m:val="p"/>
                            </m:rPr>
                            <a:rPr lang="it-IT" b="0" i="1" smtClean="0">
                              <a:latin typeface="Cambria Math" panose="02040503050406030204" pitchFamily="18" charset="0"/>
                              <a:ea typeface="Cambria Math" panose="02040503050406030204" pitchFamily="18" charset="0"/>
                            </a:rPr>
                            <m:t>∇</m:t>
                          </m:r>
                        </m:e>
                        <m:sub>
                          <m:sSubSup>
                            <m:sSubSupPr>
                              <m:ctrlPr>
                                <a:rPr lang="it-IT" i="1">
                                  <a:latin typeface="Cambria Math" panose="02040503050406030204" pitchFamily="18" charset="0"/>
                                </a:rPr>
                              </m:ctrlPr>
                            </m:sSubSupPr>
                            <m:e>
                              <m:r>
                                <a:rPr lang="it-IT" i="1">
                                  <a:latin typeface="Cambria Math" panose="02040503050406030204" pitchFamily="18" charset="0"/>
                                </a:rPr>
                                <m:t>𝑤</m:t>
                              </m:r>
                            </m:e>
                            <m:sub>
                              <m:r>
                                <a:rPr lang="it-IT" b="0" i="1" smtClean="0">
                                  <a:latin typeface="Cambria Math" panose="02040503050406030204" pitchFamily="18" charset="0"/>
                                </a:rPr>
                                <m:t>2</m:t>
                              </m:r>
                            </m:sub>
                            <m:sup>
                              <m:r>
                                <a:rPr lang="it-IT" i="1">
                                  <a:latin typeface="Cambria Math" panose="02040503050406030204" pitchFamily="18" charset="0"/>
                                </a:rPr>
                                <m:t>(</m:t>
                              </m:r>
                              <m:r>
                                <a:rPr lang="it-IT" i="1">
                                  <a:latin typeface="Cambria Math" panose="02040503050406030204" pitchFamily="18" charset="0"/>
                                </a:rPr>
                                <m:t>𝑡</m:t>
                              </m:r>
                              <m:r>
                                <a:rPr lang="it-IT" i="1">
                                  <a:latin typeface="Cambria Math" panose="02040503050406030204" pitchFamily="18" charset="0"/>
                                </a:rPr>
                                <m:t>)</m:t>
                              </m:r>
                            </m:sup>
                          </m:sSubSup>
                        </m:sub>
                      </m:sSub>
                      <m:r>
                        <a:rPr lang="it-IT" b="0" i="1" smtClean="0">
                          <a:latin typeface="Cambria Math" panose="02040503050406030204" pitchFamily="18" charset="0"/>
                        </a:rPr>
                        <m:t>𝐶</m:t>
                      </m:r>
                    </m:oMath>
                  </m:oMathPara>
                </a14:m>
                <a:endParaRPr lang="en-US" dirty="0"/>
              </a:p>
            </p:txBody>
          </p:sp>
        </mc:Choice>
        <mc:Fallback xmlns="">
          <p:sp>
            <p:nvSpPr>
              <p:cNvPr id="15" name="CasellaDiTesto 14">
                <a:extLst>
                  <a:ext uri="{FF2B5EF4-FFF2-40B4-BE49-F238E27FC236}">
                    <a16:creationId xmlns:a16="http://schemas.microsoft.com/office/drawing/2014/main" id="{3859620B-ECD1-4A2E-AB93-9B0381F4A5F9}"/>
                  </a:ext>
                </a:extLst>
              </p:cNvPr>
              <p:cNvSpPr txBox="1">
                <a:spLocks noRot="1" noChangeAspect="1" noMove="1" noResize="1" noEditPoints="1" noAdjustHandles="1" noChangeArrowheads="1" noChangeShapeType="1" noTextEdit="1"/>
              </p:cNvSpPr>
              <p:nvPr/>
            </p:nvSpPr>
            <p:spPr>
              <a:xfrm>
                <a:off x="746087" y="2215374"/>
                <a:ext cx="1402849" cy="490519"/>
              </a:xfrm>
              <a:prstGeom prst="rect">
                <a:avLst/>
              </a:prstGeom>
              <a:blipFill>
                <a:blip r:embed="rId6"/>
                <a:stretch>
                  <a:fillRect r="-692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CasellaDiTesto 15">
                <a:extLst>
                  <a:ext uri="{FF2B5EF4-FFF2-40B4-BE49-F238E27FC236}">
                    <a16:creationId xmlns:a16="http://schemas.microsoft.com/office/drawing/2014/main" id="{46F26FEA-18CF-46CA-A25D-F98A196D62AB}"/>
                  </a:ext>
                </a:extLst>
              </p:cNvPr>
              <p:cNvSpPr txBox="1"/>
              <p:nvPr/>
            </p:nvSpPr>
            <p:spPr>
              <a:xfrm>
                <a:off x="629920" y="1670354"/>
                <a:ext cx="1943509" cy="450764"/>
              </a:xfrm>
              <a:prstGeom prst="rect">
                <a:avLst/>
              </a:prstGeom>
              <a:noFill/>
            </p:spPr>
            <p:txBody>
              <a:bodyPr wrap="square">
                <a:spAutoFit/>
              </a:bodyPr>
              <a:lstStyle/>
              <a:p>
                <a14:m>
                  <m:oMath xmlns:m="http://schemas.openxmlformats.org/officeDocument/2006/math">
                    <m:r>
                      <a:rPr lang="it-IT" b="0" i="1" smtClean="0">
                        <a:latin typeface="Cambria Math" panose="02040503050406030204" pitchFamily="18" charset="0"/>
                      </a:rPr>
                      <m:t>𝐶</m:t>
                    </m:r>
                    <m:d>
                      <m:dPr>
                        <m:endChr m:val="|"/>
                        <m:ctrlPr>
                          <a:rPr lang="it-IT" b="0" i="1" smtClean="0">
                            <a:latin typeface="Cambria Math" panose="02040503050406030204" pitchFamily="18" charset="0"/>
                          </a:rPr>
                        </m:ctrlPr>
                      </m:dPr>
                      <m:e>
                        <m:r>
                          <a:rPr lang="it-IT" b="0" i="1" smtClean="0">
                            <a:latin typeface="Cambria Math" panose="02040503050406030204" pitchFamily="18" charset="0"/>
                          </a:rPr>
                          <m:t>𝑦</m:t>
                        </m:r>
                        <m:r>
                          <a:rPr lang="it-IT" b="0" i="1" smtClean="0">
                            <a:latin typeface="Cambria Math" panose="02040503050406030204" pitchFamily="18" charset="0"/>
                          </a:rPr>
                          <m:t>,</m:t>
                        </m:r>
                        <m:acc>
                          <m:accPr>
                            <m:chr m:val="̅"/>
                            <m:ctrlPr>
                              <a:rPr lang="it-IT" i="1" smtClean="0">
                                <a:latin typeface="Cambria Math" panose="02040503050406030204" pitchFamily="18" charset="0"/>
                              </a:rPr>
                            </m:ctrlPr>
                          </m:accPr>
                          <m:e>
                            <m:r>
                              <a:rPr lang="it-IT" b="0" i="1" smtClean="0">
                                <a:latin typeface="Cambria Math" panose="02040503050406030204" pitchFamily="18" charset="0"/>
                              </a:rPr>
                              <m:t>𝑦</m:t>
                            </m:r>
                          </m:e>
                        </m:acc>
                        <m:r>
                          <a:rPr lang="it-IT" b="0" i="1" smtClean="0">
                            <a:latin typeface="Cambria Math" panose="02040503050406030204" pitchFamily="18" charset="0"/>
                          </a:rPr>
                          <m:t> </m:t>
                        </m:r>
                      </m:e>
                    </m:d>
                    <m:sSubSup>
                      <m:sSubSupPr>
                        <m:ctrlPr>
                          <a:rPr lang="it-IT" b="0" i="1" smtClean="0">
                            <a:latin typeface="Cambria Math" panose="02040503050406030204" pitchFamily="18" charset="0"/>
                          </a:rPr>
                        </m:ctrlPr>
                      </m:sSubSupPr>
                      <m:e>
                        <m:r>
                          <a:rPr lang="it-IT" b="0" i="1" smtClean="0">
                            <a:latin typeface="Cambria Math" panose="02040503050406030204" pitchFamily="18" charset="0"/>
                          </a:rPr>
                          <m:t>𝑤</m:t>
                        </m:r>
                      </m:e>
                      <m:sub>
                        <m:r>
                          <a:rPr lang="it-IT" b="0" i="1" smtClean="0">
                            <a:latin typeface="Cambria Math" panose="02040503050406030204" pitchFamily="18" charset="0"/>
                          </a:rPr>
                          <m:t>1</m:t>
                        </m:r>
                      </m:sub>
                      <m:sup>
                        <m:r>
                          <a:rPr lang="it-IT" b="0" i="1" smtClean="0">
                            <a:latin typeface="Cambria Math" panose="02040503050406030204" pitchFamily="18" charset="0"/>
                          </a:rPr>
                          <m:t>(</m:t>
                        </m:r>
                        <m:r>
                          <a:rPr lang="it-IT" b="0" i="1" smtClean="0">
                            <a:latin typeface="Cambria Math" panose="02040503050406030204" pitchFamily="18" charset="0"/>
                          </a:rPr>
                          <m:t>𝑡</m:t>
                        </m:r>
                        <m:r>
                          <a:rPr lang="it-IT" b="0" i="1" smtClean="0">
                            <a:latin typeface="Cambria Math" panose="02040503050406030204" pitchFamily="18" charset="0"/>
                          </a:rPr>
                          <m:t>)</m:t>
                        </m:r>
                      </m:sup>
                    </m:sSubSup>
                    <m:r>
                      <a:rPr lang="it-IT" b="0" i="1" smtClean="0">
                        <a:latin typeface="Cambria Math" panose="02040503050406030204" pitchFamily="18" charset="0"/>
                      </a:rPr>
                      <m:t>,</m:t>
                    </m:r>
                    <m:sSubSup>
                      <m:sSubSupPr>
                        <m:ctrlPr>
                          <a:rPr lang="it-IT" i="1">
                            <a:latin typeface="Cambria Math" panose="02040503050406030204" pitchFamily="18" charset="0"/>
                          </a:rPr>
                        </m:ctrlPr>
                      </m:sSubSupPr>
                      <m:e>
                        <m:r>
                          <a:rPr lang="it-IT" i="1">
                            <a:latin typeface="Cambria Math" panose="02040503050406030204" pitchFamily="18" charset="0"/>
                          </a:rPr>
                          <m:t>𝑤</m:t>
                        </m:r>
                      </m:e>
                      <m:sub>
                        <m:r>
                          <a:rPr lang="it-IT" b="0" i="1" smtClean="0">
                            <a:latin typeface="Cambria Math" panose="02040503050406030204" pitchFamily="18" charset="0"/>
                          </a:rPr>
                          <m:t>2</m:t>
                        </m:r>
                      </m:sub>
                      <m:sup>
                        <m:r>
                          <a:rPr lang="it-IT" i="1">
                            <a:latin typeface="Cambria Math" panose="02040503050406030204" pitchFamily="18" charset="0"/>
                          </a:rPr>
                          <m:t>(</m:t>
                        </m:r>
                        <m:r>
                          <a:rPr lang="it-IT" i="1">
                            <a:latin typeface="Cambria Math" panose="02040503050406030204" pitchFamily="18" charset="0"/>
                          </a:rPr>
                          <m:t>𝑡</m:t>
                        </m:r>
                        <m:r>
                          <a:rPr lang="it-IT" i="1">
                            <a:latin typeface="Cambria Math" panose="02040503050406030204" pitchFamily="18" charset="0"/>
                          </a:rPr>
                          <m:t>)</m:t>
                        </m:r>
                      </m:sup>
                    </m:sSubSup>
                  </m:oMath>
                </a14:m>
                <a:r>
                  <a:rPr lang="en-US" dirty="0"/>
                  <a:t>)</a:t>
                </a:r>
              </a:p>
            </p:txBody>
          </p:sp>
        </mc:Choice>
        <mc:Fallback xmlns="">
          <p:sp>
            <p:nvSpPr>
              <p:cNvPr id="16" name="CasellaDiTesto 15">
                <a:extLst>
                  <a:ext uri="{FF2B5EF4-FFF2-40B4-BE49-F238E27FC236}">
                    <a16:creationId xmlns:a16="http://schemas.microsoft.com/office/drawing/2014/main" id="{46F26FEA-18CF-46CA-A25D-F98A196D62AB}"/>
                  </a:ext>
                </a:extLst>
              </p:cNvPr>
              <p:cNvSpPr txBox="1">
                <a:spLocks noRot="1" noChangeAspect="1" noMove="1" noResize="1" noEditPoints="1" noAdjustHandles="1" noChangeArrowheads="1" noChangeShapeType="1" noTextEdit="1"/>
              </p:cNvSpPr>
              <p:nvPr/>
            </p:nvSpPr>
            <p:spPr>
              <a:xfrm>
                <a:off x="629920" y="1670354"/>
                <a:ext cx="1943509" cy="450764"/>
              </a:xfrm>
              <a:prstGeom prst="rect">
                <a:avLst/>
              </a:prstGeom>
              <a:blipFill>
                <a:blip r:embed="rId7"/>
                <a:stretch>
                  <a:fillRect b="-1621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CasellaDiTesto 16">
                <a:extLst>
                  <a:ext uri="{FF2B5EF4-FFF2-40B4-BE49-F238E27FC236}">
                    <a16:creationId xmlns:a16="http://schemas.microsoft.com/office/drawing/2014/main" id="{1DD3D415-BC05-43D9-A5EF-CA335D67B54D}"/>
                  </a:ext>
                </a:extLst>
              </p:cNvPr>
              <p:cNvSpPr txBox="1"/>
              <p:nvPr/>
            </p:nvSpPr>
            <p:spPr>
              <a:xfrm>
                <a:off x="0" y="3233121"/>
                <a:ext cx="3937673" cy="98135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Sup>
                        <m:sSubSupPr>
                          <m:ctrlPr>
                            <a:rPr lang="it-IT" i="1" smtClean="0">
                              <a:latin typeface="Cambria Math" panose="02040503050406030204" pitchFamily="18" charset="0"/>
                            </a:rPr>
                          </m:ctrlPr>
                        </m:sSubSupPr>
                        <m:e>
                          <m:r>
                            <a:rPr lang="it-IT" i="1">
                              <a:latin typeface="Cambria Math" panose="02040503050406030204" pitchFamily="18" charset="0"/>
                            </a:rPr>
                            <m:t>𝑤</m:t>
                          </m:r>
                        </m:e>
                        <m:sub>
                          <m:r>
                            <a:rPr lang="it-IT" i="1">
                              <a:latin typeface="Cambria Math" panose="02040503050406030204" pitchFamily="18" charset="0"/>
                            </a:rPr>
                            <m:t>1</m:t>
                          </m:r>
                        </m:sub>
                        <m:sup>
                          <m:r>
                            <a:rPr lang="it-IT" i="1">
                              <a:latin typeface="Cambria Math" panose="02040503050406030204" pitchFamily="18" charset="0"/>
                            </a:rPr>
                            <m:t>(</m:t>
                          </m:r>
                          <m:r>
                            <a:rPr lang="it-IT" i="1">
                              <a:latin typeface="Cambria Math" panose="02040503050406030204" pitchFamily="18" charset="0"/>
                            </a:rPr>
                            <m:t>𝑡</m:t>
                          </m:r>
                          <m:r>
                            <a:rPr lang="it-IT" b="0" i="1" smtClean="0">
                              <a:latin typeface="Cambria Math" panose="02040503050406030204" pitchFamily="18" charset="0"/>
                            </a:rPr>
                            <m:t>+1</m:t>
                          </m:r>
                          <m:r>
                            <a:rPr lang="it-IT" i="1">
                              <a:latin typeface="Cambria Math" panose="02040503050406030204" pitchFamily="18" charset="0"/>
                            </a:rPr>
                            <m:t>)</m:t>
                          </m:r>
                        </m:sup>
                      </m:sSubSup>
                      <m:r>
                        <a:rPr lang="it-IT" b="0" i="1" smtClean="0">
                          <a:latin typeface="Cambria Math" panose="02040503050406030204" pitchFamily="18" charset="0"/>
                        </a:rPr>
                        <m:t>=</m:t>
                      </m:r>
                      <m:sSubSup>
                        <m:sSubSupPr>
                          <m:ctrlPr>
                            <a:rPr lang="it-IT" i="1">
                              <a:latin typeface="Cambria Math" panose="02040503050406030204" pitchFamily="18" charset="0"/>
                            </a:rPr>
                          </m:ctrlPr>
                        </m:sSubSupPr>
                        <m:e>
                          <m:r>
                            <a:rPr lang="it-IT" i="1">
                              <a:latin typeface="Cambria Math" panose="02040503050406030204" pitchFamily="18" charset="0"/>
                            </a:rPr>
                            <m:t>𝑤</m:t>
                          </m:r>
                        </m:e>
                        <m:sub>
                          <m:r>
                            <a:rPr lang="it-IT" i="1">
                              <a:latin typeface="Cambria Math" panose="02040503050406030204" pitchFamily="18" charset="0"/>
                            </a:rPr>
                            <m:t>1</m:t>
                          </m:r>
                        </m:sub>
                        <m:sup>
                          <m:r>
                            <a:rPr lang="it-IT" i="1">
                              <a:latin typeface="Cambria Math" panose="02040503050406030204" pitchFamily="18" charset="0"/>
                            </a:rPr>
                            <m:t>(</m:t>
                          </m:r>
                          <m:r>
                            <a:rPr lang="it-IT" i="1">
                              <a:latin typeface="Cambria Math" panose="02040503050406030204" pitchFamily="18" charset="0"/>
                            </a:rPr>
                            <m:t>𝑡</m:t>
                          </m:r>
                          <m:r>
                            <a:rPr lang="it-IT" i="1">
                              <a:latin typeface="Cambria Math" panose="02040503050406030204" pitchFamily="18" charset="0"/>
                            </a:rPr>
                            <m:t>)</m:t>
                          </m:r>
                        </m:sup>
                      </m:sSubSup>
                      <m:r>
                        <a:rPr lang="it-IT" b="0" i="1" smtClean="0">
                          <a:latin typeface="Cambria Math" panose="02040503050406030204" pitchFamily="18" charset="0"/>
                        </a:rPr>
                        <m:t> − </m:t>
                      </m:r>
                      <m:r>
                        <m:rPr>
                          <m:sty m:val="p"/>
                        </m:rPr>
                        <a:rPr lang="el-GR" b="0" i="1" smtClean="0">
                          <a:latin typeface="Cambria Math" panose="02040503050406030204" pitchFamily="18" charset="0"/>
                        </a:rPr>
                        <m:t>η</m:t>
                      </m:r>
                      <m:sSub>
                        <m:sSubPr>
                          <m:ctrlPr>
                            <a:rPr lang="it-IT" i="1">
                              <a:latin typeface="Cambria Math" panose="02040503050406030204" pitchFamily="18" charset="0"/>
                            </a:rPr>
                          </m:ctrlPr>
                        </m:sSubPr>
                        <m:e>
                          <m:r>
                            <m:rPr>
                              <m:sty m:val="p"/>
                            </m:rPr>
                            <a:rPr lang="it-IT" i="1">
                              <a:latin typeface="Cambria Math" panose="02040503050406030204" pitchFamily="18" charset="0"/>
                              <a:ea typeface="Cambria Math" panose="02040503050406030204" pitchFamily="18" charset="0"/>
                            </a:rPr>
                            <m:t>∇</m:t>
                          </m:r>
                        </m:e>
                        <m:sub>
                          <m:sSubSup>
                            <m:sSubSupPr>
                              <m:ctrlPr>
                                <a:rPr lang="it-IT" i="1">
                                  <a:latin typeface="Cambria Math" panose="02040503050406030204" pitchFamily="18" charset="0"/>
                                </a:rPr>
                              </m:ctrlPr>
                            </m:sSubSupPr>
                            <m:e>
                              <m:r>
                                <a:rPr lang="it-IT" i="1">
                                  <a:latin typeface="Cambria Math" panose="02040503050406030204" pitchFamily="18" charset="0"/>
                                </a:rPr>
                                <m:t>𝑤</m:t>
                              </m:r>
                            </m:e>
                            <m:sub>
                              <m:r>
                                <a:rPr lang="it-IT" b="0" i="1" smtClean="0">
                                  <a:latin typeface="Cambria Math" panose="02040503050406030204" pitchFamily="18" charset="0"/>
                                </a:rPr>
                                <m:t>1</m:t>
                              </m:r>
                            </m:sub>
                            <m:sup>
                              <m:d>
                                <m:dPr>
                                  <m:ctrlPr>
                                    <a:rPr lang="it-IT" i="1">
                                      <a:latin typeface="Cambria Math" panose="02040503050406030204" pitchFamily="18" charset="0"/>
                                    </a:rPr>
                                  </m:ctrlPr>
                                </m:dPr>
                                <m:e>
                                  <m:r>
                                    <a:rPr lang="it-IT" i="1">
                                      <a:latin typeface="Cambria Math" panose="02040503050406030204" pitchFamily="18" charset="0"/>
                                    </a:rPr>
                                    <m:t>𝑡</m:t>
                                  </m:r>
                                </m:e>
                              </m:d>
                            </m:sup>
                          </m:sSubSup>
                        </m:sub>
                      </m:sSub>
                      <m:r>
                        <a:rPr lang="it-IT" i="1">
                          <a:latin typeface="Cambria Math" panose="02040503050406030204" pitchFamily="18" charset="0"/>
                        </a:rPr>
                        <m:t>𝐶</m:t>
                      </m:r>
                    </m:oMath>
                  </m:oMathPara>
                </a14:m>
                <a:endParaRPr lang="it-IT" dirty="0"/>
              </a:p>
              <a:p>
                <a:pPr/>
                <a14:m>
                  <m:oMathPara xmlns:m="http://schemas.openxmlformats.org/officeDocument/2006/math">
                    <m:oMathParaPr>
                      <m:jc m:val="centerGroup"/>
                    </m:oMathParaPr>
                    <m:oMath xmlns:m="http://schemas.openxmlformats.org/officeDocument/2006/math">
                      <m:sSubSup>
                        <m:sSubSupPr>
                          <m:ctrlPr>
                            <a:rPr lang="it-IT" i="1" smtClean="0">
                              <a:latin typeface="Cambria Math" panose="02040503050406030204" pitchFamily="18" charset="0"/>
                            </a:rPr>
                          </m:ctrlPr>
                        </m:sSubSupPr>
                        <m:e>
                          <m:r>
                            <a:rPr lang="it-IT" i="1">
                              <a:latin typeface="Cambria Math" panose="02040503050406030204" pitchFamily="18" charset="0"/>
                            </a:rPr>
                            <m:t>𝑤</m:t>
                          </m:r>
                        </m:e>
                        <m:sub>
                          <m:r>
                            <a:rPr lang="it-IT" b="0" i="1" smtClean="0">
                              <a:latin typeface="Cambria Math" panose="02040503050406030204" pitchFamily="18" charset="0"/>
                            </a:rPr>
                            <m:t>2</m:t>
                          </m:r>
                        </m:sub>
                        <m:sup>
                          <m:r>
                            <a:rPr lang="it-IT" i="1">
                              <a:latin typeface="Cambria Math" panose="02040503050406030204" pitchFamily="18" charset="0"/>
                            </a:rPr>
                            <m:t>(</m:t>
                          </m:r>
                          <m:r>
                            <a:rPr lang="it-IT" i="1">
                              <a:latin typeface="Cambria Math" panose="02040503050406030204" pitchFamily="18" charset="0"/>
                            </a:rPr>
                            <m:t>𝑡</m:t>
                          </m:r>
                          <m:r>
                            <a:rPr lang="it-IT" b="0" i="1" smtClean="0">
                              <a:latin typeface="Cambria Math" panose="02040503050406030204" pitchFamily="18" charset="0"/>
                            </a:rPr>
                            <m:t>+1</m:t>
                          </m:r>
                          <m:r>
                            <a:rPr lang="it-IT" i="1">
                              <a:latin typeface="Cambria Math" panose="02040503050406030204" pitchFamily="18" charset="0"/>
                            </a:rPr>
                            <m:t>)</m:t>
                          </m:r>
                        </m:sup>
                      </m:sSubSup>
                      <m:r>
                        <a:rPr lang="it-IT" b="0" i="1" smtClean="0">
                          <a:latin typeface="Cambria Math" panose="02040503050406030204" pitchFamily="18" charset="0"/>
                        </a:rPr>
                        <m:t>=</m:t>
                      </m:r>
                      <m:sSubSup>
                        <m:sSubSupPr>
                          <m:ctrlPr>
                            <a:rPr lang="it-IT" i="1">
                              <a:latin typeface="Cambria Math" panose="02040503050406030204" pitchFamily="18" charset="0"/>
                            </a:rPr>
                          </m:ctrlPr>
                        </m:sSubSupPr>
                        <m:e>
                          <m:r>
                            <a:rPr lang="it-IT" i="1">
                              <a:latin typeface="Cambria Math" panose="02040503050406030204" pitchFamily="18" charset="0"/>
                            </a:rPr>
                            <m:t>𝑤</m:t>
                          </m:r>
                        </m:e>
                        <m:sub>
                          <m:r>
                            <a:rPr lang="it-IT" b="0" i="1" smtClean="0">
                              <a:latin typeface="Cambria Math" panose="02040503050406030204" pitchFamily="18" charset="0"/>
                            </a:rPr>
                            <m:t>2</m:t>
                          </m:r>
                        </m:sub>
                        <m:sup>
                          <m:r>
                            <a:rPr lang="it-IT" i="1">
                              <a:latin typeface="Cambria Math" panose="02040503050406030204" pitchFamily="18" charset="0"/>
                            </a:rPr>
                            <m:t>(</m:t>
                          </m:r>
                          <m:r>
                            <a:rPr lang="it-IT" i="1">
                              <a:latin typeface="Cambria Math" panose="02040503050406030204" pitchFamily="18" charset="0"/>
                            </a:rPr>
                            <m:t>𝑡</m:t>
                          </m:r>
                          <m:r>
                            <a:rPr lang="it-IT" i="1">
                              <a:latin typeface="Cambria Math" panose="02040503050406030204" pitchFamily="18" charset="0"/>
                            </a:rPr>
                            <m:t>)</m:t>
                          </m:r>
                        </m:sup>
                      </m:sSubSup>
                      <m:r>
                        <a:rPr lang="it-IT" b="0" i="1" smtClean="0">
                          <a:latin typeface="Cambria Math" panose="02040503050406030204" pitchFamily="18" charset="0"/>
                        </a:rPr>
                        <m:t> − </m:t>
                      </m:r>
                      <m:r>
                        <m:rPr>
                          <m:sty m:val="p"/>
                        </m:rPr>
                        <a:rPr lang="el-GR" b="0" i="1" smtClean="0">
                          <a:latin typeface="Cambria Math" panose="02040503050406030204" pitchFamily="18" charset="0"/>
                        </a:rPr>
                        <m:t>η</m:t>
                      </m:r>
                      <m:sSub>
                        <m:sSubPr>
                          <m:ctrlPr>
                            <a:rPr lang="it-IT" i="1">
                              <a:latin typeface="Cambria Math" panose="02040503050406030204" pitchFamily="18" charset="0"/>
                            </a:rPr>
                          </m:ctrlPr>
                        </m:sSubPr>
                        <m:e>
                          <m:r>
                            <m:rPr>
                              <m:sty m:val="p"/>
                            </m:rPr>
                            <a:rPr lang="it-IT" i="1">
                              <a:latin typeface="Cambria Math" panose="02040503050406030204" pitchFamily="18" charset="0"/>
                              <a:ea typeface="Cambria Math" panose="02040503050406030204" pitchFamily="18" charset="0"/>
                            </a:rPr>
                            <m:t>∇</m:t>
                          </m:r>
                        </m:e>
                        <m:sub>
                          <m:sSubSup>
                            <m:sSubSupPr>
                              <m:ctrlPr>
                                <a:rPr lang="it-IT" i="1">
                                  <a:latin typeface="Cambria Math" panose="02040503050406030204" pitchFamily="18" charset="0"/>
                                </a:rPr>
                              </m:ctrlPr>
                            </m:sSubSupPr>
                            <m:e>
                              <m:r>
                                <a:rPr lang="it-IT" i="1">
                                  <a:latin typeface="Cambria Math" panose="02040503050406030204" pitchFamily="18" charset="0"/>
                                </a:rPr>
                                <m:t>𝑤</m:t>
                              </m:r>
                            </m:e>
                            <m:sub>
                              <m:r>
                                <a:rPr lang="it-IT" b="0" i="1" smtClean="0">
                                  <a:latin typeface="Cambria Math" panose="02040503050406030204" pitchFamily="18" charset="0"/>
                                </a:rPr>
                                <m:t>2</m:t>
                              </m:r>
                            </m:sub>
                            <m:sup>
                              <m:r>
                                <a:rPr lang="it-IT" i="1">
                                  <a:latin typeface="Cambria Math" panose="02040503050406030204" pitchFamily="18" charset="0"/>
                                </a:rPr>
                                <m:t>(</m:t>
                              </m:r>
                              <m:r>
                                <a:rPr lang="it-IT" i="1">
                                  <a:latin typeface="Cambria Math" panose="02040503050406030204" pitchFamily="18" charset="0"/>
                                </a:rPr>
                                <m:t>𝑡</m:t>
                              </m:r>
                              <m:r>
                                <a:rPr lang="it-IT" i="1">
                                  <a:latin typeface="Cambria Math" panose="02040503050406030204" pitchFamily="18" charset="0"/>
                                </a:rPr>
                                <m:t>)</m:t>
                              </m:r>
                            </m:sup>
                          </m:sSubSup>
                        </m:sub>
                      </m:sSub>
                      <m:r>
                        <a:rPr lang="it-IT" i="1">
                          <a:latin typeface="Cambria Math" panose="02040503050406030204" pitchFamily="18" charset="0"/>
                        </a:rPr>
                        <m:t>𝐶</m:t>
                      </m:r>
                    </m:oMath>
                  </m:oMathPara>
                </a14:m>
                <a:endParaRPr lang="en-US" dirty="0"/>
              </a:p>
            </p:txBody>
          </p:sp>
        </mc:Choice>
        <mc:Fallback xmlns="">
          <p:sp>
            <p:nvSpPr>
              <p:cNvPr id="17" name="CasellaDiTesto 16">
                <a:extLst>
                  <a:ext uri="{FF2B5EF4-FFF2-40B4-BE49-F238E27FC236}">
                    <a16:creationId xmlns:a16="http://schemas.microsoft.com/office/drawing/2014/main" id="{1DD3D415-BC05-43D9-A5EF-CA335D67B54D}"/>
                  </a:ext>
                </a:extLst>
              </p:cNvPr>
              <p:cNvSpPr txBox="1">
                <a:spLocks noRot="1" noChangeAspect="1" noMove="1" noResize="1" noEditPoints="1" noAdjustHandles="1" noChangeArrowheads="1" noChangeShapeType="1" noTextEdit="1"/>
              </p:cNvSpPr>
              <p:nvPr/>
            </p:nvSpPr>
            <p:spPr>
              <a:xfrm>
                <a:off x="0" y="3233121"/>
                <a:ext cx="3937673" cy="981359"/>
              </a:xfrm>
              <a:prstGeom prst="rect">
                <a:avLst/>
              </a:prstGeom>
              <a:blipFill>
                <a:blip r:embed="rId8"/>
                <a:stretch>
                  <a:fillRect/>
                </a:stretch>
              </a:blipFill>
            </p:spPr>
            <p:txBody>
              <a:bodyPr/>
              <a:lstStyle/>
              <a:p>
                <a:r>
                  <a:rPr lang="en-US">
                    <a:noFill/>
                  </a:rPr>
                  <a:t> </a:t>
                </a:r>
              </a:p>
            </p:txBody>
          </p:sp>
        </mc:Fallback>
      </mc:AlternateContent>
      <p:sp>
        <p:nvSpPr>
          <p:cNvPr id="19" name="CasellaDiTesto 18">
            <a:extLst>
              <a:ext uri="{FF2B5EF4-FFF2-40B4-BE49-F238E27FC236}">
                <a16:creationId xmlns:a16="http://schemas.microsoft.com/office/drawing/2014/main" id="{56D2B8E9-024D-4D0E-99DB-83C9A6D0858C}"/>
              </a:ext>
            </a:extLst>
          </p:cNvPr>
          <p:cNvSpPr txBox="1"/>
          <p:nvPr/>
        </p:nvSpPr>
        <p:spPr>
          <a:xfrm>
            <a:off x="204303" y="2836306"/>
            <a:ext cx="4368479" cy="338554"/>
          </a:xfrm>
          <a:prstGeom prst="rect">
            <a:avLst/>
          </a:prstGeom>
          <a:noFill/>
        </p:spPr>
        <p:txBody>
          <a:bodyPr wrap="square">
            <a:spAutoFit/>
          </a:bodyPr>
          <a:lstStyle/>
          <a:p>
            <a:r>
              <a:rPr lang="en-US" sz="1600" dirty="0"/>
              <a:t>SGD adaptation rule:</a:t>
            </a:r>
          </a:p>
        </p:txBody>
      </p:sp>
      <p:sp>
        <p:nvSpPr>
          <p:cNvPr id="20" name="CasellaDiTesto 19">
            <a:extLst>
              <a:ext uri="{FF2B5EF4-FFF2-40B4-BE49-F238E27FC236}">
                <a16:creationId xmlns:a16="http://schemas.microsoft.com/office/drawing/2014/main" id="{8A936087-A105-46CD-9254-451D77D4C8A1}"/>
              </a:ext>
            </a:extLst>
          </p:cNvPr>
          <p:cNvSpPr txBox="1"/>
          <p:nvPr/>
        </p:nvSpPr>
        <p:spPr>
          <a:xfrm>
            <a:off x="6328382" y="1377966"/>
            <a:ext cx="2884337" cy="338554"/>
          </a:xfrm>
          <a:prstGeom prst="rect">
            <a:avLst/>
          </a:prstGeom>
          <a:noFill/>
        </p:spPr>
        <p:txBody>
          <a:bodyPr wrap="square">
            <a:spAutoFit/>
          </a:bodyPr>
          <a:lstStyle/>
          <a:p>
            <a:r>
              <a:rPr lang="en-US" sz="1600" dirty="0"/>
              <a:t>What could possibly go wrong?</a:t>
            </a:r>
          </a:p>
        </p:txBody>
      </p:sp>
      <p:sp>
        <p:nvSpPr>
          <p:cNvPr id="21" name="CasellaDiTesto 20">
            <a:extLst>
              <a:ext uri="{FF2B5EF4-FFF2-40B4-BE49-F238E27FC236}">
                <a16:creationId xmlns:a16="http://schemas.microsoft.com/office/drawing/2014/main" id="{952A5582-2F7F-4E56-B492-E573C51D0AF7}"/>
              </a:ext>
            </a:extLst>
          </p:cNvPr>
          <p:cNvSpPr txBox="1"/>
          <p:nvPr/>
        </p:nvSpPr>
        <p:spPr>
          <a:xfrm>
            <a:off x="8204755" y="1951841"/>
            <a:ext cx="1457406" cy="338554"/>
          </a:xfrm>
          <a:prstGeom prst="rect">
            <a:avLst/>
          </a:prstGeom>
          <a:noFill/>
        </p:spPr>
        <p:txBody>
          <a:bodyPr wrap="square">
            <a:spAutoFit/>
          </a:bodyPr>
          <a:lstStyle/>
          <a:p>
            <a:r>
              <a:rPr lang="en-US" sz="1600" b="1" dirty="0">
                <a:solidFill>
                  <a:srgbClr val="00B0F0"/>
                </a:solidFill>
              </a:rPr>
              <a:t>SGD Path</a:t>
            </a:r>
          </a:p>
        </p:txBody>
      </p:sp>
    </p:spTree>
    <p:extLst>
      <p:ext uri="{BB962C8B-B14F-4D97-AF65-F5344CB8AC3E}">
        <p14:creationId xmlns:p14="http://schemas.microsoft.com/office/powerpoint/2010/main" val="7945525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BA49B5CB-0E59-47F5-A598-B008FEAB60F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555" t="5848" r="6725" b="6140"/>
          <a:stretch/>
        </p:blipFill>
        <p:spPr bwMode="auto">
          <a:xfrm>
            <a:off x="11390552" y="-17585"/>
            <a:ext cx="801448" cy="80411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662D03B7-781F-465F-B63F-5FECEC74ED4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2882" t="12118" r="9832" b="18598"/>
          <a:stretch/>
        </p:blipFill>
        <p:spPr bwMode="auto">
          <a:xfrm>
            <a:off x="11435555" y="786534"/>
            <a:ext cx="731111" cy="655404"/>
          </a:xfrm>
          <a:prstGeom prst="rect">
            <a:avLst/>
          </a:prstGeom>
          <a:noFill/>
          <a:extLst>
            <a:ext uri="{909E8E84-426E-40DD-AFC4-6F175D3DCCD1}">
              <a14:hiddenFill xmlns:a14="http://schemas.microsoft.com/office/drawing/2010/main">
                <a:solidFill>
                  <a:srgbClr val="FFFFFF"/>
                </a:solidFill>
              </a14:hiddenFill>
            </a:ext>
          </a:extLst>
        </p:spPr>
      </p:pic>
      <p:pic>
        <p:nvPicPr>
          <p:cNvPr id="6" name="Immagine 5">
            <a:extLst>
              <a:ext uri="{FF2B5EF4-FFF2-40B4-BE49-F238E27FC236}">
                <a16:creationId xmlns:a16="http://schemas.microsoft.com/office/drawing/2014/main" id="{E506EE41-8FBF-4069-BE3E-A9357494240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80313" y="0"/>
            <a:ext cx="801447" cy="800101"/>
          </a:xfrm>
          <a:prstGeom prst="rect">
            <a:avLst/>
          </a:prstGeom>
          <a:ln>
            <a:noFill/>
          </a:ln>
          <a:effectLst>
            <a:outerShdw blurRad="292100" dist="139700" dir="2700000" algn="tl" rotWithShape="0">
              <a:srgbClr val="333333">
                <a:alpha val="65000"/>
              </a:srgbClr>
            </a:outerShdw>
          </a:effectLst>
        </p:spPr>
      </p:pic>
      <p:sp>
        <p:nvSpPr>
          <p:cNvPr id="9" name="CasellaDiTesto 8">
            <a:extLst>
              <a:ext uri="{FF2B5EF4-FFF2-40B4-BE49-F238E27FC236}">
                <a16:creationId xmlns:a16="http://schemas.microsoft.com/office/drawing/2014/main" id="{78F30BA7-DC35-49CF-8F0D-1A9CA614DB74}"/>
              </a:ext>
            </a:extLst>
          </p:cNvPr>
          <p:cNvSpPr txBox="1"/>
          <p:nvPr/>
        </p:nvSpPr>
        <p:spPr>
          <a:xfrm>
            <a:off x="8484823" y="6488668"/>
            <a:ext cx="3707177" cy="369332"/>
          </a:xfrm>
          <a:prstGeom prst="rect">
            <a:avLst/>
          </a:prstGeom>
          <a:noFill/>
        </p:spPr>
        <p:txBody>
          <a:bodyPr wrap="square" rtlCol="0">
            <a:spAutoFit/>
          </a:bodyPr>
          <a:lstStyle/>
          <a:p>
            <a:r>
              <a:rPr lang="en-US" i="1" dirty="0"/>
              <a:t>INAF School of AI, Naples, April 14-17</a:t>
            </a:r>
          </a:p>
        </p:txBody>
      </p:sp>
      <p:sp>
        <p:nvSpPr>
          <p:cNvPr id="28" name="CasellaDiTesto 27">
            <a:extLst>
              <a:ext uri="{FF2B5EF4-FFF2-40B4-BE49-F238E27FC236}">
                <a16:creationId xmlns:a16="http://schemas.microsoft.com/office/drawing/2014/main" id="{F3DD9052-D4D1-47D1-B0C6-763970B83E38}"/>
              </a:ext>
            </a:extLst>
          </p:cNvPr>
          <p:cNvSpPr txBox="1"/>
          <p:nvPr/>
        </p:nvSpPr>
        <p:spPr>
          <a:xfrm>
            <a:off x="173042" y="-17585"/>
            <a:ext cx="2936701" cy="553998"/>
          </a:xfrm>
          <a:prstGeom prst="rect">
            <a:avLst/>
          </a:prstGeom>
          <a:noFill/>
        </p:spPr>
        <p:txBody>
          <a:bodyPr wrap="none" rtlCol="0">
            <a:spAutoFit/>
          </a:bodyPr>
          <a:lstStyle/>
          <a:p>
            <a:r>
              <a:rPr lang="en-US" sz="3000" b="1" dirty="0"/>
              <a:t>The Optimization</a:t>
            </a:r>
          </a:p>
        </p:txBody>
      </p:sp>
      <p:sp>
        <p:nvSpPr>
          <p:cNvPr id="34" name="CasellaDiTesto 33">
            <a:extLst>
              <a:ext uri="{FF2B5EF4-FFF2-40B4-BE49-F238E27FC236}">
                <a16:creationId xmlns:a16="http://schemas.microsoft.com/office/drawing/2014/main" id="{FF35EDBA-855F-4C25-9C95-693B019EE047}"/>
              </a:ext>
            </a:extLst>
          </p:cNvPr>
          <p:cNvSpPr txBox="1"/>
          <p:nvPr/>
        </p:nvSpPr>
        <p:spPr>
          <a:xfrm>
            <a:off x="173041" y="518608"/>
            <a:ext cx="6816843" cy="369332"/>
          </a:xfrm>
          <a:prstGeom prst="rect">
            <a:avLst/>
          </a:prstGeom>
          <a:noFill/>
        </p:spPr>
        <p:txBody>
          <a:bodyPr wrap="square">
            <a:spAutoFit/>
          </a:bodyPr>
          <a:lstStyle/>
          <a:p>
            <a:r>
              <a:rPr lang="en-US" dirty="0"/>
              <a:t>The simplest optimizer is the </a:t>
            </a:r>
            <a:r>
              <a:rPr lang="en-US" b="1" dirty="0"/>
              <a:t>Stochastic Gradient Descent (SGD)</a:t>
            </a:r>
          </a:p>
        </p:txBody>
      </p:sp>
      <p:sp>
        <p:nvSpPr>
          <p:cNvPr id="14" name="CasellaDiTesto 13">
            <a:extLst>
              <a:ext uri="{FF2B5EF4-FFF2-40B4-BE49-F238E27FC236}">
                <a16:creationId xmlns:a16="http://schemas.microsoft.com/office/drawing/2014/main" id="{A67D145A-C800-4A4B-BA89-DF0568C6B099}"/>
              </a:ext>
            </a:extLst>
          </p:cNvPr>
          <p:cNvSpPr txBox="1"/>
          <p:nvPr/>
        </p:nvSpPr>
        <p:spPr>
          <a:xfrm>
            <a:off x="173040" y="1085579"/>
            <a:ext cx="4368479" cy="584775"/>
          </a:xfrm>
          <a:prstGeom prst="rect">
            <a:avLst/>
          </a:prstGeom>
          <a:noFill/>
        </p:spPr>
        <p:txBody>
          <a:bodyPr wrap="square">
            <a:spAutoFit/>
          </a:bodyPr>
          <a:lstStyle/>
          <a:p>
            <a:r>
              <a:rPr lang="en-US" sz="1600" dirty="0"/>
              <a:t>The SGD searches for a path toward the minimum, by computing the gradient of the loss function:  </a:t>
            </a:r>
          </a:p>
        </p:txBody>
      </p:sp>
      <mc:AlternateContent xmlns:mc="http://schemas.openxmlformats.org/markup-compatibility/2006" xmlns:a14="http://schemas.microsoft.com/office/drawing/2010/main">
        <mc:Choice Requires="a14">
          <p:sp>
            <p:nvSpPr>
              <p:cNvPr id="15" name="CasellaDiTesto 14">
                <a:extLst>
                  <a:ext uri="{FF2B5EF4-FFF2-40B4-BE49-F238E27FC236}">
                    <a16:creationId xmlns:a16="http://schemas.microsoft.com/office/drawing/2014/main" id="{3859620B-ECD1-4A2E-AB93-9B0381F4A5F9}"/>
                  </a:ext>
                </a:extLst>
              </p:cNvPr>
              <p:cNvSpPr txBox="1"/>
              <p:nvPr/>
            </p:nvSpPr>
            <p:spPr>
              <a:xfrm>
                <a:off x="2029013" y="1690535"/>
                <a:ext cx="1402849" cy="567399"/>
              </a:xfrm>
              <a:prstGeom prst="rect">
                <a:avLst/>
              </a:prstGeom>
              <a:noFill/>
            </p:spPr>
            <p:txBody>
              <a:bodyPr wrap="square">
                <a:spAutoFit/>
              </a:bodyPr>
              <a:lstStyle/>
              <a:p>
                <a14:m>
                  <m:oMath xmlns:m="http://schemas.openxmlformats.org/officeDocument/2006/math">
                    <m:sSub>
                      <m:sSubPr>
                        <m:ctrlPr>
                          <a:rPr lang="it-IT" b="0" i="1" smtClean="0">
                            <a:latin typeface="Cambria Math" panose="02040503050406030204" pitchFamily="18" charset="0"/>
                          </a:rPr>
                        </m:ctrlPr>
                      </m:sSubPr>
                      <m:e>
                        <m:r>
                          <m:rPr>
                            <m:sty m:val="p"/>
                          </m:rPr>
                          <a:rPr lang="it-IT" b="0" i="1" smtClean="0">
                            <a:latin typeface="Cambria Math" panose="02040503050406030204" pitchFamily="18" charset="0"/>
                            <a:ea typeface="Cambria Math" panose="02040503050406030204" pitchFamily="18" charset="0"/>
                          </a:rPr>
                          <m:t>∇</m:t>
                        </m:r>
                      </m:e>
                      <m:sub>
                        <m:sSubSup>
                          <m:sSubSupPr>
                            <m:ctrlPr>
                              <a:rPr lang="it-IT" i="1">
                                <a:latin typeface="Cambria Math" panose="02040503050406030204" pitchFamily="18" charset="0"/>
                              </a:rPr>
                            </m:ctrlPr>
                          </m:sSubSupPr>
                          <m:e>
                            <m:r>
                              <a:rPr lang="it-IT" i="1">
                                <a:latin typeface="Cambria Math" panose="02040503050406030204" pitchFamily="18" charset="0"/>
                              </a:rPr>
                              <m:t>𝑤</m:t>
                            </m:r>
                          </m:e>
                          <m:sub>
                            <m:r>
                              <a:rPr lang="it-IT" b="0" i="1" smtClean="0">
                                <a:latin typeface="Cambria Math" panose="02040503050406030204" pitchFamily="18" charset="0"/>
                              </a:rPr>
                              <m:t>𝑗</m:t>
                            </m:r>
                          </m:sub>
                          <m:sup>
                            <m:r>
                              <a:rPr lang="it-IT" i="1">
                                <a:latin typeface="Cambria Math" panose="02040503050406030204" pitchFamily="18" charset="0"/>
                              </a:rPr>
                              <m:t>(</m:t>
                            </m:r>
                            <m:r>
                              <a:rPr lang="it-IT" i="1">
                                <a:latin typeface="Cambria Math" panose="02040503050406030204" pitchFamily="18" charset="0"/>
                              </a:rPr>
                              <m:t>𝑡</m:t>
                            </m:r>
                            <m:r>
                              <a:rPr lang="it-IT" i="1">
                                <a:latin typeface="Cambria Math" panose="02040503050406030204" pitchFamily="18" charset="0"/>
                              </a:rPr>
                              <m:t>)</m:t>
                            </m:r>
                          </m:sup>
                        </m:sSubSup>
                      </m:sub>
                    </m:sSub>
                    <m:r>
                      <a:rPr lang="it-IT" b="0" i="1" smtClean="0">
                        <a:latin typeface="Cambria Math" panose="02040503050406030204" pitchFamily="18" charset="0"/>
                      </a:rPr>
                      <m:t>𝐶</m:t>
                    </m:r>
                    <m:r>
                      <a:rPr lang="it-IT" b="0" i="1" smtClean="0">
                        <a:latin typeface="Cambria Math" panose="02040503050406030204" pitchFamily="18" charset="0"/>
                      </a:rPr>
                      <m:t>(</m:t>
                    </m:r>
                    <m:sSubSup>
                      <m:sSubSupPr>
                        <m:ctrlPr>
                          <a:rPr lang="it-IT" i="1">
                            <a:latin typeface="Cambria Math" panose="02040503050406030204" pitchFamily="18" charset="0"/>
                          </a:rPr>
                        </m:ctrlPr>
                      </m:sSubSupPr>
                      <m:e>
                        <m:r>
                          <a:rPr lang="it-IT" i="1">
                            <a:latin typeface="Cambria Math" panose="02040503050406030204" pitchFamily="18" charset="0"/>
                          </a:rPr>
                          <m:t>𝑤</m:t>
                        </m:r>
                      </m:e>
                      <m:sub>
                        <m:r>
                          <a:rPr lang="it-IT" i="1">
                            <a:latin typeface="Cambria Math" panose="02040503050406030204" pitchFamily="18" charset="0"/>
                          </a:rPr>
                          <m:t>𝑗</m:t>
                        </m:r>
                      </m:sub>
                      <m:sup>
                        <m:r>
                          <a:rPr lang="it-IT" i="1">
                            <a:latin typeface="Cambria Math" panose="02040503050406030204" pitchFamily="18" charset="0"/>
                          </a:rPr>
                          <m:t>(</m:t>
                        </m:r>
                        <m:r>
                          <a:rPr lang="it-IT" i="1">
                            <a:latin typeface="Cambria Math" panose="02040503050406030204" pitchFamily="18" charset="0"/>
                          </a:rPr>
                          <m:t>𝑡</m:t>
                        </m:r>
                        <m:r>
                          <a:rPr lang="it-IT" i="1">
                            <a:latin typeface="Cambria Math" panose="02040503050406030204" pitchFamily="18" charset="0"/>
                          </a:rPr>
                          <m:t>)</m:t>
                        </m:r>
                      </m:sup>
                    </m:sSubSup>
                  </m:oMath>
                </a14:m>
                <a:r>
                  <a:rPr lang="en-US" dirty="0"/>
                  <a:t>)</a:t>
                </a:r>
              </a:p>
            </p:txBody>
          </p:sp>
        </mc:Choice>
        <mc:Fallback xmlns="">
          <p:sp>
            <p:nvSpPr>
              <p:cNvPr id="15" name="CasellaDiTesto 14">
                <a:extLst>
                  <a:ext uri="{FF2B5EF4-FFF2-40B4-BE49-F238E27FC236}">
                    <a16:creationId xmlns:a16="http://schemas.microsoft.com/office/drawing/2014/main" id="{3859620B-ECD1-4A2E-AB93-9B0381F4A5F9}"/>
                  </a:ext>
                </a:extLst>
              </p:cNvPr>
              <p:cNvSpPr txBox="1">
                <a:spLocks noRot="1" noChangeAspect="1" noMove="1" noResize="1" noEditPoints="1" noAdjustHandles="1" noChangeArrowheads="1" noChangeShapeType="1" noTextEdit="1"/>
              </p:cNvSpPr>
              <p:nvPr/>
            </p:nvSpPr>
            <p:spPr>
              <a:xfrm>
                <a:off x="2029013" y="1690535"/>
                <a:ext cx="1402849" cy="567399"/>
              </a:xfrm>
              <a:prstGeom prst="rect">
                <a:avLst/>
              </a:prstGeom>
              <a:blipFill>
                <a:blip r:embed="rId5"/>
                <a:stretch>
                  <a:fillRect r="-2174" b="-430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CasellaDiTesto 15">
                <a:extLst>
                  <a:ext uri="{FF2B5EF4-FFF2-40B4-BE49-F238E27FC236}">
                    <a16:creationId xmlns:a16="http://schemas.microsoft.com/office/drawing/2014/main" id="{46F26FEA-18CF-46CA-A25D-F98A196D62AB}"/>
                  </a:ext>
                </a:extLst>
              </p:cNvPr>
              <p:cNvSpPr txBox="1"/>
              <p:nvPr/>
            </p:nvSpPr>
            <p:spPr>
              <a:xfrm>
                <a:off x="629920" y="1670354"/>
                <a:ext cx="1943509" cy="476221"/>
              </a:xfrm>
              <a:prstGeom prst="rect">
                <a:avLst/>
              </a:prstGeom>
              <a:noFill/>
            </p:spPr>
            <p:txBody>
              <a:bodyPr wrap="square">
                <a:spAutoFit/>
              </a:bodyPr>
              <a:lstStyle/>
              <a:p>
                <a14:m>
                  <m:oMath xmlns:m="http://schemas.openxmlformats.org/officeDocument/2006/math">
                    <m:r>
                      <a:rPr lang="it-IT" b="0" i="1" smtClean="0">
                        <a:latin typeface="Cambria Math" panose="02040503050406030204" pitchFamily="18" charset="0"/>
                      </a:rPr>
                      <m:t>𝐶</m:t>
                    </m:r>
                    <m:d>
                      <m:dPr>
                        <m:endChr m:val="|"/>
                        <m:ctrlPr>
                          <a:rPr lang="it-IT" b="0" i="1" smtClean="0">
                            <a:latin typeface="Cambria Math" panose="02040503050406030204" pitchFamily="18" charset="0"/>
                          </a:rPr>
                        </m:ctrlPr>
                      </m:dPr>
                      <m:e>
                        <m:r>
                          <a:rPr lang="it-IT" b="0" i="1" smtClean="0">
                            <a:latin typeface="Cambria Math" panose="02040503050406030204" pitchFamily="18" charset="0"/>
                          </a:rPr>
                          <m:t>𝑦</m:t>
                        </m:r>
                        <m:r>
                          <a:rPr lang="it-IT" b="0" i="1" smtClean="0">
                            <a:latin typeface="Cambria Math" panose="02040503050406030204" pitchFamily="18" charset="0"/>
                          </a:rPr>
                          <m:t>,</m:t>
                        </m:r>
                        <m:acc>
                          <m:accPr>
                            <m:chr m:val="̅"/>
                            <m:ctrlPr>
                              <a:rPr lang="it-IT" i="1" smtClean="0">
                                <a:latin typeface="Cambria Math" panose="02040503050406030204" pitchFamily="18" charset="0"/>
                              </a:rPr>
                            </m:ctrlPr>
                          </m:accPr>
                          <m:e>
                            <m:r>
                              <a:rPr lang="it-IT" b="0" i="1" smtClean="0">
                                <a:latin typeface="Cambria Math" panose="02040503050406030204" pitchFamily="18" charset="0"/>
                              </a:rPr>
                              <m:t>𝑦</m:t>
                            </m:r>
                          </m:e>
                        </m:acc>
                        <m:r>
                          <a:rPr lang="it-IT" b="0" i="1" smtClean="0">
                            <a:latin typeface="Cambria Math" panose="02040503050406030204" pitchFamily="18" charset="0"/>
                          </a:rPr>
                          <m:t> </m:t>
                        </m:r>
                      </m:e>
                    </m:d>
                    <m:sSubSup>
                      <m:sSubSupPr>
                        <m:ctrlPr>
                          <a:rPr lang="it-IT" b="0" i="1" smtClean="0">
                            <a:latin typeface="Cambria Math" panose="02040503050406030204" pitchFamily="18" charset="0"/>
                          </a:rPr>
                        </m:ctrlPr>
                      </m:sSubSupPr>
                      <m:e>
                        <m:r>
                          <a:rPr lang="it-IT" b="0" i="1" smtClean="0">
                            <a:latin typeface="Cambria Math" panose="02040503050406030204" pitchFamily="18" charset="0"/>
                          </a:rPr>
                          <m:t>𝑤</m:t>
                        </m:r>
                      </m:e>
                      <m:sub>
                        <m:r>
                          <a:rPr lang="it-IT" b="0" i="1" smtClean="0">
                            <a:latin typeface="Cambria Math" panose="02040503050406030204" pitchFamily="18" charset="0"/>
                          </a:rPr>
                          <m:t>𝑗</m:t>
                        </m:r>
                      </m:sub>
                      <m:sup>
                        <m:r>
                          <a:rPr lang="it-IT" b="0" i="1" smtClean="0">
                            <a:latin typeface="Cambria Math" panose="02040503050406030204" pitchFamily="18" charset="0"/>
                          </a:rPr>
                          <m:t>(</m:t>
                        </m:r>
                        <m:r>
                          <a:rPr lang="it-IT" b="0" i="1" smtClean="0">
                            <a:latin typeface="Cambria Math" panose="02040503050406030204" pitchFamily="18" charset="0"/>
                          </a:rPr>
                          <m:t>𝑡</m:t>
                        </m:r>
                        <m:r>
                          <a:rPr lang="it-IT" b="0" i="1" smtClean="0">
                            <a:latin typeface="Cambria Math" panose="02040503050406030204" pitchFamily="18" charset="0"/>
                          </a:rPr>
                          <m:t>)</m:t>
                        </m:r>
                      </m:sup>
                    </m:sSubSup>
                  </m:oMath>
                </a14:m>
                <a:r>
                  <a:rPr lang="en-US" dirty="0"/>
                  <a:t>)</a:t>
                </a:r>
              </a:p>
            </p:txBody>
          </p:sp>
        </mc:Choice>
        <mc:Fallback xmlns="">
          <p:sp>
            <p:nvSpPr>
              <p:cNvPr id="16" name="CasellaDiTesto 15">
                <a:extLst>
                  <a:ext uri="{FF2B5EF4-FFF2-40B4-BE49-F238E27FC236}">
                    <a16:creationId xmlns:a16="http://schemas.microsoft.com/office/drawing/2014/main" id="{46F26FEA-18CF-46CA-A25D-F98A196D62AB}"/>
                  </a:ext>
                </a:extLst>
              </p:cNvPr>
              <p:cNvSpPr txBox="1">
                <a:spLocks noRot="1" noChangeAspect="1" noMove="1" noResize="1" noEditPoints="1" noAdjustHandles="1" noChangeArrowheads="1" noChangeShapeType="1" noTextEdit="1"/>
              </p:cNvSpPr>
              <p:nvPr/>
            </p:nvSpPr>
            <p:spPr>
              <a:xfrm>
                <a:off x="629920" y="1670354"/>
                <a:ext cx="1943509" cy="476221"/>
              </a:xfrm>
              <a:prstGeom prst="rect">
                <a:avLst/>
              </a:prstGeom>
              <a:blipFill>
                <a:blip r:embed="rId6"/>
                <a:stretch>
                  <a:fillRect b="-1025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CasellaDiTesto 16">
                <a:extLst>
                  <a:ext uri="{FF2B5EF4-FFF2-40B4-BE49-F238E27FC236}">
                    <a16:creationId xmlns:a16="http://schemas.microsoft.com/office/drawing/2014/main" id="{1DD3D415-BC05-43D9-A5EF-CA335D67B54D}"/>
                  </a:ext>
                </a:extLst>
              </p:cNvPr>
              <p:cNvSpPr txBox="1"/>
              <p:nvPr/>
            </p:nvSpPr>
            <p:spPr>
              <a:xfrm>
                <a:off x="-31263" y="2543390"/>
                <a:ext cx="3937673" cy="56445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Sup>
                        <m:sSubSupPr>
                          <m:ctrlPr>
                            <a:rPr lang="it-IT" i="1" smtClean="0">
                              <a:latin typeface="Cambria Math" panose="02040503050406030204" pitchFamily="18" charset="0"/>
                            </a:rPr>
                          </m:ctrlPr>
                        </m:sSubSupPr>
                        <m:e>
                          <m:r>
                            <a:rPr lang="it-IT" i="1">
                              <a:latin typeface="Cambria Math" panose="02040503050406030204" pitchFamily="18" charset="0"/>
                            </a:rPr>
                            <m:t>𝑤</m:t>
                          </m:r>
                        </m:e>
                        <m:sub>
                          <m:r>
                            <a:rPr lang="it-IT" b="0" i="1" smtClean="0">
                              <a:latin typeface="Cambria Math" panose="02040503050406030204" pitchFamily="18" charset="0"/>
                            </a:rPr>
                            <m:t>𝑗</m:t>
                          </m:r>
                        </m:sub>
                        <m:sup>
                          <m:r>
                            <a:rPr lang="it-IT" i="1">
                              <a:latin typeface="Cambria Math" panose="02040503050406030204" pitchFamily="18" charset="0"/>
                            </a:rPr>
                            <m:t>(</m:t>
                          </m:r>
                          <m:r>
                            <a:rPr lang="it-IT" i="1">
                              <a:latin typeface="Cambria Math" panose="02040503050406030204" pitchFamily="18" charset="0"/>
                            </a:rPr>
                            <m:t>𝑡</m:t>
                          </m:r>
                          <m:r>
                            <a:rPr lang="it-IT" b="0" i="1" smtClean="0">
                              <a:latin typeface="Cambria Math" panose="02040503050406030204" pitchFamily="18" charset="0"/>
                            </a:rPr>
                            <m:t>+1</m:t>
                          </m:r>
                          <m:r>
                            <a:rPr lang="it-IT" i="1">
                              <a:latin typeface="Cambria Math" panose="02040503050406030204" pitchFamily="18" charset="0"/>
                            </a:rPr>
                            <m:t>)</m:t>
                          </m:r>
                        </m:sup>
                      </m:sSubSup>
                      <m:r>
                        <a:rPr lang="it-IT" b="0" i="1" smtClean="0">
                          <a:latin typeface="Cambria Math" panose="02040503050406030204" pitchFamily="18" charset="0"/>
                        </a:rPr>
                        <m:t>=</m:t>
                      </m:r>
                      <m:sSubSup>
                        <m:sSubSupPr>
                          <m:ctrlPr>
                            <a:rPr lang="it-IT" i="1">
                              <a:latin typeface="Cambria Math" panose="02040503050406030204" pitchFamily="18" charset="0"/>
                            </a:rPr>
                          </m:ctrlPr>
                        </m:sSubSupPr>
                        <m:e>
                          <m:r>
                            <a:rPr lang="it-IT" i="1">
                              <a:latin typeface="Cambria Math" panose="02040503050406030204" pitchFamily="18" charset="0"/>
                            </a:rPr>
                            <m:t>𝑤</m:t>
                          </m:r>
                        </m:e>
                        <m:sub>
                          <m:r>
                            <a:rPr lang="it-IT" b="0" i="1" smtClean="0">
                              <a:latin typeface="Cambria Math" panose="02040503050406030204" pitchFamily="18" charset="0"/>
                            </a:rPr>
                            <m:t>𝑗</m:t>
                          </m:r>
                        </m:sub>
                        <m:sup>
                          <m:r>
                            <a:rPr lang="it-IT" i="1">
                              <a:latin typeface="Cambria Math" panose="02040503050406030204" pitchFamily="18" charset="0"/>
                            </a:rPr>
                            <m:t>(</m:t>
                          </m:r>
                          <m:r>
                            <a:rPr lang="it-IT" i="1">
                              <a:latin typeface="Cambria Math" panose="02040503050406030204" pitchFamily="18" charset="0"/>
                            </a:rPr>
                            <m:t>𝑡</m:t>
                          </m:r>
                          <m:r>
                            <a:rPr lang="it-IT" i="1">
                              <a:latin typeface="Cambria Math" panose="02040503050406030204" pitchFamily="18" charset="0"/>
                            </a:rPr>
                            <m:t>)</m:t>
                          </m:r>
                        </m:sup>
                      </m:sSubSup>
                      <m:r>
                        <a:rPr lang="it-IT" b="0" i="1" smtClean="0">
                          <a:latin typeface="Cambria Math" panose="02040503050406030204" pitchFamily="18" charset="0"/>
                        </a:rPr>
                        <m:t> − </m:t>
                      </m:r>
                      <m:r>
                        <m:rPr>
                          <m:sty m:val="p"/>
                        </m:rPr>
                        <a:rPr lang="el-GR" b="0" i="1" smtClean="0">
                          <a:latin typeface="Cambria Math" panose="02040503050406030204" pitchFamily="18" charset="0"/>
                        </a:rPr>
                        <m:t>η</m:t>
                      </m:r>
                      <m:sSub>
                        <m:sSubPr>
                          <m:ctrlPr>
                            <a:rPr lang="it-IT" i="1">
                              <a:latin typeface="Cambria Math" panose="02040503050406030204" pitchFamily="18" charset="0"/>
                            </a:rPr>
                          </m:ctrlPr>
                        </m:sSubPr>
                        <m:e>
                          <m:r>
                            <m:rPr>
                              <m:sty m:val="p"/>
                            </m:rPr>
                            <a:rPr lang="it-IT" i="1">
                              <a:latin typeface="Cambria Math" panose="02040503050406030204" pitchFamily="18" charset="0"/>
                              <a:ea typeface="Cambria Math" panose="02040503050406030204" pitchFamily="18" charset="0"/>
                            </a:rPr>
                            <m:t>∇</m:t>
                          </m:r>
                        </m:e>
                        <m:sub>
                          <m:sSubSup>
                            <m:sSubSupPr>
                              <m:ctrlPr>
                                <a:rPr lang="it-IT" i="1">
                                  <a:latin typeface="Cambria Math" panose="02040503050406030204" pitchFamily="18" charset="0"/>
                                </a:rPr>
                              </m:ctrlPr>
                            </m:sSubSupPr>
                            <m:e>
                              <m:r>
                                <a:rPr lang="it-IT" i="1">
                                  <a:latin typeface="Cambria Math" panose="02040503050406030204" pitchFamily="18" charset="0"/>
                                </a:rPr>
                                <m:t>𝑤</m:t>
                              </m:r>
                            </m:e>
                            <m:sub>
                              <m:r>
                                <a:rPr lang="it-IT" b="0" i="1" smtClean="0">
                                  <a:latin typeface="Cambria Math" panose="02040503050406030204" pitchFamily="18" charset="0"/>
                                </a:rPr>
                                <m:t>𝑗</m:t>
                              </m:r>
                            </m:sub>
                            <m:sup>
                              <m:d>
                                <m:dPr>
                                  <m:ctrlPr>
                                    <a:rPr lang="it-IT" i="1">
                                      <a:latin typeface="Cambria Math" panose="02040503050406030204" pitchFamily="18" charset="0"/>
                                    </a:rPr>
                                  </m:ctrlPr>
                                </m:dPr>
                                <m:e>
                                  <m:r>
                                    <a:rPr lang="it-IT" i="1">
                                      <a:latin typeface="Cambria Math" panose="02040503050406030204" pitchFamily="18" charset="0"/>
                                    </a:rPr>
                                    <m:t>𝑡</m:t>
                                  </m:r>
                                </m:e>
                              </m:d>
                            </m:sup>
                          </m:sSubSup>
                        </m:sub>
                      </m:sSub>
                      <m:r>
                        <a:rPr lang="it-IT" i="1">
                          <a:latin typeface="Cambria Math" panose="02040503050406030204" pitchFamily="18" charset="0"/>
                        </a:rPr>
                        <m:t>𝐶</m:t>
                      </m:r>
                      <m:r>
                        <a:rPr lang="it-IT" i="1">
                          <a:latin typeface="Cambria Math" panose="02040503050406030204" pitchFamily="18" charset="0"/>
                        </a:rPr>
                        <m:t>(</m:t>
                      </m:r>
                      <m:sSubSup>
                        <m:sSubSupPr>
                          <m:ctrlPr>
                            <a:rPr lang="it-IT" i="1">
                              <a:latin typeface="Cambria Math" panose="02040503050406030204" pitchFamily="18" charset="0"/>
                            </a:rPr>
                          </m:ctrlPr>
                        </m:sSubSupPr>
                        <m:e>
                          <m:r>
                            <a:rPr lang="it-IT" i="1">
                              <a:latin typeface="Cambria Math" panose="02040503050406030204" pitchFamily="18" charset="0"/>
                            </a:rPr>
                            <m:t>𝑤</m:t>
                          </m:r>
                        </m:e>
                        <m:sub>
                          <m:r>
                            <a:rPr lang="it-IT" i="1">
                              <a:latin typeface="Cambria Math" panose="02040503050406030204" pitchFamily="18" charset="0"/>
                            </a:rPr>
                            <m:t>𝑗</m:t>
                          </m:r>
                        </m:sub>
                        <m:sup>
                          <m:r>
                            <a:rPr lang="it-IT" i="1">
                              <a:latin typeface="Cambria Math" panose="02040503050406030204" pitchFamily="18" charset="0"/>
                            </a:rPr>
                            <m:t>(</m:t>
                          </m:r>
                          <m:r>
                            <a:rPr lang="it-IT" i="1">
                              <a:latin typeface="Cambria Math" panose="02040503050406030204" pitchFamily="18" charset="0"/>
                            </a:rPr>
                            <m:t>𝑡</m:t>
                          </m:r>
                          <m:r>
                            <a:rPr lang="it-IT" i="1">
                              <a:latin typeface="Cambria Math" panose="02040503050406030204" pitchFamily="18" charset="0"/>
                            </a:rPr>
                            <m:t>)</m:t>
                          </m:r>
                        </m:sup>
                      </m:sSubSup>
                      <m:r>
                        <m:rPr>
                          <m:nor/>
                        </m:rPr>
                        <a:rPr lang="en-US" dirty="0"/>
                        <m:t>)</m:t>
                      </m:r>
                    </m:oMath>
                  </m:oMathPara>
                </a14:m>
                <a:endParaRPr lang="it-IT" dirty="0"/>
              </a:p>
            </p:txBody>
          </p:sp>
        </mc:Choice>
        <mc:Fallback xmlns="">
          <p:sp>
            <p:nvSpPr>
              <p:cNvPr id="17" name="CasellaDiTesto 16">
                <a:extLst>
                  <a:ext uri="{FF2B5EF4-FFF2-40B4-BE49-F238E27FC236}">
                    <a16:creationId xmlns:a16="http://schemas.microsoft.com/office/drawing/2014/main" id="{1DD3D415-BC05-43D9-A5EF-CA335D67B54D}"/>
                  </a:ext>
                </a:extLst>
              </p:cNvPr>
              <p:cNvSpPr txBox="1">
                <a:spLocks noRot="1" noChangeAspect="1" noMove="1" noResize="1" noEditPoints="1" noAdjustHandles="1" noChangeArrowheads="1" noChangeShapeType="1" noTextEdit="1"/>
              </p:cNvSpPr>
              <p:nvPr/>
            </p:nvSpPr>
            <p:spPr>
              <a:xfrm>
                <a:off x="-31263" y="2543390"/>
                <a:ext cx="3937673" cy="564450"/>
              </a:xfrm>
              <a:prstGeom prst="rect">
                <a:avLst/>
              </a:prstGeom>
              <a:blipFill>
                <a:blip r:embed="rId7"/>
                <a:stretch>
                  <a:fillRect b="-4301"/>
                </a:stretch>
              </a:blipFill>
            </p:spPr>
            <p:txBody>
              <a:bodyPr/>
              <a:lstStyle/>
              <a:p>
                <a:r>
                  <a:rPr lang="en-US">
                    <a:noFill/>
                  </a:rPr>
                  <a:t> </a:t>
                </a:r>
              </a:p>
            </p:txBody>
          </p:sp>
        </mc:Fallback>
      </mc:AlternateContent>
      <p:sp>
        <p:nvSpPr>
          <p:cNvPr id="19" name="CasellaDiTesto 18">
            <a:extLst>
              <a:ext uri="{FF2B5EF4-FFF2-40B4-BE49-F238E27FC236}">
                <a16:creationId xmlns:a16="http://schemas.microsoft.com/office/drawing/2014/main" id="{56D2B8E9-024D-4D0E-99DB-83C9A6D0858C}"/>
              </a:ext>
            </a:extLst>
          </p:cNvPr>
          <p:cNvSpPr txBox="1"/>
          <p:nvPr/>
        </p:nvSpPr>
        <p:spPr>
          <a:xfrm>
            <a:off x="173040" y="2146575"/>
            <a:ext cx="4368479" cy="338554"/>
          </a:xfrm>
          <a:prstGeom prst="rect">
            <a:avLst/>
          </a:prstGeom>
          <a:noFill/>
        </p:spPr>
        <p:txBody>
          <a:bodyPr wrap="square">
            <a:spAutoFit/>
          </a:bodyPr>
          <a:lstStyle/>
          <a:p>
            <a:r>
              <a:rPr lang="en-US" sz="1600" b="1" dirty="0"/>
              <a:t>SGD</a:t>
            </a:r>
            <a:r>
              <a:rPr lang="en-US" sz="1600" dirty="0"/>
              <a:t> adaptation rule:</a:t>
            </a:r>
          </a:p>
        </p:txBody>
      </p:sp>
      <p:sp>
        <p:nvSpPr>
          <p:cNvPr id="18" name="CasellaDiTesto 17">
            <a:extLst>
              <a:ext uri="{FF2B5EF4-FFF2-40B4-BE49-F238E27FC236}">
                <a16:creationId xmlns:a16="http://schemas.microsoft.com/office/drawing/2014/main" id="{6E305AB2-46B9-4FAE-917E-D699ADA13D87}"/>
              </a:ext>
            </a:extLst>
          </p:cNvPr>
          <p:cNvSpPr txBox="1"/>
          <p:nvPr/>
        </p:nvSpPr>
        <p:spPr>
          <a:xfrm>
            <a:off x="203466" y="3188888"/>
            <a:ext cx="4719054" cy="338554"/>
          </a:xfrm>
          <a:prstGeom prst="rect">
            <a:avLst/>
          </a:prstGeom>
          <a:noFill/>
        </p:spPr>
        <p:txBody>
          <a:bodyPr wrap="square">
            <a:spAutoFit/>
          </a:bodyPr>
          <a:lstStyle/>
          <a:p>
            <a:r>
              <a:rPr lang="it-IT" sz="1600" b="1" dirty="0" err="1"/>
              <a:t>Nesterov</a:t>
            </a:r>
            <a:r>
              <a:rPr lang="it-IT" sz="1600" b="1" dirty="0"/>
              <a:t> </a:t>
            </a:r>
            <a:r>
              <a:rPr lang="it-IT" sz="1600" b="1" dirty="0" err="1"/>
              <a:t>Accelerated</a:t>
            </a:r>
            <a:r>
              <a:rPr lang="it-IT" sz="1600" b="1" dirty="0"/>
              <a:t> </a:t>
            </a:r>
            <a:r>
              <a:rPr lang="it-IT" sz="1600" b="1" dirty="0" err="1"/>
              <a:t>Gradient</a:t>
            </a:r>
            <a:r>
              <a:rPr lang="it-IT" sz="1600" b="1" dirty="0"/>
              <a:t> - NAG</a:t>
            </a:r>
            <a:r>
              <a:rPr lang="en-US" sz="1600" dirty="0"/>
              <a:t> adaptation rule:</a:t>
            </a:r>
          </a:p>
        </p:txBody>
      </p:sp>
      <mc:AlternateContent xmlns:mc="http://schemas.openxmlformats.org/markup-compatibility/2006" xmlns:a14="http://schemas.microsoft.com/office/drawing/2010/main">
        <mc:Choice Requires="a14">
          <p:sp>
            <p:nvSpPr>
              <p:cNvPr id="22" name="CasellaDiTesto 21">
                <a:extLst>
                  <a:ext uri="{FF2B5EF4-FFF2-40B4-BE49-F238E27FC236}">
                    <a16:creationId xmlns:a16="http://schemas.microsoft.com/office/drawing/2014/main" id="{81DBF937-92C2-471F-8A88-3FEC5D2E0F00}"/>
                  </a:ext>
                </a:extLst>
              </p:cNvPr>
              <p:cNvSpPr txBox="1"/>
              <p:nvPr/>
            </p:nvSpPr>
            <p:spPr>
              <a:xfrm>
                <a:off x="55593" y="3608490"/>
                <a:ext cx="4664223" cy="56445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Sup>
                        <m:sSubSupPr>
                          <m:ctrlPr>
                            <a:rPr lang="it-IT" i="1" smtClean="0">
                              <a:latin typeface="Cambria Math" panose="02040503050406030204" pitchFamily="18" charset="0"/>
                            </a:rPr>
                          </m:ctrlPr>
                        </m:sSubSupPr>
                        <m:e>
                          <m:r>
                            <a:rPr lang="it-IT" i="1">
                              <a:latin typeface="Cambria Math" panose="02040503050406030204" pitchFamily="18" charset="0"/>
                            </a:rPr>
                            <m:t>𝑤</m:t>
                          </m:r>
                        </m:e>
                        <m:sub>
                          <m:r>
                            <a:rPr lang="it-IT" b="0" i="1" smtClean="0">
                              <a:latin typeface="Cambria Math" panose="02040503050406030204" pitchFamily="18" charset="0"/>
                            </a:rPr>
                            <m:t>𝑗</m:t>
                          </m:r>
                        </m:sub>
                        <m:sup>
                          <m:r>
                            <a:rPr lang="it-IT" i="1">
                              <a:latin typeface="Cambria Math" panose="02040503050406030204" pitchFamily="18" charset="0"/>
                            </a:rPr>
                            <m:t>(</m:t>
                          </m:r>
                          <m:r>
                            <a:rPr lang="it-IT" i="1">
                              <a:latin typeface="Cambria Math" panose="02040503050406030204" pitchFamily="18" charset="0"/>
                            </a:rPr>
                            <m:t>𝑡</m:t>
                          </m:r>
                          <m:r>
                            <a:rPr lang="it-IT" b="0" i="1" smtClean="0">
                              <a:latin typeface="Cambria Math" panose="02040503050406030204" pitchFamily="18" charset="0"/>
                            </a:rPr>
                            <m:t>+1</m:t>
                          </m:r>
                          <m:r>
                            <a:rPr lang="it-IT" i="1">
                              <a:latin typeface="Cambria Math" panose="02040503050406030204" pitchFamily="18" charset="0"/>
                            </a:rPr>
                            <m:t>)</m:t>
                          </m:r>
                        </m:sup>
                      </m:sSubSup>
                      <m:r>
                        <a:rPr lang="it-IT" b="0" i="1" smtClean="0">
                          <a:latin typeface="Cambria Math" panose="02040503050406030204" pitchFamily="18" charset="0"/>
                        </a:rPr>
                        <m:t>=</m:t>
                      </m:r>
                      <m:sSubSup>
                        <m:sSubSupPr>
                          <m:ctrlPr>
                            <a:rPr lang="it-IT" i="1">
                              <a:latin typeface="Cambria Math" panose="02040503050406030204" pitchFamily="18" charset="0"/>
                            </a:rPr>
                          </m:ctrlPr>
                        </m:sSubSupPr>
                        <m:e>
                          <m:r>
                            <a:rPr lang="it-IT" i="1">
                              <a:latin typeface="Cambria Math" panose="02040503050406030204" pitchFamily="18" charset="0"/>
                            </a:rPr>
                            <m:t>𝑤</m:t>
                          </m:r>
                        </m:e>
                        <m:sub>
                          <m:r>
                            <a:rPr lang="it-IT" b="0" i="1" smtClean="0">
                              <a:latin typeface="Cambria Math" panose="02040503050406030204" pitchFamily="18" charset="0"/>
                            </a:rPr>
                            <m:t>𝑗</m:t>
                          </m:r>
                        </m:sub>
                        <m:sup>
                          <m:r>
                            <a:rPr lang="it-IT" i="1">
                              <a:latin typeface="Cambria Math" panose="02040503050406030204" pitchFamily="18" charset="0"/>
                            </a:rPr>
                            <m:t>(</m:t>
                          </m:r>
                          <m:r>
                            <a:rPr lang="it-IT" i="1">
                              <a:latin typeface="Cambria Math" panose="02040503050406030204" pitchFamily="18" charset="0"/>
                            </a:rPr>
                            <m:t>𝑡</m:t>
                          </m:r>
                          <m:r>
                            <a:rPr lang="it-IT" i="1">
                              <a:latin typeface="Cambria Math" panose="02040503050406030204" pitchFamily="18" charset="0"/>
                            </a:rPr>
                            <m:t>)</m:t>
                          </m:r>
                        </m:sup>
                      </m:sSubSup>
                      <m:r>
                        <a:rPr lang="it-IT" b="0" i="1" smtClean="0">
                          <a:latin typeface="Cambria Math" panose="02040503050406030204" pitchFamily="18" charset="0"/>
                        </a:rPr>
                        <m:t> − </m:t>
                      </m:r>
                      <m:r>
                        <m:rPr>
                          <m:sty m:val="p"/>
                        </m:rPr>
                        <a:rPr lang="el-GR" b="0" i="1" smtClean="0">
                          <a:latin typeface="Cambria Math" panose="02040503050406030204" pitchFamily="18" charset="0"/>
                        </a:rPr>
                        <m:t>η</m:t>
                      </m:r>
                      <m:sSub>
                        <m:sSubPr>
                          <m:ctrlPr>
                            <a:rPr lang="it-IT" i="1">
                              <a:latin typeface="Cambria Math" panose="02040503050406030204" pitchFamily="18" charset="0"/>
                            </a:rPr>
                          </m:ctrlPr>
                        </m:sSubPr>
                        <m:e>
                          <m:r>
                            <m:rPr>
                              <m:sty m:val="p"/>
                            </m:rPr>
                            <a:rPr lang="it-IT" i="1">
                              <a:latin typeface="Cambria Math" panose="02040503050406030204" pitchFamily="18" charset="0"/>
                              <a:ea typeface="Cambria Math" panose="02040503050406030204" pitchFamily="18" charset="0"/>
                            </a:rPr>
                            <m:t>∇</m:t>
                          </m:r>
                        </m:e>
                        <m:sub>
                          <m:sSubSup>
                            <m:sSubSupPr>
                              <m:ctrlPr>
                                <a:rPr lang="it-IT" i="1">
                                  <a:latin typeface="Cambria Math" panose="02040503050406030204" pitchFamily="18" charset="0"/>
                                </a:rPr>
                              </m:ctrlPr>
                            </m:sSubSupPr>
                            <m:e>
                              <m:r>
                                <a:rPr lang="it-IT" i="1">
                                  <a:latin typeface="Cambria Math" panose="02040503050406030204" pitchFamily="18" charset="0"/>
                                </a:rPr>
                                <m:t>𝑤</m:t>
                              </m:r>
                            </m:e>
                            <m:sub>
                              <m:r>
                                <a:rPr lang="it-IT" b="0" i="1" smtClean="0">
                                  <a:latin typeface="Cambria Math" panose="02040503050406030204" pitchFamily="18" charset="0"/>
                                </a:rPr>
                                <m:t>𝑗</m:t>
                              </m:r>
                            </m:sub>
                            <m:sup>
                              <m:d>
                                <m:dPr>
                                  <m:ctrlPr>
                                    <a:rPr lang="it-IT" i="1">
                                      <a:latin typeface="Cambria Math" panose="02040503050406030204" pitchFamily="18" charset="0"/>
                                    </a:rPr>
                                  </m:ctrlPr>
                                </m:dPr>
                                <m:e>
                                  <m:r>
                                    <a:rPr lang="it-IT" i="1">
                                      <a:latin typeface="Cambria Math" panose="02040503050406030204" pitchFamily="18" charset="0"/>
                                    </a:rPr>
                                    <m:t>𝑡</m:t>
                                  </m:r>
                                </m:e>
                              </m:d>
                            </m:sup>
                          </m:sSubSup>
                        </m:sub>
                      </m:sSub>
                      <m:r>
                        <a:rPr lang="it-IT" i="1">
                          <a:latin typeface="Cambria Math" panose="02040503050406030204" pitchFamily="18" charset="0"/>
                        </a:rPr>
                        <m:t>𝐶</m:t>
                      </m:r>
                      <m:r>
                        <a:rPr lang="it-IT" i="1">
                          <a:latin typeface="Cambria Math" panose="02040503050406030204" pitchFamily="18" charset="0"/>
                        </a:rPr>
                        <m:t>(</m:t>
                      </m:r>
                      <m:sSubSup>
                        <m:sSubSupPr>
                          <m:ctrlPr>
                            <a:rPr lang="it-IT" i="1">
                              <a:latin typeface="Cambria Math" panose="02040503050406030204" pitchFamily="18" charset="0"/>
                            </a:rPr>
                          </m:ctrlPr>
                        </m:sSubSupPr>
                        <m:e>
                          <m:r>
                            <a:rPr lang="it-IT" i="1">
                              <a:latin typeface="Cambria Math" panose="02040503050406030204" pitchFamily="18" charset="0"/>
                            </a:rPr>
                            <m:t>𝑤</m:t>
                          </m:r>
                        </m:e>
                        <m:sub>
                          <m:r>
                            <a:rPr lang="it-IT" i="1">
                              <a:latin typeface="Cambria Math" panose="02040503050406030204" pitchFamily="18" charset="0"/>
                            </a:rPr>
                            <m:t>𝑗</m:t>
                          </m:r>
                        </m:sub>
                        <m:sup>
                          <m:d>
                            <m:dPr>
                              <m:ctrlPr>
                                <a:rPr lang="it-IT" i="1">
                                  <a:latin typeface="Cambria Math" panose="02040503050406030204" pitchFamily="18" charset="0"/>
                                </a:rPr>
                              </m:ctrlPr>
                            </m:dPr>
                            <m:e>
                              <m:r>
                                <a:rPr lang="it-IT" i="1">
                                  <a:latin typeface="Cambria Math" panose="02040503050406030204" pitchFamily="18" charset="0"/>
                                </a:rPr>
                                <m:t>𝑡</m:t>
                              </m:r>
                            </m:e>
                          </m:d>
                        </m:sup>
                      </m:sSubSup>
                      <m:r>
                        <a:rPr lang="it-IT" b="0" i="1" smtClean="0">
                          <a:latin typeface="Cambria Math" panose="02040503050406030204" pitchFamily="18" charset="0"/>
                        </a:rPr>
                        <m:t>−</m:t>
                      </m:r>
                      <m:r>
                        <a:rPr lang="it-IT" b="0" i="1" smtClean="0">
                          <a:solidFill>
                            <a:srgbClr val="FF0000"/>
                          </a:solidFill>
                          <a:latin typeface="Cambria Math" panose="02040503050406030204" pitchFamily="18" charset="0"/>
                          <a:ea typeface="Cambria Math" panose="02040503050406030204" pitchFamily="18" charset="0"/>
                        </a:rPr>
                        <m:t>𝛾</m:t>
                      </m:r>
                      <m:r>
                        <m:rPr>
                          <m:sty m:val="p"/>
                        </m:rPr>
                        <a:rPr lang="el-GR" i="1">
                          <a:latin typeface="Cambria Math" panose="02040503050406030204" pitchFamily="18" charset="0"/>
                        </a:rPr>
                        <m:t>η</m:t>
                      </m:r>
                      <m:sSub>
                        <m:sSubPr>
                          <m:ctrlPr>
                            <a:rPr lang="it-IT" i="1">
                              <a:latin typeface="Cambria Math" panose="02040503050406030204" pitchFamily="18" charset="0"/>
                            </a:rPr>
                          </m:ctrlPr>
                        </m:sSubPr>
                        <m:e>
                          <m:r>
                            <m:rPr>
                              <m:sty m:val="p"/>
                            </m:rPr>
                            <a:rPr lang="it-IT" i="1">
                              <a:latin typeface="Cambria Math" panose="02040503050406030204" pitchFamily="18" charset="0"/>
                              <a:ea typeface="Cambria Math" panose="02040503050406030204" pitchFamily="18" charset="0"/>
                            </a:rPr>
                            <m:t>∇</m:t>
                          </m:r>
                        </m:e>
                        <m:sub>
                          <m:sSubSup>
                            <m:sSubSupPr>
                              <m:ctrlPr>
                                <a:rPr lang="it-IT" i="1">
                                  <a:latin typeface="Cambria Math" panose="02040503050406030204" pitchFamily="18" charset="0"/>
                                </a:rPr>
                              </m:ctrlPr>
                            </m:sSubSupPr>
                            <m:e>
                              <m:r>
                                <a:rPr lang="it-IT" i="1">
                                  <a:latin typeface="Cambria Math" panose="02040503050406030204" pitchFamily="18" charset="0"/>
                                </a:rPr>
                                <m:t>𝑤</m:t>
                              </m:r>
                            </m:e>
                            <m:sub>
                              <m:r>
                                <a:rPr lang="it-IT" i="1">
                                  <a:latin typeface="Cambria Math" panose="02040503050406030204" pitchFamily="18" charset="0"/>
                                </a:rPr>
                                <m:t>𝑗</m:t>
                              </m:r>
                            </m:sub>
                            <m:sup>
                              <m:d>
                                <m:dPr>
                                  <m:ctrlPr>
                                    <a:rPr lang="it-IT" i="1">
                                      <a:latin typeface="Cambria Math" panose="02040503050406030204" pitchFamily="18" charset="0"/>
                                    </a:rPr>
                                  </m:ctrlPr>
                                </m:dPr>
                                <m:e>
                                  <m:r>
                                    <a:rPr lang="it-IT" i="1">
                                      <a:latin typeface="Cambria Math" panose="02040503050406030204" pitchFamily="18" charset="0"/>
                                    </a:rPr>
                                    <m:t>𝑡</m:t>
                                  </m:r>
                                </m:e>
                              </m:d>
                            </m:sup>
                          </m:sSubSup>
                        </m:sub>
                      </m:sSub>
                      <m:r>
                        <a:rPr lang="it-IT" i="1">
                          <a:latin typeface="Cambria Math" panose="02040503050406030204" pitchFamily="18" charset="0"/>
                        </a:rPr>
                        <m:t>𝐶</m:t>
                      </m:r>
                      <m:r>
                        <m:rPr>
                          <m:nor/>
                        </m:rPr>
                        <a:rPr lang="en-US" dirty="0"/>
                        <m:t>)</m:t>
                      </m:r>
                    </m:oMath>
                  </m:oMathPara>
                </a14:m>
                <a:endParaRPr lang="it-IT" dirty="0"/>
              </a:p>
            </p:txBody>
          </p:sp>
        </mc:Choice>
        <mc:Fallback xmlns="">
          <p:sp>
            <p:nvSpPr>
              <p:cNvPr id="22" name="CasellaDiTesto 21">
                <a:extLst>
                  <a:ext uri="{FF2B5EF4-FFF2-40B4-BE49-F238E27FC236}">
                    <a16:creationId xmlns:a16="http://schemas.microsoft.com/office/drawing/2014/main" id="{81DBF937-92C2-471F-8A88-3FEC5D2E0F00}"/>
                  </a:ext>
                </a:extLst>
              </p:cNvPr>
              <p:cNvSpPr txBox="1">
                <a:spLocks noRot="1" noChangeAspect="1" noMove="1" noResize="1" noEditPoints="1" noAdjustHandles="1" noChangeArrowheads="1" noChangeShapeType="1" noTextEdit="1"/>
              </p:cNvSpPr>
              <p:nvPr/>
            </p:nvSpPr>
            <p:spPr>
              <a:xfrm>
                <a:off x="55593" y="3608490"/>
                <a:ext cx="4664223" cy="564450"/>
              </a:xfrm>
              <a:prstGeom prst="rect">
                <a:avLst/>
              </a:prstGeom>
              <a:blipFill>
                <a:blip r:embed="rId8"/>
                <a:stretch>
                  <a:fillRect b="-4301"/>
                </a:stretch>
              </a:blipFill>
            </p:spPr>
            <p:txBody>
              <a:bodyPr/>
              <a:lstStyle/>
              <a:p>
                <a:r>
                  <a:rPr lang="en-US">
                    <a:noFill/>
                  </a:rPr>
                  <a:t> </a:t>
                </a:r>
              </a:p>
            </p:txBody>
          </p:sp>
        </mc:Fallback>
      </mc:AlternateContent>
      <p:pic>
        <p:nvPicPr>
          <p:cNvPr id="3" name="Immagine 2">
            <a:extLst>
              <a:ext uri="{FF2B5EF4-FFF2-40B4-BE49-F238E27FC236}">
                <a16:creationId xmlns:a16="http://schemas.microsoft.com/office/drawing/2014/main" id="{0C8B2F96-E078-42EB-8526-A37A17EDA54A}"/>
              </a:ext>
            </a:extLst>
          </p:cNvPr>
          <p:cNvPicPr>
            <a:picLocks noChangeAspect="1"/>
          </p:cNvPicPr>
          <p:nvPr/>
        </p:nvPicPr>
        <p:blipFill>
          <a:blip r:embed="rId9"/>
          <a:stretch>
            <a:fillRect/>
          </a:stretch>
        </p:blipFill>
        <p:spPr>
          <a:xfrm>
            <a:off x="5498034" y="1659459"/>
            <a:ext cx="5973577" cy="4934378"/>
          </a:xfrm>
          <a:prstGeom prst="rect">
            <a:avLst/>
          </a:prstGeom>
        </p:spPr>
      </p:pic>
      <p:sp>
        <p:nvSpPr>
          <p:cNvPr id="21" name="CasellaDiTesto 20">
            <a:extLst>
              <a:ext uri="{FF2B5EF4-FFF2-40B4-BE49-F238E27FC236}">
                <a16:creationId xmlns:a16="http://schemas.microsoft.com/office/drawing/2014/main" id="{952A5582-2F7F-4E56-B492-E573C51D0AF7}"/>
              </a:ext>
            </a:extLst>
          </p:cNvPr>
          <p:cNvSpPr txBox="1"/>
          <p:nvPr/>
        </p:nvSpPr>
        <p:spPr>
          <a:xfrm>
            <a:off x="8564748" y="1908464"/>
            <a:ext cx="1457406" cy="338554"/>
          </a:xfrm>
          <a:prstGeom prst="rect">
            <a:avLst/>
          </a:prstGeom>
          <a:noFill/>
        </p:spPr>
        <p:txBody>
          <a:bodyPr wrap="square">
            <a:spAutoFit/>
          </a:bodyPr>
          <a:lstStyle/>
          <a:p>
            <a:r>
              <a:rPr lang="en-US" sz="1600" b="1" dirty="0">
                <a:solidFill>
                  <a:srgbClr val="00B0F0"/>
                </a:solidFill>
              </a:rPr>
              <a:t>NAG Path</a:t>
            </a:r>
          </a:p>
        </p:txBody>
      </p:sp>
      <p:sp>
        <p:nvSpPr>
          <p:cNvPr id="23" name="CasellaDiTesto 22">
            <a:extLst>
              <a:ext uri="{FF2B5EF4-FFF2-40B4-BE49-F238E27FC236}">
                <a16:creationId xmlns:a16="http://schemas.microsoft.com/office/drawing/2014/main" id="{47BD55E5-69AF-402E-A537-C793F5C631A3}"/>
              </a:ext>
            </a:extLst>
          </p:cNvPr>
          <p:cNvSpPr txBox="1"/>
          <p:nvPr/>
        </p:nvSpPr>
        <p:spPr>
          <a:xfrm>
            <a:off x="2537793" y="4457097"/>
            <a:ext cx="2087338" cy="338554"/>
          </a:xfrm>
          <a:prstGeom prst="rect">
            <a:avLst/>
          </a:prstGeom>
          <a:noFill/>
        </p:spPr>
        <p:txBody>
          <a:bodyPr wrap="square">
            <a:spAutoFit/>
          </a:bodyPr>
          <a:lstStyle/>
          <a:p>
            <a:r>
              <a:rPr lang="it-IT" sz="1600" dirty="0" err="1"/>
              <a:t>Nesterov</a:t>
            </a:r>
            <a:r>
              <a:rPr lang="it-IT" sz="1600" dirty="0"/>
              <a:t> </a:t>
            </a:r>
            <a:r>
              <a:rPr lang="it-IT" sz="1600" dirty="0" err="1"/>
              <a:t>momentum</a:t>
            </a:r>
            <a:endParaRPr lang="en-US" sz="1600" dirty="0"/>
          </a:p>
        </p:txBody>
      </p:sp>
      <p:cxnSp>
        <p:nvCxnSpPr>
          <p:cNvPr id="5" name="Connettore 2 4">
            <a:extLst>
              <a:ext uri="{FF2B5EF4-FFF2-40B4-BE49-F238E27FC236}">
                <a16:creationId xmlns:a16="http://schemas.microsoft.com/office/drawing/2014/main" id="{353EA3C7-955C-4FF8-BCBA-DCB80868A4DC}"/>
              </a:ext>
            </a:extLst>
          </p:cNvPr>
          <p:cNvCxnSpPr>
            <a:stCxn id="23" idx="0"/>
          </p:cNvCxnSpPr>
          <p:nvPr/>
        </p:nvCxnSpPr>
        <p:spPr>
          <a:xfrm flipV="1">
            <a:off x="3581462" y="4069080"/>
            <a:ext cx="0" cy="388017"/>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84766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BA49B5CB-0E59-47F5-A598-B008FEAB60F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555" t="5848" r="6725" b="6140"/>
          <a:stretch/>
        </p:blipFill>
        <p:spPr bwMode="auto">
          <a:xfrm>
            <a:off x="11390552" y="-17585"/>
            <a:ext cx="801448" cy="80411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662D03B7-781F-465F-B63F-5FECEC74ED4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2882" t="12118" r="9832" b="18598"/>
          <a:stretch/>
        </p:blipFill>
        <p:spPr bwMode="auto">
          <a:xfrm>
            <a:off x="11435555" y="786534"/>
            <a:ext cx="731111" cy="655404"/>
          </a:xfrm>
          <a:prstGeom prst="rect">
            <a:avLst/>
          </a:prstGeom>
          <a:noFill/>
          <a:extLst>
            <a:ext uri="{909E8E84-426E-40DD-AFC4-6F175D3DCCD1}">
              <a14:hiddenFill xmlns:a14="http://schemas.microsoft.com/office/drawing/2010/main">
                <a:solidFill>
                  <a:srgbClr val="FFFFFF"/>
                </a:solidFill>
              </a14:hiddenFill>
            </a:ext>
          </a:extLst>
        </p:spPr>
      </p:pic>
      <p:pic>
        <p:nvPicPr>
          <p:cNvPr id="6" name="Immagine 5">
            <a:extLst>
              <a:ext uri="{FF2B5EF4-FFF2-40B4-BE49-F238E27FC236}">
                <a16:creationId xmlns:a16="http://schemas.microsoft.com/office/drawing/2014/main" id="{E506EE41-8FBF-4069-BE3E-A9357494240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80313" y="0"/>
            <a:ext cx="801447" cy="800101"/>
          </a:xfrm>
          <a:prstGeom prst="rect">
            <a:avLst/>
          </a:prstGeom>
          <a:ln>
            <a:noFill/>
          </a:ln>
          <a:effectLst>
            <a:outerShdw blurRad="292100" dist="139700" dir="2700000" algn="tl" rotWithShape="0">
              <a:srgbClr val="333333">
                <a:alpha val="65000"/>
              </a:srgbClr>
            </a:outerShdw>
          </a:effectLst>
        </p:spPr>
      </p:pic>
      <p:sp>
        <p:nvSpPr>
          <p:cNvPr id="9" name="CasellaDiTesto 8">
            <a:extLst>
              <a:ext uri="{FF2B5EF4-FFF2-40B4-BE49-F238E27FC236}">
                <a16:creationId xmlns:a16="http://schemas.microsoft.com/office/drawing/2014/main" id="{78F30BA7-DC35-49CF-8F0D-1A9CA614DB74}"/>
              </a:ext>
            </a:extLst>
          </p:cNvPr>
          <p:cNvSpPr txBox="1"/>
          <p:nvPr/>
        </p:nvSpPr>
        <p:spPr>
          <a:xfrm>
            <a:off x="8484823" y="6488668"/>
            <a:ext cx="3707177" cy="369332"/>
          </a:xfrm>
          <a:prstGeom prst="rect">
            <a:avLst/>
          </a:prstGeom>
          <a:noFill/>
        </p:spPr>
        <p:txBody>
          <a:bodyPr wrap="square" rtlCol="0">
            <a:spAutoFit/>
          </a:bodyPr>
          <a:lstStyle/>
          <a:p>
            <a:r>
              <a:rPr lang="en-US" i="1" dirty="0"/>
              <a:t>INAF School of AI, Naples, April 14-17</a:t>
            </a:r>
          </a:p>
        </p:txBody>
      </p:sp>
      <p:sp>
        <p:nvSpPr>
          <p:cNvPr id="28" name="CasellaDiTesto 27">
            <a:extLst>
              <a:ext uri="{FF2B5EF4-FFF2-40B4-BE49-F238E27FC236}">
                <a16:creationId xmlns:a16="http://schemas.microsoft.com/office/drawing/2014/main" id="{F3DD9052-D4D1-47D1-B0C6-763970B83E38}"/>
              </a:ext>
            </a:extLst>
          </p:cNvPr>
          <p:cNvSpPr txBox="1"/>
          <p:nvPr/>
        </p:nvSpPr>
        <p:spPr>
          <a:xfrm>
            <a:off x="173042" y="-17585"/>
            <a:ext cx="2936701" cy="553998"/>
          </a:xfrm>
          <a:prstGeom prst="rect">
            <a:avLst/>
          </a:prstGeom>
          <a:noFill/>
        </p:spPr>
        <p:txBody>
          <a:bodyPr wrap="none" rtlCol="0">
            <a:spAutoFit/>
          </a:bodyPr>
          <a:lstStyle/>
          <a:p>
            <a:r>
              <a:rPr lang="en-US" sz="3000" b="1" dirty="0"/>
              <a:t>The Optimization</a:t>
            </a:r>
          </a:p>
        </p:txBody>
      </p:sp>
      <p:sp>
        <p:nvSpPr>
          <p:cNvPr id="34" name="CasellaDiTesto 33">
            <a:extLst>
              <a:ext uri="{FF2B5EF4-FFF2-40B4-BE49-F238E27FC236}">
                <a16:creationId xmlns:a16="http://schemas.microsoft.com/office/drawing/2014/main" id="{FF35EDBA-855F-4C25-9C95-693B019EE047}"/>
              </a:ext>
            </a:extLst>
          </p:cNvPr>
          <p:cNvSpPr txBox="1"/>
          <p:nvPr/>
        </p:nvSpPr>
        <p:spPr>
          <a:xfrm>
            <a:off x="173041" y="518608"/>
            <a:ext cx="10337479" cy="2308324"/>
          </a:xfrm>
          <a:prstGeom prst="rect">
            <a:avLst/>
          </a:prstGeom>
          <a:noFill/>
        </p:spPr>
        <p:txBody>
          <a:bodyPr wrap="square">
            <a:spAutoFit/>
          </a:bodyPr>
          <a:lstStyle/>
          <a:p>
            <a:r>
              <a:rPr lang="en-US" dirty="0"/>
              <a:t>A lot of Optimizers:</a:t>
            </a:r>
          </a:p>
          <a:p>
            <a:pPr marL="285750" indent="-285750">
              <a:buFont typeface="Wingdings" panose="05000000000000000000" pitchFamily="2" charset="2"/>
              <a:buChar char="v"/>
            </a:pPr>
            <a:r>
              <a:rPr lang="en-US" b="1" dirty="0"/>
              <a:t>SGD </a:t>
            </a:r>
            <a:r>
              <a:rPr lang="en-US" dirty="0"/>
              <a:t>(Stochastic Gradient Descent)</a:t>
            </a:r>
          </a:p>
          <a:p>
            <a:pPr marL="285750" indent="-285750">
              <a:buFont typeface="Wingdings" panose="05000000000000000000" pitchFamily="2" charset="2"/>
              <a:buChar char="v"/>
            </a:pPr>
            <a:r>
              <a:rPr lang="en-US" b="1" dirty="0"/>
              <a:t>NAV</a:t>
            </a:r>
            <a:r>
              <a:rPr lang="en-US" dirty="0"/>
              <a:t> (</a:t>
            </a:r>
            <a:r>
              <a:rPr lang="en-US" dirty="0" err="1"/>
              <a:t>Nesterov</a:t>
            </a:r>
            <a:r>
              <a:rPr lang="en-US" dirty="0"/>
              <a:t> Accelerated Gradient, i.e. SGD with </a:t>
            </a:r>
            <a:r>
              <a:rPr lang="en-US" dirty="0" err="1"/>
              <a:t>Nesterov</a:t>
            </a:r>
            <a:r>
              <a:rPr lang="en-US" dirty="0"/>
              <a:t> Momentum)</a:t>
            </a:r>
          </a:p>
          <a:p>
            <a:pPr marL="285750" indent="-285750">
              <a:buFont typeface="Wingdings" panose="05000000000000000000" pitchFamily="2" charset="2"/>
              <a:buChar char="v"/>
            </a:pPr>
            <a:r>
              <a:rPr lang="en-US" b="1" dirty="0" err="1"/>
              <a:t>Adagrad</a:t>
            </a:r>
            <a:r>
              <a:rPr lang="en-US" dirty="0"/>
              <a:t> (Adaptive Gradient Algorithm): automatic adaptation of the learning rate during the training</a:t>
            </a:r>
          </a:p>
          <a:p>
            <a:pPr marL="285750" indent="-285750">
              <a:buFont typeface="Wingdings" panose="05000000000000000000" pitchFamily="2" charset="2"/>
              <a:buChar char="v"/>
            </a:pPr>
            <a:r>
              <a:rPr lang="en-US" b="1" dirty="0"/>
              <a:t>Adam</a:t>
            </a:r>
            <a:r>
              <a:rPr lang="en-US" dirty="0"/>
              <a:t> (Adaptive Momentum Estimation): by using a decay memory of the past gradients, the adaptation is based on the mean and squared mean of the past gradients </a:t>
            </a:r>
          </a:p>
          <a:p>
            <a:pPr marL="285750" indent="-285750">
              <a:buFont typeface="Wingdings" panose="05000000000000000000" pitchFamily="2" charset="2"/>
              <a:buChar char="v"/>
            </a:pPr>
            <a:r>
              <a:rPr lang="en-US" b="1" dirty="0"/>
              <a:t>L-BFGS</a:t>
            </a:r>
            <a:r>
              <a:rPr lang="en-US" dirty="0"/>
              <a:t> (Limited-memory </a:t>
            </a:r>
            <a:r>
              <a:rPr lang="en-US" dirty="0" err="1"/>
              <a:t>Broyden</a:t>
            </a:r>
            <a:r>
              <a:rPr lang="en-US" dirty="0"/>
              <a:t>-Fletcher-</a:t>
            </a:r>
            <a:r>
              <a:rPr lang="en-US" dirty="0" err="1"/>
              <a:t>Goldfar</a:t>
            </a:r>
            <a:r>
              <a:rPr lang="en-US" dirty="0"/>
              <a:t>-</a:t>
            </a:r>
            <a:r>
              <a:rPr lang="en-US" dirty="0" err="1"/>
              <a:t>Shanno</a:t>
            </a:r>
            <a:r>
              <a:rPr lang="en-US" dirty="0"/>
              <a:t>): it estimates and uses the Hessian</a:t>
            </a:r>
          </a:p>
          <a:p>
            <a:endParaRPr lang="en-US" b="1" dirty="0"/>
          </a:p>
        </p:txBody>
      </p:sp>
      <p:graphicFrame>
        <p:nvGraphicFramePr>
          <p:cNvPr id="2" name="Tabella 3">
            <a:extLst>
              <a:ext uri="{FF2B5EF4-FFF2-40B4-BE49-F238E27FC236}">
                <a16:creationId xmlns:a16="http://schemas.microsoft.com/office/drawing/2014/main" id="{4A9EBB82-BBF5-4637-A8C0-5A9218BE3C6F}"/>
              </a:ext>
            </a:extLst>
          </p:cNvPr>
          <p:cNvGraphicFramePr>
            <a:graphicFrameLocks noGrp="1"/>
          </p:cNvGraphicFramePr>
          <p:nvPr>
            <p:extLst>
              <p:ext uri="{D42A27DB-BD31-4B8C-83A1-F6EECF244321}">
                <p14:modId xmlns:p14="http://schemas.microsoft.com/office/powerpoint/2010/main" val="1689371356"/>
              </p:ext>
            </p:extLst>
          </p:nvPr>
        </p:nvGraphicFramePr>
        <p:xfrm>
          <a:off x="530860" y="2933612"/>
          <a:ext cx="10967540" cy="2225040"/>
        </p:xfrm>
        <a:graphic>
          <a:graphicData uri="http://schemas.openxmlformats.org/drawingml/2006/table">
            <a:tbl>
              <a:tblPr firstRow="1" bandRow="1">
                <a:tableStyleId>{5C22544A-7EE6-4342-B048-85BDC9FD1C3A}</a:tableStyleId>
              </a:tblPr>
              <a:tblGrid>
                <a:gridCol w="1297940">
                  <a:extLst>
                    <a:ext uri="{9D8B030D-6E8A-4147-A177-3AD203B41FA5}">
                      <a16:colId xmlns:a16="http://schemas.microsoft.com/office/drawing/2014/main" val="49092250"/>
                    </a:ext>
                  </a:extLst>
                </a:gridCol>
                <a:gridCol w="3657600">
                  <a:extLst>
                    <a:ext uri="{9D8B030D-6E8A-4147-A177-3AD203B41FA5}">
                      <a16:colId xmlns:a16="http://schemas.microsoft.com/office/drawing/2014/main" val="3395736162"/>
                    </a:ext>
                  </a:extLst>
                </a:gridCol>
                <a:gridCol w="6012000">
                  <a:extLst>
                    <a:ext uri="{9D8B030D-6E8A-4147-A177-3AD203B41FA5}">
                      <a16:colId xmlns:a16="http://schemas.microsoft.com/office/drawing/2014/main" val="1415151228"/>
                    </a:ext>
                  </a:extLst>
                </a:gridCol>
              </a:tblGrid>
              <a:tr h="370840">
                <a:tc>
                  <a:txBody>
                    <a:bodyPr/>
                    <a:lstStyle/>
                    <a:p>
                      <a:r>
                        <a:rPr lang="en-US" dirty="0"/>
                        <a:t>Optimizer</a:t>
                      </a:r>
                    </a:p>
                  </a:txBody>
                  <a:tcPr/>
                </a:tc>
                <a:tc>
                  <a:txBody>
                    <a:bodyPr/>
                    <a:lstStyle/>
                    <a:p>
                      <a:r>
                        <a:rPr lang="en-US" dirty="0"/>
                        <a:t>Pro</a:t>
                      </a:r>
                    </a:p>
                  </a:txBody>
                  <a:tcPr/>
                </a:tc>
                <a:tc>
                  <a:txBody>
                    <a:bodyPr/>
                    <a:lstStyle/>
                    <a:p>
                      <a:r>
                        <a:rPr lang="en-US" dirty="0"/>
                        <a:t>Con</a:t>
                      </a:r>
                    </a:p>
                  </a:txBody>
                  <a:tcPr/>
                </a:tc>
                <a:extLst>
                  <a:ext uri="{0D108BD9-81ED-4DB2-BD59-A6C34878D82A}">
                    <a16:rowId xmlns:a16="http://schemas.microsoft.com/office/drawing/2014/main" val="2409947748"/>
                  </a:ext>
                </a:extLst>
              </a:tr>
              <a:tr h="370840">
                <a:tc>
                  <a:txBody>
                    <a:bodyPr/>
                    <a:lstStyle/>
                    <a:p>
                      <a:r>
                        <a:rPr lang="en-US" dirty="0"/>
                        <a:t>SGD</a:t>
                      </a:r>
                    </a:p>
                  </a:txBody>
                  <a:tcPr/>
                </a:tc>
                <a:tc>
                  <a:txBody>
                    <a:bodyPr/>
                    <a:lstStyle/>
                    <a:p>
                      <a:r>
                        <a:rPr lang="en-US" dirty="0"/>
                        <a:t>Easy, fast</a:t>
                      </a:r>
                    </a:p>
                  </a:txBody>
                  <a:tcPr/>
                </a:tc>
                <a:tc>
                  <a:txBody>
                    <a:bodyPr/>
                    <a:lstStyle/>
                    <a:p>
                      <a:r>
                        <a:rPr lang="en-US" dirty="0"/>
                        <a:t>Slow Convergence, local minima problem</a:t>
                      </a:r>
                    </a:p>
                  </a:txBody>
                  <a:tcPr/>
                </a:tc>
                <a:extLst>
                  <a:ext uri="{0D108BD9-81ED-4DB2-BD59-A6C34878D82A}">
                    <a16:rowId xmlns:a16="http://schemas.microsoft.com/office/drawing/2014/main" val="1690659883"/>
                  </a:ext>
                </a:extLst>
              </a:tr>
              <a:tr h="370840">
                <a:tc>
                  <a:txBody>
                    <a:bodyPr/>
                    <a:lstStyle/>
                    <a:p>
                      <a:r>
                        <a:rPr lang="en-US" dirty="0"/>
                        <a:t>NAG</a:t>
                      </a:r>
                    </a:p>
                  </a:txBody>
                  <a:tcPr/>
                </a:tc>
                <a:tc>
                  <a:txBody>
                    <a:bodyPr/>
                    <a:lstStyle/>
                    <a:p>
                      <a:r>
                        <a:rPr lang="en-US" dirty="0"/>
                        <a:t>Stable, tries to avoid local minima</a:t>
                      </a:r>
                    </a:p>
                  </a:txBody>
                  <a:tcPr/>
                </a:tc>
                <a:tc>
                  <a:txBody>
                    <a:bodyPr/>
                    <a:lstStyle/>
                    <a:p>
                      <a:r>
                        <a:rPr lang="en-US" dirty="0"/>
                        <a:t>Require manual synchronization of the learning rate</a:t>
                      </a:r>
                    </a:p>
                  </a:txBody>
                  <a:tcPr/>
                </a:tc>
                <a:extLst>
                  <a:ext uri="{0D108BD9-81ED-4DB2-BD59-A6C34878D82A}">
                    <a16:rowId xmlns:a16="http://schemas.microsoft.com/office/drawing/2014/main" val="4169349597"/>
                  </a:ext>
                </a:extLst>
              </a:tr>
              <a:tr h="370840">
                <a:tc>
                  <a:txBody>
                    <a:bodyPr/>
                    <a:lstStyle/>
                    <a:p>
                      <a:r>
                        <a:rPr lang="en-US" dirty="0" err="1"/>
                        <a:t>Adagrad</a:t>
                      </a:r>
                      <a:endParaRPr lang="en-US" dirty="0"/>
                    </a:p>
                  </a:txBody>
                  <a:tcPr/>
                </a:tc>
                <a:tc>
                  <a:txBody>
                    <a:bodyPr/>
                    <a:lstStyle/>
                    <a:p>
                      <a:r>
                        <a:rPr lang="en-US" dirty="0"/>
                        <a:t>Not require learning rate reduction</a:t>
                      </a:r>
                    </a:p>
                  </a:txBody>
                  <a:tcPr/>
                </a:tc>
                <a:tc>
                  <a:txBody>
                    <a:bodyPr/>
                    <a:lstStyle/>
                    <a:p>
                      <a:r>
                        <a:rPr lang="en-US" dirty="0"/>
                        <a:t>Learning rate decays fast, it could “dye”</a:t>
                      </a:r>
                    </a:p>
                  </a:txBody>
                  <a:tcPr/>
                </a:tc>
                <a:extLst>
                  <a:ext uri="{0D108BD9-81ED-4DB2-BD59-A6C34878D82A}">
                    <a16:rowId xmlns:a16="http://schemas.microsoft.com/office/drawing/2014/main" val="875494251"/>
                  </a:ext>
                </a:extLst>
              </a:tr>
              <a:tr h="370840">
                <a:tc>
                  <a:txBody>
                    <a:bodyPr/>
                    <a:lstStyle/>
                    <a:p>
                      <a:r>
                        <a:rPr lang="en-US" dirty="0"/>
                        <a:t>Adam</a:t>
                      </a:r>
                    </a:p>
                  </a:txBody>
                  <a:tcPr/>
                </a:tc>
                <a:tc>
                  <a:txBody>
                    <a:bodyPr/>
                    <a:lstStyle/>
                    <a:p>
                      <a:r>
                        <a:rPr lang="en-US" dirty="0"/>
                        <a:t>Fast, robust</a:t>
                      </a:r>
                    </a:p>
                  </a:txBody>
                  <a:tcPr/>
                </a:tc>
                <a:tc>
                  <a:txBody>
                    <a:bodyPr/>
                    <a:lstStyle/>
                    <a:p>
                      <a:r>
                        <a:rPr lang="en-US" dirty="0"/>
                        <a:t>Affected by local minima problem</a:t>
                      </a:r>
                    </a:p>
                  </a:txBody>
                  <a:tcPr/>
                </a:tc>
                <a:extLst>
                  <a:ext uri="{0D108BD9-81ED-4DB2-BD59-A6C34878D82A}">
                    <a16:rowId xmlns:a16="http://schemas.microsoft.com/office/drawing/2014/main" val="2282185436"/>
                  </a:ext>
                </a:extLst>
              </a:tr>
              <a:tr h="370840">
                <a:tc>
                  <a:txBody>
                    <a:bodyPr/>
                    <a:lstStyle/>
                    <a:p>
                      <a:r>
                        <a:rPr lang="en-US" dirty="0"/>
                        <a:t>L-BFGS</a:t>
                      </a:r>
                    </a:p>
                  </a:txBody>
                  <a:tcPr/>
                </a:tc>
                <a:tc>
                  <a:txBody>
                    <a:bodyPr/>
                    <a:lstStyle/>
                    <a:p>
                      <a:r>
                        <a:rPr lang="en-US" dirty="0"/>
                        <a:t>Extremely precise</a:t>
                      </a:r>
                    </a:p>
                  </a:txBody>
                  <a:tcPr/>
                </a:tc>
                <a:tc>
                  <a:txBody>
                    <a:bodyPr/>
                    <a:lstStyle/>
                    <a:p>
                      <a:r>
                        <a:rPr lang="en-US" dirty="0"/>
                        <a:t>Computational expensive, not suitable for very deep networks</a:t>
                      </a:r>
                    </a:p>
                  </a:txBody>
                  <a:tcPr/>
                </a:tc>
                <a:extLst>
                  <a:ext uri="{0D108BD9-81ED-4DB2-BD59-A6C34878D82A}">
                    <a16:rowId xmlns:a16="http://schemas.microsoft.com/office/drawing/2014/main" val="3473402942"/>
                  </a:ext>
                </a:extLst>
              </a:tr>
            </a:tbl>
          </a:graphicData>
        </a:graphic>
      </p:graphicFrame>
    </p:spTree>
    <p:extLst>
      <p:ext uri="{BB962C8B-B14F-4D97-AF65-F5344CB8AC3E}">
        <p14:creationId xmlns:p14="http://schemas.microsoft.com/office/powerpoint/2010/main" val="37033919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BA49B5CB-0E59-47F5-A598-B008FEAB60F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555" t="5848" r="6725" b="6140"/>
          <a:stretch/>
        </p:blipFill>
        <p:spPr bwMode="auto">
          <a:xfrm>
            <a:off x="11390552" y="-17585"/>
            <a:ext cx="801448" cy="80411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662D03B7-781F-465F-B63F-5FECEC74ED4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2882" t="12118" r="9832" b="18598"/>
          <a:stretch/>
        </p:blipFill>
        <p:spPr bwMode="auto">
          <a:xfrm>
            <a:off x="11435555" y="786534"/>
            <a:ext cx="731111" cy="655404"/>
          </a:xfrm>
          <a:prstGeom prst="rect">
            <a:avLst/>
          </a:prstGeom>
          <a:noFill/>
          <a:extLst>
            <a:ext uri="{909E8E84-426E-40DD-AFC4-6F175D3DCCD1}">
              <a14:hiddenFill xmlns:a14="http://schemas.microsoft.com/office/drawing/2010/main">
                <a:solidFill>
                  <a:srgbClr val="FFFFFF"/>
                </a:solidFill>
              </a14:hiddenFill>
            </a:ext>
          </a:extLst>
        </p:spPr>
      </p:pic>
      <p:pic>
        <p:nvPicPr>
          <p:cNvPr id="6" name="Immagine 5">
            <a:extLst>
              <a:ext uri="{FF2B5EF4-FFF2-40B4-BE49-F238E27FC236}">
                <a16:creationId xmlns:a16="http://schemas.microsoft.com/office/drawing/2014/main" id="{E506EE41-8FBF-4069-BE3E-A9357494240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80313" y="0"/>
            <a:ext cx="801447" cy="800101"/>
          </a:xfrm>
          <a:prstGeom prst="rect">
            <a:avLst/>
          </a:prstGeom>
          <a:ln>
            <a:noFill/>
          </a:ln>
          <a:effectLst>
            <a:outerShdw blurRad="292100" dist="139700" dir="2700000" algn="tl" rotWithShape="0">
              <a:srgbClr val="333333">
                <a:alpha val="65000"/>
              </a:srgbClr>
            </a:outerShdw>
          </a:effectLst>
        </p:spPr>
      </p:pic>
      <p:sp>
        <p:nvSpPr>
          <p:cNvPr id="9" name="CasellaDiTesto 8">
            <a:extLst>
              <a:ext uri="{FF2B5EF4-FFF2-40B4-BE49-F238E27FC236}">
                <a16:creationId xmlns:a16="http://schemas.microsoft.com/office/drawing/2014/main" id="{78F30BA7-DC35-49CF-8F0D-1A9CA614DB74}"/>
              </a:ext>
            </a:extLst>
          </p:cNvPr>
          <p:cNvSpPr txBox="1"/>
          <p:nvPr/>
        </p:nvSpPr>
        <p:spPr>
          <a:xfrm>
            <a:off x="8484823" y="6488668"/>
            <a:ext cx="3707177" cy="369332"/>
          </a:xfrm>
          <a:prstGeom prst="rect">
            <a:avLst/>
          </a:prstGeom>
          <a:noFill/>
        </p:spPr>
        <p:txBody>
          <a:bodyPr wrap="square" rtlCol="0">
            <a:spAutoFit/>
          </a:bodyPr>
          <a:lstStyle/>
          <a:p>
            <a:r>
              <a:rPr lang="en-US" i="1" dirty="0"/>
              <a:t>INAF School of AI, Naples, April 14-17</a:t>
            </a:r>
          </a:p>
        </p:txBody>
      </p:sp>
      <p:sp>
        <p:nvSpPr>
          <p:cNvPr id="10" name="CasellaDiTesto 9">
            <a:extLst>
              <a:ext uri="{FF2B5EF4-FFF2-40B4-BE49-F238E27FC236}">
                <a16:creationId xmlns:a16="http://schemas.microsoft.com/office/drawing/2014/main" id="{B2A0F454-5A75-4B77-B20E-169FE1282ABA}"/>
              </a:ext>
            </a:extLst>
          </p:cNvPr>
          <p:cNvSpPr txBox="1"/>
          <p:nvPr/>
        </p:nvSpPr>
        <p:spPr>
          <a:xfrm>
            <a:off x="173042" y="-17585"/>
            <a:ext cx="4178901" cy="553998"/>
          </a:xfrm>
          <a:prstGeom prst="rect">
            <a:avLst/>
          </a:prstGeom>
          <a:noFill/>
        </p:spPr>
        <p:txBody>
          <a:bodyPr wrap="none" rtlCol="0">
            <a:spAutoFit/>
          </a:bodyPr>
          <a:lstStyle/>
          <a:p>
            <a:r>
              <a:rPr lang="en-US" sz="3000" b="1" dirty="0"/>
              <a:t>Starting from the biology</a:t>
            </a:r>
          </a:p>
        </p:txBody>
      </p:sp>
      <p:pic>
        <p:nvPicPr>
          <p:cNvPr id="11" name="Picture 2" descr="This image displays a single human neuron (white) and all of the axons from other neurons that connect to it. The blue threads are inhibitory axons, while the green ones are excitatory axons. Neurons are the cellular building blocks of the nervous system.">
            <a:extLst>
              <a:ext uri="{FF2B5EF4-FFF2-40B4-BE49-F238E27FC236}">
                <a16:creationId xmlns:a16="http://schemas.microsoft.com/office/drawing/2014/main" id="{71AF7D75-2C87-4ADC-880A-0B709C0A965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4755" y="985600"/>
            <a:ext cx="8447772" cy="4754967"/>
          </a:xfrm>
          <a:prstGeom prst="rect">
            <a:avLst/>
          </a:prstGeom>
          <a:noFill/>
          <a:extLst>
            <a:ext uri="{909E8E84-426E-40DD-AFC4-6F175D3DCCD1}">
              <a14:hiddenFill xmlns:a14="http://schemas.microsoft.com/office/drawing/2010/main">
                <a:solidFill>
                  <a:srgbClr val="FFFFFF"/>
                </a:solidFill>
              </a14:hiddenFill>
            </a:ext>
          </a:extLst>
        </p:spPr>
      </p:pic>
      <p:sp>
        <p:nvSpPr>
          <p:cNvPr id="12" name="CasellaDiTesto 11">
            <a:extLst>
              <a:ext uri="{FF2B5EF4-FFF2-40B4-BE49-F238E27FC236}">
                <a16:creationId xmlns:a16="http://schemas.microsoft.com/office/drawing/2014/main" id="{A0D3C532-C657-4167-A481-13997642D378}"/>
              </a:ext>
            </a:extLst>
          </p:cNvPr>
          <p:cNvSpPr txBox="1"/>
          <p:nvPr/>
        </p:nvSpPr>
        <p:spPr>
          <a:xfrm>
            <a:off x="6167243" y="5437910"/>
            <a:ext cx="2547686" cy="369332"/>
          </a:xfrm>
          <a:prstGeom prst="rect">
            <a:avLst/>
          </a:prstGeom>
          <a:noFill/>
        </p:spPr>
        <p:txBody>
          <a:bodyPr wrap="square" rtlCol="0">
            <a:spAutoFit/>
          </a:bodyPr>
          <a:lstStyle/>
          <a:p>
            <a:r>
              <a:rPr lang="en-US" dirty="0" err="1">
                <a:solidFill>
                  <a:schemeClr val="bg1"/>
                </a:solidFill>
              </a:rPr>
              <a:t>Shapson</a:t>
            </a:r>
            <a:r>
              <a:rPr lang="en-US" dirty="0">
                <a:solidFill>
                  <a:schemeClr val="bg1"/>
                </a:solidFill>
              </a:rPr>
              <a:t>-Coe et al. 2024</a:t>
            </a:r>
          </a:p>
        </p:txBody>
      </p:sp>
    </p:spTree>
    <p:extLst>
      <p:ext uri="{BB962C8B-B14F-4D97-AF65-F5344CB8AC3E}">
        <p14:creationId xmlns:p14="http://schemas.microsoft.com/office/powerpoint/2010/main" val="306854992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BA49B5CB-0E59-47F5-A598-B008FEAB60F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555" t="5848" r="6725" b="6140"/>
          <a:stretch/>
        </p:blipFill>
        <p:spPr bwMode="auto">
          <a:xfrm>
            <a:off x="11390552" y="-17585"/>
            <a:ext cx="801448" cy="80411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662D03B7-781F-465F-B63F-5FECEC74ED4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2882" t="12118" r="9832" b="18598"/>
          <a:stretch/>
        </p:blipFill>
        <p:spPr bwMode="auto">
          <a:xfrm>
            <a:off x="11435555" y="786534"/>
            <a:ext cx="731111" cy="655404"/>
          </a:xfrm>
          <a:prstGeom prst="rect">
            <a:avLst/>
          </a:prstGeom>
          <a:noFill/>
          <a:extLst>
            <a:ext uri="{909E8E84-426E-40DD-AFC4-6F175D3DCCD1}">
              <a14:hiddenFill xmlns:a14="http://schemas.microsoft.com/office/drawing/2010/main">
                <a:solidFill>
                  <a:srgbClr val="FFFFFF"/>
                </a:solidFill>
              </a14:hiddenFill>
            </a:ext>
          </a:extLst>
        </p:spPr>
      </p:pic>
      <p:pic>
        <p:nvPicPr>
          <p:cNvPr id="6" name="Immagine 5">
            <a:extLst>
              <a:ext uri="{FF2B5EF4-FFF2-40B4-BE49-F238E27FC236}">
                <a16:creationId xmlns:a16="http://schemas.microsoft.com/office/drawing/2014/main" id="{E506EE41-8FBF-4069-BE3E-A9357494240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80313" y="0"/>
            <a:ext cx="801447" cy="800101"/>
          </a:xfrm>
          <a:prstGeom prst="rect">
            <a:avLst/>
          </a:prstGeom>
          <a:ln>
            <a:noFill/>
          </a:ln>
          <a:effectLst>
            <a:outerShdw blurRad="292100" dist="139700" dir="2700000" algn="tl" rotWithShape="0">
              <a:srgbClr val="333333">
                <a:alpha val="65000"/>
              </a:srgbClr>
            </a:outerShdw>
          </a:effectLst>
        </p:spPr>
      </p:pic>
      <p:sp>
        <p:nvSpPr>
          <p:cNvPr id="9" name="CasellaDiTesto 8">
            <a:extLst>
              <a:ext uri="{FF2B5EF4-FFF2-40B4-BE49-F238E27FC236}">
                <a16:creationId xmlns:a16="http://schemas.microsoft.com/office/drawing/2014/main" id="{78F30BA7-DC35-49CF-8F0D-1A9CA614DB74}"/>
              </a:ext>
            </a:extLst>
          </p:cNvPr>
          <p:cNvSpPr txBox="1"/>
          <p:nvPr/>
        </p:nvSpPr>
        <p:spPr>
          <a:xfrm>
            <a:off x="8484823" y="6488668"/>
            <a:ext cx="3707177" cy="369332"/>
          </a:xfrm>
          <a:prstGeom prst="rect">
            <a:avLst/>
          </a:prstGeom>
          <a:noFill/>
        </p:spPr>
        <p:txBody>
          <a:bodyPr wrap="square" rtlCol="0">
            <a:spAutoFit/>
          </a:bodyPr>
          <a:lstStyle/>
          <a:p>
            <a:r>
              <a:rPr lang="en-US" i="1" dirty="0"/>
              <a:t>INAF School of AI, Naples, April 14-17</a:t>
            </a:r>
          </a:p>
        </p:txBody>
      </p:sp>
      <p:sp>
        <p:nvSpPr>
          <p:cNvPr id="12" name="CasellaDiTesto 11">
            <a:extLst>
              <a:ext uri="{FF2B5EF4-FFF2-40B4-BE49-F238E27FC236}">
                <a16:creationId xmlns:a16="http://schemas.microsoft.com/office/drawing/2014/main" id="{2A68524A-12A2-434C-A7E3-1B83559A4A24}"/>
              </a:ext>
            </a:extLst>
          </p:cNvPr>
          <p:cNvSpPr txBox="1"/>
          <p:nvPr/>
        </p:nvSpPr>
        <p:spPr>
          <a:xfrm>
            <a:off x="173042" y="-17585"/>
            <a:ext cx="4579331" cy="584775"/>
          </a:xfrm>
          <a:prstGeom prst="rect">
            <a:avLst/>
          </a:prstGeom>
          <a:noFill/>
        </p:spPr>
        <p:txBody>
          <a:bodyPr wrap="none" rtlCol="0">
            <a:spAutoFit/>
          </a:bodyPr>
          <a:lstStyle/>
          <a:p>
            <a:r>
              <a:rPr lang="en-US" sz="3200" b="1" dirty="0"/>
              <a:t>Regularization techniques</a:t>
            </a:r>
          </a:p>
        </p:txBody>
      </p:sp>
      <p:sp>
        <p:nvSpPr>
          <p:cNvPr id="8" name="CasellaDiTesto 7">
            <a:extLst>
              <a:ext uri="{FF2B5EF4-FFF2-40B4-BE49-F238E27FC236}">
                <a16:creationId xmlns:a16="http://schemas.microsoft.com/office/drawing/2014/main" id="{F7DD9A49-913B-4069-ABC9-A4C10D8FEC7F}"/>
              </a:ext>
            </a:extLst>
          </p:cNvPr>
          <p:cNvSpPr txBox="1"/>
          <p:nvPr/>
        </p:nvSpPr>
        <p:spPr>
          <a:xfrm>
            <a:off x="173042" y="745219"/>
            <a:ext cx="10921680" cy="1323439"/>
          </a:xfrm>
          <a:prstGeom prst="rect">
            <a:avLst/>
          </a:prstGeom>
          <a:noFill/>
        </p:spPr>
        <p:txBody>
          <a:bodyPr wrap="square">
            <a:spAutoFit/>
          </a:bodyPr>
          <a:lstStyle/>
          <a:p>
            <a:r>
              <a:rPr lang="en-US" sz="1600" b="1" dirty="0"/>
              <a:t>Overfitting</a:t>
            </a:r>
            <a:r>
              <a:rPr lang="en-US" sz="1600" dirty="0"/>
              <a:t>: is the tendency of an algorithm to extract more information than necessary to capture the noise-less signal from the training set, which results to a hyper-specialization, preventing the gain of generalization.</a:t>
            </a:r>
          </a:p>
          <a:p>
            <a:endParaRPr lang="en-US" sz="1600" dirty="0"/>
          </a:p>
          <a:p>
            <a:r>
              <a:rPr lang="en-US" sz="1600" b="1" dirty="0"/>
              <a:t>Underfitting</a:t>
            </a:r>
            <a:r>
              <a:rPr lang="en-US" sz="1600" dirty="0"/>
              <a:t>: is the condition that occurs when the model is not able to extract abstract properties during the training phase; in it could be the result of insufficient capacity, insufficient training, or insufficient information retention.</a:t>
            </a:r>
          </a:p>
        </p:txBody>
      </p:sp>
      <p:pic>
        <p:nvPicPr>
          <p:cNvPr id="10" name="Immagine 9">
            <a:extLst>
              <a:ext uri="{FF2B5EF4-FFF2-40B4-BE49-F238E27FC236}">
                <a16:creationId xmlns:a16="http://schemas.microsoft.com/office/drawing/2014/main" id="{9A086816-1241-4DB2-91E5-ABC85C258072}"/>
              </a:ext>
            </a:extLst>
          </p:cNvPr>
          <p:cNvPicPr>
            <a:picLocks noChangeAspect="1"/>
          </p:cNvPicPr>
          <p:nvPr/>
        </p:nvPicPr>
        <p:blipFill>
          <a:blip r:embed="rId5"/>
          <a:stretch>
            <a:fillRect/>
          </a:stretch>
        </p:blipFill>
        <p:spPr>
          <a:xfrm>
            <a:off x="1524000" y="1990725"/>
            <a:ext cx="9144000" cy="4457700"/>
          </a:xfrm>
          <a:prstGeom prst="rect">
            <a:avLst/>
          </a:prstGeom>
        </p:spPr>
      </p:pic>
    </p:spTree>
    <p:extLst>
      <p:ext uri="{BB962C8B-B14F-4D97-AF65-F5344CB8AC3E}">
        <p14:creationId xmlns:p14="http://schemas.microsoft.com/office/powerpoint/2010/main" val="37526527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BA49B5CB-0E59-47F5-A598-B008FEAB60F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555" t="5848" r="6725" b="6140"/>
          <a:stretch/>
        </p:blipFill>
        <p:spPr bwMode="auto">
          <a:xfrm>
            <a:off x="11390552" y="-17585"/>
            <a:ext cx="801448" cy="80411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662D03B7-781F-465F-B63F-5FECEC74ED4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2882" t="12118" r="9832" b="18598"/>
          <a:stretch/>
        </p:blipFill>
        <p:spPr bwMode="auto">
          <a:xfrm>
            <a:off x="11435555" y="786534"/>
            <a:ext cx="731111" cy="655404"/>
          </a:xfrm>
          <a:prstGeom prst="rect">
            <a:avLst/>
          </a:prstGeom>
          <a:noFill/>
          <a:extLst>
            <a:ext uri="{909E8E84-426E-40DD-AFC4-6F175D3DCCD1}">
              <a14:hiddenFill xmlns:a14="http://schemas.microsoft.com/office/drawing/2010/main">
                <a:solidFill>
                  <a:srgbClr val="FFFFFF"/>
                </a:solidFill>
              </a14:hiddenFill>
            </a:ext>
          </a:extLst>
        </p:spPr>
      </p:pic>
      <p:pic>
        <p:nvPicPr>
          <p:cNvPr id="6" name="Immagine 5">
            <a:extLst>
              <a:ext uri="{FF2B5EF4-FFF2-40B4-BE49-F238E27FC236}">
                <a16:creationId xmlns:a16="http://schemas.microsoft.com/office/drawing/2014/main" id="{E506EE41-8FBF-4069-BE3E-A9357494240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80313" y="0"/>
            <a:ext cx="801447" cy="800101"/>
          </a:xfrm>
          <a:prstGeom prst="rect">
            <a:avLst/>
          </a:prstGeom>
          <a:ln>
            <a:noFill/>
          </a:ln>
          <a:effectLst>
            <a:outerShdw blurRad="292100" dist="139700" dir="2700000" algn="tl" rotWithShape="0">
              <a:srgbClr val="333333">
                <a:alpha val="65000"/>
              </a:srgbClr>
            </a:outerShdw>
          </a:effectLst>
        </p:spPr>
      </p:pic>
      <p:sp>
        <p:nvSpPr>
          <p:cNvPr id="9" name="CasellaDiTesto 8">
            <a:extLst>
              <a:ext uri="{FF2B5EF4-FFF2-40B4-BE49-F238E27FC236}">
                <a16:creationId xmlns:a16="http://schemas.microsoft.com/office/drawing/2014/main" id="{78F30BA7-DC35-49CF-8F0D-1A9CA614DB74}"/>
              </a:ext>
            </a:extLst>
          </p:cNvPr>
          <p:cNvSpPr txBox="1"/>
          <p:nvPr/>
        </p:nvSpPr>
        <p:spPr>
          <a:xfrm>
            <a:off x="8484823" y="6488668"/>
            <a:ext cx="3707177" cy="369332"/>
          </a:xfrm>
          <a:prstGeom prst="rect">
            <a:avLst/>
          </a:prstGeom>
          <a:noFill/>
        </p:spPr>
        <p:txBody>
          <a:bodyPr wrap="square" rtlCol="0">
            <a:spAutoFit/>
          </a:bodyPr>
          <a:lstStyle/>
          <a:p>
            <a:r>
              <a:rPr lang="en-US" i="1" dirty="0"/>
              <a:t>INAF School of AI, Naples, April 14-17</a:t>
            </a:r>
          </a:p>
        </p:txBody>
      </p:sp>
      <p:sp>
        <p:nvSpPr>
          <p:cNvPr id="12" name="CasellaDiTesto 11">
            <a:extLst>
              <a:ext uri="{FF2B5EF4-FFF2-40B4-BE49-F238E27FC236}">
                <a16:creationId xmlns:a16="http://schemas.microsoft.com/office/drawing/2014/main" id="{2A68524A-12A2-434C-A7E3-1B83559A4A24}"/>
              </a:ext>
            </a:extLst>
          </p:cNvPr>
          <p:cNvSpPr txBox="1"/>
          <p:nvPr/>
        </p:nvSpPr>
        <p:spPr>
          <a:xfrm>
            <a:off x="173042" y="-17585"/>
            <a:ext cx="4579331" cy="584775"/>
          </a:xfrm>
          <a:prstGeom prst="rect">
            <a:avLst/>
          </a:prstGeom>
          <a:noFill/>
        </p:spPr>
        <p:txBody>
          <a:bodyPr wrap="none" rtlCol="0">
            <a:spAutoFit/>
          </a:bodyPr>
          <a:lstStyle/>
          <a:p>
            <a:r>
              <a:rPr lang="en-US" sz="3200" b="1" dirty="0"/>
              <a:t>Regularization techniques</a:t>
            </a:r>
          </a:p>
        </p:txBody>
      </p:sp>
      <p:sp>
        <p:nvSpPr>
          <p:cNvPr id="8" name="CasellaDiTesto 7">
            <a:extLst>
              <a:ext uri="{FF2B5EF4-FFF2-40B4-BE49-F238E27FC236}">
                <a16:creationId xmlns:a16="http://schemas.microsoft.com/office/drawing/2014/main" id="{F7DD9A49-913B-4069-ABC9-A4C10D8FEC7F}"/>
              </a:ext>
            </a:extLst>
          </p:cNvPr>
          <p:cNvSpPr txBox="1"/>
          <p:nvPr/>
        </p:nvSpPr>
        <p:spPr>
          <a:xfrm>
            <a:off x="173042" y="745219"/>
            <a:ext cx="10921680" cy="1323439"/>
          </a:xfrm>
          <a:prstGeom prst="rect">
            <a:avLst/>
          </a:prstGeom>
          <a:noFill/>
        </p:spPr>
        <p:txBody>
          <a:bodyPr wrap="square">
            <a:spAutoFit/>
          </a:bodyPr>
          <a:lstStyle/>
          <a:p>
            <a:r>
              <a:rPr lang="en-US" sz="1600" b="1" dirty="0"/>
              <a:t>Overfitting</a:t>
            </a:r>
            <a:r>
              <a:rPr lang="en-US" sz="1600" dirty="0"/>
              <a:t>: is the tendency of an algorithm to extract more information than necessary to capture the noise-less signal from the training set, which results to a hyper-specialization, preventing the gain of generalization.</a:t>
            </a:r>
          </a:p>
          <a:p>
            <a:endParaRPr lang="en-US" sz="1600" dirty="0"/>
          </a:p>
          <a:p>
            <a:r>
              <a:rPr lang="en-US" sz="1600" b="1" dirty="0"/>
              <a:t>Underfitting</a:t>
            </a:r>
            <a:r>
              <a:rPr lang="en-US" sz="1600" dirty="0"/>
              <a:t>: is the condition that occurs when the model is not able to extract abstract properties during the training phase; in it could be the result of insufficient capacity, insufficient training, or insufficient information retention.</a:t>
            </a:r>
          </a:p>
        </p:txBody>
      </p:sp>
      <p:sp>
        <p:nvSpPr>
          <p:cNvPr id="11" name="CasellaDiTesto 10">
            <a:extLst>
              <a:ext uri="{FF2B5EF4-FFF2-40B4-BE49-F238E27FC236}">
                <a16:creationId xmlns:a16="http://schemas.microsoft.com/office/drawing/2014/main" id="{AECB860A-0D25-4171-9441-80BCA8568962}"/>
              </a:ext>
            </a:extLst>
          </p:cNvPr>
          <p:cNvSpPr txBox="1"/>
          <p:nvPr/>
        </p:nvSpPr>
        <p:spPr>
          <a:xfrm>
            <a:off x="228922" y="2246687"/>
            <a:ext cx="10921680" cy="3293209"/>
          </a:xfrm>
          <a:prstGeom prst="rect">
            <a:avLst/>
          </a:prstGeom>
          <a:noFill/>
        </p:spPr>
        <p:txBody>
          <a:bodyPr wrap="square">
            <a:spAutoFit/>
          </a:bodyPr>
          <a:lstStyle/>
          <a:p>
            <a:r>
              <a:rPr lang="en-US" sz="1600" dirty="0"/>
              <a:t>Underfitting and overfitting can be prevented with </a:t>
            </a:r>
            <a:r>
              <a:rPr lang="en-US" sz="1600" b="1" dirty="0"/>
              <a:t>regularization techniques</a:t>
            </a:r>
            <a:r>
              <a:rPr lang="en-US" sz="1600" dirty="0"/>
              <a:t>:</a:t>
            </a:r>
          </a:p>
          <a:p>
            <a:endParaRPr lang="en-US" sz="1600" dirty="0"/>
          </a:p>
          <a:p>
            <a:r>
              <a:rPr lang="en-US" sz="1600" dirty="0"/>
              <a:t> - </a:t>
            </a:r>
            <a:r>
              <a:rPr lang="en-US" sz="1600" u="sng" dirty="0"/>
              <a:t>Early stopping criteria</a:t>
            </a:r>
            <a:r>
              <a:rPr lang="en-US" sz="1600" dirty="0"/>
              <a:t>;</a:t>
            </a:r>
          </a:p>
          <a:p>
            <a:r>
              <a:rPr lang="en-US" sz="1600" dirty="0"/>
              <a:t> - </a:t>
            </a:r>
            <a:r>
              <a:rPr lang="en-US" sz="1600" u="sng" dirty="0"/>
              <a:t>Best-model check point</a:t>
            </a:r>
            <a:r>
              <a:rPr lang="en-US" sz="1600" dirty="0"/>
              <a:t>;</a:t>
            </a:r>
          </a:p>
          <a:p>
            <a:r>
              <a:rPr lang="en-US" sz="1600" dirty="0"/>
              <a:t> - Reducing the learning-rate (as a function of the epochs);</a:t>
            </a:r>
          </a:p>
          <a:p>
            <a:r>
              <a:rPr lang="en-US" sz="1600" dirty="0"/>
              <a:t> - Weight decay (a.k.a. L2 regularization)</a:t>
            </a:r>
          </a:p>
          <a:p>
            <a:r>
              <a:rPr lang="en-US" sz="1600" dirty="0"/>
              <a:t> - Dropout</a:t>
            </a:r>
          </a:p>
          <a:p>
            <a:endParaRPr lang="en-US" sz="1600" dirty="0"/>
          </a:p>
          <a:p>
            <a:endParaRPr lang="en-US" sz="1600" dirty="0"/>
          </a:p>
          <a:p>
            <a:r>
              <a:rPr lang="en-US" sz="1600" dirty="0"/>
              <a:t> - Intruding adversarial examples</a:t>
            </a:r>
          </a:p>
          <a:p>
            <a:endParaRPr lang="en-US" sz="1600" dirty="0"/>
          </a:p>
          <a:p>
            <a:r>
              <a:rPr lang="en-US" sz="1600" dirty="0"/>
              <a:t> - Many other approaches (see, </a:t>
            </a:r>
            <a:r>
              <a:rPr lang="en-US" sz="1600" dirty="0" err="1"/>
              <a:t>e.g</a:t>
            </a:r>
            <a:r>
              <a:rPr lang="en-US" sz="1600" dirty="0"/>
              <a:t>,  Goodfellow +2016)</a:t>
            </a:r>
          </a:p>
          <a:p>
            <a:endParaRPr lang="en-US" sz="1600" dirty="0"/>
          </a:p>
        </p:txBody>
      </p:sp>
      <p:grpSp>
        <p:nvGrpSpPr>
          <p:cNvPr id="3" name="Gruppo 2">
            <a:extLst>
              <a:ext uri="{FF2B5EF4-FFF2-40B4-BE49-F238E27FC236}">
                <a16:creationId xmlns:a16="http://schemas.microsoft.com/office/drawing/2014/main" id="{2AC08B5D-B234-46C2-98A0-7E5EEFB65A36}"/>
              </a:ext>
            </a:extLst>
          </p:cNvPr>
          <p:cNvGrpSpPr/>
          <p:nvPr/>
        </p:nvGrpSpPr>
        <p:grpSpPr>
          <a:xfrm>
            <a:off x="5659121" y="2614325"/>
            <a:ext cx="5947172" cy="3345284"/>
            <a:chOff x="5659121" y="2614325"/>
            <a:chExt cx="5947172" cy="3345284"/>
          </a:xfrm>
        </p:grpSpPr>
        <p:pic>
          <p:nvPicPr>
            <p:cNvPr id="13" name="Picture 4" descr="Early Stopping Definition | DeepAI">
              <a:extLst>
                <a:ext uri="{FF2B5EF4-FFF2-40B4-BE49-F238E27FC236}">
                  <a16:creationId xmlns:a16="http://schemas.microsoft.com/office/drawing/2014/main" id="{9B12AAE1-4F80-4588-9ECC-5946D5E4105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59121" y="2614325"/>
              <a:ext cx="5947172" cy="3345284"/>
            </a:xfrm>
            <a:prstGeom prst="rect">
              <a:avLst/>
            </a:prstGeom>
            <a:noFill/>
            <a:extLst>
              <a:ext uri="{909E8E84-426E-40DD-AFC4-6F175D3DCCD1}">
                <a14:hiddenFill xmlns:a14="http://schemas.microsoft.com/office/drawing/2010/main">
                  <a:solidFill>
                    <a:srgbClr val="FFFFFF"/>
                  </a:solidFill>
                </a14:hiddenFill>
              </a:ext>
            </a:extLst>
          </p:spPr>
        </p:pic>
        <p:sp>
          <p:nvSpPr>
            <p:cNvPr id="2" name="Rettangolo 1">
              <a:extLst>
                <a:ext uri="{FF2B5EF4-FFF2-40B4-BE49-F238E27FC236}">
                  <a16:creationId xmlns:a16="http://schemas.microsoft.com/office/drawing/2014/main" id="{628B7338-8DCC-458E-B622-599AF6C48B8E}"/>
                </a:ext>
              </a:extLst>
            </p:cNvPr>
            <p:cNvSpPr/>
            <p:nvPr/>
          </p:nvSpPr>
          <p:spPr>
            <a:xfrm>
              <a:off x="7167880" y="4536440"/>
              <a:ext cx="1676400" cy="2692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ttangolo 13">
              <a:extLst>
                <a:ext uri="{FF2B5EF4-FFF2-40B4-BE49-F238E27FC236}">
                  <a16:creationId xmlns:a16="http://schemas.microsoft.com/office/drawing/2014/main" id="{2C8CE42C-5003-4EF2-A0B6-0886CE87D60B}"/>
                </a:ext>
              </a:extLst>
            </p:cNvPr>
            <p:cNvSpPr/>
            <p:nvPr/>
          </p:nvSpPr>
          <p:spPr>
            <a:xfrm>
              <a:off x="9319539" y="4607560"/>
              <a:ext cx="1221461" cy="4398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ttangolo 14">
              <a:extLst>
                <a:ext uri="{FF2B5EF4-FFF2-40B4-BE49-F238E27FC236}">
                  <a16:creationId xmlns:a16="http://schemas.microsoft.com/office/drawing/2014/main" id="{783C75DB-F741-41D8-A47F-0999AB6325C9}"/>
                </a:ext>
              </a:extLst>
            </p:cNvPr>
            <p:cNvSpPr/>
            <p:nvPr/>
          </p:nvSpPr>
          <p:spPr>
            <a:xfrm>
              <a:off x="10214095" y="3695405"/>
              <a:ext cx="987306" cy="2822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ttangolo 15">
              <a:extLst>
                <a:ext uri="{FF2B5EF4-FFF2-40B4-BE49-F238E27FC236}">
                  <a16:creationId xmlns:a16="http://schemas.microsoft.com/office/drawing/2014/main" id="{AC005E0C-1B7A-4EC0-99E5-0776EB7F883B}"/>
                </a:ext>
              </a:extLst>
            </p:cNvPr>
            <p:cNvSpPr/>
            <p:nvPr/>
          </p:nvSpPr>
          <p:spPr>
            <a:xfrm>
              <a:off x="8942962" y="2668188"/>
              <a:ext cx="2070477" cy="2822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CasellaDiTesto 16">
            <a:extLst>
              <a:ext uri="{FF2B5EF4-FFF2-40B4-BE49-F238E27FC236}">
                <a16:creationId xmlns:a16="http://schemas.microsoft.com/office/drawing/2014/main" id="{3A542A29-1EB5-4A83-AA60-7140CA3747E1}"/>
              </a:ext>
            </a:extLst>
          </p:cNvPr>
          <p:cNvSpPr txBox="1"/>
          <p:nvPr/>
        </p:nvSpPr>
        <p:spPr>
          <a:xfrm>
            <a:off x="6909122" y="4607560"/>
            <a:ext cx="1650678" cy="338554"/>
          </a:xfrm>
          <a:prstGeom prst="rect">
            <a:avLst/>
          </a:prstGeom>
          <a:noFill/>
        </p:spPr>
        <p:txBody>
          <a:bodyPr wrap="square">
            <a:spAutoFit/>
          </a:bodyPr>
          <a:lstStyle/>
          <a:p>
            <a:r>
              <a:rPr lang="en-US" sz="1600" b="1" dirty="0">
                <a:solidFill>
                  <a:srgbClr val="0216F1"/>
                </a:solidFill>
              </a:rPr>
              <a:t>Test Set Accuracy</a:t>
            </a:r>
            <a:endParaRPr lang="en-US" sz="1600" dirty="0">
              <a:solidFill>
                <a:srgbClr val="0216F1"/>
              </a:solidFill>
            </a:endParaRPr>
          </a:p>
        </p:txBody>
      </p:sp>
      <p:sp>
        <p:nvSpPr>
          <p:cNvPr id="18" name="CasellaDiTesto 17">
            <a:extLst>
              <a:ext uri="{FF2B5EF4-FFF2-40B4-BE49-F238E27FC236}">
                <a16:creationId xmlns:a16="http://schemas.microsoft.com/office/drawing/2014/main" id="{69FFE9E1-2614-4A69-8F6C-8134383883BD}"/>
              </a:ext>
            </a:extLst>
          </p:cNvPr>
          <p:cNvSpPr txBox="1"/>
          <p:nvPr/>
        </p:nvSpPr>
        <p:spPr>
          <a:xfrm>
            <a:off x="8687733" y="2727950"/>
            <a:ext cx="1892580" cy="338554"/>
          </a:xfrm>
          <a:prstGeom prst="rect">
            <a:avLst/>
          </a:prstGeom>
          <a:noFill/>
        </p:spPr>
        <p:txBody>
          <a:bodyPr wrap="square">
            <a:spAutoFit/>
          </a:bodyPr>
          <a:lstStyle/>
          <a:p>
            <a:r>
              <a:rPr lang="en-US" sz="1600" b="1" dirty="0">
                <a:solidFill>
                  <a:srgbClr val="DF0602"/>
                </a:solidFill>
              </a:rPr>
              <a:t>Train Set Accuracy</a:t>
            </a:r>
            <a:endParaRPr lang="en-US" sz="1600" dirty="0">
              <a:solidFill>
                <a:srgbClr val="DF0602"/>
              </a:solidFill>
            </a:endParaRPr>
          </a:p>
        </p:txBody>
      </p:sp>
      <p:sp>
        <p:nvSpPr>
          <p:cNvPr id="19" name="CasellaDiTesto 18">
            <a:extLst>
              <a:ext uri="{FF2B5EF4-FFF2-40B4-BE49-F238E27FC236}">
                <a16:creationId xmlns:a16="http://schemas.microsoft.com/office/drawing/2014/main" id="{E8BA4C80-0EC2-45B3-AE92-944651B4D498}"/>
              </a:ext>
            </a:extLst>
          </p:cNvPr>
          <p:cNvSpPr txBox="1"/>
          <p:nvPr/>
        </p:nvSpPr>
        <p:spPr>
          <a:xfrm>
            <a:off x="10214095" y="3695405"/>
            <a:ext cx="1116522" cy="338554"/>
          </a:xfrm>
          <a:prstGeom prst="rect">
            <a:avLst/>
          </a:prstGeom>
          <a:noFill/>
        </p:spPr>
        <p:txBody>
          <a:bodyPr wrap="square">
            <a:spAutoFit/>
          </a:bodyPr>
          <a:lstStyle/>
          <a:p>
            <a:r>
              <a:rPr lang="en-US" sz="1600" b="1" dirty="0"/>
              <a:t>Overfitting</a:t>
            </a:r>
            <a:endParaRPr lang="en-US" sz="1600" dirty="0"/>
          </a:p>
        </p:txBody>
      </p:sp>
      <p:sp>
        <p:nvSpPr>
          <p:cNvPr id="20" name="CasellaDiTesto 19">
            <a:extLst>
              <a:ext uri="{FF2B5EF4-FFF2-40B4-BE49-F238E27FC236}">
                <a16:creationId xmlns:a16="http://schemas.microsoft.com/office/drawing/2014/main" id="{1D572A47-0D8B-4E0F-9AFE-27DAA1FB94DA}"/>
              </a:ext>
            </a:extLst>
          </p:cNvPr>
          <p:cNvSpPr txBox="1"/>
          <p:nvPr/>
        </p:nvSpPr>
        <p:spPr>
          <a:xfrm>
            <a:off x="9185717" y="4752300"/>
            <a:ext cx="1964885" cy="338554"/>
          </a:xfrm>
          <a:prstGeom prst="rect">
            <a:avLst/>
          </a:prstGeom>
          <a:noFill/>
        </p:spPr>
        <p:txBody>
          <a:bodyPr wrap="square">
            <a:spAutoFit/>
          </a:bodyPr>
          <a:lstStyle/>
          <a:p>
            <a:r>
              <a:rPr lang="en-US" sz="1600" b="1" dirty="0"/>
              <a:t>Early Stopping Epoch </a:t>
            </a:r>
            <a:endParaRPr lang="en-US" sz="1600" dirty="0"/>
          </a:p>
        </p:txBody>
      </p:sp>
      <p:sp>
        <p:nvSpPr>
          <p:cNvPr id="21" name="CasellaDiTesto 20">
            <a:extLst>
              <a:ext uri="{FF2B5EF4-FFF2-40B4-BE49-F238E27FC236}">
                <a16:creationId xmlns:a16="http://schemas.microsoft.com/office/drawing/2014/main" id="{2D0B2475-794E-46D7-BC3E-8BA7CC3FBB8C}"/>
              </a:ext>
            </a:extLst>
          </p:cNvPr>
          <p:cNvSpPr txBox="1"/>
          <p:nvPr/>
        </p:nvSpPr>
        <p:spPr>
          <a:xfrm>
            <a:off x="9328807" y="5023350"/>
            <a:ext cx="2277486" cy="338554"/>
          </a:xfrm>
          <a:prstGeom prst="rect">
            <a:avLst/>
          </a:prstGeom>
          <a:noFill/>
        </p:spPr>
        <p:txBody>
          <a:bodyPr wrap="square">
            <a:spAutoFit/>
          </a:bodyPr>
          <a:lstStyle/>
          <a:p>
            <a:r>
              <a:rPr lang="en-US" sz="1600" b="1" dirty="0"/>
              <a:t>Best-model check point</a:t>
            </a:r>
            <a:endParaRPr lang="en-US" sz="1600" dirty="0"/>
          </a:p>
        </p:txBody>
      </p:sp>
    </p:spTree>
    <p:extLst>
      <p:ext uri="{BB962C8B-B14F-4D97-AF65-F5344CB8AC3E}">
        <p14:creationId xmlns:p14="http://schemas.microsoft.com/office/powerpoint/2010/main" val="329271309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BA49B5CB-0E59-47F5-A598-B008FEAB60F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555" t="5848" r="6725" b="6140"/>
          <a:stretch/>
        </p:blipFill>
        <p:spPr bwMode="auto">
          <a:xfrm>
            <a:off x="11390552" y="-17585"/>
            <a:ext cx="801448" cy="80411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662D03B7-781F-465F-B63F-5FECEC74ED4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2882" t="12118" r="9832" b="18598"/>
          <a:stretch/>
        </p:blipFill>
        <p:spPr bwMode="auto">
          <a:xfrm>
            <a:off x="11435555" y="786534"/>
            <a:ext cx="731111" cy="655404"/>
          </a:xfrm>
          <a:prstGeom prst="rect">
            <a:avLst/>
          </a:prstGeom>
          <a:noFill/>
          <a:extLst>
            <a:ext uri="{909E8E84-426E-40DD-AFC4-6F175D3DCCD1}">
              <a14:hiddenFill xmlns:a14="http://schemas.microsoft.com/office/drawing/2010/main">
                <a:solidFill>
                  <a:srgbClr val="FFFFFF"/>
                </a:solidFill>
              </a14:hiddenFill>
            </a:ext>
          </a:extLst>
        </p:spPr>
      </p:pic>
      <p:pic>
        <p:nvPicPr>
          <p:cNvPr id="6" name="Immagine 5">
            <a:extLst>
              <a:ext uri="{FF2B5EF4-FFF2-40B4-BE49-F238E27FC236}">
                <a16:creationId xmlns:a16="http://schemas.microsoft.com/office/drawing/2014/main" id="{E506EE41-8FBF-4069-BE3E-A9357494240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80313" y="0"/>
            <a:ext cx="801447" cy="800101"/>
          </a:xfrm>
          <a:prstGeom prst="rect">
            <a:avLst/>
          </a:prstGeom>
          <a:ln>
            <a:noFill/>
          </a:ln>
          <a:effectLst>
            <a:outerShdw blurRad="292100" dist="139700" dir="2700000" algn="tl" rotWithShape="0">
              <a:srgbClr val="333333">
                <a:alpha val="65000"/>
              </a:srgbClr>
            </a:outerShdw>
          </a:effectLst>
        </p:spPr>
      </p:pic>
      <p:sp>
        <p:nvSpPr>
          <p:cNvPr id="9" name="CasellaDiTesto 8">
            <a:extLst>
              <a:ext uri="{FF2B5EF4-FFF2-40B4-BE49-F238E27FC236}">
                <a16:creationId xmlns:a16="http://schemas.microsoft.com/office/drawing/2014/main" id="{78F30BA7-DC35-49CF-8F0D-1A9CA614DB74}"/>
              </a:ext>
            </a:extLst>
          </p:cNvPr>
          <p:cNvSpPr txBox="1"/>
          <p:nvPr/>
        </p:nvSpPr>
        <p:spPr>
          <a:xfrm>
            <a:off x="8484823" y="6488668"/>
            <a:ext cx="3707177" cy="369332"/>
          </a:xfrm>
          <a:prstGeom prst="rect">
            <a:avLst/>
          </a:prstGeom>
          <a:noFill/>
        </p:spPr>
        <p:txBody>
          <a:bodyPr wrap="square" rtlCol="0">
            <a:spAutoFit/>
          </a:bodyPr>
          <a:lstStyle/>
          <a:p>
            <a:r>
              <a:rPr lang="en-US" i="1" dirty="0"/>
              <a:t>INAF School of AI, Naples, April 14-17</a:t>
            </a:r>
          </a:p>
        </p:txBody>
      </p:sp>
      <p:sp>
        <p:nvSpPr>
          <p:cNvPr id="12" name="CasellaDiTesto 11">
            <a:extLst>
              <a:ext uri="{FF2B5EF4-FFF2-40B4-BE49-F238E27FC236}">
                <a16:creationId xmlns:a16="http://schemas.microsoft.com/office/drawing/2014/main" id="{2A68524A-12A2-434C-A7E3-1B83559A4A24}"/>
              </a:ext>
            </a:extLst>
          </p:cNvPr>
          <p:cNvSpPr txBox="1"/>
          <p:nvPr/>
        </p:nvSpPr>
        <p:spPr>
          <a:xfrm>
            <a:off x="173042" y="-17585"/>
            <a:ext cx="4579331" cy="584775"/>
          </a:xfrm>
          <a:prstGeom prst="rect">
            <a:avLst/>
          </a:prstGeom>
          <a:noFill/>
        </p:spPr>
        <p:txBody>
          <a:bodyPr wrap="none" rtlCol="0">
            <a:spAutoFit/>
          </a:bodyPr>
          <a:lstStyle/>
          <a:p>
            <a:r>
              <a:rPr lang="en-US" sz="3200" b="1" dirty="0"/>
              <a:t>Regularization techniques</a:t>
            </a:r>
          </a:p>
        </p:txBody>
      </p:sp>
      <p:sp>
        <p:nvSpPr>
          <p:cNvPr id="8" name="CasellaDiTesto 7">
            <a:extLst>
              <a:ext uri="{FF2B5EF4-FFF2-40B4-BE49-F238E27FC236}">
                <a16:creationId xmlns:a16="http://schemas.microsoft.com/office/drawing/2014/main" id="{F7DD9A49-913B-4069-ABC9-A4C10D8FEC7F}"/>
              </a:ext>
            </a:extLst>
          </p:cNvPr>
          <p:cNvSpPr txBox="1"/>
          <p:nvPr/>
        </p:nvSpPr>
        <p:spPr>
          <a:xfrm>
            <a:off x="173042" y="745219"/>
            <a:ext cx="10921680" cy="1323439"/>
          </a:xfrm>
          <a:prstGeom prst="rect">
            <a:avLst/>
          </a:prstGeom>
          <a:noFill/>
        </p:spPr>
        <p:txBody>
          <a:bodyPr wrap="square">
            <a:spAutoFit/>
          </a:bodyPr>
          <a:lstStyle/>
          <a:p>
            <a:r>
              <a:rPr lang="en-US" sz="1600" b="1" dirty="0"/>
              <a:t>Overfitting</a:t>
            </a:r>
            <a:r>
              <a:rPr lang="en-US" sz="1600" dirty="0"/>
              <a:t>: is the tendency of an algorithm to extract more information than necessary to capture the noise-less signal from the training set, which results to a hyper-specialization, preventing the gain of generalization.</a:t>
            </a:r>
          </a:p>
          <a:p>
            <a:endParaRPr lang="en-US" sz="1600" dirty="0"/>
          </a:p>
          <a:p>
            <a:r>
              <a:rPr lang="en-US" sz="1600" b="1" dirty="0"/>
              <a:t>Underfitting</a:t>
            </a:r>
            <a:r>
              <a:rPr lang="en-US" sz="1600" dirty="0"/>
              <a:t>: is the condition that occurs when the model is not able to extract abstract properties during the training phase; in it could be the result of insufficient capacity, insufficient training, or insufficient information retention.</a:t>
            </a:r>
          </a:p>
        </p:txBody>
      </p:sp>
      <p:sp>
        <p:nvSpPr>
          <p:cNvPr id="11" name="CasellaDiTesto 10">
            <a:extLst>
              <a:ext uri="{FF2B5EF4-FFF2-40B4-BE49-F238E27FC236}">
                <a16:creationId xmlns:a16="http://schemas.microsoft.com/office/drawing/2014/main" id="{AECB860A-0D25-4171-9441-80BCA8568962}"/>
              </a:ext>
            </a:extLst>
          </p:cNvPr>
          <p:cNvSpPr txBox="1"/>
          <p:nvPr/>
        </p:nvSpPr>
        <p:spPr>
          <a:xfrm>
            <a:off x="228922" y="2246687"/>
            <a:ext cx="10921680" cy="3293209"/>
          </a:xfrm>
          <a:prstGeom prst="rect">
            <a:avLst/>
          </a:prstGeom>
          <a:noFill/>
        </p:spPr>
        <p:txBody>
          <a:bodyPr wrap="square">
            <a:spAutoFit/>
          </a:bodyPr>
          <a:lstStyle/>
          <a:p>
            <a:r>
              <a:rPr lang="en-US" sz="1600" dirty="0"/>
              <a:t>Underfitting and overfitting can be prevented with </a:t>
            </a:r>
            <a:r>
              <a:rPr lang="en-US" sz="1600" b="1" dirty="0"/>
              <a:t>regularization techniques</a:t>
            </a:r>
            <a:r>
              <a:rPr lang="en-US" sz="1600" dirty="0"/>
              <a:t>:</a:t>
            </a:r>
          </a:p>
          <a:p>
            <a:endParaRPr lang="en-US" sz="1600" dirty="0"/>
          </a:p>
          <a:p>
            <a:r>
              <a:rPr lang="en-US" sz="1600" dirty="0"/>
              <a:t> - Early stopping criteria;</a:t>
            </a:r>
          </a:p>
          <a:p>
            <a:r>
              <a:rPr lang="en-US" sz="1600" dirty="0"/>
              <a:t> - Best-model check point;</a:t>
            </a:r>
          </a:p>
          <a:p>
            <a:r>
              <a:rPr lang="en-US" sz="1600" dirty="0"/>
              <a:t> - Reducing the learning-rate (as a function of the epochs);</a:t>
            </a:r>
          </a:p>
          <a:p>
            <a:r>
              <a:rPr lang="en-US" sz="1600" dirty="0"/>
              <a:t> - </a:t>
            </a:r>
            <a:r>
              <a:rPr lang="en-US" sz="1600" u="sng" dirty="0"/>
              <a:t>Weight decay (a.k.a. L2 regularization)</a:t>
            </a:r>
          </a:p>
          <a:p>
            <a:r>
              <a:rPr lang="en-US" sz="1600" dirty="0"/>
              <a:t> - Dropout</a:t>
            </a:r>
          </a:p>
          <a:p>
            <a:endParaRPr lang="en-US" sz="1600" dirty="0"/>
          </a:p>
          <a:p>
            <a:endParaRPr lang="en-US" sz="1600" dirty="0"/>
          </a:p>
          <a:p>
            <a:r>
              <a:rPr lang="en-US" sz="1600" dirty="0"/>
              <a:t> - Intruding adversarial examples</a:t>
            </a:r>
          </a:p>
          <a:p>
            <a:endParaRPr lang="en-US" sz="1600" dirty="0"/>
          </a:p>
          <a:p>
            <a:r>
              <a:rPr lang="en-US" sz="1600" dirty="0"/>
              <a:t> - Many other approaches (see, </a:t>
            </a:r>
            <a:r>
              <a:rPr lang="en-US" sz="1600" dirty="0" err="1"/>
              <a:t>e.g</a:t>
            </a:r>
            <a:r>
              <a:rPr lang="en-US" sz="1600" dirty="0"/>
              <a:t>,  Goodfellow +2016)</a:t>
            </a:r>
          </a:p>
          <a:p>
            <a:endParaRPr lang="en-US" sz="1600" dirty="0"/>
          </a:p>
        </p:txBody>
      </p:sp>
      <mc:AlternateContent xmlns:mc="http://schemas.openxmlformats.org/markup-compatibility/2006" xmlns:a14="http://schemas.microsoft.com/office/drawing/2010/main">
        <mc:Choice Requires="a14">
          <p:sp>
            <p:nvSpPr>
              <p:cNvPr id="22" name="CasellaDiTesto 21">
                <a:extLst>
                  <a:ext uri="{FF2B5EF4-FFF2-40B4-BE49-F238E27FC236}">
                    <a16:creationId xmlns:a16="http://schemas.microsoft.com/office/drawing/2014/main" id="{1EB8EFE1-BA15-4E2D-A81C-555A30D0436A}"/>
                  </a:ext>
                </a:extLst>
              </p:cNvPr>
              <p:cNvSpPr txBox="1"/>
              <p:nvPr/>
            </p:nvSpPr>
            <p:spPr>
              <a:xfrm>
                <a:off x="6248400" y="3436507"/>
                <a:ext cx="5511800" cy="415755"/>
              </a:xfrm>
              <a:prstGeom prst="rect">
                <a:avLst/>
              </a:prstGeom>
              <a:noFill/>
            </p:spPr>
            <p:txBody>
              <a:bodyPr wrap="square">
                <a:spAutoFit/>
              </a:bodyPr>
              <a:lstStyle/>
              <a:p>
                <a14:m>
                  <m:oMath xmlns:m="http://schemas.openxmlformats.org/officeDocument/2006/math">
                    <m:r>
                      <a:rPr lang="it-IT" b="0" i="1" smtClean="0">
                        <a:latin typeface="Cambria Math" panose="02040503050406030204" pitchFamily="18" charset="0"/>
                      </a:rPr>
                      <m:t>𝐶</m:t>
                    </m:r>
                    <m:d>
                      <m:dPr>
                        <m:endChr m:val="|"/>
                        <m:ctrlPr>
                          <a:rPr lang="it-IT" b="0" i="1" smtClean="0">
                            <a:latin typeface="Cambria Math" panose="02040503050406030204" pitchFamily="18" charset="0"/>
                          </a:rPr>
                        </m:ctrlPr>
                      </m:dPr>
                      <m:e>
                        <m:r>
                          <a:rPr lang="it-IT" b="0" i="1" smtClean="0">
                            <a:latin typeface="Cambria Math" panose="02040503050406030204" pitchFamily="18" charset="0"/>
                          </a:rPr>
                          <m:t>𝑦</m:t>
                        </m:r>
                        <m:r>
                          <a:rPr lang="it-IT" b="0" i="1" smtClean="0">
                            <a:latin typeface="Cambria Math" panose="02040503050406030204" pitchFamily="18" charset="0"/>
                          </a:rPr>
                          <m:t>,</m:t>
                        </m:r>
                        <m:acc>
                          <m:accPr>
                            <m:chr m:val="̅"/>
                            <m:ctrlPr>
                              <a:rPr lang="it-IT" i="1" smtClean="0">
                                <a:latin typeface="Cambria Math" panose="02040503050406030204" pitchFamily="18" charset="0"/>
                              </a:rPr>
                            </m:ctrlPr>
                          </m:accPr>
                          <m:e>
                            <m:r>
                              <a:rPr lang="it-IT" b="0" i="1" smtClean="0">
                                <a:latin typeface="Cambria Math" panose="02040503050406030204" pitchFamily="18" charset="0"/>
                              </a:rPr>
                              <m:t>𝑦</m:t>
                            </m:r>
                          </m:e>
                        </m:acc>
                        <m:r>
                          <a:rPr lang="it-IT" b="0" i="1" smtClean="0">
                            <a:latin typeface="Cambria Math" panose="02040503050406030204" pitchFamily="18" charset="0"/>
                          </a:rPr>
                          <m:t> </m:t>
                        </m:r>
                      </m:e>
                    </m:d>
                    <m:sSub>
                      <m:sSubPr>
                        <m:ctrlPr>
                          <a:rPr lang="it-IT" b="0" i="1" smtClean="0">
                            <a:latin typeface="Cambria Math" panose="02040503050406030204" pitchFamily="18" charset="0"/>
                          </a:rPr>
                        </m:ctrlPr>
                      </m:sSubPr>
                      <m:e>
                        <m:r>
                          <a:rPr lang="it-IT" b="0" i="1" smtClean="0">
                            <a:latin typeface="Cambria Math" panose="02040503050406030204" pitchFamily="18" charset="0"/>
                          </a:rPr>
                          <m:t>𝑤</m:t>
                        </m:r>
                      </m:e>
                      <m:sub>
                        <m:r>
                          <a:rPr lang="it-IT" b="0" i="1" smtClean="0">
                            <a:latin typeface="Cambria Math" panose="02040503050406030204" pitchFamily="18" charset="0"/>
                          </a:rPr>
                          <m:t>𝑗</m:t>
                        </m:r>
                      </m:sub>
                    </m:sSub>
                    <m:r>
                      <a:rPr lang="it-IT" b="0" i="1" smtClean="0">
                        <a:latin typeface="Cambria Math" panose="02040503050406030204" pitchFamily="18" charset="0"/>
                      </a:rPr>
                      <m:t>,</m:t>
                    </m:r>
                    <m:sSub>
                      <m:sSubPr>
                        <m:ctrlPr>
                          <a:rPr lang="it-IT" i="1">
                            <a:latin typeface="Cambria Math" panose="02040503050406030204" pitchFamily="18" charset="0"/>
                          </a:rPr>
                        </m:ctrlPr>
                      </m:sSubPr>
                      <m:e>
                        <m:r>
                          <a:rPr lang="it-IT" b="0" i="1" smtClean="0">
                            <a:latin typeface="Cambria Math" panose="02040503050406030204" pitchFamily="18" charset="0"/>
                          </a:rPr>
                          <m:t>𝑏</m:t>
                        </m:r>
                      </m:e>
                      <m:sub>
                        <m:r>
                          <a:rPr lang="it-IT" i="1">
                            <a:latin typeface="Cambria Math" panose="02040503050406030204" pitchFamily="18" charset="0"/>
                          </a:rPr>
                          <m:t>𝑗</m:t>
                        </m:r>
                      </m:sub>
                    </m:sSub>
                    <m:r>
                      <a:rPr lang="it-IT" b="0" i="1" smtClean="0">
                        <a:latin typeface="Cambria Math" panose="02040503050406030204" pitchFamily="18" charset="0"/>
                      </a:rPr>
                      <m:t>)=</m:t>
                    </m:r>
                    <m:r>
                      <a:rPr lang="it-IT" b="0" i="1" smtClean="0">
                        <a:latin typeface="Cambria Math" panose="02040503050406030204" pitchFamily="18" charset="0"/>
                      </a:rPr>
                      <m:t>𝐿𝑜𝑠𝑠</m:t>
                    </m:r>
                    <m:d>
                      <m:dPr>
                        <m:endChr m:val="|"/>
                        <m:ctrlPr>
                          <a:rPr lang="it-IT" i="1">
                            <a:latin typeface="Cambria Math" panose="02040503050406030204" pitchFamily="18" charset="0"/>
                          </a:rPr>
                        </m:ctrlPr>
                      </m:dPr>
                      <m:e>
                        <m:r>
                          <a:rPr lang="it-IT" i="1">
                            <a:latin typeface="Cambria Math" panose="02040503050406030204" pitchFamily="18" charset="0"/>
                          </a:rPr>
                          <m:t>𝑦</m:t>
                        </m:r>
                        <m:r>
                          <a:rPr lang="it-IT" i="1">
                            <a:latin typeface="Cambria Math" panose="02040503050406030204" pitchFamily="18" charset="0"/>
                          </a:rPr>
                          <m:t>,</m:t>
                        </m:r>
                        <m:acc>
                          <m:accPr>
                            <m:chr m:val="̅"/>
                            <m:ctrlPr>
                              <a:rPr lang="it-IT" i="1">
                                <a:latin typeface="Cambria Math" panose="02040503050406030204" pitchFamily="18" charset="0"/>
                              </a:rPr>
                            </m:ctrlPr>
                          </m:accPr>
                          <m:e>
                            <m:r>
                              <a:rPr lang="it-IT" i="1">
                                <a:latin typeface="Cambria Math" panose="02040503050406030204" pitchFamily="18" charset="0"/>
                              </a:rPr>
                              <m:t>𝑦</m:t>
                            </m:r>
                          </m:e>
                        </m:acc>
                        <m:r>
                          <a:rPr lang="it-IT" i="1">
                            <a:latin typeface="Cambria Math" panose="02040503050406030204" pitchFamily="18" charset="0"/>
                          </a:rPr>
                          <m:t> </m:t>
                        </m:r>
                      </m:e>
                    </m:d>
                    <m:sSub>
                      <m:sSubPr>
                        <m:ctrlPr>
                          <a:rPr lang="it-IT" i="1">
                            <a:latin typeface="Cambria Math" panose="02040503050406030204" pitchFamily="18" charset="0"/>
                          </a:rPr>
                        </m:ctrlPr>
                      </m:sSubPr>
                      <m:e>
                        <m:r>
                          <a:rPr lang="it-IT" i="1">
                            <a:latin typeface="Cambria Math" panose="02040503050406030204" pitchFamily="18" charset="0"/>
                          </a:rPr>
                          <m:t>𝑤</m:t>
                        </m:r>
                      </m:e>
                      <m:sub>
                        <m:r>
                          <a:rPr lang="it-IT" i="1">
                            <a:latin typeface="Cambria Math" panose="02040503050406030204" pitchFamily="18" charset="0"/>
                          </a:rPr>
                          <m:t>𝑗</m:t>
                        </m:r>
                      </m:sub>
                    </m:sSub>
                    <m:r>
                      <a:rPr lang="it-IT" i="1">
                        <a:latin typeface="Cambria Math" panose="02040503050406030204" pitchFamily="18" charset="0"/>
                      </a:rPr>
                      <m:t>,</m:t>
                    </m:r>
                    <m:sSub>
                      <m:sSubPr>
                        <m:ctrlPr>
                          <a:rPr lang="it-IT" i="1">
                            <a:latin typeface="Cambria Math" panose="02040503050406030204" pitchFamily="18" charset="0"/>
                          </a:rPr>
                        </m:ctrlPr>
                      </m:sSubPr>
                      <m:e>
                        <m:r>
                          <a:rPr lang="it-IT" i="1">
                            <a:latin typeface="Cambria Math" panose="02040503050406030204" pitchFamily="18" charset="0"/>
                          </a:rPr>
                          <m:t>𝑏</m:t>
                        </m:r>
                      </m:e>
                      <m:sub>
                        <m:r>
                          <a:rPr lang="it-IT" i="1">
                            <a:latin typeface="Cambria Math" panose="02040503050406030204" pitchFamily="18" charset="0"/>
                          </a:rPr>
                          <m:t>𝑗</m:t>
                        </m:r>
                      </m:sub>
                    </m:sSub>
                    <m:r>
                      <a:rPr lang="it-IT" b="0" i="1" smtClean="0">
                        <a:latin typeface="Cambria Math" panose="02040503050406030204" pitchFamily="18" charset="0"/>
                      </a:rPr>
                      <m:t>)+</m:t>
                    </m:r>
                    <m:r>
                      <m:rPr>
                        <m:sty m:val="p"/>
                      </m:rPr>
                      <a:rPr lang="el-GR" b="0" i="1" smtClean="0">
                        <a:latin typeface="Cambria Math" panose="02040503050406030204" pitchFamily="18" charset="0"/>
                      </a:rPr>
                      <m:t>λ</m:t>
                    </m:r>
                    <m:nary>
                      <m:naryPr>
                        <m:chr m:val="∑"/>
                        <m:limLoc m:val="subSup"/>
                        <m:ctrlPr>
                          <a:rPr lang="el-GR" b="0" i="1" smtClean="0">
                            <a:latin typeface="Cambria Math" panose="02040503050406030204" pitchFamily="18" charset="0"/>
                          </a:rPr>
                        </m:ctrlPr>
                      </m:naryPr>
                      <m:sub>
                        <m:r>
                          <m:rPr>
                            <m:brk m:alnAt="25"/>
                          </m:rPr>
                          <a:rPr lang="it-IT" b="0" i="1" smtClean="0">
                            <a:latin typeface="Cambria Math" panose="02040503050406030204" pitchFamily="18" charset="0"/>
                          </a:rPr>
                          <m:t>𝑗</m:t>
                        </m:r>
                        <m:r>
                          <a:rPr lang="it-IT" b="0" i="1" smtClean="0">
                            <a:latin typeface="Cambria Math" panose="02040503050406030204" pitchFamily="18" charset="0"/>
                          </a:rPr>
                          <m:t>=1</m:t>
                        </m:r>
                      </m:sub>
                      <m:sup>
                        <m:r>
                          <a:rPr lang="it-IT" b="0" i="1" smtClean="0">
                            <a:latin typeface="Cambria Math" panose="02040503050406030204" pitchFamily="18" charset="0"/>
                          </a:rPr>
                          <m:t>𝑀</m:t>
                        </m:r>
                      </m:sup>
                      <m:e>
                        <m:sSubSup>
                          <m:sSubSupPr>
                            <m:ctrlPr>
                              <a:rPr lang="el-GR" b="0" i="1" smtClean="0">
                                <a:latin typeface="Cambria Math" panose="02040503050406030204" pitchFamily="18" charset="0"/>
                              </a:rPr>
                            </m:ctrlPr>
                          </m:sSubSupPr>
                          <m:e>
                            <m:r>
                              <a:rPr lang="it-IT" b="0" i="1" smtClean="0">
                                <a:latin typeface="Cambria Math" panose="02040503050406030204" pitchFamily="18" charset="0"/>
                              </a:rPr>
                              <m:t>𝑤</m:t>
                            </m:r>
                          </m:e>
                          <m:sub>
                            <m:r>
                              <a:rPr lang="it-IT" b="0" i="1" smtClean="0">
                                <a:latin typeface="Cambria Math" panose="02040503050406030204" pitchFamily="18" charset="0"/>
                              </a:rPr>
                              <m:t>𝑗</m:t>
                            </m:r>
                          </m:sub>
                          <m:sup>
                            <m:r>
                              <a:rPr lang="it-IT" b="0" i="1" smtClean="0">
                                <a:latin typeface="Cambria Math" panose="02040503050406030204" pitchFamily="18" charset="0"/>
                              </a:rPr>
                              <m:t>2</m:t>
                            </m:r>
                          </m:sup>
                        </m:sSubSup>
                      </m:e>
                    </m:nary>
                  </m:oMath>
                </a14:m>
                <a:r>
                  <a:rPr lang="en-US" dirty="0"/>
                  <a:t>  </a:t>
                </a:r>
              </a:p>
            </p:txBody>
          </p:sp>
        </mc:Choice>
        <mc:Fallback xmlns="">
          <p:sp>
            <p:nvSpPr>
              <p:cNvPr id="22" name="CasellaDiTesto 21">
                <a:extLst>
                  <a:ext uri="{FF2B5EF4-FFF2-40B4-BE49-F238E27FC236}">
                    <a16:creationId xmlns:a16="http://schemas.microsoft.com/office/drawing/2014/main" id="{1EB8EFE1-BA15-4E2D-A81C-555A30D0436A}"/>
                  </a:ext>
                </a:extLst>
              </p:cNvPr>
              <p:cNvSpPr txBox="1">
                <a:spLocks noRot="1" noChangeAspect="1" noMove="1" noResize="1" noEditPoints="1" noAdjustHandles="1" noChangeArrowheads="1" noChangeShapeType="1" noTextEdit="1"/>
              </p:cNvSpPr>
              <p:nvPr/>
            </p:nvSpPr>
            <p:spPr>
              <a:xfrm>
                <a:off x="6248400" y="3436507"/>
                <a:ext cx="5511800" cy="415755"/>
              </a:xfrm>
              <a:prstGeom prst="rect">
                <a:avLst/>
              </a:prstGeom>
              <a:blipFill>
                <a:blip r:embed="rId5"/>
                <a:stretch>
                  <a:fillRect t="-102941" b="-158824"/>
                </a:stretch>
              </a:blipFill>
            </p:spPr>
            <p:txBody>
              <a:bodyPr/>
              <a:lstStyle/>
              <a:p>
                <a:r>
                  <a:rPr lang="en-US">
                    <a:noFill/>
                  </a:rPr>
                  <a:t> </a:t>
                </a:r>
              </a:p>
            </p:txBody>
          </p:sp>
        </mc:Fallback>
      </mc:AlternateContent>
      <p:cxnSp>
        <p:nvCxnSpPr>
          <p:cNvPr id="5" name="Connettore 2 4">
            <a:extLst>
              <a:ext uri="{FF2B5EF4-FFF2-40B4-BE49-F238E27FC236}">
                <a16:creationId xmlns:a16="http://schemas.microsoft.com/office/drawing/2014/main" id="{F3EC739A-AD54-4709-95D6-60C6FE60F6CB}"/>
              </a:ext>
            </a:extLst>
          </p:cNvPr>
          <p:cNvCxnSpPr>
            <a:cxnSpLocks/>
            <a:endCxn id="22" idx="1"/>
          </p:cNvCxnSpPr>
          <p:nvPr/>
        </p:nvCxnSpPr>
        <p:spPr>
          <a:xfrm>
            <a:off x="3708400" y="3644385"/>
            <a:ext cx="2540000"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Connettore 2 24">
            <a:extLst>
              <a:ext uri="{FF2B5EF4-FFF2-40B4-BE49-F238E27FC236}">
                <a16:creationId xmlns:a16="http://schemas.microsoft.com/office/drawing/2014/main" id="{9A7026F1-7D1B-4801-9439-26B9A7D345F9}"/>
              </a:ext>
            </a:extLst>
          </p:cNvPr>
          <p:cNvCxnSpPr>
            <a:cxnSpLocks/>
          </p:cNvCxnSpPr>
          <p:nvPr/>
        </p:nvCxnSpPr>
        <p:spPr>
          <a:xfrm flipH="1">
            <a:off x="9951720" y="3200400"/>
            <a:ext cx="228600" cy="35052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8" name="CasellaDiTesto 27">
            <a:extLst>
              <a:ext uri="{FF2B5EF4-FFF2-40B4-BE49-F238E27FC236}">
                <a16:creationId xmlns:a16="http://schemas.microsoft.com/office/drawing/2014/main" id="{DEFB854B-B71A-4FB5-ACF6-D3C29869C956}"/>
              </a:ext>
            </a:extLst>
          </p:cNvPr>
          <p:cNvSpPr txBox="1"/>
          <p:nvPr/>
        </p:nvSpPr>
        <p:spPr>
          <a:xfrm>
            <a:off x="9951720" y="2899058"/>
            <a:ext cx="1116522" cy="338554"/>
          </a:xfrm>
          <a:prstGeom prst="rect">
            <a:avLst/>
          </a:prstGeom>
          <a:noFill/>
        </p:spPr>
        <p:txBody>
          <a:bodyPr wrap="square">
            <a:spAutoFit/>
          </a:bodyPr>
          <a:lstStyle/>
          <a:p>
            <a:r>
              <a:rPr lang="en-US" sz="1600" b="1" dirty="0"/>
              <a:t>L2-term</a:t>
            </a:r>
            <a:endParaRPr lang="en-US" sz="1600" dirty="0"/>
          </a:p>
        </p:txBody>
      </p:sp>
      <p:cxnSp>
        <p:nvCxnSpPr>
          <p:cNvPr id="30" name="Connettore 2 29">
            <a:extLst>
              <a:ext uri="{FF2B5EF4-FFF2-40B4-BE49-F238E27FC236}">
                <a16:creationId xmlns:a16="http://schemas.microsoft.com/office/drawing/2014/main" id="{713BB3E7-AFF7-4AE4-844A-E2BE81B2710A}"/>
              </a:ext>
            </a:extLst>
          </p:cNvPr>
          <p:cNvCxnSpPr>
            <a:cxnSpLocks/>
          </p:cNvCxnSpPr>
          <p:nvPr/>
        </p:nvCxnSpPr>
        <p:spPr>
          <a:xfrm flipH="1">
            <a:off x="8225600" y="3163188"/>
            <a:ext cx="228600" cy="35052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1" name="CasellaDiTesto 30">
            <a:extLst>
              <a:ext uri="{FF2B5EF4-FFF2-40B4-BE49-F238E27FC236}">
                <a16:creationId xmlns:a16="http://schemas.microsoft.com/office/drawing/2014/main" id="{F2D84ECC-548F-4EA1-87E5-C77FBCCECDBF}"/>
              </a:ext>
            </a:extLst>
          </p:cNvPr>
          <p:cNvSpPr txBox="1"/>
          <p:nvPr/>
        </p:nvSpPr>
        <p:spPr>
          <a:xfrm>
            <a:off x="6659498" y="2899058"/>
            <a:ext cx="2728342" cy="338554"/>
          </a:xfrm>
          <a:prstGeom prst="rect">
            <a:avLst/>
          </a:prstGeom>
          <a:noFill/>
        </p:spPr>
        <p:txBody>
          <a:bodyPr wrap="square">
            <a:spAutoFit/>
          </a:bodyPr>
          <a:lstStyle/>
          <a:p>
            <a:r>
              <a:rPr lang="en-US" sz="1600" dirty="0"/>
              <a:t>e.g. MAE, MSE, Cross-Entropy</a:t>
            </a:r>
          </a:p>
        </p:txBody>
      </p:sp>
    </p:spTree>
    <p:extLst>
      <p:ext uri="{BB962C8B-B14F-4D97-AF65-F5344CB8AC3E}">
        <p14:creationId xmlns:p14="http://schemas.microsoft.com/office/powerpoint/2010/main" val="263219136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BA49B5CB-0E59-47F5-A598-B008FEAB60F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555" t="5848" r="6725" b="6140"/>
          <a:stretch/>
        </p:blipFill>
        <p:spPr bwMode="auto">
          <a:xfrm>
            <a:off x="11390552" y="-17585"/>
            <a:ext cx="801448" cy="80411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662D03B7-781F-465F-B63F-5FECEC74ED4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2882" t="12118" r="9832" b="18598"/>
          <a:stretch/>
        </p:blipFill>
        <p:spPr bwMode="auto">
          <a:xfrm>
            <a:off x="11435555" y="786534"/>
            <a:ext cx="731111" cy="655404"/>
          </a:xfrm>
          <a:prstGeom prst="rect">
            <a:avLst/>
          </a:prstGeom>
          <a:noFill/>
          <a:extLst>
            <a:ext uri="{909E8E84-426E-40DD-AFC4-6F175D3DCCD1}">
              <a14:hiddenFill xmlns:a14="http://schemas.microsoft.com/office/drawing/2010/main">
                <a:solidFill>
                  <a:srgbClr val="FFFFFF"/>
                </a:solidFill>
              </a14:hiddenFill>
            </a:ext>
          </a:extLst>
        </p:spPr>
      </p:pic>
      <p:pic>
        <p:nvPicPr>
          <p:cNvPr id="6" name="Immagine 5">
            <a:extLst>
              <a:ext uri="{FF2B5EF4-FFF2-40B4-BE49-F238E27FC236}">
                <a16:creationId xmlns:a16="http://schemas.microsoft.com/office/drawing/2014/main" id="{E506EE41-8FBF-4069-BE3E-A9357494240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80313" y="0"/>
            <a:ext cx="801447" cy="800101"/>
          </a:xfrm>
          <a:prstGeom prst="rect">
            <a:avLst/>
          </a:prstGeom>
          <a:ln>
            <a:noFill/>
          </a:ln>
          <a:effectLst>
            <a:outerShdw blurRad="292100" dist="139700" dir="2700000" algn="tl" rotWithShape="0">
              <a:srgbClr val="333333">
                <a:alpha val="65000"/>
              </a:srgbClr>
            </a:outerShdw>
          </a:effectLst>
        </p:spPr>
      </p:pic>
      <p:sp>
        <p:nvSpPr>
          <p:cNvPr id="9" name="CasellaDiTesto 8">
            <a:extLst>
              <a:ext uri="{FF2B5EF4-FFF2-40B4-BE49-F238E27FC236}">
                <a16:creationId xmlns:a16="http://schemas.microsoft.com/office/drawing/2014/main" id="{78F30BA7-DC35-49CF-8F0D-1A9CA614DB74}"/>
              </a:ext>
            </a:extLst>
          </p:cNvPr>
          <p:cNvSpPr txBox="1"/>
          <p:nvPr/>
        </p:nvSpPr>
        <p:spPr>
          <a:xfrm>
            <a:off x="8484823" y="6488668"/>
            <a:ext cx="3707177" cy="369332"/>
          </a:xfrm>
          <a:prstGeom prst="rect">
            <a:avLst/>
          </a:prstGeom>
          <a:noFill/>
        </p:spPr>
        <p:txBody>
          <a:bodyPr wrap="square" rtlCol="0">
            <a:spAutoFit/>
          </a:bodyPr>
          <a:lstStyle/>
          <a:p>
            <a:r>
              <a:rPr lang="en-US" i="1" dirty="0"/>
              <a:t>INAF School of AI, Naples, April 14-17</a:t>
            </a:r>
          </a:p>
        </p:txBody>
      </p:sp>
      <p:sp>
        <p:nvSpPr>
          <p:cNvPr id="12" name="CasellaDiTesto 11">
            <a:extLst>
              <a:ext uri="{FF2B5EF4-FFF2-40B4-BE49-F238E27FC236}">
                <a16:creationId xmlns:a16="http://schemas.microsoft.com/office/drawing/2014/main" id="{2A68524A-12A2-434C-A7E3-1B83559A4A24}"/>
              </a:ext>
            </a:extLst>
          </p:cNvPr>
          <p:cNvSpPr txBox="1"/>
          <p:nvPr/>
        </p:nvSpPr>
        <p:spPr>
          <a:xfrm>
            <a:off x="173042" y="-17585"/>
            <a:ext cx="4579331" cy="584775"/>
          </a:xfrm>
          <a:prstGeom prst="rect">
            <a:avLst/>
          </a:prstGeom>
          <a:noFill/>
        </p:spPr>
        <p:txBody>
          <a:bodyPr wrap="none" rtlCol="0">
            <a:spAutoFit/>
          </a:bodyPr>
          <a:lstStyle/>
          <a:p>
            <a:r>
              <a:rPr lang="en-US" sz="3200" b="1" dirty="0"/>
              <a:t>Regularization techniques</a:t>
            </a:r>
          </a:p>
        </p:txBody>
      </p:sp>
      <p:sp>
        <p:nvSpPr>
          <p:cNvPr id="8" name="CasellaDiTesto 7">
            <a:extLst>
              <a:ext uri="{FF2B5EF4-FFF2-40B4-BE49-F238E27FC236}">
                <a16:creationId xmlns:a16="http://schemas.microsoft.com/office/drawing/2014/main" id="{F7DD9A49-913B-4069-ABC9-A4C10D8FEC7F}"/>
              </a:ext>
            </a:extLst>
          </p:cNvPr>
          <p:cNvSpPr txBox="1"/>
          <p:nvPr/>
        </p:nvSpPr>
        <p:spPr>
          <a:xfrm>
            <a:off x="173042" y="745219"/>
            <a:ext cx="10921680" cy="1323439"/>
          </a:xfrm>
          <a:prstGeom prst="rect">
            <a:avLst/>
          </a:prstGeom>
          <a:noFill/>
        </p:spPr>
        <p:txBody>
          <a:bodyPr wrap="square">
            <a:spAutoFit/>
          </a:bodyPr>
          <a:lstStyle/>
          <a:p>
            <a:r>
              <a:rPr lang="en-US" sz="1600" b="1" dirty="0"/>
              <a:t>Overfitting</a:t>
            </a:r>
            <a:r>
              <a:rPr lang="en-US" sz="1600" dirty="0"/>
              <a:t>: is the tendency of an algorithm to extract more information than necessary to capture the noise-less signal from the training set, which results to a hyper-specialization, preventing the gain of generalization.</a:t>
            </a:r>
          </a:p>
          <a:p>
            <a:endParaRPr lang="en-US" sz="1600" dirty="0"/>
          </a:p>
          <a:p>
            <a:r>
              <a:rPr lang="en-US" sz="1600" b="1" dirty="0"/>
              <a:t>Underfitting</a:t>
            </a:r>
            <a:r>
              <a:rPr lang="en-US" sz="1600" dirty="0"/>
              <a:t>: is the condition that occurs when the model is not able to extract abstract properties during the training phase; in it could be the result of insufficient capacity, insufficient training, or insufficient information retention.</a:t>
            </a:r>
          </a:p>
        </p:txBody>
      </p:sp>
      <p:sp>
        <p:nvSpPr>
          <p:cNvPr id="11" name="CasellaDiTesto 10">
            <a:extLst>
              <a:ext uri="{FF2B5EF4-FFF2-40B4-BE49-F238E27FC236}">
                <a16:creationId xmlns:a16="http://schemas.microsoft.com/office/drawing/2014/main" id="{AECB860A-0D25-4171-9441-80BCA8568962}"/>
              </a:ext>
            </a:extLst>
          </p:cNvPr>
          <p:cNvSpPr txBox="1"/>
          <p:nvPr/>
        </p:nvSpPr>
        <p:spPr>
          <a:xfrm>
            <a:off x="228922" y="2246687"/>
            <a:ext cx="10921680" cy="3293209"/>
          </a:xfrm>
          <a:prstGeom prst="rect">
            <a:avLst/>
          </a:prstGeom>
          <a:noFill/>
        </p:spPr>
        <p:txBody>
          <a:bodyPr wrap="square">
            <a:spAutoFit/>
          </a:bodyPr>
          <a:lstStyle/>
          <a:p>
            <a:r>
              <a:rPr lang="en-US" sz="1600" dirty="0"/>
              <a:t>Underfitting and overfitting can be prevented with </a:t>
            </a:r>
            <a:r>
              <a:rPr lang="en-US" sz="1600" b="1" dirty="0"/>
              <a:t>regularization techniques</a:t>
            </a:r>
            <a:r>
              <a:rPr lang="en-US" sz="1600" dirty="0"/>
              <a:t>:</a:t>
            </a:r>
          </a:p>
          <a:p>
            <a:endParaRPr lang="en-US" sz="1600" dirty="0"/>
          </a:p>
          <a:p>
            <a:r>
              <a:rPr lang="en-US" sz="1600" dirty="0"/>
              <a:t> - Early stopping criteria;</a:t>
            </a:r>
          </a:p>
          <a:p>
            <a:r>
              <a:rPr lang="en-US" sz="1600" dirty="0"/>
              <a:t> - Best-model check point;</a:t>
            </a:r>
          </a:p>
          <a:p>
            <a:r>
              <a:rPr lang="en-US" sz="1600" dirty="0"/>
              <a:t> - Reducing the learning-rate (as a function of the epochs);</a:t>
            </a:r>
          </a:p>
          <a:p>
            <a:r>
              <a:rPr lang="en-US" sz="1600" dirty="0"/>
              <a:t> - </a:t>
            </a:r>
            <a:r>
              <a:rPr lang="en-US" sz="1600" u="sng" dirty="0"/>
              <a:t>Weight decay (a.k.a. L2 regularization)</a:t>
            </a:r>
          </a:p>
          <a:p>
            <a:r>
              <a:rPr lang="en-US" sz="1600" dirty="0"/>
              <a:t> - Dropout</a:t>
            </a:r>
          </a:p>
          <a:p>
            <a:endParaRPr lang="en-US" sz="1600" dirty="0"/>
          </a:p>
          <a:p>
            <a:endParaRPr lang="en-US" sz="1600" dirty="0"/>
          </a:p>
          <a:p>
            <a:r>
              <a:rPr lang="en-US" sz="1600" dirty="0"/>
              <a:t> - Intruding adversarial examples</a:t>
            </a:r>
          </a:p>
          <a:p>
            <a:endParaRPr lang="en-US" sz="1600" dirty="0"/>
          </a:p>
          <a:p>
            <a:r>
              <a:rPr lang="en-US" sz="1600" dirty="0"/>
              <a:t> - Many other approaches (see, </a:t>
            </a:r>
            <a:r>
              <a:rPr lang="en-US" sz="1600" dirty="0" err="1"/>
              <a:t>e.g</a:t>
            </a:r>
            <a:r>
              <a:rPr lang="en-US" sz="1600" dirty="0"/>
              <a:t>,  Goodfellow +2016)</a:t>
            </a:r>
          </a:p>
          <a:p>
            <a:endParaRPr lang="en-US" sz="1600" dirty="0"/>
          </a:p>
        </p:txBody>
      </p:sp>
      <mc:AlternateContent xmlns:mc="http://schemas.openxmlformats.org/markup-compatibility/2006" xmlns:a14="http://schemas.microsoft.com/office/drawing/2010/main">
        <mc:Choice Requires="a14">
          <p:sp>
            <p:nvSpPr>
              <p:cNvPr id="22" name="CasellaDiTesto 21">
                <a:extLst>
                  <a:ext uri="{FF2B5EF4-FFF2-40B4-BE49-F238E27FC236}">
                    <a16:creationId xmlns:a16="http://schemas.microsoft.com/office/drawing/2014/main" id="{1EB8EFE1-BA15-4E2D-A81C-555A30D0436A}"/>
                  </a:ext>
                </a:extLst>
              </p:cNvPr>
              <p:cNvSpPr txBox="1"/>
              <p:nvPr/>
            </p:nvSpPr>
            <p:spPr>
              <a:xfrm>
                <a:off x="6248400" y="3436507"/>
                <a:ext cx="5511800" cy="415755"/>
              </a:xfrm>
              <a:prstGeom prst="rect">
                <a:avLst/>
              </a:prstGeom>
              <a:noFill/>
            </p:spPr>
            <p:txBody>
              <a:bodyPr wrap="square">
                <a:spAutoFit/>
              </a:bodyPr>
              <a:lstStyle/>
              <a:p>
                <a14:m>
                  <m:oMath xmlns:m="http://schemas.openxmlformats.org/officeDocument/2006/math">
                    <m:r>
                      <a:rPr lang="it-IT" b="0" i="1" smtClean="0">
                        <a:latin typeface="Cambria Math" panose="02040503050406030204" pitchFamily="18" charset="0"/>
                      </a:rPr>
                      <m:t>𝐶</m:t>
                    </m:r>
                    <m:d>
                      <m:dPr>
                        <m:endChr m:val="|"/>
                        <m:ctrlPr>
                          <a:rPr lang="it-IT" b="0" i="1" smtClean="0">
                            <a:latin typeface="Cambria Math" panose="02040503050406030204" pitchFamily="18" charset="0"/>
                          </a:rPr>
                        </m:ctrlPr>
                      </m:dPr>
                      <m:e>
                        <m:r>
                          <a:rPr lang="it-IT" b="0" i="1" smtClean="0">
                            <a:latin typeface="Cambria Math" panose="02040503050406030204" pitchFamily="18" charset="0"/>
                          </a:rPr>
                          <m:t>𝑦</m:t>
                        </m:r>
                        <m:r>
                          <a:rPr lang="it-IT" b="0" i="1" smtClean="0">
                            <a:latin typeface="Cambria Math" panose="02040503050406030204" pitchFamily="18" charset="0"/>
                          </a:rPr>
                          <m:t>,</m:t>
                        </m:r>
                        <m:acc>
                          <m:accPr>
                            <m:chr m:val="̅"/>
                            <m:ctrlPr>
                              <a:rPr lang="it-IT" i="1" smtClean="0">
                                <a:latin typeface="Cambria Math" panose="02040503050406030204" pitchFamily="18" charset="0"/>
                              </a:rPr>
                            </m:ctrlPr>
                          </m:accPr>
                          <m:e>
                            <m:r>
                              <a:rPr lang="it-IT" b="0" i="1" smtClean="0">
                                <a:latin typeface="Cambria Math" panose="02040503050406030204" pitchFamily="18" charset="0"/>
                              </a:rPr>
                              <m:t>𝑦</m:t>
                            </m:r>
                          </m:e>
                        </m:acc>
                        <m:r>
                          <a:rPr lang="it-IT" b="0" i="1" smtClean="0">
                            <a:latin typeface="Cambria Math" panose="02040503050406030204" pitchFamily="18" charset="0"/>
                          </a:rPr>
                          <m:t> </m:t>
                        </m:r>
                      </m:e>
                    </m:d>
                    <m:sSub>
                      <m:sSubPr>
                        <m:ctrlPr>
                          <a:rPr lang="it-IT" b="0" i="1" smtClean="0">
                            <a:latin typeface="Cambria Math" panose="02040503050406030204" pitchFamily="18" charset="0"/>
                          </a:rPr>
                        </m:ctrlPr>
                      </m:sSubPr>
                      <m:e>
                        <m:r>
                          <a:rPr lang="it-IT" b="0" i="1" smtClean="0">
                            <a:latin typeface="Cambria Math" panose="02040503050406030204" pitchFamily="18" charset="0"/>
                          </a:rPr>
                          <m:t>𝑤</m:t>
                        </m:r>
                      </m:e>
                      <m:sub>
                        <m:r>
                          <a:rPr lang="it-IT" b="0" i="1" smtClean="0">
                            <a:latin typeface="Cambria Math" panose="02040503050406030204" pitchFamily="18" charset="0"/>
                          </a:rPr>
                          <m:t>𝑗</m:t>
                        </m:r>
                      </m:sub>
                    </m:sSub>
                    <m:r>
                      <a:rPr lang="it-IT" b="0" i="1" smtClean="0">
                        <a:latin typeface="Cambria Math" panose="02040503050406030204" pitchFamily="18" charset="0"/>
                      </a:rPr>
                      <m:t>,</m:t>
                    </m:r>
                    <m:sSub>
                      <m:sSubPr>
                        <m:ctrlPr>
                          <a:rPr lang="it-IT" i="1">
                            <a:latin typeface="Cambria Math" panose="02040503050406030204" pitchFamily="18" charset="0"/>
                          </a:rPr>
                        </m:ctrlPr>
                      </m:sSubPr>
                      <m:e>
                        <m:r>
                          <a:rPr lang="it-IT" b="0" i="1" smtClean="0">
                            <a:latin typeface="Cambria Math" panose="02040503050406030204" pitchFamily="18" charset="0"/>
                          </a:rPr>
                          <m:t>𝑏</m:t>
                        </m:r>
                      </m:e>
                      <m:sub>
                        <m:r>
                          <a:rPr lang="it-IT" i="1">
                            <a:latin typeface="Cambria Math" panose="02040503050406030204" pitchFamily="18" charset="0"/>
                          </a:rPr>
                          <m:t>𝑗</m:t>
                        </m:r>
                      </m:sub>
                    </m:sSub>
                    <m:r>
                      <a:rPr lang="it-IT" b="0" i="1" smtClean="0">
                        <a:latin typeface="Cambria Math" panose="02040503050406030204" pitchFamily="18" charset="0"/>
                      </a:rPr>
                      <m:t>)=</m:t>
                    </m:r>
                    <m:r>
                      <a:rPr lang="it-IT" b="0" i="1" smtClean="0">
                        <a:latin typeface="Cambria Math" panose="02040503050406030204" pitchFamily="18" charset="0"/>
                      </a:rPr>
                      <m:t>𝐿𝑜𝑠𝑠</m:t>
                    </m:r>
                    <m:d>
                      <m:dPr>
                        <m:endChr m:val="|"/>
                        <m:ctrlPr>
                          <a:rPr lang="it-IT" i="1">
                            <a:latin typeface="Cambria Math" panose="02040503050406030204" pitchFamily="18" charset="0"/>
                          </a:rPr>
                        </m:ctrlPr>
                      </m:dPr>
                      <m:e>
                        <m:r>
                          <a:rPr lang="it-IT" i="1">
                            <a:latin typeface="Cambria Math" panose="02040503050406030204" pitchFamily="18" charset="0"/>
                          </a:rPr>
                          <m:t>𝑦</m:t>
                        </m:r>
                        <m:r>
                          <a:rPr lang="it-IT" i="1">
                            <a:latin typeface="Cambria Math" panose="02040503050406030204" pitchFamily="18" charset="0"/>
                          </a:rPr>
                          <m:t>,</m:t>
                        </m:r>
                        <m:acc>
                          <m:accPr>
                            <m:chr m:val="̅"/>
                            <m:ctrlPr>
                              <a:rPr lang="it-IT" i="1">
                                <a:latin typeface="Cambria Math" panose="02040503050406030204" pitchFamily="18" charset="0"/>
                              </a:rPr>
                            </m:ctrlPr>
                          </m:accPr>
                          <m:e>
                            <m:r>
                              <a:rPr lang="it-IT" i="1">
                                <a:latin typeface="Cambria Math" panose="02040503050406030204" pitchFamily="18" charset="0"/>
                              </a:rPr>
                              <m:t>𝑦</m:t>
                            </m:r>
                          </m:e>
                        </m:acc>
                        <m:r>
                          <a:rPr lang="it-IT" i="1">
                            <a:latin typeface="Cambria Math" panose="02040503050406030204" pitchFamily="18" charset="0"/>
                          </a:rPr>
                          <m:t> </m:t>
                        </m:r>
                      </m:e>
                    </m:d>
                    <m:sSub>
                      <m:sSubPr>
                        <m:ctrlPr>
                          <a:rPr lang="it-IT" i="1">
                            <a:latin typeface="Cambria Math" panose="02040503050406030204" pitchFamily="18" charset="0"/>
                          </a:rPr>
                        </m:ctrlPr>
                      </m:sSubPr>
                      <m:e>
                        <m:r>
                          <a:rPr lang="it-IT" i="1">
                            <a:latin typeface="Cambria Math" panose="02040503050406030204" pitchFamily="18" charset="0"/>
                          </a:rPr>
                          <m:t>𝑤</m:t>
                        </m:r>
                      </m:e>
                      <m:sub>
                        <m:r>
                          <a:rPr lang="it-IT" i="1">
                            <a:latin typeface="Cambria Math" panose="02040503050406030204" pitchFamily="18" charset="0"/>
                          </a:rPr>
                          <m:t>𝑗</m:t>
                        </m:r>
                      </m:sub>
                    </m:sSub>
                    <m:r>
                      <a:rPr lang="it-IT" i="1">
                        <a:latin typeface="Cambria Math" panose="02040503050406030204" pitchFamily="18" charset="0"/>
                      </a:rPr>
                      <m:t>,</m:t>
                    </m:r>
                    <m:sSub>
                      <m:sSubPr>
                        <m:ctrlPr>
                          <a:rPr lang="it-IT" i="1">
                            <a:latin typeface="Cambria Math" panose="02040503050406030204" pitchFamily="18" charset="0"/>
                          </a:rPr>
                        </m:ctrlPr>
                      </m:sSubPr>
                      <m:e>
                        <m:r>
                          <a:rPr lang="it-IT" i="1">
                            <a:latin typeface="Cambria Math" panose="02040503050406030204" pitchFamily="18" charset="0"/>
                          </a:rPr>
                          <m:t>𝑏</m:t>
                        </m:r>
                      </m:e>
                      <m:sub>
                        <m:r>
                          <a:rPr lang="it-IT" i="1">
                            <a:latin typeface="Cambria Math" panose="02040503050406030204" pitchFamily="18" charset="0"/>
                          </a:rPr>
                          <m:t>𝑗</m:t>
                        </m:r>
                      </m:sub>
                    </m:sSub>
                    <m:r>
                      <a:rPr lang="it-IT" b="0" i="1" smtClean="0">
                        <a:latin typeface="Cambria Math" panose="02040503050406030204" pitchFamily="18" charset="0"/>
                      </a:rPr>
                      <m:t>)+</m:t>
                    </m:r>
                    <m:r>
                      <m:rPr>
                        <m:sty m:val="p"/>
                      </m:rPr>
                      <a:rPr lang="el-GR" b="0" i="1" smtClean="0">
                        <a:latin typeface="Cambria Math" panose="02040503050406030204" pitchFamily="18" charset="0"/>
                      </a:rPr>
                      <m:t>λ</m:t>
                    </m:r>
                    <m:nary>
                      <m:naryPr>
                        <m:chr m:val="∑"/>
                        <m:limLoc m:val="subSup"/>
                        <m:ctrlPr>
                          <a:rPr lang="el-GR" b="0" i="1" smtClean="0">
                            <a:latin typeface="Cambria Math" panose="02040503050406030204" pitchFamily="18" charset="0"/>
                          </a:rPr>
                        </m:ctrlPr>
                      </m:naryPr>
                      <m:sub>
                        <m:r>
                          <m:rPr>
                            <m:brk m:alnAt="25"/>
                          </m:rPr>
                          <a:rPr lang="it-IT" b="0" i="1" smtClean="0">
                            <a:latin typeface="Cambria Math" panose="02040503050406030204" pitchFamily="18" charset="0"/>
                          </a:rPr>
                          <m:t>𝑗</m:t>
                        </m:r>
                        <m:r>
                          <a:rPr lang="it-IT" b="0" i="1" smtClean="0">
                            <a:latin typeface="Cambria Math" panose="02040503050406030204" pitchFamily="18" charset="0"/>
                          </a:rPr>
                          <m:t>=1</m:t>
                        </m:r>
                      </m:sub>
                      <m:sup>
                        <m:r>
                          <a:rPr lang="it-IT" b="0" i="1" smtClean="0">
                            <a:latin typeface="Cambria Math" panose="02040503050406030204" pitchFamily="18" charset="0"/>
                          </a:rPr>
                          <m:t>𝑀</m:t>
                        </m:r>
                      </m:sup>
                      <m:e>
                        <m:sSubSup>
                          <m:sSubSupPr>
                            <m:ctrlPr>
                              <a:rPr lang="el-GR" b="0" i="1" smtClean="0">
                                <a:latin typeface="Cambria Math" panose="02040503050406030204" pitchFamily="18" charset="0"/>
                              </a:rPr>
                            </m:ctrlPr>
                          </m:sSubSupPr>
                          <m:e>
                            <m:r>
                              <a:rPr lang="it-IT" b="0" i="1" smtClean="0">
                                <a:latin typeface="Cambria Math" panose="02040503050406030204" pitchFamily="18" charset="0"/>
                              </a:rPr>
                              <m:t>𝑤</m:t>
                            </m:r>
                          </m:e>
                          <m:sub>
                            <m:r>
                              <a:rPr lang="it-IT" b="0" i="1" smtClean="0">
                                <a:latin typeface="Cambria Math" panose="02040503050406030204" pitchFamily="18" charset="0"/>
                              </a:rPr>
                              <m:t>𝑗</m:t>
                            </m:r>
                          </m:sub>
                          <m:sup>
                            <m:r>
                              <a:rPr lang="it-IT" b="0" i="1" smtClean="0">
                                <a:latin typeface="Cambria Math" panose="02040503050406030204" pitchFamily="18" charset="0"/>
                              </a:rPr>
                              <m:t>2</m:t>
                            </m:r>
                          </m:sup>
                        </m:sSubSup>
                      </m:e>
                    </m:nary>
                  </m:oMath>
                </a14:m>
                <a:r>
                  <a:rPr lang="en-US" dirty="0"/>
                  <a:t>  </a:t>
                </a:r>
              </a:p>
            </p:txBody>
          </p:sp>
        </mc:Choice>
        <mc:Fallback xmlns="">
          <p:sp>
            <p:nvSpPr>
              <p:cNvPr id="22" name="CasellaDiTesto 21">
                <a:extLst>
                  <a:ext uri="{FF2B5EF4-FFF2-40B4-BE49-F238E27FC236}">
                    <a16:creationId xmlns:a16="http://schemas.microsoft.com/office/drawing/2014/main" id="{1EB8EFE1-BA15-4E2D-A81C-555A30D0436A}"/>
                  </a:ext>
                </a:extLst>
              </p:cNvPr>
              <p:cNvSpPr txBox="1">
                <a:spLocks noRot="1" noChangeAspect="1" noMove="1" noResize="1" noEditPoints="1" noAdjustHandles="1" noChangeArrowheads="1" noChangeShapeType="1" noTextEdit="1"/>
              </p:cNvSpPr>
              <p:nvPr/>
            </p:nvSpPr>
            <p:spPr>
              <a:xfrm>
                <a:off x="6248400" y="3436507"/>
                <a:ext cx="5511800" cy="415755"/>
              </a:xfrm>
              <a:prstGeom prst="rect">
                <a:avLst/>
              </a:prstGeom>
              <a:blipFill>
                <a:blip r:embed="rId5"/>
                <a:stretch>
                  <a:fillRect t="-102941" b="-158824"/>
                </a:stretch>
              </a:blipFill>
            </p:spPr>
            <p:txBody>
              <a:bodyPr/>
              <a:lstStyle/>
              <a:p>
                <a:r>
                  <a:rPr lang="en-US">
                    <a:noFill/>
                  </a:rPr>
                  <a:t> </a:t>
                </a:r>
              </a:p>
            </p:txBody>
          </p:sp>
        </mc:Fallback>
      </mc:AlternateContent>
      <p:cxnSp>
        <p:nvCxnSpPr>
          <p:cNvPr id="5" name="Connettore 2 4">
            <a:extLst>
              <a:ext uri="{FF2B5EF4-FFF2-40B4-BE49-F238E27FC236}">
                <a16:creationId xmlns:a16="http://schemas.microsoft.com/office/drawing/2014/main" id="{F3EC739A-AD54-4709-95D6-60C6FE60F6CB}"/>
              </a:ext>
            </a:extLst>
          </p:cNvPr>
          <p:cNvCxnSpPr>
            <a:cxnSpLocks/>
            <a:endCxn id="22" idx="1"/>
          </p:cNvCxnSpPr>
          <p:nvPr/>
        </p:nvCxnSpPr>
        <p:spPr>
          <a:xfrm>
            <a:off x="3708400" y="3644385"/>
            <a:ext cx="2540000"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Connettore 2 24">
            <a:extLst>
              <a:ext uri="{FF2B5EF4-FFF2-40B4-BE49-F238E27FC236}">
                <a16:creationId xmlns:a16="http://schemas.microsoft.com/office/drawing/2014/main" id="{9A7026F1-7D1B-4801-9439-26B9A7D345F9}"/>
              </a:ext>
            </a:extLst>
          </p:cNvPr>
          <p:cNvCxnSpPr>
            <a:cxnSpLocks/>
          </p:cNvCxnSpPr>
          <p:nvPr/>
        </p:nvCxnSpPr>
        <p:spPr>
          <a:xfrm flipH="1">
            <a:off x="9951720" y="3200400"/>
            <a:ext cx="228600" cy="35052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8" name="CasellaDiTesto 27">
            <a:extLst>
              <a:ext uri="{FF2B5EF4-FFF2-40B4-BE49-F238E27FC236}">
                <a16:creationId xmlns:a16="http://schemas.microsoft.com/office/drawing/2014/main" id="{DEFB854B-B71A-4FB5-ACF6-D3C29869C956}"/>
              </a:ext>
            </a:extLst>
          </p:cNvPr>
          <p:cNvSpPr txBox="1"/>
          <p:nvPr/>
        </p:nvSpPr>
        <p:spPr>
          <a:xfrm>
            <a:off x="9951720" y="2899058"/>
            <a:ext cx="1116522" cy="338554"/>
          </a:xfrm>
          <a:prstGeom prst="rect">
            <a:avLst/>
          </a:prstGeom>
          <a:noFill/>
        </p:spPr>
        <p:txBody>
          <a:bodyPr wrap="square">
            <a:spAutoFit/>
          </a:bodyPr>
          <a:lstStyle/>
          <a:p>
            <a:r>
              <a:rPr lang="en-US" sz="1600" b="1" dirty="0"/>
              <a:t>L2-term</a:t>
            </a:r>
            <a:endParaRPr lang="en-US" sz="1600" dirty="0"/>
          </a:p>
        </p:txBody>
      </p:sp>
      <mc:AlternateContent xmlns:mc="http://schemas.openxmlformats.org/markup-compatibility/2006" xmlns:a14="http://schemas.microsoft.com/office/drawing/2010/main">
        <mc:Choice Requires="a14">
          <p:sp>
            <p:nvSpPr>
              <p:cNvPr id="29" name="CasellaDiTesto 28">
                <a:extLst>
                  <a:ext uri="{FF2B5EF4-FFF2-40B4-BE49-F238E27FC236}">
                    <a16:creationId xmlns:a16="http://schemas.microsoft.com/office/drawing/2014/main" id="{E122FDD5-179E-48F1-A77F-CB32FC1633B1}"/>
                  </a:ext>
                </a:extLst>
              </p:cNvPr>
              <p:cNvSpPr txBox="1"/>
              <p:nvPr/>
            </p:nvSpPr>
            <p:spPr>
              <a:xfrm>
                <a:off x="6248400" y="4072446"/>
                <a:ext cx="1813560" cy="61908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
                        <m:fPr>
                          <m:ctrlPr>
                            <a:rPr lang="it-IT" b="0" i="1" smtClean="0">
                              <a:latin typeface="Cambria Math" panose="02040503050406030204" pitchFamily="18" charset="0"/>
                            </a:rPr>
                          </m:ctrlPr>
                        </m:fPr>
                        <m:num>
                          <m:r>
                            <a:rPr lang="it-IT" b="0" i="1" smtClean="0">
                              <a:latin typeface="Cambria Math" panose="02040503050406030204" pitchFamily="18" charset="0"/>
                              <a:ea typeface="Cambria Math" panose="02040503050406030204" pitchFamily="18" charset="0"/>
                            </a:rPr>
                            <m:t>𝜕</m:t>
                          </m:r>
                          <m:r>
                            <a:rPr lang="it-IT" b="0" i="1" smtClean="0">
                              <a:latin typeface="Cambria Math" panose="02040503050406030204" pitchFamily="18" charset="0"/>
                              <a:ea typeface="Cambria Math" panose="02040503050406030204" pitchFamily="18" charset="0"/>
                            </a:rPr>
                            <m:t>𝐶</m:t>
                          </m:r>
                        </m:num>
                        <m:den>
                          <m:r>
                            <a:rPr lang="it-IT" b="0" i="1" smtClean="0">
                              <a:latin typeface="Cambria Math" panose="02040503050406030204" pitchFamily="18" charset="0"/>
                              <a:ea typeface="Cambria Math" panose="02040503050406030204" pitchFamily="18" charset="0"/>
                            </a:rPr>
                            <m:t>𝜕</m:t>
                          </m:r>
                          <m:r>
                            <a:rPr lang="it-IT" b="0" i="1" smtClean="0">
                              <a:latin typeface="Cambria Math" panose="02040503050406030204" pitchFamily="18" charset="0"/>
                              <a:ea typeface="Cambria Math" panose="02040503050406030204" pitchFamily="18" charset="0"/>
                            </a:rPr>
                            <m:t>𝑤</m:t>
                          </m:r>
                        </m:den>
                      </m:f>
                      <m:r>
                        <a:rPr lang="it-IT" b="0" i="1" smtClean="0">
                          <a:latin typeface="Cambria Math" panose="02040503050406030204" pitchFamily="18" charset="0"/>
                        </a:rPr>
                        <m:t>=</m:t>
                      </m:r>
                      <m:f>
                        <m:fPr>
                          <m:ctrlPr>
                            <a:rPr lang="it-IT" i="1">
                              <a:latin typeface="Cambria Math" panose="02040503050406030204" pitchFamily="18" charset="0"/>
                            </a:rPr>
                          </m:ctrlPr>
                        </m:fPr>
                        <m:num>
                          <m:r>
                            <a:rPr lang="it-IT" i="1">
                              <a:latin typeface="Cambria Math" panose="02040503050406030204" pitchFamily="18" charset="0"/>
                              <a:ea typeface="Cambria Math" panose="02040503050406030204" pitchFamily="18" charset="0"/>
                            </a:rPr>
                            <m:t>𝜕</m:t>
                          </m:r>
                          <m:r>
                            <a:rPr lang="it-IT" b="0" i="1" smtClean="0">
                              <a:latin typeface="Cambria Math" panose="02040503050406030204" pitchFamily="18" charset="0"/>
                              <a:ea typeface="Cambria Math" panose="02040503050406030204" pitchFamily="18" charset="0"/>
                            </a:rPr>
                            <m:t>𝐿</m:t>
                          </m:r>
                        </m:num>
                        <m:den>
                          <m:r>
                            <a:rPr lang="it-IT" i="1">
                              <a:latin typeface="Cambria Math" panose="02040503050406030204" pitchFamily="18" charset="0"/>
                              <a:ea typeface="Cambria Math" panose="02040503050406030204" pitchFamily="18" charset="0"/>
                            </a:rPr>
                            <m:t>𝜕</m:t>
                          </m:r>
                          <m:r>
                            <a:rPr lang="it-IT" i="1">
                              <a:latin typeface="Cambria Math" panose="02040503050406030204" pitchFamily="18" charset="0"/>
                              <a:ea typeface="Cambria Math" panose="02040503050406030204" pitchFamily="18" charset="0"/>
                            </a:rPr>
                            <m:t>𝑤</m:t>
                          </m:r>
                        </m:den>
                      </m:f>
                      <m:r>
                        <a:rPr lang="it-IT" b="0" i="1" smtClean="0">
                          <a:latin typeface="Cambria Math" panose="02040503050406030204" pitchFamily="18" charset="0"/>
                          <a:ea typeface="Cambria Math" panose="02040503050406030204" pitchFamily="18" charset="0"/>
                        </a:rPr>
                        <m:t>+2</m:t>
                      </m:r>
                      <m:r>
                        <m:rPr>
                          <m:sty m:val="p"/>
                        </m:rPr>
                        <a:rPr lang="el-GR" i="1">
                          <a:latin typeface="Cambria Math" panose="02040503050406030204" pitchFamily="18" charset="0"/>
                        </a:rPr>
                        <m:t>λ</m:t>
                      </m:r>
                      <m:r>
                        <a:rPr lang="it-IT" b="0" i="1" smtClean="0">
                          <a:latin typeface="Cambria Math" panose="02040503050406030204" pitchFamily="18" charset="0"/>
                        </a:rPr>
                        <m:t>𝑤</m:t>
                      </m:r>
                    </m:oMath>
                  </m:oMathPara>
                </a14:m>
                <a:endParaRPr lang="en-US" dirty="0"/>
              </a:p>
            </p:txBody>
          </p:sp>
        </mc:Choice>
        <mc:Fallback xmlns="">
          <p:sp>
            <p:nvSpPr>
              <p:cNvPr id="29" name="CasellaDiTesto 28">
                <a:extLst>
                  <a:ext uri="{FF2B5EF4-FFF2-40B4-BE49-F238E27FC236}">
                    <a16:creationId xmlns:a16="http://schemas.microsoft.com/office/drawing/2014/main" id="{E122FDD5-179E-48F1-A77F-CB32FC1633B1}"/>
                  </a:ext>
                </a:extLst>
              </p:cNvPr>
              <p:cNvSpPr txBox="1">
                <a:spLocks noRot="1" noChangeAspect="1" noMove="1" noResize="1" noEditPoints="1" noAdjustHandles="1" noChangeArrowheads="1" noChangeShapeType="1" noTextEdit="1"/>
              </p:cNvSpPr>
              <p:nvPr/>
            </p:nvSpPr>
            <p:spPr>
              <a:xfrm>
                <a:off x="6248400" y="4072446"/>
                <a:ext cx="1813560" cy="619080"/>
              </a:xfrm>
              <a:prstGeom prst="rect">
                <a:avLst/>
              </a:prstGeom>
              <a:blipFill>
                <a:blip r:embed="rId6"/>
                <a:stretch>
                  <a:fillRect/>
                </a:stretch>
              </a:blipFill>
            </p:spPr>
            <p:txBody>
              <a:bodyPr/>
              <a:lstStyle/>
              <a:p>
                <a:r>
                  <a:rPr lang="en-US">
                    <a:noFill/>
                  </a:rPr>
                  <a:t> </a:t>
                </a:r>
              </a:p>
            </p:txBody>
          </p:sp>
        </mc:Fallback>
      </mc:AlternateContent>
      <p:cxnSp>
        <p:nvCxnSpPr>
          <p:cNvPr id="30" name="Connettore 2 29">
            <a:extLst>
              <a:ext uri="{FF2B5EF4-FFF2-40B4-BE49-F238E27FC236}">
                <a16:creationId xmlns:a16="http://schemas.microsoft.com/office/drawing/2014/main" id="{713BB3E7-AFF7-4AE4-844A-E2BE81B2710A}"/>
              </a:ext>
            </a:extLst>
          </p:cNvPr>
          <p:cNvCxnSpPr>
            <a:cxnSpLocks/>
          </p:cNvCxnSpPr>
          <p:nvPr/>
        </p:nvCxnSpPr>
        <p:spPr>
          <a:xfrm flipH="1">
            <a:off x="8225600" y="3163188"/>
            <a:ext cx="228600" cy="35052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1" name="CasellaDiTesto 30">
            <a:extLst>
              <a:ext uri="{FF2B5EF4-FFF2-40B4-BE49-F238E27FC236}">
                <a16:creationId xmlns:a16="http://schemas.microsoft.com/office/drawing/2014/main" id="{F2D84ECC-548F-4EA1-87E5-C77FBCCECDBF}"/>
              </a:ext>
            </a:extLst>
          </p:cNvPr>
          <p:cNvSpPr txBox="1"/>
          <p:nvPr/>
        </p:nvSpPr>
        <p:spPr>
          <a:xfrm>
            <a:off x="6659498" y="2899058"/>
            <a:ext cx="2728342" cy="338554"/>
          </a:xfrm>
          <a:prstGeom prst="rect">
            <a:avLst/>
          </a:prstGeom>
          <a:noFill/>
        </p:spPr>
        <p:txBody>
          <a:bodyPr wrap="square">
            <a:spAutoFit/>
          </a:bodyPr>
          <a:lstStyle/>
          <a:p>
            <a:r>
              <a:rPr lang="en-US" sz="1600" dirty="0"/>
              <a:t>e.g. MAE, MSE, Cross-Entropy</a:t>
            </a:r>
          </a:p>
        </p:txBody>
      </p:sp>
      <mc:AlternateContent xmlns:mc="http://schemas.openxmlformats.org/markup-compatibility/2006" xmlns:a14="http://schemas.microsoft.com/office/drawing/2010/main">
        <mc:Choice Requires="a14">
          <p:sp>
            <p:nvSpPr>
              <p:cNvPr id="32" name="CasellaDiTesto 31">
                <a:extLst>
                  <a:ext uri="{FF2B5EF4-FFF2-40B4-BE49-F238E27FC236}">
                    <a16:creationId xmlns:a16="http://schemas.microsoft.com/office/drawing/2014/main" id="{C5FF3667-3FBE-476B-85AE-2D27C9F46160}"/>
                  </a:ext>
                </a:extLst>
              </p:cNvPr>
              <p:cNvSpPr txBox="1"/>
              <p:nvPr/>
            </p:nvSpPr>
            <p:spPr>
              <a:xfrm>
                <a:off x="8285480" y="4066143"/>
                <a:ext cx="2491773" cy="62081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it-IT" i="1" smtClean="0">
                              <a:latin typeface="Cambria Math" panose="02040503050406030204" pitchFamily="18" charset="0"/>
                            </a:rPr>
                          </m:ctrlPr>
                        </m:sSupPr>
                        <m:e>
                          <m:r>
                            <a:rPr lang="it-IT" b="0" i="1" smtClean="0">
                              <a:latin typeface="Cambria Math" panose="02040503050406030204" pitchFamily="18" charset="0"/>
                            </a:rPr>
                            <m:t>𝑤</m:t>
                          </m:r>
                        </m:e>
                        <m:sup>
                          <m:r>
                            <a:rPr lang="it-IT" b="0" i="1" smtClean="0">
                              <a:latin typeface="Cambria Math" panose="02040503050406030204" pitchFamily="18" charset="0"/>
                            </a:rPr>
                            <m:t>(</m:t>
                          </m:r>
                          <m:r>
                            <a:rPr lang="it-IT" b="0" i="1" smtClean="0">
                              <a:latin typeface="Cambria Math" panose="02040503050406030204" pitchFamily="18" charset="0"/>
                            </a:rPr>
                            <m:t>𝑡</m:t>
                          </m:r>
                          <m:r>
                            <a:rPr lang="it-IT" b="0" i="1" smtClean="0">
                              <a:latin typeface="Cambria Math" panose="02040503050406030204" pitchFamily="18" charset="0"/>
                            </a:rPr>
                            <m:t>+1)</m:t>
                          </m:r>
                        </m:sup>
                      </m:sSup>
                      <m:r>
                        <a:rPr lang="it-IT" b="0" i="1" smtClean="0">
                          <a:latin typeface="Cambria Math" panose="02040503050406030204" pitchFamily="18" charset="0"/>
                        </a:rPr>
                        <m:t>=</m:t>
                      </m:r>
                      <m:sSup>
                        <m:sSupPr>
                          <m:ctrlPr>
                            <a:rPr lang="it-IT" i="1">
                              <a:latin typeface="Cambria Math" panose="02040503050406030204" pitchFamily="18" charset="0"/>
                            </a:rPr>
                          </m:ctrlPr>
                        </m:sSupPr>
                        <m:e>
                          <m:r>
                            <a:rPr lang="it-IT" i="1">
                              <a:latin typeface="Cambria Math" panose="02040503050406030204" pitchFamily="18" charset="0"/>
                            </a:rPr>
                            <m:t>𝑤</m:t>
                          </m:r>
                        </m:e>
                        <m:sup>
                          <m:r>
                            <a:rPr lang="it-IT" i="1">
                              <a:latin typeface="Cambria Math" panose="02040503050406030204" pitchFamily="18" charset="0"/>
                            </a:rPr>
                            <m:t>(</m:t>
                          </m:r>
                          <m:r>
                            <a:rPr lang="it-IT" i="1">
                              <a:latin typeface="Cambria Math" panose="02040503050406030204" pitchFamily="18" charset="0"/>
                            </a:rPr>
                            <m:t>𝑡</m:t>
                          </m:r>
                          <m:r>
                            <a:rPr lang="it-IT" i="1">
                              <a:latin typeface="Cambria Math" panose="02040503050406030204" pitchFamily="18" charset="0"/>
                            </a:rPr>
                            <m:t>)</m:t>
                          </m:r>
                        </m:sup>
                      </m:sSup>
                      <m:r>
                        <a:rPr lang="it-IT" b="0" i="1" smtClean="0">
                          <a:latin typeface="Cambria Math" panose="02040503050406030204" pitchFamily="18" charset="0"/>
                        </a:rPr>
                        <m:t> −</m:t>
                      </m:r>
                      <m:r>
                        <m:rPr>
                          <m:sty m:val="p"/>
                        </m:rPr>
                        <a:rPr lang="el-GR" i="1">
                          <a:latin typeface="Cambria Math" panose="02040503050406030204" pitchFamily="18" charset="0"/>
                        </a:rPr>
                        <m:t>η</m:t>
                      </m:r>
                      <m:f>
                        <m:fPr>
                          <m:ctrlPr>
                            <a:rPr lang="it-IT" i="1">
                              <a:latin typeface="Cambria Math" panose="02040503050406030204" pitchFamily="18" charset="0"/>
                            </a:rPr>
                          </m:ctrlPr>
                        </m:fPr>
                        <m:num>
                          <m:r>
                            <a:rPr lang="it-IT" i="1">
                              <a:latin typeface="Cambria Math" panose="02040503050406030204" pitchFamily="18" charset="0"/>
                              <a:ea typeface="Cambria Math" panose="02040503050406030204" pitchFamily="18" charset="0"/>
                            </a:rPr>
                            <m:t>𝜕</m:t>
                          </m:r>
                          <m:r>
                            <a:rPr lang="it-IT" i="1">
                              <a:latin typeface="Cambria Math" panose="02040503050406030204" pitchFamily="18" charset="0"/>
                              <a:ea typeface="Cambria Math" panose="02040503050406030204" pitchFamily="18" charset="0"/>
                            </a:rPr>
                            <m:t>𝐶</m:t>
                          </m:r>
                        </m:num>
                        <m:den>
                          <m:r>
                            <a:rPr lang="it-IT" i="1">
                              <a:latin typeface="Cambria Math" panose="02040503050406030204" pitchFamily="18" charset="0"/>
                              <a:ea typeface="Cambria Math" panose="02040503050406030204" pitchFamily="18" charset="0"/>
                            </a:rPr>
                            <m:t>𝜕</m:t>
                          </m:r>
                          <m:r>
                            <a:rPr lang="it-IT" i="1">
                              <a:latin typeface="Cambria Math" panose="02040503050406030204" pitchFamily="18" charset="0"/>
                              <a:ea typeface="Cambria Math" panose="02040503050406030204" pitchFamily="18" charset="0"/>
                            </a:rPr>
                            <m:t>𝑤</m:t>
                          </m:r>
                        </m:den>
                      </m:f>
                    </m:oMath>
                  </m:oMathPara>
                </a14:m>
                <a:endParaRPr lang="it-IT" dirty="0"/>
              </a:p>
            </p:txBody>
          </p:sp>
        </mc:Choice>
        <mc:Fallback xmlns="">
          <p:sp>
            <p:nvSpPr>
              <p:cNvPr id="32" name="CasellaDiTesto 31">
                <a:extLst>
                  <a:ext uri="{FF2B5EF4-FFF2-40B4-BE49-F238E27FC236}">
                    <a16:creationId xmlns:a16="http://schemas.microsoft.com/office/drawing/2014/main" id="{C5FF3667-3FBE-476B-85AE-2D27C9F46160}"/>
                  </a:ext>
                </a:extLst>
              </p:cNvPr>
              <p:cNvSpPr txBox="1">
                <a:spLocks noRot="1" noChangeAspect="1" noMove="1" noResize="1" noEditPoints="1" noAdjustHandles="1" noChangeArrowheads="1" noChangeShapeType="1" noTextEdit="1"/>
              </p:cNvSpPr>
              <p:nvPr/>
            </p:nvSpPr>
            <p:spPr>
              <a:xfrm>
                <a:off x="8285480" y="4066143"/>
                <a:ext cx="2491773" cy="620811"/>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CasellaDiTesto 32">
                <a:extLst>
                  <a:ext uri="{FF2B5EF4-FFF2-40B4-BE49-F238E27FC236}">
                    <a16:creationId xmlns:a16="http://schemas.microsoft.com/office/drawing/2014/main" id="{8DFDBC23-DC89-4971-8278-24CA392931A1}"/>
                  </a:ext>
                </a:extLst>
              </p:cNvPr>
              <p:cNvSpPr txBox="1"/>
              <p:nvPr/>
            </p:nvSpPr>
            <p:spPr>
              <a:xfrm>
                <a:off x="5835795" y="4801034"/>
                <a:ext cx="4303885" cy="714683"/>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it-IT" i="1" smtClean="0">
                              <a:latin typeface="Cambria Math" panose="02040503050406030204" pitchFamily="18" charset="0"/>
                            </a:rPr>
                          </m:ctrlPr>
                        </m:sSupPr>
                        <m:e>
                          <m:r>
                            <a:rPr lang="it-IT" b="0" i="1" smtClean="0">
                              <a:latin typeface="Cambria Math" panose="02040503050406030204" pitchFamily="18" charset="0"/>
                            </a:rPr>
                            <m:t>𝑤</m:t>
                          </m:r>
                        </m:e>
                        <m:sup>
                          <m:r>
                            <a:rPr lang="it-IT" b="0" i="1" smtClean="0">
                              <a:latin typeface="Cambria Math" panose="02040503050406030204" pitchFamily="18" charset="0"/>
                            </a:rPr>
                            <m:t>(</m:t>
                          </m:r>
                          <m:r>
                            <a:rPr lang="it-IT" b="0" i="1" smtClean="0">
                              <a:latin typeface="Cambria Math" panose="02040503050406030204" pitchFamily="18" charset="0"/>
                            </a:rPr>
                            <m:t>𝑡</m:t>
                          </m:r>
                          <m:r>
                            <a:rPr lang="it-IT" b="0" i="1" smtClean="0">
                              <a:latin typeface="Cambria Math" panose="02040503050406030204" pitchFamily="18" charset="0"/>
                            </a:rPr>
                            <m:t>+1)</m:t>
                          </m:r>
                        </m:sup>
                      </m:sSup>
                      <m:r>
                        <a:rPr lang="it-IT" b="0" i="1" smtClean="0">
                          <a:latin typeface="Cambria Math" panose="02040503050406030204" pitchFamily="18" charset="0"/>
                        </a:rPr>
                        <m:t>=</m:t>
                      </m:r>
                      <m:sSup>
                        <m:sSupPr>
                          <m:ctrlPr>
                            <a:rPr lang="it-IT" i="1">
                              <a:latin typeface="Cambria Math" panose="02040503050406030204" pitchFamily="18" charset="0"/>
                            </a:rPr>
                          </m:ctrlPr>
                        </m:sSupPr>
                        <m:e>
                          <m:r>
                            <a:rPr lang="it-IT" i="1">
                              <a:latin typeface="Cambria Math" panose="02040503050406030204" pitchFamily="18" charset="0"/>
                            </a:rPr>
                            <m:t>𝑤</m:t>
                          </m:r>
                        </m:e>
                        <m:sup>
                          <m:r>
                            <a:rPr lang="it-IT" i="1">
                              <a:latin typeface="Cambria Math" panose="02040503050406030204" pitchFamily="18" charset="0"/>
                            </a:rPr>
                            <m:t>(</m:t>
                          </m:r>
                          <m:r>
                            <a:rPr lang="it-IT" i="1">
                              <a:latin typeface="Cambria Math" panose="02040503050406030204" pitchFamily="18" charset="0"/>
                            </a:rPr>
                            <m:t>𝑡</m:t>
                          </m:r>
                          <m:r>
                            <a:rPr lang="it-IT" i="1">
                              <a:latin typeface="Cambria Math" panose="02040503050406030204" pitchFamily="18" charset="0"/>
                            </a:rPr>
                            <m:t>)</m:t>
                          </m:r>
                        </m:sup>
                      </m:sSup>
                      <m:r>
                        <a:rPr lang="it-IT" b="0" i="1" smtClean="0">
                          <a:latin typeface="Cambria Math" panose="02040503050406030204" pitchFamily="18" charset="0"/>
                        </a:rPr>
                        <m:t> −</m:t>
                      </m:r>
                      <m:r>
                        <m:rPr>
                          <m:sty m:val="p"/>
                        </m:rPr>
                        <a:rPr lang="el-GR" i="1">
                          <a:latin typeface="Cambria Math" panose="02040503050406030204" pitchFamily="18" charset="0"/>
                        </a:rPr>
                        <m:t>η</m:t>
                      </m:r>
                      <m:d>
                        <m:dPr>
                          <m:ctrlPr>
                            <a:rPr lang="el-GR" i="1" smtClean="0">
                              <a:latin typeface="Cambria Math" panose="02040503050406030204" pitchFamily="18" charset="0"/>
                            </a:rPr>
                          </m:ctrlPr>
                        </m:dPr>
                        <m:e>
                          <m:f>
                            <m:fPr>
                              <m:ctrlPr>
                                <a:rPr lang="it-IT" i="1">
                                  <a:latin typeface="Cambria Math" panose="02040503050406030204" pitchFamily="18" charset="0"/>
                                </a:rPr>
                              </m:ctrlPr>
                            </m:fPr>
                            <m:num>
                              <m:r>
                                <a:rPr lang="it-IT" i="1">
                                  <a:latin typeface="Cambria Math" panose="02040503050406030204" pitchFamily="18" charset="0"/>
                                  <a:ea typeface="Cambria Math" panose="02040503050406030204" pitchFamily="18" charset="0"/>
                                </a:rPr>
                                <m:t>𝜕</m:t>
                              </m:r>
                              <m:r>
                                <a:rPr lang="it-IT" i="1">
                                  <a:latin typeface="Cambria Math" panose="02040503050406030204" pitchFamily="18" charset="0"/>
                                  <a:ea typeface="Cambria Math" panose="02040503050406030204" pitchFamily="18" charset="0"/>
                                </a:rPr>
                                <m:t>𝐿</m:t>
                              </m:r>
                            </m:num>
                            <m:den>
                              <m:r>
                                <a:rPr lang="it-IT" i="1">
                                  <a:latin typeface="Cambria Math" panose="02040503050406030204" pitchFamily="18" charset="0"/>
                                  <a:ea typeface="Cambria Math" panose="02040503050406030204" pitchFamily="18" charset="0"/>
                                </a:rPr>
                                <m:t>𝜕</m:t>
                              </m:r>
                              <m:r>
                                <a:rPr lang="it-IT" i="1">
                                  <a:latin typeface="Cambria Math" panose="02040503050406030204" pitchFamily="18" charset="0"/>
                                  <a:ea typeface="Cambria Math" panose="02040503050406030204" pitchFamily="18" charset="0"/>
                                </a:rPr>
                                <m:t>𝑤</m:t>
                              </m:r>
                            </m:den>
                          </m:f>
                          <m:r>
                            <a:rPr lang="it-IT" i="1">
                              <a:latin typeface="Cambria Math" panose="02040503050406030204" pitchFamily="18" charset="0"/>
                              <a:ea typeface="Cambria Math" panose="02040503050406030204" pitchFamily="18" charset="0"/>
                            </a:rPr>
                            <m:t>+</m:t>
                          </m:r>
                          <m:r>
                            <m:rPr>
                              <m:sty m:val="p"/>
                            </m:rPr>
                            <a:rPr lang="el-GR" i="1">
                              <a:latin typeface="Cambria Math" panose="02040503050406030204" pitchFamily="18" charset="0"/>
                            </a:rPr>
                            <m:t>λ</m:t>
                          </m:r>
                          <m:r>
                            <a:rPr lang="it-IT" b="0" i="1" smtClean="0">
                              <a:latin typeface="Cambria Math" panose="02040503050406030204" pitchFamily="18" charset="0"/>
                            </a:rPr>
                            <m:t>′</m:t>
                          </m:r>
                          <m:sSup>
                            <m:sSupPr>
                              <m:ctrlPr>
                                <a:rPr lang="it-IT" i="1">
                                  <a:latin typeface="Cambria Math" panose="02040503050406030204" pitchFamily="18" charset="0"/>
                                </a:rPr>
                              </m:ctrlPr>
                            </m:sSupPr>
                            <m:e>
                              <m:r>
                                <a:rPr lang="it-IT" i="1">
                                  <a:latin typeface="Cambria Math" panose="02040503050406030204" pitchFamily="18" charset="0"/>
                                </a:rPr>
                                <m:t>𝑤</m:t>
                              </m:r>
                            </m:e>
                            <m:sup>
                              <m:r>
                                <a:rPr lang="it-IT" i="1">
                                  <a:latin typeface="Cambria Math" panose="02040503050406030204" pitchFamily="18" charset="0"/>
                                </a:rPr>
                                <m:t>(</m:t>
                              </m:r>
                              <m:r>
                                <a:rPr lang="it-IT" i="1">
                                  <a:latin typeface="Cambria Math" panose="02040503050406030204" pitchFamily="18" charset="0"/>
                                </a:rPr>
                                <m:t>𝑡</m:t>
                              </m:r>
                              <m:r>
                                <a:rPr lang="it-IT" i="1">
                                  <a:latin typeface="Cambria Math" panose="02040503050406030204" pitchFamily="18" charset="0"/>
                                </a:rPr>
                                <m:t>)</m:t>
                              </m:r>
                            </m:sup>
                          </m:sSup>
                        </m:e>
                      </m:d>
                    </m:oMath>
                  </m:oMathPara>
                </a14:m>
                <a:endParaRPr lang="it-IT" dirty="0"/>
              </a:p>
            </p:txBody>
          </p:sp>
        </mc:Choice>
        <mc:Fallback xmlns="">
          <p:sp>
            <p:nvSpPr>
              <p:cNvPr id="33" name="CasellaDiTesto 32">
                <a:extLst>
                  <a:ext uri="{FF2B5EF4-FFF2-40B4-BE49-F238E27FC236}">
                    <a16:creationId xmlns:a16="http://schemas.microsoft.com/office/drawing/2014/main" id="{8DFDBC23-DC89-4971-8278-24CA392931A1}"/>
                  </a:ext>
                </a:extLst>
              </p:cNvPr>
              <p:cNvSpPr txBox="1">
                <a:spLocks noRot="1" noChangeAspect="1" noMove="1" noResize="1" noEditPoints="1" noAdjustHandles="1" noChangeArrowheads="1" noChangeShapeType="1" noTextEdit="1"/>
              </p:cNvSpPr>
              <p:nvPr/>
            </p:nvSpPr>
            <p:spPr>
              <a:xfrm>
                <a:off x="5835795" y="4801034"/>
                <a:ext cx="4303885" cy="714683"/>
              </a:xfrm>
              <a:prstGeom prst="rect">
                <a:avLst/>
              </a:prstGeom>
              <a:blipFill>
                <a:blip r:embed="rId8"/>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95467090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BA49B5CB-0E59-47F5-A598-B008FEAB60F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555" t="5848" r="6725" b="6140"/>
          <a:stretch/>
        </p:blipFill>
        <p:spPr bwMode="auto">
          <a:xfrm>
            <a:off x="11390552" y="-17585"/>
            <a:ext cx="801448" cy="80411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662D03B7-781F-465F-B63F-5FECEC74ED4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2882" t="12118" r="9832" b="18598"/>
          <a:stretch/>
        </p:blipFill>
        <p:spPr bwMode="auto">
          <a:xfrm>
            <a:off x="11435555" y="786534"/>
            <a:ext cx="731111" cy="655404"/>
          </a:xfrm>
          <a:prstGeom prst="rect">
            <a:avLst/>
          </a:prstGeom>
          <a:noFill/>
          <a:extLst>
            <a:ext uri="{909E8E84-426E-40DD-AFC4-6F175D3DCCD1}">
              <a14:hiddenFill xmlns:a14="http://schemas.microsoft.com/office/drawing/2010/main">
                <a:solidFill>
                  <a:srgbClr val="FFFFFF"/>
                </a:solidFill>
              </a14:hiddenFill>
            </a:ext>
          </a:extLst>
        </p:spPr>
      </p:pic>
      <p:pic>
        <p:nvPicPr>
          <p:cNvPr id="6" name="Immagine 5">
            <a:extLst>
              <a:ext uri="{FF2B5EF4-FFF2-40B4-BE49-F238E27FC236}">
                <a16:creationId xmlns:a16="http://schemas.microsoft.com/office/drawing/2014/main" id="{E506EE41-8FBF-4069-BE3E-A9357494240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80313" y="0"/>
            <a:ext cx="801447" cy="800101"/>
          </a:xfrm>
          <a:prstGeom prst="rect">
            <a:avLst/>
          </a:prstGeom>
          <a:ln>
            <a:noFill/>
          </a:ln>
          <a:effectLst>
            <a:outerShdw blurRad="292100" dist="139700" dir="2700000" algn="tl" rotWithShape="0">
              <a:srgbClr val="333333">
                <a:alpha val="65000"/>
              </a:srgbClr>
            </a:outerShdw>
          </a:effectLst>
        </p:spPr>
      </p:pic>
      <p:sp>
        <p:nvSpPr>
          <p:cNvPr id="9" name="CasellaDiTesto 8">
            <a:extLst>
              <a:ext uri="{FF2B5EF4-FFF2-40B4-BE49-F238E27FC236}">
                <a16:creationId xmlns:a16="http://schemas.microsoft.com/office/drawing/2014/main" id="{78F30BA7-DC35-49CF-8F0D-1A9CA614DB74}"/>
              </a:ext>
            </a:extLst>
          </p:cNvPr>
          <p:cNvSpPr txBox="1"/>
          <p:nvPr/>
        </p:nvSpPr>
        <p:spPr>
          <a:xfrm>
            <a:off x="8484823" y="6488668"/>
            <a:ext cx="3707177" cy="369332"/>
          </a:xfrm>
          <a:prstGeom prst="rect">
            <a:avLst/>
          </a:prstGeom>
          <a:noFill/>
        </p:spPr>
        <p:txBody>
          <a:bodyPr wrap="square" rtlCol="0">
            <a:spAutoFit/>
          </a:bodyPr>
          <a:lstStyle/>
          <a:p>
            <a:r>
              <a:rPr lang="en-US" i="1" dirty="0"/>
              <a:t>INAF School of AI, Naples, April 14-17</a:t>
            </a:r>
          </a:p>
        </p:txBody>
      </p:sp>
      <p:sp>
        <p:nvSpPr>
          <p:cNvPr id="12" name="CasellaDiTesto 11">
            <a:extLst>
              <a:ext uri="{FF2B5EF4-FFF2-40B4-BE49-F238E27FC236}">
                <a16:creationId xmlns:a16="http://schemas.microsoft.com/office/drawing/2014/main" id="{2A68524A-12A2-434C-A7E3-1B83559A4A24}"/>
              </a:ext>
            </a:extLst>
          </p:cNvPr>
          <p:cNvSpPr txBox="1"/>
          <p:nvPr/>
        </p:nvSpPr>
        <p:spPr>
          <a:xfrm>
            <a:off x="173042" y="-17585"/>
            <a:ext cx="4579331" cy="584775"/>
          </a:xfrm>
          <a:prstGeom prst="rect">
            <a:avLst/>
          </a:prstGeom>
          <a:noFill/>
        </p:spPr>
        <p:txBody>
          <a:bodyPr wrap="none" rtlCol="0">
            <a:spAutoFit/>
          </a:bodyPr>
          <a:lstStyle/>
          <a:p>
            <a:r>
              <a:rPr lang="en-US" sz="3200" b="1" dirty="0"/>
              <a:t>Regularization techniques</a:t>
            </a:r>
          </a:p>
        </p:txBody>
      </p:sp>
      <p:sp>
        <p:nvSpPr>
          <p:cNvPr id="8" name="CasellaDiTesto 7">
            <a:extLst>
              <a:ext uri="{FF2B5EF4-FFF2-40B4-BE49-F238E27FC236}">
                <a16:creationId xmlns:a16="http://schemas.microsoft.com/office/drawing/2014/main" id="{F7DD9A49-913B-4069-ABC9-A4C10D8FEC7F}"/>
              </a:ext>
            </a:extLst>
          </p:cNvPr>
          <p:cNvSpPr txBox="1"/>
          <p:nvPr/>
        </p:nvSpPr>
        <p:spPr>
          <a:xfrm>
            <a:off x="173042" y="745219"/>
            <a:ext cx="10921680" cy="1323439"/>
          </a:xfrm>
          <a:prstGeom prst="rect">
            <a:avLst/>
          </a:prstGeom>
          <a:noFill/>
        </p:spPr>
        <p:txBody>
          <a:bodyPr wrap="square">
            <a:spAutoFit/>
          </a:bodyPr>
          <a:lstStyle/>
          <a:p>
            <a:r>
              <a:rPr lang="en-US" sz="1600" b="1" dirty="0"/>
              <a:t>Overfitting</a:t>
            </a:r>
            <a:r>
              <a:rPr lang="en-US" sz="1600" dirty="0"/>
              <a:t>: is the tendency of an algorithm to extract more information than necessary to capture the noise-less signal from the training set, which results to a hyper-specialization, preventing the gain of generalization.</a:t>
            </a:r>
          </a:p>
          <a:p>
            <a:endParaRPr lang="en-US" sz="1600" dirty="0"/>
          </a:p>
          <a:p>
            <a:r>
              <a:rPr lang="en-US" sz="1600" b="1" dirty="0"/>
              <a:t>Underfitting</a:t>
            </a:r>
            <a:r>
              <a:rPr lang="en-US" sz="1600" dirty="0"/>
              <a:t>: is the condition that occurs when the model is not able to extract abstract properties during the training phase; in it could be the result of insufficient capacity, insufficient training, or insufficient information retention.</a:t>
            </a:r>
          </a:p>
        </p:txBody>
      </p:sp>
      <p:sp>
        <p:nvSpPr>
          <p:cNvPr id="11" name="CasellaDiTesto 10">
            <a:extLst>
              <a:ext uri="{FF2B5EF4-FFF2-40B4-BE49-F238E27FC236}">
                <a16:creationId xmlns:a16="http://schemas.microsoft.com/office/drawing/2014/main" id="{AECB860A-0D25-4171-9441-80BCA8568962}"/>
              </a:ext>
            </a:extLst>
          </p:cNvPr>
          <p:cNvSpPr txBox="1"/>
          <p:nvPr/>
        </p:nvSpPr>
        <p:spPr>
          <a:xfrm>
            <a:off x="228922" y="2246687"/>
            <a:ext cx="10921680" cy="3293209"/>
          </a:xfrm>
          <a:prstGeom prst="rect">
            <a:avLst/>
          </a:prstGeom>
          <a:noFill/>
        </p:spPr>
        <p:txBody>
          <a:bodyPr wrap="square">
            <a:spAutoFit/>
          </a:bodyPr>
          <a:lstStyle/>
          <a:p>
            <a:r>
              <a:rPr lang="en-US" sz="1600" dirty="0"/>
              <a:t>Underfitting and overfitting can be prevented with </a:t>
            </a:r>
            <a:r>
              <a:rPr lang="en-US" sz="1600" b="1" dirty="0"/>
              <a:t>regularization techniques</a:t>
            </a:r>
            <a:r>
              <a:rPr lang="en-US" sz="1600" dirty="0"/>
              <a:t>:</a:t>
            </a:r>
          </a:p>
          <a:p>
            <a:endParaRPr lang="en-US" sz="1600" dirty="0"/>
          </a:p>
          <a:p>
            <a:r>
              <a:rPr lang="en-US" sz="1600" dirty="0"/>
              <a:t> - Early stopping criteria;</a:t>
            </a:r>
          </a:p>
          <a:p>
            <a:r>
              <a:rPr lang="en-US" sz="1600" dirty="0"/>
              <a:t> - Best-model check point;</a:t>
            </a:r>
          </a:p>
          <a:p>
            <a:r>
              <a:rPr lang="en-US" sz="1600" dirty="0"/>
              <a:t> - Reducing the learning-rate (as a function of the epochs);</a:t>
            </a:r>
          </a:p>
          <a:p>
            <a:r>
              <a:rPr lang="en-US" sz="1600" dirty="0"/>
              <a:t> - </a:t>
            </a:r>
            <a:r>
              <a:rPr lang="en-US" sz="1600" u="sng" dirty="0"/>
              <a:t>Weight decay (a.k.a. L2 regularization)</a:t>
            </a:r>
          </a:p>
          <a:p>
            <a:r>
              <a:rPr lang="en-US" sz="1600" dirty="0"/>
              <a:t> - Dropout</a:t>
            </a:r>
          </a:p>
          <a:p>
            <a:endParaRPr lang="en-US" sz="1600" dirty="0"/>
          </a:p>
          <a:p>
            <a:endParaRPr lang="en-US" sz="1600" dirty="0"/>
          </a:p>
          <a:p>
            <a:r>
              <a:rPr lang="en-US" sz="1600" dirty="0"/>
              <a:t> - Intruding adversarial examples</a:t>
            </a:r>
          </a:p>
          <a:p>
            <a:endParaRPr lang="en-US" sz="1600" dirty="0"/>
          </a:p>
          <a:p>
            <a:r>
              <a:rPr lang="en-US" sz="1600" dirty="0"/>
              <a:t> - Many other approaches (see, </a:t>
            </a:r>
            <a:r>
              <a:rPr lang="en-US" sz="1600" dirty="0" err="1"/>
              <a:t>e.g</a:t>
            </a:r>
            <a:r>
              <a:rPr lang="en-US" sz="1600" dirty="0"/>
              <a:t>,  Goodfellow +2016)</a:t>
            </a:r>
          </a:p>
          <a:p>
            <a:endParaRPr lang="en-US" sz="1600" dirty="0"/>
          </a:p>
        </p:txBody>
      </p:sp>
      <mc:AlternateContent xmlns:mc="http://schemas.openxmlformats.org/markup-compatibility/2006" xmlns:a14="http://schemas.microsoft.com/office/drawing/2010/main">
        <mc:Choice Requires="a14">
          <p:sp>
            <p:nvSpPr>
              <p:cNvPr id="22" name="CasellaDiTesto 21">
                <a:extLst>
                  <a:ext uri="{FF2B5EF4-FFF2-40B4-BE49-F238E27FC236}">
                    <a16:creationId xmlns:a16="http://schemas.microsoft.com/office/drawing/2014/main" id="{1EB8EFE1-BA15-4E2D-A81C-555A30D0436A}"/>
                  </a:ext>
                </a:extLst>
              </p:cNvPr>
              <p:cNvSpPr txBox="1"/>
              <p:nvPr/>
            </p:nvSpPr>
            <p:spPr>
              <a:xfrm>
                <a:off x="6248400" y="3436507"/>
                <a:ext cx="5511800" cy="415755"/>
              </a:xfrm>
              <a:prstGeom prst="rect">
                <a:avLst/>
              </a:prstGeom>
              <a:noFill/>
            </p:spPr>
            <p:txBody>
              <a:bodyPr wrap="square">
                <a:spAutoFit/>
              </a:bodyPr>
              <a:lstStyle/>
              <a:p>
                <a14:m>
                  <m:oMath xmlns:m="http://schemas.openxmlformats.org/officeDocument/2006/math">
                    <m:r>
                      <a:rPr lang="it-IT" b="0" i="1" smtClean="0">
                        <a:latin typeface="Cambria Math" panose="02040503050406030204" pitchFamily="18" charset="0"/>
                      </a:rPr>
                      <m:t>𝐶</m:t>
                    </m:r>
                    <m:d>
                      <m:dPr>
                        <m:endChr m:val="|"/>
                        <m:ctrlPr>
                          <a:rPr lang="it-IT" b="0" i="1" smtClean="0">
                            <a:latin typeface="Cambria Math" panose="02040503050406030204" pitchFamily="18" charset="0"/>
                          </a:rPr>
                        </m:ctrlPr>
                      </m:dPr>
                      <m:e>
                        <m:r>
                          <a:rPr lang="it-IT" b="0" i="1" smtClean="0">
                            <a:latin typeface="Cambria Math" panose="02040503050406030204" pitchFamily="18" charset="0"/>
                          </a:rPr>
                          <m:t>𝑦</m:t>
                        </m:r>
                        <m:r>
                          <a:rPr lang="it-IT" b="0" i="1" smtClean="0">
                            <a:latin typeface="Cambria Math" panose="02040503050406030204" pitchFamily="18" charset="0"/>
                          </a:rPr>
                          <m:t>,</m:t>
                        </m:r>
                        <m:acc>
                          <m:accPr>
                            <m:chr m:val="̅"/>
                            <m:ctrlPr>
                              <a:rPr lang="it-IT" i="1" smtClean="0">
                                <a:latin typeface="Cambria Math" panose="02040503050406030204" pitchFamily="18" charset="0"/>
                              </a:rPr>
                            </m:ctrlPr>
                          </m:accPr>
                          <m:e>
                            <m:r>
                              <a:rPr lang="it-IT" b="0" i="1" smtClean="0">
                                <a:latin typeface="Cambria Math" panose="02040503050406030204" pitchFamily="18" charset="0"/>
                              </a:rPr>
                              <m:t>𝑦</m:t>
                            </m:r>
                          </m:e>
                        </m:acc>
                        <m:r>
                          <a:rPr lang="it-IT" b="0" i="1" smtClean="0">
                            <a:latin typeface="Cambria Math" panose="02040503050406030204" pitchFamily="18" charset="0"/>
                          </a:rPr>
                          <m:t> </m:t>
                        </m:r>
                      </m:e>
                    </m:d>
                    <m:sSub>
                      <m:sSubPr>
                        <m:ctrlPr>
                          <a:rPr lang="it-IT" b="0" i="1" smtClean="0">
                            <a:latin typeface="Cambria Math" panose="02040503050406030204" pitchFamily="18" charset="0"/>
                          </a:rPr>
                        </m:ctrlPr>
                      </m:sSubPr>
                      <m:e>
                        <m:r>
                          <a:rPr lang="it-IT" b="0" i="1" smtClean="0">
                            <a:latin typeface="Cambria Math" panose="02040503050406030204" pitchFamily="18" charset="0"/>
                          </a:rPr>
                          <m:t>𝑤</m:t>
                        </m:r>
                      </m:e>
                      <m:sub>
                        <m:r>
                          <a:rPr lang="it-IT" b="0" i="1" smtClean="0">
                            <a:latin typeface="Cambria Math" panose="02040503050406030204" pitchFamily="18" charset="0"/>
                          </a:rPr>
                          <m:t>𝑗</m:t>
                        </m:r>
                      </m:sub>
                    </m:sSub>
                    <m:r>
                      <a:rPr lang="it-IT" b="0" i="1" smtClean="0">
                        <a:latin typeface="Cambria Math" panose="02040503050406030204" pitchFamily="18" charset="0"/>
                      </a:rPr>
                      <m:t>,</m:t>
                    </m:r>
                    <m:sSub>
                      <m:sSubPr>
                        <m:ctrlPr>
                          <a:rPr lang="it-IT" i="1">
                            <a:latin typeface="Cambria Math" panose="02040503050406030204" pitchFamily="18" charset="0"/>
                          </a:rPr>
                        </m:ctrlPr>
                      </m:sSubPr>
                      <m:e>
                        <m:r>
                          <a:rPr lang="it-IT" b="0" i="1" smtClean="0">
                            <a:latin typeface="Cambria Math" panose="02040503050406030204" pitchFamily="18" charset="0"/>
                          </a:rPr>
                          <m:t>𝑏</m:t>
                        </m:r>
                      </m:e>
                      <m:sub>
                        <m:r>
                          <a:rPr lang="it-IT" i="1">
                            <a:latin typeface="Cambria Math" panose="02040503050406030204" pitchFamily="18" charset="0"/>
                          </a:rPr>
                          <m:t>𝑗</m:t>
                        </m:r>
                      </m:sub>
                    </m:sSub>
                    <m:r>
                      <a:rPr lang="it-IT" b="0" i="1" smtClean="0">
                        <a:latin typeface="Cambria Math" panose="02040503050406030204" pitchFamily="18" charset="0"/>
                      </a:rPr>
                      <m:t>)=</m:t>
                    </m:r>
                    <m:r>
                      <a:rPr lang="it-IT" b="0" i="1" smtClean="0">
                        <a:latin typeface="Cambria Math" panose="02040503050406030204" pitchFamily="18" charset="0"/>
                      </a:rPr>
                      <m:t>𝐿𝑜𝑠𝑠</m:t>
                    </m:r>
                    <m:d>
                      <m:dPr>
                        <m:endChr m:val="|"/>
                        <m:ctrlPr>
                          <a:rPr lang="it-IT" i="1">
                            <a:latin typeface="Cambria Math" panose="02040503050406030204" pitchFamily="18" charset="0"/>
                          </a:rPr>
                        </m:ctrlPr>
                      </m:dPr>
                      <m:e>
                        <m:r>
                          <a:rPr lang="it-IT" i="1">
                            <a:latin typeface="Cambria Math" panose="02040503050406030204" pitchFamily="18" charset="0"/>
                          </a:rPr>
                          <m:t>𝑦</m:t>
                        </m:r>
                        <m:r>
                          <a:rPr lang="it-IT" i="1">
                            <a:latin typeface="Cambria Math" panose="02040503050406030204" pitchFamily="18" charset="0"/>
                          </a:rPr>
                          <m:t>,</m:t>
                        </m:r>
                        <m:acc>
                          <m:accPr>
                            <m:chr m:val="̅"/>
                            <m:ctrlPr>
                              <a:rPr lang="it-IT" i="1">
                                <a:latin typeface="Cambria Math" panose="02040503050406030204" pitchFamily="18" charset="0"/>
                              </a:rPr>
                            </m:ctrlPr>
                          </m:accPr>
                          <m:e>
                            <m:r>
                              <a:rPr lang="it-IT" i="1">
                                <a:latin typeface="Cambria Math" panose="02040503050406030204" pitchFamily="18" charset="0"/>
                              </a:rPr>
                              <m:t>𝑦</m:t>
                            </m:r>
                          </m:e>
                        </m:acc>
                        <m:r>
                          <a:rPr lang="it-IT" i="1">
                            <a:latin typeface="Cambria Math" panose="02040503050406030204" pitchFamily="18" charset="0"/>
                          </a:rPr>
                          <m:t> </m:t>
                        </m:r>
                      </m:e>
                    </m:d>
                    <m:sSub>
                      <m:sSubPr>
                        <m:ctrlPr>
                          <a:rPr lang="it-IT" i="1">
                            <a:latin typeface="Cambria Math" panose="02040503050406030204" pitchFamily="18" charset="0"/>
                          </a:rPr>
                        </m:ctrlPr>
                      </m:sSubPr>
                      <m:e>
                        <m:r>
                          <a:rPr lang="it-IT" i="1">
                            <a:latin typeface="Cambria Math" panose="02040503050406030204" pitchFamily="18" charset="0"/>
                          </a:rPr>
                          <m:t>𝑤</m:t>
                        </m:r>
                      </m:e>
                      <m:sub>
                        <m:r>
                          <a:rPr lang="it-IT" i="1">
                            <a:latin typeface="Cambria Math" panose="02040503050406030204" pitchFamily="18" charset="0"/>
                          </a:rPr>
                          <m:t>𝑗</m:t>
                        </m:r>
                      </m:sub>
                    </m:sSub>
                    <m:r>
                      <a:rPr lang="it-IT" i="1">
                        <a:latin typeface="Cambria Math" panose="02040503050406030204" pitchFamily="18" charset="0"/>
                      </a:rPr>
                      <m:t>,</m:t>
                    </m:r>
                    <m:sSub>
                      <m:sSubPr>
                        <m:ctrlPr>
                          <a:rPr lang="it-IT" i="1">
                            <a:latin typeface="Cambria Math" panose="02040503050406030204" pitchFamily="18" charset="0"/>
                          </a:rPr>
                        </m:ctrlPr>
                      </m:sSubPr>
                      <m:e>
                        <m:r>
                          <a:rPr lang="it-IT" i="1">
                            <a:latin typeface="Cambria Math" panose="02040503050406030204" pitchFamily="18" charset="0"/>
                          </a:rPr>
                          <m:t>𝑏</m:t>
                        </m:r>
                      </m:e>
                      <m:sub>
                        <m:r>
                          <a:rPr lang="it-IT" i="1">
                            <a:latin typeface="Cambria Math" panose="02040503050406030204" pitchFamily="18" charset="0"/>
                          </a:rPr>
                          <m:t>𝑗</m:t>
                        </m:r>
                      </m:sub>
                    </m:sSub>
                    <m:r>
                      <a:rPr lang="it-IT" b="0" i="1" smtClean="0">
                        <a:latin typeface="Cambria Math" panose="02040503050406030204" pitchFamily="18" charset="0"/>
                      </a:rPr>
                      <m:t>)+</m:t>
                    </m:r>
                    <m:r>
                      <m:rPr>
                        <m:sty m:val="p"/>
                      </m:rPr>
                      <a:rPr lang="el-GR" b="0" i="1" smtClean="0">
                        <a:latin typeface="Cambria Math" panose="02040503050406030204" pitchFamily="18" charset="0"/>
                      </a:rPr>
                      <m:t>λ</m:t>
                    </m:r>
                    <m:nary>
                      <m:naryPr>
                        <m:chr m:val="∑"/>
                        <m:limLoc m:val="subSup"/>
                        <m:ctrlPr>
                          <a:rPr lang="el-GR" b="0" i="1" smtClean="0">
                            <a:latin typeface="Cambria Math" panose="02040503050406030204" pitchFamily="18" charset="0"/>
                          </a:rPr>
                        </m:ctrlPr>
                      </m:naryPr>
                      <m:sub>
                        <m:r>
                          <m:rPr>
                            <m:brk m:alnAt="25"/>
                          </m:rPr>
                          <a:rPr lang="it-IT" b="0" i="1" smtClean="0">
                            <a:latin typeface="Cambria Math" panose="02040503050406030204" pitchFamily="18" charset="0"/>
                          </a:rPr>
                          <m:t>𝑗</m:t>
                        </m:r>
                        <m:r>
                          <a:rPr lang="it-IT" b="0" i="1" smtClean="0">
                            <a:latin typeface="Cambria Math" panose="02040503050406030204" pitchFamily="18" charset="0"/>
                          </a:rPr>
                          <m:t>=1</m:t>
                        </m:r>
                      </m:sub>
                      <m:sup>
                        <m:r>
                          <a:rPr lang="it-IT" b="0" i="1" smtClean="0">
                            <a:latin typeface="Cambria Math" panose="02040503050406030204" pitchFamily="18" charset="0"/>
                          </a:rPr>
                          <m:t>𝑀</m:t>
                        </m:r>
                      </m:sup>
                      <m:e>
                        <m:sSubSup>
                          <m:sSubSupPr>
                            <m:ctrlPr>
                              <a:rPr lang="el-GR" b="0" i="1" smtClean="0">
                                <a:latin typeface="Cambria Math" panose="02040503050406030204" pitchFamily="18" charset="0"/>
                              </a:rPr>
                            </m:ctrlPr>
                          </m:sSubSupPr>
                          <m:e>
                            <m:r>
                              <a:rPr lang="it-IT" b="0" i="1" smtClean="0">
                                <a:latin typeface="Cambria Math" panose="02040503050406030204" pitchFamily="18" charset="0"/>
                              </a:rPr>
                              <m:t>𝑤</m:t>
                            </m:r>
                          </m:e>
                          <m:sub>
                            <m:r>
                              <a:rPr lang="it-IT" b="0" i="1" smtClean="0">
                                <a:latin typeface="Cambria Math" panose="02040503050406030204" pitchFamily="18" charset="0"/>
                              </a:rPr>
                              <m:t>𝑗</m:t>
                            </m:r>
                          </m:sub>
                          <m:sup>
                            <m:r>
                              <a:rPr lang="it-IT" b="0" i="1" smtClean="0">
                                <a:latin typeface="Cambria Math" panose="02040503050406030204" pitchFamily="18" charset="0"/>
                              </a:rPr>
                              <m:t>2</m:t>
                            </m:r>
                          </m:sup>
                        </m:sSubSup>
                      </m:e>
                    </m:nary>
                  </m:oMath>
                </a14:m>
                <a:r>
                  <a:rPr lang="en-US" dirty="0"/>
                  <a:t>  </a:t>
                </a:r>
              </a:p>
            </p:txBody>
          </p:sp>
        </mc:Choice>
        <mc:Fallback xmlns="">
          <p:sp>
            <p:nvSpPr>
              <p:cNvPr id="22" name="CasellaDiTesto 21">
                <a:extLst>
                  <a:ext uri="{FF2B5EF4-FFF2-40B4-BE49-F238E27FC236}">
                    <a16:creationId xmlns:a16="http://schemas.microsoft.com/office/drawing/2014/main" id="{1EB8EFE1-BA15-4E2D-A81C-555A30D0436A}"/>
                  </a:ext>
                </a:extLst>
              </p:cNvPr>
              <p:cNvSpPr txBox="1">
                <a:spLocks noRot="1" noChangeAspect="1" noMove="1" noResize="1" noEditPoints="1" noAdjustHandles="1" noChangeArrowheads="1" noChangeShapeType="1" noTextEdit="1"/>
              </p:cNvSpPr>
              <p:nvPr/>
            </p:nvSpPr>
            <p:spPr>
              <a:xfrm>
                <a:off x="6248400" y="3436507"/>
                <a:ext cx="5511800" cy="415755"/>
              </a:xfrm>
              <a:prstGeom prst="rect">
                <a:avLst/>
              </a:prstGeom>
              <a:blipFill>
                <a:blip r:embed="rId5"/>
                <a:stretch>
                  <a:fillRect t="-102941" b="-158824"/>
                </a:stretch>
              </a:blipFill>
            </p:spPr>
            <p:txBody>
              <a:bodyPr/>
              <a:lstStyle/>
              <a:p>
                <a:r>
                  <a:rPr lang="en-US">
                    <a:noFill/>
                  </a:rPr>
                  <a:t> </a:t>
                </a:r>
              </a:p>
            </p:txBody>
          </p:sp>
        </mc:Fallback>
      </mc:AlternateContent>
      <p:cxnSp>
        <p:nvCxnSpPr>
          <p:cNvPr id="5" name="Connettore 2 4">
            <a:extLst>
              <a:ext uri="{FF2B5EF4-FFF2-40B4-BE49-F238E27FC236}">
                <a16:creationId xmlns:a16="http://schemas.microsoft.com/office/drawing/2014/main" id="{F3EC739A-AD54-4709-95D6-60C6FE60F6CB}"/>
              </a:ext>
            </a:extLst>
          </p:cNvPr>
          <p:cNvCxnSpPr>
            <a:cxnSpLocks/>
            <a:endCxn id="22" idx="1"/>
          </p:cNvCxnSpPr>
          <p:nvPr/>
        </p:nvCxnSpPr>
        <p:spPr>
          <a:xfrm>
            <a:off x="3708400" y="3644385"/>
            <a:ext cx="2540000"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Connettore 2 24">
            <a:extLst>
              <a:ext uri="{FF2B5EF4-FFF2-40B4-BE49-F238E27FC236}">
                <a16:creationId xmlns:a16="http://schemas.microsoft.com/office/drawing/2014/main" id="{9A7026F1-7D1B-4801-9439-26B9A7D345F9}"/>
              </a:ext>
            </a:extLst>
          </p:cNvPr>
          <p:cNvCxnSpPr>
            <a:cxnSpLocks/>
          </p:cNvCxnSpPr>
          <p:nvPr/>
        </p:nvCxnSpPr>
        <p:spPr>
          <a:xfrm flipH="1">
            <a:off x="9951720" y="3200400"/>
            <a:ext cx="228600" cy="35052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8" name="CasellaDiTesto 27">
            <a:extLst>
              <a:ext uri="{FF2B5EF4-FFF2-40B4-BE49-F238E27FC236}">
                <a16:creationId xmlns:a16="http://schemas.microsoft.com/office/drawing/2014/main" id="{DEFB854B-B71A-4FB5-ACF6-D3C29869C956}"/>
              </a:ext>
            </a:extLst>
          </p:cNvPr>
          <p:cNvSpPr txBox="1"/>
          <p:nvPr/>
        </p:nvSpPr>
        <p:spPr>
          <a:xfrm>
            <a:off x="9951720" y="2899058"/>
            <a:ext cx="1116522" cy="338554"/>
          </a:xfrm>
          <a:prstGeom prst="rect">
            <a:avLst/>
          </a:prstGeom>
          <a:noFill/>
        </p:spPr>
        <p:txBody>
          <a:bodyPr wrap="square">
            <a:spAutoFit/>
          </a:bodyPr>
          <a:lstStyle/>
          <a:p>
            <a:r>
              <a:rPr lang="en-US" sz="1600" b="1" dirty="0"/>
              <a:t>L2-term</a:t>
            </a:r>
            <a:endParaRPr lang="en-US" sz="1600" dirty="0"/>
          </a:p>
        </p:txBody>
      </p:sp>
      <mc:AlternateContent xmlns:mc="http://schemas.openxmlformats.org/markup-compatibility/2006" xmlns:a14="http://schemas.microsoft.com/office/drawing/2010/main">
        <mc:Choice Requires="a14">
          <p:sp>
            <p:nvSpPr>
              <p:cNvPr id="29" name="CasellaDiTesto 28">
                <a:extLst>
                  <a:ext uri="{FF2B5EF4-FFF2-40B4-BE49-F238E27FC236}">
                    <a16:creationId xmlns:a16="http://schemas.microsoft.com/office/drawing/2014/main" id="{E122FDD5-179E-48F1-A77F-CB32FC1633B1}"/>
                  </a:ext>
                </a:extLst>
              </p:cNvPr>
              <p:cNvSpPr txBox="1"/>
              <p:nvPr/>
            </p:nvSpPr>
            <p:spPr>
              <a:xfrm>
                <a:off x="6248400" y="4072446"/>
                <a:ext cx="1813560" cy="61908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
                        <m:fPr>
                          <m:ctrlPr>
                            <a:rPr lang="it-IT" b="0" i="1" smtClean="0">
                              <a:latin typeface="Cambria Math" panose="02040503050406030204" pitchFamily="18" charset="0"/>
                            </a:rPr>
                          </m:ctrlPr>
                        </m:fPr>
                        <m:num>
                          <m:r>
                            <a:rPr lang="it-IT" b="0" i="1" smtClean="0">
                              <a:latin typeface="Cambria Math" panose="02040503050406030204" pitchFamily="18" charset="0"/>
                              <a:ea typeface="Cambria Math" panose="02040503050406030204" pitchFamily="18" charset="0"/>
                            </a:rPr>
                            <m:t>𝜕</m:t>
                          </m:r>
                          <m:r>
                            <a:rPr lang="it-IT" b="0" i="1" smtClean="0">
                              <a:latin typeface="Cambria Math" panose="02040503050406030204" pitchFamily="18" charset="0"/>
                              <a:ea typeface="Cambria Math" panose="02040503050406030204" pitchFamily="18" charset="0"/>
                            </a:rPr>
                            <m:t>𝐶</m:t>
                          </m:r>
                        </m:num>
                        <m:den>
                          <m:r>
                            <a:rPr lang="it-IT" b="0" i="1" smtClean="0">
                              <a:latin typeface="Cambria Math" panose="02040503050406030204" pitchFamily="18" charset="0"/>
                              <a:ea typeface="Cambria Math" panose="02040503050406030204" pitchFamily="18" charset="0"/>
                            </a:rPr>
                            <m:t>𝜕</m:t>
                          </m:r>
                          <m:r>
                            <a:rPr lang="it-IT" b="0" i="1" smtClean="0">
                              <a:latin typeface="Cambria Math" panose="02040503050406030204" pitchFamily="18" charset="0"/>
                              <a:ea typeface="Cambria Math" panose="02040503050406030204" pitchFamily="18" charset="0"/>
                            </a:rPr>
                            <m:t>𝑤</m:t>
                          </m:r>
                        </m:den>
                      </m:f>
                      <m:r>
                        <a:rPr lang="it-IT" b="0" i="1" smtClean="0">
                          <a:latin typeface="Cambria Math" panose="02040503050406030204" pitchFamily="18" charset="0"/>
                        </a:rPr>
                        <m:t>=</m:t>
                      </m:r>
                      <m:f>
                        <m:fPr>
                          <m:ctrlPr>
                            <a:rPr lang="it-IT" i="1">
                              <a:latin typeface="Cambria Math" panose="02040503050406030204" pitchFamily="18" charset="0"/>
                            </a:rPr>
                          </m:ctrlPr>
                        </m:fPr>
                        <m:num>
                          <m:r>
                            <a:rPr lang="it-IT" i="1">
                              <a:latin typeface="Cambria Math" panose="02040503050406030204" pitchFamily="18" charset="0"/>
                              <a:ea typeface="Cambria Math" panose="02040503050406030204" pitchFamily="18" charset="0"/>
                            </a:rPr>
                            <m:t>𝜕</m:t>
                          </m:r>
                          <m:r>
                            <a:rPr lang="it-IT" b="0" i="1" smtClean="0">
                              <a:latin typeface="Cambria Math" panose="02040503050406030204" pitchFamily="18" charset="0"/>
                              <a:ea typeface="Cambria Math" panose="02040503050406030204" pitchFamily="18" charset="0"/>
                            </a:rPr>
                            <m:t>𝐿</m:t>
                          </m:r>
                        </m:num>
                        <m:den>
                          <m:r>
                            <a:rPr lang="it-IT" i="1">
                              <a:latin typeface="Cambria Math" panose="02040503050406030204" pitchFamily="18" charset="0"/>
                              <a:ea typeface="Cambria Math" panose="02040503050406030204" pitchFamily="18" charset="0"/>
                            </a:rPr>
                            <m:t>𝜕</m:t>
                          </m:r>
                          <m:r>
                            <a:rPr lang="it-IT" i="1">
                              <a:latin typeface="Cambria Math" panose="02040503050406030204" pitchFamily="18" charset="0"/>
                              <a:ea typeface="Cambria Math" panose="02040503050406030204" pitchFamily="18" charset="0"/>
                            </a:rPr>
                            <m:t>𝑤</m:t>
                          </m:r>
                        </m:den>
                      </m:f>
                      <m:r>
                        <a:rPr lang="it-IT" b="0" i="1" smtClean="0">
                          <a:latin typeface="Cambria Math" panose="02040503050406030204" pitchFamily="18" charset="0"/>
                          <a:ea typeface="Cambria Math" panose="02040503050406030204" pitchFamily="18" charset="0"/>
                        </a:rPr>
                        <m:t>+2</m:t>
                      </m:r>
                      <m:r>
                        <m:rPr>
                          <m:sty m:val="p"/>
                        </m:rPr>
                        <a:rPr lang="el-GR" i="1">
                          <a:latin typeface="Cambria Math" panose="02040503050406030204" pitchFamily="18" charset="0"/>
                        </a:rPr>
                        <m:t>λ</m:t>
                      </m:r>
                      <m:r>
                        <a:rPr lang="it-IT" b="0" i="1" smtClean="0">
                          <a:latin typeface="Cambria Math" panose="02040503050406030204" pitchFamily="18" charset="0"/>
                        </a:rPr>
                        <m:t>𝑤</m:t>
                      </m:r>
                    </m:oMath>
                  </m:oMathPara>
                </a14:m>
                <a:endParaRPr lang="en-US" dirty="0"/>
              </a:p>
            </p:txBody>
          </p:sp>
        </mc:Choice>
        <mc:Fallback xmlns="">
          <p:sp>
            <p:nvSpPr>
              <p:cNvPr id="29" name="CasellaDiTesto 28">
                <a:extLst>
                  <a:ext uri="{FF2B5EF4-FFF2-40B4-BE49-F238E27FC236}">
                    <a16:creationId xmlns:a16="http://schemas.microsoft.com/office/drawing/2014/main" id="{E122FDD5-179E-48F1-A77F-CB32FC1633B1}"/>
                  </a:ext>
                </a:extLst>
              </p:cNvPr>
              <p:cNvSpPr txBox="1">
                <a:spLocks noRot="1" noChangeAspect="1" noMove="1" noResize="1" noEditPoints="1" noAdjustHandles="1" noChangeArrowheads="1" noChangeShapeType="1" noTextEdit="1"/>
              </p:cNvSpPr>
              <p:nvPr/>
            </p:nvSpPr>
            <p:spPr>
              <a:xfrm>
                <a:off x="6248400" y="4072446"/>
                <a:ext cx="1813560" cy="619080"/>
              </a:xfrm>
              <a:prstGeom prst="rect">
                <a:avLst/>
              </a:prstGeom>
              <a:blipFill>
                <a:blip r:embed="rId6"/>
                <a:stretch>
                  <a:fillRect/>
                </a:stretch>
              </a:blipFill>
            </p:spPr>
            <p:txBody>
              <a:bodyPr/>
              <a:lstStyle/>
              <a:p>
                <a:r>
                  <a:rPr lang="en-US">
                    <a:noFill/>
                  </a:rPr>
                  <a:t> </a:t>
                </a:r>
              </a:p>
            </p:txBody>
          </p:sp>
        </mc:Fallback>
      </mc:AlternateContent>
      <p:cxnSp>
        <p:nvCxnSpPr>
          <p:cNvPr id="30" name="Connettore 2 29">
            <a:extLst>
              <a:ext uri="{FF2B5EF4-FFF2-40B4-BE49-F238E27FC236}">
                <a16:creationId xmlns:a16="http://schemas.microsoft.com/office/drawing/2014/main" id="{713BB3E7-AFF7-4AE4-844A-E2BE81B2710A}"/>
              </a:ext>
            </a:extLst>
          </p:cNvPr>
          <p:cNvCxnSpPr>
            <a:cxnSpLocks/>
          </p:cNvCxnSpPr>
          <p:nvPr/>
        </p:nvCxnSpPr>
        <p:spPr>
          <a:xfrm flipH="1">
            <a:off x="6497320" y="5298848"/>
            <a:ext cx="1728280" cy="710792"/>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1" name="CasellaDiTesto 30">
            <a:extLst>
              <a:ext uri="{FF2B5EF4-FFF2-40B4-BE49-F238E27FC236}">
                <a16:creationId xmlns:a16="http://schemas.microsoft.com/office/drawing/2014/main" id="{F2D84ECC-548F-4EA1-87E5-C77FBCCECDBF}"/>
              </a:ext>
            </a:extLst>
          </p:cNvPr>
          <p:cNvSpPr txBox="1"/>
          <p:nvPr/>
        </p:nvSpPr>
        <p:spPr>
          <a:xfrm>
            <a:off x="6659498" y="2899058"/>
            <a:ext cx="2728342" cy="338554"/>
          </a:xfrm>
          <a:prstGeom prst="rect">
            <a:avLst/>
          </a:prstGeom>
          <a:noFill/>
        </p:spPr>
        <p:txBody>
          <a:bodyPr wrap="square">
            <a:spAutoFit/>
          </a:bodyPr>
          <a:lstStyle/>
          <a:p>
            <a:r>
              <a:rPr lang="en-US" sz="1600" dirty="0"/>
              <a:t>e.g. MAE, MSE, Cross-Entropy</a:t>
            </a:r>
          </a:p>
        </p:txBody>
      </p:sp>
      <mc:AlternateContent xmlns:mc="http://schemas.openxmlformats.org/markup-compatibility/2006" xmlns:a14="http://schemas.microsoft.com/office/drawing/2010/main">
        <mc:Choice Requires="a14">
          <p:sp>
            <p:nvSpPr>
              <p:cNvPr id="32" name="CasellaDiTesto 31">
                <a:extLst>
                  <a:ext uri="{FF2B5EF4-FFF2-40B4-BE49-F238E27FC236}">
                    <a16:creationId xmlns:a16="http://schemas.microsoft.com/office/drawing/2014/main" id="{C5FF3667-3FBE-476B-85AE-2D27C9F46160}"/>
                  </a:ext>
                </a:extLst>
              </p:cNvPr>
              <p:cNvSpPr txBox="1"/>
              <p:nvPr/>
            </p:nvSpPr>
            <p:spPr>
              <a:xfrm>
                <a:off x="8285480" y="4066143"/>
                <a:ext cx="2491773" cy="62081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it-IT" i="1" smtClean="0">
                              <a:latin typeface="Cambria Math" panose="02040503050406030204" pitchFamily="18" charset="0"/>
                            </a:rPr>
                          </m:ctrlPr>
                        </m:sSupPr>
                        <m:e>
                          <m:r>
                            <a:rPr lang="it-IT" b="0" i="1" smtClean="0">
                              <a:latin typeface="Cambria Math" panose="02040503050406030204" pitchFamily="18" charset="0"/>
                            </a:rPr>
                            <m:t>𝑤</m:t>
                          </m:r>
                        </m:e>
                        <m:sup>
                          <m:r>
                            <a:rPr lang="it-IT" b="0" i="1" smtClean="0">
                              <a:latin typeface="Cambria Math" panose="02040503050406030204" pitchFamily="18" charset="0"/>
                            </a:rPr>
                            <m:t>(</m:t>
                          </m:r>
                          <m:r>
                            <a:rPr lang="it-IT" b="0" i="1" smtClean="0">
                              <a:latin typeface="Cambria Math" panose="02040503050406030204" pitchFamily="18" charset="0"/>
                            </a:rPr>
                            <m:t>𝑡</m:t>
                          </m:r>
                          <m:r>
                            <a:rPr lang="it-IT" b="0" i="1" smtClean="0">
                              <a:latin typeface="Cambria Math" panose="02040503050406030204" pitchFamily="18" charset="0"/>
                            </a:rPr>
                            <m:t>+1)</m:t>
                          </m:r>
                        </m:sup>
                      </m:sSup>
                      <m:r>
                        <a:rPr lang="it-IT" b="0" i="1" smtClean="0">
                          <a:latin typeface="Cambria Math" panose="02040503050406030204" pitchFamily="18" charset="0"/>
                        </a:rPr>
                        <m:t>=</m:t>
                      </m:r>
                      <m:sSup>
                        <m:sSupPr>
                          <m:ctrlPr>
                            <a:rPr lang="it-IT" i="1">
                              <a:latin typeface="Cambria Math" panose="02040503050406030204" pitchFamily="18" charset="0"/>
                            </a:rPr>
                          </m:ctrlPr>
                        </m:sSupPr>
                        <m:e>
                          <m:r>
                            <a:rPr lang="it-IT" i="1">
                              <a:latin typeface="Cambria Math" panose="02040503050406030204" pitchFamily="18" charset="0"/>
                            </a:rPr>
                            <m:t>𝑤</m:t>
                          </m:r>
                        </m:e>
                        <m:sup>
                          <m:r>
                            <a:rPr lang="it-IT" i="1">
                              <a:latin typeface="Cambria Math" panose="02040503050406030204" pitchFamily="18" charset="0"/>
                            </a:rPr>
                            <m:t>(</m:t>
                          </m:r>
                          <m:r>
                            <a:rPr lang="it-IT" i="1">
                              <a:latin typeface="Cambria Math" panose="02040503050406030204" pitchFamily="18" charset="0"/>
                            </a:rPr>
                            <m:t>𝑡</m:t>
                          </m:r>
                          <m:r>
                            <a:rPr lang="it-IT" i="1">
                              <a:latin typeface="Cambria Math" panose="02040503050406030204" pitchFamily="18" charset="0"/>
                            </a:rPr>
                            <m:t>)</m:t>
                          </m:r>
                        </m:sup>
                      </m:sSup>
                      <m:r>
                        <a:rPr lang="it-IT" b="0" i="1" smtClean="0">
                          <a:latin typeface="Cambria Math" panose="02040503050406030204" pitchFamily="18" charset="0"/>
                        </a:rPr>
                        <m:t> −</m:t>
                      </m:r>
                      <m:r>
                        <m:rPr>
                          <m:sty m:val="p"/>
                        </m:rPr>
                        <a:rPr lang="el-GR" i="1">
                          <a:latin typeface="Cambria Math" panose="02040503050406030204" pitchFamily="18" charset="0"/>
                        </a:rPr>
                        <m:t>η</m:t>
                      </m:r>
                      <m:f>
                        <m:fPr>
                          <m:ctrlPr>
                            <a:rPr lang="it-IT" i="1">
                              <a:latin typeface="Cambria Math" panose="02040503050406030204" pitchFamily="18" charset="0"/>
                            </a:rPr>
                          </m:ctrlPr>
                        </m:fPr>
                        <m:num>
                          <m:r>
                            <a:rPr lang="it-IT" i="1">
                              <a:latin typeface="Cambria Math" panose="02040503050406030204" pitchFamily="18" charset="0"/>
                              <a:ea typeface="Cambria Math" panose="02040503050406030204" pitchFamily="18" charset="0"/>
                            </a:rPr>
                            <m:t>𝜕</m:t>
                          </m:r>
                          <m:r>
                            <a:rPr lang="it-IT" i="1">
                              <a:latin typeface="Cambria Math" panose="02040503050406030204" pitchFamily="18" charset="0"/>
                              <a:ea typeface="Cambria Math" panose="02040503050406030204" pitchFamily="18" charset="0"/>
                            </a:rPr>
                            <m:t>𝐶</m:t>
                          </m:r>
                        </m:num>
                        <m:den>
                          <m:r>
                            <a:rPr lang="it-IT" i="1">
                              <a:latin typeface="Cambria Math" panose="02040503050406030204" pitchFamily="18" charset="0"/>
                              <a:ea typeface="Cambria Math" panose="02040503050406030204" pitchFamily="18" charset="0"/>
                            </a:rPr>
                            <m:t>𝜕</m:t>
                          </m:r>
                          <m:r>
                            <a:rPr lang="it-IT" i="1">
                              <a:latin typeface="Cambria Math" panose="02040503050406030204" pitchFamily="18" charset="0"/>
                              <a:ea typeface="Cambria Math" panose="02040503050406030204" pitchFamily="18" charset="0"/>
                            </a:rPr>
                            <m:t>𝑤</m:t>
                          </m:r>
                        </m:den>
                      </m:f>
                    </m:oMath>
                  </m:oMathPara>
                </a14:m>
                <a:endParaRPr lang="it-IT" dirty="0"/>
              </a:p>
            </p:txBody>
          </p:sp>
        </mc:Choice>
        <mc:Fallback xmlns="">
          <p:sp>
            <p:nvSpPr>
              <p:cNvPr id="32" name="CasellaDiTesto 31">
                <a:extLst>
                  <a:ext uri="{FF2B5EF4-FFF2-40B4-BE49-F238E27FC236}">
                    <a16:creationId xmlns:a16="http://schemas.microsoft.com/office/drawing/2014/main" id="{C5FF3667-3FBE-476B-85AE-2D27C9F46160}"/>
                  </a:ext>
                </a:extLst>
              </p:cNvPr>
              <p:cNvSpPr txBox="1">
                <a:spLocks noRot="1" noChangeAspect="1" noMove="1" noResize="1" noEditPoints="1" noAdjustHandles="1" noChangeArrowheads="1" noChangeShapeType="1" noTextEdit="1"/>
              </p:cNvSpPr>
              <p:nvPr/>
            </p:nvSpPr>
            <p:spPr>
              <a:xfrm>
                <a:off x="8285480" y="4066143"/>
                <a:ext cx="2491773" cy="620811"/>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CasellaDiTesto 32">
                <a:extLst>
                  <a:ext uri="{FF2B5EF4-FFF2-40B4-BE49-F238E27FC236}">
                    <a16:creationId xmlns:a16="http://schemas.microsoft.com/office/drawing/2014/main" id="{8DFDBC23-DC89-4971-8278-24CA392931A1}"/>
                  </a:ext>
                </a:extLst>
              </p:cNvPr>
              <p:cNvSpPr txBox="1"/>
              <p:nvPr/>
            </p:nvSpPr>
            <p:spPr>
              <a:xfrm>
                <a:off x="6213500" y="4825306"/>
                <a:ext cx="4542645" cy="61908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it-IT" i="1" smtClean="0">
                              <a:latin typeface="Cambria Math" panose="02040503050406030204" pitchFamily="18" charset="0"/>
                            </a:rPr>
                          </m:ctrlPr>
                        </m:sSupPr>
                        <m:e>
                          <m:r>
                            <a:rPr lang="it-IT" b="0" i="1" smtClean="0">
                              <a:latin typeface="Cambria Math" panose="02040503050406030204" pitchFamily="18" charset="0"/>
                            </a:rPr>
                            <m:t>𝑤</m:t>
                          </m:r>
                        </m:e>
                        <m:sup>
                          <m:r>
                            <a:rPr lang="it-IT" b="0" i="1" smtClean="0">
                              <a:latin typeface="Cambria Math" panose="02040503050406030204" pitchFamily="18" charset="0"/>
                            </a:rPr>
                            <m:t>(</m:t>
                          </m:r>
                          <m:r>
                            <a:rPr lang="it-IT" b="0" i="1" smtClean="0">
                              <a:latin typeface="Cambria Math" panose="02040503050406030204" pitchFamily="18" charset="0"/>
                            </a:rPr>
                            <m:t>𝑡</m:t>
                          </m:r>
                          <m:r>
                            <a:rPr lang="it-IT" b="0" i="1" smtClean="0">
                              <a:latin typeface="Cambria Math" panose="02040503050406030204" pitchFamily="18" charset="0"/>
                            </a:rPr>
                            <m:t>+1)</m:t>
                          </m:r>
                        </m:sup>
                      </m:sSup>
                      <m:r>
                        <a:rPr lang="it-IT" b="0" i="1" smtClean="0">
                          <a:latin typeface="Cambria Math" panose="02040503050406030204" pitchFamily="18" charset="0"/>
                        </a:rPr>
                        <m:t>=</m:t>
                      </m:r>
                      <m:sSup>
                        <m:sSupPr>
                          <m:ctrlPr>
                            <a:rPr lang="it-IT" i="1">
                              <a:latin typeface="Cambria Math" panose="02040503050406030204" pitchFamily="18" charset="0"/>
                            </a:rPr>
                          </m:ctrlPr>
                        </m:sSupPr>
                        <m:e>
                          <m:d>
                            <m:dPr>
                              <m:ctrlPr>
                                <a:rPr lang="it-IT" b="0" i="1" smtClean="0">
                                  <a:latin typeface="Cambria Math" panose="02040503050406030204" pitchFamily="18" charset="0"/>
                                </a:rPr>
                              </m:ctrlPr>
                            </m:dPr>
                            <m:e>
                              <m:r>
                                <a:rPr lang="it-IT" b="0" i="1" smtClean="0">
                                  <a:latin typeface="Cambria Math" panose="02040503050406030204" pitchFamily="18" charset="0"/>
                                </a:rPr>
                                <m:t>1−</m:t>
                              </m:r>
                              <m:r>
                                <m:rPr>
                                  <m:sty m:val="p"/>
                                </m:rPr>
                                <a:rPr lang="el-GR" i="1">
                                  <a:latin typeface="Cambria Math" panose="02040503050406030204" pitchFamily="18" charset="0"/>
                                </a:rPr>
                                <m:t>η</m:t>
                              </m:r>
                              <m:sSup>
                                <m:sSupPr>
                                  <m:ctrlPr>
                                    <a:rPr lang="it-IT" i="1">
                                      <a:latin typeface="Cambria Math" panose="02040503050406030204" pitchFamily="18" charset="0"/>
                                    </a:rPr>
                                  </m:ctrlPr>
                                </m:sSupPr>
                                <m:e>
                                  <m:r>
                                    <m:rPr>
                                      <m:sty m:val="p"/>
                                    </m:rPr>
                                    <a:rPr lang="el-GR" i="1">
                                      <a:latin typeface="Cambria Math" panose="02040503050406030204" pitchFamily="18" charset="0"/>
                                    </a:rPr>
                                    <m:t>λ</m:t>
                                  </m:r>
                                </m:e>
                                <m:sup>
                                  <m:r>
                                    <a:rPr lang="it-IT" i="1">
                                      <a:latin typeface="Cambria Math" panose="02040503050406030204" pitchFamily="18" charset="0"/>
                                    </a:rPr>
                                    <m:t>′</m:t>
                                  </m:r>
                                </m:sup>
                              </m:sSup>
                            </m:e>
                          </m:d>
                          <m:r>
                            <a:rPr lang="it-IT" i="1">
                              <a:latin typeface="Cambria Math" panose="02040503050406030204" pitchFamily="18" charset="0"/>
                            </a:rPr>
                            <m:t>𝑤</m:t>
                          </m:r>
                        </m:e>
                        <m:sup>
                          <m:r>
                            <a:rPr lang="it-IT" i="1">
                              <a:latin typeface="Cambria Math" panose="02040503050406030204" pitchFamily="18" charset="0"/>
                            </a:rPr>
                            <m:t>(</m:t>
                          </m:r>
                          <m:r>
                            <a:rPr lang="it-IT" i="1">
                              <a:latin typeface="Cambria Math" panose="02040503050406030204" pitchFamily="18" charset="0"/>
                            </a:rPr>
                            <m:t>𝑡</m:t>
                          </m:r>
                          <m:r>
                            <a:rPr lang="it-IT" i="1">
                              <a:latin typeface="Cambria Math" panose="02040503050406030204" pitchFamily="18" charset="0"/>
                            </a:rPr>
                            <m:t>)</m:t>
                          </m:r>
                        </m:sup>
                      </m:sSup>
                      <m:r>
                        <a:rPr lang="it-IT" b="0" i="1" smtClean="0">
                          <a:latin typeface="Cambria Math" panose="02040503050406030204" pitchFamily="18" charset="0"/>
                        </a:rPr>
                        <m:t> −</m:t>
                      </m:r>
                      <m:r>
                        <m:rPr>
                          <m:sty m:val="p"/>
                        </m:rPr>
                        <a:rPr lang="el-GR" i="1">
                          <a:latin typeface="Cambria Math" panose="02040503050406030204" pitchFamily="18" charset="0"/>
                        </a:rPr>
                        <m:t>η</m:t>
                      </m:r>
                      <m:f>
                        <m:fPr>
                          <m:ctrlPr>
                            <a:rPr lang="it-IT" i="1">
                              <a:latin typeface="Cambria Math" panose="02040503050406030204" pitchFamily="18" charset="0"/>
                            </a:rPr>
                          </m:ctrlPr>
                        </m:fPr>
                        <m:num>
                          <m:r>
                            <a:rPr lang="it-IT" i="1">
                              <a:latin typeface="Cambria Math" panose="02040503050406030204" pitchFamily="18" charset="0"/>
                              <a:ea typeface="Cambria Math" panose="02040503050406030204" pitchFamily="18" charset="0"/>
                            </a:rPr>
                            <m:t>𝜕</m:t>
                          </m:r>
                          <m:r>
                            <a:rPr lang="it-IT" i="1">
                              <a:latin typeface="Cambria Math" panose="02040503050406030204" pitchFamily="18" charset="0"/>
                              <a:ea typeface="Cambria Math" panose="02040503050406030204" pitchFamily="18" charset="0"/>
                            </a:rPr>
                            <m:t>𝐿</m:t>
                          </m:r>
                        </m:num>
                        <m:den>
                          <m:r>
                            <a:rPr lang="it-IT" i="1">
                              <a:latin typeface="Cambria Math" panose="02040503050406030204" pitchFamily="18" charset="0"/>
                              <a:ea typeface="Cambria Math" panose="02040503050406030204" pitchFamily="18" charset="0"/>
                            </a:rPr>
                            <m:t>𝜕</m:t>
                          </m:r>
                          <m:r>
                            <a:rPr lang="it-IT" i="1">
                              <a:latin typeface="Cambria Math" panose="02040503050406030204" pitchFamily="18" charset="0"/>
                              <a:ea typeface="Cambria Math" panose="02040503050406030204" pitchFamily="18" charset="0"/>
                            </a:rPr>
                            <m:t>𝑤</m:t>
                          </m:r>
                        </m:den>
                      </m:f>
                    </m:oMath>
                  </m:oMathPara>
                </a14:m>
                <a:endParaRPr lang="it-IT" dirty="0"/>
              </a:p>
            </p:txBody>
          </p:sp>
        </mc:Choice>
        <mc:Fallback xmlns="">
          <p:sp>
            <p:nvSpPr>
              <p:cNvPr id="33" name="CasellaDiTesto 32">
                <a:extLst>
                  <a:ext uri="{FF2B5EF4-FFF2-40B4-BE49-F238E27FC236}">
                    <a16:creationId xmlns:a16="http://schemas.microsoft.com/office/drawing/2014/main" id="{8DFDBC23-DC89-4971-8278-24CA392931A1}"/>
                  </a:ext>
                </a:extLst>
              </p:cNvPr>
              <p:cNvSpPr txBox="1">
                <a:spLocks noRot="1" noChangeAspect="1" noMove="1" noResize="1" noEditPoints="1" noAdjustHandles="1" noChangeArrowheads="1" noChangeShapeType="1" noTextEdit="1"/>
              </p:cNvSpPr>
              <p:nvPr/>
            </p:nvSpPr>
            <p:spPr>
              <a:xfrm>
                <a:off x="6213500" y="4825306"/>
                <a:ext cx="4542645" cy="619080"/>
              </a:xfrm>
              <a:prstGeom prst="rect">
                <a:avLst/>
              </a:prstGeom>
              <a:blipFill>
                <a:blip r:embed="rId8"/>
                <a:stretch>
                  <a:fillRect/>
                </a:stretch>
              </a:blipFill>
            </p:spPr>
            <p:txBody>
              <a:bodyPr/>
              <a:lstStyle/>
              <a:p>
                <a:r>
                  <a:rPr lang="en-US">
                    <a:noFill/>
                  </a:rPr>
                  <a:t> </a:t>
                </a:r>
              </a:p>
            </p:txBody>
          </p:sp>
        </mc:Fallback>
      </mc:AlternateContent>
      <p:sp>
        <p:nvSpPr>
          <p:cNvPr id="18" name="CasellaDiTesto 17">
            <a:extLst>
              <a:ext uri="{FF2B5EF4-FFF2-40B4-BE49-F238E27FC236}">
                <a16:creationId xmlns:a16="http://schemas.microsoft.com/office/drawing/2014/main" id="{3158382C-511C-4B76-9712-797052B916D3}"/>
              </a:ext>
            </a:extLst>
          </p:cNvPr>
          <p:cNvSpPr txBox="1"/>
          <p:nvPr/>
        </p:nvSpPr>
        <p:spPr>
          <a:xfrm>
            <a:off x="5791009" y="5969511"/>
            <a:ext cx="5644546" cy="338554"/>
          </a:xfrm>
          <a:prstGeom prst="rect">
            <a:avLst/>
          </a:prstGeom>
          <a:noFill/>
        </p:spPr>
        <p:txBody>
          <a:bodyPr wrap="square">
            <a:spAutoFit/>
          </a:bodyPr>
          <a:lstStyle/>
          <a:p>
            <a:r>
              <a:rPr lang="en-US" sz="1600" dirty="0"/>
              <a:t>Decay term: weights contraction, before the gradient subtraction  </a:t>
            </a:r>
          </a:p>
        </p:txBody>
      </p:sp>
      <p:cxnSp>
        <p:nvCxnSpPr>
          <p:cNvPr id="21" name="Connettore 2 20">
            <a:extLst>
              <a:ext uri="{FF2B5EF4-FFF2-40B4-BE49-F238E27FC236}">
                <a16:creationId xmlns:a16="http://schemas.microsoft.com/office/drawing/2014/main" id="{C8F85378-F4A8-4A48-822C-17F96F398A59}"/>
              </a:ext>
            </a:extLst>
          </p:cNvPr>
          <p:cNvCxnSpPr>
            <a:cxnSpLocks/>
            <a:endCxn id="31" idx="2"/>
          </p:cNvCxnSpPr>
          <p:nvPr/>
        </p:nvCxnSpPr>
        <p:spPr>
          <a:xfrm flipH="1" flipV="1">
            <a:off x="8023669" y="3237612"/>
            <a:ext cx="353251" cy="277632"/>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037403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BA49B5CB-0E59-47F5-A598-B008FEAB60F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555" t="5848" r="6725" b="6140"/>
          <a:stretch/>
        </p:blipFill>
        <p:spPr bwMode="auto">
          <a:xfrm>
            <a:off x="11390552" y="-17585"/>
            <a:ext cx="801448" cy="80411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662D03B7-781F-465F-B63F-5FECEC74ED4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2882" t="12118" r="9832" b="18598"/>
          <a:stretch/>
        </p:blipFill>
        <p:spPr bwMode="auto">
          <a:xfrm>
            <a:off x="11435555" y="786534"/>
            <a:ext cx="731111" cy="655404"/>
          </a:xfrm>
          <a:prstGeom prst="rect">
            <a:avLst/>
          </a:prstGeom>
          <a:noFill/>
          <a:extLst>
            <a:ext uri="{909E8E84-426E-40DD-AFC4-6F175D3DCCD1}">
              <a14:hiddenFill xmlns:a14="http://schemas.microsoft.com/office/drawing/2010/main">
                <a:solidFill>
                  <a:srgbClr val="FFFFFF"/>
                </a:solidFill>
              </a14:hiddenFill>
            </a:ext>
          </a:extLst>
        </p:spPr>
      </p:pic>
      <p:pic>
        <p:nvPicPr>
          <p:cNvPr id="6" name="Immagine 5">
            <a:extLst>
              <a:ext uri="{FF2B5EF4-FFF2-40B4-BE49-F238E27FC236}">
                <a16:creationId xmlns:a16="http://schemas.microsoft.com/office/drawing/2014/main" id="{E506EE41-8FBF-4069-BE3E-A9357494240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80313" y="0"/>
            <a:ext cx="801447" cy="800101"/>
          </a:xfrm>
          <a:prstGeom prst="rect">
            <a:avLst/>
          </a:prstGeom>
          <a:ln>
            <a:noFill/>
          </a:ln>
          <a:effectLst>
            <a:outerShdw blurRad="292100" dist="139700" dir="2700000" algn="tl" rotWithShape="0">
              <a:srgbClr val="333333">
                <a:alpha val="65000"/>
              </a:srgbClr>
            </a:outerShdw>
          </a:effectLst>
        </p:spPr>
      </p:pic>
      <p:sp>
        <p:nvSpPr>
          <p:cNvPr id="9" name="CasellaDiTesto 8">
            <a:extLst>
              <a:ext uri="{FF2B5EF4-FFF2-40B4-BE49-F238E27FC236}">
                <a16:creationId xmlns:a16="http://schemas.microsoft.com/office/drawing/2014/main" id="{78F30BA7-DC35-49CF-8F0D-1A9CA614DB74}"/>
              </a:ext>
            </a:extLst>
          </p:cNvPr>
          <p:cNvSpPr txBox="1"/>
          <p:nvPr/>
        </p:nvSpPr>
        <p:spPr>
          <a:xfrm>
            <a:off x="8484823" y="6488668"/>
            <a:ext cx="3707177" cy="369332"/>
          </a:xfrm>
          <a:prstGeom prst="rect">
            <a:avLst/>
          </a:prstGeom>
          <a:noFill/>
        </p:spPr>
        <p:txBody>
          <a:bodyPr wrap="square" rtlCol="0">
            <a:spAutoFit/>
          </a:bodyPr>
          <a:lstStyle/>
          <a:p>
            <a:r>
              <a:rPr lang="en-US" i="1" dirty="0"/>
              <a:t>INAF School of AI, Naples, April 14-17</a:t>
            </a:r>
          </a:p>
        </p:txBody>
      </p:sp>
      <p:sp>
        <p:nvSpPr>
          <p:cNvPr id="12" name="CasellaDiTesto 11">
            <a:extLst>
              <a:ext uri="{FF2B5EF4-FFF2-40B4-BE49-F238E27FC236}">
                <a16:creationId xmlns:a16="http://schemas.microsoft.com/office/drawing/2014/main" id="{2A68524A-12A2-434C-A7E3-1B83559A4A24}"/>
              </a:ext>
            </a:extLst>
          </p:cNvPr>
          <p:cNvSpPr txBox="1"/>
          <p:nvPr/>
        </p:nvSpPr>
        <p:spPr>
          <a:xfrm>
            <a:off x="173042" y="-17585"/>
            <a:ext cx="4579331" cy="584775"/>
          </a:xfrm>
          <a:prstGeom prst="rect">
            <a:avLst/>
          </a:prstGeom>
          <a:noFill/>
        </p:spPr>
        <p:txBody>
          <a:bodyPr wrap="none" rtlCol="0">
            <a:spAutoFit/>
          </a:bodyPr>
          <a:lstStyle/>
          <a:p>
            <a:r>
              <a:rPr lang="en-US" sz="3200" b="1" dirty="0"/>
              <a:t>Regularization techniques</a:t>
            </a:r>
          </a:p>
        </p:txBody>
      </p:sp>
      <p:sp>
        <p:nvSpPr>
          <p:cNvPr id="8" name="CasellaDiTesto 7">
            <a:extLst>
              <a:ext uri="{FF2B5EF4-FFF2-40B4-BE49-F238E27FC236}">
                <a16:creationId xmlns:a16="http://schemas.microsoft.com/office/drawing/2014/main" id="{F7DD9A49-913B-4069-ABC9-A4C10D8FEC7F}"/>
              </a:ext>
            </a:extLst>
          </p:cNvPr>
          <p:cNvSpPr txBox="1"/>
          <p:nvPr/>
        </p:nvSpPr>
        <p:spPr>
          <a:xfrm>
            <a:off x="173042" y="745219"/>
            <a:ext cx="10921680" cy="1323439"/>
          </a:xfrm>
          <a:prstGeom prst="rect">
            <a:avLst/>
          </a:prstGeom>
          <a:noFill/>
        </p:spPr>
        <p:txBody>
          <a:bodyPr wrap="square">
            <a:spAutoFit/>
          </a:bodyPr>
          <a:lstStyle/>
          <a:p>
            <a:r>
              <a:rPr lang="en-US" sz="1600" b="1" dirty="0"/>
              <a:t>Overfitting</a:t>
            </a:r>
            <a:r>
              <a:rPr lang="en-US" sz="1600" dirty="0"/>
              <a:t>: is the tendency of an algorithm to extract more information than necessary to capture the noise-less signal from the training set, which results to a hyper-specialization, preventing the gain of generalization.</a:t>
            </a:r>
          </a:p>
          <a:p>
            <a:endParaRPr lang="en-US" sz="1600" dirty="0"/>
          </a:p>
          <a:p>
            <a:r>
              <a:rPr lang="en-US" sz="1600" b="1" dirty="0"/>
              <a:t>Underfitting</a:t>
            </a:r>
            <a:r>
              <a:rPr lang="en-US" sz="1600" dirty="0"/>
              <a:t>: is the condition that occurs when the model is not able to extract abstract properties during the training phase; in it could be the result of insufficient capacity, insufficient training, or insufficient information retention.</a:t>
            </a:r>
          </a:p>
        </p:txBody>
      </p:sp>
      <p:sp>
        <p:nvSpPr>
          <p:cNvPr id="11" name="CasellaDiTesto 10">
            <a:extLst>
              <a:ext uri="{FF2B5EF4-FFF2-40B4-BE49-F238E27FC236}">
                <a16:creationId xmlns:a16="http://schemas.microsoft.com/office/drawing/2014/main" id="{AECB860A-0D25-4171-9441-80BCA8568962}"/>
              </a:ext>
            </a:extLst>
          </p:cNvPr>
          <p:cNvSpPr txBox="1"/>
          <p:nvPr/>
        </p:nvSpPr>
        <p:spPr>
          <a:xfrm>
            <a:off x="228922" y="2246687"/>
            <a:ext cx="10921680" cy="3293209"/>
          </a:xfrm>
          <a:prstGeom prst="rect">
            <a:avLst/>
          </a:prstGeom>
          <a:noFill/>
        </p:spPr>
        <p:txBody>
          <a:bodyPr wrap="square">
            <a:spAutoFit/>
          </a:bodyPr>
          <a:lstStyle/>
          <a:p>
            <a:r>
              <a:rPr lang="en-US" sz="1600" dirty="0"/>
              <a:t>Underfitting and overfitting can be prevented with </a:t>
            </a:r>
            <a:r>
              <a:rPr lang="en-US" sz="1600" b="1" dirty="0"/>
              <a:t>regularization techniques</a:t>
            </a:r>
            <a:r>
              <a:rPr lang="en-US" sz="1600" dirty="0"/>
              <a:t>:</a:t>
            </a:r>
          </a:p>
          <a:p>
            <a:endParaRPr lang="en-US" sz="1600" dirty="0"/>
          </a:p>
          <a:p>
            <a:r>
              <a:rPr lang="en-US" sz="1600" dirty="0"/>
              <a:t> - Early stopping criteria;</a:t>
            </a:r>
          </a:p>
          <a:p>
            <a:r>
              <a:rPr lang="en-US" sz="1600" dirty="0"/>
              <a:t> - Best-model check point;</a:t>
            </a:r>
          </a:p>
          <a:p>
            <a:r>
              <a:rPr lang="en-US" sz="1600" dirty="0"/>
              <a:t> - Reducing the learning-rate (as a function of the epochs);</a:t>
            </a:r>
          </a:p>
          <a:p>
            <a:r>
              <a:rPr lang="en-US" sz="1600" dirty="0"/>
              <a:t> - </a:t>
            </a:r>
            <a:r>
              <a:rPr lang="en-US" sz="1600" u="sng" dirty="0"/>
              <a:t>Weight decay (a.k.a. L2 regularization)</a:t>
            </a:r>
          </a:p>
          <a:p>
            <a:r>
              <a:rPr lang="en-US" sz="1600" dirty="0"/>
              <a:t> - Dropout</a:t>
            </a:r>
          </a:p>
          <a:p>
            <a:endParaRPr lang="en-US" sz="1600" dirty="0"/>
          </a:p>
          <a:p>
            <a:endParaRPr lang="en-US" sz="1600" dirty="0"/>
          </a:p>
          <a:p>
            <a:r>
              <a:rPr lang="en-US" sz="1600" dirty="0"/>
              <a:t> - Intruding adversarial examples</a:t>
            </a:r>
          </a:p>
          <a:p>
            <a:endParaRPr lang="en-US" sz="1600" dirty="0"/>
          </a:p>
          <a:p>
            <a:r>
              <a:rPr lang="en-US" sz="1600" dirty="0"/>
              <a:t> - Many other approaches (see, </a:t>
            </a:r>
            <a:r>
              <a:rPr lang="en-US" sz="1600" dirty="0" err="1"/>
              <a:t>e.g</a:t>
            </a:r>
            <a:r>
              <a:rPr lang="en-US" sz="1600" dirty="0"/>
              <a:t>,  Goodfellow +2016)</a:t>
            </a:r>
          </a:p>
          <a:p>
            <a:endParaRPr lang="en-US" sz="1600" dirty="0"/>
          </a:p>
        </p:txBody>
      </p:sp>
      <mc:AlternateContent xmlns:mc="http://schemas.openxmlformats.org/markup-compatibility/2006" xmlns:a14="http://schemas.microsoft.com/office/drawing/2010/main">
        <mc:Choice Requires="a14">
          <p:sp>
            <p:nvSpPr>
              <p:cNvPr id="22" name="CasellaDiTesto 21">
                <a:extLst>
                  <a:ext uri="{FF2B5EF4-FFF2-40B4-BE49-F238E27FC236}">
                    <a16:creationId xmlns:a16="http://schemas.microsoft.com/office/drawing/2014/main" id="{1EB8EFE1-BA15-4E2D-A81C-555A30D0436A}"/>
                  </a:ext>
                </a:extLst>
              </p:cNvPr>
              <p:cNvSpPr txBox="1"/>
              <p:nvPr/>
            </p:nvSpPr>
            <p:spPr>
              <a:xfrm>
                <a:off x="6248400" y="3436507"/>
                <a:ext cx="5511800" cy="415755"/>
              </a:xfrm>
              <a:prstGeom prst="rect">
                <a:avLst/>
              </a:prstGeom>
              <a:noFill/>
            </p:spPr>
            <p:txBody>
              <a:bodyPr wrap="square">
                <a:spAutoFit/>
              </a:bodyPr>
              <a:lstStyle/>
              <a:p>
                <a14:m>
                  <m:oMath xmlns:m="http://schemas.openxmlformats.org/officeDocument/2006/math">
                    <m:r>
                      <a:rPr lang="it-IT" b="0" i="1" smtClean="0">
                        <a:latin typeface="Cambria Math" panose="02040503050406030204" pitchFamily="18" charset="0"/>
                      </a:rPr>
                      <m:t>𝐶</m:t>
                    </m:r>
                    <m:d>
                      <m:dPr>
                        <m:endChr m:val="|"/>
                        <m:ctrlPr>
                          <a:rPr lang="it-IT" b="0" i="1" smtClean="0">
                            <a:latin typeface="Cambria Math" panose="02040503050406030204" pitchFamily="18" charset="0"/>
                          </a:rPr>
                        </m:ctrlPr>
                      </m:dPr>
                      <m:e>
                        <m:r>
                          <a:rPr lang="it-IT" b="0" i="1" smtClean="0">
                            <a:latin typeface="Cambria Math" panose="02040503050406030204" pitchFamily="18" charset="0"/>
                          </a:rPr>
                          <m:t>𝑦</m:t>
                        </m:r>
                        <m:r>
                          <a:rPr lang="it-IT" b="0" i="1" smtClean="0">
                            <a:latin typeface="Cambria Math" panose="02040503050406030204" pitchFamily="18" charset="0"/>
                          </a:rPr>
                          <m:t>,</m:t>
                        </m:r>
                        <m:acc>
                          <m:accPr>
                            <m:chr m:val="̅"/>
                            <m:ctrlPr>
                              <a:rPr lang="it-IT" i="1" smtClean="0">
                                <a:latin typeface="Cambria Math" panose="02040503050406030204" pitchFamily="18" charset="0"/>
                              </a:rPr>
                            </m:ctrlPr>
                          </m:accPr>
                          <m:e>
                            <m:r>
                              <a:rPr lang="it-IT" b="0" i="1" smtClean="0">
                                <a:latin typeface="Cambria Math" panose="02040503050406030204" pitchFamily="18" charset="0"/>
                              </a:rPr>
                              <m:t>𝑦</m:t>
                            </m:r>
                          </m:e>
                        </m:acc>
                        <m:r>
                          <a:rPr lang="it-IT" b="0" i="1" smtClean="0">
                            <a:latin typeface="Cambria Math" panose="02040503050406030204" pitchFamily="18" charset="0"/>
                          </a:rPr>
                          <m:t> </m:t>
                        </m:r>
                      </m:e>
                    </m:d>
                    <m:sSub>
                      <m:sSubPr>
                        <m:ctrlPr>
                          <a:rPr lang="it-IT" b="0" i="1" smtClean="0">
                            <a:latin typeface="Cambria Math" panose="02040503050406030204" pitchFamily="18" charset="0"/>
                          </a:rPr>
                        </m:ctrlPr>
                      </m:sSubPr>
                      <m:e>
                        <m:r>
                          <a:rPr lang="it-IT" b="0" i="1" smtClean="0">
                            <a:latin typeface="Cambria Math" panose="02040503050406030204" pitchFamily="18" charset="0"/>
                          </a:rPr>
                          <m:t>𝑤</m:t>
                        </m:r>
                      </m:e>
                      <m:sub>
                        <m:r>
                          <a:rPr lang="it-IT" b="0" i="1" smtClean="0">
                            <a:latin typeface="Cambria Math" panose="02040503050406030204" pitchFamily="18" charset="0"/>
                          </a:rPr>
                          <m:t>𝑗</m:t>
                        </m:r>
                      </m:sub>
                    </m:sSub>
                    <m:r>
                      <a:rPr lang="it-IT" b="0" i="1" smtClean="0">
                        <a:latin typeface="Cambria Math" panose="02040503050406030204" pitchFamily="18" charset="0"/>
                      </a:rPr>
                      <m:t>,</m:t>
                    </m:r>
                    <m:sSub>
                      <m:sSubPr>
                        <m:ctrlPr>
                          <a:rPr lang="it-IT" i="1">
                            <a:latin typeface="Cambria Math" panose="02040503050406030204" pitchFamily="18" charset="0"/>
                          </a:rPr>
                        </m:ctrlPr>
                      </m:sSubPr>
                      <m:e>
                        <m:r>
                          <a:rPr lang="it-IT" b="0" i="1" smtClean="0">
                            <a:latin typeface="Cambria Math" panose="02040503050406030204" pitchFamily="18" charset="0"/>
                          </a:rPr>
                          <m:t>𝑏</m:t>
                        </m:r>
                      </m:e>
                      <m:sub>
                        <m:r>
                          <a:rPr lang="it-IT" i="1">
                            <a:latin typeface="Cambria Math" panose="02040503050406030204" pitchFamily="18" charset="0"/>
                          </a:rPr>
                          <m:t>𝑗</m:t>
                        </m:r>
                      </m:sub>
                    </m:sSub>
                    <m:r>
                      <a:rPr lang="it-IT" b="0" i="1" smtClean="0">
                        <a:latin typeface="Cambria Math" panose="02040503050406030204" pitchFamily="18" charset="0"/>
                      </a:rPr>
                      <m:t>)=</m:t>
                    </m:r>
                    <m:r>
                      <a:rPr lang="it-IT" b="0" i="1" smtClean="0">
                        <a:latin typeface="Cambria Math" panose="02040503050406030204" pitchFamily="18" charset="0"/>
                      </a:rPr>
                      <m:t>𝐿𝑜𝑠𝑠</m:t>
                    </m:r>
                    <m:d>
                      <m:dPr>
                        <m:endChr m:val="|"/>
                        <m:ctrlPr>
                          <a:rPr lang="it-IT" i="1">
                            <a:latin typeface="Cambria Math" panose="02040503050406030204" pitchFamily="18" charset="0"/>
                          </a:rPr>
                        </m:ctrlPr>
                      </m:dPr>
                      <m:e>
                        <m:r>
                          <a:rPr lang="it-IT" i="1">
                            <a:latin typeface="Cambria Math" panose="02040503050406030204" pitchFamily="18" charset="0"/>
                          </a:rPr>
                          <m:t>𝑦</m:t>
                        </m:r>
                        <m:r>
                          <a:rPr lang="it-IT" i="1">
                            <a:latin typeface="Cambria Math" panose="02040503050406030204" pitchFamily="18" charset="0"/>
                          </a:rPr>
                          <m:t>,</m:t>
                        </m:r>
                        <m:acc>
                          <m:accPr>
                            <m:chr m:val="̅"/>
                            <m:ctrlPr>
                              <a:rPr lang="it-IT" i="1">
                                <a:latin typeface="Cambria Math" panose="02040503050406030204" pitchFamily="18" charset="0"/>
                              </a:rPr>
                            </m:ctrlPr>
                          </m:accPr>
                          <m:e>
                            <m:r>
                              <a:rPr lang="it-IT" i="1">
                                <a:latin typeface="Cambria Math" panose="02040503050406030204" pitchFamily="18" charset="0"/>
                              </a:rPr>
                              <m:t>𝑦</m:t>
                            </m:r>
                          </m:e>
                        </m:acc>
                        <m:r>
                          <a:rPr lang="it-IT" i="1">
                            <a:latin typeface="Cambria Math" panose="02040503050406030204" pitchFamily="18" charset="0"/>
                          </a:rPr>
                          <m:t> </m:t>
                        </m:r>
                      </m:e>
                    </m:d>
                    <m:sSub>
                      <m:sSubPr>
                        <m:ctrlPr>
                          <a:rPr lang="it-IT" i="1">
                            <a:latin typeface="Cambria Math" panose="02040503050406030204" pitchFamily="18" charset="0"/>
                          </a:rPr>
                        </m:ctrlPr>
                      </m:sSubPr>
                      <m:e>
                        <m:r>
                          <a:rPr lang="it-IT" i="1">
                            <a:latin typeface="Cambria Math" panose="02040503050406030204" pitchFamily="18" charset="0"/>
                          </a:rPr>
                          <m:t>𝑤</m:t>
                        </m:r>
                      </m:e>
                      <m:sub>
                        <m:r>
                          <a:rPr lang="it-IT" i="1">
                            <a:latin typeface="Cambria Math" panose="02040503050406030204" pitchFamily="18" charset="0"/>
                          </a:rPr>
                          <m:t>𝑗</m:t>
                        </m:r>
                      </m:sub>
                    </m:sSub>
                    <m:r>
                      <a:rPr lang="it-IT" i="1">
                        <a:latin typeface="Cambria Math" panose="02040503050406030204" pitchFamily="18" charset="0"/>
                      </a:rPr>
                      <m:t>,</m:t>
                    </m:r>
                    <m:sSub>
                      <m:sSubPr>
                        <m:ctrlPr>
                          <a:rPr lang="it-IT" i="1">
                            <a:latin typeface="Cambria Math" panose="02040503050406030204" pitchFamily="18" charset="0"/>
                          </a:rPr>
                        </m:ctrlPr>
                      </m:sSubPr>
                      <m:e>
                        <m:r>
                          <a:rPr lang="it-IT" i="1">
                            <a:latin typeface="Cambria Math" panose="02040503050406030204" pitchFamily="18" charset="0"/>
                          </a:rPr>
                          <m:t>𝑏</m:t>
                        </m:r>
                      </m:e>
                      <m:sub>
                        <m:r>
                          <a:rPr lang="it-IT" i="1">
                            <a:latin typeface="Cambria Math" panose="02040503050406030204" pitchFamily="18" charset="0"/>
                          </a:rPr>
                          <m:t>𝑗</m:t>
                        </m:r>
                      </m:sub>
                    </m:sSub>
                    <m:r>
                      <a:rPr lang="it-IT" b="0" i="1" smtClean="0">
                        <a:latin typeface="Cambria Math" panose="02040503050406030204" pitchFamily="18" charset="0"/>
                      </a:rPr>
                      <m:t>)+</m:t>
                    </m:r>
                    <m:r>
                      <m:rPr>
                        <m:sty m:val="p"/>
                      </m:rPr>
                      <a:rPr lang="el-GR" b="0" i="1" smtClean="0">
                        <a:latin typeface="Cambria Math" panose="02040503050406030204" pitchFamily="18" charset="0"/>
                      </a:rPr>
                      <m:t>λ</m:t>
                    </m:r>
                    <m:nary>
                      <m:naryPr>
                        <m:chr m:val="∑"/>
                        <m:limLoc m:val="subSup"/>
                        <m:ctrlPr>
                          <a:rPr lang="el-GR" b="0" i="1" smtClean="0">
                            <a:latin typeface="Cambria Math" panose="02040503050406030204" pitchFamily="18" charset="0"/>
                          </a:rPr>
                        </m:ctrlPr>
                      </m:naryPr>
                      <m:sub>
                        <m:r>
                          <m:rPr>
                            <m:brk m:alnAt="25"/>
                          </m:rPr>
                          <a:rPr lang="it-IT" b="0" i="1" smtClean="0">
                            <a:latin typeface="Cambria Math" panose="02040503050406030204" pitchFamily="18" charset="0"/>
                          </a:rPr>
                          <m:t>𝑗</m:t>
                        </m:r>
                        <m:r>
                          <a:rPr lang="it-IT" b="0" i="1" smtClean="0">
                            <a:latin typeface="Cambria Math" panose="02040503050406030204" pitchFamily="18" charset="0"/>
                          </a:rPr>
                          <m:t>=1</m:t>
                        </m:r>
                      </m:sub>
                      <m:sup>
                        <m:r>
                          <a:rPr lang="it-IT" b="0" i="1" smtClean="0">
                            <a:latin typeface="Cambria Math" panose="02040503050406030204" pitchFamily="18" charset="0"/>
                          </a:rPr>
                          <m:t>𝑀</m:t>
                        </m:r>
                      </m:sup>
                      <m:e>
                        <m:sSubSup>
                          <m:sSubSupPr>
                            <m:ctrlPr>
                              <a:rPr lang="el-GR" b="0" i="1" smtClean="0">
                                <a:latin typeface="Cambria Math" panose="02040503050406030204" pitchFamily="18" charset="0"/>
                              </a:rPr>
                            </m:ctrlPr>
                          </m:sSubSupPr>
                          <m:e>
                            <m:r>
                              <a:rPr lang="it-IT" b="0" i="1" smtClean="0">
                                <a:latin typeface="Cambria Math" panose="02040503050406030204" pitchFamily="18" charset="0"/>
                              </a:rPr>
                              <m:t>𝑤</m:t>
                            </m:r>
                          </m:e>
                          <m:sub>
                            <m:r>
                              <a:rPr lang="it-IT" b="0" i="1" smtClean="0">
                                <a:latin typeface="Cambria Math" panose="02040503050406030204" pitchFamily="18" charset="0"/>
                              </a:rPr>
                              <m:t>𝑗</m:t>
                            </m:r>
                          </m:sub>
                          <m:sup>
                            <m:r>
                              <a:rPr lang="it-IT" b="0" i="1" smtClean="0">
                                <a:latin typeface="Cambria Math" panose="02040503050406030204" pitchFamily="18" charset="0"/>
                              </a:rPr>
                              <m:t>2</m:t>
                            </m:r>
                          </m:sup>
                        </m:sSubSup>
                      </m:e>
                    </m:nary>
                  </m:oMath>
                </a14:m>
                <a:r>
                  <a:rPr lang="en-US" dirty="0"/>
                  <a:t>  </a:t>
                </a:r>
              </a:p>
            </p:txBody>
          </p:sp>
        </mc:Choice>
        <mc:Fallback xmlns="">
          <p:sp>
            <p:nvSpPr>
              <p:cNvPr id="22" name="CasellaDiTesto 21">
                <a:extLst>
                  <a:ext uri="{FF2B5EF4-FFF2-40B4-BE49-F238E27FC236}">
                    <a16:creationId xmlns:a16="http://schemas.microsoft.com/office/drawing/2014/main" id="{1EB8EFE1-BA15-4E2D-A81C-555A30D0436A}"/>
                  </a:ext>
                </a:extLst>
              </p:cNvPr>
              <p:cNvSpPr txBox="1">
                <a:spLocks noRot="1" noChangeAspect="1" noMove="1" noResize="1" noEditPoints="1" noAdjustHandles="1" noChangeArrowheads="1" noChangeShapeType="1" noTextEdit="1"/>
              </p:cNvSpPr>
              <p:nvPr/>
            </p:nvSpPr>
            <p:spPr>
              <a:xfrm>
                <a:off x="6248400" y="3436507"/>
                <a:ext cx="5511800" cy="415755"/>
              </a:xfrm>
              <a:prstGeom prst="rect">
                <a:avLst/>
              </a:prstGeom>
              <a:blipFill>
                <a:blip r:embed="rId5"/>
                <a:stretch>
                  <a:fillRect t="-102941" b="-158824"/>
                </a:stretch>
              </a:blipFill>
            </p:spPr>
            <p:txBody>
              <a:bodyPr/>
              <a:lstStyle/>
              <a:p>
                <a:r>
                  <a:rPr lang="en-US">
                    <a:noFill/>
                  </a:rPr>
                  <a:t> </a:t>
                </a:r>
              </a:p>
            </p:txBody>
          </p:sp>
        </mc:Fallback>
      </mc:AlternateContent>
      <p:cxnSp>
        <p:nvCxnSpPr>
          <p:cNvPr id="5" name="Connettore 2 4">
            <a:extLst>
              <a:ext uri="{FF2B5EF4-FFF2-40B4-BE49-F238E27FC236}">
                <a16:creationId xmlns:a16="http://schemas.microsoft.com/office/drawing/2014/main" id="{F3EC739A-AD54-4709-95D6-60C6FE60F6CB}"/>
              </a:ext>
            </a:extLst>
          </p:cNvPr>
          <p:cNvCxnSpPr>
            <a:cxnSpLocks/>
            <a:endCxn id="22" idx="1"/>
          </p:cNvCxnSpPr>
          <p:nvPr/>
        </p:nvCxnSpPr>
        <p:spPr>
          <a:xfrm>
            <a:off x="3708400" y="3644385"/>
            <a:ext cx="2540000"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Connettore 2 24">
            <a:extLst>
              <a:ext uri="{FF2B5EF4-FFF2-40B4-BE49-F238E27FC236}">
                <a16:creationId xmlns:a16="http://schemas.microsoft.com/office/drawing/2014/main" id="{9A7026F1-7D1B-4801-9439-26B9A7D345F9}"/>
              </a:ext>
            </a:extLst>
          </p:cNvPr>
          <p:cNvCxnSpPr>
            <a:cxnSpLocks/>
          </p:cNvCxnSpPr>
          <p:nvPr/>
        </p:nvCxnSpPr>
        <p:spPr>
          <a:xfrm flipH="1">
            <a:off x="9951720" y="3200400"/>
            <a:ext cx="228600" cy="35052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8" name="CasellaDiTesto 27">
            <a:extLst>
              <a:ext uri="{FF2B5EF4-FFF2-40B4-BE49-F238E27FC236}">
                <a16:creationId xmlns:a16="http://schemas.microsoft.com/office/drawing/2014/main" id="{DEFB854B-B71A-4FB5-ACF6-D3C29869C956}"/>
              </a:ext>
            </a:extLst>
          </p:cNvPr>
          <p:cNvSpPr txBox="1"/>
          <p:nvPr/>
        </p:nvSpPr>
        <p:spPr>
          <a:xfrm>
            <a:off x="9951720" y="2899058"/>
            <a:ext cx="1116522" cy="338554"/>
          </a:xfrm>
          <a:prstGeom prst="rect">
            <a:avLst/>
          </a:prstGeom>
          <a:noFill/>
        </p:spPr>
        <p:txBody>
          <a:bodyPr wrap="square">
            <a:spAutoFit/>
          </a:bodyPr>
          <a:lstStyle/>
          <a:p>
            <a:r>
              <a:rPr lang="en-US" sz="1600" b="1" dirty="0"/>
              <a:t>L2-term</a:t>
            </a:r>
            <a:endParaRPr lang="en-US" sz="1600" dirty="0"/>
          </a:p>
        </p:txBody>
      </p:sp>
      <p:sp>
        <p:nvSpPr>
          <p:cNvPr id="31" name="CasellaDiTesto 30">
            <a:extLst>
              <a:ext uri="{FF2B5EF4-FFF2-40B4-BE49-F238E27FC236}">
                <a16:creationId xmlns:a16="http://schemas.microsoft.com/office/drawing/2014/main" id="{F2D84ECC-548F-4EA1-87E5-C77FBCCECDBF}"/>
              </a:ext>
            </a:extLst>
          </p:cNvPr>
          <p:cNvSpPr txBox="1"/>
          <p:nvPr/>
        </p:nvSpPr>
        <p:spPr>
          <a:xfrm>
            <a:off x="6659498" y="2899058"/>
            <a:ext cx="2728342" cy="338554"/>
          </a:xfrm>
          <a:prstGeom prst="rect">
            <a:avLst/>
          </a:prstGeom>
          <a:noFill/>
        </p:spPr>
        <p:txBody>
          <a:bodyPr wrap="square">
            <a:spAutoFit/>
          </a:bodyPr>
          <a:lstStyle/>
          <a:p>
            <a:r>
              <a:rPr lang="en-US" sz="1600" dirty="0"/>
              <a:t>e.g. MAE, MSE, Cross-Entropy</a:t>
            </a:r>
          </a:p>
        </p:txBody>
      </p:sp>
      <mc:AlternateContent xmlns:mc="http://schemas.openxmlformats.org/markup-compatibility/2006" xmlns:a14="http://schemas.microsoft.com/office/drawing/2010/main">
        <mc:Choice Requires="a14">
          <p:sp>
            <p:nvSpPr>
              <p:cNvPr id="33" name="CasellaDiTesto 32">
                <a:extLst>
                  <a:ext uri="{FF2B5EF4-FFF2-40B4-BE49-F238E27FC236}">
                    <a16:creationId xmlns:a16="http://schemas.microsoft.com/office/drawing/2014/main" id="{8DFDBC23-DC89-4971-8278-24CA392931A1}"/>
                  </a:ext>
                </a:extLst>
              </p:cNvPr>
              <p:cNvSpPr txBox="1"/>
              <p:nvPr/>
            </p:nvSpPr>
            <p:spPr>
              <a:xfrm>
                <a:off x="6341959" y="3876367"/>
                <a:ext cx="4542645" cy="61908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it-IT" i="1" smtClean="0">
                              <a:latin typeface="Cambria Math" panose="02040503050406030204" pitchFamily="18" charset="0"/>
                            </a:rPr>
                          </m:ctrlPr>
                        </m:sSupPr>
                        <m:e>
                          <m:r>
                            <a:rPr lang="it-IT" b="0" i="1" smtClean="0">
                              <a:latin typeface="Cambria Math" panose="02040503050406030204" pitchFamily="18" charset="0"/>
                            </a:rPr>
                            <m:t>𝑤</m:t>
                          </m:r>
                        </m:e>
                        <m:sup>
                          <m:r>
                            <a:rPr lang="it-IT" b="0" i="1" smtClean="0">
                              <a:latin typeface="Cambria Math" panose="02040503050406030204" pitchFamily="18" charset="0"/>
                            </a:rPr>
                            <m:t>(</m:t>
                          </m:r>
                          <m:r>
                            <a:rPr lang="it-IT" b="0" i="1" smtClean="0">
                              <a:latin typeface="Cambria Math" panose="02040503050406030204" pitchFamily="18" charset="0"/>
                            </a:rPr>
                            <m:t>𝑡</m:t>
                          </m:r>
                          <m:r>
                            <a:rPr lang="it-IT" b="0" i="1" smtClean="0">
                              <a:latin typeface="Cambria Math" panose="02040503050406030204" pitchFamily="18" charset="0"/>
                            </a:rPr>
                            <m:t>+1)</m:t>
                          </m:r>
                        </m:sup>
                      </m:sSup>
                      <m:r>
                        <a:rPr lang="it-IT" b="0" i="1" smtClean="0">
                          <a:latin typeface="Cambria Math" panose="02040503050406030204" pitchFamily="18" charset="0"/>
                        </a:rPr>
                        <m:t>=</m:t>
                      </m:r>
                      <m:sSup>
                        <m:sSupPr>
                          <m:ctrlPr>
                            <a:rPr lang="it-IT" i="1">
                              <a:latin typeface="Cambria Math" panose="02040503050406030204" pitchFamily="18" charset="0"/>
                            </a:rPr>
                          </m:ctrlPr>
                        </m:sSupPr>
                        <m:e>
                          <m:d>
                            <m:dPr>
                              <m:ctrlPr>
                                <a:rPr lang="it-IT" b="0" i="1" smtClean="0">
                                  <a:latin typeface="Cambria Math" panose="02040503050406030204" pitchFamily="18" charset="0"/>
                                </a:rPr>
                              </m:ctrlPr>
                            </m:dPr>
                            <m:e>
                              <m:r>
                                <a:rPr lang="it-IT" b="0" i="1" smtClean="0">
                                  <a:latin typeface="Cambria Math" panose="02040503050406030204" pitchFamily="18" charset="0"/>
                                </a:rPr>
                                <m:t>1−</m:t>
                              </m:r>
                              <m:r>
                                <m:rPr>
                                  <m:sty m:val="p"/>
                                </m:rPr>
                                <a:rPr lang="el-GR" i="1">
                                  <a:latin typeface="Cambria Math" panose="02040503050406030204" pitchFamily="18" charset="0"/>
                                </a:rPr>
                                <m:t>η</m:t>
                              </m:r>
                              <m:sSup>
                                <m:sSupPr>
                                  <m:ctrlPr>
                                    <a:rPr lang="it-IT" i="1">
                                      <a:latin typeface="Cambria Math" panose="02040503050406030204" pitchFamily="18" charset="0"/>
                                    </a:rPr>
                                  </m:ctrlPr>
                                </m:sSupPr>
                                <m:e>
                                  <m:r>
                                    <m:rPr>
                                      <m:sty m:val="p"/>
                                    </m:rPr>
                                    <a:rPr lang="el-GR" i="1">
                                      <a:latin typeface="Cambria Math" panose="02040503050406030204" pitchFamily="18" charset="0"/>
                                    </a:rPr>
                                    <m:t>λ</m:t>
                                  </m:r>
                                </m:e>
                                <m:sup>
                                  <m:r>
                                    <a:rPr lang="it-IT" i="1">
                                      <a:latin typeface="Cambria Math" panose="02040503050406030204" pitchFamily="18" charset="0"/>
                                    </a:rPr>
                                    <m:t>′</m:t>
                                  </m:r>
                                </m:sup>
                              </m:sSup>
                            </m:e>
                          </m:d>
                          <m:r>
                            <a:rPr lang="it-IT" i="1">
                              <a:latin typeface="Cambria Math" panose="02040503050406030204" pitchFamily="18" charset="0"/>
                            </a:rPr>
                            <m:t>𝑤</m:t>
                          </m:r>
                        </m:e>
                        <m:sup>
                          <m:r>
                            <a:rPr lang="it-IT" i="1">
                              <a:latin typeface="Cambria Math" panose="02040503050406030204" pitchFamily="18" charset="0"/>
                            </a:rPr>
                            <m:t>(</m:t>
                          </m:r>
                          <m:r>
                            <a:rPr lang="it-IT" i="1">
                              <a:latin typeface="Cambria Math" panose="02040503050406030204" pitchFamily="18" charset="0"/>
                            </a:rPr>
                            <m:t>𝑡</m:t>
                          </m:r>
                          <m:r>
                            <a:rPr lang="it-IT" i="1">
                              <a:latin typeface="Cambria Math" panose="02040503050406030204" pitchFamily="18" charset="0"/>
                            </a:rPr>
                            <m:t>)</m:t>
                          </m:r>
                        </m:sup>
                      </m:sSup>
                      <m:r>
                        <a:rPr lang="it-IT" b="0" i="1" smtClean="0">
                          <a:latin typeface="Cambria Math" panose="02040503050406030204" pitchFamily="18" charset="0"/>
                        </a:rPr>
                        <m:t> −</m:t>
                      </m:r>
                      <m:r>
                        <m:rPr>
                          <m:sty m:val="p"/>
                        </m:rPr>
                        <a:rPr lang="el-GR" i="1">
                          <a:latin typeface="Cambria Math" panose="02040503050406030204" pitchFamily="18" charset="0"/>
                        </a:rPr>
                        <m:t>η</m:t>
                      </m:r>
                      <m:f>
                        <m:fPr>
                          <m:ctrlPr>
                            <a:rPr lang="it-IT" i="1">
                              <a:latin typeface="Cambria Math" panose="02040503050406030204" pitchFamily="18" charset="0"/>
                            </a:rPr>
                          </m:ctrlPr>
                        </m:fPr>
                        <m:num>
                          <m:r>
                            <a:rPr lang="it-IT" i="1">
                              <a:latin typeface="Cambria Math" panose="02040503050406030204" pitchFamily="18" charset="0"/>
                              <a:ea typeface="Cambria Math" panose="02040503050406030204" pitchFamily="18" charset="0"/>
                            </a:rPr>
                            <m:t>𝜕</m:t>
                          </m:r>
                          <m:r>
                            <a:rPr lang="it-IT" i="1">
                              <a:latin typeface="Cambria Math" panose="02040503050406030204" pitchFamily="18" charset="0"/>
                              <a:ea typeface="Cambria Math" panose="02040503050406030204" pitchFamily="18" charset="0"/>
                            </a:rPr>
                            <m:t>𝐿</m:t>
                          </m:r>
                        </m:num>
                        <m:den>
                          <m:r>
                            <a:rPr lang="it-IT" i="1">
                              <a:latin typeface="Cambria Math" panose="02040503050406030204" pitchFamily="18" charset="0"/>
                              <a:ea typeface="Cambria Math" panose="02040503050406030204" pitchFamily="18" charset="0"/>
                            </a:rPr>
                            <m:t>𝜕</m:t>
                          </m:r>
                          <m:r>
                            <a:rPr lang="it-IT" i="1">
                              <a:latin typeface="Cambria Math" panose="02040503050406030204" pitchFamily="18" charset="0"/>
                              <a:ea typeface="Cambria Math" panose="02040503050406030204" pitchFamily="18" charset="0"/>
                            </a:rPr>
                            <m:t>𝑤</m:t>
                          </m:r>
                        </m:den>
                      </m:f>
                    </m:oMath>
                  </m:oMathPara>
                </a14:m>
                <a:endParaRPr lang="it-IT" dirty="0"/>
              </a:p>
            </p:txBody>
          </p:sp>
        </mc:Choice>
        <mc:Fallback xmlns="">
          <p:sp>
            <p:nvSpPr>
              <p:cNvPr id="33" name="CasellaDiTesto 32">
                <a:extLst>
                  <a:ext uri="{FF2B5EF4-FFF2-40B4-BE49-F238E27FC236}">
                    <a16:creationId xmlns:a16="http://schemas.microsoft.com/office/drawing/2014/main" id="{8DFDBC23-DC89-4971-8278-24CA392931A1}"/>
                  </a:ext>
                </a:extLst>
              </p:cNvPr>
              <p:cNvSpPr txBox="1">
                <a:spLocks noRot="1" noChangeAspect="1" noMove="1" noResize="1" noEditPoints="1" noAdjustHandles="1" noChangeArrowheads="1" noChangeShapeType="1" noTextEdit="1"/>
              </p:cNvSpPr>
              <p:nvPr/>
            </p:nvSpPr>
            <p:spPr>
              <a:xfrm>
                <a:off x="6341959" y="3876367"/>
                <a:ext cx="4542645" cy="619080"/>
              </a:xfrm>
              <a:prstGeom prst="rect">
                <a:avLst/>
              </a:prstGeom>
              <a:blipFill>
                <a:blip r:embed="rId6"/>
                <a:stretch>
                  <a:fillRect/>
                </a:stretch>
              </a:blipFill>
            </p:spPr>
            <p:txBody>
              <a:bodyPr/>
              <a:lstStyle/>
              <a:p>
                <a:r>
                  <a:rPr lang="en-US">
                    <a:noFill/>
                  </a:rPr>
                  <a:t> </a:t>
                </a:r>
              </a:p>
            </p:txBody>
          </p:sp>
        </mc:Fallback>
      </mc:AlternateContent>
      <p:sp>
        <p:nvSpPr>
          <p:cNvPr id="18" name="CasellaDiTesto 17">
            <a:extLst>
              <a:ext uri="{FF2B5EF4-FFF2-40B4-BE49-F238E27FC236}">
                <a16:creationId xmlns:a16="http://schemas.microsoft.com/office/drawing/2014/main" id="{3158382C-511C-4B76-9712-797052B916D3}"/>
              </a:ext>
            </a:extLst>
          </p:cNvPr>
          <p:cNvSpPr txBox="1"/>
          <p:nvPr/>
        </p:nvSpPr>
        <p:spPr>
          <a:xfrm>
            <a:off x="6096000" y="4423881"/>
            <a:ext cx="5644546" cy="1815882"/>
          </a:xfrm>
          <a:prstGeom prst="rect">
            <a:avLst/>
          </a:prstGeom>
          <a:noFill/>
        </p:spPr>
        <p:txBody>
          <a:bodyPr wrap="square">
            <a:spAutoFit/>
          </a:bodyPr>
          <a:lstStyle/>
          <a:p>
            <a:r>
              <a:rPr lang="en-US" sz="1600" u="sng" dirty="0"/>
              <a:t>Weight Decay</a:t>
            </a:r>
            <a:r>
              <a:rPr lang="en-US" sz="1600" dirty="0"/>
              <a:t>:</a:t>
            </a:r>
          </a:p>
          <a:p>
            <a:r>
              <a:rPr lang="en-US" sz="1600" dirty="0"/>
              <a:t> - the weights remain small, it prevents the network from overreacting to small changes in the input</a:t>
            </a:r>
          </a:p>
          <a:p>
            <a:r>
              <a:rPr lang="en-US" sz="1600" dirty="0"/>
              <a:t> - it encourages the network to distribute the weight more evenly</a:t>
            </a:r>
          </a:p>
          <a:p>
            <a:r>
              <a:rPr lang="en-US" sz="1600" dirty="0"/>
              <a:t> - smaller weights tend to keep the network in a more “linear” regime, making the learning curve smoother</a:t>
            </a:r>
          </a:p>
          <a:p>
            <a:endParaRPr lang="en-US" sz="1600" dirty="0"/>
          </a:p>
        </p:txBody>
      </p:sp>
      <p:cxnSp>
        <p:nvCxnSpPr>
          <p:cNvPr id="21" name="Connettore 2 20">
            <a:extLst>
              <a:ext uri="{FF2B5EF4-FFF2-40B4-BE49-F238E27FC236}">
                <a16:creationId xmlns:a16="http://schemas.microsoft.com/office/drawing/2014/main" id="{C8F85378-F4A8-4A48-822C-17F96F398A59}"/>
              </a:ext>
            </a:extLst>
          </p:cNvPr>
          <p:cNvCxnSpPr>
            <a:cxnSpLocks/>
            <a:endCxn id="31" idx="2"/>
          </p:cNvCxnSpPr>
          <p:nvPr/>
        </p:nvCxnSpPr>
        <p:spPr>
          <a:xfrm flipH="1" flipV="1">
            <a:off x="8023669" y="3237612"/>
            <a:ext cx="353251" cy="277632"/>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5061871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BA49B5CB-0E59-47F5-A598-B008FEAB60F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555" t="5848" r="6725" b="6140"/>
          <a:stretch/>
        </p:blipFill>
        <p:spPr bwMode="auto">
          <a:xfrm>
            <a:off x="11390552" y="-17585"/>
            <a:ext cx="801448" cy="80411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662D03B7-781F-465F-B63F-5FECEC74ED4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2882" t="12118" r="9832" b="18598"/>
          <a:stretch/>
        </p:blipFill>
        <p:spPr bwMode="auto">
          <a:xfrm>
            <a:off x="11435555" y="786534"/>
            <a:ext cx="731111" cy="655404"/>
          </a:xfrm>
          <a:prstGeom prst="rect">
            <a:avLst/>
          </a:prstGeom>
          <a:noFill/>
          <a:extLst>
            <a:ext uri="{909E8E84-426E-40DD-AFC4-6F175D3DCCD1}">
              <a14:hiddenFill xmlns:a14="http://schemas.microsoft.com/office/drawing/2010/main">
                <a:solidFill>
                  <a:srgbClr val="FFFFFF"/>
                </a:solidFill>
              </a14:hiddenFill>
            </a:ext>
          </a:extLst>
        </p:spPr>
      </p:pic>
      <p:pic>
        <p:nvPicPr>
          <p:cNvPr id="6" name="Immagine 5">
            <a:extLst>
              <a:ext uri="{FF2B5EF4-FFF2-40B4-BE49-F238E27FC236}">
                <a16:creationId xmlns:a16="http://schemas.microsoft.com/office/drawing/2014/main" id="{E506EE41-8FBF-4069-BE3E-A9357494240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80313" y="0"/>
            <a:ext cx="801447" cy="800101"/>
          </a:xfrm>
          <a:prstGeom prst="rect">
            <a:avLst/>
          </a:prstGeom>
          <a:ln>
            <a:noFill/>
          </a:ln>
          <a:effectLst>
            <a:outerShdw blurRad="292100" dist="139700" dir="2700000" algn="tl" rotWithShape="0">
              <a:srgbClr val="333333">
                <a:alpha val="65000"/>
              </a:srgbClr>
            </a:outerShdw>
          </a:effectLst>
        </p:spPr>
      </p:pic>
      <p:sp>
        <p:nvSpPr>
          <p:cNvPr id="9" name="CasellaDiTesto 8">
            <a:extLst>
              <a:ext uri="{FF2B5EF4-FFF2-40B4-BE49-F238E27FC236}">
                <a16:creationId xmlns:a16="http://schemas.microsoft.com/office/drawing/2014/main" id="{78F30BA7-DC35-49CF-8F0D-1A9CA614DB74}"/>
              </a:ext>
            </a:extLst>
          </p:cNvPr>
          <p:cNvSpPr txBox="1"/>
          <p:nvPr/>
        </p:nvSpPr>
        <p:spPr>
          <a:xfrm>
            <a:off x="8484823" y="6488668"/>
            <a:ext cx="3707177" cy="369332"/>
          </a:xfrm>
          <a:prstGeom prst="rect">
            <a:avLst/>
          </a:prstGeom>
          <a:noFill/>
        </p:spPr>
        <p:txBody>
          <a:bodyPr wrap="square" rtlCol="0">
            <a:spAutoFit/>
          </a:bodyPr>
          <a:lstStyle/>
          <a:p>
            <a:r>
              <a:rPr lang="en-US" i="1" dirty="0"/>
              <a:t>INAF School of AI, Naples, April 14-17</a:t>
            </a:r>
          </a:p>
        </p:txBody>
      </p:sp>
      <p:sp>
        <p:nvSpPr>
          <p:cNvPr id="12" name="CasellaDiTesto 11">
            <a:extLst>
              <a:ext uri="{FF2B5EF4-FFF2-40B4-BE49-F238E27FC236}">
                <a16:creationId xmlns:a16="http://schemas.microsoft.com/office/drawing/2014/main" id="{2A68524A-12A2-434C-A7E3-1B83559A4A24}"/>
              </a:ext>
            </a:extLst>
          </p:cNvPr>
          <p:cNvSpPr txBox="1"/>
          <p:nvPr/>
        </p:nvSpPr>
        <p:spPr>
          <a:xfrm>
            <a:off x="173042" y="-17585"/>
            <a:ext cx="4579331" cy="584775"/>
          </a:xfrm>
          <a:prstGeom prst="rect">
            <a:avLst/>
          </a:prstGeom>
          <a:noFill/>
        </p:spPr>
        <p:txBody>
          <a:bodyPr wrap="none" rtlCol="0">
            <a:spAutoFit/>
          </a:bodyPr>
          <a:lstStyle/>
          <a:p>
            <a:r>
              <a:rPr lang="en-US" sz="3200" b="1" dirty="0"/>
              <a:t>Regularization techniques</a:t>
            </a:r>
          </a:p>
        </p:txBody>
      </p:sp>
      <p:sp>
        <p:nvSpPr>
          <p:cNvPr id="8" name="CasellaDiTesto 7">
            <a:extLst>
              <a:ext uri="{FF2B5EF4-FFF2-40B4-BE49-F238E27FC236}">
                <a16:creationId xmlns:a16="http://schemas.microsoft.com/office/drawing/2014/main" id="{F7DD9A49-913B-4069-ABC9-A4C10D8FEC7F}"/>
              </a:ext>
            </a:extLst>
          </p:cNvPr>
          <p:cNvSpPr txBox="1"/>
          <p:nvPr/>
        </p:nvSpPr>
        <p:spPr>
          <a:xfrm>
            <a:off x="173042" y="745219"/>
            <a:ext cx="10921680" cy="1323439"/>
          </a:xfrm>
          <a:prstGeom prst="rect">
            <a:avLst/>
          </a:prstGeom>
          <a:noFill/>
        </p:spPr>
        <p:txBody>
          <a:bodyPr wrap="square">
            <a:spAutoFit/>
          </a:bodyPr>
          <a:lstStyle/>
          <a:p>
            <a:r>
              <a:rPr lang="en-US" sz="1600" b="1" dirty="0"/>
              <a:t>Overfitting</a:t>
            </a:r>
            <a:r>
              <a:rPr lang="en-US" sz="1600" dirty="0"/>
              <a:t>: is the tendency of an algorithm to extract more information than necessary to capture the noise-less signal from the training set, which results to a hyper-specialization, preventing the gain of generalization.</a:t>
            </a:r>
          </a:p>
          <a:p>
            <a:endParaRPr lang="en-US" sz="1600" dirty="0"/>
          </a:p>
          <a:p>
            <a:r>
              <a:rPr lang="en-US" sz="1600" b="1" dirty="0"/>
              <a:t>Underfitting</a:t>
            </a:r>
            <a:r>
              <a:rPr lang="en-US" sz="1600" dirty="0"/>
              <a:t>: is the condition that occurs when the model is not able to extract abstract properties during the training phase; in it could be the result of insufficient capacity, insufficient training, or insufficient information retention.</a:t>
            </a:r>
          </a:p>
        </p:txBody>
      </p:sp>
      <p:sp>
        <p:nvSpPr>
          <p:cNvPr id="11" name="CasellaDiTesto 10">
            <a:extLst>
              <a:ext uri="{FF2B5EF4-FFF2-40B4-BE49-F238E27FC236}">
                <a16:creationId xmlns:a16="http://schemas.microsoft.com/office/drawing/2014/main" id="{AECB860A-0D25-4171-9441-80BCA8568962}"/>
              </a:ext>
            </a:extLst>
          </p:cNvPr>
          <p:cNvSpPr txBox="1"/>
          <p:nvPr/>
        </p:nvSpPr>
        <p:spPr>
          <a:xfrm>
            <a:off x="173042" y="2246687"/>
            <a:ext cx="10921680" cy="3293209"/>
          </a:xfrm>
          <a:prstGeom prst="rect">
            <a:avLst/>
          </a:prstGeom>
          <a:noFill/>
        </p:spPr>
        <p:txBody>
          <a:bodyPr wrap="square">
            <a:spAutoFit/>
          </a:bodyPr>
          <a:lstStyle/>
          <a:p>
            <a:r>
              <a:rPr lang="en-US" sz="1600" dirty="0"/>
              <a:t>Underfitting and overfitting can be prevented with </a:t>
            </a:r>
            <a:r>
              <a:rPr lang="en-US" sz="1600" b="1" dirty="0"/>
              <a:t>regularization techniques</a:t>
            </a:r>
            <a:r>
              <a:rPr lang="en-US" sz="1600" dirty="0"/>
              <a:t>:</a:t>
            </a:r>
          </a:p>
          <a:p>
            <a:endParaRPr lang="en-US" sz="1600" dirty="0"/>
          </a:p>
          <a:p>
            <a:r>
              <a:rPr lang="en-US" sz="1600" dirty="0"/>
              <a:t> - Early stopping criteria;</a:t>
            </a:r>
          </a:p>
          <a:p>
            <a:r>
              <a:rPr lang="en-US" sz="1600" dirty="0"/>
              <a:t> - Best-model check point;</a:t>
            </a:r>
          </a:p>
          <a:p>
            <a:r>
              <a:rPr lang="en-US" sz="1600" dirty="0"/>
              <a:t> - Reducing the learning-rate (as a function of the epochs);</a:t>
            </a:r>
          </a:p>
          <a:p>
            <a:r>
              <a:rPr lang="en-US" sz="1600" dirty="0"/>
              <a:t> - Weight decay (a.k.a. L2 regularization)</a:t>
            </a:r>
          </a:p>
          <a:p>
            <a:r>
              <a:rPr lang="en-US" sz="1600" dirty="0"/>
              <a:t> - Dropout</a:t>
            </a:r>
          </a:p>
          <a:p>
            <a:endParaRPr lang="en-US" sz="1600" dirty="0"/>
          </a:p>
          <a:p>
            <a:endParaRPr lang="en-US" sz="1600" dirty="0"/>
          </a:p>
          <a:p>
            <a:r>
              <a:rPr lang="en-US" sz="1600" dirty="0"/>
              <a:t> - </a:t>
            </a:r>
            <a:r>
              <a:rPr lang="en-US" sz="1600" u="sng" dirty="0"/>
              <a:t>Intruding adversarial examples</a:t>
            </a:r>
          </a:p>
          <a:p>
            <a:endParaRPr lang="en-US" sz="1600" dirty="0"/>
          </a:p>
          <a:p>
            <a:r>
              <a:rPr lang="en-US" sz="1600" dirty="0"/>
              <a:t> - Many other approaches (see, </a:t>
            </a:r>
            <a:r>
              <a:rPr lang="en-US" sz="1600" dirty="0" err="1"/>
              <a:t>e.g</a:t>
            </a:r>
            <a:r>
              <a:rPr lang="en-US" sz="1600" dirty="0"/>
              <a:t>,  Goodfellow +2016)</a:t>
            </a:r>
          </a:p>
          <a:p>
            <a:endParaRPr lang="en-US" sz="1600" dirty="0"/>
          </a:p>
        </p:txBody>
      </p:sp>
      <p:pic>
        <p:nvPicPr>
          <p:cNvPr id="2" name="Picture 2" descr="Key Takeaways from AI Conference SF, Day 2： AI and Security, Adversarial  Examples, Innovation | SunJackson Blog">
            <a:extLst>
              <a:ext uri="{FF2B5EF4-FFF2-40B4-BE49-F238E27FC236}">
                <a16:creationId xmlns:a16="http://schemas.microsoft.com/office/drawing/2014/main" id="{94BAB5FD-299F-40C2-93F6-9F46743C059E}"/>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3600" t="26000" r="76133" b="33529"/>
          <a:stretch/>
        </p:blipFill>
        <p:spPr bwMode="auto">
          <a:xfrm>
            <a:off x="6934200" y="3007360"/>
            <a:ext cx="1351280" cy="1310640"/>
          </a:xfrm>
          <a:prstGeom prst="rect">
            <a:avLst/>
          </a:prstGeom>
          <a:noFill/>
          <a:extLst>
            <a:ext uri="{909E8E84-426E-40DD-AFC4-6F175D3DCCD1}">
              <a14:hiddenFill xmlns:a14="http://schemas.microsoft.com/office/drawing/2010/main">
                <a:solidFill>
                  <a:srgbClr val="FFFFFF"/>
                </a:solidFill>
              </a14:hiddenFill>
            </a:ext>
          </a:extLst>
        </p:spPr>
      </p:pic>
      <p:cxnSp>
        <p:nvCxnSpPr>
          <p:cNvPr id="4" name="Connettore a gomito 3">
            <a:extLst>
              <a:ext uri="{FF2B5EF4-FFF2-40B4-BE49-F238E27FC236}">
                <a16:creationId xmlns:a16="http://schemas.microsoft.com/office/drawing/2014/main" id="{459412FD-2D0D-4695-9FAC-8292C167B49F}"/>
              </a:ext>
            </a:extLst>
          </p:cNvPr>
          <p:cNvCxnSpPr>
            <a:endCxn id="2" idx="0"/>
          </p:cNvCxnSpPr>
          <p:nvPr/>
        </p:nvCxnSpPr>
        <p:spPr>
          <a:xfrm flipV="1">
            <a:off x="3098800" y="3007360"/>
            <a:ext cx="4511040" cy="1625600"/>
          </a:xfrm>
          <a:prstGeom prst="bentConnector4">
            <a:avLst>
              <a:gd name="adj1" fmla="val 53434"/>
              <a:gd name="adj2" fmla="val 114063"/>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23" name="Picture 2" descr="Key Takeaways from AI Conference SF, Day 2： AI and Security, Adversarial  Examples, Innovation | SunJackson Blog">
            <a:extLst>
              <a:ext uri="{FF2B5EF4-FFF2-40B4-BE49-F238E27FC236}">
                <a16:creationId xmlns:a16="http://schemas.microsoft.com/office/drawing/2014/main" id="{85B6C57C-A63C-4C94-A8A9-E4EA5B475A79}"/>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9047" t="26000" r="53428" b="33529"/>
          <a:stretch/>
        </p:blipFill>
        <p:spPr bwMode="auto">
          <a:xfrm>
            <a:off x="8341778" y="3007360"/>
            <a:ext cx="1168400" cy="1310639"/>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descr="Key Takeaways from AI Conference SF, Day 2： AI and Security, Adversarial  Examples, Innovation | SunJackson Blog">
            <a:extLst>
              <a:ext uri="{FF2B5EF4-FFF2-40B4-BE49-F238E27FC236}">
                <a16:creationId xmlns:a16="http://schemas.microsoft.com/office/drawing/2014/main" id="{B7F60A20-7283-4B2B-866B-1C855642EC41}"/>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52744" t="26000" r="28360" b="33529"/>
          <a:stretch/>
        </p:blipFill>
        <p:spPr bwMode="auto">
          <a:xfrm>
            <a:off x="9611570" y="3015251"/>
            <a:ext cx="1259840" cy="1310640"/>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 descr="Key Takeaways from AI Conference SF, Day 2： AI and Security, Adversarial  Examples, Innovation | SunJackson Blog">
            <a:extLst>
              <a:ext uri="{FF2B5EF4-FFF2-40B4-BE49-F238E27FC236}">
                <a16:creationId xmlns:a16="http://schemas.microsoft.com/office/drawing/2014/main" id="{DD29260A-2E90-4DD3-9820-CB5EC1F18EC2}"/>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76616" t="26000" r="5017" b="36331"/>
          <a:stretch/>
        </p:blipFill>
        <p:spPr bwMode="auto">
          <a:xfrm>
            <a:off x="10937242" y="3015251"/>
            <a:ext cx="1224601" cy="121991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TEXAS WOLFDOG PROJECT: Tutto quello che c'è da sapere (2026)">
            <a:extLst>
              <a:ext uri="{FF2B5EF4-FFF2-40B4-BE49-F238E27FC236}">
                <a16:creationId xmlns:a16="http://schemas.microsoft.com/office/drawing/2014/main" id="{020AE012-5E89-4177-9E1B-BED2411B136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34200" y="4413193"/>
            <a:ext cx="1950720" cy="195072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Gatto Savannah: Caratteristiche, personalità e informazioni sulla razza">
            <a:extLst>
              <a:ext uri="{FF2B5EF4-FFF2-40B4-BE49-F238E27FC236}">
                <a16:creationId xmlns:a16="http://schemas.microsoft.com/office/drawing/2014/main" id="{1DEEEB15-4DD5-4C8A-8862-B81598BCDBBF}"/>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21736" r="8889"/>
          <a:stretch/>
        </p:blipFill>
        <p:spPr bwMode="auto">
          <a:xfrm>
            <a:off x="9210548" y="4413193"/>
            <a:ext cx="2650099" cy="20890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433332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BA49B5CB-0E59-47F5-A598-B008FEAB60F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555" t="5848" r="6725" b="6140"/>
          <a:stretch/>
        </p:blipFill>
        <p:spPr bwMode="auto">
          <a:xfrm>
            <a:off x="11390552" y="-17585"/>
            <a:ext cx="801448" cy="80411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662D03B7-781F-465F-B63F-5FECEC74ED4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2882" t="12118" r="9832" b="18598"/>
          <a:stretch/>
        </p:blipFill>
        <p:spPr bwMode="auto">
          <a:xfrm>
            <a:off x="11435555" y="786534"/>
            <a:ext cx="731111" cy="655404"/>
          </a:xfrm>
          <a:prstGeom prst="rect">
            <a:avLst/>
          </a:prstGeom>
          <a:noFill/>
          <a:extLst>
            <a:ext uri="{909E8E84-426E-40DD-AFC4-6F175D3DCCD1}">
              <a14:hiddenFill xmlns:a14="http://schemas.microsoft.com/office/drawing/2010/main">
                <a:solidFill>
                  <a:srgbClr val="FFFFFF"/>
                </a:solidFill>
              </a14:hiddenFill>
            </a:ext>
          </a:extLst>
        </p:spPr>
      </p:pic>
      <p:pic>
        <p:nvPicPr>
          <p:cNvPr id="6" name="Immagine 5">
            <a:extLst>
              <a:ext uri="{FF2B5EF4-FFF2-40B4-BE49-F238E27FC236}">
                <a16:creationId xmlns:a16="http://schemas.microsoft.com/office/drawing/2014/main" id="{E506EE41-8FBF-4069-BE3E-A9357494240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80313" y="0"/>
            <a:ext cx="801447" cy="800101"/>
          </a:xfrm>
          <a:prstGeom prst="rect">
            <a:avLst/>
          </a:prstGeom>
          <a:ln>
            <a:noFill/>
          </a:ln>
          <a:effectLst>
            <a:outerShdw blurRad="292100" dist="139700" dir="2700000" algn="tl" rotWithShape="0">
              <a:srgbClr val="333333">
                <a:alpha val="65000"/>
              </a:srgbClr>
            </a:outerShdw>
          </a:effectLst>
        </p:spPr>
      </p:pic>
      <p:sp>
        <p:nvSpPr>
          <p:cNvPr id="9" name="CasellaDiTesto 8">
            <a:extLst>
              <a:ext uri="{FF2B5EF4-FFF2-40B4-BE49-F238E27FC236}">
                <a16:creationId xmlns:a16="http://schemas.microsoft.com/office/drawing/2014/main" id="{78F30BA7-DC35-49CF-8F0D-1A9CA614DB74}"/>
              </a:ext>
            </a:extLst>
          </p:cNvPr>
          <p:cNvSpPr txBox="1"/>
          <p:nvPr/>
        </p:nvSpPr>
        <p:spPr>
          <a:xfrm>
            <a:off x="8484823" y="6488668"/>
            <a:ext cx="3707177" cy="369332"/>
          </a:xfrm>
          <a:prstGeom prst="rect">
            <a:avLst/>
          </a:prstGeom>
          <a:noFill/>
        </p:spPr>
        <p:txBody>
          <a:bodyPr wrap="square" rtlCol="0">
            <a:spAutoFit/>
          </a:bodyPr>
          <a:lstStyle/>
          <a:p>
            <a:r>
              <a:rPr lang="en-US" i="1" dirty="0"/>
              <a:t>INAF School of AI, Naples, April 14-17</a:t>
            </a:r>
          </a:p>
        </p:txBody>
      </p:sp>
      <p:sp>
        <p:nvSpPr>
          <p:cNvPr id="12" name="CasellaDiTesto 11">
            <a:extLst>
              <a:ext uri="{FF2B5EF4-FFF2-40B4-BE49-F238E27FC236}">
                <a16:creationId xmlns:a16="http://schemas.microsoft.com/office/drawing/2014/main" id="{2A68524A-12A2-434C-A7E3-1B83559A4A24}"/>
              </a:ext>
            </a:extLst>
          </p:cNvPr>
          <p:cNvSpPr txBox="1"/>
          <p:nvPr/>
        </p:nvSpPr>
        <p:spPr>
          <a:xfrm>
            <a:off x="173042" y="-17585"/>
            <a:ext cx="4579331" cy="584775"/>
          </a:xfrm>
          <a:prstGeom prst="rect">
            <a:avLst/>
          </a:prstGeom>
          <a:noFill/>
        </p:spPr>
        <p:txBody>
          <a:bodyPr wrap="none" rtlCol="0">
            <a:spAutoFit/>
          </a:bodyPr>
          <a:lstStyle/>
          <a:p>
            <a:r>
              <a:rPr lang="en-US" sz="3200" b="1" dirty="0"/>
              <a:t>Regularization techniques</a:t>
            </a:r>
          </a:p>
        </p:txBody>
      </p:sp>
      <p:sp>
        <p:nvSpPr>
          <p:cNvPr id="8" name="CasellaDiTesto 7">
            <a:extLst>
              <a:ext uri="{FF2B5EF4-FFF2-40B4-BE49-F238E27FC236}">
                <a16:creationId xmlns:a16="http://schemas.microsoft.com/office/drawing/2014/main" id="{F7DD9A49-913B-4069-ABC9-A4C10D8FEC7F}"/>
              </a:ext>
            </a:extLst>
          </p:cNvPr>
          <p:cNvSpPr txBox="1"/>
          <p:nvPr/>
        </p:nvSpPr>
        <p:spPr>
          <a:xfrm>
            <a:off x="173042" y="745219"/>
            <a:ext cx="10921680" cy="1323439"/>
          </a:xfrm>
          <a:prstGeom prst="rect">
            <a:avLst/>
          </a:prstGeom>
          <a:noFill/>
        </p:spPr>
        <p:txBody>
          <a:bodyPr wrap="square">
            <a:spAutoFit/>
          </a:bodyPr>
          <a:lstStyle/>
          <a:p>
            <a:r>
              <a:rPr lang="en-US" sz="1600" b="1" dirty="0"/>
              <a:t>Overfitting</a:t>
            </a:r>
            <a:r>
              <a:rPr lang="en-US" sz="1600" dirty="0"/>
              <a:t>: is the tendency of an algorithm to extract more information than necessary to capture the noise-less signal from the training set, which results to a hyper-specialization, preventing the gain of generalization.</a:t>
            </a:r>
          </a:p>
          <a:p>
            <a:endParaRPr lang="en-US" sz="1600" dirty="0"/>
          </a:p>
          <a:p>
            <a:r>
              <a:rPr lang="en-US" sz="1600" b="1" dirty="0"/>
              <a:t>Underfitting</a:t>
            </a:r>
            <a:r>
              <a:rPr lang="en-US" sz="1600" dirty="0"/>
              <a:t>: is the condition that occurs when the model is not able to extract abstract properties during the training phase; in it could be the result of insufficient capacity, insufficient training, or insufficient information retention.</a:t>
            </a:r>
          </a:p>
        </p:txBody>
      </p:sp>
      <p:sp>
        <p:nvSpPr>
          <p:cNvPr id="11" name="CasellaDiTesto 10">
            <a:extLst>
              <a:ext uri="{FF2B5EF4-FFF2-40B4-BE49-F238E27FC236}">
                <a16:creationId xmlns:a16="http://schemas.microsoft.com/office/drawing/2014/main" id="{AECB860A-0D25-4171-9441-80BCA8568962}"/>
              </a:ext>
            </a:extLst>
          </p:cNvPr>
          <p:cNvSpPr txBox="1"/>
          <p:nvPr/>
        </p:nvSpPr>
        <p:spPr>
          <a:xfrm>
            <a:off x="173042" y="2246687"/>
            <a:ext cx="10921680" cy="3293209"/>
          </a:xfrm>
          <a:prstGeom prst="rect">
            <a:avLst/>
          </a:prstGeom>
          <a:noFill/>
        </p:spPr>
        <p:txBody>
          <a:bodyPr wrap="square">
            <a:spAutoFit/>
          </a:bodyPr>
          <a:lstStyle/>
          <a:p>
            <a:r>
              <a:rPr lang="en-US" sz="1600" dirty="0"/>
              <a:t>Underfitting and overfitting can be prevented with </a:t>
            </a:r>
            <a:r>
              <a:rPr lang="en-US" sz="1600" b="1" dirty="0"/>
              <a:t>regularization techniques</a:t>
            </a:r>
            <a:r>
              <a:rPr lang="en-US" sz="1600" dirty="0"/>
              <a:t>:</a:t>
            </a:r>
          </a:p>
          <a:p>
            <a:endParaRPr lang="en-US" sz="1600" dirty="0"/>
          </a:p>
          <a:p>
            <a:r>
              <a:rPr lang="en-US" sz="1600" dirty="0"/>
              <a:t> - Early stopping criteria;</a:t>
            </a:r>
          </a:p>
          <a:p>
            <a:r>
              <a:rPr lang="en-US" sz="1600" dirty="0"/>
              <a:t> - Best-model check point;</a:t>
            </a:r>
          </a:p>
          <a:p>
            <a:r>
              <a:rPr lang="en-US" sz="1600" dirty="0"/>
              <a:t> - Reducing the learning-rate (as a function of the epochs);</a:t>
            </a:r>
          </a:p>
          <a:p>
            <a:r>
              <a:rPr lang="en-US" sz="1600" dirty="0"/>
              <a:t> - Weight decay (a.k.a. L2 regularization)</a:t>
            </a:r>
          </a:p>
          <a:p>
            <a:r>
              <a:rPr lang="en-US" sz="1600" dirty="0"/>
              <a:t> - Dropout</a:t>
            </a:r>
          </a:p>
          <a:p>
            <a:endParaRPr lang="en-US" sz="1600" dirty="0"/>
          </a:p>
          <a:p>
            <a:endParaRPr lang="en-US" sz="1600" dirty="0"/>
          </a:p>
          <a:p>
            <a:r>
              <a:rPr lang="en-US" sz="1600" dirty="0"/>
              <a:t> - </a:t>
            </a:r>
            <a:r>
              <a:rPr lang="en-US" sz="1600" u="sng" dirty="0"/>
              <a:t>Intruding adversarial examples</a:t>
            </a:r>
          </a:p>
          <a:p>
            <a:endParaRPr lang="en-US" sz="1600" dirty="0"/>
          </a:p>
          <a:p>
            <a:r>
              <a:rPr lang="en-US" sz="1600" dirty="0"/>
              <a:t> - Many other approaches (see, </a:t>
            </a:r>
            <a:r>
              <a:rPr lang="en-US" sz="1600" dirty="0" err="1"/>
              <a:t>e.g</a:t>
            </a:r>
            <a:r>
              <a:rPr lang="en-US" sz="1600" dirty="0"/>
              <a:t>,  Goodfellow +2016)</a:t>
            </a:r>
          </a:p>
          <a:p>
            <a:endParaRPr lang="en-US" sz="1600" dirty="0"/>
          </a:p>
        </p:txBody>
      </p:sp>
      <p:cxnSp>
        <p:nvCxnSpPr>
          <p:cNvPr id="4" name="Connettore a gomito 3">
            <a:extLst>
              <a:ext uri="{FF2B5EF4-FFF2-40B4-BE49-F238E27FC236}">
                <a16:creationId xmlns:a16="http://schemas.microsoft.com/office/drawing/2014/main" id="{459412FD-2D0D-4695-9FAC-8292C167B49F}"/>
              </a:ext>
            </a:extLst>
          </p:cNvPr>
          <p:cNvCxnSpPr/>
          <p:nvPr/>
        </p:nvCxnSpPr>
        <p:spPr>
          <a:xfrm flipV="1">
            <a:off x="3098800" y="3007360"/>
            <a:ext cx="4511040" cy="1625600"/>
          </a:xfrm>
          <a:prstGeom prst="bentConnector4">
            <a:avLst>
              <a:gd name="adj1" fmla="val 53434"/>
              <a:gd name="adj2" fmla="val 114063"/>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0" name="Picture 4" descr="TEXAS WOLFDOG PROJECT: Tutto quello che c'è da sapere (2026)">
            <a:extLst>
              <a:ext uri="{FF2B5EF4-FFF2-40B4-BE49-F238E27FC236}">
                <a16:creationId xmlns:a16="http://schemas.microsoft.com/office/drawing/2014/main" id="{020AE012-5E89-4177-9E1B-BED2411B136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34200" y="4413193"/>
            <a:ext cx="1950720" cy="195072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Gatto Savannah: Caratteristiche, personalità e informazioni sulla razza">
            <a:extLst>
              <a:ext uri="{FF2B5EF4-FFF2-40B4-BE49-F238E27FC236}">
                <a16:creationId xmlns:a16="http://schemas.microsoft.com/office/drawing/2014/main" id="{1DEEEB15-4DD5-4C8A-8862-B81598BCDBBF}"/>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21736" r="8889"/>
          <a:stretch/>
        </p:blipFill>
        <p:spPr bwMode="auto">
          <a:xfrm>
            <a:off x="9210548" y="4413193"/>
            <a:ext cx="2650099" cy="2089042"/>
          </a:xfrm>
          <a:prstGeom prst="rect">
            <a:avLst/>
          </a:prstGeom>
          <a:noFill/>
          <a:extLst>
            <a:ext uri="{909E8E84-426E-40DD-AFC4-6F175D3DCCD1}">
              <a14:hiddenFill xmlns:a14="http://schemas.microsoft.com/office/drawing/2010/main">
                <a:solidFill>
                  <a:srgbClr val="FFFFFF"/>
                </a:solidFill>
              </a14:hiddenFill>
            </a:ext>
          </a:extLst>
        </p:spPr>
      </p:pic>
      <p:sp>
        <p:nvSpPr>
          <p:cNvPr id="16" name="CasellaDiTesto 15">
            <a:extLst>
              <a:ext uri="{FF2B5EF4-FFF2-40B4-BE49-F238E27FC236}">
                <a16:creationId xmlns:a16="http://schemas.microsoft.com/office/drawing/2014/main" id="{64F0D3C4-B985-4E79-AD51-9500C09A3AAA}"/>
              </a:ext>
            </a:extLst>
          </p:cNvPr>
          <p:cNvSpPr txBox="1"/>
          <p:nvPr/>
        </p:nvSpPr>
        <p:spPr>
          <a:xfrm>
            <a:off x="6781800" y="3017430"/>
            <a:ext cx="5328920" cy="830997"/>
          </a:xfrm>
          <a:prstGeom prst="rect">
            <a:avLst/>
          </a:prstGeom>
          <a:noFill/>
        </p:spPr>
        <p:txBody>
          <a:bodyPr wrap="square">
            <a:spAutoFit/>
          </a:bodyPr>
          <a:lstStyle/>
          <a:p>
            <a:r>
              <a:rPr lang="en-US" sz="1600" u="sng" dirty="0"/>
              <a:t>Adversarial examples in the dataset</a:t>
            </a:r>
            <a:r>
              <a:rPr lang="en-US" sz="1600" dirty="0"/>
              <a:t>:</a:t>
            </a:r>
          </a:p>
          <a:p>
            <a:r>
              <a:rPr lang="en-US" sz="1600" dirty="0"/>
              <a:t>- Prevent hyper specialization on the training set</a:t>
            </a:r>
          </a:p>
          <a:p>
            <a:r>
              <a:rPr lang="en-US" sz="1600" dirty="0"/>
              <a:t>- Methods are trained on real world complex situations </a:t>
            </a:r>
          </a:p>
        </p:txBody>
      </p:sp>
    </p:spTree>
    <p:extLst>
      <p:ext uri="{BB962C8B-B14F-4D97-AF65-F5344CB8AC3E}">
        <p14:creationId xmlns:p14="http://schemas.microsoft.com/office/powerpoint/2010/main" val="273786081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BA49B5CB-0E59-47F5-A598-B008FEAB60F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555" t="5848" r="6725" b="6140"/>
          <a:stretch/>
        </p:blipFill>
        <p:spPr bwMode="auto">
          <a:xfrm>
            <a:off x="11390552" y="-17585"/>
            <a:ext cx="801448" cy="80411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662D03B7-781F-465F-B63F-5FECEC74ED4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2882" t="12118" r="9832" b="18598"/>
          <a:stretch/>
        </p:blipFill>
        <p:spPr bwMode="auto">
          <a:xfrm>
            <a:off x="11435555" y="786534"/>
            <a:ext cx="731111" cy="655404"/>
          </a:xfrm>
          <a:prstGeom prst="rect">
            <a:avLst/>
          </a:prstGeom>
          <a:noFill/>
          <a:extLst>
            <a:ext uri="{909E8E84-426E-40DD-AFC4-6F175D3DCCD1}">
              <a14:hiddenFill xmlns:a14="http://schemas.microsoft.com/office/drawing/2010/main">
                <a:solidFill>
                  <a:srgbClr val="FFFFFF"/>
                </a:solidFill>
              </a14:hiddenFill>
            </a:ext>
          </a:extLst>
        </p:spPr>
      </p:pic>
      <p:pic>
        <p:nvPicPr>
          <p:cNvPr id="6" name="Immagine 5">
            <a:extLst>
              <a:ext uri="{FF2B5EF4-FFF2-40B4-BE49-F238E27FC236}">
                <a16:creationId xmlns:a16="http://schemas.microsoft.com/office/drawing/2014/main" id="{E506EE41-8FBF-4069-BE3E-A9357494240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80313" y="0"/>
            <a:ext cx="801447" cy="800101"/>
          </a:xfrm>
          <a:prstGeom prst="rect">
            <a:avLst/>
          </a:prstGeom>
          <a:ln>
            <a:noFill/>
          </a:ln>
          <a:effectLst>
            <a:outerShdw blurRad="292100" dist="139700" dir="2700000" algn="tl" rotWithShape="0">
              <a:srgbClr val="333333">
                <a:alpha val="65000"/>
              </a:srgbClr>
            </a:outerShdw>
          </a:effectLst>
        </p:spPr>
      </p:pic>
      <p:sp>
        <p:nvSpPr>
          <p:cNvPr id="9" name="CasellaDiTesto 8">
            <a:extLst>
              <a:ext uri="{FF2B5EF4-FFF2-40B4-BE49-F238E27FC236}">
                <a16:creationId xmlns:a16="http://schemas.microsoft.com/office/drawing/2014/main" id="{78F30BA7-DC35-49CF-8F0D-1A9CA614DB74}"/>
              </a:ext>
            </a:extLst>
          </p:cNvPr>
          <p:cNvSpPr txBox="1"/>
          <p:nvPr/>
        </p:nvSpPr>
        <p:spPr>
          <a:xfrm>
            <a:off x="8484823" y="6488668"/>
            <a:ext cx="3707177" cy="369332"/>
          </a:xfrm>
          <a:prstGeom prst="rect">
            <a:avLst/>
          </a:prstGeom>
          <a:noFill/>
        </p:spPr>
        <p:txBody>
          <a:bodyPr wrap="square" rtlCol="0">
            <a:spAutoFit/>
          </a:bodyPr>
          <a:lstStyle/>
          <a:p>
            <a:r>
              <a:rPr lang="en-US" i="1" dirty="0"/>
              <a:t>INAF School of AI, Naples, April 14-17</a:t>
            </a:r>
          </a:p>
        </p:txBody>
      </p:sp>
      <p:grpSp>
        <p:nvGrpSpPr>
          <p:cNvPr id="8" name="Gruppo 7">
            <a:extLst>
              <a:ext uri="{FF2B5EF4-FFF2-40B4-BE49-F238E27FC236}">
                <a16:creationId xmlns:a16="http://schemas.microsoft.com/office/drawing/2014/main" id="{3AD9DBE2-A5A7-4B7F-84D3-49F06060F812}"/>
              </a:ext>
            </a:extLst>
          </p:cNvPr>
          <p:cNvGrpSpPr/>
          <p:nvPr/>
        </p:nvGrpSpPr>
        <p:grpSpPr>
          <a:xfrm>
            <a:off x="418988" y="952724"/>
            <a:ext cx="3362325" cy="2314575"/>
            <a:chOff x="3638550" y="4048125"/>
            <a:chExt cx="2583250" cy="1685925"/>
          </a:xfrm>
        </p:grpSpPr>
        <p:sp>
          <p:nvSpPr>
            <p:cNvPr id="10" name="Ovale 9">
              <a:extLst>
                <a:ext uri="{FF2B5EF4-FFF2-40B4-BE49-F238E27FC236}">
                  <a16:creationId xmlns:a16="http://schemas.microsoft.com/office/drawing/2014/main" id="{A3C4442D-2D26-425B-8F0D-D2C0D4C518AE}"/>
                </a:ext>
              </a:extLst>
            </p:cNvPr>
            <p:cNvSpPr/>
            <p:nvPr/>
          </p:nvSpPr>
          <p:spPr>
            <a:xfrm>
              <a:off x="4505326" y="4448175"/>
              <a:ext cx="1047750" cy="9525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Connettore 2 10">
              <a:extLst>
                <a:ext uri="{FF2B5EF4-FFF2-40B4-BE49-F238E27FC236}">
                  <a16:creationId xmlns:a16="http://schemas.microsoft.com/office/drawing/2014/main" id="{3A65D38B-CED9-41CA-B208-B2EDF86BC524}"/>
                </a:ext>
              </a:extLst>
            </p:cNvPr>
            <p:cNvCxnSpPr>
              <a:cxnSpLocks/>
              <a:endCxn id="10" idx="1"/>
            </p:cNvCxnSpPr>
            <p:nvPr/>
          </p:nvCxnSpPr>
          <p:spPr>
            <a:xfrm>
              <a:off x="3971925" y="4048125"/>
              <a:ext cx="686840" cy="53954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Connettore 2 11">
              <a:extLst>
                <a:ext uri="{FF2B5EF4-FFF2-40B4-BE49-F238E27FC236}">
                  <a16:creationId xmlns:a16="http://schemas.microsoft.com/office/drawing/2014/main" id="{70561D0A-16BE-4935-9209-2C0CF1C8444D}"/>
                </a:ext>
              </a:extLst>
            </p:cNvPr>
            <p:cNvCxnSpPr>
              <a:cxnSpLocks/>
            </p:cNvCxnSpPr>
            <p:nvPr/>
          </p:nvCxnSpPr>
          <p:spPr>
            <a:xfrm>
              <a:off x="3781425" y="4479820"/>
              <a:ext cx="752476" cy="25686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Connettore 2 12">
              <a:extLst>
                <a:ext uri="{FF2B5EF4-FFF2-40B4-BE49-F238E27FC236}">
                  <a16:creationId xmlns:a16="http://schemas.microsoft.com/office/drawing/2014/main" id="{3550573B-15B5-4B75-BF28-5C81C8A1AF2E}"/>
                </a:ext>
              </a:extLst>
            </p:cNvPr>
            <p:cNvCxnSpPr>
              <a:cxnSpLocks/>
              <a:endCxn id="10" idx="2"/>
            </p:cNvCxnSpPr>
            <p:nvPr/>
          </p:nvCxnSpPr>
          <p:spPr>
            <a:xfrm>
              <a:off x="3638550" y="4924425"/>
              <a:ext cx="866776"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Connettore 2 13">
              <a:extLst>
                <a:ext uri="{FF2B5EF4-FFF2-40B4-BE49-F238E27FC236}">
                  <a16:creationId xmlns:a16="http://schemas.microsoft.com/office/drawing/2014/main" id="{69E49733-72C6-44BC-9829-3796D0BE9144}"/>
                </a:ext>
              </a:extLst>
            </p:cNvPr>
            <p:cNvCxnSpPr>
              <a:cxnSpLocks/>
              <a:endCxn id="10" idx="3"/>
            </p:cNvCxnSpPr>
            <p:nvPr/>
          </p:nvCxnSpPr>
          <p:spPr>
            <a:xfrm flipV="1">
              <a:off x="3848100" y="5261185"/>
              <a:ext cx="810665" cy="472865"/>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CasellaDiTesto 14">
              <a:extLst>
                <a:ext uri="{FF2B5EF4-FFF2-40B4-BE49-F238E27FC236}">
                  <a16:creationId xmlns:a16="http://schemas.microsoft.com/office/drawing/2014/main" id="{8C88B5F1-BBAC-4AFF-A9F9-3ACAB403CC21}"/>
                </a:ext>
              </a:extLst>
            </p:cNvPr>
            <p:cNvSpPr txBox="1"/>
            <p:nvPr/>
          </p:nvSpPr>
          <p:spPr>
            <a:xfrm>
              <a:off x="3981275" y="5045495"/>
              <a:ext cx="343364" cy="369332"/>
            </a:xfrm>
            <a:prstGeom prst="rect">
              <a:avLst/>
            </a:prstGeom>
            <a:noFill/>
          </p:spPr>
          <p:txBody>
            <a:bodyPr wrap="none" rtlCol="0">
              <a:spAutoFit/>
            </a:bodyPr>
            <a:lstStyle/>
            <a:p>
              <a:r>
                <a:rPr lang="en-US" dirty="0"/>
                <a:t>…</a:t>
              </a:r>
            </a:p>
          </p:txBody>
        </p:sp>
        <p:cxnSp>
          <p:nvCxnSpPr>
            <p:cNvPr id="16" name="Connettore 2 15">
              <a:extLst>
                <a:ext uri="{FF2B5EF4-FFF2-40B4-BE49-F238E27FC236}">
                  <a16:creationId xmlns:a16="http://schemas.microsoft.com/office/drawing/2014/main" id="{791519B0-07F4-4E12-ADC0-AB14EF11A069}"/>
                </a:ext>
              </a:extLst>
            </p:cNvPr>
            <p:cNvCxnSpPr>
              <a:cxnSpLocks/>
            </p:cNvCxnSpPr>
            <p:nvPr/>
          </p:nvCxnSpPr>
          <p:spPr>
            <a:xfrm flipV="1">
              <a:off x="5553076" y="4941333"/>
              <a:ext cx="668724" cy="1"/>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17" name="CasellaDiTesto 16">
                <a:extLst>
                  <a:ext uri="{FF2B5EF4-FFF2-40B4-BE49-F238E27FC236}">
                    <a16:creationId xmlns:a16="http://schemas.microsoft.com/office/drawing/2014/main" id="{28C75788-C113-49DD-BEF9-9E704529F3F9}"/>
                  </a:ext>
                </a:extLst>
              </p:cNvPr>
              <p:cNvSpPr txBox="1"/>
              <p:nvPr/>
            </p:nvSpPr>
            <p:spPr>
              <a:xfrm>
                <a:off x="522313" y="692692"/>
                <a:ext cx="460767"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it-IT" b="0" i="1" smtClean="0">
                              <a:latin typeface="Cambria Math" panose="02040503050406030204" pitchFamily="18" charset="0"/>
                            </a:rPr>
                            <m:t>𝑥</m:t>
                          </m:r>
                        </m:e>
                        <m:sub>
                          <m:r>
                            <a:rPr lang="it-IT" b="0" i="1" smtClean="0">
                              <a:latin typeface="Cambria Math" panose="02040503050406030204" pitchFamily="18" charset="0"/>
                            </a:rPr>
                            <m:t>1</m:t>
                          </m:r>
                        </m:sub>
                      </m:sSub>
                    </m:oMath>
                  </m:oMathPara>
                </a14:m>
                <a:endParaRPr lang="en-US" dirty="0"/>
              </a:p>
            </p:txBody>
          </p:sp>
        </mc:Choice>
        <mc:Fallback xmlns="">
          <p:sp>
            <p:nvSpPr>
              <p:cNvPr id="17" name="CasellaDiTesto 16">
                <a:extLst>
                  <a:ext uri="{FF2B5EF4-FFF2-40B4-BE49-F238E27FC236}">
                    <a16:creationId xmlns:a16="http://schemas.microsoft.com/office/drawing/2014/main" id="{28C75788-C113-49DD-BEF9-9E704529F3F9}"/>
                  </a:ext>
                </a:extLst>
              </p:cNvPr>
              <p:cNvSpPr txBox="1">
                <a:spLocks noRot="1" noChangeAspect="1" noMove="1" noResize="1" noEditPoints="1" noAdjustHandles="1" noChangeArrowheads="1" noChangeShapeType="1" noTextEdit="1"/>
              </p:cNvSpPr>
              <p:nvPr/>
            </p:nvSpPr>
            <p:spPr>
              <a:xfrm>
                <a:off x="522313" y="692692"/>
                <a:ext cx="460767" cy="369332"/>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CasellaDiTesto 17">
                <a:extLst>
                  <a:ext uri="{FF2B5EF4-FFF2-40B4-BE49-F238E27FC236}">
                    <a16:creationId xmlns:a16="http://schemas.microsoft.com/office/drawing/2014/main" id="{121ECC01-2E55-4C22-A0BE-6E77DBE13DA2}"/>
                  </a:ext>
                </a:extLst>
              </p:cNvPr>
              <p:cNvSpPr txBox="1"/>
              <p:nvPr/>
            </p:nvSpPr>
            <p:spPr>
              <a:xfrm>
                <a:off x="274547" y="1285358"/>
                <a:ext cx="46609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it-IT" b="0" i="1" smtClean="0">
                              <a:latin typeface="Cambria Math" panose="02040503050406030204" pitchFamily="18" charset="0"/>
                            </a:rPr>
                            <m:t>𝑥</m:t>
                          </m:r>
                        </m:e>
                        <m:sub>
                          <m:r>
                            <a:rPr lang="it-IT" b="0" i="1" smtClean="0">
                              <a:latin typeface="Cambria Math" panose="02040503050406030204" pitchFamily="18" charset="0"/>
                            </a:rPr>
                            <m:t>2</m:t>
                          </m:r>
                        </m:sub>
                      </m:sSub>
                    </m:oMath>
                  </m:oMathPara>
                </a14:m>
                <a:endParaRPr lang="en-US" dirty="0"/>
              </a:p>
            </p:txBody>
          </p:sp>
        </mc:Choice>
        <mc:Fallback xmlns="">
          <p:sp>
            <p:nvSpPr>
              <p:cNvPr id="18" name="CasellaDiTesto 17">
                <a:extLst>
                  <a:ext uri="{FF2B5EF4-FFF2-40B4-BE49-F238E27FC236}">
                    <a16:creationId xmlns:a16="http://schemas.microsoft.com/office/drawing/2014/main" id="{121ECC01-2E55-4C22-A0BE-6E77DBE13DA2}"/>
                  </a:ext>
                </a:extLst>
              </p:cNvPr>
              <p:cNvSpPr txBox="1">
                <a:spLocks noRot="1" noChangeAspect="1" noMove="1" noResize="1" noEditPoints="1" noAdjustHandles="1" noChangeArrowheads="1" noChangeShapeType="1" noTextEdit="1"/>
              </p:cNvSpPr>
              <p:nvPr/>
            </p:nvSpPr>
            <p:spPr>
              <a:xfrm>
                <a:off x="274547" y="1285358"/>
                <a:ext cx="466090" cy="369332"/>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CasellaDiTesto 18">
                <a:extLst>
                  <a:ext uri="{FF2B5EF4-FFF2-40B4-BE49-F238E27FC236}">
                    <a16:creationId xmlns:a16="http://schemas.microsoft.com/office/drawing/2014/main" id="{72384E0A-BEFA-4E98-9083-9D946D9CEA98}"/>
                  </a:ext>
                </a:extLst>
              </p:cNvPr>
              <p:cNvSpPr txBox="1"/>
              <p:nvPr/>
            </p:nvSpPr>
            <p:spPr>
              <a:xfrm>
                <a:off x="61546" y="1883793"/>
                <a:ext cx="46609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it-IT" b="0" i="1" smtClean="0">
                              <a:latin typeface="Cambria Math" panose="02040503050406030204" pitchFamily="18" charset="0"/>
                            </a:rPr>
                            <m:t>𝑥</m:t>
                          </m:r>
                        </m:e>
                        <m:sub>
                          <m:r>
                            <a:rPr lang="it-IT" b="0" i="1" smtClean="0">
                              <a:latin typeface="Cambria Math" panose="02040503050406030204" pitchFamily="18" charset="0"/>
                            </a:rPr>
                            <m:t>3</m:t>
                          </m:r>
                        </m:sub>
                      </m:sSub>
                    </m:oMath>
                  </m:oMathPara>
                </a14:m>
                <a:endParaRPr lang="en-US" dirty="0"/>
              </a:p>
            </p:txBody>
          </p:sp>
        </mc:Choice>
        <mc:Fallback xmlns="">
          <p:sp>
            <p:nvSpPr>
              <p:cNvPr id="19" name="CasellaDiTesto 18">
                <a:extLst>
                  <a:ext uri="{FF2B5EF4-FFF2-40B4-BE49-F238E27FC236}">
                    <a16:creationId xmlns:a16="http://schemas.microsoft.com/office/drawing/2014/main" id="{72384E0A-BEFA-4E98-9083-9D946D9CEA98}"/>
                  </a:ext>
                </a:extLst>
              </p:cNvPr>
              <p:cNvSpPr txBox="1">
                <a:spLocks noRot="1" noChangeAspect="1" noMove="1" noResize="1" noEditPoints="1" noAdjustHandles="1" noChangeArrowheads="1" noChangeShapeType="1" noTextEdit="1"/>
              </p:cNvSpPr>
              <p:nvPr/>
            </p:nvSpPr>
            <p:spPr>
              <a:xfrm>
                <a:off x="61546" y="1883793"/>
                <a:ext cx="466090" cy="369332"/>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CasellaDiTesto 19">
                <a:extLst>
                  <a:ext uri="{FF2B5EF4-FFF2-40B4-BE49-F238E27FC236}">
                    <a16:creationId xmlns:a16="http://schemas.microsoft.com/office/drawing/2014/main" id="{277869AF-E06A-4614-8790-AAB9CEA91901}"/>
                  </a:ext>
                </a:extLst>
              </p:cNvPr>
              <p:cNvSpPr txBox="1"/>
              <p:nvPr/>
            </p:nvSpPr>
            <p:spPr>
              <a:xfrm>
                <a:off x="256824" y="3066983"/>
                <a:ext cx="526041"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it-IT" b="0" i="1" smtClean="0">
                              <a:latin typeface="Cambria Math" panose="02040503050406030204" pitchFamily="18" charset="0"/>
                            </a:rPr>
                            <m:t>𝑥</m:t>
                          </m:r>
                        </m:e>
                        <m:sub>
                          <m:r>
                            <a:rPr lang="it-IT" b="0" i="1" smtClean="0">
                              <a:latin typeface="Cambria Math" panose="02040503050406030204" pitchFamily="18" charset="0"/>
                            </a:rPr>
                            <m:t>𝑚</m:t>
                          </m:r>
                        </m:sub>
                      </m:sSub>
                    </m:oMath>
                  </m:oMathPara>
                </a14:m>
                <a:endParaRPr lang="en-US" dirty="0"/>
              </a:p>
            </p:txBody>
          </p:sp>
        </mc:Choice>
        <mc:Fallback xmlns="">
          <p:sp>
            <p:nvSpPr>
              <p:cNvPr id="20" name="CasellaDiTesto 19">
                <a:extLst>
                  <a:ext uri="{FF2B5EF4-FFF2-40B4-BE49-F238E27FC236}">
                    <a16:creationId xmlns:a16="http://schemas.microsoft.com/office/drawing/2014/main" id="{277869AF-E06A-4614-8790-AAB9CEA91901}"/>
                  </a:ext>
                </a:extLst>
              </p:cNvPr>
              <p:cNvSpPr txBox="1">
                <a:spLocks noRot="1" noChangeAspect="1" noMove="1" noResize="1" noEditPoints="1" noAdjustHandles="1" noChangeArrowheads="1" noChangeShapeType="1" noTextEdit="1"/>
              </p:cNvSpPr>
              <p:nvPr/>
            </p:nvSpPr>
            <p:spPr>
              <a:xfrm>
                <a:off x="256824" y="3066983"/>
                <a:ext cx="526041" cy="369332"/>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CasellaDiTesto 20">
                <a:extLst>
                  <a:ext uri="{FF2B5EF4-FFF2-40B4-BE49-F238E27FC236}">
                    <a16:creationId xmlns:a16="http://schemas.microsoft.com/office/drawing/2014/main" id="{D2E4B4E2-563B-4DCA-B6E8-99E5AD9C76D8}"/>
                  </a:ext>
                </a:extLst>
              </p:cNvPr>
              <p:cNvSpPr txBox="1"/>
              <p:nvPr/>
            </p:nvSpPr>
            <p:spPr>
              <a:xfrm>
                <a:off x="1150963" y="959285"/>
                <a:ext cx="50180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it-IT" b="0" i="1" smtClean="0">
                              <a:latin typeface="Cambria Math" panose="02040503050406030204" pitchFamily="18" charset="0"/>
                            </a:rPr>
                            <m:t>𝑤</m:t>
                          </m:r>
                        </m:e>
                        <m:sub>
                          <m:r>
                            <a:rPr lang="it-IT" b="0" i="1" smtClean="0">
                              <a:latin typeface="Cambria Math" panose="02040503050406030204" pitchFamily="18" charset="0"/>
                            </a:rPr>
                            <m:t>1</m:t>
                          </m:r>
                        </m:sub>
                      </m:sSub>
                    </m:oMath>
                  </m:oMathPara>
                </a14:m>
                <a:endParaRPr lang="en-US" dirty="0"/>
              </a:p>
            </p:txBody>
          </p:sp>
        </mc:Choice>
        <mc:Fallback xmlns="">
          <p:sp>
            <p:nvSpPr>
              <p:cNvPr id="21" name="CasellaDiTesto 20">
                <a:extLst>
                  <a:ext uri="{FF2B5EF4-FFF2-40B4-BE49-F238E27FC236}">
                    <a16:creationId xmlns:a16="http://schemas.microsoft.com/office/drawing/2014/main" id="{D2E4B4E2-563B-4DCA-B6E8-99E5AD9C76D8}"/>
                  </a:ext>
                </a:extLst>
              </p:cNvPr>
              <p:cNvSpPr txBox="1">
                <a:spLocks noRot="1" noChangeAspect="1" noMove="1" noResize="1" noEditPoints="1" noAdjustHandles="1" noChangeArrowheads="1" noChangeShapeType="1" noTextEdit="1"/>
              </p:cNvSpPr>
              <p:nvPr/>
            </p:nvSpPr>
            <p:spPr>
              <a:xfrm>
                <a:off x="1150963" y="959285"/>
                <a:ext cx="501804" cy="369332"/>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CasellaDiTesto 21">
                <a:extLst>
                  <a:ext uri="{FF2B5EF4-FFF2-40B4-BE49-F238E27FC236}">
                    <a16:creationId xmlns:a16="http://schemas.microsoft.com/office/drawing/2014/main" id="{94A0BC95-5DEE-43EB-9088-1BB7077407E1}"/>
                  </a:ext>
                </a:extLst>
              </p:cNvPr>
              <p:cNvSpPr txBox="1"/>
              <p:nvPr/>
            </p:nvSpPr>
            <p:spPr>
              <a:xfrm>
                <a:off x="879874" y="1379176"/>
                <a:ext cx="507127"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it-IT" b="0" i="1" smtClean="0">
                              <a:latin typeface="Cambria Math" panose="02040503050406030204" pitchFamily="18" charset="0"/>
                            </a:rPr>
                            <m:t>𝑤</m:t>
                          </m:r>
                        </m:e>
                        <m:sub>
                          <m:r>
                            <a:rPr lang="it-IT" b="0" i="1" smtClean="0">
                              <a:latin typeface="Cambria Math" panose="02040503050406030204" pitchFamily="18" charset="0"/>
                            </a:rPr>
                            <m:t>2</m:t>
                          </m:r>
                        </m:sub>
                      </m:sSub>
                    </m:oMath>
                  </m:oMathPara>
                </a14:m>
                <a:endParaRPr lang="en-US" dirty="0"/>
              </a:p>
            </p:txBody>
          </p:sp>
        </mc:Choice>
        <mc:Fallback xmlns="">
          <p:sp>
            <p:nvSpPr>
              <p:cNvPr id="22" name="CasellaDiTesto 21">
                <a:extLst>
                  <a:ext uri="{FF2B5EF4-FFF2-40B4-BE49-F238E27FC236}">
                    <a16:creationId xmlns:a16="http://schemas.microsoft.com/office/drawing/2014/main" id="{94A0BC95-5DEE-43EB-9088-1BB7077407E1}"/>
                  </a:ext>
                </a:extLst>
              </p:cNvPr>
              <p:cNvSpPr txBox="1">
                <a:spLocks noRot="1" noChangeAspect="1" noMove="1" noResize="1" noEditPoints="1" noAdjustHandles="1" noChangeArrowheads="1" noChangeShapeType="1" noTextEdit="1"/>
              </p:cNvSpPr>
              <p:nvPr/>
            </p:nvSpPr>
            <p:spPr>
              <a:xfrm>
                <a:off x="879874" y="1379176"/>
                <a:ext cx="507127" cy="369332"/>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CasellaDiTesto 22">
                <a:extLst>
                  <a:ext uri="{FF2B5EF4-FFF2-40B4-BE49-F238E27FC236}">
                    <a16:creationId xmlns:a16="http://schemas.microsoft.com/office/drawing/2014/main" id="{40D2A80B-BDC6-4256-AC6A-BF03F4185DCF}"/>
                  </a:ext>
                </a:extLst>
              </p:cNvPr>
              <p:cNvSpPr txBox="1"/>
              <p:nvPr/>
            </p:nvSpPr>
            <p:spPr>
              <a:xfrm>
                <a:off x="780664" y="1825976"/>
                <a:ext cx="507127"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it-IT" b="0" i="1" smtClean="0">
                              <a:latin typeface="Cambria Math" panose="02040503050406030204" pitchFamily="18" charset="0"/>
                            </a:rPr>
                            <m:t>𝑤</m:t>
                          </m:r>
                        </m:e>
                        <m:sub>
                          <m:r>
                            <a:rPr lang="it-IT" b="0" i="1" smtClean="0">
                              <a:latin typeface="Cambria Math" panose="02040503050406030204" pitchFamily="18" charset="0"/>
                            </a:rPr>
                            <m:t>3</m:t>
                          </m:r>
                        </m:sub>
                      </m:sSub>
                    </m:oMath>
                  </m:oMathPara>
                </a14:m>
                <a:endParaRPr lang="en-US" dirty="0"/>
              </a:p>
            </p:txBody>
          </p:sp>
        </mc:Choice>
        <mc:Fallback xmlns="">
          <p:sp>
            <p:nvSpPr>
              <p:cNvPr id="23" name="CasellaDiTesto 22">
                <a:extLst>
                  <a:ext uri="{FF2B5EF4-FFF2-40B4-BE49-F238E27FC236}">
                    <a16:creationId xmlns:a16="http://schemas.microsoft.com/office/drawing/2014/main" id="{40D2A80B-BDC6-4256-AC6A-BF03F4185DCF}"/>
                  </a:ext>
                </a:extLst>
              </p:cNvPr>
              <p:cNvSpPr txBox="1">
                <a:spLocks noRot="1" noChangeAspect="1" noMove="1" noResize="1" noEditPoints="1" noAdjustHandles="1" noChangeArrowheads="1" noChangeShapeType="1" noTextEdit="1"/>
              </p:cNvSpPr>
              <p:nvPr/>
            </p:nvSpPr>
            <p:spPr>
              <a:xfrm>
                <a:off x="780664" y="1825976"/>
                <a:ext cx="507127" cy="369332"/>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CasellaDiTesto 23">
                <a:extLst>
                  <a:ext uri="{FF2B5EF4-FFF2-40B4-BE49-F238E27FC236}">
                    <a16:creationId xmlns:a16="http://schemas.microsoft.com/office/drawing/2014/main" id="{84F1E97B-F71D-4172-8B0A-9C9030B53A17}"/>
                  </a:ext>
                </a:extLst>
              </p:cNvPr>
              <p:cNvSpPr txBox="1"/>
              <p:nvPr/>
            </p:nvSpPr>
            <p:spPr>
              <a:xfrm>
                <a:off x="1102104" y="2853203"/>
                <a:ext cx="572529"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it-IT" b="0" i="1" smtClean="0">
                              <a:latin typeface="Cambria Math" panose="02040503050406030204" pitchFamily="18" charset="0"/>
                            </a:rPr>
                            <m:t>𝑤</m:t>
                          </m:r>
                        </m:e>
                        <m:sub>
                          <m:r>
                            <a:rPr lang="it-IT" b="0" i="1" smtClean="0">
                              <a:latin typeface="Cambria Math" panose="02040503050406030204" pitchFamily="18" charset="0"/>
                            </a:rPr>
                            <m:t>𝑀</m:t>
                          </m:r>
                        </m:sub>
                      </m:sSub>
                    </m:oMath>
                  </m:oMathPara>
                </a14:m>
                <a:endParaRPr lang="en-US" dirty="0"/>
              </a:p>
            </p:txBody>
          </p:sp>
        </mc:Choice>
        <mc:Fallback xmlns="">
          <p:sp>
            <p:nvSpPr>
              <p:cNvPr id="24" name="CasellaDiTesto 23">
                <a:extLst>
                  <a:ext uri="{FF2B5EF4-FFF2-40B4-BE49-F238E27FC236}">
                    <a16:creationId xmlns:a16="http://schemas.microsoft.com/office/drawing/2014/main" id="{84F1E97B-F71D-4172-8B0A-9C9030B53A17}"/>
                  </a:ext>
                </a:extLst>
              </p:cNvPr>
              <p:cNvSpPr txBox="1">
                <a:spLocks noRot="1" noChangeAspect="1" noMove="1" noResize="1" noEditPoints="1" noAdjustHandles="1" noChangeArrowheads="1" noChangeShapeType="1" noTextEdit="1"/>
              </p:cNvSpPr>
              <p:nvPr/>
            </p:nvSpPr>
            <p:spPr>
              <a:xfrm>
                <a:off x="1102104" y="2853203"/>
                <a:ext cx="572529" cy="369332"/>
              </a:xfrm>
              <a:prstGeom prst="rect">
                <a:avLst/>
              </a:prstGeom>
              <a:blipFill>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CasellaDiTesto 24">
                <a:extLst>
                  <a:ext uri="{FF2B5EF4-FFF2-40B4-BE49-F238E27FC236}">
                    <a16:creationId xmlns:a16="http://schemas.microsoft.com/office/drawing/2014/main" id="{201F9743-EB31-4459-AFDF-BFF126292896}"/>
                  </a:ext>
                </a:extLst>
              </p:cNvPr>
              <p:cNvSpPr txBox="1"/>
              <p:nvPr/>
            </p:nvSpPr>
            <p:spPr>
              <a:xfrm>
                <a:off x="3071083" y="1518616"/>
                <a:ext cx="2394438" cy="98405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it-IT" b="0" i="1" smtClean="0">
                          <a:latin typeface="Cambria Math" panose="02040503050406030204" pitchFamily="18" charset="0"/>
                        </a:rPr>
                        <m:t>𝑦</m:t>
                      </m:r>
                      <m:r>
                        <a:rPr lang="it-IT" b="0" i="1" smtClean="0">
                          <a:latin typeface="Cambria Math" panose="02040503050406030204" pitchFamily="18" charset="0"/>
                        </a:rPr>
                        <m:t>=</m:t>
                      </m:r>
                      <m:r>
                        <a:rPr lang="it-IT" b="0" i="1" smtClean="0">
                          <a:latin typeface="Cambria Math" panose="02040503050406030204" pitchFamily="18" charset="0"/>
                          <a:ea typeface="Cambria Math" panose="02040503050406030204" pitchFamily="18" charset="0"/>
                        </a:rPr>
                        <m:t>𝜎</m:t>
                      </m:r>
                      <m:d>
                        <m:dPr>
                          <m:ctrlPr>
                            <a:rPr lang="it-IT" b="0" i="1" smtClean="0">
                              <a:latin typeface="Cambria Math" panose="02040503050406030204" pitchFamily="18" charset="0"/>
                              <a:ea typeface="Cambria Math" panose="02040503050406030204" pitchFamily="18" charset="0"/>
                            </a:rPr>
                          </m:ctrlPr>
                        </m:dPr>
                        <m:e>
                          <m:nary>
                            <m:naryPr>
                              <m:chr m:val="∑"/>
                              <m:ctrlPr>
                                <a:rPr lang="it-IT" b="0" i="1" smtClean="0">
                                  <a:latin typeface="Cambria Math" panose="02040503050406030204" pitchFamily="18" charset="0"/>
                                </a:rPr>
                              </m:ctrlPr>
                            </m:naryPr>
                            <m:sub>
                              <m:r>
                                <m:rPr>
                                  <m:brk m:alnAt="23"/>
                                </m:rPr>
                                <a:rPr lang="it-IT" b="0" i="1" smtClean="0">
                                  <a:latin typeface="Cambria Math" panose="02040503050406030204" pitchFamily="18" charset="0"/>
                                </a:rPr>
                                <m:t>𝑗</m:t>
                              </m:r>
                              <m:r>
                                <a:rPr lang="it-IT" b="0" i="1" smtClean="0">
                                  <a:latin typeface="Cambria Math" panose="02040503050406030204" pitchFamily="18" charset="0"/>
                                </a:rPr>
                                <m:t>=1</m:t>
                              </m:r>
                            </m:sub>
                            <m:sup>
                              <m:r>
                                <a:rPr lang="it-IT" b="0" i="1" smtClean="0">
                                  <a:latin typeface="Cambria Math" panose="02040503050406030204" pitchFamily="18" charset="0"/>
                                </a:rPr>
                                <m:t>𝑀</m:t>
                              </m:r>
                            </m:sup>
                            <m:e>
                              <m:sSub>
                                <m:sSubPr>
                                  <m:ctrlPr>
                                    <a:rPr lang="it-IT" b="0" i="1" smtClean="0">
                                      <a:latin typeface="Cambria Math" panose="02040503050406030204" pitchFamily="18" charset="0"/>
                                    </a:rPr>
                                  </m:ctrlPr>
                                </m:sSubPr>
                                <m:e>
                                  <m:r>
                                    <a:rPr lang="it-IT" b="0" i="1" smtClean="0">
                                      <a:latin typeface="Cambria Math" panose="02040503050406030204" pitchFamily="18" charset="0"/>
                                    </a:rPr>
                                    <m:t>𝑤</m:t>
                                  </m:r>
                                </m:e>
                                <m:sub>
                                  <m:r>
                                    <a:rPr lang="it-IT" b="0" i="1" smtClean="0">
                                      <a:latin typeface="Cambria Math" panose="02040503050406030204" pitchFamily="18" charset="0"/>
                                    </a:rPr>
                                    <m:t>𝑗</m:t>
                                  </m:r>
                                </m:sub>
                              </m:sSub>
                              <m:sSub>
                                <m:sSubPr>
                                  <m:ctrlPr>
                                    <a:rPr lang="it-IT" b="0" i="1" smtClean="0">
                                      <a:latin typeface="Cambria Math" panose="02040503050406030204" pitchFamily="18" charset="0"/>
                                    </a:rPr>
                                  </m:ctrlPr>
                                </m:sSubPr>
                                <m:e>
                                  <m:r>
                                    <a:rPr lang="it-IT" b="0" i="1" smtClean="0">
                                      <a:latin typeface="Cambria Math" panose="02040503050406030204" pitchFamily="18" charset="0"/>
                                    </a:rPr>
                                    <m:t>𝑥</m:t>
                                  </m:r>
                                </m:e>
                                <m:sub>
                                  <m:r>
                                    <a:rPr lang="it-IT" b="0" i="1" smtClean="0">
                                      <a:latin typeface="Cambria Math" panose="02040503050406030204" pitchFamily="18" charset="0"/>
                                    </a:rPr>
                                    <m:t>𝑗</m:t>
                                  </m:r>
                                </m:sub>
                              </m:sSub>
                            </m:e>
                          </m:nary>
                          <m:r>
                            <a:rPr lang="it-IT" b="0" i="1" smtClean="0">
                              <a:latin typeface="Cambria Math" panose="02040503050406030204" pitchFamily="18" charset="0"/>
                            </a:rPr>
                            <m:t>+</m:t>
                          </m:r>
                          <m:r>
                            <a:rPr lang="it-IT" b="0" i="1" smtClean="0">
                              <a:latin typeface="Cambria Math" panose="02040503050406030204" pitchFamily="18" charset="0"/>
                            </a:rPr>
                            <m:t>𝑏</m:t>
                          </m:r>
                          <m:r>
                            <m:rPr>
                              <m:nor/>
                            </m:rPr>
                            <a:rPr lang="en-US" dirty="0"/>
                            <m:t> </m:t>
                          </m:r>
                        </m:e>
                      </m:d>
                    </m:oMath>
                  </m:oMathPara>
                </a14:m>
                <a:endParaRPr lang="en-US" dirty="0"/>
              </a:p>
            </p:txBody>
          </p:sp>
        </mc:Choice>
        <mc:Fallback xmlns="">
          <p:sp>
            <p:nvSpPr>
              <p:cNvPr id="25" name="CasellaDiTesto 24">
                <a:extLst>
                  <a:ext uri="{FF2B5EF4-FFF2-40B4-BE49-F238E27FC236}">
                    <a16:creationId xmlns:a16="http://schemas.microsoft.com/office/drawing/2014/main" id="{201F9743-EB31-4459-AFDF-BFF126292896}"/>
                  </a:ext>
                </a:extLst>
              </p:cNvPr>
              <p:cNvSpPr txBox="1">
                <a:spLocks noRot="1" noChangeAspect="1" noMove="1" noResize="1" noEditPoints="1" noAdjustHandles="1" noChangeArrowheads="1" noChangeShapeType="1" noTextEdit="1"/>
              </p:cNvSpPr>
              <p:nvPr/>
            </p:nvSpPr>
            <p:spPr>
              <a:xfrm>
                <a:off x="3071083" y="1518616"/>
                <a:ext cx="2394438" cy="984052"/>
              </a:xfrm>
              <a:prstGeom prst="rect">
                <a:avLst/>
              </a:prstGeom>
              <a:blipFill>
                <a:blip r:embed="rId13"/>
                <a:stretch>
                  <a:fillRect/>
                </a:stretch>
              </a:blipFill>
            </p:spPr>
            <p:txBody>
              <a:bodyPr/>
              <a:lstStyle/>
              <a:p>
                <a:r>
                  <a:rPr lang="en-US">
                    <a:noFill/>
                  </a:rPr>
                  <a:t> </a:t>
                </a:r>
              </a:p>
            </p:txBody>
          </p:sp>
        </mc:Fallback>
      </mc:AlternateContent>
      <p:cxnSp>
        <p:nvCxnSpPr>
          <p:cNvPr id="26" name="Connettore 2 25">
            <a:extLst>
              <a:ext uri="{FF2B5EF4-FFF2-40B4-BE49-F238E27FC236}">
                <a16:creationId xmlns:a16="http://schemas.microsoft.com/office/drawing/2014/main" id="{14EB33CB-5B3F-46EC-B968-75A5896CB7DF}"/>
              </a:ext>
            </a:extLst>
          </p:cNvPr>
          <p:cNvCxnSpPr>
            <a:cxnSpLocks/>
            <a:endCxn id="10" idx="4"/>
          </p:cNvCxnSpPr>
          <p:nvPr/>
        </p:nvCxnSpPr>
        <p:spPr>
          <a:xfrm flipV="1">
            <a:off x="2229042" y="2809614"/>
            <a:ext cx="0" cy="549221"/>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7" name="CasellaDiTesto 26">
                <a:extLst>
                  <a:ext uri="{FF2B5EF4-FFF2-40B4-BE49-F238E27FC236}">
                    <a16:creationId xmlns:a16="http://schemas.microsoft.com/office/drawing/2014/main" id="{BD8B8BA6-0492-4038-A0F6-F399DF90D111}"/>
                  </a:ext>
                </a:extLst>
              </p:cNvPr>
              <p:cNvSpPr txBox="1"/>
              <p:nvPr/>
            </p:nvSpPr>
            <p:spPr>
              <a:xfrm>
                <a:off x="2181799" y="3141714"/>
                <a:ext cx="36766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it-IT" b="0" i="1" smtClean="0">
                          <a:latin typeface="Cambria Math" panose="02040503050406030204" pitchFamily="18" charset="0"/>
                        </a:rPr>
                        <m:t>𝑏</m:t>
                      </m:r>
                    </m:oMath>
                  </m:oMathPara>
                </a14:m>
                <a:endParaRPr lang="en-US" dirty="0"/>
              </a:p>
            </p:txBody>
          </p:sp>
        </mc:Choice>
        <mc:Fallback xmlns="">
          <p:sp>
            <p:nvSpPr>
              <p:cNvPr id="27" name="CasellaDiTesto 26">
                <a:extLst>
                  <a:ext uri="{FF2B5EF4-FFF2-40B4-BE49-F238E27FC236}">
                    <a16:creationId xmlns:a16="http://schemas.microsoft.com/office/drawing/2014/main" id="{BD8B8BA6-0492-4038-A0F6-F399DF90D111}"/>
                  </a:ext>
                </a:extLst>
              </p:cNvPr>
              <p:cNvSpPr txBox="1">
                <a:spLocks noRot="1" noChangeAspect="1" noMove="1" noResize="1" noEditPoints="1" noAdjustHandles="1" noChangeArrowheads="1" noChangeShapeType="1" noTextEdit="1"/>
              </p:cNvSpPr>
              <p:nvPr/>
            </p:nvSpPr>
            <p:spPr>
              <a:xfrm>
                <a:off x="2181799" y="3141714"/>
                <a:ext cx="367665" cy="369332"/>
              </a:xfrm>
              <a:prstGeom prst="rect">
                <a:avLst/>
              </a:prstGeom>
              <a:blipFill>
                <a:blip r:embed="rId14"/>
                <a:stretch>
                  <a:fillRect/>
                </a:stretch>
              </a:blipFill>
            </p:spPr>
            <p:txBody>
              <a:bodyPr/>
              <a:lstStyle/>
              <a:p>
                <a:r>
                  <a:rPr lang="en-US">
                    <a:noFill/>
                  </a:rPr>
                  <a:t> </a:t>
                </a:r>
              </a:p>
            </p:txBody>
          </p:sp>
        </mc:Fallback>
      </mc:AlternateContent>
      <p:sp>
        <p:nvSpPr>
          <p:cNvPr id="28" name="CasellaDiTesto 27">
            <a:extLst>
              <a:ext uri="{FF2B5EF4-FFF2-40B4-BE49-F238E27FC236}">
                <a16:creationId xmlns:a16="http://schemas.microsoft.com/office/drawing/2014/main" id="{F3DD9052-D4D1-47D1-B0C6-763970B83E38}"/>
              </a:ext>
            </a:extLst>
          </p:cNvPr>
          <p:cNvSpPr txBox="1"/>
          <p:nvPr/>
        </p:nvSpPr>
        <p:spPr>
          <a:xfrm>
            <a:off x="173042" y="-17585"/>
            <a:ext cx="4546245" cy="553998"/>
          </a:xfrm>
          <a:prstGeom prst="rect">
            <a:avLst/>
          </a:prstGeom>
          <a:noFill/>
        </p:spPr>
        <p:txBody>
          <a:bodyPr wrap="none" rtlCol="0">
            <a:spAutoFit/>
          </a:bodyPr>
          <a:lstStyle/>
          <a:p>
            <a:r>
              <a:rPr lang="en-US" sz="3000" b="1" dirty="0"/>
              <a:t>The Multi-Layer Perceptron</a:t>
            </a:r>
          </a:p>
        </p:txBody>
      </p:sp>
    </p:spTree>
    <p:extLst>
      <p:ext uri="{BB962C8B-B14F-4D97-AF65-F5344CB8AC3E}">
        <p14:creationId xmlns:p14="http://schemas.microsoft.com/office/powerpoint/2010/main" val="244411721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BA49B5CB-0E59-47F5-A598-B008FEAB60F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555" t="5848" r="6725" b="6140"/>
          <a:stretch/>
        </p:blipFill>
        <p:spPr bwMode="auto">
          <a:xfrm>
            <a:off x="11390552" y="-17585"/>
            <a:ext cx="801448" cy="80411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662D03B7-781F-465F-B63F-5FECEC74ED4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2882" t="12118" r="9832" b="18598"/>
          <a:stretch/>
        </p:blipFill>
        <p:spPr bwMode="auto">
          <a:xfrm>
            <a:off x="11435555" y="786534"/>
            <a:ext cx="731111" cy="655404"/>
          </a:xfrm>
          <a:prstGeom prst="rect">
            <a:avLst/>
          </a:prstGeom>
          <a:noFill/>
          <a:extLst>
            <a:ext uri="{909E8E84-426E-40DD-AFC4-6F175D3DCCD1}">
              <a14:hiddenFill xmlns:a14="http://schemas.microsoft.com/office/drawing/2010/main">
                <a:solidFill>
                  <a:srgbClr val="FFFFFF"/>
                </a:solidFill>
              </a14:hiddenFill>
            </a:ext>
          </a:extLst>
        </p:spPr>
      </p:pic>
      <p:pic>
        <p:nvPicPr>
          <p:cNvPr id="6" name="Immagine 5">
            <a:extLst>
              <a:ext uri="{FF2B5EF4-FFF2-40B4-BE49-F238E27FC236}">
                <a16:creationId xmlns:a16="http://schemas.microsoft.com/office/drawing/2014/main" id="{E506EE41-8FBF-4069-BE3E-A9357494240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80313" y="0"/>
            <a:ext cx="801447" cy="800101"/>
          </a:xfrm>
          <a:prstGeom prst="rect">
            <a:avLst/>
          </a:prstGeom>
          <a:ln>
            <a:noFill/>
          </a:ln>
          <a:effectLst>
            <a:outerShdw blurRad="292100" dist="139700" dir="2700000" algn="tl" rotWithShape="0">
              <a:srgbClr val="333333">
                <a:alpha val="65000"/>
              </a:srgbClr>
            </a:outerShdw>
          </a:effectLst>
        </p:spPr>
      </p:pic>
      <p:sp>
        <p:nvSpPr>
          <p:cNvPr id="9" name="CasellaDiTesto 8">
            <a:extLst>
              <a:ext uri="{FF2B5EF4-FFF2-40B4-BE49-F238E27FC236}">
                <a16:creationId xmlns:a16="http://schemas.microsoft.com/office/drawing/2014/main" id="{78F30BA7-DC35-49CF-8F0D-1A9CA614DB74}"/>
              </a:ext>
            </a:extLst>
          </p:cNvPr>
          <p:cNvSpPr txBox="1"/>
          <p:nvPr/>
        </p:nvSpPr>
        <p:spPr>
          <a:xfrm>
            <a:off x="8484823" y="6488668"/>
            <a:ext cx="3707177" cy="369332"/>
          </a:xfrm>
          <a:prstGeom prst="rect">
            <a:avLst/>
          </a:prstGeom>
          <a:noFill/>
        </p:spPr>
        <p:txBody>
          <a:bodyPr wrap="square" rtlCol="0">
            <a:spAutoFit/>
          </a:bodyPr>
          <a:lstStyle/>
          <a:p>
            <a:r>
              <a:rPr lang="en-US" i="1" dirty="0"/>
              <a:t>INAF School of AI, Naples, April 14-17</a:t>
            </a:r>
          </a:p>
        </p:txBody>
      </p:sp>
      <p:sp>
        <p:nvSpPr>
          <p:cNvPr id="28" name="CasellaDiTesto 27">
            <a:extLst>
              <a:ext uri="{FF2B5EF4-FFF2-40B4-BE49-F238E27FC236}">
                <a16:creationId xmlns:a16="http://schemas.microsoft.com/office/drawing/2014/main" id="{F3DD9052-D4D1-47D1-B0C6-763970B83E38}"/>
              </a:ext>
            </a:extLst>
          </p:cNvPr>
          <p:cNvSpPr txBox="1"/>
          <p:nvPr/>
        </p:nvSpPr>
        <p:spPr>
          <a:xfrm>
            <a:off x="173042" y="-17585"/>
            <a:ext cx="4546245" cy="553998"/>
          </a:xfrm>
          <a:prstGeom prst="rect">
            <a:avLst/>
          </a:prstGeom>
          <a:noFill/>
        </p:spPr>
        <p:txBody>
          <a:bodyPr wrap="none" rtlCol="0">
            <a:spAutoFit/>
          </a:bodyPr>
          <a:lstStyle/>
          <a:p>
            <a:r>
              <a:rPr lang="en-US" sz="3000" b="1" dirty="0"/>
              <a:t>The Multi-Layer Perceptron</a:t>
            </a:r>
          </a:p>
        </p:txBody>
      </p:sp>
      <p:grpSp>
        <p:nvGrpSpPr>
          <p:cNvPr id="29" name="Gruppo 28">
            <a:extLst>
              <a:ext uri="{FF2B5EF4-FFF2-40B4-BE49-F238E27FC236}">
                <a16:creationId xmlns:a16="http://schemas.microsoft.com/office/drawing/2014/main" id="{2C8D1145-E26A-4BA8-AC95-CA617D6B4107}"/>
              </a:ext>
            </a:extLst>
          </p:cNvPr>
          <p:cNvGrpSpPr/>
          <p:nvPr/>
        </p:nvGrpSpPr>
        <p:grpSpPr>
          <a:xfrm>
            <a:off x="418988" y="962249"/>
            <a:ext cx="3362325" cy="2314575"/>
            <a:chOff x="3638550" y="4048125"/>
            <a:chExt cx="2583250" cy="1685925"/>
          </a:xfrm>
        </p:grpSpPr>
        <p:sp>
          <p:nvSpPr>
            <p:cNvPr id="30" name="Ovale 29">
              <a:extLst>
                <a:ext uri="{FF2B5EF4-FFF2-40B4-BE49-F238E27FC236}">
                  <a16:creationId xmlns:a16="http://schemas.microsoft.com/office/drawing/2014/main" id="{7159064C-E12A-4A26-A668-E938911CD2E3}"/>
                </a:ext>
              </a:extLst>
            </p:cNvPr>
            <p:cNvSpPr/>
            <p:nvPr/>
          </p:nvSpPr>
          <p:spPr>
            <a:xfrm>
              <a:off x="4505326" y="4448175"/>
              <a:ext cx="1047750" cy="9525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 name="Connettore 2 30">
              <a:extLst>
                <a:ext uri="{FF2B5EF4-FFF2-40B4-BE49-F238E27FC236}">
                  <a16:creationId xmlns:a16="http://schemas.microsoft.com/office/drawing/2014/main" id="{28583D49-9A4F-4045-8115-7D5B38003D3E}"/>
                </a:ext>
              </a:extLst>
            </p:cNvPr>
            <p:cNvCxnSpPr>
              <a:cxnSpLocks/>
              <a:endCxn id="30" idx="1"/>
            </p:cNvCxnSpPr>
            <p:nvPr/>
          </p:nvCxnSpPr>
          <p:spPr>
            <a:xfrm>
              <a:off x="3971925" y="4048125"/>
              <a:ext cx="686840" cy="53954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2" name="Connettore 2 31">
              <a:extLst>
                <a:ext uri="{FF2B5EF4-FFF2-40B4-BE49-F238E27FC236}">
                  <a16:creationId xmlns:a16="http://schemas.microsoft.com/office/drawing/2014/main" id="{12BFF563-9AB5-432B-BF25-90C5B3DDD054}"/>
                </a:ext>
              </a:extLst>
            </p:cNvPr>
            <p:cNvCxnSpPr>
              <a:cxnSpLocks/>
            </p:cNvCxnSpPr>
            <p:nvPr/>
          </p:nvCxnSpPr>
          <p:spPr>
            <a:xfrm>
              <a:off x="3781425" y="4479820"/>
              <a:ext cx="752476" cy="25686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Connettore 2 32">
              <a:extLst>
                <a:ext uri="{FF2B5EF4-FFF2-40B4-BE49-F238E27FC236}">
                  <a16:creationId xmlns:a16="http://schemas.microsoft.com/office/drawing/2014/main" id="{983636F5-7AEE-49DD-A148-4F3352C7F132}"/>
                </a:ext>
              </a:extLst>
            </p:cNvPr>
            <p:cNvCxnSpPr>
              <a:cxnSpLocks/>
              <a:endCxn id="30" idx="2"/>
            </p:cNvCxnSpPr>
            <p:nvPr/>
          </p:nvCxnSpPr>
          <p:spPr>
            <a:xfrm>
              <a:off x="3638550" y="4924425"/>
              <a:ext cx="866776"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4" name="Connettore 2 33">
              <a:extLst>
                <a:ext uri="{FF2B5EF4-FFF2-40B4-BE49-F238E27FC236}">
                  <a16:creationId xmlns:a16="http://schemas.microsoft.com/office/drawing/2014/main" id="{632380F9-3840-45DD-89A4-DEEA756646A1}"/>
                </a:ext>
              </a:extLst>
            </p:cNvPr>
            <p:cNvCxnSpPr>
              <a:cxnSpLocks/>
              <a:endCxn id="30" idx="3"/>
            </p:cNvCxnSpPr>
            <p:nvPr/>
          </p:nvCxnSpPr>
          <p:spPr>
            <a:xfrm flipV="1">
              <a:off x="3848100" y="5261185"/>
              <a:ext cx="810665" cy="472865"/>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5" name="CasellaDiTesto 34">
              <a:extLst>
                <a:ext uri="{FF2B5EF4-FFF2-40B4-BE49-F238E27FC236}">
                  <a16:creationId xmlns:a16="http://schemas.microsoft.com/office/drawing/2014/main" id="{E27075F9-D79F-41CE-8E92-693F1F73F4F9}"/>
                </a:ext>
              </a:extLst>
            </p:cNvPr>
            <p:cNvSpPr txBox="1"/>
            <p:nvPr/>
          </p:nvSpPr>
          <p:spPr>
            <a:xfrm>
              <a:off x="3981275" y="5045495"/>
              <a:ext cx="343364" cy="369332"/>
            </a:xfrm>
            <a:prstGeom prst="rect">
              <a:avLst/>
            </a:prstGeom>
            <a:noFill/>
          </p:spPr>
          <p:txBody>
            <a:bodyPr wrap="none" rtlCol="0">
              <a:spAutoFit/>
            </a:bodyPr>
            <a:lstStyle/>
            <a:p>
              <a:r>
                <a:rPr lang="en-US" dirty="0"/>
                <a:t>…</a:t>
              </a:r>
            </a:p>
          </p:txBody>
        </p:sp>
        <p:cxnSp>
          <p:nvCxnSpPr>
            <p:cNvPr id="36" name="Connettore 2 35">
              <a:extLst>
                <a:ext uri="{FF2B5EF4-FFF2-40B4-BE49-F238E27FC236}">
                  <a16:creationId xmlns:a16="http://schemas.microsoft.com/office/drawing/2014/main" id="{DA6AF92B-CE85-4407-AE8E-8B4B82ACA099}"/>
                </a:ext>
              </a:extLst>
            </p:cNvPr>
            <p:cNvCxnSpPr>
              <a:cxnSpLocks/>
            </p:cNvCxnSpPr>
            <p:nvPr/>
          </p:nvCxnSpPr>
          <p:spPr>
            <a:xfrm flipV="1">
              <a:off x="5553076" y="4941333"/>
              <a:ext cx="668724" cy="1"/>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37" name="CasellaDiTesto 36">
                <a:extLst>
                  <a:ext uri="{FF2B5EF4-FFF2-40B4-BE49-F238E27FC236}">
                    <a16:creationId xmlns:a16="http://schemas.microsoft.com/office/drawing/2014/main" id="{2C454321-5220-4A8D-A6DC-1A78623A657C}"/>
                  </a:ext>
                </a:extLst>
              </p:cNvPr>
              <p:cNvSpPr txBox="1"/>
              <p:nvPr/>
            </p:nvSpPr>
            <p:spPr>
              <a:xfrm>
                <a:off x="465163" y="702217"/>
                <a:ext cx="460767"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it-IT" b="0" i="1" smtClean="0">
                              <a:latin typeface="Cambria Math" panose="02040503050406030204" pitchFamily="18" charset="0"/>
                            </a:rPr>
                            <m:t>𝑥</m:t>
                          </m:r>
                        </m:e>
                        <m:sub>
                          <m:r>
                            <a:rPr lang="it-IT" b="0" i="1" smtClean="0">
                              <a:latin typeface="Cambria Math" panose="02040503050406030204" pitchFamily="18" charset="0"/>
                            </a:rPr>
                            <m:t>1</m:t>
                          </m:r>
                        </m:sub>
                      </m:sSub>
                    </m:oMath>
                  </m:oMathPara>
                </a14:m>
                <a:endParaRPr lang="en-US" dirty="0"/>
              </a:p>
            </p:txBody>
          </p:sp>
        </mc:Choice>
        <mc:Fallback xmlns="">
          <p:sp>
            <p:nvSpPr>
              <p:cNvPr id="37" name="CasellaDiTesto 36">
                <a:extLst>
                  <a:ext uri="{FF2B5EF4-FFF2-40B4-BE49-F238E27FC236}">
                    <a16:creationId xmlns:a16="http://schemas.microsoft.com/office/drawing/2014/main" id="{2C454321-5220-4A8D-A6DC-1A78623A657C}"/>
                  </a:ext>
                </a:extLst>
              </p:cNvPr>
              <p:cNvSpPr txBox="1">
                <a:spLocks noRot="1" noChangeAspect="1" noMove="1" noResize="1" noEditPoints="1" noAdjustHandles="1" noChangeArrowheads="1" noChangeShapeType="1" noTextEdit="1"/>
              </p:cNvSpPr>
              <p:nvPr/>
            </p:nvSpPr>
            <p:spPr>
              <a:xfrm>
                <a:off x="465163" y="702217"/>
                <a:ext cx="460767" cy="369332"/>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8" name="CasellaDiTesto 37">
                <a:extLst>
                  <a:ext uri="{FF2B5EF4-FFF2-40B4-BE49-F238E27FC236}">
                    <a16:creationId xmlns:a16="http://schemas.microsoft.com/office/drawing/2014/main" id="{32CA3E8F-115F-405B-81D5-583CA933753C}"/>
                  </a:ext>
                </a:extLst>
              </p:cNvPr>
              <p:cNvSpPr txBox="1"/>
              <p:nvPr/>
            </p:nvSpPr>
            <p:spPr>
              <a:xfrm>
                <a:off x="198347" y="1294883"/>
                <a:ext cx="466089"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it-IT" b="0" i="1" smtClean="0">
                              <a:latin typeface="Cambria Math" panose="02040503050406030204" pitchFamily="18" charset="0"/>
                            </a:rPr>
                            <m:t>𝑥</m:t>
                          </m:r>
                        </m:e>
                        <m:sub>
                          <m:r>
                            <a:rPr lang="it-IT" b="0" i="1" smtClean="0">
                              <a:latin typeface="Cambria Math" panose="02040503050406030204" pitchFamily="18" charset="0"/>
                            </a:rPr>
                            <m:t>2</m:t>
                          </m:r>
                        </m:sub>
                      </m:sSub>
                    </m:oMath>
                  </m:oMathPara>
                </a14:m>
                <a:endParaRPr lang="en-US" dirty="0"/>
              </a:p>
            </p:txBody>
          </p:sp>
        </mc:Choice>
        <mc:Fallback xmlns="">
          <p:sp>
            <p:nvSpPr>
              <p:cNvPr id="38" name="CasellaDiTesto 37">
                <a:extLst>
                  <a:ext uri="{FF2B5EF4-FFF2-40B4-BE49-F238E27FC236}">
                    <a16:creationId xmlns:a16="http://schemas.microsoft.com/office/drawing/2014/main" id="{32CA3E8F-115F-405B-81D5-583CA933753C}"/>
                  </a:ext>
                </a:extLst>
              </p:cNvPr>
              <p:cNvSpPr txBox="1">
                <a:spLocks noRot="1" noChangeAspect="1" noMove="1" noResize="1" noEditPoints="1" noAdjustHandles="1" noChangeArrowheads="1" noChangeShapeType="1" noTextEdit="1"/>
              </p:cNvSpPr>
              <p:nvPr/>
            </p:nvSpPr>
            <p:spPr>
              <a:xfrm>
                <a:off x="198347" y="1294883"/>
                <a:ext cx="466089" cy="369332"/>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9" name="CasellaDiTesto 38">
                <a:extLst>
                  <a:ext uri="{FF2B5EF4-FFF2-40B4-BE49-F238E27FC236}">
                    <a16:creationId xmlns:a16="http://schemas.microsoft.com/office/drawing/2014/main" id="{B6BFEA95-9F06-4D73-8CA2-F603BD508CC4}"/>
                  </a:ext>
                </a:extLst>
              </p:cNvPr>
              <p:cNvSpPr txBox="1"/>
              <p:nvPr/>
            </p:nvSpPr>
            <p:spPr>
              <a:xfrm>
                <a:off x="99646" y="1845693"/>
                <a:ext cx="466089"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it-IT" b="0" i="1" smtClean="0">
                              <a:latin typeface="Cambria Math" panose="02040503050406030204" pitchFamily="18" charset="0"/>
                            </a:rPr>
                            <m:t>𝑥</m:t>
                          </m:r>
                        </m:e>
                        <m:sub>
                          <m:r>
                            <a:rPr lang="it-IT" b="0" i="1" smtClean="0">
                              <a:latin typeface="Cambria Math" panose="02040503050406030204" pitchFamily="18" charset="0"/>
                            </a:rPr>
                            <m:t>3</m:t>
                          </m:r>
                        </m:sub>
                      </m:sSub>
                    </m:oMath>
                  </m:oMathPara>
                </a14:m>
                <a:endParaRPr lang="en-US" dirty="0"/>
              </a:p>
            </p:txBody>
          </p:sp>
        </mc:Choice>
        <mc:Fallback xmlns="">
          <p:sp>
            <p:nvSpPr>
              <p:cNvPr id="39" name="CasellaDiTesto 38">
                <a:extLst>
                  <a:ext uri="{FF2B5EF4-FFF2-40B4-BE49-F238E27FC236}">
                    <a16:creationId xmlns:a16="http://schemas.microsoft.com/office/drawing/2014/main" id="{B6BFEA95-9F06-4D73-8CA2-F603BD508CC4}"/>
                  </a:ext>
                </a:extLst>
              </p:cNvPr>
              <p:cNvSpPr txBox="1">
                <a:spLocks noRot="1" noChangeAspect="1" noMove="1" noResize="1" noEditPoints="1" noAdjustHandles="1" noChangeArrowheads="1" noChangeShapeType="1" noTextEdit="1"/>
              </p:cNvSpPr>
              <p:nvPr/>
            </p:nvSpPr>
            <p:spPr>
              <a:xfrm>
                <a:off x="99646" y="1845693"/>
                <a:ext cx="466089" cy="369332"/>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0" name="CasellaDiTesto 39">
                <a:extLst>
                  <a:ext uri="{FF2B5EF4-FFF2-40B4-BE49-F238E27FC236}">
                    <a16:creationId xmlns:a16="http://schemas.microsoft.com/office/drawing/2014/main" id="{2652A7A2-227B-464C-AA3A-450931EC12B2}"/>
                  </a:ext>
                </a:extLst>
              </p:cNvPr>
              <p:cNvSpPr txBox="1"/>
              <p:nvPr/>
            </p:nvSpPr>
            <p:spPr>
              <a:xfrm>
                <a:off x="256824" y="3076508"/>
                <a:ext cx="52828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it-IT" b="0" i="1" smtClean="0">
                              <a:latin typeface="Cambria Math" panose="02040503050406030204" pitchFamily="18" charset="0"/>
                            </a:rPr>
                            <m:t>𝑥</m:t>
                          </m:r>
                        </m:e>
                        <m:sub>
                          <m:r>
                            <a:rPr lang="it-IT" b="0" i="1" smtClean="0">
                              <a:latin typeface="Cambria Math" panose="02040503050406030204" pitchFamily="18" charset="0"/>
                            </a:rPr>
                            <m:t>𝑚</m:t>
                          </m:r>
                        </m:sub>
                      </m:sSub>
                    </m:oMath>
                  </m:oMathPara>
                </a14:m>
                <a:endParaRPr lang="en-US" dirty="0"/>
              </a:p>
            </p:txBody>
          </p:sp>
        </mc:Choice>
        <mc:Fallback xmlns="">
          <p:sp>
            <p:nvSpPr>
              <p:cNvPr id="40" name="CasellaDiTesto 39">
                <a:extLst>
                  <a:ext uri="{FF2B5EF4-FFF2-40B4-BE49-F238E27FC236}">
                    <a16:creationId xmlns:a16="http://schemas.microsoft.com/office/drawing/2014/main" id="{2652A7A2-227B-464C-AA3A-450931EC12B2}"/>
                  </a:ext>
                </a:extLst>
              </p:cNvPr>
              <p:cNvSpPr txBox="1">
                <a:spLocks noRot="1" noChangeAspect="1" noMove="1" noResize="1" noEditPoints="1" noAdjustHandles="1" noChangeArrowheads="1" noChangeShapeType="1" noTextEdit="1"/>
              </p:cNvSpPr>
              <p:nvPr/>
            </p:nvSpPr>
            <p:spPr>
              <a:xfrm>
                <a:off x="256824" y="3076508"/>
                <a:ext cx="528286" cy="369332"/>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CasellaDiTesto 40">
                <a:extLst>
                  <a:ext uri="{FF2B5EF4-FFF2-40B4-BE49-F238E27FC236}">
                    <a16:creationId xmlns:a16="http://schemas.microsoft.com/office/drawing/2014/main" id="{FEC5C274-2BF2-43EA-8EED-75B4ED9B2643}"/>
                  </a:ext>
                </a:extLst>
              </p:cNvPr>
              <p:cNvSpPr txBox="1"/>
              <p:nvPr/>
            </p:nvSpPr>
            <p:spPr>
              <a:xfrm>
                <a:off x="1150963" y="968810"/>
                <a:ext cx="60933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it-IT" b="0" i="1" smtClean="0">
                              <a:latin typeface="Cambria Math" panose="02040503050406030204" pitchFamily="18" charset="0"/>
                            </a:rPr>
                            <m:t>𝑤</m:t>
                          </m:r>
                        </m:e>
                        <m:sub>
                          <m:r>
                            <a:rPr lang="it-IT" b="0" i="1" smtClean="0">
                              <a:latin typeface="Cambria Math" panose="02040503050406030204" pitchFamily="18" charset="0"/>
                            </a:rPr>
                            <m:t>1</m:t>
                          </m:r>
                          <m:r>
                            <a:rPr lang="it-IT" b="0" i="1" smtClean="0">
                              <a:latin typeface="Cambria Math" panose="02040503050406030204" pitchFamily="18" charset="0"/>
                            </a:rPr>
                            <m:t>𝑘</m:t>
                          </m:r>
                        </m:sub>
                      </m:sSub>
                    </m:oMath>
                  </m:oMathPara>
                </a14:m>
                <a:endParaRPr lang="en-US" dirty="0"/>
              </a:p>
            </p:txBody>
          </p:sp>
        </mc:Choice>
        <mc:Fallback xmlns="">
          <p:sp>
            <p:nvSpPr>
              <p:cNvPr id="41" name="CasellaDiTesto 40">
                <a:extLst>
                  <a:ext uri="{FF2B5EF4-FFF2-40B4-BE49-F238E27FC236}">
                    <a16:creationId xmlns:a16="http://schemas.microsoft.com/office/drawing/2014/main" id="{FEC5C274-2BF2-43EA-8EED-75B4ED9B2643}"/>
                  </a:ext>
                </a:extLst>
              </p:cNvPr>
              <p:cNvSpPr txBox="1">
                <a:spLocks noRot="1" noChangeAspect="1" noMove="1" noResize="1" noEditPoints="1" noAdjustHandles="1" noChangeArrowheads="1" noChangeShapeType="1" noTextEdit="1"/>
              </p:cNvSpPr>
              <p:nvPr/>
            </p:nvSpPr>
            <p:spPr>
              <a:xfrm>
                <a:off x="1150963" y="968810"/>
                <a:ext cx="609334" cy="369332"/>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2" name="CasellaDiTesto 41">
                <a:extLst>
                  <a:ext uri="{FF2B5EF4-FFF2-40B4-BE49-F238E27FC236}">
                    <a16:creationId xmlns:a16="http://schemas.microsoft.com/office/drawing/2014/main" id="{B9FAC5D2-E2AC-4489-96E7-F8566456CAC2}"/>
                  </a:ext>
                </a:extLst>
              </p:cNvPr>
              <p:cNvSpPr txBox="1"/>
              <p:nvPr/>
            </p:nvSpPr>
            <p:spPr>
              <a:xfrm>
                <a:off x="879874" y="1388701"/>
                <a:ext cx="61465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it-IT" b="0" i="1" smtClean="0">
                              <a:latin typeface="Cambria Math" panose="02040503050406030204" pitchFamily="18" charset="0"/>
                            </a:rPr>
                            <m:t>𝑤</m:t>
                          </m:r>
                        </m:e>
                        <m:sub>
                          <m:r>
                            <a:rPr lang="it-IT" b="0" i="1" smtClean="0">
                              <a:latin typeface="Cambria Math" panose="02040503050406030204" pitchFamily="18" charset="0"/>
                            </a:rPr>
                            <m:t>2</m:t>
                          </m:r>
                          <m:r>
                            <a:rPr lang="it-IT" b="0" i="1" smtClean="0">
                              <a:latin typeface="Cambria Math" panose="02040503050406030204" pitchFamily="18" charset="0"/>
                            </a:rPr>
                            <m:t>𝑘</m:t>
                          </m:r>
                        </m:sub>
                      </m:sSub>
                    </m:oMath>
                  </m:oMathPara>
                </a14:m>
                <a:endParaRPr lang="en-US" dirty="0"/>
              </a:p>
            </p:txBody>
          </p:sp>
        </mc:Choice>
        <mc:Fallback xmlns="">
          <p:sp>
            <p:nvSpPr>
              <p:cNvPr id="42" name="CasellaDiTesto 41">
                <a:extLst>
                  <a:ext uri="{FF2B5EF4-FFF2-40B4-BE49-F238E27FC236}">
                    <a16:creationId xmlns:a16="http://schemas.microsoft.com/office/drawing/2014/main" id="{B9FAC5D2-E2AC-4489-96E7-F8566456CAC2}"/>
                  </a:ext>
                </a:extLst>
              </p:cNvPr>
              <p:cNvSpPr txBox="1">
                <a:spLocks noRot="1" noChangeAspect="1" noMove="1" noResize="1" noEditPoints="1" noAdjustHandles="1" noChangeArrowheads="1" noChangeShapeType="1" noTextEdit="1"/>
              </p:cNvSpPr>
              <p:nvPr/>
            </p:nvSpPr>
            <p:spPr>
              <a:xfrm>
                <a:off x="879874" y="1388701"/>
                <a:ext cx="614655" cy="369332"/>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3" name="CasellaDiTesto 42">
                <a:extLst>
                  <a:ext uri="{FF2B5EF4-FFF2-40B4-BE49-F238E27FC236}">
                    <a16:creationId xmlns:a16="http://schemas.microsoft.com/office/drawing/2014/main" id="{B2FEF705-5362-4184-B730-83D0074EAD41}"/>
                  </a:ext>
                </a:extLst>
              </p:cNvPr>
              <p:cNvSpPr txBox="1"/>
              <p:nvPr/>
            </p:nvSpPr>
            <p:spPr>
              <a:xfrm>
                <a:off x="780664" y="1835501"/>
                <a:ext cx="61465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it-IT" b="0" i="1" smtClean="0">
                              <a:latin typeface="Cambria Math" panose="02040503050406030204" pitchFamily="18" charset="0"/>
                            </a:rPr>
                            <m:t>𝑤</m:t>
                          </m:r>
                        </m:e>
                        <m:sub>
                          <m:r>
                            <a:rPr lang="it-IT" b="0" i="1" smtClean="0">
                              <a:latin typeface="Cambria Math" panose="02040503050406030204" pitchFamily="18" charset="0"/>
                            </a:rPr>
                            <m:t>3</m:t>
                          </m:r>
                          <m:r>
                            <a:rPr lang="it-IT" b="0" i="1" smtClean="0">
                              <a:latin typeface="Cambria Math" panose="02040503050406030204" pitchFamily="18" charset="0"/>
                            </a:rPr>
                            <m:t>𝑘</m:t>
                          </m:r>
                        </m:sub>
                      </m:sSub>
                    </m:oMath>
                  </m:oMathPara>
                </a14:m>
                <a:endParaRPr lang="en-US" dirty="0"/>
              </a:p>
            </p:txBody>
          </p:sp>
        </mc:Choice>
        <mc:Fallback xmlns="">
          <p:sp>
            <p:nvSpPr>
              <p:cNvPr id="43" name="CasellaDiTesto 42">
                <a:extLst>
                  <a:ext uri="{FF2B5EF4-FFF2-40B4-BE49-F238E27FC236}">
                    <a16:creationId xmlns:a16="http://schemas.microsoft.com/office/drawing/2014/main" id="{B2FEF705-5362-4184-B730-83D0074EAD41}"/>
                  </a:ext>
                </a:extLst>
              </p:cNvPr>
              <p:cNvSpPr txBox="1">
                <a:spLocks noRot="1" noChangeAspect="1" noMove="1" noResize="1" noEditPoints="1" noAdjustHandles="1" noChangeArrowheads="1" noChangeShapeType="1" noTextEdit="1"/>
              </p:cNvSpPr>
              <p:nvPr/>
            </p:nvSpPr>
            <p:spPr>
              <a:xfrm>
                <a:off x="780664" y="1835501"/>
                <a:ext cx="614655" cy="369332"/>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4" name="CasellaDiTesto 43">
                <a:extLst>
                  <a:ext uri="{FF2B5EF4-FFF2-40B4-BE49-F238E27FC236}">
                    <a16:creationId xmlns:a16="http://schemas.microsoft.com/office/drawing/2014/main" id="{769BF545-3156-47D3-A1D1-FDBB3CDB4D7A}"/>
                  </a:ext>
                </a:extLst>
              </p:cNvPr>
              <p:cNvSpPr txBox="1"/>
              <p:nvPr/>
            </p:nvSpPr>
            <p:spPr>
              <a:xfrm>
                <a:off x="1102104" y="2862728"/>
                <a:ext cx="673967"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it-IT" b="0" i="1" smtClean="0">
                              <a:latin typeface="Cambria Math" panose="02040503050406030204" pitchFamily="18" charset="0"/>
                            </a:rPr>
                            <m:t>𝑤</m:t>
                          </m:r>
                        </m:e>
                        <m:sub>
                          <m:r>
                            <a:rPr lang="it-IT" b="0" i="1" smtClean="0">
                              <a:latin typeface="Cambria Math" panose="02040503050406030204" pitchFamily="18" charset="0"/>
                            </a:rPr>
                            <m:t>𝑚𝑘</m:t>
                          </m:r>
                        </m:sub>
                      </m:sSub>
                    </m:oMath>
                  </m:oMathPara>
                </a14:m>
                <a:endParaRPr lang="en-US" dirty="0"/>
              </a:p>
            </p:txBody>
          </p:sp>
        </mc:Choice>
        <mc:Fallback xmlns="">
          <p:sp>
            <p:nvSpPr>
              <p:cNvPr id="44" name="CasellaDiTesto 43">
                <a:extLst>
                  <a:ext uri="{FF2B5EF4-FFF2-40B4-BE49-F238E27FC236}">
                    <a16:creationId xmlns:a16="http://schemas.microsoft.com/office/drawing/2014/main" id="{769BF545-3156-47D3-A1D1-FDBB3CDB4D7A}"/>
                  </a:ext>
                </a:extLst>
              </p:cNvPr>
              <p:cNvSpPr txBox="1">
                <a:spLocks noRot="1" noChangeAspect="1" noMove="1" noResize="1" noEditPoints="1" noAdjustHandles="1" noChangeArrowheads="1" noChangeShapeType="1" noTextEdit="1"/>
              </p:cNvSpPr>
              <p:nvPr/>
            </p:nvSpPr>
            <p:spPr>
              <a:xfrm>
                <a:off x="1102104" y="2862728"/>
                <a:ext cx="673967" cy="369332"/>
              </a:xfrm>
              <a:prstGeom prst="rect">
                <a:avLst/>
              </a:prstGeom>
              <a:blipFill>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5" name="CasellaDiTesto 44">
                <a:extLst>
                  <a:ext uri="{FF2B5EF4-FFF2-40B4-BE49-F238E27FC236}">
                    <a16:creationId xmlns:a16="http://schemas.microsoft.com/office/drawing/2014/main" id="{321C3E93-3422-4765-BBB2-EA8013DC9C0E}"/>
                  </a:ext>
                </a:extLst>
              </p:cNvPr>
              <p:cNvSpPr txBox="1"/>
              <p:nvPr/>
            </p:nvSpPr>
            <p:spPr>
              <a:xfrm>
                <a:off x="3071083" y="1528141"/>
                <a:ext cx="2767040" cy="98405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it-IT" b="0" i="1" smtClean="0">
                              <a:latin typeface="Cambria Math" panose="02040503050406030204" pitchFamily="18" charset="0"/>
                            </a:rPr>
                          </m:ctrlPr>
                        </m:sSubPr>
                        <m:e>
                          <m:r>
                            <a:rPr lang="it-IT" b="0" i="1" smtClean="0">
                              <a:latin typeface="Cambria Math" panose="02040503050406030204" pitchFamily="18" charset="0"/>
                            </a:rPr>
                            <m:t>𝑦</m:t>
                          </m:r>
                        </m:e>
                        <m:sub>
                          <m:r>
                            <a:rPr lang="it-IT" b="0" i="1" smtClean="0">
                              <a:latin typeface="Cambria Math" panose="02040503050406030204" pitchFamily="18" charset="0"/>
                            </a:rPr>
                            <m:t>𝑘</m:t>
                          </m:r>
                        </m:sub>
                      </m:sSub>
                      <m:r>
                        <a:rPr lang="it-IT" b="0" i="1" smtClean="0">
                          <a:latin typeface="Cambria Math" panose="02040503050406030204" pitchFamily="18" charset="0"/>
                        </a:rPr>
                        <m:t>=</m:t>
                      </m:r>
                      <m:r>
                        <a:rPr lang="it-IT" b="0" i="1" smtClean="0">
                          <a:latin typeface="Cambria Math" panose="02040503050406030204" pitchFamily="18" charset="0"/>
                          <a:ea typeface="Cambria Math" panose="02040503050406030204" pitchFamily="18" charset="0"/>
                        </a:rPr>
                        <m:t>𝜎</m:t>
                      </m:r>
                      <m:d>
                        <m:dPr>
                          <m:ctrlPr>
                            <a:rPr lang="it-IT" b="0" i="1" smtClean="0">
                              <a:latin typeface="Cambria Math" panose="02040503050406030204" pitchFamily="18" charset="0"/>
                              <a:ea typeface="Cambria Math" panose="02040503050406030204" pitchFamily="18" charset="0"/>
                            </a:rPr>
                          </m:ctrlPr>
                        </m:dPr>
                        <m:e>
                          <m:nary>
                            <m:naryPr>
                              <m:chr m:val="∑"/>
                              <m:ctrlPr>
                                <a:rPr lang="it-IT" b="0" i="1" smtClean="0">
                                  <a:latin typeface="Cambria Math" panose="02040503050406030204" pitchFamily="18" charset="0"/>
                                </a:rPr>
                              </m:ctrlPr>
                            </m:naryPr>
                            <m:sub>
                              <m:r>
                                <m:rPr>
                                  <m:brk m:alnAt="23"/>
                                </m:rPr>
                                <a:rPr lang="it-IT" b="0" i="1" smtClean="0">
                                  <a:latin typeface="Cambria Math" panose="02040503050406030204" pitchFamily="18" charset="0"/>
                                </a:rPr>
                                <m:t>𝑗</m:t>
                              </m:r>
                              <m:r>
                                <a:rPr lang="it-IT" b="0" i="1" smtClean="0">
                                  <a:latin typeface="Cambria Math" panose="02040503050406030204" pitchFamily="18" charset="0"/>
                                </a:rPr>
                                <m:t>=1</m:t>
                              </m:r>
                            </m:sub>
                            <m:sup>
                              <m:r>
                                <a:rPr lang="it-IT" b="0" i="1" smtClean="0">
                                  <a:latin typeface="Cambria Math" panose="02040503050406030204" pitchFamily="18" charset="0"/>
                                </a:rPr>
                                <m:t>𝑀</m:t>
                              </m:r>
                            </m:sup>
                            <m:e>
                              <m:sSub>
                                <m:sSubPr>
                                  <m:ctrlPr>
                                    <a:rPr lang="it-IT" b="0" i="1" smtClean="0">
                                      <a:latin typeface="Cambria Math" panose="02040503050406030204" pitchFamily="18" charset="0"/>
                                    </a:rPr>
                                  </m:ctrlPr>
                                </m:sSubPr>
                                <m:e>
                                  <m:r>
                                    <a:rPr lang="it-IT" b="0" i="1" smtClean="0">
                                      <a:latin typeface="Cambria Math" panose="02040503050406030204" pitchFamily="18" charset="0"/>
                                    </a:rPr>
                                    <m:t>𝑥</m:t>
                                  </m:r>
                                </m:e>
                                <m:sub>
                                  <m:r>
                                    <a:rPr lang="it-IT" b="0" i="1" smtClean="0">
                                      <a:latin typeface="Cambria Math" panose="02040503050406030204" pitchFamily="18" charset="0"/>
                                    </a:rPr>
                                    <m:t>𝑗</m:t>
                                  </m:r>
                                </m:sub>
                              </m:sSub>
                              <m:sSub>
                                <m:sSubPr>
                                  <m:ctrlPr>
                                    <a:rPr lang="it-IT" b="0" i="1" smtClean="0">
                                      <a:latin typeface="Cambria Math" panose="02040503050406030204" pitchFamily="18" charset="0"/>
                                    </a:rPr>
                                  </m:ctrlPr>
                                </m:sSubPr>
                                <m:e>
                                  <m:r>
                                    <a:rPr lang="it-IT" b="0" i="1" smtClean="0">
                                      <a:latin typeface="Cambria Math" panose="02040503050406030204" pitchFamily="18" charset="0"/>
                                    </a:rPr>
                                    <m:t>𝑤</m:t>
                                  </m:r>
                                </m:e>
                                <m:sub>
                                  <m:r>
                                    <a:rPr lang="it-IT" b="0" i="1" smtClean="0">
                                      <a:latin typeface="Cambria Math" panose="02040503050406030204" pitchFamily="18" charset="0"/>
                                    </a:rPr>
                                    <m:t>𝑗𝑘</m:t>
                                  </m:r>
                                </m:sub>
                              </m:sSub>
                            </m:e>
                          </m:nary>
                          <m:r>
                            <a:rPr lang="it-IT" b="0" i="1" smtClean="0">
                              <a:latin typeface="Cambria Math" panose="02040503050406030204" pitchFamily="18" charset="0"/>
                            </a:rPr>
                            <m:t>+</m:t>
                          </m:r>
                          <m:sSub>
                            <m:sSubPr>
                              <m:ctrlPr>
                                <a:rPr lang="it-IT" b="0" i="1" smtClean="0">
                                  <a:latin typeface="Cambria Math" panose="02040503050406030204" pitchFamily="18" charset="0"/>
                                </a:rPr>
                              </m:ctrlPr>
                            </m:sSubPr>
                            <m:e>
                              <m:r>
                                <a:rPr lang="it-IT" b="0" i="1" smtClean="0">
                                  <a:latin typeface="Cambria Math" panose="02040503050406030204" pitchFamily="18" charset="0"/>
                                </a:rPr>
                                <m:t>𝑏</m:t>
                              </m:r>
                            </m:e>
                            <m:sub>
                              <m:r>
                                <a:rPr lang="it-IT" b="0" i="1" smtClean="0">
                                  <a:latin typeface="Cambria Math" panose="02040503050406030204" pitchFamily="18" charset="0"/>
                                </a:rPr>
                                <m:t>𝑘</m:t>
                              </m:r>
                            </m:sub>
                          </m:sSub>
                          <m:r>
                            <m:rPr>
                              <m:nor/>
                            </m:rPr>
                            <a:rPr lang="en-US" dirty="0"/>
                            <m:t> </m:t>
                          </m:r>
                        </m:e>
                      </m:d>
                    </m:oMath>
                  </m:oMathPara>
                </a14:m>
                <a:endParaRPr lang="en-US" dirty="0"/>
              </a:p>
            </p:txBody>
          </p:sp>
        </mc:Choice>
        <mc:Fallback xmlns="">
          <p:sp>
            <p:nvSpPr>
              <p:cNvPr id="45" name="CasellaDiTesto 44">
                <a:extLst>
                  <a:ext uri="{FF2B5EF4-FFF2-40B4-BE49-F238E27FC236}">
                    <a16:creationId xmlns:a16="http://schemas.microsoft.com/office/drawing/2014/main" id="{321C3E93-3422-4765-BBB2-EA8013DC9C0E}"/>
                  </a:ext>
                </a:extLst>
              </p:cNvPr>
              <p:cNvSpPr txBox="1">
                <a:spLocks noRot="1" noChangeAspect="1" noMove="1" noResize="1" noEditPoints="1" noAdjustHandles="1" noChangeArrowheads="1" noChangeShapeType="1" noTextEdit="1"/>
              </p:cNvSpPr>
              <p:nvPr/>
            </p:nvSpPr>
            <p:spPr>
              <a:xfrm>
                <a:off x="3071083" y="1528141"/>
                <a:ext cx="2767040" cy="984052"/>
              </a:xfrm>
              <a:prstGeom prst="rect">
                <a:avLst/>
              </a:prstGeom>
              <a:blipFill>
                <a:blip r:embed="rId13"/>
                <a:stretch>
                  <a:fillRect/>
                </a:stretch>
              </a:blipFill>
            </p:spPr>
            <p:txBody>
              <a:bodyPr/>
              <a:lstStyle/>
              <a:p>
                <a:r>
                  <a:rPr lang="en-US">
                    <a:noFill/>
                  </a:rPr>
                  <a:t> </a:t>
                </a:r>
              </a:p>
            </p:txBody>
          </p:sp>
        </mc:Fallback>
      </mc:AlternateContent>
      <p:cxnSp>
        <p:nvCxnSpPr>
          <p:cNvPr id="46" name="Connettore 2 45">
            <a:extLst>
              <a:ext uri="{FF2B5EF4-FFF2-40B4-BE49-F238E27FC236}">
                <a16:creationId xmlns:a16="http://schemas.microsoft.com/office/drawing/2014/main" id="{ED8A5133-D2FF-449A-9B37-5794910138ED}"/>
              </a:ext>
            </a:extLst>
          </p:cNvPr>
          <p:cNvCxnSpPr>
            <a:cxnSpLocks/>
            <a:endCxn id="30" idx="4"/>
          </p:cNvCxnSpPr>
          <p:nvPr/>
        </p:nvCxnSpPr>
        <p:spPr>
          <a:xfrm flipV="1">
            <a:off x="2229042" y="2819139"/>
            <a:ext cx="0" cy="549221"/>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7" name="CasellaDiTesto 46">
                <a:extLst>
                  <a:ext uri="{FF2B5EF4-FFF2-40B4-BE49-F238E27FC236}">
                    <a16:creationId xmlns:a16="http://schemas.microsoft.com/office/drawing/2014/main" id="{22CC7D11-06EF-48F9-9E67-25E5A1015E91}"/>
                  </a:ext>
                </a:extLst>
              </p:cNvPr>
              <p:cNvSpPr txBox="1"/>
              <p:nvPr/>
            </p:nvSpPr>
            <p:spPr>
              <a:xfrm>
                <a:off x="2181799" y="3151239"/>
                <a:ext cx="472372"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it-IT" b="0" i="1" smtClean="0">
                              <a:latin typeface="Cambria Math" panose="02040503050406030204" pitchFamily="18" charset="0"/>
                            </a:rPr>
                          </m:ctrlPr>
                        </m:sSubPr>
                        <m:e>
                          <m:r>
                            <a:rPr lang="it-IT" b="0" i="1" smtClean="0">
                              <a:latin typeface="Cambria Math" panose="02040503050406030204" pitchFamily="18" charset="0"/>
                            </a:rPr>
                            <m:t>𝑏</m:t>
                          </m:r>
                        </m:e>
                        <m:sub>
                          <m:r>
                            <a:rPr lang="it-IT" b="0" i="1" smtClean="0">
                              <a:latin typeface="Cambria Math" panose="02040503050406030204" pitchFamily="18" charset="0"/>
                            </a:rPr>
                            <m:t>𝑘</m:t>
                          </m:r>
                        </m:sub>
                      </m:sSub>
                    </m:oMath>
                  </m:oMathPara>
                </a14:m>
                <a:endParaRPr lang="en-US" dirty="0"/>
              </a:p>
            </p:txBody>
          </p:sp>
        </mc:Choice>
        <mc:Fallback xmlns="">
          <p:sp>
            <p:nvSpPr>
              <p:cNvPr id="47" name="CasellaDiTesto 46">
                <a:extLst>
                  <a:ext uri="{FF2B5EF4-FFF2-40B4-BE49-F238E27FC236}">
                    <a16:creationId xmlns:a16="http://schemas.microsoft.com/office/drawing/2014/main" id="{22CC7D11-06EF-48F9-9E67-25E5A1015E91}"/>
                  </a:ext>
                </a:extLst>
              </p:cNvPr>
              <p:cNvSpPr txBox="1">
                <a:spLocks noRot="1" noChangeAspect="1" noMove="1" noResize="1" noEditPoints="1" noAdjustHandles="1" noChangeArrowheads="1" noChangeShapeType="1" noTextEdit="1"/>
              </p:cNvSpPr>
              <p:nvPr/>
            </p:nvSpPr>
            <p:spPr>
              <a:xfrm>
                <a:off x="2181799" y="3151239"/>
                <a:ext cx="472372" cy="369332"/>
              </a:xfrm>
              <a:prstGeom prst="rect">
                <a:avLst/>
              </a:prstGeom>
              <a:blipFill>
                <a:blip r:embed="rId1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8" name="CasellaDiTesto 47">
                <a:extLst>
                  <a:ext uri="{FF2B5EF4-FFF2-40B4-BE49-F238E27FC236}">
                    <a16:creationId xmlns:a16="http://schemas.microsoft.com/office/drawing/2014/main" id="{E3B97652-0D26-4E80-A7C8-CADA9C161239}"/>
                  </a:ext>
                </a:extLst>
              </p:cNvPr>
              <p:cNvSpPr txBox="1"/>
              <p:nvPr/>
            </p:nvSpPr>
            <p:spPr>
              <a:xfrm>
                <a:off x="1717400" y="1972179"/>
                <a:ext cx="110004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it-IT" b="0" i="1" smtClean="0">
                              <a:latin typeface="Cambria Math" panose="02040503050406030204" pitchFamily="18" charset="0"/>
                            </a:rPr>
                            <m:t>𝑛𝑒𝑢𝑟𝑜𝑛</m:t>
                          </m:r>
                        </m:e>
                        <m:sub>
                          <m:r>
                            <a:rPr lang="it-IT" b="0" i="1" smtClean="0">
                              <a:latin typeface="Cambria Math" panose="02040503050406030204" pitchFamily="18" charset="0"/>
                            </a:rPr>
                            <m:t>𝑘</m:t>
                          </m:r>
                        </m:sub>
                      </m:sSub>
                    </m:oMath>
                  </m:oMathPara>
                </a14:m>
                <a:endParaRPr lang="en-US" dirty="0"/>
              </a:p>
            </p:txBody>
          </p:sp>
        </mc:Choice>
        <mc:Fallback xmlns="">
          <p:sp>
            <p:nvSpPr>
              <p:cNvPr id="48" name="CasellaDiTesto 47">
                <a:extLst>
                  <a:ext uri="{FF2B5EF4-FFF2-40B4-BE49-F238E27FC236}">
                    <a16:creationId xmlns:a16="http://schemas.microsoft.com/office/drawing/2014/main" id="{E3B97652-0D26-4E80-A7C8-CADA9C161239}"/>
                  </a:ext>
                </a:extLst>
              </p:cNvPr>
              <p:cNvSpPr txBox="1">
                <a:spLocks noRot="1" noChangeAspect="1" noMove="1" noResize="1" noEditPoints="1" noAdjustHandles="1" noChangeArrowheads="1" noChangeShapeType="1" noTextEdit="1"/>
              </p:cNvSpPr>
              <p:nvPr/>
            </p:nvSpPr>
            <p:spPr>
              <a:xfrm>
                <a:off x="1717400" y="1972179"/>
                <a:ext cx="1100045" cy="369332"/>
              </a:xfrm>
              <a:prstGeom prst="rect">
                <a:avLst/>
              </a:prstGeom>
              <a:blipFill>
                <a:blip r:embed="rId1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9" name="CasellaDiTesto 48">
                <a:extLst>
                  <a:ext uri="{FF2B5EF4-FFF2-40B4-BE49-F238E27FC236}">
                    <a16:creationId xmlns:a16="http://schemas.microsoft.com/office/drawing/2014/main" id="{949E84E2-6FC1-4195-834D-3FF89BE9A6D7}"/>
                  </a:ext>
                </a:extLst>
              </p:cNvPr>
              <p:cNvSpPr txBox="1"/>
              <p:nvPr/>
            </p:nvSpPr>
            <p:spPr>
              <a:xfrm>
                <a:off x="2181799" y="1053467"/>
                <a:ext cx="1318502" cy="28809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i="1" smtClean="0">
                              <a:latin typeface="Cambria Math" panose="02040503050406030204" pitchFamily="18" charset="0"/>
                            </a:rPr>
                          </m:ctrlPr>
                        </m:sSubSupPr>
                        <m:e>
                          <m:r>
                            <a:rPr lang="it-IT" b="0" i="1" smtClean="0">
                              <a:latin typeface="Cambria Math" panose="02040503050406030204" pitchFamily="18" charset="0"/>
                            </a:rPr>
                            <m:t>{</m:t>
                          </m:r>
                          <m:r>
                            <a:rPr lang="it-IT" b="0" i="1" smtClean="0">
                              <a:latin typeface="Cambria Math" panose="02040503050406030204" pitchFamily="18" charset="0"/>
                            </a:rPr>
                            <m:t>𝑛𝑒𝑢𝑟𝑜𝑛</m:t>
                          </m:r>
                          <m:r>
                            <a:rPr lang="it-IT" b="0" i="1" smtClean="0">
                              <a:latin typeface="Cambria Math" panose="02040503050406030204" pitchFamily="18" charset="0"/>
                            </a:rPr>
                            <m:t>}</m:t>
                          </m:r>
                        </m:e>
                        <m:sub>
                          <m:r>
                            <a:rPr lang="it-IT" b="0" i="1" smtClean="0">
                              <a:latin typeface="Cambria Math" panose="02040503050406030204" pitchFamily="18" charset="0"/>
                            </a:rPr>
                            <m:t>𝑘</m:t>
                          </m:r>
                          <m:r>
                            <a:rPr lang="it-IT" b="0" i="1" smtClean="0">
                              <a:latin typeface="Cambria Math" panose="02040503050406030204" pitchFamily="18" charset="0"/>
                            </a:rPr>
                            <m:t>=1</m:t>
                          </m:r>
                        </m:sub>
                        <m:sup>
                          <m:r>
                            <a:rPr lang="it-IT" b="0" i="1" smtClean="0">
                              <a:latin typeface="Cambria Math" panose="02040503050406030204" pitchFamily="18" charset="0"/>
                            </a:rPr>
                            <m:t>𝐿</m:t>
                          </m:r>
                        </m:sup>
                      </m:sSubSup>
                    </m:oMath>
                  </m:oMathPara>
                </a14:m>
                <a:endParaRPr lang="en-US" dirty="0"/>
              </a:p>
            </p:txBody>
          </p:sp>
        </mc:Choice>
        <mc:Fallback xmlns="">
          <p:sp>
            <p:nvSpPr>
              <p:cNvPr id="49" name="CasellaDiTesto 48">
                <a:extLst>
                  <a:ext uri="{FF2B5EF4-FFF2-40B4-BE49-F238E27FC236}">
                    <a16:creationId xmlns:a16="http://schemas.microsoft.com/office/drawing/2014/main" id="{949E84E2-6FC1-4195-834D-3FF89BE9A6D7}"/>
                  </a:ext>
                </a:extLst>
              </p:cNvPr>
              <p:cNvSpPr txBox="1">
                <a:spLocks noRot="1" noChangeAspect="1" noMove="1" noResize="1" noEditPoints="1" noAdjustHandles="1" noChangeArrowheads="1" noChangeShapeType="1" noTextEdit="1"/>
              </p:cNvSpPr>
              <p:nvPr/>
            </p:nvSpPr>
            <p:spPr>
              <a:xfrm>
                <a:off x="2181799" y="1053467"/>
                <a:ext cx="1318502" cy="288092"/>
              </a:xfrm>
              <a:prstGeom prst="rect">
                <a:avLst/>
              </a:prstGeom>
              <a:blipFill>
                <a:blip r:embed="rId16"/>
                <a:stretch>
                  <a:fillRect l="-6481" t="-2128" r="-1389" b="-36170"/>
                </a:stretch>
              </a:blipFill>
            </p:spPr>
            <p:txBody>
              <a:bodyPr/>
              <a:lstStyle/>
              <a:p>
                <a:r>
                  <a:rPr lang="en-US">
                    <a:noFill/>
                  </a:rPr>
                  <a:t> </a:t>
                </a:r>
              </a:p>
            </p:txBody>
          </p:sp>
        </mc:Fallback>
      </mc:AlternateContent>
    </p:spTree>
    <p:extLst>
      <p:ext uri="{BB962C8B-B14F-4D97-AF65-F5344CB8AC3E}">
        <p14:creationId xmlns:p14="http://schemas.microsoft.com/office/powerpoint/2010/main" val="22262203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BA49B5CB-0E59-47F5-A598-B008FEAB60F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555" t="5848" r="6725" b="6140"/>
          <a:stretch/>
        </p:blipFill>
        <p:spPr bwMode="auto">
          <a:xfrm>
            <a:off x="11390552" y="-17585"/>
            <a:ext cx="801448" cy="80411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662D03B7-781F-465F-B63F-5FECEC74ED4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2882" t="12118" r="9832" b="18598"/>
          <a:stretch/>
        </p:blipFill>
        <p:spPr bwMode="auto">
          <a:xfrm>
            <a:off x="11435555" y="786534"/>
            <a:ext cx="731111" cy="655404"/>
          </a:xfrm>
          <a:prstGeom prst="rect">
            <a:avLst/>
          </a:prstGeom>
          <a:noFill/>
          <a:extLst>
            <a:ext uri="{909E8E84-426E-40DD-AFC4-6F175D3DCCD1}">
              <a14:hiddenFill xmlns:a14="http://schemas.microsoft.com/office/drawing/2010/main">
                <a:solidFill>
                  <a:srgbClr val="FFFFFF"/>
                </a:solidFill>
              </a14:hiddenFill>
            </a:ext>
          </a:extLst>
        </p:spPr>
      </p:pic>
      <p:pic>
        <p:nvPicPr>
          <p:cNvPr id="6" name="Immagine 5">
            <a:extLst>
              <a:ext uri="{FF2B5EF4-FFF2-40B4-BE49-F238E27FC236}">
                <a16:creationId xmlns:a16="http://schemas.microsoft.com/office/drawing/2014/main" id="{E506EE41-8FBF-4069-BE3E-A9357494240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80313" y="0"/>
            <a:ext cx="801447" cy="800101"/>
          </a:xfrm>
          <a:prstGeom prst="rect">
            <a:avLst/>
          </a:prstGeom>
          <a:ln>
            <a:noFill/>
          </a:ln>
          <a:effectLst>
            <a:outerShdw blurRad="292100" dist="139700" dir="2700000" algn="tl" rotWithShape="0">
              <a:srgbClr val="333333">
                <a:alpha val="65000"/>
              </a:srgbClr>
            </a:outerShdw>
          </a:effectLst>
        </p:spPr>
      </p:pic>
      <p:sp>
        <p:nvSpPr>
          <p:cNvPr id="9" name="CasellaDiTesto 8">
            <a:extLst>
              <a:ext uri="{FF2B5EF4-FFF2-40B4-BE49-F238E27FC236}">
                <a16:creationId xmlns:a16="http://schemas.microsoft.com/office/drawing/2014/main" id="{78F30BA7-DC35-49CF-8F0D-1A9CA614DB74}"/>
              </a:ext>
            </a:extLst>
          </p:cNvPr>
          <p:cNvSpPr txBox="1"/>
          <p:nvPr/>
        </p:nvSpPr>
        <p:spPr>
          <a:xfrm>
            <a:off x="8484823" y="6488668"/>
            <a:ext cx="3707177" cy="369332"/>
          </a:xfrm>
          <a:prstGeom prst="rect">
            <a:avLst/>
          </a:prstGeom>
          <a:noFill/>
        </p:spPr>
        <p:txBody>
          <a:bodyPr wrap="square" rtlCol="0">
            <a:spAutoFit/>
          </a:bodyPr>
          <a:lstStyle/>
          <a:p>
            <a:r>
              <a:rPr lang="en-US" i="1" dirty="0"/>
              <a:t>INAF School of AI, Naples, April 14-17</a:t>
            </a:r>
          </a:p>
        </p:txBody>
      </p:sp>
      <p:sp>
        <p:nvSpPr>
          <p:cNvPr id="10" name="CasellaDiTesto 9">
            <a:extLst>
              <a:ext uri="{FF2B5EF4-FFF2-40B4-BE49-F238E27FC236}">
                <a16:creationId xmlns:a16="http://schemas.microsoft.com/office/drawing/2014/main" id="{B2A0F454-5A75-4B77-B20E-169FE1282ABA}"/>
              </a:ext>
            </a:extLst>
          </p:cNvPr>
          <p:cNvSpPr txBox="1"/>
          <p:nvPr/>
        </p:nvSpPr>
        <p:spPr>
          <a:xfrm>
            <a:off x="173042" y="-17585"/>
            <a:ext cx="4178901" cy="553998"/>
          </a:xfrm>
          <a:prstGeom prst="rect">
            <a:avLst/>
          </a:prstGeom>
          <a:noFill/>
        </p:spPr>
        <p:txBody>
          <a:bodyPr wrap="none" rtlCol="0">
            <a:spAutoFit/>
          </a:bodyPr>
          <a:lstStyle/>
          <a:p>
            <a:r>
              <a:rPr lang="en-US" sz="3000" b="1" dirty="0"/>
              <a:t>Starting from the biology</a:t>
            </a:r>
          </a:p>
        </p:txBody>
      </p:sp>
      <p:pic>
        <p:nvPicPr>
          <p:cNvPr id="11" name="Picture 2" descr="This image displays a single human neuron (white) and all of the axons from other neurons that connect to it. The blue threads are inhibitory axons, while the green ones are excitatory axons. Neurons are the cellular building blocks of the nervous system.">
            <a:extLst>
              <a:ext uri="{FF2B5EF4-FFF2-40B4-BE49-F238E27FC236}">
                <a16:creationId xmlns:a16="http://schemas.microsoft.com/office/drawing/2014/main" id="{71AF7D75-2C87-4ADC-880A-0B709C0A965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4755" y="985600"/>
            <a:ext cx="6512535" cy="3665687"/>
          </a:xfrm>
          <a:prstGeom prst="rect">
            <a:avLst/>
          </a:prstGeom>
          <a:noFill/>
          <a:extLst>
            <a:ext uri="{909E8E84-426E-40DD-AFC4-6F175D3DCCD1}">
              <a14:hiddenFill xmlns:a14="http://schemas.microsoft.com/office/drawing/2010/main">
                <a:solidFill>
                  <a:srgbClr val="FFFFFF"/>
                </a:solidFill>
              </a14:hiddenFill>
            </a:ext>
          </a:extLst>
        </p:spPr>
      </p:pic>
      <p:sp>
        <p:nvSpPr>
          <p:cNvPr id="12" name="CasellaDiTesto 11">
            <a:extLst>
              <a:ext uri="{FF2B5EF4-FFF2-40B4-BE49-F238E27FC236}">
                <a16:creationId xmlns:a16="http://schemas.microsoft.com/office/drawing/2014/main" id="{A0D3C532-C657-4167-A481-13997642D378}"/>
              </a:ext>
            </a:extLst>
          </p:cNvPr>
          <p:cNvSpPr txBox="1"/>
          <p:nvPr/>
        </p:nvSpPr>
        <p:spPr>
          <a:xfrm>
            <a:off x="4256384" y="4332679"/>
            <a:ext cx="2547686" cy="369332"/>
          </a:xfrm>
          <a:prstGeom prst="rect">
            <a:avLst/>
          </a:prstGeom>
          <a:noFill/>
        </p:spPr>
        <p:txBody>
          <a:bodyPr wrap="square" rtlCol="0">
            <a:spAutoFit/>
          </a:bodyPr>
          <a:lstStyle/>
          <a:p>
            <a:r>
              <a:rPr lang="en-US" dirty="0" err="1">
                <a:solidFill>
                  <a:schemeClr val="bg1"/>
                </a:solidFill>
              </a:rPr>
              <a:t>Shapson</a:t>
            </a:r>
            <a:r>
              <a:rPr lang="en-US" dirty="0">
                <a:solidFill>
                  <a:schemeClr val="bg1"/>
                </a:solidFill>
              </a:rPr>
              <a:t>-Coe et al. 2024</a:t>
            </a:r>
          </a:p>
        </p:txBody>
      </p:sp>
      <p:sp>
        <p:nvSpPr>
          <p:cNvPr id="14" name="CasellaDiTesto 13">
            <a:extLst>
              <a:ext uri="{FF2B5EF4-FFF2-40B4-BE49-F238E27FC236}">
                <a16:creationId xmlns:a16="http://schemas.microsoft.com/office/drawing/2014/main" id="{33C35F34-7389-4366-84FA-3E93E88E8615}"/>
              </a:ext>
            </a:extLst>
          </p:cNvPr>
          <p:cNvSpPr txBox="1"/>
          <p:nvPr/>
        </p:nvSpPr>
        <p:spPr>
          <a:xfrm>
            <a:off x="6619458" y="1370358"/>
            <a:ext cx="5772647" cy="2862322"/>
          </a:xfrm>
          <a:prstGeom prst="rect">
            <a:avLst/>
          </a:prstGeom>
          <a:noFill/>
        </p:spPr>
        <p:txBody>
          <a:bodyPr wrap="square" rtlCol="0">
            <a:spAutoFit/>
          </a:bodyPr>
          <a:lstStyle/>
          <a:p>
            <a:r>
              <a:rPr lang="en-US" u="sng" dirty="0"/>
              <a:t>In homo sapiens</a:t>
            </a:r>
            <a:r>
              <a:rPr lang="en-US" dirty="0"/>
              <a:t>:</a:t>
            </a:r>
          </a:p>
          <a:p>
            <a:r>
              <a:rPr lang="en-US" dirty="0"/>
              <a:t>       ≥100G neurons </a:t>
            </a:r>
          </a:p>
          <a:p>
            <a:r>
              <a:rPr lang="en-US" dirty="0"/>
              <a:t>      </a:t>
            </a:r>
            <a:r>
              <a:rPr lang="en-US" dirty="0">
                <a:latin typeface="Times New Roman" panose="02020603050405020304" pitchFamily="18" charset="0"/>
                <a:cs typeface="Times New Roman" panose="02020603050405020304" pitchFamily="18" charset="0"/>
              </a:rPr>
              <a:t>~</a:t>
            </a:r>
            <a:r>
              <a:rPr lang="en-US" dirty="0"/>
              <a:t>1k neuron-neuron connections (up to 80k per neuron)</a:t>
            </a:r>
          </a:p>
          <a:p>
            <a:endParaRPr lang="en-US" dirty="0"/>
          </a:p>
          <a:p>
            <a:r>
              <a:rPr lang="en-US" dirty="0"/>
              <a:t>Propagation speed: (min: 500 mm/s – 100 m/s)</a:t>
            </a:r>
          </a:p>
          <a:p>
            <a:endParaRPr lang="en-US" dirty="0"/>
          </a:p>
          <a:p>
            <a:r>
              <a:rPr lang="en-US" dirty="0"/>
              <a:t>Data Volume </a:t>
            </a:r>
            <a:r>
              <a:rPr lang="en-US" dirty="0">
                <a:latin typeface="Times New Roman" panose="02020603050405020304" pitchFamily="18" charset="0"/>
                <a:cs typeface="Times New Roman" panose="02020603050405020304" pitchFamily="18" charset="0"/>
              </a:rPr>
              <a:t>~</a:t>
            </a:r>
            <a:r>
              <a:rPr lang="en-US" dirty="0"/>
              <a:t>1ZB (10</a:t>
            </a:r>
            <a:r>
              <a:rPr lang="en-US" baseline="30000" dirty="0"/>
              <a:t>21 </a:t>
            </a:r>
            <a:r>
              <a:rPr lang="en-US" dirty="0"/>
              <a:t>byte)</a:t>
            </a:r>
          </a:p>
          <a:p>
            <a:endParaRPr lang="en-US" dirty="0"/>
          </a:p>
          <a:p>
            <a:r>
              <a:rPr lang="en-US" dirty="0">
                <a:latin typeface="Times New Roman" panose="02020603050405020304" pitchFamily="18" charset="0"/>
                <a:cs typeface="Times New Roman" panose="02020603050405020304" pitchFamily="18" charset="0"/>
              </a:rPr>
              <a:t>~ </a:t>
            </a:r>
            <a:r>
              <a:rPr lang="en-US" dirty="0"/>
              <a:t>50M differential equations to represent a single neuron</a:t>
            </a:r>
          </a:p>
          <a:p>
            <a:endParaRPr lang="en-US" dirty="0"/>
          </a:p>
        </p:txBody>
      </p:sp>
    </p:spTree>
    <p:extLst>
      <p:ext uri="{BB962C8B-B14F-4D97-AF65-F5344CB8AC3E}">
        <p14:creationId xmlns:p14="http://schemas.microsoft.com/office/powerpoint/2010/main" val="421376595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BA49B5CB-0E59-47F5-A598-B008FEAB60F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555" t="5848" r="6725" b="6140"/>
          <a:stretch/>
        </p:blipFill>
        <p:spPr bwMode="auto">
          <a:xfrm>
            <a:off x="11390552" y="-17585"/>
            <a:ext cx="801448" cy="80411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662D03B7-781F-465F-B63F-5FECEC74ED4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2882" t="12118" r="9832" b="18598"/>
          <a:stretch/>
        </p:blipFill>
        <p:spPr bwMode="auto">
          <a:xfrm>
            <a:off x="11435555" y="786534"/>
            <a:ext cx="731111" cy="655404"/>
          </a:xfrm>
          <a:prstGeom prst="rect">
            <a:avLst/>
          </a:prstGeom>
          <a:noFill/>
          <a:extLst>
            <a:ext uri="{909E8E84-426E-40DD-AFC4-6F175D3DCCD1}">
              <a14:hiddenFill xmlns:a14="http://schemas.microsoft.com/office/drawing/2010/main">
                <a:solidFill>
                  <a:srgbClr val="FFFFFF"/>
                </a:solidFill>
              </a14:hiddenFill>
            </a:ext>
          </a:extLst>
        </p:spPr>
      </p:pic>
      <p:pic>
        <p:nvPicPr>
          <p:cNvPr id="6" name="Immagine 5">
            <a:extLst>
              <a:ext uri="{FF2B5EF4-FFF2-40B4-BE49-F238E27FC236}">
                <a16:creationId xmlns:a16="http://schemas.microsoft.com/office/drawing/2014/main" id="{E506EE41-8FBF-4069-BE3E-A9357494240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80313" y="0"/>
            <a:ext cx="801447" cy="800101"/>
          </a:xfrm>
          <a:prstGeom prst="rect">
            <a:avLst/>
          </a:prstGeom>
          <a:ln>
            <a:noFill/>
          </a:ln>
          <a:effectLst>
            <a:outerShdw blurRad="292100" dist="139700" dir="2700000" algn="tl" rotWithShape="0">
              <a:srgbClr val="333333">
                <a:alpha val="65000"/>
              </a:srgbClr>
            </a:outerShdw>
          </a:effectLst>
        </p:spPr>
      </p:pic>
      <p:sp>
        <p:nvSpPr>
          <p:cNvPr id="9" name="CasellaDiTesto 8">
            <a:extLst>
              <a:ext uri="{FF2B5EF4-FFF2-40B4-BE49-F238E27FC236}">
                <a16:creationId xmlns:a16="http://schemas.microsoft.com/office/drawing/2014/main" id="{78F30BA7-DC35-49CF-8F0D-1A9CA614DB74}"/>
              </a:ext>
            </a:extLst>
          </p:cNvPr>
          <p:cNvSpPr txBox="1"/>
          <p:nvPr/>
        </p:nvSpPr>
        <p:spPr>
          <a:xfrm>
            <a:off x="8484823" y="6488668"/>
            <a:ext cx="3707177" cy="369332"/>
          </a:xfrm>
          <a:prstGeom prst="rect">
            <a:avLst/>
          </a:prstGeom>
          <a:noFill/>
        </p:spPr>
        <p:txBody>
          <a:bodyPr wrap="square" rtlCol="0">
            <a:spAutoFit/>
          </a:bodyPr>
          <a:lstStyle/>
          <a:p>
            <a:r>
              <a:rPr lang="en-US" i="1" dirty="0"/>
              <a:t>INAF School of AI, Naples, April 14-17</a:t>
            </a:r>
          </a:p>
        </p:txBody>
      </p:sp>
      <p:sp>
        <p:nvSpPr>
          <p:cNvPr id="28" name="CasellaDiTesto 27">
            <a:extLst>
              <a:ext uri="{FF2B5EF4-FFF2-40B4-BE49-F238E27FC236}">
                <a16:creationId xmlns:a16="http://schemas.microsoft.com/office/drawing/2014/main" id="{F3DD9052-D4D1-47D1-B0C6-763970B83E38}"/>
              </a:ext>
            </a:extLst>
          </p:cNvPr>
          <p:cNvSpPr txBox="1"/>
          <p:nvPr/>
        </p:nvSpPr>
        <p:spPr>
          <a:xfrm>
            <a:off x="173042" y="-17585"/>
            <a:ext cx="4546245" cy="553998"/>
          </a:xfrm>
          <a:prstGeom prst="rect">
            <a:avLst/>
          </a:prstGeom>
          <a:noFill/>
        </p:spPr>
        <p:txBody>
          <a:bodyPr wrap="none" rtlCol="0">
            <a:spAutoFit/>
          </a:bodyPr>
          <a:lstStyle/>
          <a:p>
            <a:r>
              <a:rPr lang="en-US" sz="3000" b="1" dirty="0"/>
              <a:t>The Multi-Layer Perceptron</a:t>
            </a:r>
          </a:p>
        </p:txBody>
      </p:sp>
      <p:grpSp>
        <p:nvGrpSpPr>
          <p:cNvPr id="29" name="Gruppo 28">
            <a:extLst>
              <a:ext uri="{FF2B5EF4-FFF2-40B4-BE49-F238E27FC236}">
                <a16:creationId xmlns:a16="http://schemas.microsoft.com/office/drawing/2014/main" id="{2C8D1145-E26A-4BA8-AC95-CA617D6B4107}"/>
              </a:ext>
            </a:extLst>
          </p:cNvPr>
          <p:cNvGrpSpPr/>
          <p:nvPr/>
        </p:nvGrpSpPr>
        <p:grpSpPr>
          <a:xfrm>
            <a:off x="418988" y="962249"/>
            <a:ext cx="3362325" cy="2314575"/>
            <a:chOff x="3638550" y="4048125"/>
            <a:chExt cx="2583250" cy="1685925"/>
          </a:xfrm>
        </p:grpSpPr>
        <p:sp>
          <p:nvSpPr>
            <p:cNvPr id="30" name="Ovale 29">
              <a:extLst>
                <a:ext uri="{FF2B5EF4-FFF2-40B4-BE49-F238E27FC236}">
                  <a16:creationId xmlns:a16="http://schemas.microsoft.com/office/drawing/2014/main" id="{7159064C-E12A-4A26-A668-E938911CD2E3}"/>
                </a:ext>
              </a:extLst>
            </p:cNvPr>
            <p:cNvSpPr/>
            <p:nvPr/>
          </p:nvSpPr>
          <p:spPr>
            <a:xfrm>
              <a:off x="4505326" y="4448175"/>
              <a:ext cx="1047750" cy="9525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 name="Connettore 2 30">
              <a:extLst>
                <a:ext uri="{FF2B5EF4-FFF2-40B4-BE49-F238E27FC236}">
                  <a16:creationId xmlns:a16="http://schemas.microsoft.com/office/drawing/2014/main" id="{28583D49-9A4F-4045-8115-7D5B38003D3E}"/>
                </a:ext>
              </a:extLst>
            </p:cNvPr>
            <p:cNvCxnSpPr>
              <a:cxnSpLocks/>
              <a:endCxn id="30" idx="1"/>
            </p:cNvCxnSpPr>
            <p:nvPr/>
          </p:nvCxnSpPr>
          <p:spPr>
            <a:xfrm>
              <a:off x="3971925" y="4048125"/>
              <a:ext cx="686840" cy="53954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2" name="Connettore 2 31">
              <a:extLst>
                <a:ext uri="{FF2B5EF4-FFF2-40B4-BE49-F238E27FC236}">
                  <a16:creationId xmlns:a16="http://schemas.microsoft.com/office/drawing/2014/main" id="{12BFF563-9AB5-432B-BF25-90C5B3DDD054}"/>
                </a:ext>
              </a:extLst>
            </p:cNvPr>
            <p:cNvCxnSpPr>
              <a:cxnSpLocks/>
            </p:cNvCxnSpPr>
            <p:nvPr/>
          </p:nvCxnSpPr>
          <p:spPr>
            <a:xfrm>
              <a:off x="3781425" y="4479820"/>
              <a:ext cx="752476" cy="25686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Connettore 2 32">
              <a:extLst>
                <a:ext uri="{FF2B5EF4-FFF2-40B4-BE49-F238E27FC236}">
                  <a16:creationId xmlns:a16="http://schemas.microsoft.com/office/drawing/2014/main" id="{983636F5-7AEE-49DD-A148-4F3352C7F132}"/>
                </a:ext>
              </a:extLst>
            </p:cNvPr>
            <p:cNvCxnSpPr>
              <a:cxnSpLocks/>
              <a:endCxn id="30" idx="2"/>
            </p:cNvCxnSpPr>
            <p:nvPr/>
          </p:nvCxnSpPr>
          <p:spPr>
            <a:xfrm>
              <a:off x="3638550" y="4924425"/>
              <a:ext cx="866776"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4" name="Connettore 2 33">
              <a:extLst>
                <a:ext uri="{FF2B5EF4-FFF2-40B4-BE49-F238E27FC236}">
                  <a16:creationId xmlns:a16="http://schemas.microsoft.com/office/drawing/2014/main" id="{632380F9-3840-45DD-89A4-DEEA756646A1}"/>
                </a:ext>
              </a:extLst>
            </p:cNvPr>
            <p:cNvCxnSpPr>
              <a:cxnSpLocks/>
              <a:endCxn id="30" idx="3"/>
            </p:cNvCxnSpPr>
            <p:nvPr/>
          </p:nvCxnSpPr>
          <p:spPr>
            <a:xfrm flipV="1">
              <a:off x="3848100" y="5261185"/>
              <a:ext cx="810665" cy="472865"/>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5" name="CasellaDiTesto 34">
              <a:extLst>
                <a:ext uri="{FF2B5EF4-FFF2-40B4-BE49-F238E27FC236}">
                  <a16:creationId xmlns:a16="http://schemas.microsoft.com/office/drawing/2014/main" id="{E27075F9-D79F-41CE-8E92-693F1F73F4F9}"/>
                </a:ext>
              </a:extLst>
            </p:cNvPr>
            <p:cNvSpPr txBox="1"/>
            <p:nvPr/>
          </p:nvSpPr>
          <p:spPr>
            <a:xfrm>
              <a:off x="3981275" y="5045495"/>
              <a:ext cx="343364" cy="369332"/>
            </a:xfrm>
            <a:prstGeom prst="rect">
              <a:avLst/>
            </a:prstGeom>
            <a:noFill/>
          </p:spPr>
          <p:txBody>
            <a:bodyPr wrap="none" rtlCol="0">
              <a:spAutoFit/>
            </a:bodyPr>
            <a:lstStyle/>
            <a:p>
              <a:r>
                <a:rPr lang="en-US" dirty="0"/>
                <a:t>…</a:t>
              </a:r>
            </a:p>
          </p:txBody>
        </p:sp>
        <p:cxnSp>
          <p:nvCxnSpPr>
            <p:cNvPr id="36" name="Connettore 2 35">
              <a:extLst>
                <a:ext uri="{FF2B5EF4-FFF2-40B4-BE49-F238E27FC236}">
                  <a16:creationId xmlns:a16="http://schemas.microsoft.com/office/drawing/2014/main" id="{DA6AF92B-CE85-4407-AE8E-8B4B82ACA099}"/>
                </a:ext>
              </a:extLst>
            </p:cNvPr>
            <p:cNvCxnSpPr>
              <a:cxnSpLocks/>
            </p:cNvCxnSpPr>
            <p:nvPr/>
          </p:nvCxnSpPr>
          <p:spPr>
            <a:xfrm flipV="1">
              <a:off x="5553076" y="4941333"/>
              <a:ext cx="668724" cy="1"/>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37" name="CasellaDiTesto 36">
                <a:extLst>
                  <a:ext uri="{FF2B5EF4-FFF2-40B4-BE49-F238E27FC236}">
                    <a16:creationId xmlns:a16="http://schemas.microsoft.com/office/drawing/2014/main" id="{2C454321-5220-4A8D-A6DC-1A78623A657C}"/>
                  </a:ext>
                </a:extLst>
              </p:cNvPr>
              <p:cNvSpPr txBox="1"/>
              <p:nvPr/>
            </p:nvSpPr>
            <p:spPr>
              <a:xfrm>
                <a:off x="465163" y="702217"/>
                <a:ext cx="460767"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it-IT" b="0" i="1" smtClean="0">
                              <a:latin typeface="Cambria Math" panose="02040503050406030204" pitchFamily="18" charset="0"/>
                            </a:rPr>
                            <m:t>𝑥</m:t>
                          </m:r>
                        </m:e>
                        <m:sub>
                          <m:r>
                            <a:rPr lang="it-IT" b="0" i="1" smtClean="0">
                              <a:latin typeface="Cambria Math" panose="02040503050406030204" pitchFamily="18" charset="0"/>
                            </a:rPr>
                            <m:t>1</m:t>
                          </m:r>
                        </m:sub>
                      </m:sSub>
                    </m:oMath>
                  </m:oMathPara>
                </a14:m>
                <a:endParaRPr lang="en-US" dirty="0"/>
              </a:p>
            </p:txBody>
          </p:sp>
        </mc:Choice>
        <mc:Fallback xmlns="">
          <p:sp>
            <p:nvSpPr>
              <p:cNvPr id="37" name="CasellaDiTesto 36">
                <a:extLst>
                  <a:ext uri="{FF2B5EF4-FFF2-40B4-BE49-F238E27FC236}">
                    <a16:creationId xmlns:a16="http://schemas.microsoft.com/office/drawing/2014/main" id="{2C454321-5220-4A8D-A6DC-1A78623A657C}"/>
                  </a:ext>
                </a:extLst>
              </p:cNvPr>
              <p:cNvSpPr txBox="1">
                <a:spLocks noRot="1" noChangeAspect="1" noMove="1" noResize="1" noEditPoints="1" noAdjustHandles="1" noChangeArrowheads="1" noChangeShapeType="1" noTextEdit="1"/>
              </p:cNvSpPr>
              <p:nvPr/>
            </p:nvSpPr>
            <p:spPr>
              <a:xfrm>
                <a:off x="465163" y="702217"/>
                <a:ext cx="460767" cy="369332"/>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8" name="CasellaDiTesto 37">
                <a:extLst>
                  <a:ext uri="{FF2B5EF4-FFF2-40B4-BE49-F238E27FC236}">
                    <a16:creationId xmlns:a16="http://schemas.microsoft.com/office/drawing/2014/main" id="{32CA3E8F-115F-405B-81D5-583CA933753C}"/>
                  </a:ext>
                </a:extLst>
              </p:cNvPr>
              <p:cNvSpPr txBox="1"/>
              <p:nvPr/>
            </p:nvSpPr>
            <p:spPr>
              <a:xfrm>
                <a:off x="198347" y="1294883"/>
                <a:ext cx="466089"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it-IT" b="0" i="1" smtClean="0">
                              <a:latin typeface="Cambria Math" panose="02040503050406030204" pitchFamily="18" charset="0"/>
                            </a:rPr>
                            <m:t>𝑥</m:t>
                          </m:r>
                        </m:e>
                        <m:sub>
                          <m:r>
                            <a:rPr lang="it-IT" b="0" i="1" smtClean="0">
                              <a:latin typeface="Cambria Math" panose="02040503050406030204" pitchFamily="18" charset="0"/>
                            </a:rPr>
                            <m:t>2</m:t>
                          </m:r>
                        </m:sub>
                      </m:sSub>
                    </m:oMath>
                  </m:oMathPara>
                </a14:m>
                <a:endParaRPr lang="en-US" dirty="0"/>
              </a:p>
            </p:txBody>
          </p:sp>
        </mc:Choice>
        <mc:Fallback xmlns="">
          <p:sp>
            <p:nvSpPr>
              <p:cNvPr id="38" name="CasellaDiTesto 37">
                <a:extLst>
                  <a:ext uri="{FF2B5EF4-FFF2-40B4-BE49-F238E27FC236}">
                    <a16:creationId xmlns:a16="http://schemas.microsoft.com/office/drawing/2014/main" id="{32CA3E8F-115F-405B-81D5-583CA933753C}"/>
                  </a:ext>
                </a:extLst>
              </p:cNvPr>
              <p:cNvSpPr txBox="1">
                <a:spLocks noRot="1" noChangeAspect="1" noMove="1" noResize="1" noEditPoints="1" noAdjustHandles="1" noChangeArrowheads="1" noChangeShapeType="1" noTextEdit="1"/>
              </p:cNvSpPr>
              <p:nvPr/>
            </p:nvSpPr>
            <p:spPr>
              <a:xfrm>
                <a:off x="198347" y="1294883"/>
                <a:ext cx="466089" cy="369332"/>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9" name="CasellaDiTesto 38">
                <a:extLst>
                  <a:ext uri="{FF2B5EF4-FFF2-40B4-BE49-F238E27FC236}">
                    <a16:creationId xmlns:a16="http://schemas.microsoft.com/office/drawing/2014/main" id="{B6BFEA95-9F06-4D73-8CA2-F603BD508CC4}"/>
                  </a:ext>
                </a:extLst>
              </p:cNvPr>
              <p:cNvSpPr txBox="1"/>
              <p:nvPr/>
            </p:nvSpPr>
            <p:spPr>
              <a:xfrm>
                <a:off x="99646" y="1845693"/>
                <a:ext cx="466089"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it-IT" b="0" i="1" smtClean="0">
                              <a:latin typeface="Cambria Math" panose="02040503050406030204" pitchFamily="18" charset="0"/>
                            </a:rPr>
                            <m:t>𝑥</m:t>
                          </m:r>
                        </m:e>
                        <m:sub>
                          <m:r>
                            <a:rPr lang="it-IT" b="0" i="1" smtClean="0">
                              <a:latin typeface="Cambria Math" panose="02040503050406030204" pitchFamily="18" charset="0"/>
                            </a:rPr>
                            <m:t>3</m:t>
                          </m:r>
                        </m:sub>
                      </m:sSub>
                    </m:oMath>
                  </m:oMathPara>
                </a14:m>
                <a:endParaRPr lang="en-US" dirty="0"/>
              </a:p>
            </p:txBody>
          </p:sp>
        </mc:Choice>
        <mc:Fallback xmlns="">
          <p:sp>
            <p:nvSpPr>
              <p:cNvPr id="39" name="CasellaDiTesto 38">
                <a:extLst>
                  <a:ext uri="{FF2B5EF4-FFF2-40B4-BE49-F238E27FC236}">
                    <a16:creationId xmlns:a16="http://schemas.microsoft.com/office/drawing/2014/main" id="{B6BFEA95-9F06-4D73-8CA2-F603BD508CC4}"/>
                  </a:ext>
                </a:extLst>
              </p:cNvPr>
              <p:cNvSpPr txBox="1">
                <a:spLocks noRot="1" noChangeAspect="1" noMove="1" noResize="1" noEditPoints="1" noAdjustHandles="1" noChangeArrowheads="1" noChangeShapeType="1" noTextEdit="1"/>
              </p:cNvSpPr>
              <p:nvPr/>
            </p:nvSpPr>
            <p:spPr>
              <a:xfrm>
                <a:off x="99646" y="1845693"/>
                <a:ext cx="466089" cy="369332"/>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0" name="CasellaDiTesto 39">
                <a:extLst>
                  <a:ext uri="{FF2B5EF4-FFF2-40B4-BE49-F238E27FC236}">
                    <a16:creationId xmlns:a16="http://schemas.microsoft.com/office/drawing/2014/main" id="{2652A7A2-227B-464C-AA3A-450931EC12B2}"/>
                  </a:ext>
                </a:extLst>
              </p:cNvPr>
              <p:cNvSpPr txBox="1"/>
              <p:nvPr/>
            </p:nvSpPr>
            <p:spPr>
              <a:xfrm>
                <a:off x="256824" y="3076508"/>
                <a:ext cx="52828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it-IT" b="0" i="1" smtClean="0">
                              <a:latin typeface="Cambria Math" panose="02040503050406030204" pitchFamily="18" charset="0"/>
                            </a:rPr>
                            <m:t>𝑥</m:t>
                          </m:r>
                        </m:e>
                        <m:sub>
                          <m:r>
                            <a:rPr lang="it-IT" b="0" i="1" smtClean="0">
                              <a:latin typeface="Cambria Math" panose="02040503050406030204" pitchFamily="18" charset="0"/>
                            </a:rPr>
                            <m:t>𝑚</m:t>
                          </m:r>
                        </m:sub>
                      </m:sSub>
                    </m:oMath>
                  </m:oMathPara>
                </a14:m>
                <a:endParaRPr lang="en-US" dirty="0"/>
              </a:p>
            </p:txBody>
          </p:sp>
        </mc:Choice>
        <mc:Fallback xmlns="">
          <p:sp>
            <p:nvSpPr>
              <p:cNvPr id="40" name="CasellaDiTesto 39">
                <a:extLst>
                  <a:ext uri="{FF2B5EF4-FFF2-40B4-BE49-F238E27FC236}">
                    <a16:creationId xmlns:a16="http://schemas.microsoft.com/office/drawing/2014/main" id="{2652A7A2-227B-464C-AA3A-450931EC12B2}"/>
                  </a:ext>
                </a:extLst>
              </p:cNvPr>
              <p:cNvSpPr txBox="1">
                <a:spLocks noRot="1" noChangeAspect="1" noMove="1" noResize="1" noEditPoints="1" noAdjustHandles="1" noChangeArrowheads="1" noChangeShapeType="1" noTextEdit="1"/>
              </p:cNvSpPr>
              <p:nvPr/>
            </p:nvSpPr>
            <p:spPr>
              <a:xfrm>
                <a:off x="256824" y="3076508"/>
                <a:ext cx="528286" cy="369332"/>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CasellaDiTesto 40">
                <a:extLst>
                  <a:ext uri="{FF2B5EF4-FFF2-40B4-BE49-F238E27FC236}">
                    <a16:creationId xmlns:a16="http://schemas.microsoft.com/office/drawing/2014/main" id="{FEC5C274-2BF2-43EA-8EED-75B4ED9B2643}"/>
                  </a:ext>
                </a:extLst>
              </p:cNvPr>
              <p:cNvSpPr txBox="1"/>
              <p:nvPr/>
            </p:nvSpPr>
            <p:spPr>
              <a:xfrm>
                <a:off x="1150963" y="968810"/>
                <a:ext cx="60933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it-IT" b="0" i="1" smtClean="0">
                              <a:latin typeface="Cambria Math" panose="02040503050406030204" pitchFamily="18" charset="0"/>
                            </a:rPr>
                            <m:t>𝑤</m:t>
                          </m:r>
                        </m:e>
                        <m:sub>
                          <m:r>
                            <a:rPr lang="it-IT" b="0" i="1" smtClean="0">
                              <a:latin typeface="Cambria Math" panose="02040503050406030204" pitchFamily="18" charset="0"/>
                            </a:rPr>
                            <m:t>1</m:t>
                          </m:r>
                          <m:r>
                            <a:rPr lang="it-IT" b="0" i="1" smtClean="0">
                              <a:latin typeface="Cambria Math" panose="02040503050406030204" pitchFamily="18" charset="0"/>
                            </a:rPr>
                            <m:t>𝑘</m:t>
                          </m:r>
                        </m:sub>
                      </m:sSub>
                    </m:oMath>
                  </m:oMathPara>
                </a14:m>
                <a:endParaRPr lang="en-US" dirty="0"/>
              </a:p>
            </p:txBody>
          </p:sp>
        </mc:Choice>
        <mc:Fallback xmlns="">
          <p:sp>
            <p:nvSpPr>
              <p:cNvPr id="41" name="CasellaDiTesto 40">
                <a:extLst>
                  <a:ext uri="{FF2B5EF4-FFF2-40B4-BE49-F238E27FC236}">
                    <a16:creationId xmlns:a16="http://schemas.microsoft.com/office/drawing/2014/main" id="{FEC5C274-2BF2-43EA-8EED-75B4ED9B2643}"/>
                  </a:ext>
                </a:extLst>
              </p:cNvPr>
              <p:cNvSpPr txBox="1">
                <a:spLocks noRot="1" noChangeAspect="1" noMove="1" noResize="1" noEditPoints="1" noAdjustHandles="1" noChangeArrowheads="1" noChangeShapeType="1" noTextEdit="1"/>
              </p:cNvSpPr>
              <p:nvPr/>
            </p:nvSpPr>
            <p:spPr>
              <a:xfrm>
                <a:off x="1150963" y="968810"/>
                <a:ext cx="609334" cy="369332"/>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2" name="CasellaDiTesto 41">
                <a:extLst>
                  <a:ext uri="{FF2B5EF4-FFF2-40B4-BE49-F238E27FC236}">
                    <a16:creationId xmlns:a16="http://schemas.microsoft.com/office/drawing/2014/main" id="{B9FAC5D2-E2AC-4489-96E7-F8566456CAC2}"/>
                  </a:ext>
                </a:extLst>
              </p:cNvPr>
              <p:cNvSpPr txBox="1"/>
              <p:nvPr/>
            </p:nvSpPr>
            <p:spPr>
              <a:xfrm>
                <a:off x="879874" y="1388701"/>
                <a:ext cx="61465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it-IT" b="0" i="1" smtClean="0">
                              <a:latin typeface="Cambria Math" panose="02040503050406030204" pitchFamily="18" charset="0"/>
                            </a:rPr>
                            <m:t>𝑤</m:t>
                          </m:r>
                        </m:e>
                        <m:sub>
                          <m:r>
                            <a:rPr lang="it-IT" b="0" i="1" smtClean="0">
                              <a:latin typeface="Cambria Math" panose="02040503050406030204" pitchFamily="18" charset="0"/>
                            </a:rPr>
                            <m:t>2</m:t>
                          </m:r>
                          <m:r>
                            <a:rPr lang="it-IT" b="0" i="1" smtClean="0">
                              <a:latin typeface="Cambria Math" panose="02040503050406030204" pitchFamily="18" charset="0"/>
                            </a:rPr>
                            <m:t>𝑘</m:t>
                          </m:r>
                        </m:sub>
                      </m:sSub>
                    </m:oMath>
                  </m:oMathPara>
                </a14:m>
                <a:endParaRPr lang="en-US" dirty="0"/>
              </a:p>
            </p:txBody>
          </p:sp>
        </mc:Choice>
        <mc:Fallback xmlns="">
          <p:sp>
            <p:nvSpPr>
              <p:cNvPr id="42" name="CasellaDiTesto 41">
                <a:extLst>
                  <a:ext uri="{FF2B5EF4-FFF2-40B4-BE49-F238E27FC236}">
                    <a16:creationId xmlns:a16="http://schemas.microsoft.com/office/drawing/2014/main" id="{B9FAC5D2-E2AC-4489-96E7-F8566456CAC2}"/>
                  </a:ext>
                </a:extLst>
              </p:cNvPr>
              <p:cNvSpPr txBox="1">
                <a:spLocks noRot="1" noChangeAspect="1" noMove="1" noResize="1" noEditPoints="1" noAdjustHandles="1" noChangeArrowheads="1" noChangeShapeType="1" noTextEdit="1"/>
              </p:cNvSpPr>
              <p:nvPr/>
            </p:nvSpPr>
            <p:spPr>
              <a:xfrm>
                <a:off x="879874" y="1388701"/>
                <a:ext cx="614655" cy="369332"/>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3" name="CasellaDiTesto 42">
                <a:extLst>
                  <a:ext uri="{FF2B5EF4-FFF2-40B4-BE49-F238E27FC236}">
                    <a16:creationId xmlns:a16="http://schemas.microsoft.com/office/drawing/2014/main" id="{B2FEF705-5362-4184-B730-83D0074EAD41}"/>
                  </a:ext>
                </a:extLst>
              </p:cNvPr>
              <p:cNvSpPr txBox="1"/>
              <p:nvPr/>
            </p:nvSpPr>
            <p:spPr>
              <a:xfrm>
                <a:off x="780664" y="1835501"/>
                <a:ext cx="61465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it-IT" b="0" i="1" smtClean="0">
                              <a:latin typeface="Cambria Math" panose="02040503050406030204" pitchFamily="18" charset="0"/>
                            </a:rPr>
                            <m:t>𝑤</m:t>
                          </m:r>
                        </m:e>
                        <m:sub>
                          <m:r>
                            <a:rPr lang="it-IT" b="0" i="1" smtClean="0">
                              <a:latin typeface="Cambria Math" panose="02040503050406030204" pitchFamily="18" charset="0"/>
                            </a:rPr>
                            <m:t>3</m:t>
                          </m:r>
                          <m:r>
                            <a:rPr lang="it-IT" b="0" i="1" smtClean="0">
                              <a:latin typeface="Cambria Math" panose="02040503050406030204" pitchFamily="18" charset="0"/>
                            </a:rPr>
                            <m:t>𝑘</m:t>
                          </m:r>
                        </m:sub>
                      </m:sSub>
                    </m:oMath>
                  </m:oMathPara>
                </a14:m>
                <a:endParaRPr lang="en-US" dirty="0"/>
              </a:p>
            </p:txBody>
          </p:sp>
        </mc:Choice>
        <mc:Fallback xmlns="">
          <p:sp>
            <p:nvSpPr>
              <p:cNvPr id="43" name="CasellaDiTesto 42">
                <a:extLst>
                  <a:ext uri="{FF2B5EF4-FFF2-40B4-BE49-F238E27FC236}">
                    <a16:creationId xmlns:a16="http://schemas.microsoft.com/office/drawing/2014/main" id="{B2FEF705-5362-4184-B730-83D0074EAD41}"/>
                  </a:ext>
                </a:extLst>
              </p:cNvPr>
              <p:cNvSpPr txBox="1">
                <a:spLocks noRot="1" noChangeAspect="1" noMove="1" noResize="1" noEditPoints="1" noAdjustHandles="1" noChangeArrowheads="1" noChangeShapeType="1" noTextEdit="1"/>
              </p:cNvSpPr>
              <p:nvPr/>
            </p:nvSpPr>
            <p:spPr>
              <a:xfrm>
                <a:off x="780664" y="1835501"/>
                <a:ext cx="614655" cy="369332"/>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4" name="CasellaDiTesto 43">
                <a:extLst>
                  <a:ext uri="{FF2B5EF4-FFF2-40B4-BE49-F238E27FC236}">
                    <a16:creationId xmlns:a16="http://schemas.microsoft.com/office/drawing/2014/main" id="{769BF545-3156-47D3-A1D1-FDBB3CDB4D7A}"/>
                  </a:ext>
                </a:extLst>
              </p:cNvPr>
              <p:cNvSpPr txBox="1"/>
              <p:nvPr/>
            </p:nvSpPr>
            <p:spPr>
              <a:xfrm>
                <a:off x="1102104" y="2862728"/>
                <a:ext cx="664349"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it-IT" b="0" i="1" smtClean="0">
                              <a:latin typeface="Cambria Math" panose="02040503050406030204" pitchFamily="18" charset="0"/>
                            </a:rPr>
                            <m:t>𝑤</m:t>
                          </m:r>
                        </m:e>
                        <m:sub>
                          <m:r>
                            <a:rPr lang="it-IT" b="0" i="1" smtClean="0">
                              <a:latin typeface="Cambria Math" panose="02040503050406030204" pitchFamily="18" charset="0"/>
                            </a:rPr>
                            <m:t>𝑀𝑘</m:t>
                          </m:r>
                        </m:sub>
                      </m:sSub>
                    </m:oMath>
                  </m:oMathPara>
                </a14:m>
                <a:endParaRPr lang="en-US" dirty="0"/>
              </a:p>
            </p:txBody>
          </p:sp>
        </mc:Choice>
        <mc:Fallback xmlns="">
          <p:sp>
            <p:nvSpPr>
              <p:cNvPr id="44" name="CasellaDiTesto 43">
                <a:extLst>
                  <a:ext uri="{FF2B5EF4-FFF2-40B4-BE49-F238E27FC236}">
                    <a16:creationId xmlns:a16="http://schemas.microsoft.com/office/drawing/2014/main" id="{769BF545-3156-47D3-A1D1-FDBB3CDB4D7A}"/>
                  </a:ext>
                </a:extLst>
              </p:cNvPr>
              <p:cNvSpPr txBox="1">
                <a:spLocks noRot="1" noChangeAspect="1" noMove="1" noResize="1" noEditPoints="1" noAdjustHandles="1" noChangeArrowheads="1" noChangeShapeType="1" noTextEdit="1"/>
              </p:cNvSpPr>
              <p:nvPr/>
            </p:nvSpPr>
            <p:spPr>
              <a:xfrm>
                <a:off x="1102104" y="2862728"/>
                <a:ext cx="664349" cy="369332"/>
              </a:xfrm>
              <a:prstGeom prst="rect">
                <a:avLst/>
              </a:prstGeom>
              <a:blipFill>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5" name="CasellaDiTesto 44">
                <a:extLst>
                  <a:ext uri="{FF2B5EF4-FFF2-40B4-BE49-F238E27FC236}">
                    <a16:creationId xmlns:a16="http://schemas.microsoft.com/office/drawing/2014/main" id="{321C3E93-3422-4765-BBB2-EA8013DC9C0E}"/>
                  </a:ext>
                </a:extLst>
              </p:cNvPr>
              <p:cNvSpPr txBox="1"/>
              <p:nvPr/>
            </p:nvSpPr>
            <p:spPr>
              <a:xfrm>
                <a:off x="3071083" y="1528141"/>
                <a:ext cx="2767040" cy="98405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it-IT" b="0" i="1" smtClean="0">
                              <a:latin typeface="Cambria Math" panose="02040503050406030204" pitchFamily="18" charset="0"/>
                            </a:rPr>
                          </m:ctrlPr>
                        </m:sSubPr>
                        <m:e>
                          <m:r>
                            <a:rPr lang="it-IT" b="0" i="1" smtClean="0">
                              <a:latin typeface="Cambria Math" panose="02040503050406030204" pitchFamily="18" charset="0"/>
                            </a:rPr>
                            <m:t>𝑦</m:t>
                          </m:r>
                        </m:e>
                        <m:sub>
                          <m:r>
                            <a:rPr lang="it-IT" b="0" i="1" smtClean="0">
                              <a:latin typeface="Cambria Math" panose="02040503050406030204" pitchFamily="18" charset="0"/>
                            </a:rPr>
                            <m:t>𝑘</m:t>
                          </m:r>
                        </m:sub>
                      </m:sSub>
                      <m:r>
                        <a:rPr lang="it-IT" b="0" i="1" smtClean="0">
                          <a:latin typeface="Cambria Math" panose="02040503050406030204" pitchFamily="18" charset="0"/>
                        </a:rPr>
                        <m:t>=</m:t>
                      </m:r>
                      <m:r>
                        <a:rPr lang="it-IT" b="0" i="1" smtClean="0">
                          <a:latin typeface="Cambria Math" panose="02040503050406030204" pitchFamily="18" charset="0"/>
                          <a:ea typeface="Cambria Math" panose="02040503050406030204" pitchFamily="18" charset="0"/>
                        </a:rPr>
                        <m:t>𝜎</m:t>
                      </m:r>
                      <m:d>
                        <m:dPr>
                          <m:ctrlPr>
                            <a:rPr lang="it-IT" b="0" i="1" smtClean="0">
                              <a:latin typeface="Cambria Math" panose="02040503050406030204" pitchFamily="18" charset="0"/>
                              <a:ea typeface="Cambria Math" panose="02040503050406030204" pitchFamily="18" charset="0"/>
                            </a:rPr>
                          </m:ctrlPr>
                        </m:dPr>
                        <m:e>
                          <m:nary>
                            <m:naryPr>
                              <m:chr m:val="∑"/>
                              <m:ctrlPr>
                                <a:rPr lang="it-IT" b="0" i="1" smtClean="0">
                                  <a:latin typeface="Cambria Math" panose="02040503050406030204" pitchFamily="18" charset="0"/>
                                </a:rPr>
                              </m:ctrlPr>
                            </m:naryPr>
                            <m:sub>
                              <m:r>
                                <m:rPr>
                                  <m:brk m:alnAt="23"/>
                                </m:rPr>
                                <a:rPr lang="it-IT" b="0" i="1" smtClean="0">
                                  <a:latin typeface="Cambria Math" panose="02040503050406030204" pitchFamily="18" charset="0"/>
                                </a:rPr>
                                <m:t>𝑗</m:t>
                              </m:r>
                              <m:r>
                                <a:rPr lang="it-IT" b="0" i="1" smtClean="0">
                                  <a:latin typeface="Cambria Math" panose="02040503050406030204" pitchFamily="18" charset="0"/>
                                </a:rPr>
                                <m:t>=1</m:t>
                              </m:r>
                            </m:sub>
                            <m:sup>
                              <m:r>
                                <a:rPr lang="it-IT" b="0" i="1" smtClean="0">
                                  <a:latin typeface="Cambria Math" panose="02040503050406030204" pitchFamily="18" charset="0"/>
                                </a:rPr>
                                <m:t>𝑀</m:t>
                              </m:r>
                            </m:sup>
                            <m:e>
                              <m:sSub>
                                <m:sSubPr>
                                  <m:ctrlPr>
                                    <a:rPr lang="it-IT" b="0" i="1" smtClean="0">
                                      <a:latin typeface="Cambria Math" panose="02040503050406030204" pitchFamily="18" charset="0"/>
                                    </a:rPr>
                                  </m:ctrlPr>
                                </m:sSubPr>
                                <m:e>
                                  <m:r>
                                    <a:rPr lang="it-IT" b="0" i="1" smtClean="0">
                                      <a:latin typeface="Cambria Math" panose="02040503050406030204" pitchFamily="18" charset="0"/>
                                    </a:rPr>
                                    <m:t>𝑥</m:t>
                                  </m:r>
                                </m:e>
                                <m:sub>
                                  <m:r>
                                    <a:rPr lang="it-IT" b="0" i="1" smtClean="0">
                                      <a:latin typeface="Cambria Math" panose="02040503050406030204" pitchFamily="18" charset="0"/>
                                    </a:rPr>
                                    <m:t>𝑗</m:t>
                                  </m:r>
                                </m:sub>
                              </m:sSub>
                              <m:sSub>
                                <m:sSubPr>
                                  <m:ctrlPr>
                                    <a:rPr lang="it-IT" b="0" i="1" smtClean="0">
                                      <a:latin typeface="Cambria Math" panose="02040503050406030204" pitchFamily="18" charset="0"/>
                                    </a:rPr>
                                  </m:ctrlPr>
                                </m:sSubPr>
                                <m:e>
                                  <m:r>
                                    <a:rPr lang="it-IT" b="0" i="1" smtClean="0">
                                      <a:latin typeface="Cambria Math" panose="02040503050406030204" pitchFamily="18" charset="0"/>
                                    </a:rPr>
                                    <m:t>𝑤</m:t>
                                  </m:r>
                                </m:e>
                                <m:sub>
                                  <m:r>
                                    <a:rPr lang="it-IT" b="0" i="1" smtClean="0">
                                      <a:latin typeface="Cambria Math" panose="02040503050406030204" pitchFamily="18" charset="0"/>
                                    </a:rPr>
                                    <m:t>𝑗𝑘</m:t>
                                  </m:r>
                                </m:sub>
                              </m:sSub>
                            </m:e>
                          </m:nary>
                          <m:r>
                            <a:rPr lang="it-IT" b="0" i="1" smtClean="0">
                              <a:latin typeface="Cambria Math" panose="02040503050406030204" pitchFamily="18" charset="0"/>
                            </a:rPr>
                            <m:t>+</m:t>
                          </m:r>
                          <m:sSub>
                            <m:sSubPr>
                              <m:ctrlPr>
                                <a:rPr lang="it-IT" b="0" i="1" smtClean="0">
                                  <a:latin typeface="Cambria Math" panose="02040503050406030204" pitchFamily="18" charset="0"/>
                                </a:rPr>
                              </m:ctrlPr>
                            </m:sSubPr>
                            <m:e>
                              <m:r>
                                <a:rPr lang="it-IT" b="0" i="1" smtClean="0">
                                  <a:latin typeface="Cambria Math" panose="02040503050406030204" pitchFamily="18" charset="0"/>
                                </a:rPr>
                                <m:t>𝑏</m:t>
                              </m:r>
                            </m:e>
                            <m:sub>
                              <m:r>
                                <a:rPr lang="it-IT" b="0" i="1" smtClean="0">
                                  <a:latin typeface="Cambria Math" panose="02040503050406030204" pitchFamily="18" charset="0"/>
                                </a:rPr>
                                <m:t>𝑘</m:t>
                              </m:r>
                            </m:sub>
                          </m:sSub>
                          <m:r>
                            <m:rPr>
                              <m:nor/>
                            </m:rPr>
                            <a:rPr lang="en-US" dirty="0"/>
                            <m:t> </m:t>
                          </m:r>
                        </m:e>
                      </m:d>
                    </m:oMath>
                  </m:oMathPara>
                </a14:m>
                <a:endParaRPr lang="en-US" dirty="0"/>
              </a:p>
            </p:txBody>
          </p:sp>
        </mc:Choice>
        <mc:Fallback xmlns="">
          <p:sp>
            <p:nvSpPr>
              <p:cNvPr id="45" name="CasellaDiTesto 44">
                <a:extLst>
                  <a:ext uri="{FF2B5EF4-FFF2-40B4-BE49-F238E27FC236}">
                    <a16:creationId xmlns:a16="http://schemas.microsoft.com/office/drawing/2014/main" id="{321C3E93-3422-4765-BBB2-EA8013DC9C0E}"/>
                  </a:ext>
                </a:extLst>
              </p:cNvPr>
              <p:cNvSpPr txBox="1">
                <a:spLocks noRot="1" noChangeAspect="1" noMove="1" noResize="1" noEditPoints="1" noAdjustHandles="1" noChangeArrowheads="1" noChangeShapeType="1" noTextEdit="1"/>
              </p:cNvSpPr>
              <p:nvPr/>
            </p:nvSpPr>
            <p:spPr>
              <a:xfrm>
                <a:off x="3071083" y="1528141"/>
                <a:ext cx="2767040" cy="984052"/>
              </a:xfrm>
              <a:prstGeom prst="rect">
                <a:avLst/>
              </a:prstGeom>
              <a:blipFill>
                <a:blip r:embed="rId13"/>
                <a:stretch>
                  <a:fillRect/>
                </a:stretch>
              </a:blipFill>
            </p:spPr>
            <p:txBody>
              <a:bodyPr/>
              <a:lstStyle/>
              <a:p>
                <a:r>
                  <a:rPr lang="en-US">
                    <a:noFill/>
                  </a:rPr>
                  <a:t> </a:t>
                </a:r>
              </a:p>
            </p:txBody>
          </p:sp>
        </mc:Fallback>
      </mc:AlternateContent>
      <p:cxnSp>
        <p:nvCxnSpPr>
          <p:cNvPr id="46" name="Connettore 2 45">
            <a:extLst>
              <a:ext uri="{FF2B5EF4-FFF2-40B4-BE49-F238E27FC236}">
                <a16:creationId xmlns:a16="http://schemas.microsoft.com/office/drawing/2014/main" id="{ED8A5133-D2FF-449A-9B37-5794910138ED}"/>
              </a:ext>
            </a:extLst>
          </p:cNvPr>
          <p:cNvCxnSpPr>
            <a:cxnSpLocks/>
            <a:endCxn id="30" idx="4"/>
          </p:cNvCxnSpPr>
          <p:nvPr/>
        </p:nvCxnSpPr>
        <p:spPr>
          <a:xfrm flipV="1">
            <a:off x="2229042" y="2819139"/>
            <a:ext cx="0" cy="549221"/>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7" name="CasellaDiTesto 46">
                <a:extLst>
                  <a:ext uri="{FF2B5EF4-FFF2-40B4-BE49-F238E27FC236}">
                    <a16:creationId xmlns:a16="http://schemas.microsoft.com/office/drawing/2014/main" id="{22CC7D11-06EF-48F9-9E67-25E5A1015E91}"/>
                  </a:ext>
                </a:extLst>
              </p:cNvPr>
              <p:cNvSpPr txBox="1"/>
              <p:nvPr/>
            </p:nvSpPr>
            <p:spPr>
              <a:xfrm>
                <a:off x="2181799" y="3151239"/>
                <a:ext cx="472372"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it-IT" b="0" i="1" smtClean="0">
                              <a:latin typeface="Cambria Math" panose="02040503050406030204" pitchFamily="18" charset="0"/>
                            </a:rPr>
                          </m:ctrlPr>
                        </m:sSubPr>
                        <m:e>
                          <m:r>
                            <a:rPr lang="it-IT" b="0" i="1" smtClean="0">
                              <a:latin typeface="Cambria Math" panose="02040503050406030204" pitchFamily="18" charset="0"/>
                            </a:rPr>
                            <m:t>𝑏</m:t>
                          </m:r>
                        </m:e>
                        <m:sub>
                          <m:r>
                            <a:rPr lang="it-IT" b="0" i="1" smtClean="0">
                              <a:latin typeface="Cambria Math" panose="02040503050406030204" pitchFamily="18" charset="0"/>
                            </a:rPr>
                            <m:t>𝑘</m:t>
                          </m:r>
                        </m:sub>
                      </m:sSub>
                    </m:oMath>
                  </m:oMathPara>
                </a14:m>
                <a:endParaRPr lang="en-US" dirty="0"/>
              </a:p>
            </p:txBody>
          </p:sp>
        </mc:Choice>
        <mc:Fallback xmlns="">
          <p:sp>
            <p:nvSpPr>
              <p:cNvPr id="47" name="CasellaDiTesto 46">
                <a:extLst>
                  <a:ext uri="{FF2B5EF4-FFF2-40B4-BE49-F238E27FC236}">
                    <a16:creationId xmlns:a16="http://schemas.microsoft.com/office/drawing/2014/main" id="{22CC7D11-06EF-48F9-9E67-25E5A1015E91}"/>
                  </a:ext>
                </a:extLst>
              </p:cNvPr>
              <p:cNvSpPr txBox="1">
                <a:spLocks noRot="1" noChangeAspect="1" noMove="1" noResize="1" noEditPoints="1" noAdjustHandles="1" noChangeArrowheads="1" noChangeShapeType="1" noTextEdit="1"/>
              </p:cNvSpPr>
              <p:nvPr/>
            </p:nvSpPr>
            <p:spPr>
              <a:xfrm>
                <a:off x="2181799" y="3151239"/>
                <a:ext cx="472372" cy="369332"/>
              </a:xfrm>
              <a:prstGeom prst="rect">
                <a:avLst/>
              </a:prstGeom>
              <a:blipFill>
                <a:blip r:embed="rId1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8" name="CasellaDiTesto 47">
                <a:extLst>
                  <a:ext uri="{FF2B5EF4-FFF2-40B4-BE49-F238E27FC236}">
                    <a16:creationId xmlns:a16="http://schemas.microsoft.com/office/drawing/2014/main" id="{E3B97652-0D26-4E80-A7C8-CADA9C161239}"/>
                  </a:ext>
                </a:extLst>
              </p:cNvPr>
              <p:cNvSpPr txBox="1"/>
              <p:nvPr/>
            </p:nvSpPr>
            <p:spPr>
              <a:xfrm>
                <a:off x="1717400" y="1972179"/>
                <a:ext cx="110004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it-IT" b="0" i="1" smtClean="0">
                              <a:latin typeface="Cambria Math" panose="02040503050406030204" pitchFamily="18" charset="0"/>
                            </a:rPr>
                            <m:t>𝑛𝑒𝑢𝑟𝑜𝑛</m:t>
                          </m:r>
                        </m:e>
                        <m:sub>
                          <m:r>
                            <a:rPr lang="it-IT" b="0" i="1" smtClean="0">
                              <a:latin typeface="Cambria Math" panose="02040503050406030204" pitchFamily="18" charset="0"/>
                            </a:rPr>
                            <m:t>𝑘</m:t>
                          </m:r>
                        </m:sub>
                      </m:sSub>
                    </m:oMath>
                  </m:oMathPara>
                </a14:m>
                <a:endParaRPr lang="en-US" dirty="0"/>
              </a:p>
            </p:txBody>
          </p:sp>
        </mc:Choice>
        <mc:Fallback xmlns="">
          <p:sp>
            <p:nvSpPr>
              <p:cNvPr id="48" name="CasellaDiTesto 47">
                <a:extLst>
                  <a:ext uri="{FF2B5EF4-FFF2-40B4-BE49-F238E27FC236}">
                    <a16:creationId xmlns:a16="http://schemas.microsoft.com/office/drawing/2014/main" id="{E3B97652-0D26-4E80-A7C8-CADA9C161239}"/>
                  </a:ext>
                </a:extLst>
              </p:cNvPr>
              <p:cNvSpPr txBox="1">
                <a:spLocks noRot="1" noChangeAspect="1" noMove="1" noResize="1" noEditPoints="1" noAdjustHandles="1" noChangeArrowheads="1" noChangeShapeType="1" noTextEdit="1"/>
              </p:cNvSpPr>
              <p:nvPr/>
            </p:nvSpPr>
            <p:spPr>
              <a:xfrm>
                <a:off x="1717400" y="1972179"/>
                <a:ext cx="1100045" cy="369332"/>
              </a:xfrm>
              <a:prstGeom prst="rect">
                <a:avLst/>
              </a:prstGeom>
              <a:blipFill>
                <a:blip r:embed="rId1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9" name="CasellaDiTesto 48">
                <a:extLst>
                  <a:ext uri="{FF2B5EF4-FFF2-40B4-BE49-F238E27FC236}">
                    <a16:creationId xmlns:a16="http://schemas.microsoft.com/office/drawing/2014/main" id="{949E84E2-6FC1-4195-834D-3FF89BE9A6D7}"/>
                  </a:ext>
                </a:extLst>
              </p:cNvPr>
              <p:cNvSpPr txBox="1"/>
              <p:nvPr/>
            </p:nvSpPr>
            <p:spPr>
              <a:xfrm>
                <a:off x="2181799" y="1053467"/>
                <a:ext cx="1318502" cy="28809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i="1" smtClean="0">
                              <a:latin typeface="Cambria Math" panose="02040503050406030204" pitchFamily="18" charset="0"/>
                            </a:rPr>
                          </m:ctrlPr>
                        </m:sSubSupPr>
                        <m:e>
                          <m:r>
                            <a:rPr lang="it-IT" b="0" i="1" smtClean="0">
                              <a:latin typeface="Cambria Math" panose="02040503050406030204" pitchFamily="18" charset="0"/>
                            </a:rPr>
                            <m:t>{</m:t>
                          </m:r>
                          <m:r>
                            <a:rPr lang="it-IT" b="0" i="1" smtClean="0">
                              <a:latin typeface="Cambria Math" panose="02040503050406030204" pitchFamily="18" charset="0"/>
                            </a:rPr>
                            <m:t>𝑛𝑒𝑢𝑟𝑜𝑛</m:t>
                          </m:r>
                          <m:r>
                            <a:rPr lang="it-IT" b="0" i="1" smtClean="0">
                              <a:latin typeface="Cambria Math" panose="02040503050406030204" pitchFamily="18" charset="0"/>
                            </a:rPr>
                            <m:t>}</m:t>
                          </m:r>
                        </m:e>
                        <m:sub>
                          <m:r>
                            <a:rPr lang="it-IT" b="0" i="1" smtClean="0">
                              <a:latin typeface="Cambria Math" panose="02040503050406030204" pitchFamily="18" charset="0"/>
                            </a:rPr>
                            <m:t>𝑘</m:t>
                          </m:r>
                          <m:r>
                            <a:rPr lang="it-IT" b="0" i="1" smtClean="0">
                              <a:latin typeface="Cambria Math" panose="02040503050406030204" pitchFamily="18" charset="0"/>
                            </a:rPr>
                            <m:t>=1</m:t>
                          </m:r>
                        </m:sub>
                        <m:sup>
                          <m:r>
                            <a:rPr lang="it-IT" b="0" i="1" smtClean="0">
                              <a:latin typeface="Cambria Math" panose="02040503050406030204" pitchFamily="18" charset="0"/>
                            </a:rPr>
                            <m:t>𝐿</m:t>
                          </m:r>
                        </m:sup>
                      </m:sSubSup>
                    </m:oMath>
                  </m:oMathPara>
                </a14:m>
                <a:endParaRPr lang="en-US" dirty="0"/>
              </a:p>
            </p:txBody>
          </p:sp>
        </mc:Choice>
        <mc:Fallback xmlns="">
          <p:sp>
            <p:nvSpPr>
              <p:cNvPr id="49" name="CasellaDiTesto 48">
                <a:extLst>
                  <a:ext uri="{FF2B5EF4-FFF2-40B4-BE49-F238E27FC236}">
                    <a16:creationId xmlns:a16="http://schemas.microsoft.com/office/drawing/2014/main" id="{949E84E2-6FC1-4195-834D-3FF89BE9A6D7}"/>
                  </a:ext>
                </a:extLst>
              </p:cNvPr>
              <p:cNvSpPr txBox="1">
                <a:spLocks noRot="1" noChangeAspect="1" noMove="1" noResize="1" noEditPoints="1" noAdjustHandles="1" noChangeArrowheads="1" noChangeShapeType="1" noTextEdit="1"/>
              </p:cNvSpPr>
              <p:nvPr/>
            </p:nvSpPr>
            <p:spPr>
              <a:xfrm>
                <a:off x="2181799" y="1053467"/>
                <a:ext cx="1318502" cy="288092"/>
              </a:xfrm>
              <a:prstGeom prst="rect">
                <a:avLst/>
              </a:prstGeom>
              <a:blipFill>
                <a:blip r:embed="rId16"/>
                <a:stretch>
                  <a:fillRect l="-6481" t="-2128" r="-1389" b="-36170"/>
                </a:stretch>
              </a:blipFill>
            </p:spPr>
            <p:txBody>
              <a:bodyPr/>
              <a:lstStyle/>
              <a:p>
                <a:r>
                  <a:rPr lang="en-US">
                    <a:noFill/>
                  </a:rPr>
                  <a:t> </a:t>
                </a:r>
              </a:p>
            </p:txBody>
          </p:sp>
        </mc:Fallback>
      </mc:AlternateContent>
      <p:grpSp>
        <p:nvGrpSpPr>
          <p:cNvPr id="50" name="Gruppo 49">
            <a:extLst>
              <a:ext uri="{FF2B5EF4-FFF2-40B4-BE49-F238E27FC236}">
                <a16:creationId xmlns:a16="http://schemas.microsoft.com/office/drawing/2014/main" id="{8934F323-72A2-4448-BD14-7244C3655805}"/>
              </a:ext>
            </a:extLst>
          </p:cNvPr>
          <p:cNvGrpSpPr/>
          <p:nvPr/>
        </p:nvGrpSpPr>
        <p:grpSpPr>
          <a:xfrm>
            <a:off x="7203974" y="961670"/>
            <a:ext cx="3111597" cy="2492982"/>
            <a:chOff x="6718200" y="1625965"/>
            <a:chExt cx="2277743" cy="1842115"/>
          </a:xfrm>
        </p:grpSpPr>
        <p:sp>
          <p:nvSpPr>
            <p:cNvPr id="51" name="Ovale 50">
              <a:extLst>
                <a:ext uri="{FF2B5EF4-FFF2-40B4-BE49-F238E27FC236}">
                  <a16:creationId xmlns:a16="http://schemas.microsoft.com/office/drawing/2014/main" id="{84733537-69B1-4877-8050-A286B288A246}"/>
                </a:ext>
              </a:extLst>
            </p:cNvPr>
            <p:cNvSpPr>
              <a:spLocks noChangeAspect="1"/>
            </p:cNvSpPr>
            <p:nvPr/>
          </p:nvSpPr>
          <p:spPr>
            <a:xfrm>
              <a:off x="7747948" y="1625965"/>
              <a:ext cx="324000" cy="3240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e 51">
              <a:extLst>
                <a:ext uri="{FF2B5EF4-FFF2-40B4-BE49-F238E27FC236}">
                  <a16:creationId xmlns:a16="http://schemas.microsoft.com/office/drawing/2014/main" id="{196F34B6-3647-4DC0-9747-585A7EF3AD5F}"/>
                </a:ext>
              </a:extLst>
            </p:cNvPr>
            <p:cNvSpPr>
              <a:spLocks noChangeAspect="1"/>
            </p:cNvSpPr>
            <p:nvPr/>
          </p:nvSpPr>
          <p:spPr>
            <a:xfrm>
              <a:off x="7747948" y="2130776"/>
              <a:ext cx="324000" cy="3240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e 52">
              <a:extLst>
                <a:ext uri="{FF2B5EF4-FFF2-40B4-BE49-F238E27FC236}">
                  <a16:creationId xmlns:a16="http://schemas.microsoft.com/office/drawing/2014/main" id="{8F49EAD0-6E13-4921-8144-A65BC329B106}"/>
                </a:ext>
              </a:extLst>
            </p:cNvPr>
            <p:cNvSpPr>
              <a:spLocks noChangeAspect="1"/>
            </p:cNvSpPr>
            <p:nvPr/>
          </p:nvSpPr>
          <p:spPr>
            <a:xfrm>
              <a:off x="7747948" y="2639269"/>
              <a:ext cx="324000" cy="3240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e 53">
              <a:extLst>
                <a:ext uri="{FF2B5EF4-FFF2-40B4-BE49-F238E27FC236}">
                  <a16:creationId xmlns:a16="http://schemas.microsoft.com/office/drawing/2014/main" id="{86CBBC93-EC04-488A-99F4-EF55782453A2}"/>
                </a:ext>
              </a:extLst>
            </p:cNvPr>
            <p:cNvSpPr>
              <a:spLocks noChangeAspect="1"/>
            </p:cNvSpPr>
            <p:nvPr/>
          </p:nvSpPr>
          <p:spPr>
            <a:xfrm>
              <a:off x="7747948" y="3144080"/>
              <a:ext cx="324000" cy="3240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5" name="Connettore 2 54">
              <a:extLst>
                <a:ext uri="{FF2B5EF4-FFF2-40B4-BE49-F238E27FC236}">
                  <a16:creationId xmlns:a16="http://schemas.microsoft.com/office/drawing/2014/main" id="{4785EDDB-A794-47F6-A5EE-5B913D5EAE41}"/>
                </a:ext>
              </a:extLst>
            </p:cNvPr>
            <p:cNvCxnSpPr>
              <a:cxnSpLocks/>
              <a:stCxn id="61" idx="6"/>
              <a:endCxn id="51" idx="2"/>
            </p:cNvCxnSpPr>
            <p:nvPr/>
          </p:nvCxnSpPr>
          <p:spPr>
            <a:xfrm flipV="1">
              <a:off x="6934200" y="1787965"/>
              <a:ext cx="813748" cy="443434"/>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6" name="Connettore 2 55">
              <a:extLst>
                <a:ext uri="{FF2B5EF4-FFF2-40B4-BE49-F238E27FC236}">
                  <a16:creationId xmlns:a16="http://schemas.microsoft.com/office/drawing/2014/main" id="{8B4D8253-374A-49F4-A576-777FC62A2E88}"/>
                </a:ext>
              </a:extLst>
            </p:cNvPr>
            <p:cNvCxnSpPr>
              <a:cxnSpLocks/>
              <a:stCxn id="62" idx="6"/>
              <a:endCxn id="51" idx="2"/>
            </p:cNvCxnSpPr>
            <p:nvPr/>
          </p:nvCxnSpPr>
          <p:spPr>
            <a:xfrm flipV="1">
              <a:off x="6934200" y="1787965"/>
              <a:ext cx="813748" cy="795502"/>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7" name="Connettore 2 56">
              <a:extLst>
                <a:ext uri="{FF2B5EF4-FFF2-40B4-BE49-F238E27FC236}">
                  <a16:creationId xmlns:a16="http://schemas.microsoft.com/office/drawing/2014/main" id="{319DDEBF-01DB-4EB1-B5EE-7365DF9B2024}"/>
                </a:ext>
              </a:extLst>
            </p:cNvPr>
            <p:cNvCxnSpPr>
              <a:cxnSpLocks/>
              <a:stCxn id="63" idx="6"/>
              <a:endCxn id="51" idx="2"/>
            </p:cNvCxnSpPr>
            <p:nvPr/>
          </p:nvCxnSpPr>
          <p:spPr>
            <a:xfrm flipV="1">
              <a:off x="6934200" y="1787965"/>
              <a:ext cx="813748" cy="11454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8" name="Connettore 2 57">
              <a:extLst>
                <a:ext uri="{FF2B5EF4-FFF2-40B4-BE49-F238E27FC236}">
                  <a16:creationId xmlns:a16="http://schemas.microsoft.com/office/drawing/2014/main" id="{B0940BAC-DC9B-4C2A-BD5C-0D784FEB39DB}"/>
                </a:ext>
              </a:extLst>
            </p:cNvPr>
            <p:cNvCxnSpPr>
              <a:cxnSpLocks/>
              <a:stCxn id="61" idx="6"/>
              <a:endCxn id="52" idx="2"/>
            </p:cNvCxnSpPr>
            <p:nvPr/>
          </p:nvCxnSpPr>
          <p:spPr>
            <a:xfrm>
              <a:off x="6934200" y="2231399"/>
              <a:ext cx="813748" cy="61377"/>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9" name="Connettore 2 58">
              <a:extLst>
                <a:ext uri="{FF2B5EF4-FFF2-40B4-BE49-F238E27FC236}">
                  <a16:creationId xmlns:a16="http://schemas.microsoft.com/office/drawing/2014/main" id="{5DE9C6A2-4406-497D-96FB-2C134ABAAFFC}"/>
                </a:ext>
              </a:extLst>
            </p:cNvPr>
            <p:cNvCxnSpPr>
              <a:cxnSpLocks/>
              <a:stCxn id="62" idx="6"/>
              <a:endCxn id="52" idx="2"/>
            </p:cNvCxnSpPr>
            <p:nvPr/>
          </p:nvCxnSpPr>
          <p:spPr>
            <a:xfrm flipV="1">
              <a:off x="6934200" y="2292776"/>
              <a:ext cx="813748" cy="290691"/>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0" name="Connettore 2 59">
              <a:extLst>
                <a:ext uri="{FF2B5EF4-FFF2-40B4-BE49-F238E27FC236}">
                  <a16:creationId xmlns:a16="http://schemas.microsoft.com/office/drawing/2014/main" id="{5E843973-2BF1-48B1-973D-7D7FAF3497B1}"/>
                </a:ext>
              </a:extLst>
            </p:cNvPr>
            <p:cNvCxnSpPr>
              <a:cxnSpLocks/>
              <a:stCxn id="63" idx="6"/>
              <a:endCxn id="52" idx="2"/>
            </p:cNvCxnSpPr>
            <p:nvPr/>
          </p:nvCxnSpPr>
          <p:spPr>
            <a:xfrm flipV="1">
              <a:off x="6934200" y="2292776"/>
              <a:ext cx="813748" cy="640589"/>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1" name="Ovale 60">
              <a:extLst>
                <a:ext uri="{FF2B5EF4-FFF2-40B4-BE49-F238E27FC236}">
                  <a16:creationId xmlns:a16="http://schemas.microsoft.com/office/drawing/2014/main" id="{136C4192-9EB0-4A3F-A026-7429A8FABDE4}"/>
                </a:ext>
              </a:extLst>
            </p:cNvPr>
            <p:cNvSpPr>
              <a:spLocks noChangeAspect="1"/>
            </p:cNvSpPr>
            <p:nvPr/>
          </p:nvSpPr>
          <p:spPr>
            <a:xfrm>
              <a:off x="6718200" y="2123399"/>
              <a:ext cx="216000" cy="2160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e 61">
              <a:extLst>
                <a:ext uri="{FF2B5EF4-FFF2-40B4-BE49-F238E27FC236}">
                  <a16:creationId xmlns:a16="http://schemas.microsoft.com/office/drawing/2014/main" id="{B6E6177A-3BF7-45E8-B895-179C80E2BF4B}"/>
                </a:ext>
              </a:extLst>
            </p:cNvPr>
            <p:cNvSpPr>
              <a:spLocks noChangeAspect="1"/>
            </p:cNvSpPr>
            <p:nvPr/>
          </p:nvSpPr>
          <p:spPr>
            <a:xfrm>
              <a:off x="6718200" y="2475467"/>
              <a:ext cx="216000" cy="2160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e 62">
              <a:extLst>
                <a:ext uri="{FF2B5EF4-FFF2-40B4-BE49-F238E27FC236}">
                  <a16:creationId xmlns:a16="http://schemas.microsoft.com/office/drawing/2014/main" id="{0C22850D-15A4-4D80-9C9F-BD37D2C7DA09}"/>
                </a:ext>
              </a:extLst>
            </p:cNvPr>
            <p:cNvSpPr>
              <a:spLocks noChangeAspect="1"/>
            </p:cNvSpPr>
            <p:nvPr/>
          </p:nvSpPr>
          <p:spPr>
            <a:xfrm>
              <a:off x="6718200" y="2825365"/>
              <a:ext cx="216000" cy="2160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4" name="Connettore 2 63">
              <a:extLst>
                <a:ext uri="{FF2B5EF4-FFF2-40B4-BE49-F238E27FC236}">
                  <a16:creationId xmlns:a16="http://schemas.microsoft.com/office/drawing/2014/main" id="{9FF5685B-16E2-4DD0-B149-187AAFEBB032}"/>
                </a:ext>
              </a:extLst>
            </p:cNvPr>
            <p:cNvCxnSpPr>
              <a:cxnSpLocks/>
              <a:stCxn id="61" idx="6"/>
              <a:endCxn id="53" idx="2"/>
            </p:cNvCxnSpPr>
            <p:nvPr/>
          </p:nvCxnSpPr>
          <p:spPr>
            <a:xfrm>
              <a:off x="6934200" y="2231399"/>
              <a:ext cx="813748" cy="569870"/>
            </a:xfrm>
            <a:prstGeom prst="straightConnector1">
              <a:avLst/>
            </a:prstGeom>
            <a:ln w="127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65" name="Connettore 2 64">
              <a:extLst>
                <a:ext uri="{FF2B5EF4-FFF2-40B4-BE49-F238E27FC236}">
                  <a16:creationId xmlns:a16="http://schemas.microsoft.com/office/drawing/2014/main" id="{5D84D8CF-CF25-4397-95ED-1B9BE67C2B36}"/>
                </a:ext>
              </a:extLst>
            </p:cNvPr>
            <p:cNvCxnSpPr>
              <a:cxnSpLocks/>
              <a:stCxn id="62" idx="6"/>
              <a:endCxn id="53" idx="2"/>
            </p:cNvCxnSpPr>
            <p:nvPr/>
          </p:nvCxnSpPr>
          <p:spPr>
            <a:xfrm>
              <a:off x="6934200" y="2583467"/>
              <a:ext cx="813748" cy="217802"/>
            </a:xfrm>
            <a:prstGeom prst="straightConnector1">
              <a:avLst/>
            </a:prstGeom>
            <a:ln w="127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66" name="Connettore 2 65">
              <a:extLst>
                <a:ext uri="{FF2B5EF4-FFF2-40B4-BE49-F238E27FC236}">
                  <a16:creationId xmlns:a16="http://schemas.microsoft.com/office/drawing/2014/main" id="{2F6BC39E-B81F-42F2-927A-E97D2EE93529}"/>
                </a:ext>
              </a:extLst>
            </p:cNvPr>
            <p:cNvCxnSpPr>
              <a:cxnSpLocks/>
              <a:stCxn id="63" idx="6"/>
              <a:endCxn id="53" idx="2"/>
            </p:cNvCxnSpPr>
            <p:nvPr/>
          </p:nvCxnSpPr>
          <p:spPr>
            <a:xfrm flipV="1">
              <a:off x="6934200" y="2801269"/>
              <a:ext cx="813748" cy="132096"/>
            </a:xfrm>
            <a:prstGeom prst="straightConnector1">
              <a:avLst/>
            </a:prstGeom>
            <a:ln w="127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67" name="Connettore 2 66">
              <a:extLst>
                <a:ext uri="{FF2B5EF4-FFF2-40B4-BE49-F238E27FC236}">
                  <a16:creationId xmlns:a16="http://schemas.microsoft.com/office/drawing/2014/main" id="{69104979-2307-4D3F-8CC8-8DD670230F84}"/>
                </a:ext>
              </a:extLst>
            </p:cNvPr>
            <p:cNvCxnSpPr>
              <a:cxnSpLocks/>
              <a:stCxn id="61" idx="6"/>
              <a:endCxn id="54" idx="2"/>
            </p:cNvCxnSpPr>
            <p:nvPr/>
          </p:nvCxnSpPr>
          <p:spPr>
            <a:xfrm>
              <a:off x="6934200" y="2231399"/>
              <a:ext cx="813748" cy="1074681"/>
            </a:xfrm>
            <a:prstGeom prst="straightConnector1">
              <a:avLst/>
            </a:prstGeom>
            <a:ln w="127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68" name="Connettore 2 67">
              <a:extLst>
                <a:ext uri="{FF2B5EF4-FFF2-40B4-BE49-F238E27FC236}">
                  <a16:creationId xmlns:a16="http://schemas.microsoft.com/office/drawing/2014/main" id="{399C7D5A-F690-492D-BC86-88C19A364261}"/>
                </a:ext>
              </a:extLst>
            </p:cNvPr>
            <p:cNvCxnSpPr>
              <a:cxnSpLocks/>
              <a:stCxn id="62" idx="6"/>
              <a:endCxn id="54" idx="2"/>
            </p:cNvCxnSpPr>
            <p:nvPr/>
          </p:nvCxnSpPr>
          <p:spPr>
            <a:xfrm>
              <a:off x="6934200" y="2583467"/>
              <a:ext cx="813748" cy="722613"/>
            </a:xfrm>
            <a:prstGeom prst="straightConnector1">
              <a:avLst/>
            </a:prstGeom>
            <a:ln w="127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69" name="Connettore 2 68">
              <a:extLst>
                <a:ext uri="{FF2B5EF4-FFF2-40B4-BE49-F238E27FC236}">
                  <a16:creationId xmlns:a16="http://schemas.microsoft.com/office/drawing/2014/main" id="{1A6593DF-B6C7-4E18-88BD-BCBFAD6F9299}"/>
                </a:ext>
              </a:extLst>
            </p:cNvPr>
            <p:cNvCxnSpPr>
              <a:cxnSpLocks/>
              <a:stCxn id="63" idx="6"/>
              <a:endCxn id="54" idx="2"/>
            </p:cNvCxnSpPr>
            <p:nvPr/>
          </p:nvCxnSpPr>
          <p:spPr>
            <a:xfrm>
              <a:off x="6934200" y="2933365"/>
              <a:ext cx="813748" cy="372715"/>
            </a:xfrm>
            <a:prstGeom prst="straightConnector1">
              <a:avLst/>
            </a:prstGeom>
            <a:ln w="127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70" name="Ovale 69">
              <a:extLst>
                <a:ext uri="{FF2B5EF4-FFF2-40B4-BE49-F238E27FC236}">
                  <a16:creationId xmlns:a16="http://schemas.microsoft.com/office/drawing/2014/main" id="{216755D5-ADCB-4CAA-B4DB-DC3FEF4FAF95}"/>
                </a:ext>
              </a:extLst>
            </p:cNvPr>
            <p:cNvSpPr>
              <a:spLocks noChangeAspect="1"/>
            </p:cNvSpPr>
            <p:nvPr/>
          </p:nvSpPr>
          <p:spPr>
            <a:xfrm>
              <a:off x="8779943" y="2397070"/>
              <a:ext cx="216000" cy="216000"/>
            </a:xfrm>
            <a:prstGeom prst="ellipse">
              <a:avLst/>
            </a:prstGeom>
            <a:noFill/>
            <a:ln w="190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1" name="Connettore 2 70">
              <a:extLst>
                <a:ext uri="{FF2B5EF4-FFF2-40B4-BE49-F238E27FC236}">
                  <a16:creationId xmlns:a16="http://schemas.microsoft.com/office/drawing/2014/main" id="{F45E1675-2E85-4EA7-907A-B36D9061C0E1}"/>
                </a:ext>
              </a:extLst>
            </p:cNvPr>
            <p:cNvCxnSpPr>
              <a:cxnSpLocks/>
              <a:stCxn id="51" idx="6"/>
              <a:endCxn id="70" idx="2"/>
            </p:cNvCxnSpPr>
            <p:nvPr/>
          </p:nvCxnSpPr>
          <p:spPr>
            <a:xfrm>
              <a:off x="8071948" y="1787965"/>
              <a:ext cx="707995" cy="717105"/>
            </a:xfrm>
            <a:prstGeom prst="straightConnector1">
              <a:avLst/>
            </a:prstGeom>
            <a:ln w="127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72" name="Connettore 2 71">
              <a:extLst>
                <a:ext uri="{FF2B5EF4-FFF2-40B4-BE49-F238E27FC236}">
                  <a16:creationId xmlns:a16="http://schemas.microsoft.com/office/drawing/2014/main" id="{1FF71EFF-687F-4746-8913-88F91CCFA6D0}"/>
                </a:ext>
              </a:extLst>
            </p:cNvPr>
            <p:cNvCxnSpPr>
              <a:cxnSpLocks/>
              <a:stCxn id="52" idx="6"/>
            </p:cNvCxnSpPr>
            <p:nvPr/>
          </p:nvCxnSpPr>
          <p:spPr>
            <a:xfrm>
              <a:off x="8071948" y="2292776"/>
              <a:ext cx="707995" cy="207999"/>
            </a:xfrm>
            <a:prstGeom prst="straightConnector1">
              <a:avLst/>
            </a:prstGeom>
            <a:ln w="127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73" name="Connettore 2 72">
              <a:extLst>
                <a:ext uri="{FF2B5EF4-FFF2-40B4-BE49-F238E27FC236}">
                  <a16:creationId xmlns:a16="http://schemas.microsoft.com/office/drawing/2014/main" id="{1F0A2D36-2586-41A2-A50D-D2F5C6BD57D3}"/>
                </a:ext>
              </a:extLst>
            </p:cNvPr>
            <p:cNvCxnSpPr>
              <a:cxnSpLocks/>
              <a:stCxn id="53" idx="6"/>
              <a:endCxn id="70" idx="2"/>
            </p:cNvCxnSpPr>
            <p:nvPr/>
          </p:nvCxnSpPr>
          <p:spPr>
            <a:xfrm flipV="1">
              <a:off x="8071948" y="2505070"/>
              <a:ext cx="707995" cy="296199"/>
            </a:xfrm>
            <a:prstGeom prst="straightConnector1">
              <a:avLst/>
            </a:prstGeom>
            <a:ln w="127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74" name="Connettore 2 73">
              <a:extLst>
                <a:ext uri="{FF2B5EF4-FFF2-40B4-BE49-F238E27FC236}">
                  <a16:creationId xmlns:a16="http://schemas.microsoft.com/office/drawing/2014/main" id="{3415DED6-00B0-43EC-9D28-923C3B3B862A}"/>
                </a:ext>
              </a:extLst>
            </p:cNvPr>
            <p:cNvCxnSpPr>
              <a:cxnSpLocks/>
              <a:stCxn id="54" idx="6"/>
              <a:endCxn id="70" idx="2"/>
            </p:cNvCxnSpPr>
            <p:nvPr/>
          </p:nvCxnSpPr>
          <p:spPr>
            <a:xfrm flipV="1">
              <a:off x="8071948" y="2505070"/>
              <a:ext cx="707995" cy="801010"/>
            </a:xfrm>
            <a:prstGeom prst="straightConnector1">
              <a:avLst/>
            </a:prstGeom>
            <a:ln w="127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75" name="CasellaDiTesto 74">
                <a:extLst>
                  <a:ext uri="{FF2B5EF4-FFF2-40B4-BE49-F238E27FC236}">
                    <a16:creationId xmlns:a16="http://schemas.microsoft.com/office/drawing/2014/main" id="{63CA8892-8866-4236-970C-47B1E84D4861}"/>
                  </a:ext>
                </a:extLst>
              </p:cNvPr>
              <p:cNvSpPr txBox="1"/>
              <p:nvPr/>
            </p:nvSpPr>
            <p:spPr>
              <a:xfrm>
                <a:off x="6828058" y="1556132"/>
                <a:ext cx="460767"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it-IT" b="0" i="1" smtClean="0">
                              <a:latin typeface="Cambria Math" panose="02040503050406030204" pitchFamily="18" charset="0"/>
                            </a:rPr>
                            <m:t>𝑥</m:t>
                          </m:r>
                        </m:e>
                        <m:sub>
                          <m:r>
                            <a:rPr lang="it-IT" b="0" i="1" smtClean="0">
                              <a:latin typeface="Cambria Math" panose="02040503050406030204" pitchFamily="18" charset="0"/>
                            </a:rPr>
                            <m:t>1</m:t>
                          </m:r>
                        </m:sub>
                      </m:sSub>
                    </m:oMath>
                  </m:oMathPara>
                </a14:m>
                <a:endParaRPr lang="en-US" dirty="0"/>
              </a:p>
            </p:txBody>
          </p:sp>
        </mc:Choice>
        <mc:Fallback xmlns="">
          <p:sp>
            <p:nvSpPr>
              <p:cNvPr id="75" name="CasellaDiTesto 74">
                <a:extLst>
                  <a:ext uri="{FF2B5EF4-FFF2-40B4-BE49-F238E27FC236}">
                    <a16:creationId xmlns:a16="http://schemas.microsoft.com/office/drawing/2014/main" id="{63CA8892-8866-4236-970C-47B1E84D4861}"/>
                  </a:ext>
                </a:extLst>
              </p:cNvPr>
              <p:cNvSpPr txBox="1">
                <a:spLocks noRot="1" noChangeAspect="1" noMove="1" noResize="1" noEditPoints="1" noAdjustHandles="1" noChangeArrowheads="1" noChangeShapeType="1" noTextEdit="1"/>
              </p:cNvSpPr>
              <p:nvPr/>
            </p:nvSpPr>
            <p:spPr>
              <a:xfrm>
                <a:off x="6828058" y="1556132"/>
                <a:ext cx="460767" cy="369332"/>
              </a:xfrm>
              <a:prstGeom prst="rect">
                <a:avLst/>
              </a:prstGeom>
              <a:blipFill>
                <a:blip r:embed="rId1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6" name="CasellaDiTesto 75">
                <a:extLst>
                  <a:ext uri="{FF2B5EF4-FFF2-40B4-BE49-F238E27FC236}">
                    <a16:creationId xmlns:a16="http://schemas.microsoft.com/office/drawing/2014/main" id="{789FFB48-6B78-4B6E-B4C4-C3230F0DD1E4}"/>
                  </a:ext>
                </a:extLst>
              </p:cNvPr>
              <p:cNvSpPr txBox="1"/>
              <p:nvPr/>
            </p:nvSpPr>
            <p:spPr>
              <a:xfrm>
                <a:off x="6807997" y="2035938"/>
                <a:ext cx="466089"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it-IT" b="0" i="1" smtClean="0">
                              <a:latin typeface="Cambria Math" panose="02040503050406030204" pitchFamily="18" charset="0"/>
                            </a:rPr>
                            <m:t>𝑥</m:t>
                          </m:r>
                        </m:e>
                        <m:sub>
                          <m:r>
                            <a:rPr lang="it-IT" b="0" i="1" smtClean="0">
                              <a:latin typeface="Cambria Math" panose="02040503050406030204" pitchFamily="18" charset="0"/>
                            </a:rPr>
                            <m:t>2</m:t>
                          </m:r>
                        </m:sub>
                      </m:sSub>
                    </m:oMath>
                  </m:oMathPara>
                </a14:m>
                <a:endParaRPr lang="en-US" dirty="0"/>
              </a:p>
            </p:txBody>
          </p:sp>
        </mc:Choice>
        <mc:Fallback xmlns="">
          <p:sp>
            <p:nvSpPr>
              <p:cNvPr id="76" name="CasellaDiTesto 75">
                <a:extLst>
                  <a:ext uri="{FF2B5EF4-FFF2-40B4-BE49-F238E27FC236}">
                    <a16:creationId xmlns:a16="http://schemas.microsoft.com/office/drawing/2014/main" id="{789FFB48-6B78-4B6E-B4C4-C3230F0DD1E4}"/>
                  </a:ext>
                </a:extLst>
              </p:cNvPr>
              <p:cNvSpPr txBox="1">
                <a:spLocks noRot="1" noChangeAspect="1" noMove="1" noResize="1" noEditPoints="1" noAdjustHandles="1" noChangeArrowheads="1" noChangeShapeType="1" noTextEdit="1"/>
              </p:cNvSpPr>
              <p:nvPr/>
            </p:nvSpPr>
            <p:spPr>
              <a:xfrm>
                <a:off x="6807997" y="2035938"/>
                <a:ext cx="466089" cy="369332"/>
              </a:xfrm>
              <a:prstGeom prst="rect">
                <a:avLst/>
              </a:prstGeom>
              <a:blipFill>
                <a:blip r:embed="rId1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7" name="CasellaDiTesto 76">
                <a:extLst>
                  <a:ext uri="{FF2B5EF4-FFF2-40B4-BE49-F238E27FC236}">
                    <a16:creationId xmlns:a16="http://schemas.microsoft.com/office/drawing/2014/main" id="{393092A3-8714-44C8-A936-7E2AF1A44E0A}"/>
                  </a:ext>
                </a:extLst>
              </p:cNvPr>
              <p:cNvSpPr txBox="1"/>
              <p:nvPr/>
            </p:nvSpPr>
            <p:spPr>
              <a:xfrm>
                <a:off x="6825396" y="2515744"/>
                <a:ext cx="466089"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it-IT" b="0" i="1" smtClean="0">
                              <a:latin typeface="Cambria Math" panose="02040503050406030204" pitchFamily="18" charset="0"/>
                            </a:rPr>
                            <m:t>𝑥</m:t>
                          </m:r>
                        </m:e>
                        <m:sub>
                          <m:r>
                            <a:rPr lang="it-IT" b="0" i="1" smtClean="0">
                              <a:latin typeface="Cambria Math" panose="02040503050406030204" pitchFamily="18" charset="0"/>
                            </a:rPr>
                            <m:t>3</m:t>
                          </m:r>
                        </m:sub>
                      </m:sSub>
                    </m:oMath>
                  </m:oMathPara>
                </a14:m>
                <a:endParaRPr lang="en-US" dirty="0"/>
              </a:p>
            </p:txBody>
          </p:sp>
        </mc:Choice>
        <mc:Fallback xmlns="">
          <p:sp>
            <p:nvSpPr>
              <p:cNvPr id="77" name="CasellaDiTesto 76">
                <a:extLst>
                  <a:ext uri="{FF2B5EF4-FFF2-40B4-BE49-F238E27FC236}">
                    <a16:creationId xmlns:a16="http://schemas.microsoft.com/office/drawing/2014/main" id="{393092A3-8714-44C8-A936-7E2AF1A44E0A}"/>
                  </a:ext>
                </a:extLst>
              </p:cNvPr>
              <p:cNvSpPr txBox="1">
                <a:spLocks noRot="1" noChangeAspect="1" noMove="1" noResize="1" noEditPoints="1" noAdjustHandles="1" noChangeArrowheads="1" noChangeShapeType="1" noTextEdit="1"/>
              </p:cNvSpPr>
              <p:nvPr/>
            </p:nvSpPr>
            <p:spPr>
              <a:xfrm>
                <a:off x="6825396" y="2515744"/>
                <a:ext cx="466089" cy="369332"/>
              </a:xfrm>
              <a:prstGeom prst="rect">
                <a:avLst/>
              </a:prstGeom>
              <a:blipFill>
                <a:blip r:embed="rId1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8" name="CasellaDiTesto 77">
                <a:extLst>
                  <a:ext uri="{FF2B5EF4-FFF2-40B4-BE49-F238E27FC236}">
                    <a16:creationId xmlns:a16="http://schemas.microsoft.com/office/drawing/2014/main" id="{1B0BF29A-1992-4C66-B457-9F9314145152}"/>
                  </a:ext>
                </a:extLst>
              </p:cNvPr>
              <p:cNvSpPr txBox="1"/>
              <p:nvPr/>
            </p:nvSpPr>
            <p:spPr>
              <a:xfrm>
                <a:off x="8606815" y="946882"/>
                <a:ext cx="47263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it-IT" b="0" i="1" smtClean="0">
                              <a:latin typeface="Cambria Math" panose="02040503050406030204" pitchFamily="18" charset="0"/>
                            </a:rPr>
                            <m:t>𝑛</m:t>
                          </m:r>
                        </m:e>
                        <m:sub>
                          <m:r>
                            <a:rPr lang="it-IT" b="0" i="1" smtClean="0">
                              <a:latin typeface="Cambria Math" panose="02040503050406030204" pitchFamily="18" charset="0"/>
                            </a:rPr>
                            <m:t>1</m:t>
                          </m:r>
                        </m:sub>
                      </m:sSub>
                    </m:oMath>
                  </m:oMathPara>
                </a14:m>
                <a:endParaRPr lang="en-US" dirty="0"/>
              </a:p>
            </p:txBody>
          </p:sp>
        </mc:Choice>
        <mc:Fallback xmlns="">
          <p:sp>
            <p:nvSpPr>
              <p:cNvPr id="78" name="CasellaDiTesto 77">
                <a:extLst>
                  <a:ext uri="{FF2B5EF4-FFF2-40B4-BE49-F238E27FC236}">
                    <a16:creationId xmlns:a16="http://schemas.microsoft.com/office/drawing/2014/main" id="{1B0BF29A-1992-4C66-B457-9F9314145152}"/>
                  </a:ext>
                </a:extLst>
              </p:cNvPr>
              <p:cNvSpPr txBox="1">
                <a:spLocks noRot="1" noChangeAspect="1" noMove="1" noResize="1" noEditPoints="1" noAdjustHandles="1" noChangeArrowheads="1" noChangeShapeType="1" noTextEdit="1"/>
              </p:cNvSpPr>
              <p:nvPr/>
            </p:nvSpPr>
            <p:spPr>
              <a:xfrm>
                <a:off x="8606815" y="946882"/>
                <a:ext cx="472630" cy="369332"/>
              </a:xfrm>
              <a:prstGeom prst="rect">
                <a:avLst/>
              </a:prstGeom>
              <a:blipFill>
                <a:blip r:embed="rId2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9" name="CasellaDiTesto 78">
                <a:extLst>
                  <a:ext uri="{FF2B5EF4-FFF2-40B4-BE49-F238E27FC236}">
                    <a16:creationId xmlns:a16="http://schemas.microsoft.com/office/drawing/2014/main" id="{ADB4F22C-F056-4D34-8224-AF6363E9D5AB}"/>
                  </a:ext>
                </a:extLst>
              </p:cNvPr>
              <p:cNvSpPr txBox="1"/>
              <p:nvPr/>
            </p:nvSpPr>
            <p:spPr>
              <a:xfrm>
                <a:off x="8606815" y="1651672"/>
                <a:ext cx="477951"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it-IT" b="0" i="1" smtClean="0">
                              <a:latin typeface="Cambria Math" panose="02040503050406030204" pitchFamily="18" charset="0"/>
                            </a:rPr>
                            <m:t>𝑛</m:t>
                          </m:r>
                        </m:e>
                        <m:sub>
                          <m:r>
                            <a:rPr lang="it-IT" b="0" i="1" smtClean="0">
                              <a:latin typeface="Cambria Math" panose="02040503050406030204" pitchFamily="18" charset="0"/>
                            </a:rPr>
                            <m:t>2</m:t>
                          </m:r>
                        </m:sub>
                      </m:sSub>
                    </m:oMath>
                  </m:oMathPara>
                </a14:m>
                <a:endParaRPr lang="en-US" dirty="0"/>
              </a:p>
            </p:txBody>
          </p:sp>
        </mc:Choice>
        <mc:Fallback xmlns="">
          <p:sp>
            <p:nvSpPr>
              <p:cNvPr id="79" name="CasellaDiTesto 78">
                <a:extLst>
                  <a:ext uri="{FF2B5EF4-FFF2-40B4-BE49-F238E27FC236}">
                    <a16:creationId xmlns:a16="http://schemas.microsoft.com/office/drawing/2014/main" id="{ADB4F22C-F056-4D34-8224-AF6363E9D5AB}"/>
                  </a:ext>
                </a:extLst>
              </p:cNvPr>
              <p:cNvSpPr txBox="1">
                <a:spLocks noRot="1" noChangeAspect="1" noMove="1" noResize="1" noEditPoints="1" noAdjustHandles="1" noChangeArrowheads="1" noChangeShapeType="1" noTextEdit="1"/>
              </p:cNvSpPr>
              <p:nvPr/>
            </p:nvSpPr>
            <p:spPr>
              <a:xfrm>
                <a:off x="8606815" y="1651672"/>
                <a:ext cx="477951" cy="369332"/>
              </a:xfrm>
              <a:prstGeom prst="rect">
                <a:avLst/>
              </a:prstGeom>
              <a:blipFill>
                <a:blip r:embed="rId2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0" name="CasellaDiTesto 79">
                <a:extLst>
                  <a:ext uri="{FF2B5EF4-FFF2-40B4-BE49-F238E27FC236}">
                    <a16:creationId xmlns:a16="http://schemas.microsoft.com/office/drawing/2014/main" id="{39EAF99C-67E6-4381-911C-B5B8B904589C}"/>
                  </a:ext>
                </a:extLst>
              </p:cNvPr>
              <p:cNvSpPr txBox="1"/>
              <p:nvPr/>
            </p:nvSpPr>
            <p:spPr>
              <a:xfrm>
                <a:off x="8602555" y="2330304"/>
                <a:ext cx="477951"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it-IT" b="0" i="1" smtClean="0">
                              <a:latin typeface="Cambria Math" panose="02040503050406030204" pitchFamily="18" charset="0"/>
                            </a:rPr>
                            <m:t>𝑛</m:t>
                          </m:r>
                        </m:e>
                        <m:sub>
                          <m:r>
                            <a:rPr lang="it-IT" b="0" i="1" smtClean="0">
                              <a:latin typeface="Cambria Math" panose="02040503050406030204" pitchFamily="18" charset="0"/>
                            </a:rPr>
                            <m:t>3</m:t>
                          </m:r>
                        </m:sub>
                      </m:sSub>
                    </m:oMath>
                  </m:oMathPara>
                </a14:m>
                <a:endParaRPr lang="en-US" dirty="0"/>
              </a:p>
            </p:txBody>
          </p:sp>
        </mc:Choice>
        <mc:Fallback xmlns="">
          <p:sp>
            <p:nvSpPr>
              <p:cNvPr id="80" name="CasellaDiTesto 79">
                <a:extLst>
                  <a:ext uri="{FF2B5EF4-FFF2-40B4-BE49-F238E27FC236}">
                    <a16:creationId xmlns:a16="http://schemas.microsoft.com/office/drawing/2014/main" id="{39EAF99C-67E6-4381-911C-B5B8B904589C}"/>
                  </a:ext>
                </a:extLst>
              </p:cNvPr>
              <p:cNvSpPr txBox="1">
                <a:spLocks noRot="1" noChangeAspect="1" noMove="1" noResize="1" noEditPoints="1" noAdjustHandles="1" noChangeArrowheads="1" noChangeShapeType="1" noTextEdit="1"/>
              </p:cNvSpPr>
              <p:nvPr/>
            </p:nvSpPr>
            <p:spPr>
              <a:xfrm>
                <a:off x="8602555" y="2330304"/>
                <a:ext cx="477951" cy="369332"/>
              </a:xfrm>
              <a:prstGeom prst="rect">
                <a:avLst/>
              </a:prstGeom>
              <a:blipFill>
                <a:blip r:embed="rId2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1" name="CasellaDiTesto 80">
                <a:extLst>
                  <a:ext uri="{FF2B5EF4-FFF2-40B4-BE49-F238E27FC236}">
                    <a16:creationId xmlns:a16="http://schemas.microsoft.com/office/drawing/2014/main" id="{DF214F20-A973-4511-A727-E58DF6AEFAD8}"/>
                  </a:ext>
                </a:extLst>
              </p:cNvPr>
              <p:cNvSpPr txBox="1"/>
              <p:nvPr/>
            </p:nvSpPr>
            <p:spPr>
              <a:xfrm>
                <a:off x="8593030" y="3023003"/>
                <a:ext cx="477951"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it-IT" b="0" i="1" smtClean="0">
                              <a:latin typeface="Cambria Math" panose="02040503050406030204" pitchFamily="18" charset="0"/>
                            </a:rPr>
                            <m:t>𝑛</m:t>
                          </m:r>
                        </m:e>
                        <m:sub>
                          <m:r>
                            <a:rPr lang="it-IT" b="0" i="1" smtClean="0">
                              <a:latin typeface="Cambria Math" panose="02040503050406030204" pitchFamily="18" charset="0"/>
                            </a:rPr>
                            <m:t>4</m:t>
                          </m:r>
                        </m:sub>
                      </m:sSub>
                    </m:oMath>
                  </m:oMathPara>
                </a14:m>
                <a:endParaRPr lang="en-US" dirty="0"/>
              </a:p>
            </p:txBody>
          </p:sp>
        </mc:Choice>
        <mc:Fallback xmlns="">
          <p:sp>
            <p:nvSpPr>
              <p:cNvPr id="81" name="CasellaDiTesto 80">
                <a:extLst>
                  <a:ext uri="{FF2B5EF4-FFF2-40B4-BE49-F238E27FC236}">
                    <a16:creationId xmlns:a16="http://schemas.microsoft.com/office/drawing/2014/main" id="{DF214F20-A973-4511-A727-E58DF6AEFAD8}"/>
                  </a:ext>
                </a:extLst>
              </p:cNvPr>
              <p:cNvSpPr txBox="1">
                <a:spLocks noRot="1" noChangeAspect="1" noMove="1" noResize="1" noEditPoints="1" noAdjustHandles="1" noChangeArrowheads="1" noChangeShapeType="1" noTextEdit="1"/>
              </p:cNvSpPr>
              <p:nvPr/>
            </p:nvSpPr>
            <p:spPr>
              <a:xfrm>
                <a:off x="8593030" y="3023003"/>
                <a:ext cx="477951" cy="369332"/>
              </a:xfrm>
              <a:prstGeom prst="rect">
                <a:avLst/>
              </a:prstGeom>
              <a:blipFill>
                <a:blip r:embed="rId2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2" name="CasellaDiTesto 81">
                <a:extLst>
                  <a:ext uri="{FF2B5EF4-FFF2-40B4-BE49-F238E27FC236}">
                    <a16:creationId xmlns:a16="http://schemas.microsoft.com/office/drawing/2014/main" id="{88E2DB85-8FF7-4EA1-B2F3-7BB837270A7C}"/>
                  </a:ext>
                </a:extLst>
              </p:cNvPr>
              <p:cNvSpPr txBox="1"/>
              <p:nvPr/>
            </p:nvSpPr>
            <p:spPr>
              <a:xfrm>
                <a:off x="9982342" y="1928212"/>
                <a:ext cx="37138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it-IT" i="1" smtClean="0">
                          <a:latin typeface="Cambria Math" panose="02040503050406030204" pitchFamily="18" charset="0"/>
                        </a:rPr>
                        <m:t>𝑦</m:t>
                      </m:r>
                    </m:oMath>
                  </m:oMathPara>
                </a14:m>
                <a:endParaRPr lang="en-US" dirty="0"/>
              </a:p>
            </p:txBody>
          </p:sp>
        </mc:Choice>
        <mc:Fallback xmlns="">
          <p:sp>
            <p:nvSpPr>
              <p:cNvPr id="82" name="CasellaDiTesto 81">
                <a:extLst>
                  <a:ext uri="{FF2B5EF4-FFF2-40B4-BE49-F238E27FC236}">
                    <a16:creationId xmlns:a16="http://schemas.microsoft.com/office/drawing/2014/main" id="{88E2DB85-8FF7-4EA1-B2F3-7BB837270A7C}"/>
                  </a:ext>
                </a:extLst>
              </p:cNvPr>
              <p:cNvSpPr txBox="1">
                <a:spLocks noRot="1" noChangeAspect="1" noMove="1" noResize="1" noEditPoints="1" noAdjustHandles="1" noChangeArrowheads="1" noChangeShapeType="1" noTextEdit="1"/>
              </p:cNvSpPr>
              <p:nvPr/>
            </p:nvSpPr>
            <p:spPr>
              <a:xfrm>
                <a:off x="9982342" y="1928212"/>
                <a:ext cx="371384" cy="369332"/>
              </a:xfrm>
              <a:prstGeom prst="rect">
                <a:avLst/>
              </a:prstGeom>
              <a:blipFill>
                <a:blip r:embed="rId24"/>
                <a:stretch>
                  <a:fillRect b="-6557"/>
                </a:stretch>
              </a:blipFill>
            </p:spPr>
            <p:txBody>
              <a:bodyPr/>
              <a:lstStyle/>
              <a:p>
                <a:r>
                  <a:rPr lang="en-US">
                    <a:noFill/>
                  </a:rPr>
                  <a:t> </a:t>
                </a:r>
              </a:p>
            </p:txBody>
          </p:sp>
        </mc:Fallback>
      </mc:AlternateContent>
      <p:sp>
        <p:nvSpPr>
          <p:cNvPr id="83" name="CasellaDiTesto 82">
            <a:extLst>
              <a:ext uri="{FF2B5EF4-FFF2-40B4-BE49-F238E27FC236}">
                <a16:creationId xmlns:a16="http://schemas.microsoft.com/office/drawing/2014/main" id="{DECBEBB5-1389-4E75-8E88-3B50BED9AB65}"/>
              </a:ext>
            </a:extLst>
          </p:cNvPr>
          <p:cNvSpPr txBox="1"/>
          <p:nvPr/>
        </p:nvSpPr>
        <p:spPr>
          <a:xfrm>
            <a:off x="7329696" y="278255"/>
            <a:ext cx="2964060" cy="584775"/>
          </a:xfrm>
          <a:prstGeom prst="rect">
            <a:avLst/>
          </a:prstGeom>
          <a:noFill/>
        </p:spPr>
        <p:txBody>
          <a:bodyPr wrap="square">
            <a:spAutoFit/>
          </a:bodyPr>
          <a:lstStyle/>
          <a:p>
            <a:pPr algn="ctr"/>
            <a:r>
              <a:rPr lang="en-US" sz="1600" b="1" dirty="0"/>
              <a:t>Dense or fully-connected layer</a:t>
            </a:r>
          </a:p>
          <a:p>
            <a:pPr algn="ctr"/>
            <a:r>
              <a:rPr lang="en-US" sz="1600" b="1" dirty="0"/>
              <a:t>Hidden Layer</a:t>
            </a:r>
            <a:endParaRPr lang="en-US" sz="1600" dirty="0"/>
          </a:p>
        </p:txBody>
      </p:sp>
      <p:sp>
        <p:nvSpPr>
          <p:cNvPr id="84" name="Rettangolo 83">
            <a:extLst>
              <a:ext uri="{FF2B5EF4-FFF2-40B4-BE49-F238E27FC236}">
                <a16:creationId xmlns:a16="http://schemas.microsoft.com/office/drawing/2014/main" id="{9DBDB611-AAB8-4DF5-B0C1-F95560987D63}"/>
              </a:ext>
            </a:extLst>
          </p:cNvPr>
          <p:cNvSpPr/>
          <p:nvPr/>
        </p:nvSpPr>
        <p:spPr>
          <a:xfrm>
            <a:off x="8398617" y="828899"/>
            <a:ext cx="882473" cy="279060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ttangolo 84">
            <a:extLst>
              <a:ext uri="{FF2B5EF4-FFF2-40B4-BE49-F238E27FC236}">
                <a16:creationId xmlns:a16="http://schemas.microsoft.com/office/drawing/2014/main" id="{866863AC-49CB-444A-9E61-C1AE32643522}"/>
              </a:ext>
            </a:extLst>
          </p:cNvPr>
          <p:cNvSpPr/>
          <p:nvPr/>
        </p:nvSpPr>
        <p:spPr>
          <a:xfrm>
            <a:off x="6854133" y="1394792"/>
            <a:ext cx="882473" cy="168822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CasellaDiTesto 85">
            <a:extLst>
              <a:ext uri="{FF2B5EF4-FFF2-40B4-BE49-F238E27FC236}">
                <a16:creationId xmlns:a16="http://schemas.microsoft.com/office/drawing/2014/main" id="{C10D73B4-09DF-47F6-AAED-A0DBC94D1FBD}"/>
              </a:ext>
            </a:extLst>
          </p:cNvPr>
          <p:cNvSpPr txBox="1"/>
          <p:nvPr/>
        </p:nvSpPr>
        <p:spPr>
          <a:xfrm>
            <a:off x="6747815" y="1060098"/>
            <a:ext cx="1163762" cy="338554"/>
          </a:xfrm>
          <a:prstGeom prst="rect">
            <a:avLst/>
          </a:prstGeom>
          <a:noFill/>
        </p:spPr>
        <p:txBody>
          <a:bodyPr wrap="square">
            <a:spAutoFit/>
          </a:bodyPr>
          <a:lstStyle/>
          <a:p>
            <a:r>
              <a:rPr lang="en-US" sz="1600" b="1" dirty="0"/>
              <a:t>Input layer</a:t>
            </a:r>
            <a:endParaRPr lang="en-US" sz="1600" dirty="0"/>
          </a:p>
        </p:txBody>
      </p:sp>
      <p:sp>
        <p:nvSpPr>
          <p:cNvPr id="87" name="CasellaDiTesto 86">
            <a:extLst>
              <a:ext uri="{FF2B5EF4-FFF2-40B4-BE49-F238E27FC236}">
                <a16:creationId xmlns:a16="http://schemas.microsoft.com/office/drawing/2014/main" id="{E6B7BEE6-B46B-49D0-B051-FD043C6264D2}"/>
              </a:ext>
            </a:extLst>
          </p:cNvPr>
          <p:cNvSpPr txBox="1"/>
          <p:nvPr/>
        </p:nvSpPr>
        <p:spPr>
          <a:xfrm>
            <a:off x="9645752" y="1651672"/>
            <a:ext cx="1339638" cy="338554"/>
          </a:xfrm>
          <a:prstGeom prst="rect">
            <a:avLst/>
          </a:prstGeom>
          <a:noFill/>
        </p:spPr>
        <p:txBody>
          <a:bodyPr wrap="square">
            <a:spAutoFit/>
          </a:bodyPr>
          <a:lstStyle/>
          <a:p>
            <a:r>
              <a:rPr lang="en-US" sz="1600" b="1" dirty="0"/>
              <a:t>Output layer</a:t>
            </a:r>
            <a:endParaRPr lang="en-US" sz="1600" dirty="0"/>
          </a:p>
        </p:txBody>
      </p:sp>
      <mc:AlternateContent xmlns:mc="http://schemas.openxmlformats.org/markup-compatibility/2006" xmlns:a14="http://schemas.microsoft.com/office/drawing/2010/main">
        <mc:Choice Requires="a14">
          <p:sp>
            <p:nvSpPr>
              <p:cNvPr id="89" name="CasellaDiTesto 88">
                <a:extLst>
                  <a:ext uri="{FF2B5EF4-FFF2-40B4-BE49-F238E27FC236}">
                    <a16:creationId xmlns:a16="http://schemas.microsoft.com/office/drawing/2014/main" id="{7803A923-8B22-4436-A9C3-89AD7B667988}"/>
                  </a:ext>
                </a:extLst>
              </p:cNvPr>
              <p:cNvSpPr txBox="1"/>
              <p:nvPr/>
            </p:nvSpPr>
            <p:spPr>
              <a:xfrm>
                <a:off x="7789241" y="1034763"/>
                <a:ext cx="553549"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600" i="1" smtClean="0">
                              <a:latin typeface="Cambria Math" panose="02040503050406030204" pitchFamily="18" charset="0"/>
                            </a:rPr>
                          </m:ctrlPr>
                        </m:sSubPr>
                        <m:e>
                          <m:r>
                            <a:rPr lang="it-IT" sz="1600" b="0" i="1" smtClean="0">
                              <a:latin typeface="Cambria Math" panose="02040503050406030204" pitchFamily="18" charset="0"/>
                            </a:rPr>
                            <m:t>𝑤</m:t>
                          </m:r>
                        </m:e>
                        <m:sub>
                          <m:r>
                            <a:rPr lang="it-IT" sz="1600" b="0" i="1" smtClean="0">
                              <a:latin typeface="Cambria Math" panose="02040503050406030204" pitchFamily="18" charset="0"/>
                            </a:rPr>
                            <m:t>11</m:t>
                          </m:r>
                        </m:sub>
                      </m:sSub>
                    </m:oMath>
                  </m:oMathPara>
                </a14:m>
                <a:endParaRPr lang="en-US" sz="1600" dirty="0"/>
              </a:p>
            </p:txBody>
          </p:sp>
        </mc:Choice>
        <mc:Fallback xmlns="">
          <p:sp>
            <p:nvSpPr>
              <p:cNvPr id="89" name="CasellaDiTesto 88">
                <a:extLst>
                  <a:ext uri="{FF2B5EF4-FFF2-40B4-BE49-F238E27FC236}">
                    <a16:creationId xmlns:a16="http://schemas.microsoft.com/office/drawing/2014/main" id="{7803A923-8B22-4436-A9C3-89AD7B667988}"/>
                  </a:ext>
                </a:extLst>
              </p:cNvPr>
              <p:cNvSpPr txBox="1">
                <a:spLocks noRot="1" noChangeAspect="1" noMove="1" noResize="1" noEditPoints="1" noAdjustHandles="1" noChangeArrowheads="1" noChangeShapeType="1" noTextEdit="1"/>
              </p:cNvSpPr>
              <p:nvPr/>
            </p:nvSpPr>
            <p:spPr>
              <a:xfrm>
                <a:off x="7789241" y="1034763"/>
                <a:ext cx="553549" cy="338554"/>
              </a:xfrm>
              <a:prstGeom prst="rect">
                <a:avLst/>
              </a:prstGeom>
              <a:blipFill>
                <a:blip r:embed="rId2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0" name="CasellaDiTesto 89">
                <a:extLst>
                  <a:ext uri="{FF2B5EF4-FFF2-40B4-BE49-F238E27FC236}">
                    <a16:creationId xmlns:a16="http://schemas.microsoft.com/office/drawing/2014/main" id="{A29BE8FC-9D83-4C14-A521-EC4278D91F9C}"/>
                  </a:ext>
                </a:extLst>
              </p:cNvPr>
              <p:cNvSpPr txBox="1"/>
              <p:nvPr/>
            </p:nvSpPr>
            <p:spPr>
              <a:xfrm>
                <a:off x="7743894" y="1462403"/>
                <a:ext cx="558294"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600" i="1" smtClean="0">
                              <a:latin typeface="Cambria Math" panose="02040503050406030204" pitchFamily="18" charset="0"/>
                            </a:rPr>
                          </m:ctrlPr>
                        </m:sSubPr>
                        <m:e>
                          <m:r>
                            <a:rPr lang="it-IT" sz="1600" b="0" i="1" smtClean="0">
                              <a:latin typeface="Cambria Math" panose="02040503050406030204" pitchFamily="18" charset="0"/>
                            </a:rPr>
                            <m:t>𝑤</m:t>
                          </m:r>
                        </m:e>
                        <m:sub>
                          <m:r>
                            <a:rPr lang="it-IT" sz="1600" b="0" i="1" smtClean="0">
                              <a:latin typeface="Cambria Math" panose="02040503050406030204" pitchFamily="18" charset="0"/>
                            </a:rPr>
                            <m:t>21</m:t>
                          </m:r>
                        </m:sub>
                      </m:sSub>
                    </m:oMath>
                  </m:oMathPara>
                </a14:m>
                <a:endParaRPr lang="en-US" sz="1600" dirty="0"/>
              </a:p>
            </p:txBody>
          </p:sp>
        </mc:Choice>
        <mc:Fallback xmlns="">
          <p:sp>
            <p:nvSpPr>
              <p:cNvPr id="90" name="CasellaDiTesto 89">
                <a:extLst>
                  <a:ext uri="{FF2B5EF4-FFF2-40B4-BE49-F238E27FC236}">
                    <a16:creationId xmlns:a16="http://schemas.microsoft.com/office/drawing/2014/main" id="{A29BE8FC-9D83-4C14-A521-EC4278D91F9C}"/>
                  </a:ext>
                </a:extLst>
              </p:cNvPr>
              <p:cNvSpPr txBox="1">
                <a:spLocks noRot="1" noChangeAspect="1" noMove="1" noResize="1" noEditPoints="1" noAdjustHandles="1" noChangeArrowheads="1" noChangeShapeType="1" noTextEdit="1"/>
              </p:cNvSpPr>
              <p:nvPr/>
            </p:nvSpPr>
            <p:spPr>
              <a:xfrm>
                <a:off x="7743894" y="1462403"/>
                <a:ext cx="558294" cy="338554"/>
              </a:xfrm>
              <a:prstGeom prst="rect">
                <a:avLst/>
              </a:prstGeom>
              <a:blipFill>
                <a:blip r:embed="rId2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1" name="CasellaDiTesto 90">
                <a:extLst>
                  <a:ext uri="{FF2B5EF4-FFF2-40B4-BE49-F238E27FC236}">
                    <a16:creationId xmlns:a16="http://schemas.microsoft.com/office/drawing/2014/main" id="{D9456075-383C-4E90-9D9B-64998A3C8147}"/>
                  </a:ext>
                </a:extLst>
              </p:cNvPr>
              <p:cNvSpPr txBox="1"/>
              <p:nvPr/>
            </p:nvSpPr>
            <p:spPr>
              <a:xfrm>
                <a:off x="7939874" y="1769086"/>
                <a:ext cx="558294"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600" i="1" smtClean="0">
                              <a:latin typeface="Cambria Math" panose="02040503050406030204" pitchFamily="18" charset="0"/>
                            </a:rPr>
                          </m:ctrlPr>
                        </m:sSubPr>
                        <m:e>
                          <m:r>
                            <a:rPr lang="it-IT" sz="1600" b="0" i="1" smtClean="0">
                              <a:latin typeface="Cambria Math" panose="02040503050406030204" pitchFamily="18" charset="0"/>
                            </a:rPr>
                            <m:t>𝑤</m:t>
                          </m:r>
                        </m:e>
                        <m:sub>
                          <m:r>
                            <a:rPr lang="it-IT" sz="1600" b="0" i="1" smtClean="0">
                              <a:latin typeface="Cambria Math" panose="02040503050406030204" pitchFamily="18" charset="0"/>
                            </a:rPr>
                            <m:t>31</m:t>
                          </m:r>
                        </m:sub>
                      </m:sSub>
                    </m:oMath>
                  </m:oMathPara>
                </a14:m>
                <a:endParaRPr lang="en-US" sz="1600" dirty="0"/>
              </a:p>
            </p:txBody>
          </p:sp>
        </mc:Choice>
        <mc:Fallback xmlns="">
          <p:sp>
            <p:nvSpPr>
              <p:cNvPr id="91" name="CasellaDiTesto 90">
                <a:extLst>
                  <a:ext uri="{FF2B5EF4-FFF2-40B4-BE49-F238E27FC236}">
                    <a16:creationId xmlns:a16="http://schemas.microsoft.com/office/drawing/2014/main" id="{D9456075-383C-4E90-9D9B-64998A3C8147}"/>
                  </a:ext>
                </a:extLst>
              </p:cNvPr>
              <p:cNvSpPr txBox="1">
                <a:spLocks noRot="1" noChangeAspect="1" noMove="1" noResize="1" noEditPoints="1" noAdjustHandles="1" noChangeArrowheads="1" noChangeShapeType="1" noTextEdit="1"/>
              </p:cNvSpPr>
              <p:nvPr/>
            </p:nvSpPr>
            <p:spPr>
              <a:xfrm>
                <a:off x="7939874" y="1769086"/>
                <a:ext cx="558294" cy="338554"/>
              </a:xfrm>
              <a:prstGeom prst="rect">
                <a:avLst/>
              </a:prstGeom>
              <a:blipFill>
                <a:blip r:embed="rId2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2" name="CasellaDiTesto 91">
                <a:extLst>
                  <a:ext uri="{FF2B5EF4-FFF2-40B4-BE49-F238E27FC236}">
                    <a16:creationId xmlns:a16="http://schemas.microsoft.com/office/drawing/2014/main" id="{FEB36ED8-00C9-450F-8804-EBA9121FCD42}"/>
                  </a:ext>
                </a:extLst>
              </p:cNvPr>
              <p:cNvSpPr txBox="1"/>
              <p:nvPr/>
            </p:nvSpPr>
            <p:spPr>
              <a:xfrm>
                <a:off x="9326093" y="1316214"/>
                <a:ext cx="430694"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600" i="1" smtClean="0">
                              <a:latin typeface="Cambria Math" panose="02040503050406030204" pitchFamily="18" charset="0"/>
                            </a:rPr>
                          </m:ctrlPr>
                        </m:sSubPr>
                        <m:e>
                          <m:r>
                            <a:rPr lang="it-IT" sz="1600" b="0" i="1" smtClean="0">
                              <a:latin typeface="Cambria Math" panose="02040503050406030204" pitchFamily="18" charset="0"/>
                            </a:rPr>
                            <m:t>𝑦</m:t>
                          </m:r>
                        </m:e>
                        <m:sub>
                          <m:r>
                            <a:rPr lang="it-IT" sz="1600" b="0" i="1" smtClean="0">
                              <a:latin typeface="Cambria Math" panose="02040503050406030204" pitchFamily="18" charset="0"/>
                            </a:rPr>
                            <m:t>1</m:t>
                          </m:r>
                        </m:sub>
                      </m:sSub>
                    </m:oMath>
                  </m:oMathPara>
                </a14:m>
                <a:endParaRPr lang="en-US" sz="1600" dirty="0"/>
              </a:p>
            </p:txBody>
          </p:sp>
        </mc:Choice>
        <mc:Fallback xmlns="">
          <p:sp>
            <p:nvSpPr>
              <p:cNvPr id="92" name="CasellaDiTesto 91">
                <a:extLst>
                  <a:ext uri="{FF2B5EF4-FFF2-40B4-BE49-F238E27FC236}">
                    <a16:creationId xmlns:a16="http://schemas.microsoft.com/office/drawing/2014/main" id="{FEB36ED8-00C9-450F-8804-EBA9121FCD42}"/>
                  </a:ext>
                </a:extLst>
              </p:cNvPr>
              <p:cNvSpPr txBox="1">
                <a:spLocks noRot="1" noChangeAspect="1" noMove="1" noResize="1" noEditPoints="1" noAdjustHandles="1" noChangeArrowheads="1" noChangeShapeType="1" noTextEdit="1"/>
              </p:cNvSpPr>
              <p:nvPr/>
            </p:nvSpPr>
            <p:spPr>
              <a:xfrm>
                <a:off x="9326093" y="1316214"/>
                <a:ext cx="430694" cy="338554"/>
              </a:xfrm>
              <a:prstGeom prst="rect">
                <a:avLst/>
              </a:prstGeom>
              <a:blipFill>
                <a:blip r:embed="rId28"/>
                <a:stretch>
                  <a:fillRect b="-3636"/>
                </a:stretch>
              </a:blipFill>
            </p:spPr>
            <p:txBody>
              <a:bodyPr/>
              <a:lstStyle/>
              <a:p>
                <a:r>
                  <a:rPr lang="en-US">
                    <a:noFill/>
                  </a:rPr>
                  <a:t> </a:t>
                </a:r>
              </a:p>
            </p:txBody>
          </p:sp>
        </mc:Fallback>
      </mc:AlternateContent>
    </p:spTree>
    <p:extLst>
      <p:ext uri="{BB962C8B-B14F-4D97-AF65-F5344CB8AC3E}">
        <p14:creationId xmlns:p14="http://schemas.microsoft.com/office/powerpoint/2010/main" val="191348181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BA49B5CB-0E59-47F5-A598-B008FEAB60F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555" t="5848" r="6725" b="6140"/>
          <a:stretch/>
        </p:blipFill>
        <p:spPr bwMode="auto">
          <a:xfrm>
            <a:off x="11390552" y="-17585"/>
            <a:ext cx="801448" cy="80411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662D03B7-781F-465F-B63F-5FECEC74ED4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2882" t="12118" r="9832" b="18598"/>
          <a:stretch/>
        </p:blipFill>
        <p:spPr bwMode="auto">
          <a:xfrm>
            <a:off x="11435555" y="786534"/>
            <a:ext cx="731111" cy="655404"/>
          </a:xfrm>
          <a:prstGeom prst="rect">
            <a:avLst/>
          </a:prstGeom>
          <a:noFill/>
          <a:extLst>
            <a:ext uri="{909E8E84-426E-40DD-AFC4-6F175D3DCCD1}">
              <a14:hiddenFill xmlns:a14="http://schemas.microsoft.com/office/drawing/2010/main">
                <a:solidFill>
                  <a:srgbClr val="FFFFFF"/>
                </a:solidFill>
              </a14:hiddenFill>
            </a:ext>
          </a:extLst>
        </p:spPr>
      </p:pic>
      <p:pic>
        <p:nvPicPr>
          <p:cNvPr id="6" name="Immagine 5">
            <a:extLst>
              <a:ext uri="{FF2B5EF4-FFF2-40B4-BE49-F238E27FC236}">
                <a16:creationId xmlns:a16="http://schemas.microsoft.com/office/drawing/2014/main" id="{E506EE41-8FBF-4069-BE3E-A9357494240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80313" y="0"/>
            <a:ext cx="801447" cy="800101"/>
          </a:xfrm>
          <a:prstGeom prst="rect">
            <a:avLst/>
          </a:prstGeom>
          <a:ln>
            <a:noFill/>
          </a:ln>
          <a:effectLst>
            <a:outerShdw blurRad="292100" dist="139700" dir="2700000" algn="tl" rotWithShape="0">
              <a:srgbClr val="333333">
                <a:alpha val="65000"/>
              </a:srgbClr>
            </a:outerShdw>
          </a:effectLst>
        </p:spPr>
      </p:pic>
      <p:sp>
        <p:nvSpPr>
          <p:cNvPr id="9" name="CasellaDiTesto 8">
            <a:extLst>
              <a:ext uri="{FF2B5EF4-FFF2-40B4-BE49-F238E27FC236}">
                <a16:creationId xmlns:a16="http://schemas.microsoft.com/office/drawing/2014/main" id="{78F30BA7-DC35-49CF-8F0D-1A9CA614DB74}"/>
              </a:ext>
            </a:extLst>
          </p:cNvPr>
          <p:cNvSpPr txBox="1"/>
          <p:nvPr/>
        </p:nvSpPr>
        <p:spPr>
          <a:xfrm>
            <a:off x="8484823" y="6488668"/>
            <a:ext cx="3707177" cy="369332"/>
          </a:xfrm>
          <a:prstGeom prst="rect">
            <a:avLst/>
          </a:prstGeom>
          <a:noFill/>
        </p:spPr>
        <p:txBody>
          <a:bodyPr wrap="square" rtlCol="0">
            <a:spAutoFit/>
          </a:bodyPr>
          <a:lstStyle/>
          <a:p>
            <a:r>
              <a:rPr lang="en-US" i="1" dirty="0"/>
              <a:t>INAF School of AI, Naples, April 14-17</a:t>
            </a:r>
          </a:p>
        </p:txBody>
      </p:sp>
      <mc:AlternateContent xmlns:mc="http://schemas.openxmlformats.org/markup-compatibility/2006" xmlns:a14="http://schemas.microsoft.com/office/drawing/2010/main">
        <mc:Choice Requires="a14">
          <p:sp>
            <p:nvSpPr>
              <p:cNvPr id="49" name="CasellaDiTesto 48">
                <a:extLst>
                  <a:ext uri="{FF2B5EF4-FFF2-40B4-BE49-F238E27FC236}">
                    <a16:creationId xmlns:a16="http://schemas.microsoft.com/office/drawing/2014/main" id="{F2A886E0-170B-44C5-888B-EAC8023F9E37}"/>
                  </a:ext>
                </a:extLst>
              </p:cNvPr>
              <p:cNvSpPr txBox="1"/>
              <p:nvPr/>
            </p:nvSpPr>
            <p:spPr>
              <a:xfrm>
                <a:off x="4641513" y="1018870"/>
                <a:ext cx="2186431" cy="73334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it-IT" b="0" i="1" smtClean="0">
                          <a:latin typeface="Cambria Math" panose="02040503050406030204" pitchFamily="18" charset="0"/>
                        </a:rPr>
                        <m:t>𝑋</m:t>
                      </m:r>
                      <m:r>
                        <a:rPr lang="en-US" i="1" smtClean="0">
                          <a:latin typeface="Cambria Math" panose="02040503050406030204" pitchFamily="18" charset="0"/>
                        </a:rPr>
                        <m:t>=</m:t>
                      </m:r>
                      <m:d>
                        <m:dPr>
                          <m:ctrlPr>
                            <a:rPr lang="en-US" i="1" smtClean="0">
                              <a:latin typeface="Cambria Math" panose="02040503050406030204" pitchFamily="18" charset="0"/>
                            </a:rPr>
                          </m:ctrlPr>
                        </m:dPr>
                        <m:e>
                          <m:m>
                            <m:mPr>
                              <m:mcs>
                                <m:mc>
                                  <m:mcPr>
                                    <m:count m:val="3"/>
                                    <m:mcJc m:val="center"/>
                                  </m:mcPr>
                                </m:mc>
                              </m:mcs>
                              <m:ctrlPr>
                                <a:rPr lang="en-US" i="1" smtClean="0">
                                  <a:latin typeface="Cambria Math" panose="02040503050406030204" pitchFamily="18" charset="0"/>
                                </a:rPr>
                              </m:ctrlPr>
                            </m:mPr>
                            <m:mr>
                              <m:e>
                                <m:sSub>
                                  <m:sSubPr>
                                    <m:ctrlPr>
                                      <a:rPr lang="en-US" i="1" smtClean="0">
                                        <a:latin typeface="Cambria Math" panose="02040503050406030204" pitchFamily="18" charset="0"/>
                                      </a:rPr>
                                    </m:ctrlPr>
                                  </m:sSubPr>
                                  <m:e>
                                    <m:r>
                                      <a:rPr lang="it-IT" b="0" i="1" smtClean="0">
                                        <a:latin typeface="Cambria Math" panose="02040503050406030204" pitchFamily="18" charset="0"/>
                                      </a:rPr>
                                      <m:t>𝑥</m:t>
                                    </m:r>
                                  </m:e>
                                  <m:sub>
                                    <m:r>
                                      <a:rPr lang="it-IT" b="0" i="1" smtClean="0">
                                        <a:latin typeface="Cambria Math" panose="02040503050406030204" pitchFamily="18" charset="0"/>
                                      </a:rPr>
                                      <m:t>11</m:t>
                                    </m:r>
                                  </m:sub>
                                </m:sSub>
                              </m:e>
                              <m:e>
                                <m:r>
                                  <a:rPr lang="en-US" i="1" smtClean="0">
                                    <a:latin typeface="Cambria Math" panose="02040503050406030204" pitchFamily="18" charset="0"/>
                                  </a:rPr>
                                  <m:t>⋯</m:t>
                                </m:r>
                              </m:e>
                              <m:e>
                                <m:sSub>
                                  <m:sSubPr>
                                    <m:ctrlPr>
                                      <a:rPr lang="en-US" i="1" smtClean="0">
                                        <a:latin typeface="Cambria Math" panose="02040503050406030204" pitchFamily="18" charset="0"/>
                                      </a:rPr>
                                    </m:ctrlPr>
                                  </m:sSubPr>
                                  <m:e>
                                    <m:r>
                                      <a:rPr lang="it-IT" b="0" i="1" smtClean="0">
                                        <a:latin typeface="Cambria Math" panose="02040503050406030204" pitchFamily="18" charset="0"/>
                                      </a:rPr>
                                      <m:t>𝑥</m:t>
                                    </m:r>
                                  </m:e>
                                  <m:sub>
                                    <m:r>
                                      <a:rPr lang="it-IT" b="0" i="1" smtClean="0">
                                        <a:latin typeface="Cambria Math" panose="02040503050406030204" pitchFamily="18" charset="0"/>
                                      </a:rPr>
                                      <m:t>1</m:t>
                                    </m:r>
                                    <m:r>
                                      <a:rPr lang="it-IT" b="0" i="1" smtClean="0">
                                        <a:latin typeface="Cambria Math" panose="02040503050406030204" pitchFamily="18" charset="0"/>
                                      </a:rPr>
                                      <m:t>𝑀</m:t>
                                    </m:r>
                                  </m:sub>
                                </m:sSub>
                              </m:e>
                            </m:mr>
                            <m:mr>
                              <m:e>
                                <m:r>
                                  <a:rPr lang="en-US" i="1" smtClean="0">
                                    <a:latin typeface="Cambria Math" panose="02040503050406030204" pitchFamily="18" charset="0"/>
                                  </a:rPr>
                                  <m:t>⋮</m:t>
                                </m:r>
                              </m:e>
                              <m:e>
                                <m:r>
                                  <a:rPr lang="en-US" i="1" smtClean="0">
                                    <a:latin typeface="Cambria Math" panose="02040503050406030204" pitchFamily="18" charset="0"/>
                                  </a:rPr>
                                  <m:t>⋱</m:t>
                                </m:r>
                              </m:e>
                              <m:e>
                                <m:r>
                                  <a:rPr lang="en-US" i="1" smtClean="0">
                                    <a:latin typeface="Cambria Math" panose="02040503050406030204" pitchFamily="18" charset="0"/>
                                  </a:rPr>
                                  <m:t>⋮</m:t>
                                </m:r>
                              </m:e>
                            </m:mr>
                            <m:mr>
                              <m:e>
                                <m:sSub>
                                  <m:sSubPr>
                                    <m:ctrlPr>
                                      <a:rPr lang="en-US" i="1" smtClean="0">
                                        <a:latin typeface="Cambria Math" panose="02040503050406030204" pitchFamily="18" charset="0"/>
                                      </a:rPr>
                                    </m:ctrlPr>
                                  </m:sSubPr>
                                  <m:e>
                                    <m:r>
                                      <a:rPr lang="it-IT" b="0" i="1" smtClean="0">
                                        <a:latin typeface="Cambria Math" panose="02040503050406030204" pitchFamily="18" charset="0"/>
                                      </a:rPr>
                                      <m:t>𝑥</m:t>
                                    </m:r>
                                  </m:e>
                                  <m:sub>
                                    <m:r>
                                      <a:rPr lang="it-IT" b="0" i="1" smtClean="0">
                                        <a:latin typeface="Cambria Math" panose="02040503050406030204" pitchFamily="18" charset="0"/>
                                      </a:rPr>
                                      <m:t>𝑛</m:t>
                                    </m:r>
                                    <m:r>
                                      <a:rPr lang="it-IT" b="0" i="1" smtClean="0">
                                        <a:latin typeface="Cambria Math" panose="02040503050406030204" pitchFamily="18" charset="0"/>
                                      </a:rPr>
                                      <m:t>1</m:t>
                                    </m:r>
                                  </m:sub>
                                </m:sSub>
                              </m:e>
                              <m:e>
                                <m:r>
                                  <a:rPr lang="en-US" i="1" smtClean="0">
                                    <a:latin typeface="Cambria Math" panose="02040503050406030204" pitchFamily="18" charset="0"/>
                                  </a:rPr>
                                  <m:t>⋯</m:t>
                                </m:r>
                              </m:e>
                              <m:e>
                                <m:sSub>
                                  <m:sSubPr>
                                    <m:ctrlPr>
                                      <a:rPr lang="en-US" i="1" smtClean="0">
                                        <a:latin typeface="Cambria Math" panose="02040503050406030204" pitchFamily="18" charset="0"/>
                                      </a:rPr>
                                    </m:ctrlPr>
                                  </m:sSubPr>
                                  <m:e>
                                    <m:r>
                                      <a:rPr lang="it-IT" b="0" i="1" smtClean="0">
                                        <a:latin typeface="Cambria Math" panose="02040503050406030204" pitchFamily="18" charset="0"/>
                                      </a:rPr>
                                      <m:t>𝑥</m:t>
                                    </m:r>
                                  </m:e>
                                  <m:sub>
                                    <m:r>
                                      <a:rPr lang="it-IT" b="0" i="1" smtClean="0">
                                        <a:latin typeface="Cambria Math" panose="02040503050406030204" pitchFamily="18" charset="0"/>
                                      </a:rPr>
                                      <m:t>𝑛𝑀</m:t>
                                    </m:r>
                                  </m:sub>
                                </m:sSub>
                              </m:e>
                            </m:mr>
                          </m:m>
                        </m:e>
                      </m:d>
                    </m:oMath>
                  </m:oMathPara>
                </a14:m>
                <a:endParaRPr lang="en-US" dirty="0"/>
              </a:p>
            </p:txBody>
          </p:sp>
        </mc:Choice>
        <mc:Fallback xmlns="">
          <p:sp>
            <p:nvSpPr>
              <p:cNvPr id="49" name="CasellaDiTesto 48">
                <a:extLst>
                  <a:ext uri="{FF2B5EF4-FFF2-40B4-BE49-F238E27FC236}">
                    <a16:creationId xmlns:a16="http://schemas.microsoft.com/office/drawing/2014/main" id="{F2A886E0-170B-44C5-888B-EAC8023F9E37}"/>
                  </a:ext>
                </a:extLst>
              </p:cNvPr>
              <p:cNvSpPr txBox="1">
                <a:spLocks noRot="1" noChangeAspect="1" noMove="1" noResize="1" noEditPoints="1" noAdjustHandles="1" noChangeArrowheads="1" noChangeShapeType="1" noTextEdit="1"/>
              </p:cNvSpPr>
              <p:nvPr/>
            </p:nvSpPr>
            <p:spPr>
              <a:xfrm>
                <a:off x="4641513" y="1018870"/>
                <a:ext cx="2186431" cy="733342"/>
              </a:xfrm>
              <a:prstGeom prst="rect">
                <a:avLst/>
              </a:prstGeom>
              <a:blipFill>
                <a:blip r:embed="rId5"/>
                <a:stretch>
                  <a:fillRect/>
                </a:stretch>
              </a:blipFill>
            </p:spPr>
            <p:txBody>
              <a:bodyPr/>
              <a:lstStyle/>
              <a:p>
                <a:r>
                  <a:rPr lang="en-US">
                    <a:noFill/>
                  </a:rPr>
                  <a:t> </a:t>
                </a:r>
              </a:p>
            </p:txBody>
          </p:sp>
        </mc:Fallback>
      </mc:AlternateContent>
      <p:sp>
        <p:nvSpPr>
          <p:cNvPr id="50" name="CasellaDiTesto 49">
            <a:extLst>
              <a:ext uri="{FF2B5EF4-FFF2-40B4-BE49-F238E27FC236}">
                <a16:creationId xmlns:a16="http://schemas.microsoft.com/office/drawing/2014/main" id="{0F429952-E499-42E2-87E6-66BBAFFCE4D3}"/>
              </a:ext>
            </a:extLst>
          </p:cNvPr>
          <p:cNvSpPr txBox="1"/>
          <p:nvPr/>
        </p:nvSpPr>
        <p:spPr>
          <a:xfrm>
            <a:off x="4572369" y="273801"/>
            <a:ext cx="5539154" cy="584775"/>
          </a:xfrm>
          <a:prstGeom prst="rect">
            <a:avLst/>
          </a:prstGeom>
          <a:noFill/>
        </p:spPr>
        <p:txBody>
          <a:bodyPr wrap="square">
            <a:spAutoFit/>
          </a:bodyPr>
          <a:lstStyle/>
          <a:p>
            <a:r>
              <a:rPr lang="en-US" sz="1600" b="1" dirty="0"/>
              <a:t>The input is represented as a matrix, </a:t>
            </a:r>
          </a:p>
          <a:p>
            <a:r>
              <a:rPr lang="en-US" sz="1600" b="1" dirty="0"/>
              <a:t>i.e. N samples, each of them is an M-dimensional vector, (N, M) </a:t>
            </a:r>
            <a:endParaRPr lang="en-US" sz="1600" dirty="0"/>
          </a:p>
        </p:txBody>
      </p:sp>
      <p:grpSp>
        <p:nvGrpSpPr>
          <p:cNvPr id="2" name="Gruppo 1">
            <a:extLst>
              <a:ext uri="{FF2B5EF4-FFF2-40B4-BE49-F238E27FC236}">
                <a16:creationId xmlns:a16="http://schemas.microsoft.com/office/drawing/2014/main" id="{CCE794CB-0201-4647-9C8B-01B7B750401C}"/>
              </a:ext>
            </a:extLst>
          </p:cNvPr>
          <p:cNvGrpSpPr/>
          <p:nvPr/>
        </p:nvGrpSpPr>
        <p:grpSpPr>
          <a:xfrm>
            <a:off x="173042" y="786534"/>
            <a:ext cx="4237575" cy="3225993"/>
            <a:chOff x="114019" y="151718"/>
            <a:chExt cx="4237575" cy="3225993"/>
          </a:xfrm>
        </p:grpSpPr>
        <p:grpSp>
          <p:nvGrpSpPr>
            <p:cNvPr id="59" name="Gruppo 58">
              <a:extLst>
                <a:ext uri="{FF2B5EF4-FFF2-40B4-BE49-F238E27FC236}">
                  <a16:creationId xmlns:a16="http://schemas.microsoft.com/office/drawing/2014/main" id="{8D9698BC-2489-4AEE-AB32-2262295D46D6}"/>
                </a:ext>
              </a:extLst>
            </p:cNvPr>
            <p:cNvGrpSpPr/>
            <p:nvPr/>
          </p:nvGrpSpPr>
          <p:grpSpPr>
            <a:xfrm>
              <a:off x="570178" y="719881"/>
              <a:ext cx="3111597" cy="2492982"/>
              <a:chOff x="6718200" y="1625965"/>
              <a:chExt cx="2277743" cy="1842115"/>
            </a:xfrm>
          </p:grpSpPr>
          <p:sp>
            <p:nvSpPr>
              <p:cNvPr id="60" name="Ovale 59">
                <a:extLst>
                  <a:ext uri="{FF2B5EF4-FFF2-40B4-BE49-F238E27FC236}">
                    <a16:creationId xmlns:a16="http://schemas.microsoft.com/office/drawing/2014/main" id="{DCDDFAA9-5B1E-4EF9-9DCC-4C309C54ED44}"/>
                  </a:ext>
                </a:extLst>
              </p:cNvPr>
              <p:cNvSpPr>
                <a:spLocks noChangeAspect="1"/>
              </p:cNvSpPr>
              <p:nvPr/>
            </p:nvSpPr>
            <p:spPr>
              <a:xfrm>
                <a:off x="7747948" y="1625965"/>
                <a:ext cx="324000" cy="3240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e 60">
                <a:extLst>
                  <a:ext uri="{FF2B5EF4-FFF2-40B4-BE49-F238E27FC236}">
                    <a16:creationId xmlns:a16="http://schemas.microsoft.com/office/drawing/2014/main" id="{7A5440FC-A882-48D2-89FB-871CECC7B5B0}"/>
                  </a:ext>
                </a:extLst>
              </p:cNvPr>
              <p:cNvSpPr>
                <a:spLocks noChangeAspect="1"/>
              </p:cNvSpPr>
              <p:nvPr/>
            </p:nvSpPr>
            <p:spPr>
              <a:xfrm>
                <a:off x="7747948" y="2130776"/>
                <a:ext cx="324000" cy="3240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e 61">
                <a:extLst>
                  <a:ext uri="{FF2B5EF4-FFF2-40B4-BE49-F238E27FC236}">
                    <a16:creationId xmlns:a16="http://schemas.microsoft.com/office/drawing/2014/main" id="{51028272-C4B3-4183-8A93-37C1243A3E29}"/>
                  </a:ext>
                </a:extLst>
              </p:cNvPr>
              <p:cNvSpPr>
                <a:spLocks noChangeAspect="1"/>
              </p:cNvSpPr>
              <p:nvPr/>
            </p:nvSpPr>
            <p:spPr>
              <a:xfrm>
                <a:off x="7747948" y="2639269"/>
                <a:ext cx="324000" cy="3240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e 62">
                <a:extLst>
                  <a:ext uri="{FF2B5EF4-FFF2-40B4-BE49-F238E27FC236}">
                    <a16:creationId xmlns:a16="http://schemas.microsoft.com/office/drawing/2014/main" id="{CD17F846-7B7D-4F78-92E6-B9848AD3913B}"/>
                  </a:ext>
                </a:extLst>
              </p:cNvPr>
              <p:cNvSpPr>
                <a:spLocks noChangeAspect="1"/>
              </p:cNvSpPr>
              <p:nvPr/>
            </p:nvSpPr>
            <p:spPr>
              <a:xfrm>
                <a:off x="7747948" y="3144080"/>
                <a:ext cx="324000" cy="3240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4" name="Connettore 2 63">
                <a:extLst>
                  <a:ext uri="{FF2B5EF4-FFF2-40B4-BE49-F238E27FC236}">
                    <a16:creationId xmlns:a16="http://schemas.microsoft.com/office/drawing/2014/main" id="{0F74437A-5E47-4197-9C5C-DA2A165FE804}"/>
                  </a:ext>
                </a:extLst>
              </p:cNvPr>
              <p:cNvCxnSpPr>
                <a:cxnSpLocks/>
                <a:stCxn id="70" idx="6"/>
                <a:endCxn id="60" idx="2"/>
              </p:cNvCxnSpPr>
              <p:nvPr/>
            </p:nvCxnSpPr>
            <p:spPr>
              <a:xfrm flipV="1">
                <a:off x="6934200" y="1787965"/>
                <a:ext cx="813748" cy="443434"/>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5" name="Connettore 2 64">
                <a:extLst>
                  <a:ext uri="{FF2B5EF4-FFF2-40B4-BE49-F238E27FC236}">
                    <a16:creationId xmlns:a16="http://schemas.microsoft.com/office/drawing/2014/main" id="{3BC89B43-4EF9-4B58-A463-9FD188896FEE}"/>
                  </a:ext>
                </a:extLst>
              </p:cNvPr>
              <p:cNvCxnSpPr>
                <a:cxnSpLocks/>
                <a:stCxn id="71" idx="6"/>
                <a:endCxn id="60" idx="2"/>
              </p:cNvCxnSpPr>
              <p:nvPr/>
            </p:nvCxnSpPr>
            <p:spPr>
              <a:xfrm flipV="1">
                <a:off x="6934200" y="1787965"/>
                <a:ext cx="813748" cy="795502"/>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6" name="Connettore 2 65">
                <a:extLst>
                  <a:ext uri="{FF2B5EF4-FFF2-40B4-BE49-F238E27FC236}">
                    <a16:creationId xmlns:a16="http://schemas.microsoft.com/office/drawing/2014/main" id="{68FCE8CD-A0AA-428C-846F-C36487F9B0B5}"/>
                  </a:ext>
                </a:extLst>
              </p:cNvPr>
              <p:cNvCxnSpPr>
                <a:cxnSpLocks/>
                <a:stCxn id="72" idx="6"/>
                <a:endCxn id="60" idx="2"/>
              </p:cNvCxnSpPr>
              <p:nvPr/>
            </p:nvCxnSpPr>
            <p:spPr>
              <a:xfrm flipV="1">
                <a:off x="6934200" y="1787965"/>
                <a:ext cx="813748" cy="11454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7" name="Connettore 2 66">
                <a:extLst>
                  <a:ext uri="{FF2B5EF4-FFF2-40B4-BE49-F238E27FC236}">
                    <a16:creationId xmlns:a16="http://schemas.microsoft.com/office/drawing/2014/main" id="{CE8A79AD-4DE9-4E9F-BB68-FE91CBBFCF57}"/>
                  </a:ext>
                </a:extLst>
              </p:cNvPr>
              <p:cNvCxnSpPr>
                <a:cxnSpLocks/>
                <a:stCxn id="70" idx="6"/>
                <a:endCxn id="61" idx="2"/>
              </p:cNvCxnSpPr>
              <p:nvPr/>
            </p:nvCxnSpPr>
            <p:spPr>
              <a:xfrm>
                <a:off x="6934200" y="2231399"/>
                <a:ext cx="813748" cy="61377"/>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8" name="Connettore 2 67">
                <a:extLst>
                  <a:ext uri="{FF2B5EF4-FFF2-40B4-BE49-F238E27FC236}">
                    <a16:creationId xmlns:a16="http://schemas.microsoft.com/office/drawing/2014/main" id="{DDD4EDEB-B9EE-409B-9EB7-23A6152D3427}"/>
                  </a:ext>
                </a:extLst>
              </p:cNvPr>
              <p:cNvCxnSpPr>
                <a:cxnSpLocks/>
                <a:stCxn id="71" idx="6"/>
                <a:endCxn id="61" idx="2"/>
              </p:cNvCxnSpPr>
              <p:nvPr/>
            </p:nvCxnSpPr>
            <p:spPr>
              <a:xfrm flipV="1">
                <a:off x="6934200" y="2292776"/>
                <a:ext cx="813748" cy="290691"/>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9" name="Connettore 2 68">
                <a:extLst>
                  <a:ext uri="{FF2B5EF4-FFF2-40B4-BE49-F238E27FC236}">
                    <a16:creationId xmlns:a16="http://schemas.microsoft.com/office/drawing/2014/main" id="{769F26D0-D922-423B-ABBB-291B72725F82}"/>
                  </a:ext>
                </a:extLst>
              </p:cNvPr>
              <p:cNvCxnSpPr>
                <a:cxnSpLocks/>
                <a:stCxn id="72" idx="6"/>
                <a:endCxn id="61" idx="2"/>
              </p:cNvCxnSpPr>
              <p:nvPr/>
            </p:nvCxnSpPr>
            <p:spPr>
              <a:xfrm flipV="1">
                <a:off x="6934200" y="2292776"/>
                <a:ext cx="813748" cy="640589"/>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0" name="Ovale 69">
                <a:extLst>
                  <a:ext uri="{FF2B5EF4-FFF2-40B4-BE49-F238E27FC236}">
                    <a16:creationId xmlns:a16="http://schemas.microsoft.com/office/drawing/2014/main" id="{A0957240-A6F6-4833-8F55-EF67FD225285}"/>
                  </a:ext>
                </a:extLst>
              </p:cNvPr>
              <p:cNvSpPr>
                <a:spLocks noChangeAspect="1"/>
              </p:cNvSpPr>
              <p:nvPr/>
            </p:nvSpPr>
            <p:spPr>
              <a:xfrm>
                <a:off x="6718200" y="2123399"/>
                <a:ext cx="216000" cy="2160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e 70">
                <a:extLst>
                  <a:ext uri="{FF2B5EF4-FFF2-40B4-BE49-F238E27FC236}">
                    <a16:creationId xmlns:a16="http://schemas.microsoft.com/office/drawing/2014/main" id="{752F6678-403F-48F0-8E3B-7D08175BBCB5}"/>
                  </a:ext>
                </a:extLst>
              </p:cNvPr>
              <p:cNvSpPr>
                <a:spLocks noChangeAspect="1"/>
              </p:cNvSpPr>
              <p:nvPr/>
            </p:nvSpPr>
            <p:spPr>
              <a:xfrm>
                <a:off x="6718200" y="2475467"/>
                <a:ext cx="216000" cy="2160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e 71">
                <a:extLst>
                  <a:ext uri="{FF2B5EF4-FFF2-40B4-BE49-F238E27FC236}">
                    <a16:creationId xmlns:a16="http://schemas.microsoft.com/office/drawing/2014/main" id="{A3CA7D67-0237-42DD-8EB9-68B4684C6BD1}"/>
                  </a:ext>
                </a:extLst>
              </p:cNvPr>
              <p:cNvSpPr>
                <a:spLocks noChangeAspect="1"/>
              </p:cNvSpPr>
              <p:nvPr/>
            </p:nvSpPr>
            <p:spPr>
              <a:xfrm>
                <a:off x="6718200" y="2825365"/>
                <a:ext cx="216000" cy="2160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3" name="Connettore 2 72">
                <a:extLst>
                  <a:ext uri="{FF2B5EF4-FFF2-40B4-BE49-F238E27FC236}">
                    <a16:creationId xmlns:a16="http://schemas.microsoft.com/office/drawing/2014/main" id="{4B84C0E0-CC7A-43FD-AD3E-C4658A5B090F}"/>
                  </a:ext>
                </a:extLst>
              </p:cNvPr>
              <p:cNvCxnSpPr>
                <a:cxnSpLocks/>
                <a:stCxn id="70" idx="6"/>
                <a:endCxn id="62" idx="2"/>
              </p:cNvCxnSpPr>
              <p:nvPr/>
            </p:nvCxnSpPr>
            <p:spPr>
              <a:xfrm>
                <a:off x="6934200" y="2231399"/>
                <a:ext cx="813748" cy="569870"/>
              </a:xfrm>
              <a:prstGeom prst="straightConnector1">
                <a:avLst/>
              </a:prstGeom>
              <a:ln w="127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74" name="Connettore 2 73">
                <a:extLst>
                  <a:ext uri="{FF2B5EF4-FFF2-40B4-BE49-F238E27FC236}">
                    <a16:creationId xmlns:a16="http://schemas.microsoft.com/office/drawing/2014/main" id="{EDBB2E87-FEA6-4166-8CFF-E48FEC92215E}"/>
                  </a:ext>
                </a:extLst>
              </p:cNvPr>
              <p:cNvCxnSpPr>
                <a:cxnSpLocks/>
                <a:stCxn id="71" idx="6"/>
                <a:endCxn id="62" idx="2"/>
              </p:cNvCxnSpPr>
              <p:nvPr/>
            </p:nvCxnSpPr>
            <p:spPr>
              <a:xfrm>
                <a:off x="6934200" y="2583467"/>
                <a:ext cx="813748" cy="217802"/>
              </a:xfrm>
              <a:prstGeom prst="straightConnector1">
                <a:avLst/>
              </a:prstGeom>
              <a:ln w="127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75" name="Connettore 2 74">
                <a:extLst>
                  <a:ext uri="{FF2B5EF4-FFF2-40B4-BE49-F238E27FC236}">
                    <a16:creationId xmlns:a16="http://schemas.microsoft.com/office/drawing/2014/main" id="{4E4CD12E-638E-4312-8B81-8CD1391CC526}"/>
                  </a:ext>
                </a:extLst>
              </p:cNvPr>
              <p:cNvCxnSpPr>
                <a:cxnSpLocks/>
                <a:stCxn id="72" idx="6"/>
                <a:endCxn id="62" idx="2"/>
              </p:cNvCxnSpPr>
              <p:nvPr/>
            </p:nvCxnSpPr>
            <p:spPr>
              <a:xfrm flipV="1">
                <a:off x="6934200" y="2801269"/>
                <a:ext cx="813748" cy="132096"/>
              </a:xfrm>
              <a:prstGeom prst="straightConnector1">
                <a:avLst/>
              </a:prstGeom>
              <a:ln w="127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76" name="Connettore 2 75">
                <a:extLst>
                  <a:ext uri="{FF2B5EF4-FFF2-40B4-BE49-F238E27FC236}">
                    <a16:creationId xmlns:a16="http://schemas.microsoft.com/office/drawing/2014/main" id="{D92912E2-7C8A-4248-9B0E-CEDF1993C781}"/>
                  </a:ext>
                </a:extLst>
              </p:cNvPr>
              <p:cNvCxnSpPr>
                <a:cxnSpLocks/>
                <a:stCxn id="70" idx="6"/>
                <a:endCxn id="63" idx="2"/>
              </p:cNvCxnSpPr>
              <p:nvPr/>
            </p:nvCxnSpPr>
            <p:spPr>
              <a:xfrm>
                <a:off x="6934200" y="2231399"/>
                <a:ext cx="813748" cy="1074681"/>
              </a:xfrm>
              <a:prstGeom prst="straightConnector1">
                <a:avLst/>
              </a:prstGeom>
              <a:ln w="127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77" name="Connettore 2 76">
                <a:extLst>
                  <a:ext uri="{FF2B5EF4-FFF2-40B4-BE49-F238E27FC236}">
                    <a16:creationId xmlns:a16="http://schemas.microsoft.com/office/drawing/2014/main" id="{16C8527D-A0B9-44CF-A02A-2A388FD1D35F}"/>
                  </a:ext>
                </a:extLst>
              </p:cNvPr>
              <p:cNvCxnSpPr>
                <a:cxnSpLocks/>
                <a:stCxn id="71" idx="6"/>
                <a:endCxn id="63" idx="2"/>
              </p:cNvCxnSpPr>
              <p:nvPr/>
            </p:nvCxnSpPr>
            <p:spPr>
              <a:xfrm>
                <a:off x="6934200" y="2583467"/>
                <a:ext cx="813748" cy="722613"/>
              </a:xfrm>
              <a:prstGeom prst="straightConnector1">
                <a:avLst/>
              </a:prstGeom>
              <a:ln w="127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78" name="Connettore 2 77">
                <a:extLst>
                  <a:ext uri="{FF2B5EF4-FFF2-40B4-BE49-F238E27FC236}">
                    <a16:creationId xmlns:a16="http://schemas.microsoft.com/office/drawing/2014/main" id="{A0E62CFD-4099-4F53-B2F9-9E0D88CD29B0}"/>
                  </a:ext>
                </a:extLst>
              </p:cNvPr>
              <p:cNvCxnSpPr>
                <a:cxnSpLocks/>
                <a:stCxn id="72" idx="6"/>
                <a:endCxn id="63" idx="2"/>
              </p:cNvCxnSpPr>
              <p:nvPr/>
            </p:nvCxnSpPr>
            <p:spPr>
              <a:xfrm>
                <a:off x="6934200" y="2933365"/>
                <a:ext cx="813748" cy="372715"/>
              </a:xfrm>
              <a:prstGeom prst="straightConnector1">
                <a:avLst/>
              </a:prstGeom>
              <a:ln w="127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79" name="Ovale 78">
                <a:extLst>
                  <a:ext uri="{FF2B5EF4-FFF2-40B4-BE49-F238E27FC236}">
                    <a16:creationId xmlns:a16="http://schemas.microsoft.com/office/drawing/2014/main" id="{39B649A0-4D05-472E-A4EF-FE35A4CF9C2A}"/>
                  </a:ext>
                </a:extLst>
              </p:cNvPr>
              <p:cNvSpPr>
                <a:spLocks noChangeAspect="1"/>
              </p:cNvSpPr>
              <p:nvPr/>
            </p:nvSpPr>
            <p:spPr>
              <a:xfrm>
                <a:off x="8779943" y="2397070"/>
                <a:ext cx="216000" cy="216000"/>
              </a:xfrm>
              <a:prstGeom prst="ellipse">
                <a:avLst/>
              </a:prstGeom>
              <a:noFill/>
              <a:ln w="190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0" name="Connettore 2 79">
                <a:extLst>
                  <a:ext uri="{FF2B5EF4-FFF2-40B4-BE49-F238E27FC236}">
                    <a16:creationId xmlns:a16="http://schemas.microsoft.com/office/drawing/2014/main" id="{ACEBC80C-2500-4BAB-A155-DA410B17A1EA}"/>
                  </a:ext>
                </a:extLst>
              </p:cNvPr>
              <p:cNvCxnSpPr>
                <a:cxnSpLocks/>
                <a:stCxn id="60" idx="6"/>
                <a:endCxn id="79" idx="2"/>
              </p:cNvCxnSpPr>
              <p:nvPr/>
            </p:nvCxnSpPr>
            <p:spPr>
              <a:xfrm>
                <a:off x="8071948" y="1787965"/>
                <a:ext cx="707995" cy="717105"/>
              </a:xfrm>
              <a:prstGeom prst="straightConnector1">
                <a:avLst/>
              </a:prstGeom>
              <a:ln w="127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81" name="Connettore 2 80">
                <a:extLst>
                  <a:ext uri="{FF2B5EF4-FFF2-40B4-BE49-F238E27FC236}">
                    <a16:creationId xmlns:a16="http://schemas.microsoft.com/office/drawing/2014/main" id="{C1B2A3C0-2547-4FE1-BA48-31766B7678B9}"/>
                  </a:ext>
                </a:extLst>
              </p:cNvPr>
              <p:cNvCxnSpPr>
                <a:cxnSpLocks/>
                <a:stCxn id="61" idx="6"/>
              </p:cNvCxnSpPr>
              <p:nvPr/>
            </p:nvCxnSpPr>
            <p:spPr>
              <a:xfrm>
                <a:off x="8071948" y="2292776"/>
                <a:ext cx="707995" cy="207999"/>
              </a:xfrm>
              <a:prstGeom prst="straightConnector1">
                <a:avLst/>
              </a:prstGeom>
              <a:ln w="127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82" name="Connettore 2 81">
                <a:extLst>
                  <a:ext uri="{FF2B5EF4-FFF2-40B4-BE49-F238E27FC236}">
                    <a16:creationId xmlns:a16="http://schemas.microsoft.com/office/drawing/2014/main" id="{520BBC6F-2F8D-431F-8F44-83F452CB479A}"/>
                  </a:ext>
                </a:extLst>
              </p:cNvPr>
              <p:cNvCxnSpPr>
                <a:cxnSpLocks/>
                <a:stCxn id="62" idx="6"/>
                <a:endCxn id="79" idx="2"/>
              </p:cNvCxnSpPr>
              <p:nvPr/>
            </p:nvCxnSpPr>
            <p:spPr>
              <a:xfrm flipV="1">
                <a:off x="8071948" y="2505070"/>
                <a:ext cx="707995" cy="296199"/>
              </a:xfrm>
              <a:prstGeom prst="straightConnector1">
                <a:avLst/>
              </a:prstGeom>
              <a:ln w="127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83" name="Connettore 2 82">
                <a:extLst>
                  <a:ext uri="{FF2B5EF4-FFF2-40B4-BE49-F238E27FC236}">
                    <a16:creationId xmlns:a16="http://schemas.microsoft.com/office/drawing/2014/main" id="{766A66CE-4D23-4049-B56B-C7FA7145D384}"/>
                  </a:ext>
                </a:extLst>
              </p:cNvPr>
              <p:cNvCxnSpPr>
                <a:cxnSpLocks/>
                <a:stCxn id="63" idx="6"/>
                <a:endCxn id="79" idx="2"/>
              </p:cNvCxnSpPr>
              <p:nvPr/>
            </p:nvCxnSpPr>
            <p:spPr>
              <a:xfrm flipV="1">
                <a:off x="8071948" y="2505070"/>
                <a:ext cx="707995" cy="801010"/>
              </a:xfrm>
              <a:prstGeom prst="straightConnector1">
                <a:avLst/>
              </a:prstGeom>
              <a:ln w="127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84" name="CasellaDiTesto 83">
                  <a:extLst>
                    <a:ext uri="{FF2B5EF4-FFF2-40B4-BE49-F238E27FC236}">
                      <a16:creationId xmlns:a16="http://schemas.microsoft.com/office/drawing/2014/main" id="{462C9973-0FF3-422C-8137-89C164B7EC25}"/>
                    </a:ext>
                  </a:extLst>
                </p:cNvPr>
                <p:cNvSpPr txBox="1"/>
                <p:nvPr/>
              </p:nvSpPr>
              <p:spPr>
                <a:xfrm>
                  <a:off x="175212" y="1314343"/>
                  <a:ext cx="52540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it-IT" b="0" i="1" smtClean="0">
                                <a:latin typeface="Cambria Math" panose="02040503050406030204" pitchFamily="18" charset="0"/>
                              </a:rPr>
                              <m:t>𝑥</m:t>
                            </m:r>
                          </m:e>
                          <m:sub>
                            <m:r>
                              <a:rPr lang="it-IT" b="0" i="1" smtClean="0">
                                <a:latin typeface="Cambria Math" panose="02040503050406030204" pitchFamily="18" charset="0"/>
                              </a:rPr>
                              <m:t>𝑖</m:t>
                            </m:r>
                            <m:r>
                              <a:rPr lang="it-IT" b="0" i="1" smtClean="0">
                                <a:latin typeface="Cambria Math" panose="02040503050406030204" pitchFamily="18" charset="0"/>
                              </a:rPr>
                              <m:t>1</m:t>
                            </m:r>
                          </m:sub>
                        </m:sSub>
                      </m:oMath>
                    </m:oMathPara>
                  </a14:m>
                  <a:endParaRPr lang="en-US" dirty="0"/>
                </a:p>
              </p:txBody>
            </p:sp>
          </mc:Choice>
          <mc:Fallback xmlns="">
            <p:sp>
              <p:nvSpPr>
                <p:cNvPr id="84" name="CasellaDiTesto 83">
                  <a:extLst>
                    <a:ext uri="{FF2B5EF4-FFF2-40B4-BE49-F238E27FC236}">
                      <a16:creationId xmlns:a16="http://schemas.microsoft.com/office/drawing/2014/main" id="{462C9973-0FF3-422C-8137-89C164B7EC25}"/>
                    </a:ext>
                  </a:extLst>
                </p:cNvPr>
                <p:cNvSpPr txBox="1">
                  <a:spLocks noRot="1" noChangeAspect="1" noMove="1" noResize="1" noEditPoints="1" noAdjustHandles="1" noChangeArrowheads="1" noChangeShapeType="1" noTextEdit="1"/>
                </p:cNvSpPr>
                <p:nvPr/>
              </p:nvSpPr>
              <p:spPr>
                <a:xfrm>
                  <a:off x="175212" y="1314343"/>
                  <a:ext cx="525400" cy="369332"/>
                </a:xfrm>
                <a:prstGeom prst="rect">
                  <a:avLst/>
                </a:prstGeom>
                <a:blipFill>
                  <a:blip r:embed="rId6"/>
                  <a:stretch>
                    <a:fillRect b="-1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5" name="CasellaDiTesto 84">
                  <a:extLst>
                    <a:ext uri="{FF2B5EF4-FFF2-40B4-BE49-F238E27FC236}">
                      <a16:creationId xmlns:a16="http://schemas.microsoft.com/office/drawing/2014/main" id="{42BDCEE8-1B85-4C9E-A914-7F64429176A9}"/>
                    </a:ext>
                  </a:extLst>
                </p:cNvPr>
                <p:cNvSpPr txBox="1"/>
                <p:nvPr/>
              </p:nvSpPr>
              <p:spPr>
                <a:xfrm>
                  <a:off x="164676" y="1794149"/>
                  <a:ext cx="52540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it-IT" b="0" i="1" smtClean="0">
                                <a:latin typeface="Cambria Math" panose="02040503050406030204" pitchFamily="18" charset="0"/>
                              </a:rPr>
                              <m:t>𝑥</m:t>
                            </m:r>
                          </m:e>
                          <m:sub>
                            <m:r>
                              <a:rPr lang="it-IT" b="0" i="1" smtClean="0">
                                <a:latin typeface="Cambria Math" panose="02040503050406030204" pitchFamily="18" charset="0"/>
                              </a:rPr>
                              <m:t>𝑖</m:t>
                            </m:r>
                            <m:r>
                              <a:rPr lang="it-IT" b="0" i="1" smtClean="0">
                                <a:latin typeface="Cambria Math" panose="02040503050406030204" pitchFamily="18" charset="0"/>
                              </a:rPr>
                              <m:t>2</m:t>
                            </m:r>
                          </m:sub>
                        </m:sSub>
                      </m:oMath>
                    </m:oMathPara>
                  </a14:m>
                  <a:endParaRPr lang="en-US" dirty="0"/>
                </a:p>
              </p:txBody>
            </p:sp>
          </mc:Choice>
          <mc:Fallback xmlns="">
            <p:sp>
              <p:nvSpPr>
                <p:cNvPr id="85" name="CasellaDiTesto 84">
                  <a:extLst>
                    <a:ext uri="{FF2B5EF4-FFF2-40B4-BE49-F238E27FC236}">
                      <a16:creationId xmlns:a16="http://schemas.microsoft.com/office/drawing/2014/main" id="{42BDCEE8-1B85-4C9E-A914-7F64429176A9}"/>
                    </a:ext>
                  </a:extLst>
                </p:cNvPr>
                <p:cNvSpPr txBox="1">
                  <a:spLocks noRot="1" noChangeAspect="1" noMove="1" noResize="1" noEditPoints="1" noAdjustHandles="1" noChangeArrowheads="1" noChangeShapeType="1" noTextEdit="1"/>
                </p:cNvSpPr>
                <p:nvPr/>
              </p:nvSpPr>
              <p:spPr>
                <a:xfrm>
                  <a:off x="164676" y="1794149"/>
                  <a:ext cx="525400" cy="369332"/>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6" name="CasellaDiTesto 85">
                  <a:extLst>
                    <a:ext uri="{FF2B5EF4-FFF2-40B4-BE49-F238E27FC236}">
                      <a16:creationId xmlns:a16="http://schemas.microsoft.com/office/drawing/2014/main" id="{0C38594D-C5A1-43DC-A626-C7349DF401C5}"/>
                    </a:ext>
                  </a:extLst>
                </p:cNvPr>
                <p:cNvSpPr txBox="1"/>
                <p:nvPr/>
              </p:nvSpPr>
              <p:spPr>
                <a:xfrm>
                  <a:off x="163025" y="2273955"/>
                  <a:ext cx="52540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it-IT" b="0" i="1" smtClean="0">
                                <a:latin typeface="Cambria Math" panose="02040503050406030204" pitchFamily="18" charset="0"/>
                              </a:rPr>
                              <m:t>𝑥</m:t>
                            </m:r>
                          </m:e>
                          <m:sub>
                            <m:r>
                              <a:rPr lang="it-IT" b="0" i="1" smtClean="0">
                                <a:latin typeface="Cambria Math" panose="02040503050406030204" pitchFamily="18" charset="0"/>
                              </a:rPr>
                              <m:t>𝑖</m:t>
                            </m:r>
                            <m:r>
                              <a:rPr lang="it-IT" b="0" i="1" smtClean="0">
                                <a:latin typeface="Cambria Math" panose="02040503050406030204" pitchFamily="18" charset="0"/>
                              </a:rPr>
                              <m:t>3</m:t>
                            </m:r>
                          </m:sub>
                        </m:sSub>
                      </m:oMath>
                    </m:oMathPara>
                  </a14:m>
                  <a:endParaRPr lang="en-US" dirty="0"/>
                </a:p>
              </p:txBody>
            </p:sp>
          </mc:Choice>
          <mc:Fallback xmlns="">
            <p:sp>
              <p:nvSpPr>
                <p:cNvPr id="86" name="CasellaDiTesto 85">
                  <a:extLst>
                    <a:ext uri="{FF2B5EF4-FFF2-40B4-BE49-F238E27FC236}">
                      <a16:creationId xmlns:a16="http://schemas.microsoft.com/office/drawing/2014/main" id="{0C38594D-C5A1-43DC-A626-C7349DF401C5}"/>
                    </a:ext>
                  </a:extLst>
                </p:cNvPr>
                <p:cNvSpPr txBox="1">
                  <a:spLocks noRot="1" noChangeAspect="1" noMove="1" noResize="1" noEditPoints="1" noAdjustHandles="1" noChangeArrowheads="1" noChangeShapeType="1" noTextEdit="1"/>
                </p:cNvSpPr>
                <p:nvPr/>
              </p:nvSpPr>
              <p:spPr>
                <a:xfrm>
                  <a:off x="163025" y="2273955"/>
                  <a:ext cx="525400" cy="369332"/>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7" name="CasellaDiTesto 86">
                  <a:extLst>
                    <a:ext uri="{FF2B5EF4-FFF2-40B4-BE49-F238E27FC236}">
                      <a16:creationId xmlns:a16="http://schemas.microsoft.com/office/drawing/2014/main" id="{7A78C886-A060-4157-94D2-78DDD341E091}"/>
                    </a:ext>
                  </a:extLst>
                </p:cNvPr>
                <p:cNvSpPr txBox="1"/>
                <p:nvPr/>
              </p:nvSpPr>
              <p:spPr>
                <a:xfrm>
                  <a:off x="1973019" y="705093"/>
                  <a:ext cx="47263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it-IT" b="0" i="1" smtClean="0">
                                <a:latin typeface="Cambria Math" panose="02040503050406030204" pitchFamily="18" charset="0"/>
                              </a:rPr>
                              <m:t>𝑛</m:t>
                            </m:r>
                          </m:e>
                          <m:sub>
                            <m:r>
                              <a:rPr lang="it-IT" b="0" i="1" smtClean="0">
                                <a:latin typeface="Cambria Math" panose="02040503050406030204" pitchFamily="18" charset="0"/>
                              </a:rPr>
                              <m:t>1</m:t>
                            </m:r>
                          </m:sub>
                        </m:sSub>
                      </m:oMath>
                    </m:oMathPara>
                  </a14:m>
                  <a:endParaRPr lang="en-US" dirty="0"/>
                </a:p>
              </p:txBody>
            </p:sp>
          </mc:Choice>
          <mc:Fallback xmlns="">
            <p:sp>
              <p:nvSpPr>
                <p:cNvPr id="87" name="CasellaDiTesto 86">
                  <a:extLst>
                    <a:ext uri="{FF2B5EF4-FFF2-40B4-BE49-F238E27FC236}">
                      <a16:creationId xmlns:a16="http://schemas.microsoft.com/office/drawing/2014/main" id="{7A78C886-A060-4157-94D2-78DDD341E091}"/>
                    </a:ext>
                  </a:extLst>
                </p:cNvPr>
                <p:cNvSpPr txBox="1">
                  <a:spLocks noRot="1" noChangeAspect="1" noMove="1" noResize="1" noEditPoints="1" noAdjustHandles="1" noChangeArrowheads="1" noChangeShapeType="1" noTextEdit="1"/>
                </p:cNvSpPr>
                <p:nvPr/>
              </p:nvSpPr>
              <p:spPr>
                <a:xfrm>
                  <a:off x="1973019" y="705093"/>
                  <a:ext cx="472630" cy="369332"/>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8" name="CasellaDiTesto 87">
                  <a:extLst>
                    <a:ext uri="{FF2B5EF4-FFF2-40B4-BE49-F238E27FC236}">
                      <a16:creationId xmlns:a16="http://schemas.microsoft.com/office/drawing/2014/main" id="{E5AC3BAD-FD07-44CC-945C-1D40005E493B}"/>
                    </a:ext>
                  </a:extLst>
                </p:cNvPr>
                <p:cNvSpPr txBox="1"/>
                <p:nvPr/>
              </p:nvSpPr>
              <p:spPr>
                <a:xfrm>
                  <a:off x="1973019" y="1409883"/>
                  <a:ext cx="477951"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it-IT" b="0" i="1" smtClean="0">
                                <a:latin typeface="Cambria Math" panose="02040503050406030204" pitchFamily="18" charset="0"/>
                              </a:rPr>
                              <m:t>𝑛</m:t>
                            </m:r>
                          </m:e>
                          <m:sub>
                            <m:r>
                              <a:rPr lang="it-IT" b="0" i="1" smtClean="0">
                                <a:latin typeface="Cambria Math" panose="02040503050406030204" pitchFamily="18" charset="0"/>
                              </a:rPr>
                              <m:t>2</m:t>
                            </m:r>
                          </m:sub>
                        </m:sSub>
                      </m:oMath>
                    </m:oMathPara>
                  </a14:m>
                  <a:endParaRPr lang="en-US" dirty="0"/>
                </a:p>
              </p:txBody>
            </p:sp>
          </mc:Choice>
          <mc:Fallback xmlns="">
            <p:sp>
              <p:nvSpPr>
                <p:cNvPr id="88" name="CasellaDiTesto 87">
                  <a:extLst>
                    <a:ext uri="{FF2B5EF4-FFF2-40B4-BE49-F238E27FC236}">
                      <a16:creationId xmlns:a16="http://schemas.microsoft.com/office/drawing/2014/main" id="{E5AC3BAD-FD07-44CC-945C-1D40005E493B}"/>
                    </a:ext>
                  </a:extLst>
                </p:cNvPr>
                <p:cNvSpPr txBox="1">
                  <a:spLocks noRot="1" noChangeAspect="1" noMove="1" noResize="1" noEditPoints="1" noAdjustHandles="1" noChangeArrowheads="1" noChangeShapeType="1" noTextEdit="1"/>
                </p:cNvSpPr>
                <p:nvPr/>
              </p:nvSpPr>
              <p:spPr>
                <a:xfrm>
                  <a:off x="1973019" y="1409883"/>
                  <a:ext cx="477951" cy="369332"/>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9" name="CasellaDiTesto 88">
                  <a:extLst>
                    <a:ext uri="{FF2B5EF4-FFF2-40B4-BE49-F238E27FC236}">
                      <a16:creationId xmlns:a16="http://schemas.microsoft.com/office/drawing/2014/main" id="{D4255003-2E84-449C-8E1A-D6EE89C9BD23}"/>
                    </a:ext>
                  </a:extLst>
                </p:cNvPr>
                <p:cNvSpPr txBox="1"/>
                <p:nvPr/>
              </p:nvSpPr>
              <p:spPr>
                <a:xfrm>
                  <a:off x="1968759" y="2088515"/>
                  <a:ext cx="477951"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it-IT" b="0" i="1" smtClean="0">
                                <a:latin typeface="Cambria Math" panose="02040503050406030204" pitchFamily="18" charset="0"/>
                              </a:rPr>
                              <m:t>𝑛</m:t>
                            </m:r>
                          </m:e>
                          <m:sub>
                            <m:r>
                              <a:rPr lang="it-IT" b="0" i="1" smtClean="0">
                                <a:latin typeface="Cambria Math" panose="02040503050406030204" pitchFamily="18" charset="0"/>
                              </a:rPr>
                              <m:t>3</m:t>
                            </m:r>
                          </m:sub>
                        </m:sSub>
                      </m:oMath>
                    </m:oMathPara>
                  </a14:m>
                  <a:endParaRPr lang="en-US" dirty="0"/>
                </a:p>
              </p:txBody>
            </p:sp>
          </mc:Choice>
          <mc:Fallback xmlns="">
            <p:sp>
              <p:nvSpPr>
                <p:cNvPr id="89" name="CasellaDiTesto 88">
                  <a:extLst>
                    <a:ext uri="{FF2B5EF4-FFF2-40B4-BE49-F238E27FC236}">
                      <a16:creationId xmlns:a16="http://schemas.microsoft.com/office/drawing/2014/main" id="{D4255003-2E84-449C-8E1A-D6EE89C9BD23}"/>
                    </a:ext>
                  </a:extLst>
                </p:cNvPr>
                <p:cNvSpPr txBox="1">
                  <a:spLocks noRot="1" noChangeAspect="1" noMove="1" noResize="1" noEditPoints="1" noAdjustHandles="1" noChangeArrowheads="1" noChangeShapeType="1" noTextEdit="1"/>
                </p:cNvSpPr>
                <p:nvPr/>
              </p:nvSpPr>
              <p:spPr>
                <a:xfrm>
                  <a:off x="1968759" y="2088515"/>
                  <a:ext cx="477951" cy="369332"/>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0" name="CasellaDiTesto 89">
                  <a:extLst>
                    <a:ext uri="{FF2B5EF4-FFF2-40B4-BE49-F238E27FC236}">
                      <a16:creationId xmlns:a16="http://schemas.microsoft.com/office/drawing/2014/main" id="{3984DD1E-6B62-4C6E-892E-DCB0C82C2C01}"/>
                    </a:ext>
                  </a:extLst>
                </p:cNvPr>
                <p:cNvSpPr txBox="1"/>
                <p:nvPr/>
              </p:nvSpPr>
              <p:spPr>
                <a:xfrm>
                  <a:off x="1959234" y="2781214"/>
                  <a:ext cx="477951"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it-IT" b="0" i="1" smtClean="0">
                                <a:latin typeface="Cambria Math" panose="02040503050406030204" pitchFamily="18" charset="0"/>
                              </a:rPr>
                              <m:t>𝑛</m:t>
                            </m:r>
                          </m:e>
                          <m:sub>
                            <m:r>
                              <a:rPr lang="it-IT" b="0" i="1" smtClean="0">
                                <a:latin typeface="Cambria Math" panose="02040503050406030204" pitchFamily="18" charset="0"/>
                              </a:rPr>
                              <m:t>4</m:t>
                            </m:r>
                          </m:sub>
                        </m:sSub>
                      </m:oMath>
                    </m:oMathPara>
                  </a14:m>
                  <a:endParaRPr lang="en-US" dirty="0"/>
                </a:p>
              </p:txBody>
            </p:sp>
          </mc:Choice>
          <mc:Fallback xmlns="">
            <p:sp>
              <p:nvSpPr>
                <p:cNvPr id="90" name="CasellaDiTesto 89">
                  <a:extLst>
                    <a:ext uri="{FF2B5EF4-FFF2-40B4-BE49-F238E27FC236}">
                      <a16:creationId xmlns:a16="http://schemas.microsoft.com/office/drawing/2014/main" id="{3984DD1E-6B62-4C6E-892E-DCB0C82C2C01}"/>
                    </a:ext>
                  </a:extLst>
                </p:cNvPr>
                <p:cNvSpPr txBox="1">
                  <a:spLocks noRot="1" noChangeAspect="1" noMove="1" noResize="1" noEditPoints="1" noAdjustHandles="1" noChangeArrowheads="1" noChangeShapeType="1" noTextEdit="1"/>
                </p:cNvSpPr>
                <p:nvPr/>
              </p:nvSpPr>
              <p:spPr>
                <a:xfrm>
                  <a:off x="1959234" y="2781214"/>
                  <a:ext cx="477951" cy="369332"/>
                </a:xfrm>
                <a:prstGeom prst="rect">
                  <a:avLst/>
                </a:prstGeom>
                <a:blipFill>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1" name="CasellaDiTesto 90">
                  <a:extLst>
                    <a:ext uri="{FF2B5EF4-FFF2-40B4-BE49-F238E27FC236}">
                      <a16:creationId xmlns:a16="http://schemas.microsoft.com/office/drawing/2014/main" id="{66DDD482-BE5C-4FA0-9F7C-CF658D247DBB}"/>
                    </a:ext>
                  </a:extLst>
                </p:cNvPr>
                <p:cNvSpPr txBox="1"/>
                <p:nvPr/>
              </p:nvSpPr>
              <p:spPr>
                <a:xfrm>
                  <a:off x="3329496" y="1686423"/>
                  <a:ext cx="43505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it-IT" i="1" smtClean="0">
                                <a:latin typeface="Cambria Math" panose="02040503050406030204" pitchFamily="18" charset="0"/>
                              </a:rPr>
                            </m:ctrlPr>
                          </m:sSubPr>
                          <m:e>
                            <m:r>
                              <a:rPr lang="it-IT" b="0" i="1" smtClean="0">
                                <a:latin typeface="Cambria Math" panose="02040503050406030204" pitchFamily="18" charset="0"/>
                              </a:rPr>
                              <m:t>𝑦</m:t>
                            </m:r>
                          </m:e>
                          <m:sub>
                            <m:r>
                              <a:rPr lang="it-IT" b="0" i="1" smtClean="0">
                                <a:latin typeface="Cambria Math" panose="02040503050406030204" pitchFamily="18" charset="0"/>
                              </a:rPr>
                              <m:t>𝑖</m:t>
                            </m:r>
                          </m:sub>
                        </m:sSub>
                      </m:oMath>
                    </m:oMathPara>
                  </a14:m>
                  <a:endParaRPr lang="en-US" dirty="0"/>
                </a:p>
              </p:txBody>
            </p:sp>
          </mc:Choice>
          <mc:Fallback xmlns="">
            <p:sp>
              <p:nvSpPr>
                <p:cNvPr id="91" name="CasellaDiTesto 90">
                  <a:extLst>
                    <a:ext uri="{FF2B5EF4-FFF2-40B4-BE49-F238E27FC236}">
                      <a16:creationId xmlns:a16="http://schemas.microsoft.com/office/drawing/2014/main" id="{66DDD482-BE5C-4FA0-9F7C-CF658D247DBB}"/>
                    </a:ext>
                  </a:extLst>
                </p:cNvPr>
                <p:cNvSpPr txBox="1">
                  <a:spLocks noRot="1" noChangeAspect="1" noMove="1" noResize="1" noEditPoints="1" noAdjustHandles="1" noChangeArrowheads="1" noChangeShapeType="1" noTextEdit="1"/>
                </p:cNvSpPr>
                <p:nvPr/>
              </p:nvSpPr>
              <p:spPr>
                <a:xfrm>
                  <a:off x="3329496" y="1686423"/>
                  <a:ext cx="435054" cy="369332"/>
                </a:xfrm>
                <a:prstGeom prst="rect">
                  <a:avLst/>
                </a:prstGeom>
                <a:blipFill>
                  <a:blip r:embed="rId13"/>
                  <a:stretch>
                    <a:fillRect b="-6667"/>
                  </a:stretch>
                </a:blipFill>
              </p:spPr>
              <p:txBody>
                <a:bodyPr/>
                <a:lstStyle/>
                <a:p>
                  <a:r>
                    <a:rPr lang="en-US">
                      <a:noFill/>
                    </a:rPr>
                    <a:t> </a:t>
                  </a:r>
                </a:p>
              </p:txBody>
            </p:sp>
          </mc:Fallback>
        </mc:AlternateContent>
        <p:sp>
          <p:nvSpPr>
            <p:cNvPr id="92" name="CasellaDiTesto 91">
              <a:extLst>
                <a:ext uri="{FF2B5EF4-FFF2-40B4-BE49-F238E27FC236}">
                  <a16:creationId xmlns:a16="http://schemas.microsoft.com/office/drawing/2014/main" id="{3403EBA7-C449-42C1-B04F-F1652BDB22B4}"/>
                </a:ext>
              </a:extLst>
            </p:cNvPr>
            <p:cNvSpPr txBox="1"/>
            <p:nvPr/>
          </p:nvSpPr>
          <p:spPr>
            <a:xfrm>
              <a:off x="755870" y="151718"/>
              <a:ext cx="2964060" cy="338554"/>
            </a:xfrm>
            <a:prstGeom prst="rect">
              <a:avLst/>
            </a:prstGeom>
            <a:noFill/>
          </p:spPr>
          <p:txBody>
            <a:bodyPr wrap="square">
              <a:spAutoFit/>
            </a:bodyPr>
            <a:lstStyle/>
            <a:p>
              <a:r>
                <a:rPr lang="en-US" sz="1600" b="1" dirty="0"/>
                <a:t>Dense or fully-connected layer</a:t>
              </a:r>
              <a:endParaRPr lang="en-US" sz="1600" dirty="0"/>
            </a:p>
          </p:txBody>
        </p:sp>
        <p:sp>
          <p:nvSpPr>
            <p:cNvPr id="93" name="Rettangolo 92">
              <a:extLst>
                <a:ext uri="{FF2B5EF4-FFF2-40B4-BE49-F238E27FC236}">
                  <a16:creationId xmlns:a16="http://schemas.microsoft.com/office/drawing/2014/main" id="{32272EF3-32DD-4579-BAC6-A3E1208902D8}"/>
                </a:ext>
              </a:extLst>
            </p:cNvPr>
            <p:cNvSpPr/>
            <p:nvPr/>
          </p:nvSpPr>
          <p:spPr>
            <a:xfrm>
              <a:off x="1764821" y="587110"/>
              <a:ext cx="882473" cy="279060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ttangolo 93">
              <a:extLst>
                <a:ext uri="{FF2B5EF4-FFF2-40B4-BE49-F238E27FC236}">
                  <a16:creationId xmlns:a16="http://schemas.microsoft.com/office/drawing/2014/main" id="{893EED0A-D623-4E13-BEA5-42FAED3DCF38}"/>
                </a:ext>
              </a:extLst>
            </p:cNvPr>
            <p:cNvSpPr/>
            <p:nvPr/>
          </p:nvSpPr>
          <p:spPr>
            <a:xfrm>
              <a:off x="220337" y="1153003"/>
              <a:ext cx="882473" cy="168822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CasellaDiTesto 94">
              <a:extLst>
                <a:ext uri="{FF2B5EF4-FFF2-40B4-BE49-F238E27FC236}">
                  <a16:creationId xmlns:a16="http://schemas.microsoft.com/office/drawing/2014/main" id="{8483C728-1C59-42BF-AE5F-B2B40912B316}"/>
                </a:ext>
              </a:extLst>
            </p:cNvPr>
            <p:cNvSpPr txBox="1"/>
            <p:nvPr/>
          </p:nvSpPr>
          <p:spPr>
            <a:xfrm>
              <a:off x="114019" y="818309"/>
              <a:ext cx="1163762" cy="338554"/>
            </a:xfrm>
            <a:prstGeom prst="rect">
              <a:avLst/>
            </a:prstGeom>
            <a:noFill/>
          </p:spPr>
          <p:txBody>
            <a:bodyPr wrap="square">
              <a:spAutoFit/>
            </a:bodyPr>
            <a:lstStyle/>
            <a:p>
              <a:r>
                <a:rPr lang="en-US" sz="1600" b="1" dirty="0"/>
                <a:t>Input layer</a:t>
              </a:r>
              <a:endParaRPr lang="en-US" sz="1600" dirty="0"/>
            </a:p>
          </p:txBody>
        </p:sp>
        <p:sp>
          <p:nvSpPr>
            <p:cNvPr id="96" name="CasellaDiTesto 95">
              <a:extLst>
                <a:ext uri="{FF2B5EF4-FFF2-40B4-BE49-F238E27FC236}">
                  <a16:creationId xmlns:a16="http://schemas.microsoft.com/office/drawing/2014/main" id="{95C6C786-52C3-4844-866A-43B35F604617}"/>
                </a:ext>
              </a:extLst>
            </p:cNvPr>
            <p:cNvSpPr txBox="1"/>
            <p:nvPr/>
          </p:nvSpPr>
          <p:spPr>
            <a:xfrm>
              <a:off x="3011956" y="1409883"/>
              <a:ext cx="1339638" cy="338554"/>
            </a:xfrm>
            <a:prstGeom prst="rect">
              <a:avLst/>
            </a:prstGeom>
            <a:noFill/>
          </p:spPr>
          <p:txBody>
            <a:bodyPr wrap="square">
              <a:spAutoFit/>
            </a:bodyPr>
            <a:lstStyle/>
            <a:p>
              <a:r>
                <a:rPr lang="en-US" sz="1600" b="1" dirty="0"/>
                <a:t>Output layer</a:t>
              </a:r>
              <a:endParaRPr lang="en-US" sz="1600" dirty="0"/>
            </a:p>
          </p:txBody>
        </p:sp>
      </p:grpSp>
      <p:sp>
        <p:nvSpPr>
          <p:cNvPr id="97" name="CasellaDiTesto 96">
            <a:extLst>
              <a:ext uri="{FF2B5EF4-FFF2-40B4-BE49-F238E27FC236}">
                <a16:creationId xmlns:a16="http://schemas.microsoft.com/office/drawing/2014/main" id="{A457F7D1-70A7-4C1B-B1E5-594FDF9F1780}"/>
              </a:ext>
            </a:extLst>
          </p:cNvPr>
          <p:cNvSpPr txBox="1"/>
          <p:nvPr/>
        </p:nvSpPr>
        <p:spPr>
          <a:xfrm>
            <a:off x="173042" y="-17585"/>
            <a:ext cx="4546245" cy="553998"/>
          </a:xfrm>
          <a:prstGeom prst="rect">
            <a:avLst/>
          </a:prstGeom>
          <a:noFill/>
        </p:spPr>
        <p:txBody>
          <a:bodyPr wrap="none" rtlCol="0">
            <a:spAutoFit/>
          </a:bodyPr>
          <a:lstStyle/>
          <a:p>
            <a:r>
              <a:rPr lang="en-US" sz="3000" b="1" dirty="0"/>
              <a:t>The Multi-Layer Perceptron</a:t>
            </a:r>
          </a:p>
        </p:txBody>
      </p:sp>
    </p:spTree>
    <p:extLst>
      <p:ext uri="{BB962C8B-B14F-4D97-AF65-F5344CB8AC3E}">
        <p14:creationId xmlns:p14="http://schemas.microsoft.com/office/powerpoint/2010/main" val="176749770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BA49B5CB-0E59-47F5-A598-B008FEAB60F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555" t="5848" r="6725" b="6140"/>
          <a:stretch/>
        </p:blipFill>
        <p:spPr bwMode="auto">
          <a:xfrm>
            <a:off x="11390552" y="-17585"/>
            <a:ext cx="801448" cy="80411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662D03B7-781F-465F-B63F-5FECEC74ED4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2882" t="12118" r="9832" b="18598"/>
          <a:stretch/>
        </p:blipFill>
        <p:spPr bwMode="auto">
          <a:xfrm>
            <a:off x="11435555" y="786534"/>
            <a:ext cx="731111" cy="655404"/>
          </a:xfrm>
          <a:prstGeom prst="rect">
            <a:avLst/>
          </a:prstGeom>
          <a:noFill/>
          <a:extLst>
            <a:ext uri="{909E8E84-426E-40DD-AFC4-6F175D3DCCD1}">
              <a14:hiddenFill xmlns:a14="http://schemas.microsoft.com/office/drawing/2010/main">
                <a:solidFill>
                  <a:srgbClr val="FFFFFF"/>
                </a:solidFill>
              </a14:hiddenFill>
            </a:ext>
          </a:extLst>
        </p:spPr>
      </p:pic>
      <p:pic>
        <p:nvPicPr>
          <p:cNvPr id="6" name="Immagine 5">
            <a:extLst>
              <a:ext uri="{FF2B5EF4-FFF2-40B4-BE49-F238E27FC236}">
                <a16:creationId xmlns:a16="http://schemas.microsoft.com/office/drawing/2014/main" id="{E506EE41-8FBF-4069-BE3E-A9357494240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80313" y="0"/>
            <a:ext cx="801447" cy="800101"/>
          </a:xfrm>
          <a:prstGeom prst="rect">
            <a:avLst/>
          </a:prstGeom>
          <a:ln>
            <a:noFill/>
          </a:ln>
          <a:effectLst>
            <a:outerShdw blurRad="292100" dist="139700" dir="2700000" algn="tl" rotWithShape="0">
              <a:srgbClr val="333333">
                <a:alpha val="65000"/>
              </a:srgbClr>
            </a:outerShdw>
          </a:effectLst>
        </p:spPr>
      </p:pic>
      <p:sp>
        <p:nvSpPr>
          <p:cNvPr id="9" name="CasellaDiTesto 8">
            <a:extLst>
              <a:ext uri="{FF2B5EF4-FFF2-40B4-BE49-F238E27FC236}">
                <a16:creationId xmlns:a16="http://schemas.microsoft.com/office/drawing/2014/main" id="{78F30BA7-DC35-49CF-8F0D-1A9CA614DB74}"/>
              </a:ext>
            </a:extLst>
          </p:cNvPr>
          <p:cNvSpPr txBox="1"/>
          <p:nvPr/>
        </p:nvSpPr>
        <p:spPr>
          <a:xfrm>
            <a:off x="8484823" y="6488668"/>
            <a:ext cx="3707177" cy="369332"/>
          </a:xfrm>
          <a:prstGeom prst="rect">
            <a:avLst/>
          </a:prstGeom>
          <a:noFill/>
        </p:spPr>
        <p:txBody>
          <a:bodyPr wrap="square" rtlCol="0">
            <a:spAutoFit/>
          </a:bodyPr>
          <a:lstStyle/>
          <a:p>
            <a:r>
              <a:rPr lang="en-US" i="1" dirty="0"/>
              <a:t>INAF School of AI, Naples, April 14-17</a:t>
            </a:r>
          </a:p>
        </p:txBody>
      </p:sp>
      <mc:AlternateContent xmlns:mc="http://schemas.openxmlformats.org/markup-compatibility/2006" xmlns:a14="http://schemas.microsoft.com/office/drawing/2010/main">
        <mc:Choice Requires="a14">
          <p:sp>
            <p:nvSpPr>
              <p:cNvPr id="49" name="CasellaDiTesto 48">
                <a:extLst>
                  <a:ext uri="{FF2B5EF4-FFF2-40B4-BE49-F238E27FC236}">
                    <a16:creationId xmlns:a16="http://schemas.microsoft.com/office/drawing/2014/main" id="{F2A886E0-170B-44C5-888B-EAC8023F9E37}"/>
                  </a:ext>
                </a:extLst>
              </p:cNvPr>
              <p:cNvSpPr txBox="1"/>
              <p:nvPr/>
            </p:nvSpPr>
            <p:spPr>
              <a:xfrm>
                <a:off x="4641513" y="1018870"/>
                <a:ext cx="2186431" cy="73334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it-IT" b="0" i="1" smtClean="0">
                          <a:latin typeface="Cambria Math" panose="02040503050406030204" pitchFamily="18" charset="0"/>
                        </a:rPr>
                        <m:t>𝑋</m:t>
                      </m:r>
                      <m:r>
                        <a:rPr lang="en-US" i="1" smtClean="0">
                          <a:latin typeface="Cambria Math" panose="02040503050406030204" pitchFamily="18" charset="0"/>
                        </a:rPr>
                        <m:t>=</m:t>
                      </m:r>
                      <m:d>
                        <m:dPr>
                          <m:ctrlPr>
                            <a:rPr lang="en-US" i="1" smtClean="0">
                              <a:latin typeface="Cambria Math" panose="02040503050406030204" pitchFamily="18" charset="0"/>
                            </a:rPr>
                          </m:ctrlPr>
                        </m:dPr>
                        <m:e>
                          <m:m>
                            <m:mPr>
                              <m:mcs>
                                <m:mc>
                                  <m:mcPr>
                                    <m:count m:val="3"/>
                                    <m:mcJc m:val="center"/>
                                  </m:mcPr>
                                </m:mc>
                              </m:mcs>
                              <m:ctrlPr>
                                <a:rPr lang="en-US" i="1" smtClean="0">
                                  <a:latin typeface="Cambria Math" panose="02040503050406030204" pitchFamily="18" charset="0"/>
                                </a:rPr>
                              </m:ctrlPr>
                            </m:mPr>
                            <m:mr>
                              <m:e>
                                <m:sSub>
                                  <m:sSubPr>
                                    <m:ctrlPr>
                                      <a:rPr lang="en-US" i="1" smtClean="0">
                                        <a:latin typeface="Cambria Math" panose="02040503050406030204" pitchFamily="18" charset="0"/>
                                      </a:rPr>
                                    </m:ctrlPr>
                                  </m:sSubPr>
                                  <m:e>
                                    <m:r>
                                      <a:rPr lang="it-IT" b="0" i="1" smtClean="0">
                                        <a:latin typeface="Cambria Math" panose="02040503050406030204" pitchFamily="18" charset="0"/>
                                      </a:rPr>
                                      <m:t>𝑥</m:t>
                                    </m:r>
                                  </m:e>
                                  <m:sub>
                                    <m:r>
                                      <a:rPr lang="it-IT" b="0" i="1" smtClean="0">
                                        <a:latin typeface="Cambria Math" panose="02040503050406030204" pitchFamily="18" charset="0"/>
                                      </a:rPr>
                                      <m:t>11</m:t>
                                    </m:r>
                                  </m:sub>
                                </m:sSub>
                              </m:e>
                              <m:e>
                                <m:r>
                                  <a:rPr lang="en-US" i="1" smtClean="0">
                                    <a:latin typeface="Cambria Math" panose="02040503050406030204" pitchFamily="18" charset="0"/>
                                  </a:rPr>
                                  <m:t>⋯</m:t>
                                </m:r>
                              </m:e>
                              <m:e>
                                <m:sSub>
                                  <m:sSubPr>
                                    <m:ctrlPr>
                                      <a:rPr lang="en-US" i="1" smtClean="0">
                                        <a:latin typeface="Cambria Math" panose="02040503050406030204" pitchFamily="18" charset="0"/>
                                      </a:rPr>
                                    </m:ctrlPr>
                                  </m:sSubPr>
                                  <m:e>
                                    <m:r>
                                      <a:rPr lang="it-IT" b="0" i="1" smtClean="0">
                                        <a:latin typeface="Cambria Math" panose="02040503050406030204" pitchFamily="18" charset="0"/>
                                      </a:rPr>
                                      <m:t>𝑥</m:t>
                                    </m:r>
                                  </m:e>
                                  <m:sub>
                                    <m:r>
                                      <a:rPr lang="it-IT" b="0" i="1" smtClean="0">
                                        <a:latin typeface="Cambria Math" panose="02040503050406030204" pitchFamily="18" charset="0"/>
                                      </a:rPr>
                                      <m:t>1</m:t>
                                    </m:r>
                                    <m:r>
                                      <a:rPr lang="it-IT" b="0" i="1" smtClean="0">
                                        <a:latin typeface="Cambria Math" panose="02040503050406030204" pitchFamily="18" charset="0"/>
                                      </a:rPr>
                                      <m:t>𝑀</m:t>
                                    </m:r>
                                  </m:sub>
                                </m:sSub>
                              </m:e>
                            </m:mr>
                            <m:mr>
                              <m:e>
                                <m:r>
                                  <a:rPr lang="en-US" i="1" smtClean="0">
                                    <a:latin typeface="Cambria Math" panose="02040503050406030204" pitchFamily="18" charset="0"/>
                                  </a:rPr>
                                  <m:t>⋮</m:t>
                                </m:r>
                              </m:e>
                              <m:e>
                                <m:r>
                                  <a:rPr lang="en-US" i="1" smtClean="0">
                                    <a:latin typeface="Cambria Math" panose="02040503050406030204" pitchFamily="18" charset="0"/>
                                  </a:rPr>
                                  <m:t>⋱</m:t>
                                </m:r>
                              </m:e>
                              <m:e>
                                <m:r>
                                  <a:rPr lang="en-US" i="1" smtClean="0">
                                    <a:latin typeface="Cambria Math" panose="02040503050406030204" pitchFamily="18" charset="0"/>
                                  </a:rPr>
                                  <m:t>⋮</m:t>
                                </m:r>
                              </m:e>
                            </m:mr>
                            <m:mr>
                              <m:e>
                                <m:sSub>
                                  <m:sSubPr>
                                    <m:ctrlPr>
                                      <a:rPr lang="en-US" i="1" smtClean="0">
                                        <a:latin typeface="Cambria Math" panose="02040503050406030204" pitchFamily="18" charset="0"/>
                                      </a:rPr>
                                    </m:ctrlPr>
                                  </m:sSubPr>
                                  <m:e>
                                    <m:r>
                                      <a:rPr lang="it-IT" b="0" i="1" smtClean="0">
                                        <a:latin typeface="Cambria Math" panose="02040503050406030204" pitchFamily="18" charset="0"/>
                                      </a:rPr>
                                      <m:t>𝑥</m:t>
                                    </m:r>
                                  </m:e>
                                  <m:sub>
                                    <m:r>
                                      <a:rPr lang="it-IT" b="0" i="1" smtClean="0">
                                        <a:latin typeface="Cambria Math" panose="02040503050406030204" pitchFamily="18" charset="0"/>
                                      </a:rPr>
                                      <m:t>𝑛</m:t>
                                    </m:r>
                                    <m:r>
                                      <a:rPr lang="it-IT" b="0" i="1" smtClean="0">
                                        <a:latin typeface="Cambria Math" panose="02040503050406030204" pitchFamily="18" charset="0"/>
                                      </a:rPr>
                                      <m:t>1</m:t>
                                    </m:r>
                                  </m:sub>
                                </m:sSub>
                              </m:e>
                              <m:e>
                                <m:r>
                                  <a:rPr lang="en-US" i="1" smtClean="0">
                                    <a:latin typeface="Cambria Math" panose="02040503050406030204" pitchFamily="18" charset="0"/>
                                  </a:rPr>
                                  <m:t>⋯</m:t>
                                </m:r>
                              </m:e>
                              <m:e>
                                <m:sSub>
                                  <m:sSubPr>
                                    <m:ctrlPr>
                                      <a:rPr lang="en-US" i="1" smtClean="0">
                                        <a:latin typeface="Cambria Math" panose="02040503050406030204" pitchFamily="18" charset="0"/>
                                      </a:rPr>
                                    </m:ctrlPr>
                                  </m:sSubPr>
                                  <m:e>
                                    <m:r>
                                      <a:rPr lang="it-IT" b="0" i="1" smtClean="0">
                                        <a:latin typeface="Cambria Math" panose="02040503050406030204" pitchFamily="18" charset="0"/>
                                      </a:rPr>
                                      <m:t>𝑥</m:t>
                                    </m:r>
                                  </m:e>
                                  <m:sub>
                                    <m:r>
                                      <a:rPr lang="it-IT" b="0" i="1" smtClean="0">
                                        <a:latin typeface="Cambria Math" panose="02040503050406030204" pitchFamily="18" charset="0"/>
                                      </a:rPr>
                                      <m:t>𝑛𝑀</m:t>
                                    </m:r>
                                  </m:sub>
                                </m:sSub>
                              </m:e>
                            </m:mr>
                          </m:m>
                        </m:e>
                      </m:d>
                    </m:oMath>
                  </m:oMathPara>
                </a14:m>
                <a:endParaRPr lang="en-US" dirty="0"/>
              </a:p>
            </p:txBody>
          </p:sp>
        </mc:Choice>
        <mc:Fallback xmlns="">
          <p:sp>
            <p:nvSpPr>
              <p:cNvPr id="49" name="CasellaDiTesto 48">
                <a:extLst>
                  <a:ext uri="{FF2B5EF4-FFF2-40B4-BE49-F238E27FC236}">
                    <a16:creationId xmlns:a16="http://schemas.microsoft.com/office/drawing/2014/main" id="{F2A886E0-170B-44C5-888B-EAC8023F9E37}"/>
                  </a:ext>
                </a:extLst>
              </p:cNvPr>
              <p:cNvSpPr txBox="1">
                <a:spLocks noRot="1" noChangeAspect="1" noMove="1" noResize="1" noEditPoints="1" noAdjustHandles="1" noChangeArrowheads="1" noChangeShapeType="1" noTextEdit="1"/>
              </p:cNvSpPr>
              <p:nvPr/>
            </p:nvSpPr>
            <p:spPr>
              <a:xfrm>
                <a:off x="4641513" y="1018870"/>
                <a:ext cx="2186431" cy="733342"/>
              </a:xfrm>
              <a:prstGeom prst="rect">
                <a:avLst/>
              </a:prstGeom>
              <a:blipFill>
                <a:blip r:embed="rId5"/>
                <a:stretch>
                  <a:fillRect/>
                </a:stretch>
              </a:blipFill>
            </p:spPr>
            <p:txBody>
              <a:bodyPr/>
              <a:lstStyle/>
              <a:p>
                <a:r>
                  <a:rPr lang="en-US">
                    <a:noFill/>
                  </a:rPr>
                  <a:t> </a:t>
                </a:r>
              </a:p>
            </p:txBody>
          </p:sp>
        </mc:Fallback>
      </mc:AlternateContent>
      <p:sp>
        <p:nvSpPr>
          <p:cNvPr id="50" name="CasellaDiTesto 49">
            <a:extLst>
              <a:ext uri="{FF2B5EF4-FFF2-40B4-BE49-F238E27FC236}">
                <a16:creationId xmlns:a16="http://schemas.microsoft.com/office/drawing/2014/main" id="{0F429952-E499-42E2-87E6-66BBAFFCE4D3}"/>
              </a:ext>
            </a:extLst>
          </p:cNvPr>
          <p:cNvSpPr txBox="1"/>
          <p:nvPr/>
        </p:nvSpPr>
        <p:spPr>
          <a:xfrm>
            <a:off x="4572369" y="273801"/>
            <a:ext cx="5539154" cy="584775"/>
          </a:xfrm>
          <a:prstGeom prst="rect">
            <a:avLst/>
          </a:prstGeom>
          <a:noFill/>
        </p:spPr>
        <p:txBody>
          <a:bodyPr wrap="square">
            <a:spAutoFit/>
          </a:bodyPr>
          <a:lstStyle/>
          <a:p>
            <a:r>
              <a:rPr lang="en-US" sz="1600" b="1" dirty="0"/>
              <a:t>The input is represented as a matrix, </a:t>
            </a:r>
          </a:p>
          <a:p>
            <a:r>
              <a:rPr lang="en-US" sz="1600" b="1" dirty="0"/>
              <a:t>i.e. N samples, each of them is an m-dimensional vector, (N, M) </a:t>
            </a:r>
            <a:endParaRPr lang="en-US" sz="1600" dirty="0"/>
          </a:p>
        </p:txBody>
      </p:sp>
      <p:sp>
        <p:nvSpPr>
          <p:cNvPr id="54" name="CasellaDiTesto 53">
            <a:extLst>
              <a:ext uri="{FF2B5EF4-FFF2-40B4-BE49-F238E27FC236}">
                <a16:creationId xmlns:a16="http://schemas.microsoft.com/office/drawing/2014/main" id="{738ECDBC-7A7A-4A9B-B592-7E025304B0E0}"/>
              </a:ext>
            </a:extLst>
          </p:cNvPr>
          <p:cNvSpPr txBox="1"/>
          <p:nvPr/>
        </p:nvSpPr>
        <p:spPr>
          <a:xfrm>
            <a:off x="4608270" y="1927176"/>
            <a:ext cx="5467351" cy="584775"/>
          </a:xfrm>
          <a:prstGeom prst="rect">
            <a:avLst/>
          </a:prstGeom>
          <a:noFill/>
        </p:spPr>
        <p:txBody>
          <a:bodyPr wrap="square">
            <a:spAutoFit/>
          </a:bodyPr>
          <a:lstStyle/>
          <a:p>
            <a:r>
              <a:rPr lang="en-US" sz="1600" b="1" dirty="0"/>
              <a:t>Similarly, the weights can be represented as a matrix, </a:t>
            </a:r>
          </a:p>
          <a:p>
            <a:r>
              <a:rPr lang="en-US" sz="1600" b="1" dirty="0"/>
              <a:t>i.e. L neurons, each of them is a M-dimensional vector, (M, L)</a:t>
            </a:r>
            <a:endParaRPr lang="en-US" sz="1600" dirty="0"/>
          </a:p>
        </p:txBody>
      </p:sp>
      <mc:AlternateContent xmlns:mc="http://schemas.openxmlformats.org/markup-compatibility/2006" xmlns:a14="http://schemas.microsoft.com/office/drawing/2010/main">
        <mc:Choice Requires="a14">
          <p:sp>
            <p:nvSpPr>
              <p:cNvPr id="56" name="CasellaDiTesto 55">
                <a:extLst>
                  <a:ext uri="{FF2B5EF4-FFF2-40B4-BE49-F238E27FC236}">
                    <a16:creationId xmlns:a16="http://schemas.microsoft.com/office/drawing/2014/main" id="{BFD9A9A6-F6D7-4053-B671-EDEC7C0163E8}"/>
                  </a:ext>
                </a:extLst>
              </p:cNvPr>
              <p:cNvSpPr txBox="1"/>
              <p:nvPr/>
            </p:nvSpPr>
            <p:spPr>
              <a:xfrm>
                <a:off x="4641513" y="2606724"/>
                <a:ext cx="2539161" cy="82227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it-IT" b="0" i="1" smtClean="0">
                          <a:latin typeface="Cambria Math" panose="02040503050406030204" pitchFamily="18" charset="0"/>
                        </a:rPr>
                        <m:t>𝑊</m:t>
                      </m:r>
                      <m:r>
                        <a:rPr lang="it-IT" b="0" i="1" smtClean="0">
                          <a:latin typeface="Cambria Math" panose="02040503050406030204" pitchFamily="18" charset="0"/>
                        </a:rPr>
                        <m:t>=</m:t>
                      </m:r>
                      <m:d>
                        <m:dPr>
                          <m:ctrlPr>
                            <a:rPr lang="en-US" i="1" smtClean="0">
                              <a:latin typeface="Cambria Math" panose="02040503050406030204" pitchFamily="18" charset="0"/>
                            </a:rPr>
                          </m:ctrlPr>
                        </m:dPr>
                        <m:e>
                          <m:m>
                            <m:mPr>
                              <m:mcs>
                                <m:mc>
                                  <m:mcPr>
                                    <m:count m:val="3"/>
                                    <m:mcJc m:val="center"/>
                                  </m:mcPr>
                                </m:mc>
                              </m:mcs>
                              <m:ctrlPr>
                                <a:rPr lang="en-US" i="1" smtClean="0">
                                  <a:latin typeface="Cambria Math" panose="02040503050406030204" pitchFamily="18" charset="0"/>
                                </a:rPr>
                              </m:ctrlPr>
                            </m:mPr>
                            <m:mr>
                              <m:e>
                                <m:sSub>
                                  <m:sSubPr>
                                    <m:ctrlPr>
                                      <a:rPr lang="en-US" i="1" smtClean="0">
                                        <a:latin typeface="Cambria Math" panose="02040503050406030204" pitchFamily="18" charset="0"/>
                                      </a:rPr>
                                    </m:ctrlPr>
                                  </m:sSubPr>
                                  <m:e>
                                    <m:r>
                                      <a:rPr lang="it-IT" b="0" i="1" smtClean="0">
                                        <a:latin typeface="Cambria Math" panose="02040503050406030204" pitchFamily="18" charset="0"/>
                                      </a:rPr>
                                      <m:t>𝑤</m:t>
                                    </m:r>
                                  </m:e>
                                  <m:sub>
                                    <m:r>
                                      <a:rPr lang="it-IT" b="0" i="1" smtClean="0">
                                        <a:latin typeface="Cambria Math" panose="02040503050406030204" pitchFamily="18" charset="0"/>
                                      </a:rPr>
                                      <m:t>11</m:t>
                                    </m:r>
                                  </m:sub>
                                </m:sSub>
                              </m:e>
                              <m:e>
                                <m:r>
                                  <a:rPr lang="en-US" i="1" smtClean="0">
                                    <a:latin typeface="Cambria Math" panose="02040503050406030204" pitchFamily="18" charset="0"/>
                                  </a:rPr>
                                  <m:t>⋯</m:t>
                                </m:r>
                              </m:e>
                              <m:e>
                                <m:sSub>
                                  <m:sSubPr>
                                    <m:ctrlPr>
                                      <a:rPr lang="en-US" i="1" smtClean="0">
                                        <a:latin typeface="Cambria Math" panose="02040503050406030204" pitchFamily="18" charset="0"/>
                                      </a:rPr>
                                    </m:ctrlPr>
                                  </m:sSubPr>
                                  <m:e>
                                    <m:r>
                                      <a:rPr lang="it-IT" b="0" i="1" smtClean="0">
                                        <a:latin typeface="Cambria Math" panose="02040503050406030204" pitchFamily="18" charset="0"/>
                                      </a:rPr>
                                      <m:t>𝑤</m:t>
                                    </m:r>
                                  </m:e>
                                  <m:sub>
                                    <m:r>
                                      <a:rPr lang="it-IT" b="0" i="1" smtClean="0">
                                        <a:latin typeface="Cambria Math" panose="02040503050406030204" pitchFamily="18" charset="0"/>
                                      </a:rPr>
                                      <m:t>1</m:t>
                                    </m:r>
                                    <m:r>
                                      <a:rPr lang="it-IT" b="0" i="1" smtClean="0">
                                        <a:latin typeface="Cambria Math" panose="02040503050406030204" pitchFamily="18" charset="0"/>
                                      </a:rPr>
                                      <m:t>𝐿</m:t>
                                    </m:r>
                                  </m:sub>
                                </m:sSub>
                              </m:e>
                            </m:mr>
                            <m:mr>
                              <m:e>
                                <m:r>
                                  <a:rPr lang="en-US" i="1" smtClean="0">
                                    <a:latin typeface="Cambria Math" panose="02040503050406030204" pitchFamily="18" charset="0"/>
                                  </a:rPr>
                                  <m:t>⋮</m:t>
                                </m:r>
                              </m:e>
                              <m:e>
                                <m:r>
                                  <a:rPr lang="en-US" i="1" smtClean="0">
                                    <a:latin typeface="Cambria Math" panose="02040503050406030204" pitchFamily="18" charset="0"/>
                                  </a:rPr>
                                  <m:t>⋱</m:t>
                                </m:r>
                              </m:e>
                              <m:e>
                                <m:r>
                                  <a:rPr lang="en-US" i="1" smtClean="0">
                                    <a:latin typeface="Cambria Math" panose="02040503050406030204" pitchFamily="18" charset="0"/>
                                  </a:rPr>
                                  <m:t>⋮</m:t>
                                </m:r>
                              </m:e>
                            </m:mr>
                            <m:mr>
                              <m:e>
                                <m:sSub>
                                  <m:sSubPr>
                                    <m:ctrlPr>
                                      <a:rPr lang="en-US" i="1" smtClean="0">
                                        <a:latin typeface="Cambria Math" panose="02040503050406030204" pitchFamily="18" charset="0"/>
                                      </a:rPr>
                                    </m:ctrlPr>
                                  </m:sSubPr>
                                  <m:e>
                                    <m:r>
                                      <a:rPr lang="it-IT" b="0" i="1" smtClean="0">
                                        <a:latin typeface="Cambria Math" panose="02040503050406030204" pitchFamily="18" charset="0"/>
                                      </a:rPr>
                                      <m:t>𝑤</m:t>
                                    </m:r>
                                  </m:e>
                                  <m:sub>
                                    <m:r>
                                      <a:rPr lang="it-IT" b="0" i="1" smtClean="0">
                                        <a:latin typeface="Cambria Math" panose="02040503050406030204" pitchFamily="18" charset="0"/>
                                      </a:rPr>
                                      <m:t>𝑀</m:t>
                                    </m:r>
                                    <m:r>
                                      <a:rPr lang="it-IT" b="0" i="1" smtClean="0">
                                        <a:latin typeface="Cambria Math" panose="02040503050406030204" pitchFamily="18" charset="0"/>
                                      </a:rPr>
                                      <m:t>1</m:t>
                                    </m:r>
                                  </m:sub>
                                </m:sSub>
                              </m:e>
                              <m:e>
                                <m:r>
                                  <a:rPr lang="en-US" i="1" smtClean="0">
                                    <a:latin typeface="Cambria Math" panose="02040503050406030204" pitchFamily="18" charset="0"/>
                                  </a:rPr>
                                  <m:t>⋯</m:t>
                                </m:r>
                              </m:e>
                              <m:e>
                                <m:sSub>
                                  <m:sSubPr>
                                    <m:ctrlPr>
                                      <a:rPr lang="en-US" i="1" smtClean="0">
                                        <a:latin typeface="Cambria Math" panose="02040503050406030204" pitchFamily="18" charset="0"/>
                                      </a:rPr>
                                    </m:ctrlPr>
                                  </m:sSubPr>
                                  <m:e>
                                    <m:r>
                                      <a:rPr lang="it-IT" b="0" i="1" smtClean="0">
                                        <a:latin typeface="Cambria Math" panose="02040503050406030204" pitchFamily="18" charset="0"/>
                                      </a:rPr>
                                      <m:t>𝑤</m:t>
                                    </m:r>
                                  </m:e>
                                  <m:sub>
                                    <m:r>
                                      <a:rPr lang="it-IT" b="0" i="1" smtClean="0">
                                        <a:latin typeface="Cambria Math" panose="02040503050406030204" pitchFamily="18" charset="0"/>
                                      </a:rPr>
                                      <m:t>𝑀𝐿</m:t>
                                    </m:r>
                                  </m:sub>
                                </m:sSub>
                              </m:e>
                            </m:mr>
                          </m:m>
                        </m:e>
                      </m:d>
                    </m:oMath>
                  </m:oMathPara>
                </a14:m>
                <a:endParaRPr lang="en-US" dirty="0"/>
              </a:p>
            </p:txBody>
          </p:sp>
        </mc:Choice>
        <mc:Fallback xmlns="">
          <p:sp>
            <p:nvSpPr>
              <p:cNvPr id="56" name="CasellaDiTesto 55">
                <a:extLst>
                  <a:ext uri="{FF2B5EF4-FFF2-40B4-BE49-F238E27FC236}">
                    <a16:creationId xmlns:a16="http://schemas.microsoft.com/office/drawing/2014/main" id="{BFD9A9A6-F6D7-4053-B671-EDEC7C0163E8}"/>
                  </a:ext>
                </a:extLst>
              </p:cNvPr>
              <p:cNvSpPr txBox="1">
                <a:spLocks noRot="1" noChangeAspect="1" noMove="1" noResize="1" noEditPoints="1" noAdjustHandles="1" noChangeArrowheads="1" noChangeShapeType="1" noTextEdit="1"/>
              </p:cNvSpPr>
              <p:nvPr/>
            </p:nvSpPr>
            <p:spPr>
              <a:xfrm>
                <a:off x="4641513" y="2606724"/>
                <a:ext cx="2539161" cy="822276"/>
              </a:xfrm>
              <a:prstGeom prst="rect">
                <a:avLst/>
              </a:prstGeom>
              <a:blipFill>
                <a:blip r:embed="rId6"/>
                <a:stretch>
                  <a:fillRect/>
                </a:stretch>
              </a:blipFill>
            </p:spPr>
            <p:txBody>
              <a:bodyPr/>
              <a:lstStyle/>
              <a:p>
                <a:r>
                  <a:rPr lang="en-US">
                    <a:noFill/>
                  </a:rPr>
                  <a:t> </a:t>
                </a:r>
              </a:p>
            </p:txBody>
          </p:sp>
        </mc:Fallback>
      </mc:AlternateContent>
      <p:grpSp>
        <p:nvGrpSpPr>
          <p:cNvPr id="98" name="Gruppo 97">
            <a:extLst>
              <a:ext uri="{FF2B5EF4-FFF2-40B4-BE49-F238E27FC236}">
                <a16:creationId xmlns:a16="http://schemas.microsoft.com/office/drawing/2014/main" id="{828891A7-4437-4370-9301-AFF67EF88BA8}"/>
              </a:ext>
            </a:extLst>
          </p:cNvPr>
          <p:cNvGrpSpPr/>
          <p:nvPr/>
        </p:nvGrpSpPr>
        <p:grpSpPr>
          <a:xfrm>
            <a:off x="173042" y="786534"/>
            <a:ext cx="4237575" cy="3225993"/>
            <a:chOff x="114019" y="151718"/>
            <a:chExt cx="4237575" cy="3225993"/>
          </a:xfrm>
        </p:grpSpPr>
        <p:grpSp>
          <p:nvGrpSpPr>
            <p:cNvPr id="99" name="Gruppo 98">
              <a:extLst>
                <a:ext uri="{FF2B5EF4-FFF2-40B4-BE49-F238E27FC236}">
                  <a16:creationId xmlns:a16="http://schemas.microsoft.com/office/drawing/2014/main" id="{86657754-6B46-43AF-B703-32C0E1C7B4E2}"/>
                </a:ext>
              </a:extLst>
            </p:cNvPr>
            <p:cNvGrpSpPr/>
            <p:nvPr/>
          </p:nvGrpSpPr>
          <p:grpSpPr>
            <a:xfrm>
              <a:off x="570178" y="719881"/>
              <a:ext cx="3111597" cy="2492982"/>
              <a:chOff x="6718200" y="1625965"/>
              <a:chExt cx="2277743" cy="1842115"/>
            </a:xfrm>
          </p:grpSpPr>
          <p:sp>
            <p:nvSpPr>
              <p:cNvPr id="113" name="Ovale 112">
                <a:extLst>
                  <a:ext uri="{FF2B5EF4-FFF2-40B4-BE49-F238E27FC236}">
                    <a16:creationId xmlns:a16="http://schemas.microsoft.com/office/drawing/2014/main" id="{BB66EB16-0767-4048-860E-83B5DD04B9E8}"/>
                  </a:ext>
                </a:extLst>
              </p:cNvPr>
              <p:cNvSpPr>
                <a:spLocks noChangeAspect="1"/>
              </p:cNvSpPr>
              <p:nvPr/>
            </p:nvSpPr>
            <p:spPr>
              <a:xfrm>
                <a:off x="7747948" y="1625965"/>
                <a:ext cx="324000" cy="3240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e 113">
                <a:extLst>
                  <a:ext uri="{FF2B5EF4-FFF2-40B4-BE49-F238E27FC236}">
                    <a16:creationId xmlns:a16="http://schemas.microsoft.com/office/drawing/2014/main" id="{B576C546-F75B-4ABC-A50C-00FE35AA473A}"/>
                  </a:ext>
                </a:extLst>
              </p:cNvPr>
              <p:cNvSpPr>
                <a:spLocks noChangeAspect="1"/>
              </p:cNvSpPr>
              <p:nvPr/>
            </p:nvSpPr>
            <p:spPr>
              <a:xfrm>
                <a:off x="7747948" y="2130776"/>
                <a:ext cx="324000" cy="3240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Ovale 114">
                <a:extLst>
                  <a:ext uri="{FF2B5EF4-FFF2-40B4-BE49-F238E27FC236}">
                    <a16:creationId xmlns:a16="http://schemas.microsoft.com/office/drawing/2014/main" id="{A0019C75-618F-43F7-87C2-ED34E0DC1571}"/>
                  </a:ext>
                </a:extLst>
              </p:cNvPr>
              <p:cNvSpPr>
                <a:spLocks noChangeAspect="1"/>
              </p:cNvSpPr>
              <p:nvPr/>
            </p:nvSpPr>
            <p:spPr>
              <a:xfrm>
                <a:off x="7747948" y="2639269"/>
                <a:ext cx="324000" cy="3240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Ovale 115">
                <a:extLst>
                  <a:ext uri="{FF2B5EF4-FFF2-40B4-BE49-F238E27FC236}">
                    <a16:creationId xmlns:a16="http://schemas.microsoft.com/office/drawing/2014/main" id="{502CB294-5247-4418-B0DA-70DF05560C24}"/>
                  </a:ext>
                </a:extLst>
              </p:cNvPr>
              <p:cNvSpPr>
                <a:spLocks noChangeAspect="1"/>
              </p:cNvSpPr>
              <p:nvPr/>
            </p:nvSpPr>
            <p:spPr>
              <a:xfrm>
                <a:off x="7747948" y="3144080"/>
                <a:ext cx="324000" cy="3240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7" name="Connettore 2 116">
                <a:extLst>
                  <a:ext uri="{FF2B5EF4-FFF2-40B4-BE49-F238E27FC236}">
                    <a16:creationId xmlns:a16="http://schemas.microsoft.com/office/drawing/2014/main" id="{4DF9A965-F694-4419-A5CA-629F0CDBD8FB}"/>
                  </a:ext>
                </a:extLst>
              </p:cNvPr>
              <p:cNvCxnSpPr>
                <a:cxnSpLocks/>
                <a:stCxn id="123" idx="6"/>
                <a:endCxn id="113" idx="2"/>
              </p:cNvCxnSpPr>
              <p:nvPr/>
            </p:nvCxnSpPr>
            <p:spPr>
              <a:xfrm flipV="1">
                <a:off x="6934200" y="1787965"/>
                <a:ext cx="813748" cy="443434"/>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8" name="Connettore 2 117">
                <a:extLst>
                  <a:ext uri="{FF2B5EF4-FFF2-40B4-BE49-F238E27FC236}">
                    <a16:creationId xmlns:a16="http://schemas.microsoft.com/office/drawing/2014/main" id="{2161E14F-7127-4D9B-99A2-05F1AA889715}"/>
                  </a:ext>
                </a:extLst>
              </p:cNvPr>
              <p:cNvCxnSpPr>
                <a:cxnSpLocks/>
                <a:stCxn id="124" idx="6"/>
                <a:endCxn id="113" idx="2"/>
              </p:cNvCxnSpPr>
              <p:nvPr/>
            </p:nvCxnSpPr>
            <p:spPr>
              <a:xfrm flipV="1">
                <a:off x="6934200" y="1787965"/>
                <a:ext cx="813748" cy="795502"/>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9" name="Connettore 2 118">
                <a:extLst>
                  <a:ext uri="{FF2B5EF4-FFF2-40B4-BE49-F238E27FC236}">
                    <a16:creationId xmlns:a16="http://schemas.microsoft.com/office/drawing/2014/main" id="{4C082D28-FBCE-43B9-BD01-ECAD44E268D1}"/>
                  </a:ext>
                </a:extLst>
              </p:cNvPr>
              <p:cNvCxnSpPr>
                <a:cxnSpLocks/>
                <a:stCxn id="125" idx="6"/>
                <a:endCxn id="113" idx="2"/>
              </p:cNvCxnSpPr>
              <p:nvPr/>
            </p:nvCxnSpPr>
            <p:spPr>
              <a:xfrm flipV="1">
                <a:off x="6934200" y="1787965"/>
                <a:ext cx="813748" cy="11454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0" name="Connettore 2 119">
                <a:extLst>
                  <a:ext uri="{FF2B5EF4-FFF2-40B4-BE49-F238E27FC236}">
                    <a16:creationId xmlns:a16="http://schemas.microsoft.com/office/drawing/2014/main" id="{4EA9A097-2390-42BF-A567-8BCDE0FC0324}"/>
                  </a:ext>
                </a:extLst>
              </p:cNvPr>
              <p:cNvCxnSpPr>
                <a:cxnSpLocks/>
                <a:stCxn id="123" idx="6"/>
                <a:endCxn id="114" idx="2"/>
              </p:cNvCxnSpPr>
              <p:nvPr/>
            </p:nvCxnSpPr>
            <p:spPr>
              <a:xfrm>
                <a:off x="6934200" y="2231399"/>
                <a:ext cx="813748" cy="61377"/>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1" name="Connettore 2 120">
                <a:extLst>
                  <a:ext uri="{FF2B5EF4-FFF2-40B4-BE49-F238E27FC236}">
                    <a16:creationId xmlns:a16="http://schemas.microsoft.com/office/drawing/2014/main" id="{4ECE7719-00DD-4381-A609-8C7D834FA911}"/>
                  </a:ext>
                </a:extLst>
              </p:cNvPr>
              <p:cNvCxnSpPr>
                <a:cxnSpLocks/>
                <a:stCxn id="124" idx="6"/>
                <a:endCxn id="114" idx="2"/>
              </p:cNvCxnSpPr>
              <p:nvPr/>
            </p:nvCxnSpPr>
            <p:spPr>
              <a:xfrm flipV="1">
                <a:off x="6934200" y="2292776"/>
                <a:ext cx="813748" cy="290691"/>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2" name="Connettore 2 121">
                <a:extLst>
                  <a:ext uri="{FF2B5EF4-FFF2-40B4-BE49-F238E27FC236}">
                    <a16:creationId xmlns:a16="http://schemas.microsoft.com/office/drawing/2014/main" id="{5C6FCB99-A45F-4E4B-BB43-E4BBEC4D6256}"/>
                  </a:ext>
                </a:extLst>
              </p:cNvPr>
              <p:cNvCxnSpPr>
                <a:cxnSpLocks/>
                <a:stCxn id="125" idx="6"/>
                <a:endCxn id="114" idx="2"/>
              </p:cNvCxnSpPr>
              <p:nvPr/>
            </p:nvCxnSpPr>
            <p:spPr>
              <a:xfrm flipV="1">
                <a:off x="6934200" y="2292776"/>
                <a:ext cx="813748" cy="640589"/>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3" name="Ovale 122">
                <a:extLst>
                  <a:ext uri="{FF2B5EF4-FFF2-40B4-BE49-F238E27FC236}">
                    <a16:creationId xmlns:a16="http://schemas.microsoft.com/office/drawing/2014/main" id="{A5C0AD99-8F58-4E83-909F-C1C6DF9C07DA}"/>
                  </a:ext>
                </a:extLst>
              </p:cNvPr>
              <p:cNvSpPr>
                <a:spLocks noChangeAspect="1"/>
              </p:cNvSpPr>
              <p:nvPr/>
            </p:nvSpPr>
            <p:spPr>
              <a:xfrm>
                <a:off x="6718200" y="2123399"/>
                <a:ext cx="216000" cy="2160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Ovale 123">
                <a:extLst>
                  <a:ext uri="{FF2B5EF4-FFF2-40B4-BE49-F238E27FC236}">
                    <a16:creationId xmlns:a16="http://schemas.microsoft.com/office/drawing/2014/main" id="{0C59C2E9-9782-403F-A525-7AB828693B30}"/>
                  </a:ext>
                </a:extLst>
              </p:cNvPr>
              <p:cNvSpPr>
                <a:spLocks noChangeAspect="1"/>
              </p:cNvSpPr>
              <p:nvPr/>
            </p:nvSpPr>
            <p:spPr>
              <a:xfrm>
                <a:off x="6718200" y="2475467"/>
                <a:ext cx="216000" cy="2160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Ovale 124">
                <a:extLst>
                  <a:ext uri="{FF2B5EF4-FFF2-40B4-BE49-F238E27FC236}">
                    <a16:creationId xmlns:a16="http://schemas.microsoft.com/office/drawing/2014/main" id="{0F693A4A-22E1-4B4F-A577-31DBFAE762AF}"/>
                  </a:ext>
                </a:extLst>
              </p:cNvPr>
              <p:cNvSpPr>
                <a:spLocks noChangeAspect="1"/>
              </p:cNvSpPr>
              <p:nvPr/>
            </p:nvSpPr>
            <p:spPr>
              <a:xfrm>
                <a:off x="6718200" y="2825365"/>
                <a:ext cx="216000" cy="2160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6" name="Connettore 2 125">
                <a:extLst>
                  <a:ext uri="{FF2B5EF4-FFF2-40B4-BE49-F238E27FC236}">
                    <a16:creationId xmlns:a16="http://schemas.microsoft.com/office/drawing/2014/main" id="{A7360722-40E9-419F-AC75-FABAC2B0CD1C}"/>
                  </a:ext>
                </a:extLst>
              </p:cNvPr>
              <p:cNvCxnSpPr>
                <a:cxnSpLocks/>
                <a:stCxn id="123" idx="6"/>
                <a:endCxn id="115" idx="2"/>
              </p:cNvCxnSpPr>
              <p:nvPr/>
            </p:nvCxnSpPr>
            <p:spPr>
              <a:xfrm>
                <a:off x="6934200" y="2231399"/>
                <a:ext cx="813748" cy="569870"/>
              </a:xfrm>
              <a:prstGeom prst="straightConnector1">
                <a:avLst/>
              </a:prstGeom>
              <a:ln w="127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27" name="Connettore 2 126">
                <a:extLst>
                  <a:ext uri="{FF2B5EF4-FFF2-40B4-BE49-F238E27FC236}">
                    <a16:creationId xmlns:a16="http://schemas.microsoft.com/office/drawing/2014/main" id="{74CEC47A-640E-4EFB-A15D-0F22DB4E196C}"/>
                  </a:ext>
                </a:extLst>
              </p:cNvPr>
              <p:cNvCxnSpPr>
                <a:cxnSpLocks/>
                <a:stCxn id="124" idx="6"/>
                <a:endCxn id="115" idx="2"/>
              </p:cNvCxnSpPr>
              <p:nvPr/>
            </p:nvCxnSpPr>
            <p:spPr>
              <a:xfrm>
                <a:off x="6934200" y="2583467"/>
                <a:ext cx="813748" cy="217802"/>
              </a:xfrm>
              <a:prstGeom prst="straightConnector1">
                <a:avLst/>
              </a:prstGeom>
              <a:ln w="127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28" name="Connettore 2 127">
                <a:extLst>
                  <a:ext uri="{FF2B5EF4-FFF2-40B4-BE49-F238E27FC236}">
                    <a16:creationId xmlns:a16="http://schemas.microsoft.com/office/drawing/2014/main" id="{AA904ACB-C332-44EC-B8DE-C6E21D7EAC2C}"/>
                  </a:ext>
                </a:extLst>
              </p:cNvPr>
              <p:cNvCxnSpPr>
                <a:cxnSpLocks/>
                <a:stCxn id="125" idx="6"/>
                <a:endCxn id="115" idx="2"/>
              </p:cNvCxnSpPr>
              <p:nvPr/>
            </p:nvCxnSpPr>
            <p:spPr>
              <a:xfrm flipV="1">
                <a:off x="6934200" y="2801269"/>
                <a:ext cx="813748" cy="132096"/>
              </a:xfrm>
              <a:prstGeom prst="straightConnector1">
                <a:avLst/>
              </a:prstGeom>
              <a:ln w="127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29" name="Connettore 2 128">
                <a:extLst>
                  <a:ext uri="{FF2B5EF4-FFF2-40B4-BE49-F238E27FC236}">
                    <a16:creationId xmlns:a16="http://schemas.microsoft.com/office/drawing/2014/main" id="{D54EB1A4-F106-418E-9B8A-AD2056E28F91}"/>
                  </a:ext>
                </a:extLst>
              </p:cNvPr>
              <p:cNvCxnSpPr>
                <a:cxnSpLocks/>
                <a:stCxn id="123" idx="6"/>
                <a:endCxn id="116" idx="2"/>
              </p:cNvCxnSpPr>
              <p:nvPr/>
            </p:nvCxnSpPr>
            <p:spPr>
              <a:xfrm>
                <a:off x="6934200" y="2231399"/>
                <a:ext cx="813748" cy="1074681"/>
              </a:xfrm>
              <a:prstGeom prst="straightConnector1">
                <a:avLst/>
              </a:prstGeom>
              <a:ln w="127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30" name="Connettore 2 129">
                <a:extLst>
                  <a:ext uri="{FF2B5EF4-FFF2-40B4-BE49-F238E27FC236}">
                    <a16:creationId xmlns:a16="http://schemas.microsoft.com/office/drawing/2014/main" id="{CD539333-0133-4E1E-A0A8-C4DBBB76577D}"/>
                  </a:ext>
                </a:extLst>
              </p:cNvPr>
              <p:cNvCxnSpPr>
                <a:cxnSpLocks/>
                <a:stCxn id="124" idx="6"/>
                <a:endCxn id="116" idx="2"/>
              </p:cNvCxnSpPr>
              <p:nvPr/>
            </p:nvCxnSpPr>
            <p:spPr>
              <a:xfrm>
                <a:off x="6934200" y="2583467"/>
                <a:ext cx="813748" cy="722613"/>
              </a:xfrm>
              <a:prstGeom prst="straightConnector1">
                <a:avLst/>
              </a:prstGeom>
              <a:ln w="127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31" name="Connettore 2 130">
                <a:extLst>
                  <a:ext uri="{FF2B5EF4-FFF2-40B4-BE49-F238E27FC236}">
                    <a16:creationId xmlns:a16="http://schemas.microsoft.com/office/drawing/2014/main" id="{A1FACBA3-D337-489C-B357-9C0130976D95}"/>
                  </a:ext>
                </a:extLst>
              </p:cNvPr>
              <p:cNvCxnSpPr>
                <a:cxnSpLocks/>
                <a:stCxn id="125" idx="6"/>
                <a:endCxn id="116" idx="2"/>
              </p:cNvCxnSpPr>
              <p:nvPr/>
            </p:nvCxnSpPr>
            <p:spPr>
              <a:xfrm>
                <a:off x="6934200" y="2933365"/>
                <a:ext cx="813748" cy="372715"/>
              </a:xfrm>
              <a:prstGeom prst="straightConnector1">
                <a:avLst/>
              </a:prstGeom>
              <a:ln w="127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132" name="Ovale 131">
                <a:extLst>
                  <a:ext uri="{FF2B5EF4-FFF2-40B4-BE49-F238E27FC236}">
                    <a16:creationId xmlns:a16="http://schemas.microsoft.com/office/drawing/2014/main" id="{69760230-5ACD-4EA9-B5A8-5BFC7488085F}"/>
                  </a:ext>
                </a:extLst>
              </p:cNvPr>
              <p:cNvSpPr>
                <a:spLocks noChangeAspect="1"/>
              </p:cNvSpPr>
              <p:nvPr/>
            </p:nvSpPr>
            <p:spPr>
              <a:xfrm>
                <a:off x="8779943" y="2397070"/>
                <a:ext cx="216000" cy="216000"/>
              </a:xfrm>
              <a:prstGeom prst="ellipse">
                <a:avLst/>
              </a:prstGeom>
              <a:noFill/>
              <a:ln w="190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3" name="Connettore 2 132">
                <a:extLst>
                  <a:ext uri="{FF2B5EF4-FFF2-40B4-BE49-F238E27FC236}">
                    <a16:creationId xmlns:a16="http://schemas.microsoft.com/office/drawing/2014/main" id="{8FC8DB85-A382-4A04-B523-8D7E88DDCF46}"/>
                  </a:ext>
                </a:extLst>
              </p:cNvPr>
              <p:cNvCxnSpPr>
                <a:cxnSpLocks/>
                <a:stCxn id="113" idx="6"/>
                <a:endCxn id="132" idx="2"/>
              </p:cNvCxnSpPr>
              <p:nvPr/>
            </p:nvCxnSpPr>
            <p:spPr>
              <a:xfrm>
                <a:off x="8071948" y="1787965"/>
                <a:ext cx="707995" cy="717105"/>
              </a:xfrm>
              <a:prstGeom prst="straightConnector1">
                <a:avLst/>
              </a:prstGeom>
              <a:ln w="127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134" name="Connettore 2 133">
                <a:extLst>
                  <a:ext uri="{FF2B5EF4-FFF2-40B4-BE49-F238E27FC236}">
                    <a16:creationId xmlns:a16="http://schemas.microsoft.com/office/drawing/2014/main" id="{1A4C8312-C7C0-4687-B47D-E5416B765657}"/>
                  </a:ext>
                </a:extLst>
              </p:cNvPr>
              <p:cNvCxnSpPr>
                <a:cxnSpLocks/>
                <a:stCxn id="114" idx="6"/>
              </p:cNvCxnSpPr>
              <p:nvPr/>
            </p:nvCxnSpPr>
            <p:spPr>
              <a:xfrm>
                <a:off x="8071948" y="2292776"/>
                <a:ext cx="707995" cy="207999"/>
              </a:xfrm>
              <a:prstGeom prst="straightConnector1">
                <a:avLst/>
              </a:prstGeom>
              <a:ln w="127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135" name="Connettore 2 134">
                <a:extLst>
                  <a:ext uri="{FF2B5EF4-FFF2-40B4-BE49-F238E27FC236}">
                    <a16:creationId xmlns:a16="http://schemas.microsoft.com/office/drawing/2014/main" id="{17A3159A-BBC9-4912-AF6D-EBBD959F6B52}"/>
                  </a:ext>
                </a:extLst>
              </p:cNvPr>
              <p:cNvCxnSpPr>
                <a:cxnSpLocks/>
                <a:stCxn id="115" idx="6"/>
                <a:endCxn id="132" idx="2"/>
              </p:cNvCxnSpPr>
              <p:nvPr/>
            </p:nvCxnSpPr>
            <p:spPr>
              <a:xfrm flipV="1">
                <a:off x="8071948" y="2505070"/>
                <a:ext cx="707995" cy="296199"/>
              </a:xfrm>
              <a:prstGeom prst="straightConnector1">
                <a:avLst/>
              </a:prstGeom>
              <a:ln w="127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136" name="Connettore 2 135">
                <a:extLst>
                  <a:ext uri="{FF2B5EF4-FFF2-40B4-BE49-F238E27FC236}">
                    <a16:creationId xmlns:a16="http://schemas.microsoft.com/office/drawing/2014/main" id="{6D1BCE94-F88E-4E16-A982-16D2383AA363}"/>
                  </a:ext>
                </a:extLst>
              </p:cNvPr>
              <p:cNvCxnSpPr>
                <a:cxnSpLocks/>
                <a:stCxn id="116" idx="6"/>
                <a:endCxn id="132" idx="2"/>
              </p:cNvCxnSpPr>
              <p:nvPr/>
            </p:nvCxnSpPr>
            <p:spPr>
              <a:xfrm flipV="1">
                <a:off x="8071948" y="2505070"/>
                <a:ext cx="707995" cy="801010"/>
              </a:xfrm>
              <a:prstGeom prst="straightConnector1">
                <a:avLst/>
              </a:prstGeom>
              <a:ln w="127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100" name="CasellaDiTesto 99">
                  <a:extLst>
                    <a:ext uri="{FF2B5EF4-FFF2-40B4-BE49-F238E27FC236}">
                      <a16:creationId xmlns:a16="http://schemas.microsoft.com/office/drawing/2014/main" id="{3E20A58B-9CD2-492C-970C-EFC525B0A28A}"/>
                    </a:ext>
                  </a:extLst>
                </p:cNvPr>
                <p:cNvSpPr txBox="1"/>
                <p:nvPr/>
              </p:nvSpPr>
              <p:spPr>
                <a:xfrm>
                  <a:off x="175212" y="1314343"/>
                  <a:ext cx="52540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it-IT" b="0" i="1" smtClean="0">
                                <a:latin typeface="Cambria Math" panose="02040503050406030204" pitchFamily="18" charset="0"/>
                              </a:rPr>
                              <m:t>𝑥</m:t>
                            </m:r>
                          </m:e>
                          <m:sub>
                            <m:r>
                              <a:rPr lang="it-IT" b="0" i="1" smtClean="0">
                                <a:latin typeface="Cambria Math" panose="02040503050406030204" pitchFamily="18" charset="0"/>
                              </a:rPr>
                              <m:t>𝑖</m:t>
                            </m:r>
                            <m:r>
                              <a:rPr lang="it-IT" b="0" i="1" smtClean="0">
                                <a:latin typeface="Cambria Math" panose="02040503050406030204" pitchFamily="18" charset="0"/>
                              </a:rPr>
                              <m:t>1</m:t>
                            </m:r>
                          </m:sub>
                        </m:sSub>
                      </m:oMath>
                    </m:oMathPara>
                  </a14:m>
                  <a:endParaRPr lang="en-US" dirty="0"/>
                </a:p>
              </p:txBody>
            </p:sp>
          </mc:Choice>
          <mc:Fallback xmlns="">
            <p:sp>
              <p:nvSpPr>
                <p:cNvPr id="100" name="CasellaDiTesto 99">
                  <a:extLst>
                    <a:ext uri="{FF2B5EF4-FFF2-40B4-BE49-F238E27FC236}">
                      <a16:creationId xmlns:a16="http://schemas.microsoft.com/office/drawing/2014/main" id="{3E20A58B-9CD2-492C-970C-EFC525B0A28A}"/>
                    </a:ext>
                  </a:extLst>
                </p:cNvPr>
                <p:cNvSpPr txBox="1">
                  <a:spLocks noRot="1" noChangeAspect="1" noMove="1" noResize="1" noEditPoints="1" noAdjustHandles="1" noChangeArrowheads="1" noChangeShapeType="1" noTextEdit="1"/>
                </p:cNvSpPr>
                <p:nvPr/>
              </p:nvSpPr>
              <p:spPr>
                <a:xfrm>
                  <a:off x="175212" y="1314343"/>
                  <a:ext cx="525400" cy="369332"/>
                </a:xfrm>
                <a:prstGeom prst="rect">
                  <a:avLst/>
                </a:prstGeom>
                <a:blipFill>
                  <a:blip r:embed="rId7"/>
                  <a:stretch>
                    <a:fillRect b="-1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1" name="CasellaDiTesto 100">
                  <a:extLst>
                    <a:ext uri="{FF2B5EF4-FFF2-40B4-BE49-F238E27FC236}">
                      <a16:creationId xmlns:a16="http://schemas.microsoft.com/office/drawing/2014/main" id="{EDE32E42-4946-4D98-8A8D-72DE1CDB419A}"/>
                    </a:ext>
                  </a:extLst>
                </p:cNvPr>
                <p:cNvSpPr txBox="1"/>
                <p:nvPr/>
              </p:nvSpPr>
              <p:spPr>
                <a:xfrm>
                  <a:off x="164676" y="1794149"/>
                  <a:ext cx="52540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it-IT" b="0" i="1" smtClean="0">
                                <a:latin typeface="Cambria Math" panose="02040503050406030204" pitchFamily="18" charset="0"/>
                              </a:rPr>
                              <m:t>𝑥</m:t>
                            </m:r>
                          </m:e>
                          <m:sub>
                            <m:r>
                              <a:rPr lang="it-IT" b="0" i="1" smtClean="0">
                                <a:latin typeface="Cambria Math" panose="02040503050406030204" pitchFamily="18" charset="0"/>
                              </a:rPr>
                              <m:t>𝑖</m:t>
                            </m:r>
                            <m:r>
                              <a:rPr lang="it-IT" b="0" i="1" smtClean="0">
                                <a:latin typeface="Cambria Math" panose="02040503050406030204" pitchFamily="18" charset="0"/>
                              </a:rPr>
                              <m:t>2</m:t>
                            </m:r>
                          </m:sub>
                        </m:sSub>
                      </m:oMath>
                    </m:oMathPara>
                  </a14:m>
                  <a:endParaRPr lang="en-US" dirty="0"/>
                </a:p>
              </p:txBody>
            </p:sp>
          </mc:Choice>
          <mc:Fallback xmlns="">
            <p:sp>
              <p:nvSpPr>
                <p:cNvPr id="101" name="CasellaDiTesto 100">
                  <a:extLst>
                    <a:ext uri="{FF2B5EF4-FFF2-40B4-BE49-F238E27FC236}">
                      <a16:creationId xmlns:a16="http://schemas.microsoft.com/office/drawing/2014/main" id="{EDE32E42-4946-4D98-8A8D-72DE1CDB419A}"/>
                    </a:ext>
                  </a:extLst>
                </p:cNvPr>
                <p:cNvSpPr txBox="1">
                  <a:spLocks noRot="1" noChangeAspect="1" noMove="1" noResize="1" noEditPoints="1" noAdjustHandles="1" noChangeArrowheads="1" noChangeShapeType="1" noTextEdit="1"/>
                </p:cNvSpPr>
                <p:nvPr/>
              </p:nvSpPr>
              <p:spPr>
                <a:xfrm>
                  <a:off x="164676" y="1794149"/>
                  <a:ext cx="525400" cy="369332"/>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2" name="CasellaDiTesto 101">
                  <a:extLst>
                    <a:ext uri="{FF2B5EF4-FFF2-40B4-BE49-F238E27FC236}">
                      <a16:creationId xmlns:a16="http://schemas.microsoft.com/office/drawing/2014/main" id="{CE07A16C-B7E0-40ED-AC39-27BFF1DFF1BC}"/>
                    </a:ext>
                  </a:extLst>
                </p:cNvPr>
                <p:cNvSpPr txBox="1"/>
                <p:nvPr/>
              </p:nvSpPr>
              <p:spPr>
                <a:xfrm>
                  <a:off x="163025" y="2273955"/>
                  <a:ext cx="52540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it-IT" b="0" i="1" smtClean="0">
                                <a:latin typeface="Cambria Math" panose="02040503050406030204" pitchFamily="18" charset="0"/>
                              </a:rPr>
                              <m:t>𝑥</m:t>
                            </m:r>
                          </m:e>
                          <m:sub>
                            <m:r>
                              <a:rPr lang="it-IT" b="0" i="1" smtClean="0">
                                <a:latin typeface="Cambria Math" panose="02040503050406030204" pitchFamily="18" charset="0"/>
                              </a:rPr>
                              <m:t>𝑖</m:t>
                            </m:r>
                            <m:r>
                              <a:rPr lang="it-IT" b="0" i="1" smtClean="0">
                                <a:latin typeface="Cambria Math" panose="02040503050406030204" pitchFamily="18" charset="0"/>
                              </a:rPr>
                              <m:t>3</m:t>
                            </m:r>
                          </m:sub>
                        </m:sSub>
                      </m:oMath>
                    </m:oMathPara>
                  </a14:m>
                  <a:endParaRPr lang="en-US" dirty="0"/>
                </a:p>
              </p:txBody>
            </p:sp>
          </mc:Choice>
          <mc:Fallback xmlns="">
            <p:sp>
              <p:nvSpPr>
                <p:cNvPr id="102" name="CasellaDiTesto 101">
                  <a:extLst>
                    <a:ext uri="{FF2B5EF4-FFF2-40B4-BE49-F238E27FC236}">
                      <a16:creationId xmlns:a16="http://schemas.microsoft.com/office/drawing/2014/main" id="{CE07A16C-B7E0-40ED-AC39-27BFF1DFF1BC}"/>
                    </a:ext>
                  </a:extLst>
                </p:cNvPr>
                <p:cNvSpPr txBox="1">
                  <a:spLocks noRot="1" noChangeAspect="1" noMove="1" noResize="1" noEditPoints="1" noAdjustHandles="1" noChangeArrowheads="1" noChangeShapeType="1" noTextEdit="1"/>
                </p:cNvSpPr>
                <p:nvPr/>
              </p:nvSpPr>
              <p:spPr>
                <a:xfrm>
                  <a:off x="163025" y="2273955"/>
                  <a:ext cx="525400" cy="369332"/>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3" name="CasellaDiTesto 102">
                  <a:extLst>
                    <a:ext uri="{FF2B5EF4-FFF2-40B4-BE49-F238E27FC236}">
                      <a16:creationId xmlns:a16="http://schemas.microsoft.com/office/drawing/2014/main" id="{4559D8C0-A17F-46C9-A463-81B57DDCED3C}"/>
                    </a:ext>
                  </a:extLst>
                </p:cNvPr>
                <p:cNvSpPr txBox="1"/>
                <p:nvPr/>
              </p:nvSpPr>
              <p:spPr>
                <a:xfrm>
                  <a:off x="1973019" y="705093"/>
                  <a:ext cx="47263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it-IT" b="0" i="1" smtClean="0">
                                <a:latin typeface="Cambria Math" panose="02040503050406030204" pitchFamily="18" charset="0"/>
                              </a:rPr>
                              <m:t>𝑛</m:t>
                            </m:r>
                          </m:e>
                          <m:sub>
                            <m:r>
                              <a:rPr lang="it-IT" b="0" i="1" smtClean="0">
                                <a:latin typeface="Cambria Math" panose="02040503050406030204" pitchFamily="18" charset="0"/>
                              </a:rPr>
                              <m:t>1</m:t>
                            </m:r>
                          </m:sub>
                        </m:sSub>
                      </m:oMath>
                    </m:oMathPara>
                  </a14:m>
                  <a:endParaRPr lang="en-US" dirty="0"/>
                </a:p>
              </p:txBody>
            </p:sp>
          </mc:Choice>
          <mc:Fallback xmlns="">
            <p:sp>
              <p:nvSpPr>
                <p:cNvPr id="103" name="CasellaDiTesto 102">
                  <a:extLst>
                    <a:ext uri="{FF2B5EF4-FFF2-40B4-BE49-F238E27FC236}">
                      <a16:creationId xmlns:a16="http://schemas.microsoft.com/office/drawing/2014/main" id="{4559D8C0-A17F-46C9-A463-81B57DDCED3C}"/>
                    </a:ext>
                  </a:extLst>
                </p:cNvPr>
                <p:cNvSpPr txBox="1">
                  <a:spLocks noRot="1" noChangeAspect="1" noMove="1" noResize="1" noEditPoints="1" noAdjustHandles="1" noChangeArrowheads="1" noChangeShapeType="1" noTextEdit="1"/>
                </p:cNvSpPr>
                <p:nvPr/>
              </p:nvSpPr>
              <p:spPr>
                <a:xfrm>
                  <a:off x="1973019" y="705093"/>
                  <a:ext cx="472630" cy="369332"/>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4" name="CasellaDiTesto 103">
                  <a:extLst>
                    <a:ext uri="{FF2B5EF4-FFF2-40B4-BE49-F238E27FC236}">
                      <a16:creationId xmlns:a16="http://schemas.microsoft.com/office/drawing/2014/main" id="{0F2E4EF4-4005-4EB1-BD33-4A577EBE4327}"/>
                    </a:ext>
                  </a:extLst>
                </p:cNvPr>
                <p:cNvSpPr txBox="1"/>
                <p:nvPr/>
              </p:nvSpPr>
              <p:spPr>
                <a:xfrm>
                  <a:off x="1973019" y="1409883"/>
                  <a:ext cx="477951"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it-IT" b="0" i="1" smtClean="0">
                                <a:latin typeface="Cambria Math" panose="02040503050406030204" pitchFamily="18" charset="0"/>
                              </a:rPr>
                              <m:t>𝑛</m:t>
                            </m:r>
                          </m:e>
                          <m:sub>
                            <m:r>
                              <a:rPr lang="it-IT" b="0" i="1" smtClean="0">
                                <a:latin typeface="Cambria Math" panose="02040503050406030204" pitchFamily="18" charset="0"/>
                              </a:rPr>
                              <m:t>2</m:t>
                            </m:r>
                          </m:sub>
                        </m:sSub>
                      </m:oMath>
                    </m:oMathPara>
                  </a14:m>
                  <a:endParaRPr lang="en-US" dirty="0"/>
                </a:p>
              </p:txBody>
            </p:sp>
          </mc:Choice>
          <mc:Fallback xmlns="">
            <p:sp>
              <p:nvSpPr>
                <p:cNvPr id="104" name="CasellaDiTesto 103">
                  <a:extLst>
                    <a:ext uri="{FF2B5EF4-FFF2-40B4-BE49-F238E27FC236}">
                      <a16:creationId xmlns:a16="http://schemas.microsoft.com/office/drawing/2014/main" id="{0F2E4EF4-4005-4EB1-BD33-4A577EBE4327}"/>
                    </a:ext>
                  </a:extLst>
                </p:cNvPr>
                <p:cNvSpPr txBox="1">
                  <a:spLocks noRot="1" noChangeAspect="1" noMove="1" noResize="1" noEditPoints="1" noAdjustHandles="1" noChangeArrowheads="1" noChangeShapeType="1" noTextEdit="1"/>
                </p:cNvSpPr>
                <p:nvPr/>
              </p:nvSpPr>
              <p:spPr>
                <a:xfrm>
                  <a:off x="1973019" y="1409883"/>
                  <a:ext cx="477951" cy="369332"/>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5" name="CasellaDiTesto 104">
                  <a:extLst>
                    <a:ext uri="{FF2B5EF4-FFF2-40B4-BE49-F238E27FC236}">
                      <a16:creationId xmlns:a16="http://schemas.microsoft.com/office/drawing/2014/main" id="{1127CED1-4C9A-4DAD-B106-EB8F999FDAFF}"/>
                    </a:ext>
                  </a:extLst>
                </p:cNvPr>
                <p:cNvSpPr txBox="1"/>
                <p:nvPr/>
              </p:nvSpPr>
              <p:spPr>
                <a:xfrm>
                  <a:off x="1968759" y="2088515"/>
                  <a:ext cx="477951"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it-IT" b="0" i="1" smtClean="0">
                                <a:latin typeface="Cambria Math" panose="02040503050406030204" pitchFamily="18" charset="0"/>
                              </a:rPr>
                              <m:t>𝑛</m:t>
                            </m:r>
                          </m:e>
                          <m:sub>
                            <m:r>
                              <a:rPr lang="it-IT" b="0" i="1" smtClean="0">
                                <a:latin typeface="Cambria Math" panose="02040503050406030204" pitchFamily="18" charset="0"/>
                              </a:rPr>
                              <m:t>3</m:t>
                            </m:r>
                          </m:sub>
                        </m:sSub>
                      </m:oMath>
                    </m:oMathPara>
                  </a14:m>
                  <a:endParaRPr lang="en-US" dirty="0"/>
                </a:p>
              </p:txBody>
            </p:sp>
          </mc:Choice>
          <mc:Fallback xmlns="">
            <p:sp>
              <p:nvSpPr>
                <p:cNvPr id="105" name="CasellaDiTesto 104">
                  <a:extLst>
                    <a:ext uri="{FF2B5EF4-FFF2-40B4-BE49-F238E27FC236}">
                      <a16:creationId xmlns:a16="http://schemas.microsoft.com/office/drawing/2014/main" id="{1127CED1-4C9A-4DAD-B106-EB8F999FDAFF}"/>
                    </a:ext>
                  </a:extLst>
                </p:cNvPr>
                <p:cNvSpPr txBox="1">
                  <a:spLocks noRot="1" noChangeAspect="1" noMove="1" noResize="1" noEditPoints="1" noAdjustHandles="1" noChangeArrowheads="1" noChangeShapeType="1" noTextEdit="1"/>
                </p:cNvSpPr>
                <p:nvPr/>
              </p:nvSpPr>
              <p:spPr>
                <a:xfrm>
                  <a:off x="1968759" y="2088515"/>
                  <a:ext cx="477951" cy="369332"/>
                </a:xfrm>
                <a:prstGeom prst="rect">
                  <a:avLst/>
                </a:prstGeom>
                <a:blipFill>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6" name="CasellaDiTesto 105">
                  <a:extLst>
                    <a:ext uri="{FF2B5EF4-FFF2-40B4-BE49-F238E27FC236}">
                      <a16:creationId xmlns:a16="http://schemas.microsoft.com/office/drawing/2014/main" id="{B26F1D2D-8AF6-4388-948E-87D804130779}"/>
                    </a:ext>
                  </a:extLst>
                </p:cNvPr>
                <p:cNvSpPr txBox="1"/>
                <p:nvPr/>
              </p:nvSpPr>
              <p:spPr>
                <a:xfrm>
                  <a:off x="1959234" y="2781214"/>
                  <a:ext cx="477951"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it-IT" b="0" i="1" smtClean="0">
                                <a:latin typeface="Cambria Math" panose="02040503050406030204" pitchFamily="18" charset="0"/>
                              </a:rPr>
                              <m:t>𝑛</m:t>
                            </m:r>
                          </m:e>
                          <m:sub>
                            <m:r>
                              <a:rPr lang="it-IT" b="0" i="1" smtClean="0">
                                <a:latin typeface="Cambria Math" panose="02040503050406030204" pitchFamily="18" charset="0"/>
                              </a:rPr>
                              <m:t>4</m:t>
                            </m:r>
                          </m:sub>
                        </m:sSub>
                      </m:oMath>
                    </m:oMathPara>
                  </a14:m>
                  <a:endParaRPr lang="en-US" dirty="0"/>
                </a:p>
              </p:txBody>
            </p:sp>
          </mc:Choice>
          <mc:Fallback xmlns="">
            <p:sp>
              <p:nvSpPr>
                <p:cNvPr id="106" name="CasellaDiTesto 105">
                  <a:extLst>
                    <a:ext uri="{FF2B5EF4-FFF2-40B4-BE49-F238E27FC236}">
                      <a16:creationId xmlns:a16="http://schemas.microsoft.com/office/drawing/2014/main" id="{B26F1D2D-8AF6-4388-948E-87D804130779}"/>
                    </a:ext>
                  </a:extLst>
                </p:cNvPr>
                <p:cNvSpPr txBox="1">
                  <a:spLocks noRot="1" noChangeAspect="1" noMove="1" noResize="1" noEditPoints="1" noAdjustHandles="1" noChangeArrowheads="1" noChangeShapeType="1" noTextEdit="1"/>
                </p:cNvSpPr>
                <p:nvPr/>
              </p:nvSpPr>
              <p:spPr>
                <a:xfrm>
                  <a:off x="1959234" y="2781214"/>
                  <a:ext cx="477951" cy="369332"/>
                </a:xfrm>
                <a:prstGeom prst="rect">
                  <a:avLst/>
                </a:prstGeom>
                <a:blipFill>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7" name="CasellaDiTesto 106">
                  <a:extLst>
                    <a:ext uri="{FF2B5EF4-FFF2-40B4-BE49-F238E27FC236}">
                      <a16:creationId xmlns:a16="http://schemas.microsoft.com/office/drawing/2014/main" id="{8EAB9056-4D91-408D-B486-77F571B040E7}"/>
                    </a:ext>
                  </a:extLst>
                </p:cNvPr>
                <p:cNvSpPr txBox="1"/>
                <p:nvPr/>
              </p:nvSpPr>
              <p:spPr>
                <a:xfrm>
                  <a:off x="3329496" y="1686423"/>
                  <a:ext cx="43505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it-IT" i="1" smtClean="0">
                                <a:latin typeface="Cambria Math" panose="02040503050406030204" pitchFamily="18" charset="0"/>
                              </a:rPr>
                            </m:ctrlPr>
                          </m:sSubPr>
                          <m:e>
                            <m:r>
                              <a:rPr lang="it-IT" b="0" i="1" smtClean="0">
                                <a:latin typeface="Cambria Math" panose="02040503050406030204" pitchFamily="18" charset="0"/>
                              </a:rPr>
                              <m:t>𝑦</m:t>
                            </m:r>
                          </m:e>
                          <m:sub>
                            <m:r>
                              <a:rPr lang="it-IT" b="0" i="1" smtClean="0">
                                <a:latin typeface="Cambria Math" panose="02040503050406030204" pitchFamily="18" charset="0"/>
                              </a:rPr>
                              <m:t>𝑖</m:t>
                            </m:r>
                          </m:sub>
                        </m:sSub>
                      </m:oMath>
                    </m:oMathPara>
                  </a14:m>
                  <a:endParaRPr lang="en-US" dirty="0"/>
                </a:p>
              </p:txBody>
            </p:sp>
          </mc:Choice>
          <mc:Fallback xmlns="">
            <p:sp>
              <p:nvSpPr>
                <p:cNvPr id="107" name="CasellaDiTesto 106">
                  <a:extLst>
                    <a:ext uri="{FF2B5EF4-FFF2-40B4-BE49-F238E27FC236}">
                      <a16:creationId xmlns:a16="http://schemas.microsoft.com/office/drawing/2014/main" id="{8EAB9056-4D91-408D-B486-77F571B040E7}"/>
                    </a:ext>
                  </a:extLst>
                </p:cNvPr>
                <p:cNvSpPr txBox="1">
                  <a:spLocks noRot="1" noChangeAspect="1" noMove="1" noResize="1" noEditPoints="1" noAdjustHandles="1" noChangeArrowheads="1" noChangeShapeType="1" noTextEdit="1"/>
                </p:cNvSpPr>
                <p:nvPr/>
              </p:nvSpPr>
              <p:spPr>
                <a:xfrm>
                  <a:off x="3329496" y="1686423"/>
                  <a:ext cx="435054" cy="369332"/>
                </a:xfrm>
                <a:prstGeom prst="rect">
                  <a:avLst/>
                </a:prstGeom>
                <a:blipFill>
                  <a:blip r:embed="rId14"/>
                  <a:stretch>
                    <a:fillRect b="-6667"/>
                  </a:stretch>
                </a:blipFill>
              </p:spPr>
              <p:txBody>
                <a:bodyPr/>
                <a:lstStyle/>
                <a:p>
                  <a:r>
                    <a:rPr lang="en-US">
                      <a:noFill/>
                    </a:rPr>
                    <a:t> </a:t>
                  </a:r>
                </a:p>
              </p:txBody>
            </p:sp>
          </mc:Fallback>
        </mc:AlternateContent>
        <p:sp>
          <p:nvSpPr>
            <p:cNvPr id="108" name="CasellaDiTesto 107">
              <a:extLst>
                <a:ext uri="{FF2B5EF4-FFF2-40B4-BE49-F238E27FC236}">
                  <a16:creationId xmlns:a16="http://schemas.microsoft.com/office/drawing/2014/main" id="{9451E756-4458-4C67-A0F3-99A4367CA15D}"/>
                </a:ext>
              </a:extLst>
            </p:cNvPr>
            <p:cNvSpPr txBox="1"/>
            <p:nvPr/>
          </p:nvSpPr>
          <p:spPr>
            <a:xfrm>
              <a:off x="755870" y="151718"/>
              <a:ext cx="2964060" cy="338554"/>
            </a:xfrm>
            <a:prstGeom prst="rect">
              <a:avLst/>
            </a:prstGeom>
            <a:noFill/>
          </p:spPr>
          <p:txBody>
            <a:bodyPr wrap="square">
              <a:spAutoFit/>
            </a:bodyPr>
            <a:lstStyle/>
            <a:p>
              <a:r>
                <a:rPr lang="en-US" sz="1600" b="1" dirty="0"/>
                <a:t>Dense or fully-connected layer</a:t>
              </a:r>
              <a:endParaRPr lang="en-US" sz="1600" dirty="0"/>
            </a:p>
          </p:txBody>
        </p:sp>
        <p:sp>
          <p:nvSpPr>
            <p:cNvPr id="109" name="Rettangolo 108">
              <a:extLst>
                <a:ext uri="{FF2B5EF4-FFF2-40B4-BE49-F238E27FC236}">
                  <a16:creationId xmlns:a16="http://schemas.microsoft.com/office/drawing/2014/main" id="{708364C5-809F-48BC-B5FD-9226A0ECFC96}"/>
                </a:ext>
              </a:extLst>
            </p:cNvPr>
            <p:cNvSpPr/>
            <p:nvPr/>
          </p:nvSpPr>
          <p:spPr>
            <a:xfrm>
              <a:off x="1764821" y="587110"/>
              <a:ext cx="882473" cy="279060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ttangolo 109">
              <a:extLst>
                <a:ext uri="{FF2B5EF4-FFF2-40B4-BE49-F238E27FC236}">
                  <a16:creationId xmlns:a16="http://schemas.microsoft.com/office/drawing/2014/main" id="{88110927-0B35-4713-A951-09FB6419A9CF}"/>
                </a:ext>
              </a:extLst>
            </p:cNvPr>
            <p:cNvSpPr/>
            <p:nvPr/>
          </p:nvSpPr>
          <p:spPr>
            <a:xfrm>
              <a:off x="220337" y="1153003"/>
              <a:ext cx="882473" cy="168822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CasellaDiTesto 110">
              <a:extLst>
                <a:ext uri="{FF2B5EF4-FFF2-40B4-BE49-F238E27FC236}">
                  <a16:creationId xmlns:a16="http://schemas.microsoft.com/office/drawing/2014/main" id="{7223FE68-4C22-43BA-8D55-44992D77C495}"/>
                </a:ext>
              </a:extLst>
            </p:cNvPr>
            <p:cNvSpPr txBox="1"/>
            <p:nvPr/>
          </p:nvSpPr>
          <p:spPr>
            <a:xfrm>
              <a:off x="114019" y="818309"/>
              <a:ext cx="1163762" cy="338554"/>
            </a:xfrm>
            <a:prstGeom prst="rect">
              <a:avLst/>
            </a:prstGeom>
            <a:noFill/>
          </p:spPr>
          <p:txBody>
            <a:bodyPr wrap="square">
              <a:spAutoFit/>
            </a:bodyPr>
            <a:lstStyle/>
            <a:p>
              <a:r>
                <a:rPr lang="en-US" sz="1600" b="1" dirty="0"/>
                <a:t>Input layer</a:t>
              </a:r>
              <a:endParaRPr lang="en-US" sz="1600" dirty="0"/>
            </a:p>
          </p:txBody>
        </p:sp>
        <p:sp>
          <p:nvSpPr>
            <p:cNvPr id="112" name="CasellaDiTesto 111">
              <a:extLst>
                <a:ext uri="{FF2B5EF4-FFF2-40B4-BE49-F238E27FC236}">
                  <a16:creationId xmlns:a16="http://schemas.microsoft.com/office/drawing/2014/main" id="{C8E408DD-A233-4006-9F07-5F970363E311}"/>
                </a:ext>
              </a:extLst>
            </p:cNvPr>
            <p:cNvSpPr txBox="1"/>
            <p:nvPr/>
          </p:nvSpPr>
          <p:spPr>
            <a:xfrm>
              <a:off x="3011956" y="1409883"/>
              <a:ext cx="1339638" cy="338554"/>
            </a:xfrm>
            <a:prstGeom prst="rect">
              <a:avLst/>
            </a:prstGeom>
            <a:noFill/>
          </p:spPr>
          <p:txBody>
            <a:bodyPr wrap="square">
              <a:spAutoFit/>
            </a:bodyPr>
            <a:lstStyle/>
            <a:p>
              <a:r>
                <a:rPr lang="en-US" sz="1600" b="1" dirty="0"/>
                <a:t>Output layer</a:t>
              </a:r>
              <a:endParaRPr lang="en-US" sz="1600" dirty="0"/>
            </a:p>
          </p:txBody>
        </p:sp>
      </p:grpSp>
      <p:sp>
        <p:nvSpPr>
          <p:cNvPr id="137" name="CasellaDiTesto 136">
            <a:extLst>
              <a:ext uri="{FF2B5EF4-FFF2-40B4-BE49-F238E27FC236}">
                <a16:creationId xmlns:a16="http://schemas.microsoft.com/office/drawing/2014/main" id="{7EDD9804-499F-4A12-AF9B-D78134848E4D}"/>
              </a:ext>
            </a:extLst>
          </p:cNvPr>
          <p:cNvSpPr txBox="1"/>
          <p:nvPr/>
        </p:nvSpPr>
        <p:spPr>
          <a:xfrm>
            <a:off x="173042" y="-17585"/>
            <a:ext cx="4546245" cy="553998"/>
          </a:xfrm>
          <a:prstGeom prst="rect">
            <a:avLst/>
          </a:prstGeom>
          <a:noFill/>
        </p:spPr>
        <p:txBody>
          <a:bodyPr wrap="none" rtlCol="0">
            <a:spAutoFit/>
          </a:bodyPr>
          <a:lstStyle/>
          <a:p>
            <a:r>
              <a:rPr lang="en-US" sz="3000" b="1" dirty="0"/>
              <a:t>The Multi-Layer Perceptron</a:t>
            </a:r>
          </a:p>
        </p:txBody>
      </p:sp>
    </p:spTree>
    <p:extLst>
      <p:ext uri="{BB962C8B-B14F-4D97-AF65-F5344CB8AC3E}">
        <p14:creationId xmlns:p14="http://schemas.microsoft.com/office/powerpoint/2010/main" val="127182056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BA49B5CB-0E59-47F5-A598-B008FEAB60F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555" t="5848" r="6725" b="6140"/>
          <a:stretch/>
        </p:blipFill>
        <p:spPr bwMode="auto">
          <a:xfrm>
            <a:off x="11390552" y="-17585"/>
            <a:ext cx="801448" cy="80411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662D03B7-781F-465F-B63F-5FECEC74ED4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2882" t="12118" r="9832" b="18598"/>
          <a:stretch/>
        </p:blipFill>
        <p:spPr bwMode="auto">
          <a:xfrm>
            <a:off x="11435555" y="786534"/>
            <a:ext cx="731111" cy="655404"/>
          </a:xfrm>
          <a:prstGeom prst="rect">
            <a:avLst/>
          </a:prstGeom>
          <a:noFill/>
          <a:extLst>
            <a:ext uri="{909E8E84-426E-40DD-AFC4-6F175D3DCCD1}">
              <a14:hiddenFill xmlns:a14="http://schemas.microsoft.com/office/drawing/2010/main">
                <a:solidFill>
                  <a:srgbClr val="FFFFFF"/>
                </a:solidFill>
              </a14:hiddenFill>
            </a:ext>
          </a:extLst>
        </p:spPr>
      </p:pic>
      <p:pic>
        <p:nvPicPr>
          <p:cNvPr id="6" name="Immagine 5">
            <a:extLst>
              <a:ext uri="{FF2B5EF4-FFF2-40B4-BE49-F238E27FC236}">
                <a16:creationId xmlns:a16="http://schemas.microsoft.com/office/drawing/2014/main" id="{E506EE41-8FBF-4069-BE3E-A9357494240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80313" y="0"/>
            <a:ext cx="801447" cy="800101"/>
          </a:xfrm>
          <a:prstGeom prst="rect">
            <a:avLst/>
          </a:prstGeom>
          <a:ln>
            <a:noFill/>
          </a:ln>
          <a:effectLst>
            <a:outerShdw blurRad="292100" dist="139700" dir="2700000" algn="tl" rotWithShape="0">
              <a:srgbClr val="333333">
                <a:alpha val="65000"/>
              </a:srgbClr>
            </a:outerShdw>
          </a:effectLst>
        </p:spPr>
      </p:pic>
      <p:sp>
        <p:nvSpPr>
          <p:cNvPr id="9" name="CasellaDiTesto 8">
            <a:extLst>
              <a:ext uri="{FF2B5EF4-FFF2-40B4-BE49-F238E27FC236}">
                <a16:creationId xmlns:a16="http://schemas.microsoft.com/office/drawing/2014/main" id="{78F30BA7-DC35-49CF-8F0D-1A9CA614DB74}"/>
              </a:ext>
            </a:extLst>
          </p:cNvPr>
          <p:cNvSpPr txBox="1"/>
          <p:nvPr/>
        </p:nvSpPr>
        <p:spPr>
          <a:xfrm>
            <a:off x="8484823" y="6488668"/>
            <a:ext cx="3707177" cy="369332"/>
          </a:xfrm>
          <a:prstGeom prst="rect">
            <a:avLst/>
          </a:prstGeom>
          <a:noFill/>
        </p:spPr>
        <p:txBody>
          <a:bodyPr wrap="square" rtlCol="0">
            <a:spAutoFit/>
          </a:bodyPr>
          <a:lstStyle/>
          <a:p>
            <a:r>
              <a:rPr lang="en-US" i="1" dirty="0"/>
              <a:t>INAF School of AI, Naples, April 14-17</a:t>
            </a:r>
          </a:p>
        </p:txBody>
      </p:sp>
      <mc:AlternateContent xmlns:mc="http://schemas.openxmlformats.org/markup-compatibility/2006" xmlns:a14="http://schemas.microsoft.com/office/drawing/2010/main">
        <mc:Choice Requires="a14">
          <p:sp>
            <p:nvSpPr>
              <p:cNvPr id="49" name="CasellaDiTesto 48">
                <a:extLst>
                  <a:ext uri="{FF2B5EF4-FFF2-40B4-BE49-F238E27FC236}">
                    <a16:creationId xmlns:a16="http://schemas.microsoft.com/office/drawing/2014/main" id="{F2A886E0-170B-44C5-888B-EAC8023F9E37}"/>
                  </a:ext>
                </a:extLst>
              </p:cNvPr>
              <p:cNvSpPr txBox="1"/>
              <p:nvPr/>
            </p:nvSpPr>
            <p:spPr>
              <a:xfrm>
                <a:off x="4641513" y="1018870"/>
                <a:ext cx="2213298" cy="73186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it-IT" b="0" i="1" smtClean="0">
                          <a:latin typeface="Cambria Math" panose="02040503050406030204" pitchFamily="18" charset="0"/>
                        </a:rPr>
                        <m:t>𝑋</m:t>
                      </m:r>
                      <m:r>
                        <a:rPr lang="en-US" i="1" smtClean="0">
                          <a:latin typeface="Cambria Math" panose="02040503050406030204" pitchFamily="18" charset="0"/>
                        </a:rPr>
                        <m:t>=</m:t>
                      </m:r>
                      <m:d>
                        <m:dPr>
                          <m:ctrlPr>
                            <a:rPr lang="en-US" i="1" smtClean="0">
                              <a:latin typeface="Cambria Math" panose="02040503050406030204" pitchFamily="18" charset="0"/>
                            </a:rPr>
                          </m:ctrlPr>
                        </m:dPr>
                        <m:e>
                          <m:m>
                            <m:mPr>
                              <m:mcs>
                                <m:mc>
                                  <m:mcPr>
                                    <m:count m:val="3"/>
                                    <m:mcJc m:val="center"/>
                                  </m:mcPr>
                                </m:mc>
                              </m:mcs>
                              <m:ctrlPr>
                                <a:rPr lang="en-US" i="1" smtClean="0">
                                  <a:latin typeface="Cambria Math" panose="02040503050406030204" pitchFamily="18" charset="0"/>
                                </a:rPr>
                              </m:ctrlPr>
                            </m:mPr>
                            <m:mr>
                              <m:e>
                                <m:sSub>
                                  <m:sSubPr>
                                    <m:ctrlPr>
                                      <a:rPr lang="en-US" i="1" smtClean="0">
                                        <a:latin typeface="Cambria Math" panose="02040503050406030204" pitchFamily="18" charset="0"/>
                                      </a:rPr>
                                    </m:ctrlPr>
                                  </m:sSubPr>
                                  <m:e>
                                    <m:r>
                                      <a:rPr lang="it-IT" b="0" i="1" smtClean="0">
                                        <a:latin typeface="Cambria Math" panose="02040503050406030204" pitchFamily="18" charset="0"/>
                                      </a:rPr>
                                      <m:t>𝑥</m:t>
                                    </m:r>
                                  </m:e>
                                  <m:sub>
                                    <m:r>
                                      <a:rPr lang="it-IT" b="0" i="1" smtClean="0">
                                        <a:latin typeface="Cambria Math" panose="02040503050406030204" pitchFamily="18" charset="0"/>
                                      </a:rPr>
                                      <m:t>11</m:t>
                                    </m:r>
                                  </m:sub>
                                </m:sSub>
                              </m:e>
                              <m:e>
                                <m:r>
                                  <a:rPr lang="en-US" i="1" smtClean="0">
                                    <a:latin typeface="Cambria Math" panose="02040503050406030204" pitchFamily="18" charset="0"/>
                                  </a:rPr>
                                  <m:t>⋯</m:t>
                                </m:r>
                              </m:e>
                              <m:e>
                                <m:sSub>
                                  <m:sSubPr>
                                    <m:ctrlPr>
                                      <a:rPr lang="en-US" i="1" smtClean="0">
                                        <a:latin typeface="Cambria Math" panose="02040503050406030204" pitchFamily="18" charset="0"/>
                                      </a:rPr>
                                    </m:ctrlPr>
                                  </m:sSubPr>
                                  <m:e>
                                    <m:r>
                                      <a:rPr lang="it-IT" b="0" i="1" smtClean="0">
                                        <a:latin typeface="Cambria Math" panose="02040503050406030204" pitchFamily="18" charset="0"/>
                                      </a:rPr>
                                      <m:t>𝑥</m:t>
                                    </m:r>
                                  </m:e>
                                  <m:sub>
                                    <m:r>
                                      <a:rPr lang="it-IT" b="0" i="1" smtClean="0">
                                        <a:latin typeface="Cambria Math" panose="02040503050406030204" pitchFamily="18" charset="0"/>
                                      </a:rPr>
                                      <m:t>1</m:t>
                                    </m:r>
                                    <m:r>
                                      <a:rPr lang="it-IT" b="0" i="1" smtClean="0">
                                        <a:latin typeface="Cambria Math" panose="02040503050406030204" pitchFamily="18" charset="0"/>
                                      </a:rPr>
                                      <m:t>𝑀</m:t>
                                    </m:r>
                                  </m:sub>
                                </m:sSub>
                              </m:e>
                            </m:mr>
                            <m:mr>
                              <m:e>
                                <m:r>
                                  <a:rPr lang="en-US" i="1" smtClean="0">
                                    <a:latin typeface="Cambria Math" panose="02040503050406030204" pitchFamily="18" charset="0"/>
                                  </a:rPr>
                                  <m:t>⋮</m:t>
                                </m:r>
                              </m:e>
                              <m:e>
                                <m:r>
                                  <a:rPr lang="en-US" i="1" smtClean="0">
                                    <a:latin typeface="Cambria Math" panose="02040503050406030204" pitchFamily="18" charset="0"/>
                                  </a:rPr>
                                  <m:t>⋱</m:t>
                                </m:r>
                              </m:e>
                              <m:e>
                                <m:r>
                                  <a:rPr lang="en-US" i="1" smtClean="0">
                                    <a:latin typeface="Cambria Math" panose="02040503050406030204" pitchFamily="18" charset="0"/>
                                  </a:rPr>
                                  <m:t>⋮</m:t>
                                </m:r>
                              </m:e>
                            </m:mr>
                            <m:mr>
                              <m:e>
                                <m:sSub>
                                  <m:sSubPr>
                                    <m:ctrlPr>
                                      <a:rPr lang="en-US" i="1" smtClean="0">
                                        <a:latin typeface="Cambria Math" panose="02040503050406030204" pitchFamily="18" charset="0"/>
                                      </a:rPr>
                                    </m:ctrlPr>
                                  </m:sSubPr>
                                  <m:e>
                                    <m:r>
                                      <a:rPr lang="it-IT" b="0" i="1" smtClean="0">
                                        <a:latin typeface="Cambria Math" panose="02040503050406030204" pitchFamily="18" charset="0"/>
                                      </a:rPr>
                                      <m:t>𝑥</m:t>
                                    </m:r>
                                  </m:e>
                                  <m:sub>
                                    <m:r>
                                      <a:rPr lang="it-IT" b="0" i="1" smtClean="0">
                                        <a:latin typeface="Cambria Math" panose="02040503050406030204" pitchFamily="18" charset="0"/>
                                      </a:rPr>
                                      <m:t>𝑁</m:t>
                                    </m:r>
                                    <m:r>
                                      <a:rPr lang="it-IT" b="0" i="1" smtClean="0">
                                        <a:latin typeface="Cambria Math" panose="02040503050406030204" pitchFamily="18" charset="0"/>
                                      </a:rPr>
                                      <m:t>1</m:t>
                                    </m:r>
                                  </m:sub>
                                </m:sSub>
                              </m:e>
                              <m:e>
                                <m:r>
                                  <a:rPr lang="en-US" i="1" smtClean="0">
                                    <a:latin typeface="Cambria Math" panose="02040503050406030204" pitchFamily="18" charset="0"/>
                                  </a:rPr>
                                  <m:t>⋯</m:t>
                                </m:r>
                              </m:e>
                              <m:e>
                                <m:sSub>
                                  <m:sSubPr>
                                    <m:ctrlPr>
                                      <a:rPr lang="en-US" i="1" smtClean="0">
                                        <a:latin typeface="Cambria Math" panose="02040503050406030204" pitchFamily="18" charset="0"/>
                                      </a:rPr>
                                    </m:ctrlPr>
                                  </m:sSubPr>
                                  <m:e>
                                    <m:r>
                                      <a:rPr lang="it-IT" b="0" i="1" smtClean="0">
                                        <a:latin typeface="Cambria Math" panose="02040503050406030204" pitchFamily="18" charset="0"/>
                                      </a:rPr>
                                      <m:t>𝑥</m:t>
                                    </m:r>
                                  </m:e>
                                  <m:sub>
                                    <m:r>
                                      <a:rPr lang="it-IT" b="0" i="1" smtClean="0">
                                        <a:latin typeface="Cambria Math" panose="02040503050406030204" pitchFamily="18" charset="0"/>
                                      </a:rPr>
                                      <m:t>𝑁𝑀</m:t>
                                    </m:r>
                                  </m:sub>
                                </m:sSub>
                              </m:e>
                            </m:mr>
                          </m:m>
                        </m:e>
                      </m:d>
                    </m:oMath>
                  </m:oMathPara>
                </a14:m>
                <a:endParaRPr lang="en-US" dirty="0"/>
              </a:p>
            </p:txBody>
          </p:sp>
        </mc:Choice>
        <mc:Fallback xmlns="">
          <p:sp>
            <p:nvSpPr>
              <p:cNvPr id="49" name="CasellaDiTesto 48">
                <a:extLst>
                  <a:ext uri="{FF2B5EF4-FFF2-40B4-BE49-F238E27FC236}">
                    <a16:creationId xmlns:a16="http://schemas.microsoft.com/office/drawing/2014/main" id="{F2A886E0-170B-44C5-888B-EAC8023F9E37}"/>
                  </a:ext>
                </a:extLst>
              </p:cNvPr>
              <p:cNvSpPr txBox="1">
                <a:spLocks noRot="1" noChangeAspect="1" noMove="1" noResize="1" noEditPoints="1" noAdjustHandles="1" noChangeArrowheads="1" noChangeShapeType="1" noTextEdit="1"/>
              </p:cNvSpPr>
              <p:nvPr/>
            </p:nvSpPr>
            <p:spPr>
              <a:xfrm>
                <a:off x="4641513" y="1018870"/>
                <a:ext cx="2213298" cy="731867"/>
              </a:xfrm>
              <a:prstGeom prst="rect">
                <a:avLst/>
              </a:prstGeom>
              <a:blipFill>
                <a:blip r:embed="rId5"/>
                <a:stretch>
                  <a:fillRect/>
                </a:stretch>
              </a:blipFill>
            </p:spPr>
            <p:txBody>
              <a:bodyPr/>
              <a:lstStyle/>
              <a:p>
                <a:r>
                  <a:rPr lang="en-US">
                    <a:noFill/>
                  </a:rPr>
                  <a:t> </a:t>
                </a:r>
              </a:p>
            </p:txBody>
          </p:sp>
        </mc:Fallback>
      </mc:AlternateContent>
      <p:sp>
        <p:nvSpPr>
          <p:cNvPr id="50" name="CasellaDiTesto 49">
            <a:extLst>
              <a:ext uri="{FF2B5EF4-FFF2-40B4-BE49-F238E27FC236}">
                <a16:creationId xmlns:a16="http://schemas.microsoft.com/office/drawing/2014/main" id="{0F429952-E499-42E2-87E6-66BBAFFCE4D3}"/>
              </a:ext>
            </a:extLst>
          </p:cNvPr>
          <p:cNvSpPr txBox="1"/>
          <p:nvPr/>
        </p:nvSpPr>
        <p:spPr>
          <a:xfrm>
            <a:off x="4572369" y="273801"/>
            <a:ext cx="5539154" cy="584775"/>
          </a:xfrm>
          <a:prstGeom prst="rect">
            <a:avLst/>
          </a:prstGeom>
          <a:noFill/>
        </p:spPr>
        <p:txBody>
          <a:bodyPr wrap="square">
            <a:spAutoFit/>
          </a:bodyPr>
          <a:lstStyle/>
          <a:p>
            <a:r>
              <a:rPr lang="en-US" sz="1600" b="1" dirty="0"/>
              <a:t>The input is represented as a matrix, </a:t>
            </a:r>
          </a:p>
          <a:p>
            <a:r>
              <a:rPr lang="en-US" sz="1600" b="1" dirty="0"/>
              <a:t>i.e. N samples, each of them is an m-dimensional vector, (N, M) </a:t>
            </a:r>
            <a:endParaRPr lang="en-US" sz="1600" dirty="0"/>
          </a:p>
        </p:txBody>
      </p:sp>
      <p:sp>
        <p:nvSpPr>
          <p:cNvPr id="52" name="CasellaDiTesto 51">
            <a:extLst>
              <a:ext uri="{FF2B5EF4-FFF2-40B4-BE49-F238E27FC236}">
                <a16:creationId xmlns:a16="http://schemas.microsoft.com/office/drawing/2014/main" id="{297E080B-6216-4CD3-AC90-9630E52424C4}"/>
              </a:ext>
            </a:extLst>
          </p:cNvPr>
          <p:cNvSpPr txBox="1"/>
          <p:nvPr/>
        </p:nvSpPr>
        <p:spPr>
          <a:xfrm>
            <a:off x="4641513" y="3594174"/>
            <a:ext cx="2964060" cy="338554"/>
          </a:xfrm>
          <a:prstGeom prst="rect">
            <a:avLst/>
          </a:prstGeom>
          <a:noFill/>
        </p:spPr>
        <p:txBody>
          <a:bodyPr wrap="square">
            <a:spAutoFit/>
          </a:bodyPr>
          <a:lstStyle/>
          <a:p>
            <a:r>
              <a:rPr lang="en-US" sz="1600" b="1" dirty="0"/>
              <a:t>Dense layer equation:</a:t>
            </a:r>
            <a:endParaRPr lang="en-US" sz="1600" dirty="0"/>
          </a:p>
        </p:txBody>
      </p:sp>
      <mc:AlternateContent xmlns:mc="http://schemas.openxmlformats.org/markup-compatibility/2006" xmlns:a14="http://schemas.microsoft.com/office/drawing/2010/main">
        <mc:Choice Requires="a14">
          <p:sp>
            <p:nvSpPr>
              <p:cNvPr id="53" name="CasellaDiTesto 52">
                <a:extLst>
                  <a:ext uri="{FF2B5EF4-FFF2-40B4-BE49-F238E27FC236}">
                    <a16:creationId xmlns:a16="http://schemas.microsoft.com/office/drawing/2014/main" id="{E935B2A1-01F9-49EB-A02B-F1C29C89052B}"/>
                  </a:ext>
                </a:extLst>
              </p:cNvPr>
              <p:cNvSpPr txBox="1"/>
              <p:nvPr/>
            </p:nvSpPr>
            <p:spPr>
              <a:xfrm>
                <a:off x="4810249" y="3847886"/>
                <a:ext cx="7032989" cy="1315040"/>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it-IT" b="0" i="1" smtClean="0">
                          <a:latin typeface="Cambria Math" panose="02040503050406030204" pitchFamily="18" charset="0"/>
                        </a:rPr>
                        <m:t>𝑦</m:t>
                      </m:r>
                      <m:r>
                        <a:rPr lang="en-US" i="1" smtClean="0">
                          <a:latin typeface="Cambria Math" panose="02040503050406030204" pitchFamily="18" charset="0"/>
                        </a:rPr>
                        <m:t>=</m:t>
                      </m:r>
                      <m:d>
                        <m:dPr>
                          <m:ctrlPr>
                            <a:rPr lang="en-US" i="1" smtClean="0">
                              <a:latin typeface="Cambria Math" panose="02040503050406030204" pitchFamily="18" charset="0"/>
                            </a:rPr>
                          </m:ctrlPr>
                        </m:dPr>
                        <m:e>
                          <m:m>
                            <m:mPr>
                              <m:mcs>
                                <m:mc>
                                  <m:mcPr>
                                    <m:count m:val="1"/>
                                    <m:mcJc m:val="center"/>
                                  </m:mcPr>
                                </m:mc>
                              </m:mcs>
                              <m:ctrlPr>
                                <a:rPr lang="en-US" i="1" smtClean="0">
                                  <a:latin typeface="Cambria Math" panose="02040503050406030204" pitchFamily="18" charset="0"/>
                                </a:rPr>
                              </m:ctrlPr>
                            </m:mPr>
                            <m:mr>
                              <m:e>
                                <m:eqArr>
                                  <m:eqArrPr>
                                    <m:ctrlPr>
                                      <a:rPr lang="en-US" i="1" smtClean="0">
                                        <a:latin typeface="Cambria Math" panose="02040503050406030204" pitchFamily="18" charset="0"/>
                                      </a:rPr>
                                    </m:ctrlPr>
                                  </m:eqArrPr>
                                  <m:e>
                                    <m:sSub>
                                      <m:sSubPr>
                                        <m:ctrlPr>
                                          <a:rPr lang="en-US" i="1" smtClean="0">
                                            <a:latin typeface="Cambria Math" panose="02040503050406030204" pitchFamily="18" charset="0"/>
                                          </a:rPr>
                                        </m:ctrlPr>
                                      </m:sSubPr>
                                      <m:e>
                                        <m:r>
                                          <a:rPr lang="it-IT" b="0" i="1" smtClean="0">
                                            <a:latin typeface="Cambria Math" panose="02040503050406030204" pitchFamily="18" charset="0"/>
                                          </a:rPr>
                                          <m:t>𝑦</m:t>
                                        </m:r>
                                      </m:e>
                                      <m:sub>
                                        <m:r>
                                          <a:rPr lang="it-IT" b="0" i="1" smtClean="0">
                                            <a:latin typeface="Cambria Math" panose="02040503050406030204" pitchFamily="18" charset="0"/>
                                          </a:rPr>
                                          <m:t>1</m:t>
                                        </m:r>
                                      </m:sub>
                                    </m:sSub>
                                  </m:e>
                                  <m:e>
                                    <m:r>
                                      <a:rPr lang="en-US" i="1" smtClean="0">
                                        <a:latin typeface="Cambria Math" panose="02040503050406030204" pitchFamily="18" charset="0"/>
                                      </a:rPr>
                                      <m:t>⋯</m:t>
                                    </m:r>
                                  </m:e>
                                </m:eqArr>
                              </m:e>
                            </m:mr>
                            <m:mr>
                              <m:e>
                                <m:eqArr>
                                  <m:eqArrPr>
                                    <m:ctrlPr>
                                      <a:rPr lang="en-US" i="1" smtClean="0">
                                        <a:latin typeface="Cambria Math" panose="02040503050406030204" pitchFamily="18" charset="0"/>
                                      </a:rPr>
                                    </m:ctrlPr>
                                  </m:eqArrPr>
                                  <m:e>
                                    <m:sSub>
                                      <m:sSubPr>
                                        <m:ctrlPr>
                                          <a:rPr lang="en-US" i="1" smtClean="0">
                                            <a:latin typeface="Cambria Math" panose="02040503050406030204" pitchFamily="18" charset="0"/>
                                          </a:rPr>
                                        </m:ctrlPr>
                                      </m:sSubPr>
                                      <m:e>
                                        <m:r>
                                          <a:rPr lang="it-IT" b="0" i="1" smtClean="0">
                                            <a:latin typeface="Cambria Math" panose="02040503050406030204" pitchFamily="18" charset="0"/>
                                          </a:rPr>
                                          <m:t>𝑦</m:t>
                                        </m:r>
                                      </m:e>
                                      <m:sub>
                                        <m:r>
                                          <a:rPr lang="it-IT" b="0" i="1" smtClean="0">
                                            <a:latin typeface="Cambria Math" panose="02040503050406030204" pitchFamily="18" charset="0"/>
                                          </a:rPr>
                                          <m:t>𝑖</m:t>
                                        </m:r>
                                      </m:sub>
                                    </m:sSub>
                                  </m:e>
                                  <m:e>
                                    <m:r>
                                      <a:rPr lang="en-US" i="1" smtClean="0">
                                        <a:latin typeface="Cambria Math" panose="02040503050406030204" pitchFamily="18" charset="0"/>
                                      </a:rPr>
                                      <m:t>⋯</m:t>
                                    </m:r>
                                  </m:e>
                                </m:eqArr>
                              </m:e>
                            </m:mr>
                            <m:mr>
                              <m:e>
                                <m:sSub>
                                  <m:sSubPr>
                                    <m:ctrlPr>
                                      <a:rPr lang="en-US" i="1" smtClean="0">
                                        <a:latin typeface="Cambria Math" panose="02040503050406030204" pitchFamily="18" charset="0"/>
                                      </a:rPr>
                                    </m:ctrlPr>
                                  </m:sSubPr>
                                  <m:e>
                                    <m:r>
                                      <a:rPr lang="it-IT" b="0" i="1" smtClean="0">
                                        <a:latin typeface="Cambria Math" panose="02040503050406030204" pitchFamily="18" charset="0"/>
                                      </a:rPr>
                                      <m:t>𝑦</m:t>
                                    </m:r>
                                  </m:e>
                                  <m:sub>
                                    <m:r>
                                      <a:rPr lang="it-IT" b="0" i="1" smtClean="0">
                                        <a:latin typeface="Cambria Math" panose="02040503050406030204" pitchFamily="18" charset="0"/>
                                      </a:rPr>
                                      <m:t>𝑁</m:t>
                                    </m:r>
                                  </m:sub>
                                </m:sSub>
                              </m:e>
                            </m:mr>
                          </m:m>
                        </m:e>
                      </m:d>
                      <m:r>
                        <a:rPr lang="it-IT" b="0" i="1" smtClean="0">
                          <a:latin typeface="Cambria Math" panose="02040503050406030204" pitchFamily="18" charset="0"/>
                        </a:rPr>
                        <m:t>=</m:t>
                      </m:r>
                      <m:r>
                        <a:rPr lang="it-IT" b="0" i="1" smtClean="0">
                          <a:latin typeface="Cambria Math" panose="02040503050406030204" pitchFamily="18" charset="0"/>
                        </a:rPr>
                        <m:t>𝑋</m:t>
                      </m:r>
                      <m:r>
                        <a:rPr lang="it-IT" b="0" i="1" smtClean="0">
                          <a:latin typeface="Cambria Math" panose="02040503050406030204" pitchFamily="18" charset="0"/>
                          <a:ea typeface="Cambria Math" panose="02040503050406030204" pitchFamily="18" charset="0"/>
                        </a:rPr>
                        <m:t>∙</m:t>
                      </m:r>
                      <m:r>
                        <a:rPr lang="it-IT" b="0" i="1" smtClean="0">
                          <a:latin typeface="Cambria Math" panose="02040503050406030204" pitchFamily="18" charset="0"/>
                          <a:ea typeface="Cambria Math" panose="02040503050406030204" pitchFamily="18" charset="0"/>
                        </a:rPr>
                        <m:t>𝑊</m:t>
                      </m:r>
                      <m:r>
                        <a:rPr lang="it-IT" b="0" i="1" smtClean="0">
                          <a:latin typeface="Cambria Math" panose="02040503050406030204" pitchFamily="18" charset="0"/>
                          <a:ea typeface="Cambria Math" panose="02040503050406030204" pitchFamily="18" charset="0"/>
                        </a:rPr>
                        <m:t>+</m:t>
                      </m:r>
                      <m:r>
                        <a:rPr lang="it-IT" b="0" i="1" smtClean="0">
                          <a:latin typeface="Cambria Math" panose="02040503050406030204" pitchFamily="18" charset="0"/>
                          <a:ea typeface="Cambria Math" panose="02040503050406030204" pitchFamily="18" charset="0"/>
                        </a:rPr>
                        <m:t>𝑏</m:t>
                      </m:r>
                      <m:r>
                        <a:rPr lang="it-IT" b="0" i="1" smtClean="0">
                          <a:latin typeface="Cambria Math" panose="02040503050406030204" pitchFamily="18" charset="0"/>
                          <a:ea typeface="Cambria Math" panose="02040503050406030204" pitchFamily="18" charset="0"/>
                        </a:rPr>
                        <m:t>=</m:t>
                      </m:r>
                      <m:d>
                        <m:dPr>
                          <m:ctrlPr>
                            <a:rPr lang="en-US" i="1" smtClean="0">
                              <a:latin typeface="Cambria Math" panose="02040503050406030204" pitchFamily="18" charset="0"/>
                            </a:rPr>
                          </m:ctrlPr>
                        </m:dPr>
                        <m:e>
                          <m:m>
                            <m:mPr>
                              <m:mcs>
                                <m:mc>
                                  <m:mcPr>
                                    <m:count m:val="3"/>
                                    <m:mcJc m:val="center"/>
                                  </m:mcPr>
                                </m:mc>
                              </m:mcs>
                              <m:ctrlPr>
                                <a:rPr lang="en-US" i="1" smtClean="0">
                                  <a:latin typeface="Cambria Math" panose="02040503050406030204" pitchFamily="18" charset="0"/>
                                </a:rPr>
                              </m:ctrlPr>
                            </m:mPr>
                            <m:mr>
                              <m:e>
                                <m:sSub>
                                  <m:sSubPr>
                                    <m:ctrlPr>
                                      <a:rPr lang="en-US" i="1" smtClean="0">
                                        <a:latin typeface="Cambria Math" panose="02040503050406030204" pitchFamily="18" charset="0"/>
                                      </a:rPr>
                                    </m:ctrlPr>
                                  </m:sSubPr>
                                  <m:e>
                                    <m:r>
                                      <a:rPr lang="it-IT" b="0" i="1" smtClean="0">
                                        <a:latin typeface="Cambria Math" panose="02040503050406030204" pitchFamily="18" charset="0"/>
                                      </a:rPr>
                                      <m:t>𝑥</m:t>
                                    </m:r>
                                  </m:e>
                                  <m:sub>
                                    <m:r>
                                      <a:rPr lang="it-IT" b="0" i="1" smtClean="0">
                                        <a:latin typeface="Cambria Math" panose="02040503050406030204" pitchFamily="18" charset="0"/>
                                      </a:rPr>
                                      <m:t>11</m:t>
                                    </m:r>
                                  </m:sub>
                                </m:sSub>
                              </m:e>
                              <m:e>
                                <m:r>
                                  <a:rPr lang="en-US" i="1" smtClean="0">
                                    <a:latin typeface="Cambria Math" panose="02040503050406030204" pitchFamily="18" charset="0"/>
                                  </a:rPr>
                                  <m:t>⋯</m:t>
                                </m:r>
                              </m:e>
                              <m:e>
                                <m:sSub>
                                  <m:sSubPr>
                                    <m:ctrlPr>
                                      <a:rPr lang="en-US" i="1" smtClean="0">
                                        <a:latin typeface="Cambria Math" panose="02040503050406030204" pitchFamily="18" charset="0"/>
                                      </a:rPr>
                                    </m:ctrlPr>
                                  </m:sSubPr>
                                  <m:e>
                                    <m:r>
                                      <a:rPr lang="it-IT" b="0" i="1" smtClean="0">
                                        <a:latin typeface="Cambria Math" panose="02040503050406030204" pitchFamily="18" charset="0"/>
                                      </a:rPr>
                                      <m:t>𝑥</m:t>
                                    </m:r>
                                  </m:e>
                                  <m:sub>
                                    <m:r>
                                      <a:rPr lang="it-IT" b="0" i="1" smtClean="0">
                                        <a:latin typeface="Cambria Math" panose="02040503050406030204" pitchFamily="18" charset="0"/>
                                      </a:rPr>
                                      <m:t>1</m:t>
                                    </m:r>
                                    <m:r>
                                      <a:rPr lang="it-IT" b="0" i="1" smtClean="0">
                                        <a:latin typeface="Cambria Math" panose="02040503050406030204" pitchFamily="18" charset="0"/>
                                      </a:rPr>
                                      <m:t>𝑀</m:t>
                                    </m:r>
                                  </m:sub>
                                </m:sSub>
                              </m:e>
                            </m:mr>
                            <m:mr>
                              <m:e>
                                <m:r>
                                  <a:rPr lang="en-US" i="1" smtClean="0">
                                    <a:latin typeface="Cambria Math" panose="02040503050406030204" pitchFamily="18" charset="0"/>
                                  </a:rPr>
                                  <m:t>⋮</m:t>
                                </m:r>
                              </m:e>
                              <m:e>
                                <m:r>
                                  <a:rPr lang="en-US" i="1" smtClean="0">
                                    <a:latin typeface="Cambria Math" panose="02040503050406030204" pitchFamily="18" charset="0"/>
                                  </a:rPr>
                                  <m:t>⋱</m:t>
                                </m:r>
                              </m:e>
                              <m:e>
                                <m:r>
                                  <a:rPr lang="en-US" i="1" smtClean="0">
                                    <a:latin typeface="Cambria Math" panose="02040503050406030204" pitchFamily="18" charset="0"/>
                                  </a:rPr>
                                  <m:t>⋮</m:t>
                                </m:r>
                              </m:e>
                            </m:mr>
                            <m:mr>
                              <m:e>
                                <m:sSub>
                                  <m:sSubPr>
                                    <m:ctrlPr>
                                      <a:rPr lang="en-US" i="1" smtClean="0">
                                        <a:latin typeface="Cambria Math" panose="02040503050406030204" pitchFamily="18" charset="0"/>
                                      </a:rPr>
                                    </m:ctrlPr>
                                  </m:sSubPr>
                                  <m:e>
                                    <m:r>
                                      <a:rPr lang="it-IT" b="0" i="1" smtClean="0">
                                        <a:latin typeface="Cambria Math" panose="02040503050406030204" pitchFamily="18" charset="0"/>
                                      </a:rPr>
                                      <m:t>𝑥</m:t>
                                    </m:r>
                                  </m:e>
                                  <m:sub>
                                    <m:r>
                                      <a:rPr lang="it-IT" b="0" i="1" smtClean="0">
                                        <a:latin typeface="Cambria Math" panose="02040503050406030204" pitchFamily="18" charset="0"/>
                                      </a:rPr>
                                      <m:t>𝑁</m:t>
                                    </m:r>
                                    <m:r>
                                      <a:rPr lang="it-IT" b="0" i="1" smtClean="0">
                                        <a:latin typeface="Cambria Math" panose="02040503050406030204" pitchFamily="18" charset="0"/>
                                      </a:rPr>
                                      <m:t>1</m:t>
                                    </m:r>
                                  </m:sub>
                                </m:sSub>
                              </m:e>
                              <m:e>
                                <m:r>
                                  <a:rPr lang="en-US" i="1" smtClean="0">
                                    <a:latin typeface="Cambria Math" panose="02040503050406030204" pitchFamily="18" charset="0"/>
                                  </a:rPr>
                                  <m:t>⋯</m:t>
                                </m:r>
                              </m:e>
                              <m:e>
                                <m:sSub>
                                  <m:sSubPr>
                                    <m:ctrlPr>
                                      <a:rPr lang="en-US" i="1" smtClean="0">
                                        <a:latin typeface="Cambria Math" panose="02040503050406030204" pitchFamily="18" charset="0"/>
                                      </a:rPr>
                                    </m:ctrlPr>
                                  </m:sSubPr>
                                  <m:e>
                                    <m:r>
                                      <a:rPr lang="it-IT" b="0" i="1" smtClean="0">
                                        <a:latin typeface="Cambria Math" panose="02040503050406030204" pitchFamily="18" charset="0"/>
                                      </a:rPr>
                                      <m:t>𝑥</m:t>
                                    </m:r>
                                  </m:e>
                                  <m:sub>
                                    <m:r>
                                      <a:rPr lang="it-IT" b="0" i="1" smtClean="0">
                                        <a:latin typeface="Cambria Math" panose="02040503050406030204" pitchFamily="18" charset="0"/>
                                      </a:rPr>
                                      <m:t>𝑁𝑀</m:t>
                                    </m:r>
                                  </m:sub>
                                </m:sSub>
                              </m:e>
                            </m:mr>
                          </m:m>
                        </m:e>
                      </m:d>
                      <m:d>
                        <m:dPr>
                          <m:ctrlPr>
                            <a:rPr lang="en-US" i="1" smtClean="0">
                              <a:latin typeface="Cambria Math" panose="02040503050406030204" pitchFamily="18" charset="0"/>
                            </a:rPr>
                          </m:ctrlPr>
                        </m:dPr>
                        <m:e>
                          <m:m>
                            <m:mPr>
                              <m:mcs>
                                <m:mc>
                                  <m:mcPr>
                                    <m:count m:val="3"/>
                                    <m:mcJc m:val="center"/>
                                  </m:mcPr>
                                </m:mc>
                              </m:mcs>
                              <m:ctrlPr>
                                <a:rPr lang="en-US" i="1" smtClean="0">
                                  <a:latin typeface="Cambria Math" panose="02040503050406030204" pitchFamily="18" charset="0"/>
                                </a:rPr>
                              </m:ctrlPr>
                            </m:mPr>
                            <m:mr>
                              <m:e>
                                <m:sSub>
                                  <m:sSubPr>
                                    <m:ctrlPr>
                                      <a:rPr lang="en-US" i="1" smtClean="0">
                                        <a:latin typeface="Cambria Math" panose="02040503050406030204" pitchFamily="18" charset="0"/>
                                      </a:rPr>
                                    </m:ctrlPr>
                                  </m:sSubPr>
                                  <m:e>
                                    <m:r>
                                      <a:rPr lang="it-IT" b="0" i="1" smtClean="0">
                                        <a:latin typeface="Cambria Math" panose="02040503050406030204" pitchFamily="18" charset="0"/>
                                      </a:rPr>
                                      <m:t>𝑤</m:t>
                                    </m:r>
                                  </m:e>
                                  <m:sub>
                                    <m:r>
                                      <a:rPr lang="it-IT" b="0" i="1" smtClean="0">
                                        <a:latin typeface="Cambria Math" panose="02040503050406030204" pitchFamily="18" charset="0"/>
                                      </a:rPr>
                                      <m:t>11</m:t>
                                    </m:r>
                                  </m:sub>
                                </m:sSub>
                              </m:e>
                              <m:e>
                                <m:r>
                                  <a:rPr lang="en-US" i="1" smtClean="0">
                                    <a:latin typeface="Cambria Math" panose="02040503050406030204" pitchFamily="18" charset="0"/>
                                  </a:rPr>
                                  <m:t>⋯</m:t>
                                </m:r>
                              </m:e>
                              <m:e>
                                <m:sSub>
                                  <m:sSubPr>
                                    <m:ctrlPr>
                                      <a:rPr lang="en-US" i="1" smtClean="0">
                                        <a:latin typeface="Cambria Math" panose="02040503050406030204" pitchFamily="18" charset="0"/>
                                      </a:rPr>
                                    </m:ctrlPr>
                                  </m:sSubPr>
                                  <m:e>
                                    <m:r>
                                      <a:rPr lang="it-IT" b="0" i="1" smtClean="0">
                                        <a:latin typeface="Cambria Math" panose="02040503050406030204" pitchFamily="18" charset="0"/>
                                      </a:rPr>
                                      <m:t>𝑤</m:t>
                                    </m:r>
                                  </m:e>
                                  <m:sub>
                                    <m:r>
                                      <a:rPr lang="it-IT" b="0" i="1" smtClean="0">
                                        <a:latin typeface="Cambria Math" panose="02040503050406030204" pitchFamily="18" charset="0"/>
                                      </a:rPr>
                                      <m:t>1</m:t>
                                    </m:r>
                                    <m:r>
                                      <a:rPr lang="it-IT" b="0" i="1" smtClean="0">
                                        <a:latin typeface="Cambria Math" panose="02040503050406030204" pitchFamily="18" charset="0"/>
                                      </a:rPr>
                                      <m:t>𝐿</m:t>
                                    </m:r>
                                  </m:sub>
                                </m:sSub>
                              </m:e>
                            </m:mr>
                            <m:mr>
                              <m:e>
                                <m:r>
                                  <a:rPr lang="en-US" i="1" smtClean="0">
                                    <a:latin typeface="Cambria Math" panose="02040503050406030204" pitchFamily="18" charset="0"/>
                                  </a:rPr>
                                  <m:t>⋮</m:t>
                                </m:r>
                              </m:e>
                              <m:e>
                                <m:r>
                                  <a:rPr lang="en-US" i="1" smtClean="0">
                                    <a:latin typeface="Cambria Math" panose="02040503050406030204" pitchFamily="18" charset="0"/>
                                  </a:rPr>
                                  <m:t>⋱</m:t>
                                </m:r>
                              </m:e>
                              <m:e>
                                <m:r>
                                  <a:rPr lang="en-US" i="1" smtClean="0">
                                    <a:latin typeface="Cambria Math" panose="02040503050406030204" pitchFamily="18" charset="0"/>
                                  </a:rPr>
                                  <m:t>⋮</m:t>
                                </m:r>
                              </m:e>
                            </m:mr>
                            <m:mr>
                              <m:e>
                                <m:sSub>
                                  <m:sSubPr>
                                    <m:ctrlPr>
                                      <a:rPr lang="en-US" i="1" smtClean="0">
                                        <a:latin typeface="Cambria Math" panose="02040503050406030204" pitchFamily="18" charset="0"/>
                                      </a:rPr>
                                    </m:ctrlPr>
                                  </m:sSubPr>
                                  <m:e>
                                    <m:r>
                                      <a:rPr lang="it-IT" b="0" i="1" smtClean="0">
                                        <a:latin typeface="Cambria Math" panose="02040503050406030204" pitchFamily="18" charset="0"/>
                                      </a:rPr>
                                      <m:t>𝑤</m:t>
                                    </m:r>
                                  </m:e>
                                  <m:sub>
                                    <m:r>
                                      <a:rPr lang="it-IT" b="0" i="1" smtClean="0">
                                        <a:latin typeface="Cambria Math" panose="02040503050406030204" pitchFamily="18" charset="0"/>
                                      </a:rPr>
                                      <m:t>𝑀</m:t>
                                    </m:r>
                                    <m:r>
                                      <a:rPr lang="it-IT" b="0" i="1" smtClean="0">
                                        <a:latin typeface="Cambria Math" panose="02040503050406030204" pitchFamily="18" charset="0"/>
                                      </a:rPr>
                                      <m:t>1</m:t>
                                    </m:r>
                                  </m:sub>
                                </m:sSub>
                              </m:e>
                              <m:e>
                                <m:r>
                                  <a:rPr lang="en-US" i="1" smtClean="0">
                                    <a:latin typeface="Cambria Math" panose="02040503050406030204" pitchFamily="18" charset="0"/>
                                  </a:rPr>
                                  <m:t>⋯</m:t>
                                </m:r>
                              </m:e>
                              <m:e>
                                <m:sSub>
                                  <m:sSubPr>
                                    <m:ctrlPr>
                                      <a:rPr lang="en-US" i="1" smtClean="0">
                                        <a:latin typeface="Cambria Math" panose="02040503050406030204" pitchFamily="18" charset="0"/>
                                      </a:rPr>
                                    </m:ctrlPr>
                                  </m:sSubPr>
                                  <m:e>
                                    <m:r>
                                      <a:rPr lang="it-IT" b="0" i="1" smtClean="0">
                                        <a:latin typeface="Cambria Math" panose="02040503050406030204" pitchFamily="18" charset="0"/>
                                      </a:rPr>
                                      <m:t>𝑤</m:t>
                                    </m:r>
                                  </m:e>
                                  <m:sub>
                                    <m:r>
                                      <a:rPr lang="it-IT" b="0" i="1" smtClean="0">
                                        <a:latin typeface="Cambria Math" panose="02040503050406030204" pitchFamily="18" charset="0"/>
                                      </a:rPr>
                                      <m:t>𝑀𝐿</m:t>
                                    </m:r>
                                  </m:sub>
                                </m:sSub>
                              </m:e>
                            </m:mr>
                          </m:m>
                        </m:e>
                      </m:d>
                      <m:r>
                        <m:rPr>
                          <m:nor/>
                        </m:rPr>
                        <a:rPr lang="it-IT"/>
                        <m:t>⊕</m:t>
                      </m:r>
                      <m:d>
                        <m:dPr>
                          <m:ctrlPr>
                            <a:rPr lang="it-IT" b="0" i="1" smtClean="0">
                              <a:latin typeface="Cambria Math" panose="02040503050406030204" pitchFamily="18" charset="0"/>
                            </a:rPr>
                          </m:ctrlPr>
                        </m:dPr>
                        <m:e>
                          <m:m>
                            <m:mPr>
                              <m:mcs>
                                <m:mc>
                                  <m:mcPr>
                                    <m:count m:val="1"/>
                                    <m:mcJc m:val="center"/>
                                  </m:mcPr>
                                </m:mc>
                              </m:mcs>
                              <m:ctrlPr>
                                <a:rPr lang="en-US" i="1" smtClean="0">
                                  <a:latin typeface="Cambria Math" panose="02040503050406030204" pitchFamily="18" charset="0"/>
                                </a:rPr>
                              </m:ctrlPr>
                            </m:mPr>
                            <m:mr>
                              <m:e>
                                <m:eqArr>
                                  <m:eqArrPr>
                                    <m:ctrlPr>
                                      <a:rPr lang="en-US" i="1" smtClean="0">
                                        <a:latin typeface="Cambria Math" panose="02040503050406030204" pitchFamily="18" charset="0"/>
                                      </a:rPr>
                                    </m:ctrlPr>
                                  </m:eqArrPr>
                                  <m:e>
                                    <m:sSub>
                                      <m:sSubPr>
                                        <m:ctrlPr>
                                          <a:rPr lang="en-US" i="1" smtClean="0">
                                            <a:latin typeface="Cambria Math" panose="02040503050406030204" pitchFamily="18" charset="0"/>
                                          </a:rPr>
                                        </m:ctrlPr>
                                      </m:sSubPr>
                                      <m:e>
                                        <m:r>
                                          <a:rPr lang="it-IT" b="0" i="1" smtClean="0">
                                            <a:latin typeface="Cambria Math" panose="02040503050406030204" pitchFamily="18" charset="0"/>
                                          </a:rPr>
                                          <m:t>𝑏</m:t>
                                        </m:r>
                                      </m:e>
                                      <m:sub>
                                        <m:r>
                                          <a:rPr lang="it-IT" b="0" i="1" smtClean="0">
                                            <a:latin typeface="Cambria Math" panose="02040503050406030204" pitchFamily="18" charset="0"/>
                                          </a:rPr>
                                          <m:t>1</m:t>
                                        </m:r>
                                      </m:sub>
                                    </m:sSub>
                                  </m:e>
                                  <m:e>
                                    <m:r>
                                      <a:rPr lang="en-US" i="1" smtClean="0">
                                        <a:latin typeface="Cambria Math" panose="02040503050406030204" pitchFamily="18" charset="0"/>
                                      </a:rPr>
                                      <m:t>⋯</m:t>
                                    </m:r>
                                  </m:e>
                                </m:eqArr>
                              </m:e>
                            </m:mr>
                            <m:mr>
                              <m:e>
                                <m:eqArr>
                                  <m:eqArrPr>
                                    <m:ctrlPr>
                                      <a:rPr lang="en-US" i="1" smtClean="0">
                                        <a:latin typeface="Cambria Math" panose="02040503050406030204" pitchFamily="18" charset="0"/>
                                      </a:rPr>
                                    </m:ctrlPr>
                                  </m:eqArrPr>
                                  <m:e>
                                    <m:sSub>
                                      <m:sSubPr>
                                        <m:ctrlPr>
                                          <a:rPr lang="en-US" i="1" smtClean="0">
                                            <a:latin typeface="Cambria Math" panose="02040503050406030204" pitchFamily="18" charset="0"/>
                                          </a:rPr>
                                        </m:ctrlPr>
                                      </m:sSubPr>
                                      <m:e>
                                        <m:r>
                                          <a:rPr lang="it-IT" b="0" i="1" smtClean="0">
                                            <a:latin typeface="Cambria Math" panose="02040503050406030204" pitchFamily="18" charset="0"/>
                                          </a:rPr>
                                          <m:t>𝑏</m:t>
                                        </m:r>
                                      </m:e>
                                      <m:sub>
                                        <m:r>
                                          <a:rPr lang="it-IT" b="0" i="1" smtClean="0">
                                            <a:latin typeface="Cambria Math" panose="02040503050406030204" pitchFamily="18" charset="0"/>
                                          </a:rPr>
                                          <m:t>𝑘</m:t>
                                        </m:r>
                                      </m:sub>
                                    </m:sSub>
                                  </m:e>
                                  <m:e>
                                    <m:r>
                                      <a:rPr lang="en-US" i="1" smtClean="0">
                                        <a:latin typeface="Cambria Math" panose="02040503050406030204" pitchFamily="18" charset="0"/>
                                      </a:rPr>
                                      <m:t>⋯</m:t>
                                    </m:r>
                                  </m:e>
                                </m:eqArr>
                              </m:e>
                            </m:mr>
                            <m:mr>
                              <m:e>
                                <m:sSub>
                                  <m:sSubPr>
                                    <m:ctrlPr>
                                      <a:rPr lang="en-US" i="1" smtClean="0">
                                        <a:latin typeface="Cambria Math" panose="02040503050406030204" pitchFamily="18" charset="0"/>
                                      </a:rPr>
                                    </m:ctrlPr>
                                  </m:sSubPr>
                                  <m:e>
                                    <m:r>
                                      <a:rPr lang="it-IT" b="0" i="1" smtClean="0">
                                        <a:latin typeface="Cambria Math" panose="02040503050406030204" pitchFamily="18" charset="0"/>
                                      </a:rPr>
                                      <m:t>𝑏</m:t>
                                    </m:r>
                                  </m:e>
                                  <m:sub>
                                    <m:r>
                                      <a:rPr lang="it-IT" b="0" i="1" smtClean="0">
                                        <a:latin typeface="Cambria Math" panose="02040503050406030204" pitchFamily="18" charset="0"/>
                                      </a:rPr>
                                      <m:t>𝐿</m:t>
                                    </m:r>
                                  </m:sub>
                                </m:sSub>
                              </m:e>
                            </m:mr>
                          </m:m>
                        </m:e>
                      </m:d>
                    </m:oMath>
                  </m:oMathPara>
                </a14:m>
                <a:endParaRPr lang="it-IT" b="0" dirty="0"/>
              </a:p>
            </p:txBody>
          </p:sp>
        </mc:Choice>
        <mc:Fallback xmlns="">
          <p:sp>
            <p:nvSpPr>
              <p:cNvPr id="53" name="CasellaDiTesto 52">
                <a:extLst>
                  <a:ext uri="{FF2B5EF4-FFF2-40B4-BE49-F238E27FC236}">
                    <a16:creationId xmlns:a16="http://schemas.microsoft.com/office/drawing/2014/main" id="{E935B2A1-01F9-49EB-A02B-F1C29C89052B}"/>
                  </a:ext>
                </a:extLst>
              </p:cNvPr>
              <p:cNvSpPr txBox="1">
                <a:spLocks noRot="1" noChangeAspect="1" noMove="1" noResize="1" noEditPoints="1" noAdjustHandles="1" noChangeArrowheads="1" noChangeShapeType="1" noTextEdit="1"/>
              </p:cNvSpPr>
              <p:nvPr/>
            </p:nvSpPr>
            <p:spPr>
              <a:xfrm>
                <a:off x="4810249" y="3847886"/>
                <a:ext cx="7032989" cy="1315040"/>
              </a:xfrm>
              <a:prstGeom prst="rect">
                <a:avLst/>
              </a:prstGeom>
              <a:blipFill>
                <a:blip r:embed="rId6"/>
                <a:stretch>
                  <a:fillRect/>
                </a:stretch>
              </a:blipFill>
            </p:spPr>
            <p:txBody>
              <a:bodyPr/>
              <a:lstStyle/>
              <a:p>
                <a:r>
                  <a:rPr lang="en-US">
                    <a:noFill/>
                  </a:rPr>
                  <a:t> </a:t>
                </a:r>
              </a:p>
            </p:txBody>
          </p:sp>
        </mc:Fallback>
      </mc:AlternateContent>
      <p:sp>
        <p:nvSpPr>
          <p:cNvPr id="54" name="CasellaDiTesto 53">
            <a:extLst>
              <a:ext uri="{FF2B5EF4-FFF2-40B4-BE49-F238E27FC236}">
                <a16:creationId xmlns:a16="http://schemas.microsoft.com/office/drawing/2014/main" id="{738ECDBC-7A7A-4A9B-B592-7E025304B0E0}"/>
              </a:ext>
            </a:extLst>
          </p:cNvPr>
          <p:cNvSpPr txBox="1"/>
          <p:nvPr/>
        </p:nvSpPr>
        <p:spPr>
          <a:xfrm>
            <a:off x="4608270" y="1927176"/>
            <a:ext cx="5467351" cy="584775"/>
          </a:xfrm>
          <a:prstGeom prst="rect">
            <a:avLst/>
          </a:prstGeom>
          <a:noFill/>
        </p:spPr>
        <p:txBody>
          <a:bodyPr wrap="square">
            <a:spAutoFit/>
          </a:bodyPr>
          <a:lstStyle/>
          <a:p>
            <a:r>
              <a:rPr lang="en-US" sz="1600" b="1" dirty="0"/>
              <a:t>Similarly, the weights can be represented as a matrix, </a:t>
            </a:r>
          </a:p>
          <a:p>
            <a:r>
              <a:rPr lang="en-US" sz="1600" b="1" dirty="0"/>
              <a:t>i.e. L neurons, each of them is a m-dimensional vector, (M, L)</a:t>
            </a:r>
            <a:endParaRPr lang="en-US" sz="1600" dirty="0"/>
          </a:p>
        </p:txBody>
      </p:sp>
      <mc:AlternateContent xmlns:mc="http://schemas.openxmlformats.org/markup-compatibility/2006" xmlns:a14="http://schemas.microsoft.com/office/drawing/2010/main">
        <mc:Choice Requires="a14">
          <p:sp>
            <p:nvSpPr>
              <p:cNvPr id="56" name="CasellaDiTesto 55">
                <a:extLst>
                  <a:ext uri="{FF2B5EF4-FFF2-40B4-BE49-F238E27FC236}">
                    <a16:creationId xmlns:a16="http://schemas.microsoft.com/office/drawing/2014/main" id="{BFD9A9A6-F6D7-4053-B671-EDEC7C0163E8}"/>
                  </a:ext>
                </a:extLst>
              </p:cNvPr>
              <p:cNvSpPr txBox="1"/>
              <p:nvPr/>
            </p:nvSpPr>
            <p:spPr>
              <a:xfrm>
                <a:off x="4641513" y="2606724"/>
                <a:ext cx="2539161" cy="82227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it-IT" b="0" i="1" smtClean="0">
                          <a:latin typeface="Cambria Math" panose="02040503050406030204" pitchFamily="18" charset="0"/>
                        </a:rPr>
                        <m:t>𝑊</m:t>
                      </m:r>
                      <m:r>
                        <a:rPr lang="it-IT" b="0" i="1" smtClean="0">
                          <a:latin typeface="Cambria Math" panose="02040503050406030204" pitchFamily="18" charset="0"/>
                        </a:rPr>
                        <m:t>=</m:t>
                      </m:r>
                      <m:d>
                        <m:dPr>
                          <m:ctrlPr>
                            <a:rPr lang="en-US" i="1" smtClean="0">
                              <a:latin typeface="Cambria Math" panose="02040503050406030204" pitchFamily="18" charset="0"/>
                            </a:rPr>
                          </m:ctrlPr>
                        </m:dPr>
                        <m:e>
                          <m:m>
                            <m:mPr>
                              <m:mcs>
                                <m:mc>
                                  <m:mcPr>
                                    <m:count m:val="3"/>
                                    <m:mcJc m:val="center"/>
                                  </m:mcPr>
                                </m:mc>
                              </m:mcs>
                              <m:ctrlPr>
                                <a:rPr lang="en-US" i="1" smtClean="0">
                                  <a:latin typeface="Cambria Math" panose="02040503050406030204" pitchFamily="18" charset="0"/>
                                </a:rPr>
                              </m:ctrlPr>
                            </m:mPr>
                            <m:mr>
                              <m:e>
                                <m:sSub>
                                  <m:sSubPr>
                                    <m:ctrlPr>
                                      <a:rPr lang="en-US" i="1" smtClean="0">
                                        <a:latin typeface="Cambria Math" panose="02040503050406030204" pitchFamily="18" charset="0"/>
                                      </a:rPr>
                                    </m:ctrlPr>
                                  </m:sSubPr>
                                  <m:e>
                                    <m:r>
                                      <a:rPr lang="it-IT" b="0" i="1" smtClean="0">
                                        <a:latin typeface="Cambria Math" panose="02040503050406030204" pitchFamily="18" charset="0"/>
                                      </a:rPr>
                                      <m:t>𝑤</m:t>
                                    </m:r>
                                  </m:e>
                                  <m:sub>
                                    <m:r>
                                      <a:rPr lang="it-IT" b="0" i="1" smtClean="0">
                                        <a:latin typeface="Cambria Math" panose="02040503050406030204" pitchFamily="18" charset="0"/>
                                      </a:rPr>
                                      <m:t>11</m:t>
                                    </m:r>
                                  </m:sub>
                                </m:sSub>
                              </m:e>
                              <m:e>
                                <m:r>
                                  <a:rPr lang="en-US" i="1" smtClean="0">
                                    <a:latin typeface="Cambria Math" panose="02040503050406030204" pitchFamily="18" charset="0"/>
                                  </a:rPr>
                                  <m:t>⋯</m:t>
                                </m:r>
                              </m:e>
                              <m:e>
                                <m:sSub>
                                  <m:sSubPr>
                                    <m:ctrlPr>
                                      <a:rPr lang="en-US" i="1" smtClean="0">
                                        <a:latin typeface="Cambria Math" panose="02040503050406030204" pitchFamily="18" charset="0"/>
                                      </a:rPr>
                                    </m:ctrlPr>
                                  </m:sSubPr>
                                  <m:e>
                                    <m:r>
                                      <a:rPr lang="it-IT" b="0" i="1" smtClean="0">
                                        <a:latin typeface="Cambria Math" panose="02040503050406030204" pitchFamily="18" charset="0"/>
                                      </a:rPr>
                                      <m:t>𝑤</m:t>
                                    </m:r>
                                  </m:e>
                                  <m:sub>
                                    <m:r>
                                      <a:rPr lang="it-IT" b="0" i="1" smtClean="0">
                                        <a:latin typeface="Cambria Math" panose="02040503050406030204" pitchFamily="18" charset="0"/>
                                      </a:rPr>
                                      <m:t>1</m:t>
                                    </m:r>
                                    <m:r>
                                      <a:rPr lang="it-IT" b="0" i="1" smtClean="0">
                                        <a:latin typeface="Cambria Math" panose="02040503050406030204" pitchFamily="18" charset="0"/>
                                      </a:rPr>
                                      <m:t>𝐿</m:t>
                                    </m:r>
                                  </m:sub>
                                </m:sSub>
                              </m:e>
                            </m:mr>
                            <m:mr>
                              <m:e>
                                <m:r>
                                  <a:rPr lang="en-US" i="1" smtClean="0">
                                    <a:latin typeface="Cambria Math" panose="02040503050406030204" pitchFamily="18" charset="0"/>
                                  </a:rPr>
                                  <m:t>⋮</m:t>
                                </m:r>
                              </m:e>
                              <m:e>
                                <m:r>
                                  <a:rPr lang="en-US" i="1" smtClean="0">
                                    <a:latin typeface="Cambria Math" panose="02040503050406030204" pitchFamily="18" charset="0"/>
                                  </a:rPr>
                                  <m:t>⋱</m:t>
                                </m:r>
                              </m:e>
                              <m:e>
                                <m:r>
                                  <a:rPr lang="en-US" i="1" smtClean="0">
                                    <a:latin typeface="Cambria Math" panose="02040503050406030204" pitchFamily="18" charset="0"/>
                                  </a:rPr>
                                  <m:t>⋮</m:t>
                                </m:r>
                              </m:e>
                            </m:mr>
                            <m:mr>
                              <m:e>
                                <m:sSub>
                                  <m:sSubPr>
                                    <m:ctrlPr>
                                      <a:rPr lang="en-US" i="1" smtClean="0">
                                        <a:latin typeface="Cambria Math" panose="02040503050406030204" pitchFamily="18" charset="0"/>
                                      </a:rPr>
                                    </m:ctrlPr>
                                  </m:sSubPr>
                                  <m:e>
                                    <m:r>
                                      <a:rPr lang="it-IT" b="0" i="1" smtClean="0">
                                        <a:latin typeface="Cambria Math" panose="02040503050406030204" pitchFamily="18" charset="0"/>
                                      </a:rPr>
                                      <m:t>𝑤</m:t>
                                    </m:r>
                                  </m:e>
                                  <m:sub>
                                    <m:r>
                                      <a:rPr lang="it-IT" b="0" i="1" smtClean="0">
                                        <a:latin typeface="Cambria Math" panose="02040503050406030204" pitchFamily="18" charset="0"/>
                                      </a:rPr>
                                      <m:t>𝑀</m:t>
                                    </m:r>
                                    <m:r>
                                      <a:rPr lang="it-IT" b="0" i="1" smtClean="0">
                                        <a:latin typeface="Cambria Math" panose="02040503050406030204" pitchFamily="18" charset="0"/>
                                      </a:rPr>
                                      <m:t>1</m:t>
                                    </m:r>
                                  </m:sub>
                                </m:sSub>
                              </m:e>
                              <m:e>
                                <m:r>
                                  <a:rPr lang="en-US" i="1" smtClean="0">
                                    <a:latin typeface="Cambria Math" panose="02040503050406030204" pitchFamily="18" charset="0"/>
                                  </a:rPr>
                                  <m:t>⋯</m:t>
                                </m:r>
                              </m:e>
                              <m:e>
                                <m:sSub>
                                  <m:sSubPr>
                                    <m:ctrlPr>
                                      <a:rPr lang="en-US" i="1" smtClean="0">
                                        <a:latin typeface="Cambria Math" panose="02040503050406030204" pitchFamily="18" charset="0"/>
                                      </a:rPr>
                                    </m:ctrlPr>
                                  </m:sSubPr>
                                  <m:e>
                                    <m:r>
                                      <a:rPr lang="it-IT" b="0" i="1" smtClean="0">
                                        <a:latin typeface="Cambria Math" panose="02040503050406030204" pitchFamily="18" charset="0"/>
                                      </a:rPr>
                                      <m:t>𝑤</m:t>
                                    </m:r>
                                  </m:e>
                                  <m:sub>
                                    <m:r>
                                      <a:rPr lang="it-IT" b="0" i="1" smtClean="0">
                                        <a:latin typeface="Cambria Math" panose="02040503050406030204" pitchFamily="18" charset="0"/>
                                      </a:rPr>
                                      <m:t>𝑀𝐿</m:t>
                                    </m:r>
                                  </m:sub>
                                </m:sSub>
                              </m:e>
                            </m:mr>
                          </m:m>
                        </m:e>
                      </m:d>
                    </m:oMath>
                  </m:oMathPara>
                </a14:m>
                <a:endParaRPr lang="en-US" dirty="0"/>
              </a:p>
            </p:txBody>
          </p:sp>
        </mc:Choice>
        <mc:Fallback xmlns="">
          <p:sp>
            <p:nvSpPr>
              <p:cNvPr id="56" name="CasellaDiTesto 55">
                <a:extLst>
                  <a:ext uri="{FF2B5EF4-FFF2-40B4-BE49-F238E27FC236}">
                    <a16:creationId xmlns:a16="http://schemas.microsoft.com/office/drawing/2014/main" id="{BFD9A9A6-F6D7-4053-B671-EDEC7C0163E8}"/>
                  </a:ext>
                </a:extLst>
              </p:cNvPr>
              <p:cNvSpPr txBox="1">
                <a:spLocks noRot="1" noChangeAspect="1" noMove="1" noResize="1" noEditPoints="1" noAdjustHandles="1" noChangeArrowheads="1" noChangeShapeType="1" noTextEdit="1"/>
              </p:cNvSpPr>
              <p:nvPr/>
            </p:nvSpPr>
            <p:spPr>
              <a:xfrm>
                <a:off x="4641513" y="2606724"/>
                <a:ext cx="2539161" cy="822276"/>
              </a:xfrm>
              <a:prstGeom prst="rect">
                <a:avLst/>
              </a:prstGeom>
              <a:blipFill>
                <a:blip r:embed="rId7"/>
                <a:stretch>
                  <a:fillRect/>
                </a:stretch>
              </a:blipFill>
            </p:spPr>
            <p:txBody>
              <a:bodyPr/>
              <a:lstStyle/>
              <a:p>
                <a:r>
                  <a:rPr lang="en-US">
                    <a:noFill/>
                  </a:rPr>
                  <a:t> </a:t>
                </a:r>
              </a:p>
            </p:txBody>
          </p:sp>
        </mc:Fallback>
      </mc:AlternateContent>
      <p:grpSp>
        <p:nvGrpSpPr>
          <p:cNvPr id="98" name="Gruppo 97">
            <a:extLst>
              <a:ext uri="{FF2B5EF4-FFF2-40B4-BE49-F238E27FC236}">
                <a16:creationId xmlns:a16="http://schemas.microsoft.com/office/drawing/2014/main" id="{D3E1BFC7-9931-46AD-818B-40CC9765AA0C}"/>
              </a:ext>
            </a:extLst>
          </p:cNvPr>
          <p:cNvGrpSpPr/>
          <p:nvPr/>
        </p:nvGrpSpPr>
        <p:grpSpPr>
          <a:xfrm>
            <a:off x="173042" y="786534"/>
            <a:ext cx="4237575" cy="3225993"/>
            <a:chOff x="114019" y="151718"/>
            <a:chExt cx="4237575" cy="3225993"/>
          </a:xfrm>
        </p:grpSpPr>
        <p:grpSp>
          <p:nvGrpSpPr>
            <p:cNvPr id="99" name="Gruppo 98">
              <a:extLst>
                <a:ext uri="{FF2B5EF4-FFF2-40B4-BE49-F238E27FC236}">
                  <a16:creationId xmlns:a16="http://schemas.microsoft.com/office/drawing/2014/main" id="{A39D9BD9-6A2D-4712-8F2C-11BA49D5185F}"/>
                </a:ext>
              </a:extLst>
            </p:cNvPr>
            <p:cNvGrpSpPr/>
            <p:nvPr/>
          </p:nvGrpSpPr>
          <p:grpSpPr>
            <a:xfrm>
              <a:off x="570178" y="719881"/>
              <a:ext cx="3111597" cy="2492982"/>
              <a:chOff x="6718200" y="1625965"/>
              <a:chExt cx="2277743" cy="1842115"/>
            </a:xfrm>
          </p:grpSpPr>
          <p:sp>
            <p:nvSpPr>
              <p:cNvPr id="113" name="Ovale 112">
                <a:extLst>
                  <a:ext uri="{FF2B5EF4-FFF2-40B4-BE49-F238E27FC236}">
                    <a16:creationId xmlns:a16="http://schemas.microsoft.com/office/drawing/2014/main" id="{2D0508F8-0870-4E02-9B77-0F7CADF6520B}"/>
                  </a:ext>
                </a:extLst>
              </p:cNvPr>
              <p:cNvSpPr>
                <a:spLocks noChangeAspect="1"/>
              </p:cNvSpPr>
              <p:nvPr/>
            </p:nvSpPr>
            <p:spPr>
              <a:xfrm>
                <a:off x="7747948" y="1625965"/>
                <a:ext cx="324000" cy="3240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e 113">
                <a:extLst>
                  <a:ext uri="{FF2B5EF4-FFF2-40B4-BE49-F238E27FC236}">
                    <a16:creationId xmlns:a16="http://schemas.microsoft.com/office/drawing/2014/main" id="{1DAE267B-B62D-4322-94CC-10748358F070}"/>
                  </a:ext>
                </a:extLst>
              </p:cNvPr>
              <p:cNvSpPr>
                <a:spLocks noChangeAspect="1"/>
              </p:cNvSpPr>
              <p:nvPr/>
            </p:nvSpPr>
            <p:spPr>
              <a:xfrm>
                <a:off x="7747948" y="2130776"/>
                <a:ext cx="324000" cy="3240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Ovale 114">
                <a:extLst>
                  <a:ext uri="{FF2B5EF4-FFF2-40B4-BE49-F238E27FC236}">
                    <a16:creationId xmlns:a16="http://schemas.microsoft.com/office/drawing/2014/main" id="{54E404F5-ED76-4B66-B453-E459A32CA78C}"/>
                  </a:ext>
                </a:extLst>
              </p:cNvPr>
              <p:cNvSpPr>
                <a:spLocks noChangeAspect="1"/>
              </p:cNvSpPr>
              <p:nvPr/>
            </p:nvSpPr>
            <p:spPr>
              <a:xfrm>
                <a:off x="7747948" y="2639269"/>
                <a:ext cx="324000" cy="3240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Ovale 115">
                <a:extLst>
                  <a:ext uri="{FF2B5EF4-FFF2-40B4-BE49-F238E27FC236}">
                    <a16:creationId xmlns:a16="http://schemas.microsoft.com/office/drawing/2014/main" id="{2CA7C17C-DF78-4126-B46F-7D94EA845630}"/>
                  </a:ext>
                </a:extLst>
              </p:cNvPr>
              <p:cNvSpPr>
                <a:spLocks noChangeAspect="1"/>
              </p:cNvSpPr>
              <p:nvPr/>
            </p:nvSpPr>
            <p:spPr>
              <a:xfrm>
                <a:off x="7747948" y="3144080"/>
                <a:ext cx="324000" cy="3240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7" name="Connettore 2 116">
                <a:extLst>
                  <a:ext uri="{FF2B5EF4-FFF2-40B4-BE49-F238E27FC236}">
                    <a16:creationId xmlns:a16="http://schemas.microsoft.com/office/drawing/2014/main" id="{7273B772-1DC5-4D40-9D8F-8250FA35AB70}"/>
                  </a:ext>
                </a:extLst>
              </p:cNvPr>
              <p:cNvCxnSpPr>
                <a:cxnSpLocks/>
                <a:stCxn id="123" idx="6"/>
                <a:endCxn id="113" idx="2"/>
              </p:cNvCxnSpPr>
              <p:nvPr/>
            </p:nvCxnSpPr>
            <p:spPr>
              <a:xfrm flipV="1">
                <a:off x="6934200" y="1787965"/>
                <a:ext cx="813748" cy="443434"/>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8" name="Connettore 2 117">
                <a:extLst>
                  <a:ext uri="{FF2B5EF4-FFF2-40B4-BE49-F238E27FC236}">
                    <a16:creationId xmlns:a16="http://schemas.microsoft.com/office/drawing/2014/main" id="{4CB1E3FA-C6E2-4F89-90D0-E4F8CAD3B582}"/>
                  </a:ext>
                </a:extLst>
              </p:cNvPr>
              <p:cNvCxnSpPr>
                <a:cxnSpLocks/>
                <a:stCxn id="124" idx="6"/>
                <a:endCxn id="113" idx="2"/>
              </p:cNvCxnSpPr>
              <p:nvPr/>
            </p:nvCxnSpPr>
            <p:spPr>
              <a:xfrm flipV="1">
                <a:off x="6934200" y="1787965"/>
                <a:ext cx="813748" cy="795502"/>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9" name="Connettore 2 118">
                <a:extLst>
                  <a:ext uri="{FF2B5EF4-FFF2-40B4-BE49-F238E27FC236}">
                    <a16:creationId xmlns:a16="http://schemas.microsoft.com/office/drawing/2014/main" id="{0B6F8717-8270-4818-922A-DEEA97B1F451}"/>
                  </a:ext>
                </a:extLst>
              </p:cNvPr>
              <p:cNvCxnSpPr>
                <a:cxnSpLocks/>
                <a:stCxn id="125" idx="6"/>
                <a:endCxn id="113" idx="2"/>
              </p:cNvCxnSpPr>
              <p:nvPr/>
            </p:nvCxnSpPr>
            <p:spPr>
              <a:xfrm flipV="1">
                <a:off x="6934200" y="1787965"/>
                <a:ext cx="813748" cy="11454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0" name="Connettore 2 119">
                <a:extLst>
                  <a:ext uri="{FF2B5EF4-FFF2-40B4-BE49-F238E27FC236}">
                    <a16:creationId xmlns:a16="http://schemas.microsoft.com/office/drawing/2014/main" id="{8DAA4333-A162-4024-ACC4-1EA4498D62AF}"/>
                  </a:ext>
                </a:extLst>
              </p:cNvPr>
              <p:cNvCxnSpPr>
                <a:cxnSpLocks/>
                <a:stCxn id="123" idx="6"/>
                <a:endCxn id="114" idx="2"/>
              </p:cNvCxnSpPr>
              <p:nvPr/>
            </p:nvCxnSpPr>
            <p:spPr>
              <a:xfrm>
                <a:off x="6934200" y="2231399"/>
                <a:ext cx="813748" cy="61377"/>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1" name="Connettore 2 120">
                <a:extLst>
                  <a:ext uri="{FF2B5EF4-FFF2-40B4-BE49-F238E27FC236}">
                    <a16:creationId xmlns:a16="http://schemas.microsoft.com/office/drawing/2014/main" id="{5824D085-5E95-441F-92A5-909F02FA2E42}"/>
                  </a:ext>
                </a:extLst>
              </p:cNvPr>
              <p:cNvCxnSpPr>
                <a:cxnSpLocks/>
                <a:stCxn id="124" idx="6"/>
                <a:endCxn id="114" idx="2"/>
              </p:cNvCxnSpPr>
              <p:nvPr/>
            </p:nvCxnSpPr>
            <p:spPr>
              <a:xfrm flipV="1">
                <a:off x="6934200" y="2292776"/>
                <a:ext cx="813748" cy="290691"/>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2" name="Connettore 2 121">
                <a:extLst>
                  <a:ext uri="{FF2B5EF4-FFF2-40B4-BE49-F238E27FC236}">
                    <a16:creationId xmlns:a16="http://schemas.microsoft.com/office/drawing/2014/main" id="{D85288BA-B49B-4971-8FC1-91982E41BC77}"/>
                  </a:ext>
                </a:extLst>
              </p:cNvPr>
              <p:cNvCxnSpPr>
                <a:cxnSpLocks/>
                <a:stCxn id="125" idx="6"/>
                <a:endCxn id="114" idx="2"/>
              </p:cNvCxnSpPr>
              <p:nvPr/>
            </p:nvCxnSpPr>
            <p:spPr>
              <a:xfrm flipV="1">
                <a:off x="6934200" y="2292776"/>
                <a:ext cx="813748" cy="640589"/>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3" name="Ovale 122">
                <a:extLst>
                  <a:ext uri="{FF2B5EF4-FFF2-40B4-BE49-F238E27FC236}">
                    <a16:creationId xmlns:a16="http://schemas.microsoft.com/office/drawing/2014/main" id="{6978B494-F7BC-4FB2-9D06-447ADA203720}"/>
                  </a:ext>
                </a:extLst>
              </p:cNvPr>
              <p:cNvSpPr>
                <a:spLocks noChangeAspect="1"/>
              </p:cNvSpPr>
              <p:nvPr/>
            </p:nvSpPr>
            <p:spPr>
              <a:xfrm>
                <a:off x="6718200" y="2123399"/>
                <a:ext cx="216000" cy="2160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Ovale 123">
                <a:extLst>
                  <a:ext uri="{FF2B5EF4-FFF2-40B4-BE49-F238E27FC236}">
                    <a16:creationId xmlns:a16="http://schemas.microsoft.com/office/drawing/2014/main" id="{77B19298-CDFC-469E-AD41-E00EED1C243A}"/>
                  </a:ext>
                </a:extLst>
              </p:cNvPr>
              <p:cNvSpPr>
                <a:spLocks noChangeAspect="1"/>
              </p:cNvSpPr>
              <p:nvPr/>
            </p:nvSpPr>
            <p:spPr>
              <a:xfrm>
                <a:off x="6718200" y="2475467"/>
                <a:ext cx="216000" cy="2160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Ovale 124">
                <a:extLst>
                  <a:ext uri="{FF2B5EF4-FFF2-40B4-BE49-F238E27FC236}">
                    <a16:creationId xmlns:a16="http://schemas.microsoft.com/office/drawing/2014/main" id="{15EE27D1-0599-4186-B830-05CDBB3B4E70}"/>
                  </a:ext>
                </a:extLst>
              </p:cNvPr>
              <p:cNvSpPr>
                <a:spLocks noChangeAspect="1"/>
              </p:cNvSpPr>
              <p:nvPr/>
            </p:nvSpPr>
            <p:spPr>
              <a:xfrm>
                <a:off x="6718200" y="2825365"/>
                <a:ext cx="216000" cy="2160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6" name="Connettore 2 125">
                <a:extLst>
                  <a:ext uri="{FF2B5EF4-FFF2-40B4-BE49-F238E27FC236}">
                    <a16:creationId xmlns:a16="http://schemas.microsoft.com/office/drawing/2014/main" id="{62A34D00-93FF-4C57-B535-2ABF42E022A4}"/>
                  </a:ext>
                </a:extLst>
              </p:cNvPr>
              <p:cNvCxnSpPr>
                <a:cxnSpLocks/>
                <a:stCxn id="123" idx="6"/>
                <a:endCxn id="115" idx="2"/>
              </p:cNvCxnSpPr>
              <p:nvPr/>
            </p:nvCxnSpPr>
            <p:spPr>
              <a:xfrm>
                <a:off x="6934200" y="2231399"/>
                <a:ext cx="813748" cy="569870"/>
              </a:xfrm>
              <a:prstGeom prst="straightConnector1">
                <a:avLst/>
              </a:prstGeom>
              <a:ln w="127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27" name="Connettore 2 126">
                <a:extLst>
                  <a:ext uri="{FF2B5EF4-FFF2-40B4-BE49-F238E27FC236}">
                    <a16:creationId xmlns:a16="http://schemas.microsoft.com/office/drawing/2014/main" id="{1FE42F97-8C63-4893-88F1-AE231356705B}"/>
                  </a:ext>
                </a:extLst>
              </p:cNvPr>
              <p:cNvCxnSpPr>
                <a:cxnSpLocks/>
                <a:stCxn id="124" idx="6"/>
                <a:endCxn id="115" idx="2"/>
              </p:cNvCxnSpPr>
              <p:nvPr/>
            </p:nvCxnSpPr>
            <p:spPr>
              <a:xfrm>
                <a:off x="6934200" y="2583467"/>
                <a:ext cx="813748" cy="217802"/>
              </a:xfrm>
              <a:prstGeom prst="straightConnector1">
                <a:avLst/>
              </a:prstGeom>
              <a:ln w="127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28" name="Connettore 2 127">
                <a:extLst>
                  <a:ext uri="{FF2B5EF4-FFF2-40B4-BE49-F238E27FC236}">
                    <a16:creationId xmlns:a16="http://schemas.microsoft.com/office/drawing/2014/main" id="{DE5184EA-FB7C-4FD2-A08E-3E38684EEE61}"/>
                  </a:ext>
                </a:extLst>
              </p:cNvPr>
              <p:cNvCxnSpPr>
                <a:cxnSpLocks/>
                <a:stCxn id="125" idx="6"/>
                <a:endCxn id="115" idx="2"/>
              </p:cNvCxnSpPr>
              <p:nvPr/>
            </p:nvCxnSpPr>
            <p:spPr>
              <a:xfrm flipV="1">
                <a:off x="6934200" y="2801269"/>
                <a:ext cx="813748" cy="132096"/>
              </a:xfrm>
              <a:prstGeom prst="straightConnector1">
                <a:avLst/>
              </a:prstGeom>
              <a:ln w="127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29" name="Connettore 2 128">
                <a:extLst>
                  <a:ext uri="{FF2B5EF4-FFF2-40B4-BE49-F238E27FC236}">
                    <a16:creationId xmlns:a16="http://schemas.microsoft.com/office/drawing/2014/main" id="{87ECE802-200B-4F2D-BE39-6D292FD10AF0}"/>
                  </a:ext>
                </a:extLst>
              </p:cNvPr>
              <p:cNvCxnSpPr>
                <a:cxnSpLocks/>
                <a:stCxn id="123" idx="6"/>
                <a:endCxn id="116" idx="2"/>
              </p:cNvCxnSpPr>
              <p:nvPr/>
            </p:nvCxnSpPr>
            <p:spPr>
              <a:xfrm>
                <a:off x="6934200" y="2231399"/>
                <a:ext cx="813748" cy="1074681"/>
              </a:xfrm>
              <a:prstGeom prst="straightConnector1">
                <a:avLst/>
              </a:prstGeom>
              <a:ln w="127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30" name="Connettore 2 129">
                <a:extLst>
                  <a:ext uri="{FF2B5EF4-FFF2-40B4-BE49-F238E27FC236}">
                    <a16:creationId xmlns:a16="http://schemas.microsoft.com/office/drawing/2014/main" id="{85EC77C5-763F-4719-8009-E9A292C7918C}"/>
                  </a:ext>
                </a:extLst>
              </p:cNvPr>
              <p:cNvCxnSpPr>
                <a:cxnSpLocks/>
                <a:stCxn id="124" idx="6"/>
                <a:endCxn id="116" idx="2"/>
              </p:cNvCxnSpPr>
              <p:nvPr/>
            </p:nvCxnSpPr>
            <p:spPr>
              <a:xfrm>
                <a:off x="6934200" y="2583467"/>
                <a:ext cx="813748" cy="722613"/>
              </a:xfrm>
              <a:prstGeom prst="straightConnector1">
                <a:avLst/>
              </a:prstGeom>
              <a:ln w="127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31" name="Connettore 2 130">
                <a:extLst>
                  <a:ext uri="{FF2B5EF4-FFF2-40B4-BE49-F238E27FC236}">
                    <a16:creationId xmlns:a16="http://schemas.microsoft.com/office/drawing/2014/main" id="{285F2D2B-4DF7-43DD-A543-D0334A08D536}"/>
                  </a:ext>
                </a:extLst>
              </p:cNvPr>
              <p:cNvCxnSpPr>
                <a:cxnSpLocks/>
                <a:stCxn id="125" idx="6"/>
                <a:endCxn id="116" idx="2"/>
              </p:cNvCxnSpPr>
              <p:nvPr/>
            </p:nvCxnSpPr>
            <p:spPr>
              <a:xfrm>
                <a:off x="6934200" y="2933365"/>
                <a:ext cx="813748" cy="372715"/>
              </a:xfrm>
              <a:prstGeom prst="straightConnector1">
                <a:avLst/>
              </a:prstGeom>
              <a:ln w="127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132" name="Ovale 131">
                <a:extLst>
                  <a:ext uri="{FF2B5EF4-FFF2-40B4-BE49-F238E27FC236}">
                    <a16:creationId xmlns:a16="http://schemas.microsoft.com/office/drawing/2014/main" id="{D9E39221-9D92-46D9-B393-4A23E417CC7A}"/>
                  </a:ext>
                </a:extLst>
              </p:cNvPr>
              <p:cNvSpPr>
                <a:spLocks noChangeAspect="1"/>
              </p:cNvSpPr>
              <p:nvPr/>
            </p:nvSpPr>
            <p:spPr>
              <a:xfrm>
                <a:off x="8779943" y="2397070"/>
                <a:ext cx="216000" cy="216000"/>
              </a:xfrm>
              <a:prstGeom prst="ellipse">
                <a:avLst/>
              </a:prstGeom>
              <a:noFill/>
              <a:ln w="190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3" name="Connettore 2 132">
                <a:extLst>
                  <a:ext uri="{FF2B5EF4-FFF2-40B4-BE49-F238E27FC236}">
                    <a16:creationId xmlns:a16="http://schemas.microsoft.com/office/drawing/2014/main" id="{7F4AD42C-4346-4A91-A928-5FA099B5679E}"/>
                  </a:ext>
                </a:extLst>
              </p:cNvPr>
              <p:cNvCxnSpPr>
                <a:cxnSpLocks/>
                <a:stCxn id="113" idx="6"/>
                <a:endCxn id="132" idx="2"/>
              </p:cNvCxnSpPr>
              <p:nvPr/>
            </p:nvCxnSpPr>
            <p:spPr>
              <a:xfrm>
                <a:off x="8071948" y="1787965"/>
                <a:ext cx="707995" cy="717105"/>
              </a:xfrm>
              <a:prstGeom prst="straightConnector1">
                <a:avLst/>
              </a:prstGeom>
              <a:ln w="127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134" name="Connettore 2 133">
                <a:extLst>
                  <a:ext uri="{FF2B5EF4-FFF2-40B4-BE49-F238E27FC236}">
                    <a16:creationId xmlns:a16="http://schemas.microsoft.com/office/drawing/2014/main" id="{A8AA8D4E-1D1C-4BC6-A98C-47759136D947}"/>
                  </a:ext>
                </a:extLst>
              </p:cNvPr>
              <p:cNvCxnSpPr>
                <a:cxnSpLocks/>
                <a:stCxn id="114" idx="6"/>
              </p:cNvCxnSpPr>
              <p:nvPr/>
            </p:nvCxnSpPr>
            <p:spPr>
              <a:xfrm>
                <a:off x="8071948" y="2292776"/>
                <a:ext cx="707995" cy="207999"/>
              </a:xfrm>
              <a:prstGeom prst="straightConnector1">
                <a:avLst/>
              </a:prstGeom>
              <a:ln w="127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135" name="Connettore 2 134">
                <a:extLst>
                  <a:ext uri="{FF2B5EF4-FFF2-40B4-BE49-F238E27FC236}">
                    <a16:creationId xmlns:a16="http://schemas.microsoft.com/office/drawing/2014/main" id="{99C68F89-8CDA-4479-8018-DBFABBABD07A}"/>
                  </a:ext>
                </a:extLst>
              </p:cNvPr>
              <p:cNvCxnSpPr>
                <a:cxnSpLocks/>
                <a:stCxn id="115" idx="6"/>
                <a:endCxn id="132" idx="2"/>
              </p:cNvCxnSpPr>
              <p:nvPr/>
            </p:nvCxnSpPr>
            <p:spPr>
              <a:xfrm flipV="1">
                <a:off x="8071948" y="2505070"/>
                <a:ext cx="707995" cy="296199"/>
              </a:xfrm>
              <a:prstGeom prst="straightConnector1">
                <a:avLst/>
              </a:prstGeom>
              <a:ln w="127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136" name="Connettore 2 135">
                <a:extLst>
                  <a:ext uri="{FF2B5EF4-FFF2-40B4-BE49-F238E27FC236}">
                    <a16:creationId xmlns:a16="http://schemas.microsoft.com/office/drawing/2014/main" id="{0FBFCDCC-822D-4228-91D3-95BBF93D7769}"/>
                  </a:ext>
                </a:extLst>
              </p:cNvPr>
              <p:cNvCxnSpPr>
                <a:cxnSpLocks/>
                <a:stCxn id="116" idx="6"/>
                <a:endCxn id="132" idx="2"/>
              </p:cNvCxnSpPr>
              <p:nvPr/>
            </p:nvCxnSpPr>
            <p:spPr>
              <a:xfrm flipV="1">
                <a:off x="8071948" y="2505070"/>
                <a:ext cx="707995" cy="801010"/>
              </a:xfrm>
              <a:prstGeom prst="straightConnector1">
                <a:avLst/>
              </a:prstGeom>
              <a:ln w="127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100" name="CasellaDiTesto 99">
                  <a:extLst>
                    <a:ext uri="{FF2B5EF4-FFF2-40B4-BE49-F238E27FC236}">
                      <a16:creationId xmlns:a16="http://schemas.microsoft.com/office/drawing/2014/main" id="{A058D120-485D-4E2D-BC2C-1EC8506D4EA7}"/>
                    </a:ext>
                  </a:extLst>
                </p:cNvPr>
                <p:cNvSpPr txBox="1"/>
                <p:nvPr/>
              </p:nvSpPr>
              <p:spPr>
                <a:xfrm>
                  <a:off x="175212" y="1314343"/>
                  <a:ext cx="52540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it-IT" b="0" i="1" smtClean="0">
                                <a:latin typeface="Cambria Math" panose="02040503050406030204" pitchFamily="18" charset="0"/>
                              </a:rPr>
                              <m:t>𝑥</m:t>
                            </m:r>
                          </m:e>
                          <m:sub>
                            <m:r>
                              <a:rPr lang="it-IT" b="0" i="1" smtClean="0">
                                <a:latin typeface="Cambria Math" panose="02040503050406030204" pitchFamily="18" charset="0"/>
                              </a:rPr>
                              <m:t>𝑖</m:t>
                            </m:r>
                            <m:r>
                              <a:rPr lang="it-IT" b="0" i="1" smtClean="0">
                                <a:latin typeface="Cambria Math" panose="02040503050406030204" pitchFamily="18" charset="0"/>
                              </a:rPr>
                              <m:t>1</m:t>
                            </m:r>
                          </m:sub>
                        </m:sSub>
                      </m:oMath>
                    </m:oMathPara>
                  </a14:m>
                  <a:endParaRPr lang="en-US" dirty="0"/>
                </a:p>
              </p:txBody>
            </p:sp>
          </mc:Choice>
          <mc:Fallback xmlns="">
            <p:sp>
              <p:nvSpPr>
                <p:cNvPr id="100" name="CasellaDiTesto 99">
                  <a:extLst>
                    <a:ext uri="{FF2B5EF4-FFF2-40B4-BE49-F238E27FC236}">
                      <a16:creationId xmlns:a16="http://schemas.microsoft.com/office/drawing/2014/main" id="{A058D120-485D-4E2D-BC2C-1EC8506D4EA7}"/>
                    </a:ext>
                  </a:extLst>
                </p:cNvPr>
                <p:cNvSpPr txBox="1">
                  <a:spLocks noRot="1" noChangeAspect="1" noMove="1" noResize="1" noEditPoints="1" noAdjustHandles="1" noChangeArrowheads="1" noChangeShapeType="1" noTextEdit="1"/>
                </p:cNvSpPr>
                <p:nvPr/>
              </p:nvSpPr>
              <p:spPr>
                <a:xfrm>
                  <a:off x="175212" y="1314343"/>
                  <a:ext cx="525400" cy="369332"/>
                </a:xfrm>
                <a:prstGeom prst="rect">
                  <a:avLst/>
                </a:prstGeom>
                <a:blipFill>
                  <a:blip r:embed="rId8"/>
                  <a:stretch>
                    <a:fillRect b="-1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1" name="CasellaDiTesto 100">
                  <a:extLst>
                    <a:ext uri="{FF2B5EF4-FFF2-40B4-BE49-F238E27FC236}">
                      <a16:creationId xmlns:a16="http://schemas.microsoft.com/office/drawing/2014/main" id="{2EA50656-F793-4F14-A3FC-B2453A6AD657}"/>
                    </a:ext>
                  </a:extLst>
                </p:cNvPr>
                <p:cNvSpPr txBox="1"/>
                <p:nvPr/>
              </p:nvSpPr>
              <p:spPr>
                <a:xfrm>
                  <a:off x="164676" y="1794149"/>
                  <a:ext cx="52540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it-IT" b="0" i="1" smtClean="0">
                                <a:latin typeface="Cambria Math" panose="02040503050406030204" pitchFamily="18" charset="0"/>
                              </a:rPr>
                              <m:t>𝑥</m:t>
                            </m:r>
                          </m:e>
                          <m:sub>
                            <m:r>
                              <a:rPr lang="it-IT" b="0" i="1" smtClean="0">
                                <a:latin typeface="Cambria Math" panose="02040503050406030204" pitchFamily="18" charset="0"/>
                              </a:rPr>
                              <m:t>𝑖</m:t>
                            </m:r>
                            <m:r>
                              <a:rPr lang="it-IT" b="0" i="1" smtClean="0">
                                <a:latin typeface="Cambria Math" panose="02040503050406030204" pitchFamily="18" charset="0"/>
                              </a:rPr>
                              <m:t>2</m:t>
                            </m:r>
                          </m:sub>
                        </m:sSub>
                      </m:oMath>
                    </m:oMathPara>
                  </a14:m>
                  <a:endParaRPr lang="en-US" dirty="0"/>
                </a:p>
              </p:txBody>
            </p:sp>
          </mc:Choice>
          <mc:Fallback xmlns="">
            <p:sp>
              <p:nvSpPr>
                <p:cNvPr id="101" name="CasellaDiTesto 100">
                  <a:extLst>
                    <a:ext uri="{FF2B5EF4-FFF2-40B4-BE49-F238E27FC236}">
                      <a16:creationId xmlns:a16="http://schemas.microsoft.com/office/drawing/2014/main" id="{2EA50656-F793-4F14-A3FC-B2453A6AD657}"/>
                    </a:ext>
                  </a:extLst>
                </p:cNvPr>
                <p:cNvSpPr txBox="1">
                  <a:spLocks noRot="1" noChangeAspect="1" noMove="1" noResize="1" noEditPoints="1" noAdjustHandles="1" noChangeArrowheads="1" noChangeShapeType="1" noTextEdit="1"/>
                </p:cNvSpPr>
                <p:nvPr/>
              </p:nvSpPr>
              <p:spPr>
                <a:xfrm>
                  <a:off x="164676" y="1794149"/>
                  <a:ext cx="525400" cy="369332"/>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2" name="CasellaDiTesto 101">
                  <a:extLst>
                    <a:ext uri="{FF2B5EF4-FFF2-40B4-BE49-F238E27FC236}">
                      <a16:creationId xmlns:a16="http://schemas.microsoft.com/office/drawing/2014/main" id="{043104BE-72AE-4B35-8910-8CC0E094788A}"/>
                    </a:ext>
                  </a:extLst>
                </p:cNvPr>
                <p:cNvSpPr txBox="1"/>
                <p:nvPr/>
              </p:nvSpPr>
              <p:spPr>
                <a:xfrm>
                  <a:off x="163025" y="2273955"/>
                  <a:ext cx="52540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it-IT" b="0" i="1" smtClean="0">
                                <a:latin typeface="Cambria Math" panose="02040503050406030204" pitchFamily="18" charset="0"/>
                              </a:rPr>
                              <m:t>𝑥</m:t>
                            </m:r>
                          </m:e>
                          <m:sub>
                            <m:r>
                              <a:rPr lang="it-IT" b="0" i="1" smtClean="0">
                                <a:latin typeface="Cambria Math" panose="02040503050406030204" pitchFamily="18" charset="0"/>
                              </a:rPr>
                              <m:t>𝑖</m:t>
                            </m:r>
                            <m:r>
                              <a:rPr lang="it-IT" b="0" i="1" smtClean="0">
                                <a:latin typeface="Cambria Math" panose="02040503050406030204" pitchFamily="18" charset="0"/>
                              </a:rPr>
                              <m:t>3</m:t>
                            </m:r>
                          </m:sub>
                        </m:sSub>
                      </m:oMath>
                    </m:oMathPara>
                  </a14:m>
                  <a:endParaRPr lang="en-US" dirty="0"/>
                </a:p>
              </p:txBody>
            </p:sp>
          </mc:Choice>
          <mc:Fallback xmlns="">
            <p:sp>
              <p:nvSpPr>
                <p:cNvPr id="102" name="CasellaDiTesto 101">
                  <a:extLst>
                    <a:ext uri="{FF2B5EF4-FFF2-40B4-BE49-F238E27FC236}">
                      <a16:creationId xmlns:a16="http://schemas.microsoft.com/office/drawing/2014/main" id="{043104BE-72AE-4B35-8910-8CC0E094788A}"/>
                    </a:ext>
                  </a:extLst>
                </p:cNvPr>
                <p:cNvSpPr txBox="1">
                  <a:spLocks noRot="1" noChangeAspect="1" noMove="1" noResize="1" noEditPoints="1" noAdjustHandles="1" noChangeArrowheads="1" noChangeShapeType="1" noTextEdit="1"/>
                </p:cNvSpPr>
                <p:nvPr/>
              </p:nvSpPr>
              <p:spPr>
                <a:xfrm>
                  <a:off x="163025" y="2273955"/>
                  <a:ext cx="525400" cy="369332"/>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3" name="CasellaDiTesto 102">
                  <a:extLst>
                    <a:ext uri="{FF2B5EF4-FFF2-40B4-BE49-F238E27FC236}">
                      <a16:creationId xmlns:a16="http://schemas.microsoft.com/office/drawing/2014/main" id="{FE6F5FAD-91F5-4539-BA54-7D783747BAC8}"/>
                    </a:ext>
                  </a:extLst>
                </p:cNvPr>
                <p:cNvSpPr txBox="1"/>
                <p:nvPr/>
              </p:nvSpPr>
              <p:spPr>
                <a:xfrm>
                  <a:off x="1973019" y="705093"/>
                  <a:ext cx="47263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it-IT" b="0" i="1" smtClean="0">
                                <a:latin typeface="Cambria Math" panose="02040503050406030204" pitchFamily="18" charset="0"/>
                              </a:rPr>
                              <m:t>𝑛</m:t>
                            </m:r>
                          </m:e>
                          <m:sub>
                            <m:r>
                              <a:rPr lang="it-IT" b="0" i="1" smtClean="0">
                                <a:latin typeface="Cambria Math" panose="02040503050406030204" pitchFamily="18" charset="0"/>
                              </a:rPr>
                              <m:t>1</m:t>
                            </m:r>
                          </m:sub>
                        </m:sSub>
                      </m:oMath>
                    </m:oMathPara>
                  </a14:m>
                  <a:endParaRPr lang="en-US" dirty="0"/>
                </a:p>
              </p:txBody>
            </p:sp>
          </mc:Choice>
          <mc:Fallback xmlns="">
            <p:sp>
              <p:nvSpPr>
                <p:cNvPr id="103" name="CasellaDiTesto 102">
                  <a:extLst>
                    <a:ext uri="{FF2B5EF4-FFF2-40B4-BE49-F238E27FC236}">
                      <a16:creationId xmlns:a16="http://schemas.microsoft.com/office/drawing/2014/main" id="{FE6F5FAD-91F5-4539-BA54-7D783747BAC8}"/>
                    </a:ext>
                  </a:extLst>
                </p:cNvPr>
                <p:cNvSpPr txBox="1">
                  <a:spLocks noRot="1" noChangeAspect="1" noMove="1" noResize="1" noEditPoints="1" noAdjustHandles="1" noChangeArrowheads="1" noChangeShapeType="1" noTextEdit="1"/>
                </p:cNvSpPr>
                <p:nvPr/>
              </p:nvSpPr>
              <p:spPr>
                <a:xfrm>
                  <a:off x="1973019" y="705093"/>
                  <a:ext cx="472630" cy="369332"/>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4" name="CasellaDiTesto 103">
                  <a:extLst>
                    <a:ext uri="{FF2B5EF4-FFF2-40B4-BE49-F238E27FC236}">
                      <a16:creationId xmlns:a16="http://schemas.microsoft.com/office/drawing/2014/main" id="{050D3207-07E7-492D-A14C-3A328ACD298F}"/>
                    </a:ext>
                  </a:extLst>
                </p:cNvPr>
                <p:cNvSpPr txBox="1"/>
                <p:nvPr/>
              </p:nvSpPr>
              <p:spPr>
                <a:xfrm>
                  <a:off x="1973019" y="1409883"/>
                  <a:ext cx="477951"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it-IT" b="0" i="1" smtClean="0">
                                <a:latin typeface="Cambria Math" panose="02040503050406030204" pitchFamily="18" charset="0"/>
                              </a:rPr>
                              <m:t>𝑛</m:t>
                            </m:r>
                          </m:e>
                          <m:sub>
                            <m:r>
                              <a:rPr lang="it-IT" b="0" i="1" smtClean="0">
                                <a:latin typeface="Cambria Math" panose="02040503050406030204" pitchFamily="18" charset="0"/>
                              </a:rPr>
                              <m:t>2</m:t>
                            </m:r>
                          </m:sub>
                        </m:sSub>
                      </m:oMath>
                    </m:oMathPara>
                  </a14:m>
                  <a:endParaRPr lang="en-US" dirty="0"/>
                </a:p>
              </p:txBody>
            </p:sp>
          </mc:Choice>
          <mc:Fallback xmlns="">
            <p:sp>
              <p:nvSpPr>
                <p:cNvPr id="104" name="CasellaDiTesto 103">
                  <a:extLst>
                    <a:ext uri="{FF2B5EF4-FFF2-40B4-BE49-F238E27FC236}">
                      <a16:creationId xmlns:a16="http://schemas.microsoft.com/office/drawing/2014/main" id="{050D3207-07E7-492D-A14C-3A328ACD298F}"/>
                    </a:ext>
                  </a:extLst>
                </p:cNvPr>
                <p:cNvSpPr txBox="1">
                  <a:spLocks noRot="1" noChangeAspect="1" noMove="1" noResize="1" noEditPoints="1" noAdjustHandles="1" noChangeArrowheads="1" noChangeShapeType="1" noTextEdit="1"/>
                </p:cNvSpPr>
                <p:nvPr/>
              </p:nvSpPr>
              <p:spPr>
                <a:xfrm>
                  <a:off x="1973019" y="1409883"/>
                  <a:ext cx="477951" cy="369332"/>
                </a:xfrm>
                <a:prstGeom prst="rect">
                  <a:avLst/>
                </a:prstGeom>
                <a:blipFill>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5" name="CasellaDiTesto 104">
                  <a:extLst>
                    <a:ext uri="{FF2B5EF4-FFF2-40B4-BE49-F238E27FC236}">
                      <a16:creationId xmlns:a16="http://schemas.microsoft.com/office/drawing/2014/main" id="{55EA04DE-2FE8-49DC-93E2-9BDE6360F6DB}"/>
                    </a:ext>
                  </a:extLst>
                </p:cNvPr>
                <p:cNvSpPr txBox="1"/>
                <p:nvPr/>
              </p:nvSpPr>
              <p:spPr>
                <a:xfrm>
                  <a:off x="1968759" y="2088515"/>
                  <a:ext cx="477951"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it-IT" b="0" i="1" smtClean="0">
                                <a:latin typeface="Cambria Math" panose="02040503050406030204" pitchFamily="18" charset="0"/>
                              </a:rPr>
                              <m:t>𝑛</m:t>
                            </m:r>
                          </m:e>
                          <m:sub>
                            <m:r>
                              <a:rPr lang="it-IT" b="0" i="1" smtClean="0">
                                <a:latin typeface="Cambria Math" panose="02040503050406030204" pitchFamily="18" charset="0"/>
                              </a:rPr>
                              <m:t>3</m:t>
                            </m:r>
                          </m:sub>
                        </m:sSub>
                      </m:oMath>
                    </m:oMathPara>
                  </a14:m>
                  <a:endParaRPr lang="en-US" dirty="0"/>
                </a:p>
              </p:txBody>
            </p:sp>
          </mc:Choice>
          <mc:Fallback xmlns="">
            <p:sp>
              <p:nvSpPr>
                <p:cNvPr id="105" name="CasellaDiTesto 104">
                  <a:extLst>
                    <a:ext uri="{FF2B5EF4-FFF2-40B4-BE49-F238E27FC236}">
                      <a16:creationId xmlns:a16="http://schemas.microsoft.com/office/drawing/2014/main" id="{55EA04DE-2FE8-49DC-93E2-9BDE6360F6DB}"/>
                    </a:ext>
                  </a:extLst>
                </p:cNvPr>
                <p:cNvSpPr txBox="1">
                  <a:spLocks noRot="1" noChangeAspect="1" noMove="1" noResize="1" noEditPoints="1" noAdjustHandles="1" noChangeArrowheads="1" noChangeShapeType="1" noTextEdit="1"/>
                </p:cNvSpPr>
                <p:nvPr/>
              </p:nvSpPr>
              <p:spPr>
                <a:xfrm>
                  <a:off x="1968759" y="2088515"/>
                  <a:ext cx="477951" cy="369332"/>
                </a:xfrm>
                <a:prstGeom prst="rect">
                  <a:avLst/>
                </a:prstGeom>
                <a:blipFill>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6" name="CasellaDiTesto 105">
                  <a:extLst>
                    <a:ext uri="{FF2B5EF4-FFF2-40B4-BE49-F238E27FC236}">
                      <a16:creationId xmlns:a16="http://schemas.microsoft.com/office/drawing/2014/main" id="{9128ADAE-066F-47C4-82B0-7C41DD0274A2}"/>
                    </a:ext>
                  </a:extLst>
                </p:cNvPr>
                <p:cNvSpPr txBox="1"/>
                <p:nvPr/>
              </p:nvSpPr>
              <p:spPr>
                <a:xfrm>
                  <a:off x="1959234" y="2781214"/>
                  <a:ext cx="477951"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it-IT" b="0" i="1" smtClean="0">
                                <a:latin typeface="Cambria Math" panose="02040503050406030204" pitchFamily="18" charset="0"/>
                              </a:rPr>
                              <m:t>𝑛</m:t>
                            </m:r>
                          </m:e>
                          <m:sub>
                            <m:r>
                              <a:rPr lang="it-IT" b="0" i="1" smtClean="0">
                                <a:latin typeface="Cambria Math" panose="02040503050406030204" pitchFamily="18" charset="0"/>
                              </a:rPr>
                              <m:t>4</m:t>
                            </m:r>
                          </m:sub>
                        </m:sSub>
                      </m:oMath>
                    </m:oMathPara>
                  </a14:m>
                  <a:endParaRPr lang="en-US" dirty="0"/>
                </a:p>
              </p:txBody>
            </p:sp>
          </mc:Choice>
          <mc:Fallback xmlns="">
            <p:sp>
              <p:nvSpPr>
                <p:cNvPr id="106" name="CasellaDiTesto 105">
                  <a:extLst>
                    <a:ext uri="{FF2B5EF4-FFF2-40B4-BE49-F238E27FC236}">
                      <a16:creationId xmlns:a16="http://schemas.microsoft.com/office/drawing/2014/main" id="{9128ADAE-066F-47C4-82B0-7C41DD0274A2}"/>
                    </a:ext>
                  </a:extLst>
                </p:cNvPr>
                <p:cNvSpPr txBox="1">
                  <a:spLocks noRot="1" noChangeAspect="1" noMove="1" noResize="1" noEditPoints="1" noAdjustHandles="1" noChangeArrowheads="1" noChangeShapeType="1" noTextEdit="1"/>
                </p:cNvSpPr>
                <p:nvPr/>
              </p:nvSpPr>
              <p:spPr>
                <a:xfrm>
                  <a:off x="1959234" y="2781214"/>
                  <a:ext cx="477951" cy="369332"/>
                </a:xfrm>
                <a:prstGeom prst="rect">
                  <a:avLst/>
                </a:prstGeom>
                <a:blipFill>
                  <a:blip r:embed="rId1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7" name="CasellaDiTesto 106">
                  <a:extLst>
                    <a:ext uri="{FF2B5EF4-FFF2-40B4-BE49-F238E27FC236}">
                      <a16:creationId xmlns:a16="http://schemas.microsoft.com/office/drawing/2014/main" id="{569114C4-7964-44F9-8BC1-91575986840F}"/>
                    </a:ext>
                  </a:extLst>
                </p:cNvPr>
                <p:cNvSpPr txBox="1"/>
                <p:nvPr/>
              </p:nvSpPr>
              <p:spPr>
                <a:xfrm>
                  <a:off x="3329496" y="1686423"/>
                  <a:ext cx="43505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it-IT" i="1" smtClean="0">
                                <a:latin typeface="Cambria Math" panose="02040503050406030204" pitchFamily="18" charset="0"/>
                              </a:rPr>
                            </m:ctrlPr>
                          </m:sSubPr>
                          <m:e>
                            <m:r>
                              <a:rPr lang="it-IT" b="0" i="1" smtClean="0">
                                <a:latin typeface="Cambria Math" panose="02040503050406030204" pitchFamily="18" charset="0"/>
                              </a:rPr>
                              <m:t>𝑦</m:t>
                            </m:r>
                          </m:e>
                          <m:sub>
                            <m:r>
                              <a:rPr lang="it-IT" b="0" i="1" smtClean="0">
                                <a:latin typeface="Cambria Math" panose="02040503050406030204" pitchFamily="18" charset="0"/>
                              </a:rPr>
                              <m:t>𝑖</m:t>
                            </m:r>
                          </m:sub>
                        </m:sSub>
                      </m:oMath>
                    </m:oMathPara>
                  </a14:m>
                  <a:endParaRPr lang="en-US" dirty="0"/>
                </a:p>
              </p:txBody>
            </p:sp>
          </mc:Choice>
          <mc:Fallback xmlns="">
            <p:sp>
              <p:nvSpPr>
                <p:cNvPr id="107" name="CasellaDiTesto 106">
                  <a:extLst>
                    <a:ext uri="{FF2B5EF4-FFF2-40B4-BE49-F238E27FC236}">
                      <a16:creationId xmlns:a16="http://schemas.microsoft.com/office/drawing/2014/main" id="{569114C4-7964-44F9-8BC1-91575986840F}"/>
                    </a:ext>
                  </a:extLst>
                </p:cNvPr>
                <p:cNvSpPr txBox="1">
                  <a:spLocks noRot="1" noChangeAspect="1" noMove="1" noResize="1" noEditPoints="1" noAdjustHandles="1" noChangeArrowheads="1" noChangeShapeType="1" noTextEdit="1"/>
                </p:cNvSpPr>
                <p:nvPr/>
              </p:nvSpPr>
              <p:spPr>
                <a:xfrm>
                  <a:off x="3329496" y="1686423"/>
                  <a:ext cx="435054" cy="369332"/>
                </a:xfrm>
                <a:prstGeom prst="rect">
                  <a:avLst/>
                </a:prstGeom>
                <a:blipFill>
                  <a:blip r:embed="rId15"/>
                  <a:stretch>
                    <a:fillRect b="-6667"/>
                  </a:stretch>
                </a:blipFill>
              </p:spPr>
              <p:txBody>
                <a:bodyPr/>
                <a:lstStyle/>
                <a:p>
                  <a:r>
                    <a:rPr lang="en-US">
                      <a:noFill/>
                    </a:rPr>
                    <a:t> </a:t>
                  </a:r>
                </a:p>
              </p:txBody>
            </p:sp>
          </mc:Fallback>
        </mc:AlternateContent>
        <p:sp>
          <p:nvSpPr>
            <p:cNvPr id="108" name="CasellaDiTesto 107">
              <a:extLst>
                <a:ext uri="{FF2B5EF4-FFF2-40B4-BE49-F238E27FC236}">
                  <a16:creationId xmlns:a16="http://schemas.microsoft.com/office/drawing/2014/main" id="{E03178C9-2432-4882-B691-42B64184D3A0}"/>
                </a:ext>
              </a:extLst>
            </p:cNvPr>
            <p:cNvSpPr txBox="1"/>
            <p:nvPr/>
          </p:nvSpPr>
          <p:spPr>
            <a:xfrm>
              <a:off x="755870" y="151718"/>
              <a:ext cx="2964060" cy="338554"/>
            </a:xfrm>
            <a:prstGeom prst="rect">
              <a:avLst/>
            </a:prstGeom>
            <a:noFill/>
          </p:spPr>
          <p:txBody>
            <a:bodyPr wrap="square">
              <a:spAutoFit/>
            </a:bodyPr>
            <a:lstStyle/>
            <a:p>
              <a:r>
                <a:rPr lang="en-US" sz="1600" b="1" dirty="0"/>
                <a:t>Dense or fully-connected layer</a:t>
              </a:r>
              <a:endParaRPr lang="en-US" sz="1600" dirty="0"/>
            </a:p>
          </p:txBody>
        </p:sp>
        <p:sp>
          <p:nvSpPr>
            <p:cNvPr id="109" name="Rettangolo 108">
              <a:extLst>
                <a:ext uri="{FF2B5EF4-FFF2-40B4-BE49-F238E27FC236}">
                  <a16:creationId xmlns:a16="http://schemas.microsoft.com/office/drawing/2014/main" id="{9876F80B-5DB9-43BD-9C12-099FFDDF3E54}"/>
                </a:ext>
              </a:extLst>
            </p:cNvPr>
            <p:cNvSpPr/>
            <p:nvPr/>
          </p:nvSpPr>
          <p:spPr>
            <a:xfrm>
              <a:off x="1764821" y="587110"/>
              <a:ext cx="882473" cy="279060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ttangolo 109">
              <a:extLst>
                <a:ext uri="{FF2B5EF4-FFF2-40B4-BE49-F238E27FC236}">
                  <a16:creationId xmlns:a16="http://schemas.microsoft.com/office/drawing/2014/main" id="{33B033E1-4456-43C4-B87C-94BAD73B60CE}"/>
                </a:ext>
              </a:extLst>
            </p:cNvPr>
            <p:cNvSpPr/>
            <p:nvPr/>
          </p:nvSpPr>
          <p:spPr>
            <a:xfrm>
              <a:off x="220337" y="1153003"/>
              <a:ext cx="882473" cy="168822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CasellaDiTesto 110">
              <a:extLst>
                <a:ext uri="{FF2B5EF4-FFF2-40B4-BE49-F238E27FC236}">
                  <a16:creationId xmlns:a16="http://schemas.microsoft.com/office/drawing/2014/main" id="{EDDC219A-FE24-451A-AFED-ED4915DFD727}"/>
                </a:ext>
              </a:extLst>
            </p:cNvPr>
            <p:cNvSpPr txBox="1"/>
            <p:nvPr/>
          </p:nvSpPr>
          <p:spPr>
            <a:xfrm>
              <a:off x="114019" y="818309"/>
              <a:ext cx="1163762" cy="338554"/>
            </a:xfrm>
            <a:prstGeom prst="rect">
              <a:avLst/>
            </a:prstGeom>
            <a:noFill/>
          </p:spPr>
          <p:txBody>
            <a:bodyPr wrap="square">
              <a:spAutoFit/>
            </a:bodyPr>
            <a:lstStyle/>
            <a:p>
              <a:r>
                <a:rPr lang="en-US" sz="1600" b="1" dirty="0"/>
                <a:t>Input layer</a:t>
              </a:r>
              <a:endParaRPr lang="en-US" sz="1600" dirty="0"/>
            </a:p>
          </p:txBody>
        </p:sp>
        <p:sp>
          <p:nvSpPr>
            <p:cNvPr id="112" name="CasellaDiTesto 111">
              <a:extLst>
                <a:ext uri="{FF2B5EF4-FFF2-40B4-BE49-F238E27FC236}">
                  <a16:creationId xmlns:a16="http://schemas.microsoft.com/office/drawing/2014/main" id="{6CBF3F3F-1883-492D-A1E2-6EB73D592624}"/>
                </a:ext>
              </a:extLst>
            </p:cNvPr>
            <p:cNvSpPr txBox="1"/>
            <p:nvPr/>
          </p:nvSpPr>
          <p:spPr>
            <a:xfrm>
              <a:off x="3011956" y="1409883"/>
              <a:ext cx="1339638" cy="338554"/>
            </a:xfrm>
            <a:prstGeom prst="rect">
              <a:avLst/>
            </a:prstGeom>
            <a:noFill/>
          </p:spPr>
          <p:txBody>
            <a:bodyPr wrap="square">
              <a:spAutoFit/>
            </a:bodyPr>
            <a:lstStyle/>
            <a:p>
              <a:r>
                <a:rPr lang="en-US" sz="1600" b="1" dirty="0"/>
                <a:t>Output layer</a:t>
              </a:r>
              <a:endParaRPr lang="en-US" sz="1600" dirty="0"/>
            </a:p>
          </p:txBody>
        </p:sp>
      </p:grpSp>
      <p:sp>
        <p:nvSpPr>
          <p:cNvPr id="137" name="CasellaDiTesto 136">
            <a:extLst>
              <a:ext uri="{FF2B5EF4-FFF2-40B4-BE49-F238E27FC236}">
                <a16:creationId xmlns:a16="http://schemas.microsoft.com/office/drawing/2014/main" id="{0DB6F93E-2ED2-47EE-AC1D-2E6CA30F3E88}"/>
              </a:ext>
            </a:extLst>
          </p:cNvPr>
          <p:cNvSpPr txBox="1"/>
          <p:nvPr/>
        </p:nvSpPr>
        <p:spPr>
          <a:xfrm>
            <a:off x="173042" y="-17585"/>
            <a:ext cx="4546245" cy="553998"/>
          </a:xfrm>
          <a:prstGeom prst="rect">
            <a:avLst/>
          </a:prstGeom>
          <a:noFill/>
        </p:spPr>
        <p:txBody>
          <a:bodyPr wrap="none" rtlCol="0">
            <a:spAutoFit/>
          </a:bodyPr>
          <a:lstStyle/>
          <a:p>
            <a:r>
              <a:rPr lang="en-US" sz="3000" b="1" dirty="0"/>
              <a:t>The Multi-Layer Perceptron</a:t>
            </a:r>
          </a:p>
        </p:txBody>
      </p:sp>
    </p:spTree>
    <p:extLst>
      <p:ext uri="{BB962C8B-B14F-4D97-AF65-F5344CB8AC3E}">
        <p14:creationId xmlns:p14="http://schemas.microsoft.com/office/powerpoint/2010/main" val="265351542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BA49B5CB-0E59-47F5-A598-B008FEAB60F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555" t="5848" r="6725" b="6140"/>
          <a:stretch/>
        </p:blipFill>
        <p:spPr bwMode="auto">
          <a:xfrm>
            <a:off x="11390552" y="-17585"/>
            <a:ext cx="801448" cy="80411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662D03B7-781F-465F-B63F-5FECEC74ED4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2882" t="12118" r="9832" b="18598"/>
          <a:stretch/>
        </p:blipFill>
        <p:spPr bwMode="auto">
          <a:xfrm>
            <a:off x="11435555" y="786534"/>
            <a:ext cx="731111" cy="655404"/>
          </a:xfrm>
          <a:prstGeom prst="rect">
            <a:avLst/>
          </a:prstGeom>
          <a:noFill/>
          <a:extLst>
            <a:ext uri="{909E8E84-426E-40DD-AFC4-6F175D3DCCD1}">
              <a14:hiddenFill xmlns:a14="http://schemas.microsoft.com/office/drawing/2010/main">
                <a:solidFill>
                  <a:srgbClr val="FFFFFF"/>
                </a:solidFill>
              </a14:hiddenFill>
            </a:ext>
          </a:extLst>
        </p:spPr>
      </p:pic>
      <p:pic>
        <p:nvPicPr>
          <p:cNvPr id="6" name="Immagine 5">
            <a:extLst>
              <a:ext uri="{FF2B5EF4-FFF2-40B4-BE49-F238E27FC236}">
                <a16:creationId xmlns:a16="http://schemas.microsoft.com/office/drawing/2014/main" id="{E506EE41-8FBF-4069-BE3E-A9357494240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80313" y="0"/>
            <a:ext cx="801447" cy="800101"/>
          </a:xfrm>
          <a:prstGeom prst="rect">
            <a:avLst/>
          </a:prstGeom>
          <a:ln>
            <a:noFill/>
          </a:ln>
          <a:effectLst>
            <a:outerShdw blurRad="292100" dist="139700" dir="2700000" algn="tl" rotWithShape="0">
              <a:srgbClr val="333333">
                <a:alpha val="65000"/>
              </a:srgbClr>
            </a:outerShdw>
          </a:effectLst>
        </p:spPr>
      </p:pic>
      <p:sp>
        <p:nvSpPr>
          <p:cNvPr id="9" name="CasellaDiTesto 8">
            <a:extLst>
              <a:ext uri="{FF2B5EF4-FFF2-40B4-BE49-F238E27FC236}">
                <a16:creationId xmlns:a16="http://schemas.microsoft.com/office/drawing/2014/main" id="{78F30BA7-DC35-49CF-8F0D-1A9CA614DB74}"/>
              </a:ext>
            </a:extLst>
          </p:cNvPr>
          <p:cNvSpPr txBox="1"/>
          <p:nvPr/>
        </p:nvSpPr>
        <p:spPr>
          <a:xfrm>
            <a:off x="8484823" y="6488668"/>
            <a:ext cx="3707177" cy="369332"/>
          </a:xfrm>
          <a:prstGeom prst="rect">
            <a:avLst/>
          </a:prstGeom>
          <a:noFill/>
        </p:spPr>
        <p:txBody>
          <a:bodyPr wrap="square" rtlCol="0">
            <a:spAutoFit/>
          </a:bodyPr>
          <a:lstStyle/>
          <a:p>
            <a:r>
              <a:rPr lang="en-US" i="1" dirty="0"/>
              <a:t>INAF School of AI, Naples, April 14-17</a:t>
            </a:r>
          </a:p>
        </p:txBody>
      </p:sp>
      <mc:AlternateContent xmlns:mc="http://schemas.openxmlformats.org/markup-compatibility/2006" xmlns:a14="http://schemas.microsoft.com/office/drawing/2010/main">
        <mc:Choice Requires="a14">
          <p:sp>
            <p:nvSpPr>
              <p:cNvPr id="49" name="CasellaDiTesto 48">
                <a:extLst>
                  <a:ext uri="{FF2B5EF4-FFF2-40B4-BE49-F238E27FC236}">
                    <a16:creationId xmlns:a16="http://schemas.microsoft.com/office/drawing/2014/main" id="{F2A886E0-170B-44C5-888B-EAC8023F9E37}"/>
                  </a:ext>
                </a:extLst>
              </p:cNvPr>
              <p:cNvSpPr txBox="1"/>
              <p:nvPr/>
            </p:nvSpPr>
            <p:spPr>
              <a:xfrm>
                <a:off x="4641513" y="1018870"/>
                <a:ext cx="2186431" cy="73334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it-IT" b="0" i="1" smtClean="0">
                          <a:latin typeface="Cambria Math" panose="02040503050406030204" pitchFamily="18" charset="0"/>
                        </a:rPr>
                        <m:t>𝑋</m:t>
                      </m:r>
                      <m:r>
                        <a:rPr lang="en-US" i="1" smtClean="0">
                          <a:latin typeface="Cambria Math" panose="02040503050406030204" pitchFamily="18" charset="0"/>
                        </a:rPr>
                        <m:t>=</m:t>
                      </m:r>
                      <m:d>
                        <m:dPr>
                          <m:ctrlPr>
                            <a:rPr lang="en-US" i="1" smtClean="0">
                              <a:latin typeface="Cambria Math" panose="02040503050406030204" pitchFamily="18" charset="0"/>
                            </a:rPr>
                          </m:ctrlPr>
                        </m:dPr>
                        <m:e>
                          <m:m>
                            <m:mPr>
                              <m:mcs>
                                <m:mc>
                                  <m:mcPr>
                                    <m:count m:val="3"/>
                                    <m:mcJc m:val="center"/>
                                  </m:mcPr>
                                </m:mc>
                              </m:mcs>
                              <m:ctrlPr>
                                <a:rPr lang="en-US" i="1" smtClean="0">
                                  <a:latin typeface="Cambria Math" panose="02040503050406030204" pitchFamily="18" charset="0"/>
                                </a:rPr>
                              </m:ctrlPr>
                            </m:mPr>
                            <m:mr>
                              <m:e>
                                <m:sSub>
                                  <m:sSubPr>
                                    <m:ctrlPr>
                                      <a:rPr lang="en-US" i="1" smtClean="0">
                                        <a:latin typeface="Cambria Math" panose="02040503050406030204" pitchFamily="18" charset="0"/>
                                      </a:rPr>
                                    </m:ctrlPr>
                                  </m:sSubPr>
                                  <m:e>
                                    <m:r>
                                      <a:rPr lang="it-IT" b="0" i="1" smtClean="0">
                                        <a:latin typeface="Cambria Math" panose="02040503050406030204" pitchFamily="18" charset="0"/>
                                      </a:rPr>
                                      <m:t>𝑥</m:t>
                                    </m:r>
                                  </m:e>
                                  <m:sub>
                                    <m:r>
                                      <a:rPr lang="it-IT" b="0" i="1" smtClean="0">
                                        <a:latin typeface="Cambria Math" panose="02040503050406030204" pitchFamily="18" charset="0"/>
                                      </a:rPr>
                                      <m:t>11</m:t>
                                    </m:r>
                                  </m:sub>
                                </m:sSub>
                              </m:e>
                              <m:e>
                                <m:r>
                                  <a:rPr lang="en-US" i="1" smtClean="0">
                                    <a:latin typeface="Cambria Math" panose="02040503050406030204" pitchFamily="18" charset="0"/>
                                  </a:rPr>
                                  <m:t>⋯</m:t>
                                </m:r>
                              </m:e>
                              <m:e>
                                <m:sSub>
                                  <m:sSubPr>
                                    <m:ctrlPr>
                                      <a:rPr lang="en-US" i="1" smtClean="0">
                                        <a:latin typeface="Cambria Math" panose="02040503050406030204" pitchFamily="18" charset="0"/>
                                      </a:rPr>
                                    </m:ctrlPr>
                                  </m:sSubPr>
                                  <m:e>
                                    <m:r>
                                      <a:rPr lang="it-IT" b="0" i="1" smtClean="0">
                                        <a:latin typeface="Cambria Math" panose="02040503050406030204" pitchFamily="18" charset="0"/>
                                      </a:rPr>
                                      <m:t>𝑥</m:t>
                                    </m:r>
                                  </m:e>
                                  <m:sub>
                                    <m:r>
                                      <a:rPr lang="it-IT" b="0" i="1" smtClean="0">
                                        <a:latin typeface="Cambria Math" panose="02040503050406030204" pitchFamily="18" charset="0"/>
                                      </a:rPr>
                                      <m:t>1</m:t>
                                    </m:r>
                                    <m:r>
                                      <a:rPr lang="it-IT" b="0" i="1" smtClean="0">
                                        <a:latin typeface="Cambria Math" panose="02040503050406030204" pitchFamily="18" charset="0"/>
                                      </a:rPr>
                                      <m:t>𝑀</m:t>
                                    </m:r>
                                  </m:sub>
                                </m:sSub>
                              </m:e>
                            </m:mr>
                            <m:mr>
                              <m:e>
                                <m:r>
                                  <a:rPr lang="en-US" i="1" smtClean="0">
                                    <a:latin typeface="Cambria Math" panose="02040503050406030204" pitchFamily="18" charset="0"/>
                                  </a:rPr>
                                  <m:t>⋮</m:t>
                                </m:r>
                              </m:e>
                              <m:e>
                                <m:r>
                                  <a:rPr lang="en-US" i="1" smtClean="0">
                                    <a:latin typeface="Cambria Math" panose="02040503050406030204" pitchFamily="18" charset="0"/>
                                  </a:rPr>
                                  <m:t>⋱</m:t>
                                </m:r>
                              </m:e>
                              <m:e>
                                <m:r>
                                  <a:rPr lang="en-US" i="1" smtClean="0">
                                    <a:latin typeface="Cambria Math" panose="02040503050406030204" pitchFamily="18" charset="0"/>
                                  </a:rPr>
                                  <m:t>⋮</m:t>
                                </m:r>
                              </m:e>
                            </m:mr>
                            <m:mr>
                              <m:e>
                                <m:sSub>
                                  <m:sSubPr>
                                    <m:ctrlPr>
                                      <a:rPr lang="en-US" i="1" smtClean="0">
                                        <a:latin typeface="Cambria Math" panose="02040503050406030204" pitchFamily="18" charset="0"/>
                                      </a:rPr>
                                    </m:ctrlPr>
                                  </m:sSubPr>
                                  <m:e>
                                    <m:r>
                                      <a:rPr lang="it-IT" b="0" i="1" smtClean="0">
                                        <a:latin typeface="Cambria Math" panose="02040503050406030204" pitchFamily="18" charset="0"/>
                                      </a:rPr>
                                      <m:t>𝑥</m:t>
                                    </m:r>
                                  </m:e>
                                  <m:sub>
                                    <m:r>
                                      <a:rPr lang="it-IT" b="0" i="1" smtClean="0">
                                        <a:latin typeface="Cambria Math" panose="02040503050406030204" pitchFamily="18" charset="0"/>
                                      </a:rPr>
                                      <m:t>𝑛</m:t>
                                    </m:r>
                                    <m:r>
                                      <a:rPr lang="it-IT" b="0" i="1" smtClean="0">
                                        <a:latin typeface="Cambria Math" panose="02040503050406030204" pitchFamily="18" charset="0"/>
                                      </a:rPr>
                                      <m:t>1</m:t>
                                    </m:r>
                                  </m:sub>
                                </m:sSub>
                              </m:e>
                              <m:e>
                                <m:r>
                                  <a:rPr lang="en-US" i="1" smtClean="0">
                                    <a:latin typeface="Cambria Math" panose="02040503050406030204" pitchFamily="18" charset="0"/>
                                  </a:rPr>
                                  <m:t>⋯</m:t>
                                </m:r>
                              </m:e>
                              <m:e>
                                <m:sSub>
                                  <m:sSubPr>
                                    <m:ctrlPr>
                                      <a:rPr lang="en-US" i="1" smtClean="0">
                                        <a:latin typeface="Cambria Math" panose="02040503050406030204" pitchFamily="18" charset="0"/>
                                      </a:rPr>
                                    </m:ctrlPr>
                                  </m:sSubPr>
                                  <m:e>
                                    <m:r>
                                      <a:rPr lang="it-IT" b="0" i="1" smtClean="0">
                                        <a:latin typeface="Cambria Math" panose="02040503050406030204" pitchFamily="18" charset="0"/>
                                      </a:rPr>
                                      <m:t>𝑥</m:t>
                                    </m:r>
                                  </m:e>
                                  <m:sub>
                                    <m:r>
                                      <a:rPr lang="it-IT" b="0" i="1" smtClean="0">
                                        <a:latin typeface="Cambria Math" panose="02040503050406030204" pitchFamily="18" charset="0"/>
                                      </a:rPr>
                                      <m:t>𝑛𝑀</m:t>
                                    </m:r>
                                  </m:sub>
                                </m:sSub>
                              </m:e>
                            </m:mr>
                          </m:m>
                        </m:e>
                      </m:d>
                    </m:oMath>
                  </m:oMathPara>
                </a14:m>
                <a:endParaRPr lang="en-US" dirty="0"/>
              </a:p>
            </p:txBody>
          </p:sp>
        </mc:Choice>
        <mc:Fallback xmlns="">
          <p:sp>
            <p:nvSpPr>
              <p:cNvPr id="49" name="CasellaDiTesto 48">
                <a:extLst>
                  <a:ext uri="{FF2B5EF4-FFF2-40B4-BE49-F238E27FC236}">
                    <a16:creationId xmlns:a16="http://schemas.microsoft.com/office/drawing/2014/main" id="{F2A886E0-170B-44C5-888B-EAC8023F9E37}"/>
                  </a:ext>
                </a:extLst>
              </p:cNvPr>
              <p:cNvSpPr txBox="1">
                <a:spLocks noRot="1" noChangeAspect="1" noMove="1" noResize="1" noEditPoints="1" noAdjustHandles="1" noChangeArrowheads="1" noChangeShapeType="1" noTextEdit="1"/>
              </p:cNvSpPr>
              <p:nvPr/>
            </p:nvSpPr>
            <p:spPr>
              <a:xfrm>
                <a:off x="4641513" y="1018870"/>
                <a:ext cx="2186431" cy="733342"/>
              </a:xfrm>
              <a:prstGeom prst="rect">
                <a:avLst/>
              </a:prstGeom>
              <a:blipFill>
                <a:blip r:embed="rId5"/>
                <a:stretch>
                  <a:fillRect/>
                </a:stretch>
              </a:blipFill>
            </p:spPr>
            <p:txBody>
              <a:bodyPr/>
              <a:lstStyle/>
              <a:p>
                <a:r>
                  <a:rPr lang="en-US">
                    <a:noFill/>
                  </a:rPr>
                  <a:t> </a:t>
                </a:r>
              </a:p>
            </p:txBody>
          </p:sp>
        </mc:Fallback>
      </mc:AlternateContent>
      <p:sp>
        <p:nvSpPr>
          <p:cNvPr id="50" name="CasellaDiTesto 49">
            <a:extLst>
              <a:ext uri="{FF2B5EF4-FFF2-40B4-BE49-F238E27FC236}">
                <a16:creationId xmlns:a16="http://schemas.microsoft.com/office/drawing/2014/main" id="{0F429952-E499-42E2-87E6-66BBAFFCE4D3}"/>
              </a:ext>
            </a:extLst>
          </p:cNvPr>
          <p:cNvSpPr txBox="1"/>
          <p:nvPr/>
        </p:nvSpPr>
        <p:spPr>
          <a:xfrm>
            <a:off x="4572369" y="273801"/>
            <a:ext cx="5539154" cy="584775"/>
          </a:xfrm>
          <a:prstGeom prst="rect">
            <a:avLst/>
          </a:prstGeom>
          <a:noFill/>
        </p:spPr>
        <p:txBody>
          <a:bodyPr wrap="square">
            <a:spAutoFit/>
          </a:bodyPr>
          <a:lstStyle/>
          <a:p>
            <a:r>
              <a:rPr lang="en-US" sz="1600" b="1" dirty="0"/>
              <a:t>The input is represented as a matrix, </a:t>
            </a:r>
          </a:p>
          <a:p>
            <a:r>
              <a:rPr lang="en-US" sz="1600" b="1" dirty="0"/>
              <a:t>i.e. N samples, each of them is an m-dimensional vector, (N, M) </a:t>
            </a:r>
            <a:endParaRPr lang="en-US" sz="1600" dirty="0"/>
          </a:p>
        </p:txBody>
      </p:sp>
      <p:sp>
        <p:nvSpPr>
          <p:cNvPr id="51" name="CasellaDiTesto 50">
            <a:extLst>
              <a:ext uri="{FF2B5EF4-FFF2-40B4-BE49-F238E27FC236}">
                <a16:creationId xmlns:a16="http://schemas.microsoft.com/office/drawing/2014/main" id="{1B1FCE42-B404-416D-97E9-4E41C9992110}"/>
              </a:ext>
            </a:extLst>
          </p:cNvPr>
          <p:cNvSpPr txBox="1"/>
          <p:nvPr/>
        </p:nvSpPr>
        <p:spPr>
          <a:xfrm>
            <a:off x="4940310" y="5254048"/>
            <a:ext cx="417102" cy="400110"/>
          </a:xfrm>
          <a:prstGeom prst="rect">
            <a:avLst/>
          </a:prstGeom>
          <a:noFill/>
        </p:spPr>
        <p:txBody>
          <a:bodyPr wrap="none" rtlCol="0">
            <a:spAutoFit/>
          </a:bodyPr>
          <a:lstStyle/>
          <a:p>
            <a:r>
              <a:rPr lang="en-US" sz="2000" b="1" dirty="0"/>
              <a:t>→</a:t>
            </a:r>
          </a:p>
        </p:txBody>
      </p:sp>
      <p:sp>
        <p:nvSpPr>
          <p:cNvPr id="52" name="CasellaDiTesto 51">
            <a:extLst>
              <a:ext uri="{FF2B5EF4-FFF2-40B4-BE49-F238E27FC236}">
                <a16:creationId xmlns:a16="http://schemas.microsoft.com/office/drawing/2014/main" id="{297E080B-6216-4CD3-AC90-9630E52424C4}"/>
              </a:ext>
            </a:extLst>
          </p:cNvPr>
          <p:cNvSpPr txBox="1"/>
          <p:nvPr/>
        </p:nvSpPr>
        <p:spPr>
          <a:xfrm>
            <a:off x="4641513" y="3594174"/>
            <a:ext cx="2964060" cy="338554"/>
          </a:xfrm>
          <a:prstGeom prst="rect">
            <a:avLst/>
          </a:prstGeom>
          <a:noFill/>
        </p:spPr>
        <p:txBody>
          <a:bodyPr wrap="square">
            <a:spAutoFit/>
          </a:bodyPr>
          <a:lstStyle/>
          <a:p>
            <a:r>
              <a:rPr lang="en-US" sz="1600" b="1" dirty="0"/>
              <a:t>Dense layer equation:</a:t>
            </a:r>
            <a:endParaRPr lang="en-US" sz="1600" dirty="0"/>
          </a:p>
        </p:txBody>
      </p:sp>
      <mc:AlternateContent xmlns:mc="http://schemas.openxmlformats.org/markup-compatibility/2006" xmlns:a14="http://schemas.microsoft.com/office/drawing/2010/main">
        <mc:Choice Requires="a14">
          <p:sp>
            <p:nvSpPr>
              <p:cNvPr id="53" name="CasellaDiTesto 52">
                <a:extLst>
                  <a:ext uri="{FF2B5EF4-FFF2-40B4-BE49-F238E27FC236}">
                    <a16:creationId xmlns:a16="http://schemas.microsoft.com/office/drawing/2014/main" id="{E935B2A1-01F9-49EB-A02B-F1C29C89052B}"/>
                  </a:ext>
                </a:extLst>
              </p:cNvPr>
              <p:cNvSpPr txBox="1"/>
              <p:nvPr/>
            </p:nvSpPr>
            <p:spPr>
              <a:xfrm>
                <a:off x="4810249" y="3847886"/>
                <a:ext cx="6922405" cy="1315040"/>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it-IT" b="0" i="1" smtClean="0">
                          <a:latin typeface="Cambria Math" panose="02040503050406030204" pitchFamily="18" charset="0"/>
                        </a:rPr>
                        <m:t>𝑦</m:t>
                      </m:r>
                      <m:r>
                        <a:rPr lang="en-US" i="1" smtClean="0">
                          <a:latin typeface="Cambria Math" panose="02040503050406030204" pitchFamily="18" charset="0"/>
                        </a:rPr>
                        <m:t>=</m:t>
                      </m:r>
                      <m:d>
                        <m:dPr>
                          <m:ctrlPr>
                            <a:rPr lang="en-US" i="1" smtClean="0">
                              <a:latin typeface="Cambria Math" panose="02040503050406030204" pitchFamily="18" charset="0"/>
                            </a:rPr>
                          </m:ctrlPr>
                        </m:dPr>
                        <m:e>
                          <m:m>
                            <m:mPr>
                              <m:mcs>
                                <m:mc>
                                  <m:mcPr>
                                    <m:count m:val="1"/>
                                    <m:mcJc m:val="center"/>
                                  </m:mcPr>
                                </m:mc>
                              </m:mcs>
                              <m:ctrlPr>
                                <a:rPr lang="en-US" i="1" smtClean="0">
                                  <a:latin typeface="Cambria Math" panose="02040503050406030204" pitchFamily="18" charset="0"/>
                                </a:rPr>
                              </m:ctrlPr>
                            </m:mPr>
                            <m:mr>
                              <m:e>
                                <m:eqArr>
                                  <m:eqArrPr>
                                    <m:ctrlPr>
                                      <a:rPr lang="en-US" i="1" smtClean="0">
                                        <a:latin typeface="Cambria Math" panose="02040503050406030204" pitchFamily="18" charset="0"/>
                                      </a:rPr>
                                    </m:ctrlPr>
                                  </m:eqArrPr>
                                  <m:e>
                                    <m:sSub>
                                      <m:sSubPr>
                                        <m:ctrlPr>
                                          <a:rPr lang="en-US" i="1" smtClean="0">
                                            <a:latin typeface="Cambria Math" panose="02040503050406030204" pitchFamily="18" charset="0"/>
                                          </a:rPr>
                                        </m:ctrlPr>
                                      </m:sSubPr>
                                      <m:e>
                                        <m:r>
                                          <a:rPr lang="it-IT" b="0" i="1" smtClean="0">
                                            <a:latin typeface="Cambria Math" panose="02040503050406030204" pitchFamily="18" charset="0"/>
                                          </a:rPr>
                                          <m:t>𝑦</m:t>
                                        </m:r>
                                      </m:e>
                                      <m:sub>
                                        <m:r>
                                          <a:rPr lang="it-IT" b="0" i="1" smtClean="0">
                                            <a:latin typeface="Cambria Math" panose="02040503050406030204" pitchFamily="18" charset="0"/>
                                          </a:rPr>
                                          <m:t>1</m:t>
                                        </m:r>
                                      </m:sub>
                                    </m:sSub>
                                  </m:e>
                                  <m:e>
                                    <m:r>
                                      <a:rPr lang="en-US" i="1" smtClean="0">
                                        <a:latin typeface="Cambria Math" panose="02040503050406030204" pitchFamily="18" charset="0"/>
                                      </a:rPr>
                                      <m:t>⋯</m:t>
                                    </m:r>
                                  </m:e>
                                </m:eqArr>
                              </m:e>
                            </m:mr>
                            <m:mr>
                              <m:e>
                                <m:eqArr>
                                  <m:eqArrPr>
                                    <m:ctrlPr>
                                      <a:rPr lang="en-US" i="1" smtClean="0">
                                        <a:latin typeface="Cambria Math" panose="02040503050406030204" pitchFamily="18" charset="0"/>
                                      </a:rPr>
                                    </m:ctrlPr>
                                  </m:eqArrPr>
                                  <m:e>
                                    <m:sSub>
                                      <m:sSubPr>
                                        <m:ctrlPr>
                                          <a:rPr lang="en-US" i="1" smtClean="0">
                                            <a:latin typeface="Cambria Math" panose="02040503050406030204" pitchFamily="18" charset="0"/>
                                          </a:rPr>
                                        </m:ctrlPr>
                                      </m:sSubPr>
                                      <m:e>
                                        <m:r>
                                          <a:rPr lang="it-IT" b="0" i="1" smtClean="0">
                                            <a:latin typeface="Cambria Math" panose="02040503050406030204" pitchFamily="18" charset="0"/>
                                          </a:rPr>
                                          <m:t>𝑦</m:t>
                                        </m:r>
                                      </m:e>
                                      <m:sub>
                                        <m:r>
                                          <a:rPr lang="it-IT" b="0" i="1" smtClean="0">
                                            <a:latin typeface="Cambria Math" panose="02040503050406030204" pitchFamily="18" charset="0"/>
                                          </a:rPr>
                                          <m:t>𝑖</m:t>
                                        </m:r>
                                      </m:sub>
                                    </m:sSub>
                                  </m:e>
                                  <m:e>
                                    <m:r>
                                      <a:rPr lang="en-US" i="1" smtClean="0">
                                        <a:latin typeface="Cambria Math" panose="02040503050406030204" pitchFamily="18" charset="0"/>
                                      </a:rPr>
                                      <m:t>⋯</m:t>
                                    </m:r>
                                  </m:e>
                                </m:eqArr>
                              </m:e>
                            </m:mr>
                            <m:mr>
                              <m:e>
                                <m:sSub>
                                  <m:sSubPr>
                                    <m:ctrlPr>
                                      <a:rPr lang="en-US" i="1" smtClean="0">
                                        <a:latin typeface="Cambria Math" panose="02040503050406030204" pitchFamily="18" charset="0"/>
                                      </a:rPr>
                                    </m:ctrlPr>
                                  </m:sSubPr>
                                  <m:e>
                                    <m:r>
                                      <a:rPr lang="it-IT" b="0" i="1" smtClean="0">
                                        <a:latin typeface="Cambria Math" panose="02040503050406030204" pitchFamily="18" charset="0"/>
                                      </a:rPr>
                                      <m:t>𝑦</m:t>
                                    </m:r>
                                  </m:e>
                                  <m:sub>
                                    <m:r>
                                      <a:rPr lang="it-IT" b="0" i="1" smtClean="0">
                                        <a:latin typeface="Cambria Math" panose="02040503050406030204" pitchFamily="18" charset="0"/>
                                      </a:rPr>
                                      <m:t>𝑛</m:t>
                                    </m:r>
                                  </m:sub>
                                </m:sSub>
                              </m:e>
                            </m:mr>
                          </m:m>
                        </m:e>
                      </m:d>
                      <m:r>
                        <a:rPr lang="it-IT" b="0" i="1" smtClean="0">
                          <a:latin typeface="Cambria Math" panose="02040503050406030204" pitchFamily="18" charset="0"/>
                        </a:rPr>
                        <m:t>=</m:t>
                      </m:r>
                      <m:r>
                        <a:rPr lang="it-IT" b="0" i="1" smtClean="0">
                          <a:latin typeface="Cambria Math" panose="02040503050406030204" pitchFamily="18" charset="0"/>
                        </a:rPr>
                        <m:t>𝑋</m:t>
                      </m:r>
                      <m:r>
                        <a:rPr lang="it-IT" b="0" i="1" smtClean="0">
                          <a:latin typeface="Cambria Math" panose="02040503050406030204" pitchFamily="18" charset="0"/>
                          <a:ea typeface="Cambria Math" panose="02040503050406030204" pitchFamily="18" charset="0"/>
                        </a:rPr>
                        <m:t>∙</m:t>
                      </m:r>
                      <m:r>
                        <a:rPr lang="it-IT" b="0" i="1" smtClean="0">
                          <a:latin typeface="Cambria Math" panose="02040503050406030204" pitchFamily="18" charset="0"/>
                          <a:ea typeface="Cambria Math" panose="02040503050406030204" pitchFamily="18" charset="0"/>
                        </a:rPr>
                        <m:t>𝑊</m:t>
                      </m:r>
                      <m:r>
                        <a:rPr lang="it-IT" b="0" i="1" smtClean="0">
                          <a:latin typeface="Cambria Math" panose="02040503050406030204" pitchFamily="18" charset="0"/>
                          <a:ea typeface="Cambria Math" panose="02040503050406030204" pitchFamily="18" charset="0"/>
                        </a:rPr>
                        <m:t>+</m:t>
                      </m:r>
                      <m:r>
                        <a:rPr lang="it-IT" b="0" i="1" smtClean="0">
                          <a:latin typeface="Cambria Math" panose="02040503050406030204" pitchFamily="18" charset="0"/>
                          <a:ea typeface="Cambria Math" panose="02040503050406030204" pitchFamily="18" charset="0"/>
                        </a:rPr>
                        <m:t>𝑏</m:t>
                      </m:r>
                      <m:r>
                        <a:rPr lang="it-IT" b="0" i="1" smtClean="0">
                          <a:latin typeface="Cambria Math" panose="02040503050406030204" pitchFamily="18" charset="0"/>
                          <a:ea typeface="Cambria Math" panose="02040503050406030204" pitchFamily="18" charset="0"/>
                        </a:rPr>
                        <m:t>=</m:t>
                      </m:r>
                      <m:d>
                        <m:dPr>
                          <m:ctrlPr>
                            <a:rPr lang="en-US" i="1" smtClean="0">
                              <a:latin typeface="Cambria Math" panose="02040503050406030204" pitchFamily="18" charset="0"/>
                            </a:rPr>
                          </m:ctrlPr>
                        </m:dPr>
                        <m:e>
                          <m:m>
                            <m:mPr>
                              <m:mcs>
                                <m:mc>
                                  <m:mcPr>
                                    <m:count m:val="3"/>
                                    <m:mcJc m:val="center"/>
                                  </m:mcPr>
                                </m:mc>
                              </m:mcs>
                              <m:ctrlPr>
                                <a:rPr lang="en-US" i="1" smtClean="0">
                                  <a:latin typeface="Cambria Math" panose="02040503050406030204" pitchFamily="18" charset="0"/>
                                </a:rPr>
                              </m:ctrlPr>
                            </m:mPr>
                            <m:mr>
                              <m:e>
                                <m:sSub>
                                  <m:sSubPr>
                                    <m:ctrlPr>
                                      <a:rPr lang="en-US" i="1" smtClean="0">
                                        <a:latin typeface="Cambria Math" panose="02040503050406030204" pitchFamily="18" charset="0"/>
                                      </a:rPr>
                                    </m:ctrlPr>
                                  </m:sSubPr>
                                  <m:e>
                                    <m:r>
                                      <a:rPr lang="it-IT" b="0" i="1" smtClean="0">
                                        <a:latin typeface="Cambria Math" panose="02040503050406030204" pitchFamily="18" charset="0"/>
                                      </a:rPr>
                                      <m:t>𝑥</m:t>
                                    </m:r>
                                  </m:e>
                                  <m:sub>
                                    <m:r>
                                      <a:rPr lang="it-IT" b="0" i="1" smtClean="0">
                                        <a:latin typeface="Cambria Math" panose="02040503050406030204" pitchFamily="18" charset="0"/>
                                      </a:rPr>
                                      <m:t>11</m:t>
                                    </m:r>
                                  </m:sub>
                                </m:sSub>
                              </m:e>
                              <m:e>
                                <m:r>
                                  <a:rPr lang="en-US" i="1" smtClean="0">
                                    <a:latin typeface="Cambria Math" panose="02040503050406030204" pitchFamily="18" charset="0"/>
                                  </a:rPr>
                                  <m:t>⋯</m:t>
                                </m:r>
                              </m:e>
                              <m:e>
                                <m:sSub>
                                  <m:sSubPr>
                                    <m:ctrlPr>
                                      <a:rPr lang="en-US" i="1" smtClean="0">
                                        <a:latin typeface="Cambria Math" panose="02040503050406030204" pitchFamily="18" charset="0"/>
                                      </a:rPr>
                                    </m:ctrlPr>
                                  </m:sSubPr>
                                  <m:e>
                                    <m:r>
                                      <a:rPr lang="it-IT" b="0" i="1" smtClean="0">
                                        <a:latin typeface="Cambria Math" panose="02040503050406030204" pitchFamily="18" charset="0"/>
                                      </a:rPr>
                                      <m:t>𝑥</m:t>
                                    </m:r>
                                  </m:e>
                                  <m:sub>
                                    <m:r>
                                      <a:rPr lang="it-IT" b="0" i="1" smtClean="0">
                                        <a:latin typeface="Cambria Math" panose="02040503050406030204" pitchFamily="18" charset="0"/>
                                      </a:rPr>
                                      <m:t>1</m:t>
                                    </m:r>
                                    <m:r>
                                      <a:rPr lang="it-IT" b="0" i="1" smtClean="0">
                                        <a:latin typeface="Cambria Math" panose="02040503050406030204" pitchFamily="18" charset="0"/>
                                      </a:rPr>
                                      <m:t>𝑀</m:t>
                                    </m:r>
                                  </m:sub>
                                </m:sSub>
                              </m:e>
                            </m:mr>
                            <m:mr>
                              <m:e>
                                <m:r>
                                  <a:rPr lang="en-US" i="1" smtClean="0">
                                    <a:latin typeface="Cambria Math" panose="02040503050406030204" pitchFamily="18" charset="0"/>
                                  </a:rPr>
                                  <m:t>⋮</m:t>
                                </m:r>
                              </m:e>
                              <m:e>
                                <m:r>
                                  <a:rPr lang="en-US" i="1" smtClean="0">
                                    <a:latin typeface="Cambria Math" panose="02040503050406030204" pitchFamily="18" charset="0"/>
                                  </a:rPr>
                                  <m:t>⋱</m:t>
                                </m:r>
                              </m:e>
                              <m:e>
                                <m:r>
                                  <a:rPr lang="en-US" i="1" smtClean="0">
                                    <a:latin typeface="Cambria Math" panose="02040503050406030204" pitchFamily="18" charset="0"/>
                                  </a:rPr>
                                  <m:t>⋮</m:t>
                                </m:r>
                              </m:e>
                            </m:mr>
                            <m:mr>
                              <m:e>
                                <m:sSub>
                                  <m:sSubPr>
                                    <m:ctrlPr>
                                      <a:rPr lang="en-US" i="1" smtClean="0">
                                        <a:latin typeface="Cambria Math" panose="02040503050406030204" pitchFamily="18" charset="0"/>
                                      </a:rPr>
                                    </m:ctrlPr>
                                  </m:sSubPr>
                                  <m:e>
                                    <m:r>
                                      <a:rPr lang="it-IT" b="0" i="1" smtClean="0">
                                        <a:latin typeface="Cambria Math" panose="02040503050406030204" pitchFamily="18" charset="0"/>
                                      </a:rPr>
                                      <m:t>𝑥</m:t>
                                    </m:r>
                                  </m:e>
                                  <m:sub>
                                    <m:r>
                                      <a:rPr lang="it-IT" b="0" i="1" smtClean="0">
                                        <a:latin typeface="Cambria Math" panose="02040503050406030204" pitchFamily="18" charset="0"/>
                                      </a:rPr>
                                      <m:t>𝑛</m:t>
                                    </m:r>
                                    <m:r>
                                      <a:rPr lang="it-IT" b="0" i="1" smtClean="0">
                                        <a:latin typeface="Cambria Math" panose="02040503050406030204" pitchFamily="18" charset="0"/>
                                      </a:rPr>
                                      <m:t>1</m:t>
                                    </m:r>
                                  </m:sub>
                                </m:sSub>
                              </m:e>
                              <m:e>
                                <m:r>
                                  <a:rPr lang="en-US" i="1" smtClean="0">
                                    <a:latin typeface="Cambria Math" panose="02040503050406030204" pitchFamily="18" charset="0"/>
                                  </a:rPr>
                                  <m:t>⋯</m:t>
                                </m:r>
                              </m:e>
                              <m:e>
                                <m:sSub>
                                  <m:sSubPr>
                                    <m:ctrlPr>
                                      <a:rPr lang="en-US" i="1" smtClean="0">
                                        <a:latin typeface="Cambria Math" panose="02040503050406030204" pitchFamily="18" charset="0"/>
                                      </a:rPr>
                                    </m:ctrlPr>
                                  </m:sSubPr>
                                  <m:e>
                                    <m:r>
                                      <a:rPr lang="it-IT" b="0" i="1" smtClean="0">
                                        <a:latin typeface="Cambria Math" panose="02040503050406030204" pitchFamily="18" charset="0"/>
                                      </a:rPr>
                                      <m:t>𝑥</m:t>
                                    </m:r>
                                  </m:e>
                                  <m:sub>
                                    <m:r>
                                      <a:rPr lang="it-IT" b="0" i="1" smtClean="0">
                                        <a:latin typeface="Cambria Math" panose="02040503050406030204" pitchFamily="18" charset="0"/>
                                      </a:rPr>
                                      <m:t>𝑛𝑀</m:t>
                                    </m:r>
                                  </m:sub>
                                </m:sSub>
                              </m:e>
                            </m:mr>
                          </m:m>
                        </m:e>
                      </m:d>
                      <m:d>
                        <m:dPr>
                          <m:ctrlPr>
                            <a:rPr lang="en-US" i="1" smtClean="0">
                              <a:latin typeface="Cambria Math" panose="02040503050406030204" pitchFamily="18" charset="0"/>
                            </a:rPr>
                          </m:ctrlPr>
                        </m:dPr>
                        <m:e>
                          <m:m>
                            <m:mPr>
                              <m:mcs>
                                <m:mc>
                                  <m:mcPr>
                                    <m:count m:val="3"/>
                                    <m:mcJc m:val="center"/>
                                  </m:mcPr>
                                </m:mc>
                              </m:mcs>
                              <m:ctrlPr>
                                <a:rPr lang="en-US" i="1" smtClean="0">
                                  <a:latin typeface="Cambria Math" panose="02040503050406030204" pitchFamily="18" charset="0"/>
                                </a:rPr>
                              </m:ctrlPr>
                            </m:mPr>
                            <m:mr>
                              <m:e>
                                <m:sSub>
                                  <m:sSubPr>
                                    <m:ctrlPr>
                                      <a:rPr lang="en-US" i="1" smtClean="0">
                                        <a:latin typeface="Cambria Math" panose="02040503050406030204" pitchFamily="18" charset="0"/>
                                      </a:rPr>
                                    </m:ctrlPr>
                                  </m:sSubPr>
                                  <m:e>
                                    <m:r>
                                      <a:rPr lang="it-IT" b="0" i="1" smtClean="0">
                                        <a:latin typeface="Cambria Math" panose="02040503050406030204" pitchFamily="18" charset="0"/>
                                      </a:rPr>
                                      <m:t>𝑤</m:t>
                                    </m:r>
                                  </m:e>
                                  <m:sub>
                                    <m:r>
                                      <a:rPr lang="it-IT" b="0" i="1" smtClean="0">
                                        <a:latin typeface="Cambria Math" panose="02040503050406030204" pitchFamily="18" charset="0"/>
                                      </a:rPr>
                                      <m:t>11</m:t>
                                    </m:r>
                                  </m:sub>
                                </m:sSub>
                              </m:e>
                              <m:e>
                                <m:r>
                                  <a:rPr lang="en-US" i="1" smtClean="0">
                                    <a:latin typeface="Cambria Math" panose="02040503050406030204" pitchFamily="18" charset="0"/>
                                  </a:rPr>
                                  <m:t>⋯</m:t>
                                </m:r>
                              </m:e>
                              <m:e>
                                <m:sSub>
                                  <m:sSubPr>
                                    <m:ctrlPr>
                                      <a:rPr lang="en-US" i="1" smtClean="0">
                                        <a:latin typeface="Cambria Math" panose="02040503050406030204" pitchFamily="18" charset="0"/>
                                      </a:rPr>
                                    </m:ctrlPr>
                                  </m:sSubPr>
                                  <m:e>
                                    <m:r>
                                      <a:rPr lang="it-IT" b="0" i="1" smtClean="0">
                                        <a:latin typeface="Cambria Math" panose="02040503050406030204" pitchFamily="18" charset="0"/>
                                      </a:rPr>
                                      <m:t>𝑤</m:t>
                                    </m:r>
                                  </m:e>
                                  <m:sub>
                                    <m:r>
                                      <a:rPr lang="it-IT" b="0" i="1" smtClean="0">
                                        <a:latin typeface="Cambria Math" panose="02040503050406030204" pitchFamily="18" charset="0"/>
                                      </a:rPr>
                                      <m:t>1</m:t>
                                    </m:r>
                                    <m:r>
                                      <a:rPr lang="it-IT" b="0" i="1" smtClean="0">
                                        <a:latin typeface="Cambria Math" panose="02040503050406030204" pitchFamily="18" charset="0"/>
                                      </a:rPr>
                                      <m:t>𝐿</m:t>
                                    </m:r>
                                  </m:sub>
                                </m:sSub>
                              </m:e>
                            </m:mr>
                            <m:mr>
                              <m:e>
                                <m:r>
                                  <a:rPr lang="en-US" i="1" smtClean="0">
                                    <a:latin typeface="Cambria Math" panose="02040503050406030204" pitchFamily="18" charset="0"/>
                                  </a:rPr>
                                  <m:t>⋮</m:t>
                                </m:r>
                              </m:e>
                              <m:e>
                                <m:r>
                                  <a:rPr lang="en-US" i="1" smtClean="0">
                                    <a:latin typeface="Cambria Math" panose="02040503050406030204" pitchFamily="18" charset="0"/>
                                  </a:rPr>
                                  <m:t>⋱</m:t>
                                </m:r>
                              </m:e>
                              <m:e>
                                <m:r>
                                  <a:rPr lang="en-US" i="1" smtClean="0">
                                    <a:latin typeface="Cambria Math" panose="02040503050406030204" pitchFamily="18" charset="0"/>
                                  </a:rPr>
                                  <m:t>⋮</m:t>
                                </m:r>
                              </m:e>
                            </m:mr>
                            <m:mr>
                              <m:e>
                                <m:sSub>
                                  <m:sSubPr>
                                    <m:ctrlPr>
                                      <a:rPr lang="en-US" i="1" smtClean="0">
                                        <a:latin typeface="Cambria Math" panose="02040503050406030204" pitchFamily="18" charset="0"/>
                                      </a:rPr>
                                    </m:ctrlPr>
                                  </m:sSubPr>
                                  <m:e>
                                    <m:r>
                                      <a:rPr lang="it-IT" b="0" i="1" smtClean="0">
                                        <a:latin typeface="Cambria Math" panose="02040503050406030204" pitchFamily="18" charset="0"/>
                                      </a:rPr>
                                      <m:t>𝑤</m:t>
                                    </m:r>
                                  </m:e>
                                  <m:sub>
                                    <m:r>
                                      <a:rPr lang="it-IT" b="0" i="1" smtClean="0">
                                        <a:latin typeface="Cambria Math" panose="02040503050406030204" pitchFamily="18" charset="0"/>
                                      </a:rPr>
                                      <m:t>𝑀</m:t>
                                    </m:r>
                                    <m:r>
                                      <a:rPr lang="it-IT" b="0" i="1" smtClean="0">
                                        <a:latin typeface="Cambria Math" panose="02040503050406030204" pitchFamily="18" charset="0"/>
                                      </a:rPr>
                                      <m:t>1</m:t>
                                    </m:r>
                                  </m:sub>
                                </m:sSub>
                              </m:e>
                              <m:e>
                                <m:r>
                                  <a:rPr lang="en-US" i="1" smtClean="0">
                                    <a:latin typeface="Cambria Math" panose="02040503050406030204" pitchFamily="18" charset="0"/>
                                  </a:rPr>
                                  <m:t>⋯</m:t>
                                </m:r>
                              </m:e>
                              <m:e>
                                <m:sSub>
                                  <m:sSubPr>
                                    <m:ctrlPr>
                                      <a:rPr lang="en-US" i="1" smtClean="0">
                                        <a:latin typeface="Cambria Math" panose="02040503050406030204" pitchFamily="18" charset="0"/>
                                      </a:rPr>
                                    </m:ctrlPr>
                                  </m:sSubPr>
                                  <m:e>
                                    <m:r>
                                      <a:rPr lang="it-IT" b="0" i="1" smtClean="0">
                                        <a:latin typeface="Cambria Math" panose="02040503050406030204" pitchFamily="18" charset="0"/>
                                      </a:rPr>
                                      <m:t>𝑤</m:t>
                                    </m:r>
                                  </m:e>
                                  <m:sub>
                                    <m:r>
                                      <a:rPr lang="it-IT" b="0" i="1" smtClean="0">
                                        <a:latin typeface="Cambria Math" panose="02040503050406030204" pitchFamily="18" charset="0"/>
                                      </a:rPr>
                                      <m:t>𝑀𝐿</m:t>
                                    </m:r>
                                  </m:sub>
                                </m:sSub>
                              </m:e>
                            </m:mr>
                          </m:m>
                        </m:e>
                      </m:d>
                      <m:r>
                        <m:rPr>
                          <m:nor/>
                        </m:rPr>
                        <a:rPr lang="it-IT"/>
                        <m:t>⊕</m:t>
                      </m:r>
                      <m:d>
                        <m:dPr>
                          <m:ctrlPr>
                            <a:rPr lang="it-IT" b="0" i="1" smtClean="0">
                              <a:latin typeface="Cambria Math" panose="02040503050406030204" pitchFamily="18" charset="0"/>
                            </a:rPr>
                          </m:ctrlPr>
                        </m:dPr>
                        <m:e>
                          <m:m>
                            <m:mPr>
                              <m:mcs>
                                <m:mc>
                                  <m:mcPr>
                                    <m:count m:val="1"/>
                                    <m:mcJc m:val="center"/>
                                  </m:mcPr>
                                </m:mc>
                              </m:mcs>
                              <m:ctrlPr>
                                <a:rPr lang="en-US" i="1" smtClean="0">
                                  <a:latin typeface="Cambria Math" panose="02040503050406030204" pitchFamily="18" charset="0"/>
                                </a:rPr>
                              </m:ctrlPr>
                            </m:mPr>
                            <m:mr>
                              <m:e>
                                <m:eqArr>
                                  <m:eqArrPr>
                                    <m:ctrlPr>
                                      <a:rPr lang="en-US" i="1" smtClean="0">
                                        <a:latin typeface="Cambria Math" panose="02040503050406030204" pitchFamily="18" charset="0"/>
                                      </a:rPr>
                                    </m:ctrlPr>
                                  </m:eqArrPr>
                                  <m:e>
                                    <m:sSub>
                                      <m:sSubPr>
                                        <m:ctrlPr>
                                          <a:rPr lang="en-US" i="1" smtClean="0">
                                            <a:latin typeface="Cambria Math" panose="02040503050406030204" pitchFamily="18" charset="0"/>
                                          </a:rPr>
                                        </m:ctrlPr>
                                      </m:sSubPr>
                                      <m:e>
                                        <m:r>
                                          <a:rPr lang="it-IT" b="0" i="1" smtClean="0">
                                            <a:latin typeface="Cambria Math" panose="02040503050406030204" pitchFamily="18" charset="0"/>
                                          </a:rPr>
                                          <m:t>𝑏</m:t>
                                        </m:r>
                                      </m:e>
                                      <m:sub>
                                        <m:r>
                                          <a:rPr lang="it-IT" b="0" i="1" smtClean="0">
                                            <a:latin typeface="Cambria Math" panose="02040503050406030204" pitchFamily="18" charset="0"/>
                                          </a:rPr>
                                          <m:t>1</m:t>
                                        </m:r>
                                      </m:sub>
                                    </m:sSub>
                                  </m:e>
                                  <m:e>
                                    <m:r>
                                      <a:rPr lang="en-US" i="1" smtClean="0">
                                        <a:latin typeface="Cambria Math" panose="02040503050406030204" pitchFamily="18" charset="0"/>
                                      </a:rPr>
                                      <m:t>⋯</m:t>
                                    </m:r>
                                  </m:e>
                                </m:eqArr>
                              </m:e>
                            </m:mr>
                            <m:mr>
                              <m:e>
                                <m:eqArr>
                                  <m:eqArrPr>
                                    <m:ctrlPr>
                                      <a:rPr lang="en-US" i="1" smtClean="0">
                                        <a:latin typeface="Cambria Math" panose="02040503050406030204" pitchFamily="18" charset="0"/>
                                      </a:rPr>
                                    </m:ctrlPr>
                                  </m:eqArrPr>
                                  <m:e>
                                    <m:sSub>
                                      <m:sSubPr>
                                        <m:ctrlPr>
                                          <a:rPr lang="en-US" i="1" smtClean="0">
                                            <a:latin typeface="Cambria Math" panose="02040503050406030204" pitchFamily="18" charset="0"/>
                                          </a:rPr>
                                        </m:ctrlPr>
                                      </m:sSubPr>
                                      <m:e>
                                        <m:r>
                                          <a:rPr lang="it-IT" b="0" i="1" smtClean="0">
                                            <a:latin typeface="Cambria Math" panose="02040503050406030204" pitchFamily="18" charset="0"/>
                                          </a:rPr>
                                          <m:t>𝑏</m:t>
                                        </m:r>
                                      </m:e>
                                      <m:sub>
                                        <m:r>
                                          <a:rPr lang="it-IT" b="0" i="1" smtClean="0">
                                            <a:latin typeface="Cambria Math" panose="02040503050406030204" pitchFamily="18" charset="0"/>
                                          </a:rPr>
                                          <m:t>𝑘</m:t>
                                        </m:r>
                                      </m:sub>
                                    </m:sSub>
                                  </m:e>
                                  <m:e>
                                    <m:r>
                                      <a:rPr lang="en-US" i="1" smtClean="0">
                                        <a:latin typeface="Cambria Math" panose="02040503050406030204" pitchFamily="18" charset="0"/>
                                      </a:rPr>
                                      <m:t>⋯</m:t>
                                    </m:r>
                                  </m:e>
                                </m:eqArr>
                              </m:e>
                            </m:mr>
                            <m:mr>
                              <m:e>
                                <m:sSub>
                                  <m:sSubPr>
                                    <m:ctrlPr>
                                      <a:rPr lang="en-US" i="1" smtClean="0">
                                        <a:latin typeface="Cambria Math" panose="02040503050406030204" pitchFamily="18" charset="0"/>
                                      </a:rPr>
                                    </m:ctrlPr>
                                  </m:sSubPr>
                                  <m:e>
                                    <m:r>
                                      <a:rPr lang="it-IT" b="0" i="1" smtClean="0">
                                        <a:latin typeface="Cambria Math" panose="02040503050406030204" pitchFamily="18" charset="0"/>
                                      </a:rPr>
                                      <m:t>𝑏</m:t>
                                    </m:r>
                                  </m:e>
                                  <m:sub>
                                    <m:r>
                                      <a:rPr lang="it-IT" b="0" i="1" smtClean="0">
                                        <a:latin typeface="Cambria Math" panose="02040503050406030204" pitchFamily="18" charset="0"/>
                                      </a:rPr>
                                      <m:t>𝐿</m:t>
                                    </m:r>
                                  </m:sub>
                                </m:sSub>
                              </m:e>
                            </m:mr>
                          </m:m>
                        </m:e>
                      </m:d>
                    </m:oMath>
                  </m:oMathPara>
                </a14:m>
                <a:endParaRPr lang="it-IT" b="0" dirty="0"/>
              </a:p>
            </p:txBody>
          </p:sp>
        </mc:Choice>
        <mc:Fallback xmlns="">
          <p:sp>
            <p:nvSpPr>
              <p:cNvPr id="53" name="CasellaDiTesto 52">
                <a:extLst>
                  <a:ext uri="{FF2B5EF4-FFF2-40B4-BE49-F238E27FC236}">
                    <a16:creationId xmlns:a16="http://schemas.microsoft.com/office/drawing/2014/main" id="{E935B2A1-01F9-49EB-A02B-F1C29C89052B}"/>
                  </a:ext>
                </a:extLst>
              </p:cNvPr>
              <p:cNvSpPr txBox="1">
                <a:spLocks noRot="1" noChangeAspect="1" noMove="1" noResize="1" noEditPoints="1" noAdjustHandles="1" noChangeArrowheads="1" noChangeShapeType="1" noTextEdit="1"/>
              </p:cNvSpPr>
              <p:nvPr/>
            </p:nvSpPr>
            <p:spPr>
              <a:xfrm>
                <a:off x="4810249" y="3847886"/>
                <a:ext cx="6922405" cy="1315040"/>
              </a:xfrm>
              <a:prstGeom prst="rect">
                <a:avLst/>
              </a:prstGeom>
              <a:blipFill>
                <a:blip r:embed="rId6"/>
                <a:stretch>
                  <a:fillRect/>
                </a:stretch>
              </a:blipFill>
            </p:spPr>
            <p:txBody>
              <a:bodyPr/>
              <a:lstStyle/>
              <a:p>
                <a:r>
                  <a:rPr lang="en-US">
                    <a:noFill/>
                  </a:rPr>
                  <a:t> </a:t>
                </a:r>
              </a:p>
            </p:txBody>
          </p:sp>
        </mc:Fallback>
      </mc:AlternateContent>
      <p:sp>
        <p:nvSpPr>
          <p:cNvPr id="54" name="CasellaDiTesto 53">
            <a:extLst>
              <a:ext uri="{FF2B5EF4-FFF2-40B4-BE49-F238E27FC236}">
                <a16:creationId xmlns:a16="http://schemas.microsoft.com/office/drawing/2014/main" id="{738ECDBC-7A7A-4A9B-B592-7E025304B0E0}"/>
              </a:ext>
            </a:extLst>
          </p:cNvPr>
          <p:cNvSpPr txBox="1"/>
          <p:nvPr/>
        </p:nvSpPr>
        <p:spPr>
          <a:xfrm>
            <a:off x="4608270" y="1927176"/>
            <a:ext cx="5467351" cy="584775"/>
          </a:xfrm>
          <a:prstGeom prst="rect">
            <a:avLst/>
          </a:prstGeom>
          <a:noFill/>
        </p:spPr>
        <p:txBody>
          <a:bodyPr wrap="square">
            <a:spAutoFit/>
          </a:bodyPr>
          <a:lstStyle/>
          <a:p>
            <a:r>
              <a:rPr lang="en-US" sz="1600" b="1" dirty="0"/>
              <a:t>Similarly, the weights can be represented as a matrix, </a:t>
            </a:r>
          </a:p>
          <a:p>
            <a:r>
              <a:rPr lang="en-US" sz="1600" b="1" dirty="0"/>
              <a:t>i.e. L neurons, each of them is a m-dimensional vector, (M, L)</a:t>
            </a:r>
            <a:endParaRPr lang="en-US" sz="1600" dirty="0"/>
          </a:p>
        </p:txBody>
      </p:sp>
      <mc:AlternateContent xmlns:mc="http://schemas.openxmlformats.org/markup-compatibility/2006" xmlns:a14="http://schemas.microsoft.com/office/drawing/2010/main">
        <mc:Choice Requires="a14">
          <p:sp>
            <p:nvSpPr>
              <p:cNvPr id="55" name="CasellaDiTesto 54">
                <a:extLst>
                  <a:ext uri="{FF2B5EF4-FFF2-40B4-BE49-F238E27FC236}">
                    <a16:creationId xmlns:a16="http://schemas.microsoft.com/office/drawing/2014/main" id="{7D334941-FB5B-4989-8F72-5AD969D61A3B}"/>
                  </a:ext>
                </a:extLst>
              </p:cNvPr>
              <p:cNvSpPr txBox="1"/>
              <p:nvPr/>
            </p:nvSpPr>
            <p:spPr>
              <a:xfrm>
                <a:off x="5405327" y="5254048"/>
                <a:ext cx="3154824" cy="299313"/>
              </a:xfrm>
              <a:prstGeom prst="rect">
                <a:avLst/>
              </a:prstGeom>
              <a:noFill/>
            </p:spPr>
            <p:txBody>
              <a:bodyPr wrap="square" lIns="0" tIns="0" rIns="0" bIns="0" rtlCol="0">
                <a:spAutoFit/>
              </a:bodyPr>
              <a:lstStyle/>
              <a:p>
                <a14:m>
                  <m:oMath xmlns:m="http://schemas.openxmlformats.org/officeDocument/2006/math">
                    <m:sSub>
                      <m:sSubPr>
                        <m:ctrlPr>
                          <a:rPr lang="it-IT" b="0" i="1" smtClean="0">
                            <a:latin typeface="Cambria Math" panose="02040503050406030204" pitchFamily="18" charset="0"/>
                          </a:rPr>
                        </m:ctrlPr>
                      </m:sSubPr>
                      <m:e>
                        <m:r>
                          <a:rPr lang="it-IT" b="0" i="1" smtClean="0">
                            <a:latin typeface="Cambria Math" panose="02040503050406030204" pitchFamily="18" charset="0"/>
                          </a:rPr>
                          <m:t>𝑦</m:t>
                        </m:r>
                      </m:e>
                      <m:sub>
                        <m:r>
                          <a:rPr lang="it-IT" b="0" i="1" smtClean="0">
                            <a:latin typeface="Cambria Math" panose="02040503050406030204" pitchFamily="18" charset="0"/>
                          </a:rPr>
                          <m:t>𝑖</m:t>
                        </m:r>
                      </m:sub>
                    </m:sSub>
                    <m:r>
                      <a:rPr lang="en-US" i="1" smtClean="0">
                        <a:latin typeface="Cambria Math" panose="02040503050406030204" pitchFamily="18" charset="0"/>
                      </a:rPr>
                      <m:t>=</m:t>
                    </m:r>
                    <m:sSub>
                      <m:sSubPr>
                        <m:ctrlPr>
                          <a:rPr lang="en-US" i="1" smtClean="0">
                            <a:latin typeface="Cambria Math" panose="02040503050406030204" pitchFamily="18" charset="0"/>
                          </a:rPr>
                        </m:ctrlPr>
                      </m:sSubPr>
                      <m:e>
                        <m:r>
                          <a:rPr lang="it-IT" b="0" i="1" smtClean="0">
                            <a:latin typeface="Cambria Math" panose="02040503050406030204" pitchFamily="18" charset="0"/>
                          </a:rPr>
                          <m:t>𝑥</m:t>
                        </m:r>
                      </m:e>
                      <m:sub>
                        <m:r>
                          <a:rPr lang="it-IT" b="0" i="1" smtClean="0">
                            <a:latin typeface="Cambria Math" panose="02040503050406030204" pitchFamily="18" charset="0"/>
                          </a:rPr>
                          <m:t>𝑖𝑗</m:t>
                        </m:r>
                      </m:sub>
                    </m:sSub>
                    <m:sSub>
                      <m:sSubPr>
                        <m:ctrlPr>
                          <a:rPr lang="en-US" i="1" smtClean="0">
                            <a:latin typeface="Cambria Math" panose="02040503050406030204" pitchFamily="18" charset="0"/>
                          </a:rPr>
                        </m:ctrlPr>
                      </m:sSubPr>
                      <m:e>
                        <m:r>
                          <a:rPr lang="it-IT" b="0" i="1" smtClean="0">
                            <a:latin typeface="Cambria Math" panose="02040503050406030204" pitchFamily="18" charset="0"/>
                          </a:rPr>
                          <m:t>𝑤</m:t>
                        </m:r>
                      </m:e>
                      <m:sub>
                        <m:r>
                          <a:rPr lang="it-IT" b="0" i="1" smtClean="0">
                            <a:latin typeface="Cambria Math" panose="02040503050406030204" pitchFamily="18" charset="0"/>
                          </a:rPr>
                          <m:t>𝑗𝑘</m:t>
                        </m:r>
                      </m:sub>
                    </m:sSub>
                    <m:r>
                      <m:rPr>
                        <m:nor/>
                      </m:rPr>
                      <a:rPr lang="it-IT" b="0" i="0" smtClean="0">
                        <a:latin typeface="Cambria Math" panose="02040503050406030204" pitchFamily="18" charset="0"/>
                      </a:rPr>
                      <m:t>+</m:t>
                    </m:r>
                    <m:sSub>
                      <m:sSubPr>
                        <m:ctrlPr>
                          <a:rPr lang="en-US" i="1" smtClean="0">
                            <a:latin typeface="Cambria Math" panose="02040503050406030204" pitchFamily="18" charset="0"/>
                          </a:rPr>
                        </m:ctrlPr>
                      </m:sSubPr>
                      <m:e>
                        <m:r>
                          <a:rPr lang="it-IT" b="0" i="1" smtClean="0">
                            <a:latin typeface="Cambria Math" panose="02040503050406030204" pitchFamily="18" charset="0"/>
                          </a:rPr>
                          <m:t>𝑏</m:t>
                        </m:r>
                      </m:e>
                      <m:sub>
                        <m:r>
                          <a:rPr lang="it-IT" b="0" i="1" smtClean="0">
                            <a:latin typeface="Cambria Math" panose="02040503050406030204" pitchFamily="18" charset="0"/>
                          </a:rPr>
                          <m:t>𝑘</m:t>
                        </m:r>
                      </m:sub>
                    </m:sSub>
                  </m:oMath>
                </a14:m>
                <a:r>
                  <a:rPr lang="it-IT" b="0" dirty="0"/>
                  <a:t> </a:t>
                </a:r>
              </a:p>
            </p:txBody>
          </p:sp>
        </mc:Choice>
        <mc:Fallback xmlns="">
          <p:sp>
            <p:nvSpPr>
              <p:cNvPr id="55" name="CasellaDiTesto 54">
                <a:extLst>
                  <a:ext uri="{FF2B5EF4-FFF2-40B4-BE49-F238E27FC236}">
                    <a16:creationId xmlns:a16="http://schemas.microsoft.com/office/drawing/2014/main" id="{7D334941-FB5B-4989-8F72-5AD969D61A3B}"/>
                  </a:ext>
                </a:extLst>
              </p:cNvPr>
              <p:cNvSpPr txBox="1">
                <a:spLocks noRot="1" noChangeAspect="1" noMove="1" noResize="1" noEditPoints="1" noAdjustHandles="1" noChangeArrowheads="1" noChangeShapeType="1" noTextEdit="1"/>
              </p:cNvSpPr>
              <p:nvPr/>
            </p:nvSpPr>
            <p:spPr>
              <a:xfrm>
                <a:off x="5405327" y="5254048"/>
                <a:ext cx="3154824" cy="299313"/>
              </a:xfrm>
              <a:prstGeom prst="rect">
                <a:avLst/>
              </a:prstGeom>
              <a:blipFill>
                <a:blip r:embed="rId7"/>
                <a:stretch>
                  <a:fillRect l="-2708" b="-2653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6" name="CasellaDiTesto 55">
                <a:extLst>
                  <a:ext uri="{FF2B5EF4-FFF2-40B4-BE49-F238E27FC236}">
                    <a16:creationId xmlns:a16="http://schemas.microsoft.com/office/drawing/2014/main" id="{BFD9A9A6-F6D7-4053-B671-EDEC7C0163E8}"/>
                  </a:ext>
                </a:extLst>
              </p:cNvPr>
              <p:cNvSpPr txBox="1"/>
              <p:nvPr/>
            </p:nvSpPr>
            <p:spPr>
              <a:xfrm>
                <a:off x="4641513" y="2606724"/>
                <a:ext cx="2539161" cy="82227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it-IT" b="0" i="1" smtClean="0">
                          <a:latin typeface="Cambria Math" panose="02040503050406030204" pitchFamily="18" charset="0"/>
                        </a:rPr>
                        <m:t>𝑊</m:t>
                      </m:r>
                      <m:r>
                        <a:rPr lang="it-IT" b="0" i="1" smtClean="0">
                          <a:latin typeface="Cambria Math" panose="02040503050406030204" pitchFamily="18" charset="0"/>
                        </a:rPr>
                        <m:t>=</m:t>
                      </m:r>
                      <m:d>
                        <m:dPr>
                          <m:ctrlPr>
                            <a:rPr lang="en-US" i="1" smtClean="0">
                              <a:latin typeface="Cambria Math" panose="02040503050406030204" pitchFamily="18" charset="0"/>
                            </a:rPr>
                          </m:ctrlPr>
                        </m:dPr>
                        <m:e>
                          <m:m>
                            <m:mPr>
                              <m:mcs>
                                <m:mc>
                                  <m:mcPr>
                                    <m:count m:val="3"/>
                                    <m:mcJc m:val="center"/>
                                  </m:mcPr>
                                </m:mc>
                              </m:mcs>
                              <m:ctrlPr>
                                <a:rPr lang="en-US" i="1" smtClean="0">
                                  <a:latin typeface="Cambria Math" panose="02040503050406030204" pitchFamily="18" charset="0"/>
                                </a:rPr>
                              </m:ctrlPr>
                            </m:mPr>
                            <m:mr>
                              <m:e>
                                <m:sSub>
                                  <m:sSubPr>
                                    <m:ctrlPr>
                                      <a:rPr lang="en-US" i="1" smtClean="0">
                                        <a:latin typeface="Cambria Math" panose="02040503050406030204" pitchFamily="18" charset="0"/>
                                      </a:rPr>
                                    </m:ctrlPr>
                                  </m:sSubPr>
                                  <m:e>
                                    <m:r>
                                      <a:rPr lang="it-IT" b="0" i="1" smtClean="0">
                                        <a:latin typeface="Cambria Math" panose="02040503050406030204" pitchFamily="18" charset="0"/>
                                      </a:rPr>
                                      <m:t>𝑤</m:t>
                                    </m:r>
                                  </m:e>
                                  <m:sub>
                                    <m:r>
                                      <a:rPr lang="it-IT" b="0" i="1" smtClean="0">
                                        <a:latin typeface="Cambria Math" panose="02040503050406030204" pitchFamily="18" charset="0"/>
                                      </a:rPr>
                                      <m:t>11</m:t>
                                    </m:r>
                                  </m:sub>
                                </m:sSub>
                              </m:e>
                              <m:e>
                                <m:r>
                                  <a:rPr lang="en-US" i="1" smtClean="0">
                                    <a:latin typeface="Cambria Math" panose="02040503050406030204" pitchFamily="18" charset="0"/>
                                  </a:rPr>
                                  <m:t>⋯</m:t>
                                </m:r>
                              </m:e>
                              <m:e>
                                <m:sSub>
                                  <m:sSubPr>
                                    <m:ctrlPr>
                                      <a:rPr lang="en-US" i="1" smtClean="0">
                                        <a:latin typeface="Cambria Math" panose="02040503050406030204" pitchFamily="18" charset="0"/>
                                      </a:rPr>
                                    </m:ctrlPr>
                                  </m:sSubPr>
                                  <m:e>
                                    <m:r>
                                      <a:rPr lang="it-IT" b="0" i="1" smtClean="0">
                                        <a:latin typeface="Cambria Math" panose="02040503050406030204" pitchFamily="18" charset="0"/>
                                      </a:rPr>
                                      <m:t>𝑤</m:t>
                                    </m:r>
                                  </m:e>
                                  <m:sub>
                                    <m:r>
                                      <a:rPr lang="it-IT" b="0" i="1" smtClean="0">
                                        <a:latin typeface="Cambria Math" panose="02040503050406030204" pitchFamily="18" charset="0"/>
                                      </a:rPr>
                                      <m:t>1</m:t>
                                    </m:r>
                                    <m:r>
                                      <a:rPr lang="it-IT" b="0" i="1" smtClean="0">
                                        <a:latin typeface="Cambria Math" panose="02040503050406030204" pitchFamily="18" charset="0"/>
                                      </a:rPr>
                                      <m:t>𝐿</m:t>
                                    </m:r>
                                  </m:sub>
                                </m:sSub>
                              </m:e>
                            </m:mr>
                            <m:mr>
                              <m:e>
                                <m:r>
                                  <a:rPr lang="en-US" i="1" smtClean="0">
                                    <a:latin typeface="Cambria Math" panose="02040503050406030204" pitchFamily="18" charset="0"/>
                                  </a:rPr>
                                  <m:t>⋮</m:t>
                                </m:r>
                              </m:e>
                              <m:e>
                                <m:r>
                                  <a:rPr lang="en-US" i="1" smtClean="0">
                                    <a:latin typeface="Cambria Math" panose="02040503050406030204" pitchFamily="18" charset="0"/>
                                  </a:rPr>
                                  <m:t>⋱</m:t>
                                </m:r>
                              </m:e>
                              <m:e>
                                <m:r>
                                  <a:rPr lang="en-US" i="1" smtClean="0">
                                    <a:latin typeface="Cambria Math" panose="02040503050406030204" pitchFamily="18" charset="0"/>
                                  </a:rPr>
                                  <m:t>⋮</m:t>
                                </m:r>
                              </m:e>
                            </m:mr>
                            <m:mr>
                              <m:e>
                                <m:sSub>
                                  <m:sSubPr>
                                    <m:ctrlPr>
                                      <a:rPr lang="en-US" i="1" smtClean="0">
                                        <a:latin typeface="Cambria Math" panose="02040503050406030204" pitchFamily="18" charset="0"/>
                                      </a:rPr>
                                    </m:ctrlPr>
                                  </m:sSubPr>
                                  <m:e>
                                    <m:r>
                                      <a:rPr lang="it-IT" b="0" i="1" smtClean="0">
                                        <a:latin typeface="Cambria Math" panose="02040503050406030204" pitchFamily="18" charset="0"/>
                                      </a:rPr>
                                      <m:t>𝑤</m:t>
                                    </m:r>
                                  </m:e>
                                  <m:sub>
                                    <m:r>
                                      <a:rPr lang="it-IT" b="0" i="1" smtClean="0">
                                        <a:latin typeface="Cambria Math" panose="02040503050406030204" pitchFamily="18" charset="0"/>
                                      </a:rPr>
                                      <m:t>𝑀</m:t>
                                    </m:r>
                                    <m:r>
                                      <a:rPr lang="it-IT" b="0" i="1" smtClean="0">
                                        <a:latin typeface="Cambria Math" panose="02040503050406030204" pitchFamily="18" charset="0"/>
                                      </a:rPr>
                                      <m:t>1</m:t>
                                    </m:r>
                                  </m:sub>
                                </m:sSub>
                              </m:e>
                              <m:e>
                                <m:r>
                                  <a:rPr lang="en-US" i="1" smtClean="0">
                                    <a:latin typeface="Cambria Math" panose="02040503050406030204" pitchFamily="18" charset="0"/>
                                  </a:rPr>
                                  <m:t>⋯</m:t>
                                </m:r>
                              </m:e>
                              <m:e>
                                <m:sSub>
                                  <m:sSubPr>
                                    <m:ctrlPr>
                                      <a:rPr lang="en-US" i="1" smtClean="0">
                                        <a:latin typeface="Cambria Math" panose="02040503050406030204" pitchFamily="18" charset="0"/>
                                      </a:rPr>
                                    </m:ctrlPr>
                                  </m:sSubPr>
                                  <m:e>
                                    <m:r>
                                      <a:rPr lang="it-IT" b="0" i="1" smtClean="0">
                                        <a:latin typeface="Cambria Math" panose="02040503050406030204" pitchFamily="18" charset="0"/>
                                      </a:rPr>
                                      <m:t>𝑤</m:t>
                                    </m:r>
                                  </m:e>
                                  <m:sub>
                                    <m:r>
                                      <a:rPr lang="it-IT" b="0" i="1" smtClean="0">
                                        <a:latin typeface="Cambria Math" panose="02040503050406030204" pitchFamily="18" charset="0"/>
                                      </a:rPr>
                                      <m:t>𝑀𝐿</m:t>
                                    </m:r>
                                  </m:sub>
                                </m:sSub>
                              </m:e>
                            </m:mr>
                          </m:m>
                        </m:e>
                      </m:d>
                    </m:oMath>
                  </m:oMathPara>
                </a14:m>
                <a:endParaRPr lang="en-US" dirty="0"/>
              </a:p>
            </p:txBody>
          </p:sp>
        </mc:Choice>
        <mc:Fallback xmlns="">
          <p:sp>
            <p:nvSpPr>
              <p:cNvPr id="56" name="CasellaDiTesto 55">
                <a:extLst>
                  <a:ext uri="{FF2B5EF4-FFF2-40B4-BE49-F238E27FC236}">
                    <a16:creationId xmlns:a16="http://schemas.microsoft.com/office/drawing/2014/main" id="{BFD9A9A6-F6D7-4053-B671-EDEC7C0163E8}"/>
                  </a:ext>
                </a:extLst>
              </p:cNvPr>
              <p:cNvSpPr txBox="1">
                <a:spLocks noRot="1" noChangeAspect="1" noMove="1" noResize="1" noEditPoints="1" noAdjustHandles="1" noChangeArrowheads="1" noChangeShapeType="1" noTextEdit="1"/>
              </p:cNvSpPr>
              <p:nvPr/>
            </p:nvSpPr>
            <p:spPr>
              <a:xfrm>
                <a:off x="4641513" y="2606724"/>
                <a:ext cx="2539161" cy="822276"/>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7" name="CasellaDiTesto 56">
                <a:extLst>
                  <a:ext uri="{FF2B5EF4-FFF2-40B4-BE49-F238E27FC236}">
                    <a16:creationId xmlns:a16="http://schemas.microsoft.com/office/drawing/2014/main" id="{06591271-C8DA-4C86-BEB1-21384BEF5522}"/>
                  </a:ext>
                </a:extLst>
              </p:cNvPr>
              <p:cNvSpPr txBox="1"/>
              <p:nvPr/>
            </p:nvSpPr>
            <p:spPr>
              <a:xfrm>
                <a:off x="4722308" y="5834948"/>
                <a:ext cx="3154824" cy="319062"/>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it-IT" b="0" i="1" smtClean="0">
                              <a:latin typeface="Cambria Math" panose="02040503050406030204" pitchFamily="18" charset="0"/>
                            </a:rPr>
                          </m:ctrlPr>
                        </m:sSubPr>
                        <m:e>
                          <m:r>
                            <a:rPr lang="it-IT" b="0" i="1" smtClean="0">
                              <a:latin typeface="Cambria Math" panose="02040503050406030204" pitchFamily="18" charset="0"/>
                            </a:rPr>
                            <m:t>𝑦</m:t>
                          </m:r>
                        </m:e>
                        <m:sub>
                          <m:r>
                            <a:rPr lang="it-IT" b="0" i="1" smtClean="0">
                              <a:latin typeface="Cambria Math" panose="02040503050406030204" pitchFamily="18" charset="0"/>
                            </a:rPr>
                            <m:t>𝑖</m:t>
                          </m:r>
                        </m:sub>
                      </m:sSub>
                      <m:r>
                        <a:rPr lang="en-US" i="1" smtClean="0">
                          <a:latin typeface="Cambria Math" panose="02040503050406030204" pitchFamily="18" charset="0"/>
                        </a:rPr>
                        <m:t>=</m:t>
                      </m:r>
                      <m:r>
                        <a:rPr lang="en-US" i="1" smtClean="0">
                          <a:latin typeface="Cambria Math" panose="02040503050406030204" pitchFamily="18" charset="0"/>
                          <a:ea typeface="Cambria Math" panose="02040503050406030204" pitchFamily="18" charset="0"/>
                        </a:rPr>
                        <m:t>𝜎</m:t>
                      </m:r>
                      <m:d>
                        <m:dPr>
                          <m:ctrlPr>
                            <a:rPr lang="en-US" i="1" smtClean="0">
                              <a:latin typeface="Cambria Math" panose="02040503050406030204" pitchFamily="18" charset="0"/>
                              <a:ea typeface="Cambria Math" panose="02040503050406030204" pitchFamily="18" charset="0"/>
                            </a:rPr>
                          </m:ctrlPr>
                        </m:dPr>
                        <m:e>
                          <m:sSub>
                            <m:sSubPr>
                              <m:ctrlPr>
                                <a:rPr lang="en-US" i="1" smtClean="0">
                                  <a:latin typeface="Cambria Math" panose="02040503050406030204" pitchFamily="18" charset="0"/>
                                </a:rPr>
                              </m:ctrlPr>
                            </m:sSubPr>
                            <m:e>
                              <m:r>
                                <a:rPr lang="it-IT" b="0" i="1" smtClean="0">
                                  <a:latin typeface="Cambria Math" panose="02040503050406030204" pitchFamily="18" charset="0"/>
                                </a:rPr>
                                <m:t>𝑥</m:t>
                              </m:r>
                            </m:e>
                            <m:sub>
                              <m:r>
                                <a:rPr lang="it-IT" b="0" i="1" smtClean="0">
                                  <a:latin typeface="Cambria Math" panose="02040503050406030204" pitchFamily="18" charset="0"/>
                                </a:rPr>
                                <m:t>𝑖𝑗</m:t>
                              </m:r>
                            </m:sub>
                          </m:sSub>
                          <m:sSub>
                            <m:sSubPr>
                              <m:ctrlPr>
                                <a:rPr lang="en-US" i="1" smtClean="0">
                                  <a:latin typeface="Cambria Math" panose="02040503050406030204" pitchFamily="18" charset="0"/>
                                </a:rPr>
                              </m:ctrlPr>
                            </m:sSubPr>
                            <m:e>
                              <m:r>
                                <a:rPr lang="it-IT" b="0" i="1" smtClean="0">
                                  <a:latin typeface="Cambria Math" panose="02040503050406030204" pitchFamily="18" charset="0"/>
                                </a:rPr>
                                <m:t>𝑤</m:t>
                              </m:r>
                            </m:e>
                            <m:sub>
                              <m:r>
                                <a:rPr lang="it-IT" b="0" i="1" smtClean="0">
                                  <a:latin typeface="Cambria Math" panose="02040503050406030204" pitchFamily="18" charset="0"/>
                                </a:rPr>
                                <m:t>𝑗𝑘</m:t>
                              </m:r>
                            </m:sub>
                          </m:sSub>
                          <m:r>
                            <m:rPr>
                              <m:nor/>
                            </m:rPr>
                            <a:rPr lang="it-IT" b="0" i="0" smtClean="0">
                              <a:latin typeface="Cambria Math" panose="02040503050406030204" pitchFamily="18" charset="0"/>
                            </a:rPr>
                            <m:t>+</m:t>
                          </m:r>
                          <m:sSub>
                            <m:sSubPr>
                              <m:ctrlPr>
                                <a:rPr lang="en-US" i="1" smtClean="0">
                                  <a:latin typeface="Cambria Math" panose="02040503050406030204" pitchFamily="18" charset="0"/>
                                </a:rPr>
                              </m:ctrlPr>
                            </m:sSubPr>
                            <m:e>
                              <m:r>
                                <a:rPr lang="it-IT" b="0" i="1" smtClean="0">
                                  <a:latin typeface="Cambria Math" panose="02040503050406030204" pitchFamily="18" charset="0"/>
                                </a:rPr>
                                <m:t>𝑏</m:t>
                              </m:r>
                            </m:e>
                            <m:sub>
                              <m:r>
                                <a:rPr lang="it-IT" b="0" i="1" smtClean="0">
                                  <a:latin typeface="Cambria Math" panose="02040503050406030204" pitchFamily="18" charset="0"/>
                                </a:rPr>
                                <m:t>𝑘</m:t>
                              </m:r>
                            </m:sub>
                          </m:sSub>
                        </m:e>
                      </m:d>
                    </m:oMath>
                  </m:oMathPara>
                </a14:m>
                <a:endParaRPr lang="it-IT" b="0" dirty="0"/>
              </a:p>
            </p:txBody>
          </p:sp>
        </mc:Choice>
        <mc:Fallback xmlns="">
          <p:sp>
            <p:nvSpPr>
              <p:cNvPr id="57" name="CasellaDiTesto 56">
                <a:extLst>
                  <a:ext uri="{FF2B5EF4-FFF2-40B4-BE49-F238E27FC236}">
                    <a16:creationId xmlns:a16="http://schemas.microsoft.com/office/drawing/2014/main" id="{06591271-C8DA-4C86-BEB1-21384BEF5522}"/>
                  </a:ext>
                </a:extLst>
              </p:cNvPr>
              <p:cNvSpPr txBox="1">
                <a:spLocks noRot="1" noChangeAspect="1" noMove="1" noResize="1" noEditPoints="1" noAdjustHandles="1" noChangeArrowheads="1" noChangeShapeType="1" noTextEdit="1"/>
              </p:cNvSpPr>
              <p:nvPr/>
            </p:nvSpPr>
            <p:spPr>
              <a:xfrm>
                <a:off x="4722308" y="5834948"/>
                <a:ext cx="3154824" cy="319062"/>
              </a:xfrm>
              <a:prstGeom prst="rect">
                <a:avLst/>
              </a:prstGeom>
              <a:blipFill>
                <a:blip r:embed="rId9"/>
                <a:stretch>
                  <a:fillRect b="-22642"/>
                </a:stretch>
              </a:blipFill>
            </p:spPr>
            <p:txBody>
              <a:bodyPr/>
              <a:lstStyle/>
              <a:p>
                <a:r>
                  <a:rPr lang="en-US">
                    <a:noFill/>
                  </a:rPr>
                  <a:t> </a:t>
                </a:r>
              </a:p>
            </p:txBody>
          </p:sp>
        </mc:Fallback>
      </mc:AlternateContent>
      <p:sp>
        <p:nvSpPr>
          <p:cNvPr id="58" name="CasellaDiTesto 57">
            <a:extLst>
              <a:ext uri="{FF2B5EF4-FFF2-40B4-BE49-F238E27FC236}">
                <a16:creationId xmlns:a16="http://schemas.microsoft.com/office/drawing/2014/main" id="{1A44E208-5F48-457E-A2F3-8F1B88E7D831}"/>
              </a:ext>
            </a:extLst>
          </p:cNvPr>
          <p:cNvSpPr txBox="1"/>
          <p:nvPr/>
        </p:nvSpPr>
        <p:spPr>
          <a:xfrm>
            <a:off x="4932213" y="5834948"/>
            <a:ext cx="417102" cy="400110"/>
          </a:xfrm>
          <a:prstGeom prst="rect">
            <a:avLst/>
          </a:prstGeom>
          <a:noFill/>
        </p:spPr>
        <p:txBody>
          <a:bodyPr wrap="none" rtlCol="0">
            <a:spAutoFit/>
          </a:bodyPr>
          <a:lstStyle/>
          <a:p>
            <a:r>
              <a:rPr lang="en-US" sz="2000" b="1" dirty="0"/>
              <a:t>→</a:t>
            </a:r>
          </a:p>
        </p:txBody>
      </p:sp>
      <p:grpSp>
        <p:nvGrpSpPr>
          <p:cNvPr id="98" name="Gruppo 97">
            <a:extLst>
              <a:ext uri="{FF2B5EF4-FFF2-40B4-BE49-F238E27FC236}">
                <a16:creationId xmlns:a16="http://schemas.microsoft.com/office/drawing/2014/main" id="{4C7549DA-00AB-4582-ABEC-CE7955DAB3E8}"/>
              </a:ext>
            </a:extLst>
          </p:cNvPr>
          <p:cNvGrpSpPr/>
          <p:nvPr/>
        </p:nvGrpSpPr>
        <p:grpSpPr>
          <a:xfrm>
            <a:off x="173042" y="786534"/>
            <a:ext cx="4237575" cy="3225993"/>
            <a:chOff x="114019" y="151718"/>
            <a:chExt cx="4237575" cy="3225993"/>
          </a:xfrm>
        </p:grpSpPr>
        <p:grpSp>
          <p:nvGrpSpPr>
            <p:cNvPr id="99" name="Gruppo 98">
              <a:extLst>
                <a:ext uri="{FF2B5EF4-FFF2-40B4-BE49-F238E27FC236}">
                  <a16:creationId xmlns:a16="http://schemas.microsoft.com/office/drawing/2014/main" id="{78B2CBDC-23E5-48F1-B9E9-AB1D8A17FA93}"/>
                </a:ext>
              </a:extLst>
            </p:cNvPr>
            <p:cNvGrpSpPr/>
            <p:nvPr/>
          </p:nvGrpSpPr>
          <p:grpSpPr>
            <a:xfrm>
              <a:off x="570178" y="719881"/>
              <a:ext cx="3111597" cy="2492982"/>
              <a:chOff x="6718200" y="1625965"/>
              <a:chExt cx="2277743" cy="1842115"/>
            </a:xfrm>
          </p:grpSpPr>
          <p:sp>
            <p:nvSpPr>
              <p:cNvPr id="113" name="Ovale 112">
                <a:extLst>
                  <a:ext uri="{FF2B5EF4-FFF2-40B4-BE49-F238E27FC236}">
                    <a16:creationId xmlns:a16="http://schemas.microsoft.com/office/drawing/2014/main" id="{3D657290-E26B-4A50-B669-7238808DA688}"/>
                  </a:ext>
                </a:extLst>
              </p:cNvPr>
              <p:cNvSpPr>
                <a:spLocks noChangeAspect="1"/>
              </p:cNvSpPr>
              <p:nvPr/>
            </p:nvSpPr>
            <p:spPr>
              <a:xfrm>
                <a:off x="7747948" y="1625965"/>
                <a:ext cx="324000" cy="3240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e 113">
                <a:extLst>
                  <a:ext uri="{FF2B5EF4-FFF2-40B4-BE49-F238E27FC236}">
                    <a16:creationId xmlns:a16="http://schemas.microsoft.com/office/drawing/2014/main" id="{4FEDCD32-4C86-4888-AE41-56F62FAB295E}"/>
                  </a:ext>
                </a:extLst>
              </p:cNvPr>
              <p:cNvSpPr>
                <a:spLocks noChangeAspect="1"/>
              </p:cNvSpPr>
              <p:nvPr/>
            </p:nvSpPr>
            <p:spPr>
              <a:xfrm>
                <a:off x="7747948" y="2130776"/>
                <a:ext cx="324000" cy="3240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Ovale 114">
                <a:extLst>
                  <a:ext uri="{FF2B5EF4-FFF2-40B4-BE49-F238E27FC236}">
                    <a16:creationId xmlns:a16="http://schemas.microsoft.com/office/drawing/2014/main" id="{F5D550D9-0976-43AE-BD8A-896BD7346DB9}"/>
                  </a:ext>
                </a:extLst>
              </p:cNvPr>
              <p:cNvSpPr>
                <a:spLocks noChangeAspect="1"/>
              </p:cNvSpPr>
              <p:nvPr/>
            </p:nvSpPr>
            <p:spPr>
              <a:xfrm>
                <a:off x="7747948" y="2639269"/>
                <a:ext cx="324000" cy="3240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Ovale 115">
                <a:extLst>
                  <a:ext uri="{FF2B5EF4-FFF2-40B4-BE49-F238E27FC236}">
                    <a16:creationId xmlns:a16="http://schemas.microsoft.com/office/drawing/2014/main" id="{7A0909C4-AE07-4BB3-BA03-4F06522F2C50}"/>
                  </a:ext>
                </a:extLst>
              </p:cNvPr>
              <p:cNvSpPr>
                <a:spLocks noChangeAspect="1"/>
              </p:cNvSpPr>
              <p:nvPr/>
            </p:nvSpPr>
            <p:spPr>
              <a:xfrm>
                <a:off x="7747948" y="3144080"/>
                <a:ext cx="324000" cy="3240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7" name="Connettore 2 116">
                <a:extLst>
                  <a:ext uri="{FF2B5EF4-FFF2-40B4-BE49-F238E27FC236}">
                    <a16:creationId xmlns:a16="http://schemas.microsoft.com/office/drawing/2014/main" id="{553618DA-D2EB-45A2-9D00-48BC11508458}"/>
                  </a:ext>
                </a:extLst>
              </p:cNvPr>
              <p:cNvCxnSpPr>
                <a:cxnSpLocks/>
                <a:stCxn id="123" idx="6"/>
                <a:endCxn id="113" idx="2"/>
              </p:cNvCxnSpPr>
              <p:nvPr/>
            </p:nvCxnSpPr>
            <p:spPr>
              <a:xfrm flipV="1">
                <a:off x="6934200" y="1787965"/>
                <a:ext cx="813748" cy="443434"/>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8" name="Connettore 2 117">
                <a:extLst>
                  <a:ext uri="{FF2B5EF4-FFF2-40B4-BE49-F238E27FC236}">
                    <a16:creationId xmlns:a16="http://schemas.microsoft.com/office/drawing/2014/main" id="{30CC2F11-9077-48D3-A016-1B1EA5BA3544}"/>
                  </a:ext>
                </a:extLst>
              </p:cNvPr>
              <p:cNvCxnSpPr>
                <a:cxnSpLocks/>
                <a:stCxn id="124" idx="6"/>
                <a:endCxn id="113" idx="2"/>
              </p:cNvCxnSpPr>
              <p:nvPr/>
            </p:nvCxnSpPr>
            <p:spPr>
              <a:xfrm flipV="1">
                <a:off x="6934200" y="1787965"/>
                <a:ext cx="813748" cy="795502"/>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9" name="Connettore 2 118">
                <a:extLst>
                  <a:ext uri="{FF2B5EF4-FFF2-40B4-BE49-F238E27FC236}">
                    <a16:creationId xmlns:a16="http://schemas.microsoft.com/office/drawing/2014/main" id="{5D5318CD-005B-4ED5-8C66-48DC8B618F67}"/>
                  </a:ext>
                </a:extLst>
              </p:cNvPr>
              <p:cNvCxnSpPr>
                <a:cxnSpLocks/>
                <a:stCxn id="125" idx="6"/>
                <a:endCxn id="113" idx="2"/>
              </p:cNvCxnSpPr>
              <p:nvPr/>
            </p:nvCxnSpPr>
            <p:spPr>
              <a:xfrm flipV="1">
                <a:off x="6934200" y="1787965"/>
                <a:ext cx="813748" cy="11454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0" name="Connettore 2 119">
                <a:extLst>
                  <a:ext uri="{FF2B5EF4-FFF2-40B4-BE49-F238E27FC236}">
                    <a16:creationId xmlns:a16="http://schemas.microsoft.com/office/drawing/2014/main" id="{36F26128-07E9-49F3-8370-899AD0213816}"/>
                  </a:ext>
                </a:extLst>
              </p:cNvPr>
              <p:cNvCxnSpPr>
                <a:cxnSpLocks/>
                <a:stCxn id="123" idx="6"/>
                <a:endCxn id="114" idx="2"/>
              </p:cNvCxnSpPr>
              <p:nvPr/>
            </p:nvCxnSpPr>
            <p:spPr>
              <a:xfrm>
                <a:off x="6934200" y="2231399"/>
                <a:ext cx="813748" cy="61377"/>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1" name="Connettore 2 120">
                <a:extLst>
                  <a:ext uri="{FF2B5EF4-FFF2-40B4-BE49-F238E27FC236}">
                    <a16:creationId xmlns:a16="http://schemas.microsoft.com/office/drawing/2014/main" id="{8581D0EE-7F06-4D63-B358-43F61C3B739A}"/>
                  </a:ext>
                </a:extLst>
              </p:cNvPr>
              <p:cNvCxnSpPr>
                <a:cxnSpLocks/>
                <a:stCxn id="124" idx="6"/>
                <a:endCxn id="114" idx="2"/>
              </p:cNvCxnSpPr>
              <p:nvPr/>
            </p:nvCxnSpPr>
            <p:spPr>
              <a:xfrm flipV="1">
                <a:off x="6934200" y="2292776"/>
                <a:ext cx="813748" cy="290691"/>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2" name="Connettore 2 121">
                <a:extLst>
                  <a:ext uri="{FF2B5EF4-FFF2-40B4-BE49-F238E27FC236}">
                    <a16:creationId xmlns:a16="http://schemas.microsoft.com/office/drawing/2014/main" id="{81C493C8-2AD2-45E6-994F-01834428A871}"/>
                  </a:ext>
                </a:extLst>
              </p:cNvPr>
              <p:cNvCxnSpPr>
                <a:cxnSpLocks/>
                <a:stCxn id="125" idx="6"/>
                <a:endCxn id="114" idx="2"/>
              </p:cNvCxnSpPr>
              <p:nvPr/>
            </p:nvCxnSpPr>
            <p:spPr>
              <a:xfrm flipV="1">
                <a:off x="6934200" y="2292776"/>
                <a:ext cx="813748" cy="640589"/>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3" name="Ovale 122">
                <a:extLst>
                  <a:ext uri="{FF2B5EF4-FFF2-40B4-BE49-F238E27FC236}">
                    <a16:creationId xmlns:a16="http://schemas.microsoft.com/office/drawing/2014/main" id="{F712B6E4-BC1E-432B-A862-9C644AF86A5E}"/>
                  </a:ext>
                </a:extLst>
              </p:cNvPr>
              <p:cNvSpPr>
                <a:spLocks noChangeAspect="1"/>
              </p:cNvSpPr>
              <p:nvPr/>
            </p:nvSpPr>
            <p:spPr>
              <a:xfrm>
                <a:off x="6718200" y="2123399"/>
                <a:ext cx="216000" cy="2160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Ovale 123">
                <a:extLst>
                  <a:ext uri="{FF2B5EF4-FFF2-40B4-BE49-F238E27FC236}">
                    <a16:creationId xmlns:a16="http://schemas.microsoft.com/office/drawing/2014/main" id="{C7957FE8-D0D1-44ED-A5F3-D6EDF69285BF}"/>
                  </a:ext>
                </a:extLst>
              </p:cNvPr>
              <p:cNvSpPr>
                <a:spLocks noChangeAspect="1"/>
              </p:cNvSpPr>
              <p:nvPr/>
            </p:nvSpPr>
            <p:spPr>
              <a:xfrm>
                <a:off x="6718200" y="2475467"/>
                <a:ext cx="216000" cy="2160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Ovale 124">
                <a:extLst>
                  <a:ext uri="{FF2B5EF4-FFF2-40B4-BE49-F238E27FC236}">
                    <a16:creationId xmlns:a16="http://schemas.microsoft.com/office/drawing/2014/main" id="{A3C84358-E15F-4ABC-87D8-F2CAF8D2962C}"/>
                  </a:ext>
                </a:extLst>
              </p:cNvPr>
              <p:cNvSpPr>
                <a:spLocks noChangeAspect="1"/>
              </p:cNvSpPr>
              <p:nvPr/>
            </p:nvSpPr>
            <p:spPr>
              <a:xfrm>
                <a:off x="6718200" y="2825365"/>
                <a:ext cx="216000" cy="2160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6" name="Connettore 2 125">
                <a:extLst>
                  <a:ext uri="{FF2B5EF4-FFF2-40B4-BE49-F238E27FC236}">
                    <a16:creationId xmlns:a16="http://schemas.microsoft.com/office/drawing/2014/main" id="{AC3E8A47-050C-46CC-9DF8-6D182C4DEA9F}"/>
                  </a:ext>
                </a:extLst>
              </p:cNvPr>
              <p:cNvCxnSpPr>
                <a:cxnSpLocks/>
                <a:stCxn id="123" idx="6"/>
                <a:endCxn id="115" idx="2"/>
              </p:cNvCxnSpPr>
              <p:nvPr/>
            </p:nvCxnSpPr>
            <p:spPr>
              <a:xfrm>
                <a:off x="6934200" y="2231399"/>
                <a:ext cx="813748" cy="569870"/>
              </a:xfrm>
              <a:prstGeom prst="straightConnector1">
                <a:avLst/>
              </a:prstGeom>
              <a:ln w="127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27" name="Connettore 2 126">
                <a:extLst>
                  <a:ext uri="{FF2B5EF4-FFF2-40B4-BE49-F238E27FC236}">
                    <a16:creationId xmlns:a16="http://schemas.microsoft.com/office/drawing/2014/main" id="{CE7B6A76-3806-4EDC-9629-CD477E7CD132}"/>
                  </a:ext>
                </a:extLst>
              </p:cNvPr>
              <p:cNvCxnSpPr>
                <a:cxnSpLocks/>
                <a:stCxn id="124" idx="6"/>
                <a:endCxn id="115" idx="2"/>
              </p:cNvCxnSpPr>
              <p:nvPr/>
            </p:nvCxnSpPr>
            <p:spPr>
              <a:xfrm>
                <a:off x="6934200" y="2583467"/>
                <a:ext cx="813748" cy="217802"/>
              </a:xfrm>
              <a:prstGeom prst="straightConnector1">
                <a:avLst/>
              </a:prstGeom>
              <a:ln w="127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28" name="Connettore 2 127">
                <a:extLst>
                  <a:ext uri="{FF2B5EF4-FFF2-40B4-BE49-F238E27FC236}">
                    <a16:creationId xmlns:a16="http://schemas.microsoft.com/office/drawing/2014/main" id="{BD9D9248-0809-46E0-B3E5-2BD0B3A6BE6A}"/>
                  </a:ext>
                </a:extLst>
              </p:cNvPr>
              <p:cNvCxnSpPr>
                <a:cxnSpLocks/>
                <a:stCxn id="125" idx="6"/>
                <a:endCxn id="115" idx="2"/>
              </p:cNvCxnSpPr>
              <p:nvPr/>
            </p:nvCxnSpPr>
            <p:spPr>
              <a:xfrm flipV="1">
                <a:off x="6934200" y="2801269"/>
                <a:ext cx="813748" cy="132096"/>
              </a:xfrm>
              <a:prstGeom prst="straightConnector1">
                <a:avLst/>
              </a:prstGeom>
              <a:ln w="127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29" name="Connettore 2 128">
                <a:extLst>
                  <a:ext uri="{FF2B5EF4-FFF2-40B4-BE49-F238E27FC236}">
                    <a16:creationId xmlns:a16="http://schemas.microsoft.com/office/drawing/2014/main" id="{29568289-BF59-4DBA-BA6A-F07FC693E316}"/>
                  </a:ext>
                </a:extLst>
              </p:cNvPr>
              <p:cNvCxnSpPr>
                <a:cxnSpLocks/>
                <a:stCxn id="123" idx="6"/>
                <a:endCxn id="116" idx="2"/>
              </p:cNvCxnSpPr>
              <p:nvPr/>
            </p:nvCxnSpPr>
            <p:spPr>
              <a:xfrm>
                <a:off x="6934200" y="2231399"/>
                <a:ext cx="813748" cy="1074681"/>
              </a:xfrm>
              <a:prstGeom prst="straightConnector1">
                <a:avLst/>
              </a:prstGeom>
              <a:ln w="127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30" name="Connettore 2 129">
                <a:extLst>
                  <a:ext uri="{FF2B5EF4-FFF2-40B4-BE49-F238E27FC236}">
                    <a16:creationId xmlns:a16="http://schemas.microsoft.com/office/drawing/2014/main" id="{7B16A566-8CD0-49DB-AD7F-AA60C2778B39}"/>
                  </a:ext>
                </a:extLst>
              </p:cNvPr>
              <p:cNvCxnSpPr>
                <a:cxnSpLocks/>
                <a:stCxn id="124" idx="6"/>
                <a:endCxn id="116" idx="2"/>
              </p:cNvCxnSpPr>
              <p:nvPr/>
            </p:nvCxnSpPr>
            <p:spPr>
              <a:xfrm>
                <a:off x="6934200" y="2583467"/>
                <a:ext cx="813748" cy="722613"/>
              </a:xfrm>
              <a:prstGeom prst="straightConnector1">
                <a:avLst/>
              </a:prstGeom>
              <a:ln w="127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31" name="Connettore 2 130">
                <a:extLst>
                  <a:ext uri="{FF2B5EF4-FFF2-40B4-BE49-F238E27FC236}">
                    <a16:creationId xmlns:a16="http://schemas.microsoft.com/office/drawing/2014/main" id="{3C905836-A874-42A4-8709-9264B53168B2}"/>
                  </a:ext>
                </a:extLst>
              </p:cNvPr>
              <p:cNvCxnSpPr>
                <a:cxnSpLocks/>
                <a:stCxn id="125" idx="6"/>
                <a:endCxn id="116" idx="2"/>
              </p:cNvCxnSpPr>
              <p:nvPr/>
            </p:nvCxnSpPr>
            <p:spPr>
              <a:xfrm>
                <a:off x="6934200" y="2933365"/>
                <a:ext cx="813748" cy="372715"/>
              </a:xfrm>
              <a:prstGeom prst="straightConnector1">
                <a:avLst/>
              </a:prstGeom>
              <a:ln w="127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132" name="Ovale 131">
                <a:extLst>
                  <a:ext uri="{FF2B5EF4-FFF2-40B4-BE49-F238E27FC236}">
                    <a16:creationId xmlns:a16="http://schemas.microsoft.com/office/drawing/2014/main" id="{7570BD2C-A5C3-4EA2-84A7-CEA213106EDA}"/>
                  </a:ext>
                </a:extLst>
              </p:cNvPr>
              <p:cNvSpPr>
                <a:spLocks noChangeAspect="1"/>
              </p:cNvSpPr>
              <p:nvPr/>
            </p:nvSpPr>
            <p:spPr>
              <a:xfrm>
                <a:off x="8779943" y="2397070"/>
                <a:ext cx="216000" cy="216000"/>
              </a:xfrm>
              <a:prstGeom prst="ellipse">
                <a:avLst/>
              </a:prstGeom>
              <a:noFill/>
              <a:ln w="190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3" name="Connettore 2 132">
                <a:extLst>
                  <a:ext uri="{FF2B5EF4-FFF2-40B4-BE49-F238E27FC236}">
                    <a16:creationId xmlns:a16="http://schemas.microsoft.com/office/drawing/2014/main" id="{FC3ACDED-2D51-4C4A-98D7-0B3A06A0C968}"/>
                  </a:ext>
                </a:extLst>
              </p:cNvPr>
              <p:cNvCxnSpPr>
                <a:cxnSpLocks/>
                <a:stCxn id="113" idx="6"/>
                <a:endCxn id="132" idx="2"/>
              </p:cNvCxnSpPr>
              <p:nvPr/>
            </p:nvCxnSpPr>
            <p:spPr>
              <a:xfrm>
                <a:off x="8071948" y="1787965"/>
                <a:ext cx="707995" cy="717105"/>
              </a:xfrm>
              <a:prstGeom prst="straightConnector1">
                <a:avLst/>
              </a:prstGeom>
              <a:ln w="127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134" name="Connettore 2 133">
                <a:extLst>
                  <a:ext uri="{FF2B5EF4-FFF2-40B4-BE49-F238E27FC236}">
                    <a16:creationId xmlns:a16="http://schemas.microsoft.com/office/drawing/2014/main" id="{74170D8C-FA9B-4B56-90FA-9E1D657AFBCC}"/>
                  </a:ext>
                </a:extLst>
              </p:cNvPr>
              <p:cNvCxnSpPr>
                <a:cxnSpLocks/>
                <a:stCxn id="114" idx="6"/>
              </p:cNvCxnSpPr>
              <p:nvPr/>
            </p:nvCxnSpPr>
            <p:spPr>
              <a:xfrm>
                <a:off x="8071948" y="2292776"/>
                <a:ext cx="707995" cy="207999"/>
              </a:xfrm>
              <a:prstGeom prst="straightConnector1">
                <a:avLst/>
              </a:prstGeom>
              <a:ln w="127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135" name="Connettore 2 134">
                <a:extLst>
                  <a:ext uri="{FF2B5EF4-FFF2-40B4-BE49-F238E27FC236}">
                    <a16:creationId xmlns:a16="http://schemas.microsoft.com/office/drawing/2014/main" id="{A8E6AC80-56CB-490D-843D-74BF7CCF6FD7}"/>
                  </a:ext>
                </a:extLst>
              </p:cNvPr>
              <p:cNvCxnSpPr>
                <a:cxnSpLocks/>
                <a:stCxn id="115" idx="6"/>
                <a:endCxn id="132" idx="2"/>
              </p:cNvCxnSpPr>
              <p:nvPr/>
            </p:nvCxnSpPr>
            <p:spPr>
              <a:xfrm flipV="1">
                <a:off x="8071948" y="2505070"/>
                <a:ext cx="707995" cy="296199"/>
              </a:xfrm>
              <a:prstGeom prst="straightConnector1">
                <a:avLst/>
              </a:prstGeom>
              <a:ln w="127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136" name="Connettore 2 135">
                <a:extLst>
                  <a:ext uri="{FF2B5EF4-FFF2-40B4-BE49-F238E27FC236}">
                    <a16:creationId xmlns:a16="http://schemas.microsoft.com/office/drawing/2014/main" id="{36125E3E-A5BC-46C8-B16A-6157C863F8E5}"/>
                  </a:ext>
                </a:extLst>
              </p:cNvPr>
              <p:cNvCxnSpPr>
                <a:cxnSpLocks/>
                <a:stCxn id="116" idx="6"/>
                <a:endCxn id="132" idx="2"/>
              </p:cNvCxnSpPr>
              <p:nvPr/>
            </p:nvCxnSpPr>
            <p:spPr>
              <a:xfrm flipV="1">
                <a:off x="8071948" y="2505070"/>
                <a:ext cx="707995" cy="801010"/>
              </a:xfrm>
              <a:prstGeom prst="straightConnector1">
                <a:avLst/>
              </a:prstGeom>
              <a:ln w="127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100" name="CasellaDiTesto 99">
                  <a:extLst>
                    <a:ext uri="{FF2B5EF4-FFF2-40B4-BE49-F238E27FC236}">
                      <a16:creationId xmlns:a16="http://schemas.microsoft.com/office/drawing/2014/main" id="{4FFEE5D5-A588-472E-86AD-2E258DA90BBC}"/>
                    </a:ext>
                  </a:extLst>
                </p:cNvPr>
                <p:cNvSpPr txBox="1"/>
                <p:nvPr/>
              </p:nvSpPr>
              <p:spPr>
                <a:xfrm>
                  <a:off x="175212" y="1314343"/>
                  <a:ext cx="52540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it-IT" b="0" i="1" smtClean="0">
                                <a:latin typeface="Cambria Math" panose="02040503050406030204" pitchFamily="18" charset="0"/>
                              </a:rPr>
                              <m:t>𝑥</m:t>
                            </m:r>
                          </m:e>
                          <m:sub>
                            <m:r>
                              <a:rPr lang="it-IT" b="0" i="1" smtClean="0">
                                <a:latin typeface="Cambria Math" panose="02040503050406030204" pitchFamily="18" charset="0"/>
                              </a:rPr>
                              <m:t>𝑖</m:t>
                            </m:r>
                            <m:r>
                              <a:rPr lang="it-IT" b="0" i="1" smtClean="0">
                                <a:latin typeface="Cambria Math" panose="02040503050406030204" pitchFamily="18" charset="0"/>
                              </a:rPr>
                              <m:t>1</m:t>
                            </m:r>
                          </m:sub>
                        </m:sSub>
                      </m:oMath>
                    </m:oMathPara>
                  </a14:m>
                  <a:endParaRPr lang="en-US" dirty="0"/>
                </a:p>
              </p:txBody>
            </p:sp>
          </mc:Choice>
          <mc:Fallback xmlns="">
            <p:sp>
              <p:nvSpPr>
                <p:cNvPr id="100" name="CasellaDiTesto 99">
                  <a:extLst>
                    <a:ext uri="{FF2B5EF4-FFF2-40B4-BE49-F238E27FC236}">
                      <a16:creationId xmlns:a16="http://schemas.microsoft.com/office/drawing/2014/main" id="{4FFEE5D5-A588-472E-86AD-2E258DA90BBC}"/>
                    </a:ext>
                  </a:extLst>
                </p:cNvPr>
                <p:cNvSpPr txBox="1">
                  <a:spLocks noRot="1" noChangeAspect="1" noMove="1" noResize="1" noEditPoints="1" noAdjustHandles="1" noChangeArrowheads="1" noChangeShapeType="1" noTextEdit="1"/>
                </p:cNvSpPr>
                <p:nvPr/>
              </p:nvSpPr>
              <p:spPr>
                <a:xfrm>
                  <a:off x="175212" y="1314343"/>
                  <a:ext cx="525400" cy="369332"/>
                </a:xfrm>
                <a:prstGeom prst="rect">
                  <a:avLst/>
                </a:prstGeom>
                <a:blipFill>
                  <a:blip r:embed="rId10"/>
                  <a:stretch>
                    <a:fillRect b="-1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1" name="CasellaDiTesto 100">
                  <a:extLst>
                    <a:ext uri="{FF2B5EF4-FFF2-40B4-BE49-F238E27FC236}">
                      <a16:creationId xmlns:a16="http://schemas.microsoft.com/office/drawing/2014/main" id="{8C7698B5-1A28-40EF-ACAC-196CC0B2A086}"/>
                    </a:ext>
                  </a:extLst>
                </p:cNvPr>
                <p:cNvSpPr txBox="1"/>
                <p:nvPr/>
              </p:nvSpPr>
              <p:spPr>
                <a:xfrm>
                  <a:off x="164676" y="1794149"/>
                  <a:ext cx="52540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it-IT" b="0" i="1" smtClean="0">
                                <a:latin typeface="Cambria Math" panose="02040503050406030204" pitchFamily="18" charset="0"/>
                              </a:rPr>
                              <m:t>𝑥</m:t>
                            </m:r>
                          </m:e>
                          <m:sub>
                            <m:r>
                              <a:rPr lang="it-IT" b="0" i="1" smtClean="0">
                                <a:latin typeface="Cambria Math" panose="02040503050406030204" pitchFamily="18" charset="0"/>
                              </a:rPr>
                              <m:t>𝑖</m:t>
                            </m:r>
                            <m:r>
                              <a:rPr lang="it-IT" b="0" i="1" smtClean="0">
                                <a:latin typeface="Cambria Math" panose="02040503050406030204" pitchFamily="18" charset="0"/>
                              </a:rPr>
                              <m:t>2</m:t>
                            </m:r>
                          </m:sub>
                        </m:sSub>
                      </m:oMath>
                    </m:oMathPara>
                  </a14:m>
                  <a:endParaRPr lang="en-US" dirty="0"/>
                </a:p>
              </p:txBody>
            </p:sp>
          </mc:Choice>
          <mc:Fallback xmlns="">
            <p:sp>
              <p:nvSpPr>
                <p:cNvPr id="101" name="CasellaDiTesto 100">
                  <a:extLst>
                    <a:ext uri="{FF2B5EF4-FFF2-40B4-BE49-F238E27FC236}">
                      <a16:creationId xmlns:a16="http://schemas.microsoft.com/office/drawing/2014/main" id="{8C7698B5-1A28-40EF-ACAC-196CC0B2A086}"/>
                    </a:ext>
                  </a:extLst>
                </p:cNvPr>
                <p:cNvSpPr txBox="1">
                  <a:spLocks noRot="1" noChangeAspect="1" noMove="1" noResize="1" noEditPoints="1" noAdjustHandles="1" noChangeArrowheads="1" noChangeShapeType="1" noTextEdit="1"/>
                </p:cNvSpPr>
                <p:nvPr/>
              </p:nvSpPr>
              <p:spPr>
                <a:xfrm>
                  <a:off x="164676" y="1794149"/>
                  <a:ext cx="525400" cy="369332"/>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2" name="CasellaDiTesto 101">
                  <a:extLst>
                    <a:ext uri="{FF2B5EF4-FFF2-40B4-BE49-F238E27FC236}">
                      <a16:creationId xmlns:a16="http://schemas.microsoft.com/office/drawing/2014/main" id="{E6B94C11-D53D-42BD-A0FC-AB8C87DFA42F}"/>
                    </a:ext>
                  </a:extLst>
                </p:cNvPr>
                <p:cNvSpPr txBox="1"/>
                <p:nvPr/>
              </p:nvSpPr>
              <p:spPr>
                <a:xfrm>
                  <a:off x="163025" y="2273955"/>
                  <a:ext cx="52540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it-IT" b="0" i="1" smtClean="0">
                                <a:latin typeface="Cambria Math" panose="02040503050406030204" pitchFamily="18" charset="0"/>
                              </a:rPr>
                              <m:t>𝑥</m:t>
                            </m:r>
                          </m:e>
                          <m:sub>
                            <m:r>
                              <a:rPr lang="it-IT" b="0" i="1" smtClean="0">
                                <a:latin typeface="Cambria Math" panose="02040503050406030204" pitchFamily="18" charset="0"/>
                              </a:rPr>
                              <m:t>𝑖</m:t>
                            </m:r>
                            <m:r>
                              <a:rPr lang="it-IT" b="0" i="1" smtClean="0">
                                <a:latin typeface="Cambria Math" panose="02040503050406030204" pitchFamily="18" charset="0"/>
                              </a:rPr>
                              <m:t>3</m:t>
                            </m:r>
                          </m:sub>
                        </m:sSub>
                      </m:oMath>
                    </m:oMathPara>
                  </a14:m>
                  <a:endParaRPr lang="en-US" dirty="0"/>
                </a:p>
              </p:txBody>
            </p:sp>
          </mc:Choice>
          <mc:Fallback xmlns="">
            <p:sp>
              <p:nvSpPr>
                <p:cNvPr id="102" name="CasellaDiTesto 101">
                  <a:extLst>
                    <a:ext uri="{FF2B5EF4-FFF2-40B4-BE49-F238E27FC236}">
                      <a16:creationId xmlns:a16="http://schemas.microsoft.com/office/drawing/2014/main" id="{E6B94C11-D53D-42BD-A0FC-AB8C87DFA42F}"/>
                    </a:ext>
                  </a:extLst>
                </p:cNvPr>
                <p:cNvSpPr txBox="1">
                  <a:spLocks noRot="1" noChangeAspect="1" noMove="1" noResize="1" noEditPoints="1" noAdjustHandles="1" noChangeArrowheads="1" noChangeShapeType="1" noTextEdit="1"/>
                </p:cNvSpPr>
                <p:nvPr/>
              </p:nvSpPr>
              <p:spPr>
                <a:xfrm>
                  <a:off x="163025" y="2273955"/>
                  <a:ext cx="525400" cy="369332"/>
                </a:xfrm>
                <a:prstGeom prst="rect">
                  <a:avLst/>
                </a:prstGeom>
                <a:blipFill>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3" name="CasellaDiTesto 102">
                  <a:extLst>
                    <a:ext uri="{FF2B5EF4-FFF2-40B4-BE49-F238E27FC236}">
                      <a16:creationId xmlns:a16="http://schemas.microsoft.com/office/drawing/2014/main" id="{CDF1C15D-C438-4916-AF31-463C9E7840B9}"/>
                    </a:ext>
                  </a:extLst>
                </p:cNvPr>
                <p:cNvSpPr txBox="1"/>
                <p:nvPr/>
              </p:nvSpPr>
              <p:spPr>
                <a:xfrm>
                  <a:off x="1973019" y="705093"/>
                  <a:ext cx="47263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it-IT" b="0" i="1" smtClean="0">
                                <a:latin typeface="Cambria Math" panose="02040503050406030204" pitchFamily="18" charset="0"/>
                              </a:rPr>
                              <m:t>𝑛</m:t>
                            </m:r>
                          </m:e>
                          <m:sub>
                            <m:r>
                              <a:rPr lang="it-IT" b="0" i="1" smtClean="0">
                                <a:latin typeface="Cambria Math" panose="02040503050406030204" pitchFamily="18" charset="0"/>
                              </a:rPr>
                              <m:t>1</m:t>
                            </m:r>
                          </m:sub>
                        </m:sSub>
                      </m:oMath>
                    </m:oMathPara>
                  </a14:m>
                  <a:endParaRPr lang="en-US" dirty="0"/>
                </a:p>
              </p:txBody>
            </p:sp>
          </mc:Choice>
          <mc:Fallback xmlns="">
            <p:sp>
              <p:nvSpPr>
                <p:cNvPr id="103" name="CasellaDiTesto 102">
                  <a:extLst>
                    <a:ext uri="{FF2B5EF4-FFF2-40B4-BE49-F238E27FC236}">
                      <a16:creationId xmlns:a16="http://schemas.microsoft.com/office/drawing/2014/main" id="{CDF1C15D-C438-4916-AF31-463C9E7840B9}"/>
                    </a:ext>
                  </a:extLst>
                </p:cNvPr>
                <p:cNvSpPr txBox="1">
                  <a:spLocks noRot="1" noChangeAspect="1" noMove="1" noResize="1" noEditPoints="1" noAdjustHandles="1" noChangeArrowheads="1" noChangeShapeType="1" noTextEdit="1"/>
                </p:cNvSpPr>
                <p:nvPr/>
              </p:nvSpPr>
              <p:spPr>
                <a:xfrm>
                  <a:off x="1973019" y="705093"/>
                  <a:ext cx="472630" cy="369332"/>
                </a:xfrm>
                <a:prstGeom prst="rect">
                  <a:avLst/>
                </a:prstGeom>
                <a:blipFill>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4" name="CasellaDiTesto 103">
                  <a:extLst>
                    <a:ext uri="{FF2B5EF4-FFF2-40B4-BE49-F238E27FC236}">
                      <a16:creationId xmlns:a16="http://schemas.microsoft.com/office/drawing/2014/main" id="{0796C4F7-2B57-427A-BD6F-8D2F18F4ED2C}"/>
                    </a:ext>
                  </a:extLst>
                </p:cNvPr>
                <p:cNvSpPr txBox="1"/>
                <p:nvPr/>
              </p:nvSpPr>
              <p:spPr>
                <a:xfrm>
                  <a:off x="1973019" y="1409883"/>
                  <a:ext cx="477951"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it-IT" b="0" i="1" smtClean="0">
                                <a:latin typeface="Cambria Math" panose="02040503050406030204" pitchFamily="18" charset="0"/>
                              </a:rPr>
                              <m:t>𝑛</m:t>
                            </m:r>
                          </m:e>
                          <m:sub>
                            <m:r>
                              <a:rPr lang="it-IT" b="0" i="1" smtClean="0">
                                <a:latin typeface="Cambria Math" panose="02040503050406030204" pitchFamily="18" charset="0"/>
                              </a:rPr>
                              <m:t>2</m:t>
                            </m:r>
                          </m:sub>
                        </m:sSub>
                      </m:oMath>
                    </m:oMathPara>
                  </a14:m>
                  <a:endParaRPr lang="en-US" dirty="0"/>
                </a:p>
              </p:txBody>
            </p:sp>
          </mc:Choice>
          <mc:Fallback xmlns="">
            <p:sp>
              <p:nvSpPr>
                <p:cNvPr id="104" name="CasellaDiTesto 103">
                  <a:extLst>
                    <a:ext uri="{FF2B5EF4-FFF2-40B4-BE49-F238E27FC236}">
                      <a16:creationId xmlns:a16="http://schemas.microsoft.com/office/drawing/2014/main" id="{0796C4F7-2B57-427A-BD6F-8D2F18F4ED2C}"/>
                    </a:ext>
                  </a:extLst>
                </p:cNvPr>
                <p:cNvSpPr txBox="1">
                  <a:spLocks noRot="1" noChangeAspect="1" noMove="1" noResize="1" noEditPoints="1" noAdjustHandles="1" noChangeArrowheads="1" noChangeShapeType="1" noTextEdit="1"/>
                </p:cNvSpPr>
                <p:nvPr/>
              </p:nvSpPr>
              <p:spPr>
                <a:xfrm>
                  <a:off x="1973019" y="1409883"/>
                  <a:ext cx="477951" cy="369332"/>
                </a:xfrm>
                <a:prstGeom prst="rect">
                  <a:avLst/>
                </a:prstGeom>
                <a:blipFill>
                  <a:blip r:embed="rId1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5" name="CasellaDiTesto 104">
                  <a:extLst>
                    <a:ext uri="{FF2B5EF4-FFF2-40B4-BE49-F238E27FC236}">
                      <a16:creationId xmlns:a16="http://schemas.microsoft.com/office/drawing/2014/main" id="{7C7BE9FA-6307-405A-9992-3C7FFE2E0D25}"/>
                    </a:ext>
                  </a:extLst>
                </p:cNvPr>
                <p:cNvSpPr txBox="1"/>
                <p:nvPr/>
              </p:nvSpPr>
              <p:spPr>
                <a:xfrm>
                  <a:off x="1968759" y="2088515"/>
                  <a:ext cx="477951"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it-IT" b="0" i="1" smtClean="0">
                                <a:latin typeface="Cambria Math" panose="02040503050406030204" pitchFamily="18" charset="0"/>
                              </a:rPr>
                              <m:t>𝑛</m:t>
                            </m:r>
                          </m:e>
                          <m:sub>
                            <m:r>
                              <a:rPr lang="it-IT" b="0" i="1" smtClean="0">
                                <a:latin typeface="Cambria Math" panose="02040503050406030204" pitchFamily="18" charset="0"/>
                              </a:rPr>
                              <m:t>3</m:t>
                            </m:r>
                          </m:sub>
                        </m:sSub>
                      </m:oMath>
                    </m:oMathPara>
                  </a14:m>
                  <a:endParaRPr lang="en-US" dirty="0"/>
                </a:p>
              </p:txBody>
            </p:sp>
          </mc:Choice>
          <mc:Fallback xmlns="">
            <p:sp>
              <p:nvSpPr>
                <p:cNvPr id="105" name="CasellaDiTesto 104">
                  <a:extLst>
                    <a:ext uri="{FF2B5EF4-FFF2-40B4-BE49-F238E27FC236}">
                      <a16:creationId xmlns:a16="http://schemas.microsoft.com/office/drawing/2014/main" id="{7C7BE9FA-6307-405A-9992-3C7FFE2E0D25}"/>
                    </a:ext>
                  </a:extLst>
                </p:cNvPr>
                <p:cNvSpPr txBox="1">
                  <a:spLocks noRot="1" noChangeAspect="1" noMove="1" noResize="1" noEditPoints="1" noAdjustHandles="1" noChangeArrowheads="1" noChangeShapeType="1" noTextEdit="1"/>
                </p:cNvSpPr>
                <p:nvPr/>
              </p:nvSpPr>
              <p:spPr>
                <a:xfrm>
                  <a:off x="1968759" y="2088515"/>
                  <a:ext cx="477951" cy="369332"/>
                </a:xfrm>
                <a:prstGeom prst="rect">
                  <a:avLst/>
                </a:prstGeom>
                <a:blipFill>
                  <a:blip r:embed="rId1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6" name="CasellaDiTesto 105">
                  <a:extLst>
                    <a:ext uri="{FF2B5EF4-FFF2-40B4-BE49-F238E27FC236}">
                      <a16:creationId xmlns:a16="http://schemas.microsoft.com/office/drawing/2014/main" id="{7B3E6B6A-7954-4701-81DE-716B6681768E}"/>
                    </a:ext>
                  </a:extLst>
                </p:cNvPr>
                <p:cNvSpPr txBox="1"/>
                <p:nvPr/>
              </p:nvSpPr>
              <p:spPr>
                <a:xfrm>
                  <a:off x="1959234" y="2781214"/>
                  <a:ext cx="477951"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it-IT" b="0" i="1" smtClean="0">
                                <a:latin typeface="Cambria Math" panose="02040503050406030204" pitchFamily="18" charset="0"/>
                              </a:rPr>
                              <m:t>𝑛</m:t>
                            </m:r>
                          </m:e>
                          <m:sub>
                            <m:r>
                              <a:rPr lang="it-IT" b="0" i="1" smtClean="0">
                                <a:latin typeface="Cambria Math" panose="02040503050406030204" pitchFamily="18" charset="0"/>
                              </a:rPr>
                              <m:t>4</m:t>
                            </m:r>
                          </m:sub>
                        </m:sSub>
                      </m:oMath>
                    </m:oMathPara>
                  </a14:m>
                  <a:endParaRPr lang="en-US" dirty="0"/>
                </a:p>
              </p:txBody>
            </p:sp>
          </mc:Choice>
          <mc:Fallback xmlns="">
            <p:sp>
              <p:nvSpPr>
                <p:cNvPr id="106" name="CasellaDiTesto 105">
                  <a:extLst>
                    <a:ext uri="{FF2B5EF4-FFF2-40B4-BE49-F238E27FC236}">
                      <a16:creationId xmlns:a16="http://schemas.microsoft.com/office/drawing/2014/main" id="{7B3E6B6A-7954-4701-81DE-716B6681768E}"/>
                    </a:ext>
                  </a:extLst>
                </p:cNvPr>
                <p:cNvSpPr txBox="1">
                  <a:spLocks noRot="1" noChangeAspect="1" noMove="1" noResize="1" noEditPoints="1" noAdjustHandles="1" noChangeArrowheads="1" noChangeShapeType="1" noTextEdit="1"/>
                </p:cNvSpPr>
                <p:nvPr/>
              </p:nvSpPr>
              <p:spPr>
                <a:xfrm>
                  <a:off x="1959234" y="2781214"/>
                  <a:ext cx="477951" cy="369332"/>
                </a:xfrm>
                <a:prstGeom prst="rect">
                  <a:avLst/>
                </a:prstGeom>
                <a:blipFill>
                  <a:blip r:embed="rId1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7" name="CasellaDiTesto 106">
                  <a:extLst>
                    <a:ext uri="{FF2B5EF4-FFF2-40B4-BE49-F238E27FC236}">
                      <a16:creationId xmlns:a16="http://schemas.microsoft.com/office/drawing/2014/main" id="{167479EC-045E-4DA8-8C84-BA4E111A9603}"/>
                    </a:ext>
                  </a:extLst>
                </p:cNvPr>
                <p:cNvSpPr txBox="1"/>
                <p:nvPr/>
              </p:nvSpPr>
              <p:spPr>
                <a:xfrm>
                  <a:off x="3329496" y="1686423"/>
                  <a:ext cx="43505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it-IT" i="1" smtClean="0">
                                <a:latin typeface="Cambria Math" panose="02040503050406030204" pitchFamily="18" charset="0"/>
                              </a:rPr>
                            </m:ctrlPr>
                          </m:sSubPr>
                          <m:e>
                            <m:r>
                              <a:rPr lang="it-IT" b="0" i="1" smtClean="0">
                                <a:latin typeface="Cambria Math" panose="02040503050406030204" pitchFamily="18" charset="0"/>
                              </a:rPr>
                              <m:t>𝑦</m:t>
                            </m:r>
                          </m:e>
                          <m:sub>
                            <m:r>
                              <a:rPr lang="it-IT" b="0" i="1" smtClean="0">
                                <a:latin typeface="Cambria Math" panose="02040503050406030204" pitchFamily="18" charset="0"/>
                              </a:rPr>
                              <m:t>𝑖</m:t>
                            </m:r>
                          </m:sub>
                        </m:sSub>
                      </m:oMath>
                    </m:oMathPara>
                  </a14:m>
                  <a:endParaRPr lang="en-US" dirty="0"/>
                </a:p>
              </p:txBody>
            </p:sp>
          </mc:Choice>
          <mc:Fallback xmlns="">
            <p:sp>
              <p:nvSpPr>
                <p:cNvPr id="107" name="CasellaDiTesto 106">
                  <a:extLst>
                    <a:ext uri="{FF2B5EF4-FFF2-40B4-BE49-F238E27FC236}">
                      <a16:creationId xmlns:a16="http://schemas.microsoft.com/office/drawing/2014/main" id="{167479EC-045E-4DA8-8C84-BA4E111A9603}"/>
                    </a:ext>
                  </a:extLst>
                </p:cNvPr>
                <p:cNvSpPr txBox="1">
                  <a:spLocks noRot="1" noChangeAspect="1" noMove="1" noResize="1" noEditPoints="1" noAdjustHandles="1" noChangeArrowheads="1" noChangeShapeType="1" noTextEdit="1"/>
                </p:cNvSpPr>
                <p:nvPr/>
              </p:nvSpPr>
              <p:spPr>
                <a:xfrm>
                  <a:off x="3329496" y="1686423"/>
                  <a:ext cx="435054" cy="369332"/>
                </a:xfrm>
                <a:prstGeom prst="rect">
                  <a:avLst/>
                </a:prstGeom>
                <a:blipFill>
                  <a:blip r:embed="rId17"/>
                  <a:stretch>
                    <a:fillRect b="-6667"/>
                  </a:stretch>
                </a:blipFill>
              </p:spPr>
              <p:txBody>
                <a:bodyPr/>
                <a:lstStyle/>
                <a:p>
                  <a:r>
                    <a:rPr lang="en-US">
                      <a:noFill/>
                    </a:rPr>
                    <a:t> </a:t>
                  </a:r>
                </a:p>
              </p:txBody>
            </p:sp>
          </mc:Fallback>
        </mc:AlternateContent>
        <p:sp>
          <p:nvSpPr>
            <p:cNvPr id="108" name="CasellaDiTesto 107">
              <a:extLst>
                <a:ext uri="{FF2B5EF4-FFF2-40B4-BE49-F238E27FC236}">
                  <a16:creationId xmlns:a16="http://schemas.microsoft.com/office/drawing/2014/main" id="{61B3A3B1-B887-4D10-8FF6-2B963A2C26BE}"/>
                </a:ext>
              </a:extLst>
            </p:cNvPr>
            <p:cNvSpPr txBox="1"/>
            <p:nvPr/>
          </p:nvSpPr>
          <p:spPr>
            <a:xfrm>
              <a:off x="755870" y="151718"/>
              <a:ext cx="2964060" cy="338554"/>
            </a:xfrm>
            <a:prstGeom prst="rect">
              <a:avLst/>
            </a:prstGeom>
            <a:noFill/>
          </p:spPr>
          <p:txBody>
            <a:bodyPr wrap="square">
              <a:spAutoFit/>
            </a:bodyPr>
            <a:lstStyle/>
            <a:p>
              <a:r>
                <a:rPr lang="en-US" sz="1600" b="1" dirty="0"/>
                <a:t>Dense or fully-connected layer</a:t>
              </a:r>
              <a:endParaRPr lang="en-US" sz="1600" dirty="0"/>
            </a:p>
          </p:txBody>
        </p:sp>
        <p:sp>
          <p:nvSpPr>
            <p:cNvPr id="109" name="Rettangolo 108">
              <a:extLst>
                <a:ext uri="{FF2B5EF4-FFF2-40B4-BE49-F238E27FC236}">
                  <a16:creationId xmlns:a16="http://schemas.microsoft.com/office/drawing/2014/main" id="{00476A41-271F-43C9-8F59-5BDF233EBD44}"/>
                </a:ext>
              </a:extLst>
            </p:cNvPr>
            <p:cNvSpPr/>
            <p:nvPr/>
          </p:nvSpPr>
          <p:spPr>
            <a:xfrm>
              <a:off x="1764821" y="587110"/>
              <a:ext cx="882473" cy="279060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ttangolo 109">
              <a:extLst>
                <a:ext uri="{FF2B5EF4-FFF2-40B4-BE49-F238E27FC236}">
                  <a16:creationId xmlns:a16="http://schemas.microsoft.com/office/drawing/2014/main" id="{CEF02890-7379-4327-9DB1-9155F19438B7}"/>
                </a:ext>
              </a:extLst>
            </p:cNvPr>
            <p:cNvSpPr/>
            <p:nvPr/>
          </p:nvSpPr>
          <p:spPr>
            <a:xfrm>
              <a:off x="220337" y="1153003"/>
              <a:ext cx="882473" cy="168822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CasellaDiTesto 110">
              <a:extLst>
                <a:ext uri="{FF2B5EF4-FFF2-40B4-BE49-F238E27FC236}">
                  <a16:creationId xmlns:a16="http://schemas.microsoft.com/office/drawing/2014/main" id="{FCE94E35-ADEE-46FC-8193-8D4D9C386760}"/>
                </a:ext>
              </a:extLst>
            </p:cNvPr>
            <p:cNvSpPr txBox="1"/>
            <p:nvPr/>
          </p:nvSpPr>
          <p:spPr>
            <a:xfrm>
              <a:off x="114019" y="818309"/>
              <a:ext cx="1163762" cy="338554"/>
            </a:xfrm>
            <a:prstGeom prst="rect">
              <a:avLst/>
            </a:prstGeom>
            <a:noFill/>
          </p:spPr>
          <p:txBody>
            <a:bodyPr wrap="square">
              <a:spAutoFit/>
            </a:bodyPr>
            <a:lstStyle/>
            <a:p>
              <a:r>
                <a:rPr lang="en-US" sz="1600" b="1" dirty="0"/>
                <a:t>Input layer</a:t>
              </a:r>
              <a:endParaRPr lang="en-US" sz="1600" dirty="0"/>
            </a:p>
          </p:txBody>
        </p:sp>
        <p:sp>
          <p:nvSpPr>
            <p:cNvPr id="112" name="CasellaDiTesto 111">
              <a:extLst>
                <a:ext uri="{FF2B5EF4-FFF2-40B4-BE49-F238E27FC236}">
                  <a16:creationId xmlns:a16="http://schemas.microsoft.com/office/drawing/2014/main" id="{1EB6200D-A727-427D-821F-B11FF54FC334}"/>
                </a:ext>
              </a:extLst>
            </p:cNvPr>
            <p:cNvSpPr txBox="1"/>
            <p:nvPr/>
          </p:nvSpPr>
          <p:spPr>
            <a:xfrm>
              <a:off x="3011956" y="1409883"/>
              <a:ext cx="1339638" cy="338554"/>
            </a:xfrm>
            <a:prstGeom prst="rect">
              <a:avLst/>
            </a:prstGeom>
            <a:noFill/>
          </p:spPr>
          <p:txBody>
            <a:bodyPr wrap="square">
              <a:spAutoFit/>
            </a:bodyPr>
            <a:lstStyle/>
            <a:p>
              <a:r>
                <a:rPr lang="en-US" sz="1600" b="1" dirty="0"/>
                <a:t>Output layer</a:t>
              </a:r>
              <a:endParaRPr lang="en-US" sz="1600" dirty="0"/>
            </a:p>
          </p:txBody>
        </p:sp>
      </p:grpSp>
      <p:sp>
        <p:nvSpPr>
          <p:cNvPr id="137" name="CasellaDiTesto 136">
            <a:extLst>
              <a:ext uri="{FF2B5EF4-FFF2-40B4-BE49-F238E27FC236}">
                <a16:creationId xmlns:a16="http://schemas.microsoft.com/office/drawing/2014/main" id="{45D275DC-5E21-4D15-A739-557B5C479EC6}"/>
              </a:ext>
            </a:extLst>
          </p:cNvPr>
          <p:cNvSpPr txBox="1"/>
          <p:nvPr/>
        </p:nvSpPr>
        <p:spPr>
          <a:xfrm>
            <a:off x="173042" y="-17585"/>
            <a:ext cx="4546245" cy="553998"/>
          </a:xfrm>
          <a:prstGeom prst="rect">
            <a:avLst/>
          </a:prstGeom>
          <a:noFill/>
        </p:spPr>
        <p:txBody>
          <a:bodyPr wrap="none" rtlCol="0">
            <a:spAutoFit/>
          </a:bodyPr>
          <a:lstStyle/>
          <a:p>
            <a:r>
              <a:rPr lang="en-US" sz="3000" b="1" dirty="0"/>
              <a:t>The Multi-Layer Perceptron</a:t>
            </a:r>
          </a:p>
        </p:txBody>
      </p:sp>
      <mc:AlternateContent xmlns:mc="http://schemas.openxmlformats.org/markup-compatibility/2006" xmlns:a14="http://schemas.microsoft.com/office/drawing/2010/main">
        <mc:Choice Requires="a14">
          <p:sp>
            <p:nvSpPr>
              <p:cNvPr id="2" name="CasellaDiTesto 1">
                <a:extLst>
                  <a:ext uri="{FF2B5EF4-FFF2-40B4-BE49-F238E27FC236}">
                    <a16:creationId xmlns:a16="http://schemas.microsoft.com/office/drawing/2014/main" id="{C24333D7-3C3C-41AA-AB49-00FE38371F6B}"/>
                  </a:ext>
                </a:extLst>
              </p:cNvPr>
              <p:cNvSpPr txBox="1"/>
              <p:nvPr/>
            </p:nvSpPr>
            <p:spPr>
              <a:xfrm>
                <a:off x="7249484" y="5825202"/>
                <a:ext cx="3508333" cy="338554"/>
              </a:xfrm>
              <a:prstGeom prst="rect">
                <a:avLst/>
              </a:prstGeom>
              <a:noFill/>
            </p:spPr>
            <p:txBody>
              <a:bodyPr wrap="none" rtlCol="0">
                <a:spAutoFit/>
              </a:bodyPr>
              <a:lstStyle/>
              <a:p>
                <a:r>
                  <a:rPr lang="en-US" sz="1600" dirty="0"/>
                  <a:t>(by including the activation function, </a:t>
                </a:r>
                <a14:m>
                  <m:oMath xmlns:m="http://schemas.openxmlformats.org/officeDocument/2006/math">
                    <m:r>
                      <a:rPr lang="en-US" sz="1600" i="1" smtClean="0">
                        <a:latin typeface="Cambria Math" panose="02040503050406030204" pitchFamily="18" charset="0"/>
                        <a:ea typeface="Cambria Math" panose="02040503050406030204" pitchFamily="18" charset="0"/>
                      </a:rPr>
                      <m:t>𝜎</m:t>
                    </m:r>
                  </m:oMath>
                </a14:m>
                <a:r>
                  <a:rPr lang="en-US" sz="1600" dirty="0"/>
                  <a:t>)</a:t>
                </a:r>
              </a:p>
            </p:txBody>
          </p:sp>
        </mc:Choice>
        <mc:Fallback xmlns="">
          <p:sp>
            <p:nvSpPr>
              <p:cNvPr id="2" name="CasellaDiTesto 1">
                <a:extLst>
                  <a:ext uri="{FF2B5EF4-FFF2-40B4-BE49-F238E27FC236}">
                    <a16:creationId xmlns:a16="http://schemas.microsoft.com/office/drawing/2014/main" id="{C24333D7-3C3C-41AA-AB49-00FE38371F6B}"/>
                  </a:ext>
                </a:extLst>
              </p:cNvPr>
              <p:cNvSpPr txBox="1">
                <a:spLocks noRot="1" noChangeAspect="1" noMove="1" noResize="1" noEditPoints="1" noAdjustHandles="1" noChangeArrowheads="1" noChangeShapeType="1" noTextEdit="1"/>
              </p:cNvSpPr>
              <p:nvPr/>
            </p:nvSpPr>
            <p:spPr>
              <a:xfrm>
                <a:off x="7249484" y="5825202"/>
                <a:ext cx="3508333" cy="338554"/>
              </a:xfrm>
              <a:prstGeom prst="rect">
                <a:avLst/>
              </a:prstGeom>
              <a:blipFill>
                <a:blip r:embed="rId18"/>
                <a:stretch>
                  <a:fillRect l="-868" t="-5455" b="-23636"/>
                </a:stretch>
              </a:blipFill>
            </p:spPr>
            <p:txBody>
              <a:bodyPr/>
              <a:lstStyle/>
              <a:p>
                <a:r>
                  <a:rPr lang="en-US">
                    <a:noFill/>
                  </a:rPr>
                  <a:t> </a:t>
                </a:r>
              </a:p>
            </p:txBody>
          </p:sp>
        </mc:Fallback>
      </mc:AlternateContent>
    </p:spTree>
    <p:extLst>
      <p:ext uri="{BB962C8B-B14F-4D97-AF65-F5344CB8AC3E}">
        <p14:creationId xmlns:p14="http://schemas.microsoft.com/office/powerpoint/2010/main" val="320300401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BA49B5CB-0E59-47F5-A598-B008FEAB60F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555" t="5848" r="6725" b="6140"/>
          <a:stretch/>
        </p:blipFill>
        <p:spPr bwMode="auto">
          <a:xfrm>
            <a:off x="11390552" y="-17585"/>
            <a:ext cx="801448" cy="80411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662D03B7-781F-465F-B63F-5FECEC74ED4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2882" t="12118" r="9832" b="18598"/>
          <a:stretch/>
        </p:blipFill>
        <p:spPr bwMode="auto">
          <a:xfrm>
            <a:off x="11435555" y="786534"/>
            <a:ext cx="731111" cy="655404"/>
          </a:xfrm>
          <a:prstGeom prst="rect">
            <a:avLst/>
          </a:prstGeom>
          <a:noFill/>
          <a:extLst>
            <a:ext uri="{909E8E84-426E-40DD-AFC4-6F175D3DCCD1}">
              <a14:hiddenFill xmlns:a14="http://schemas.microsoft.com/office/drawing/2010/main">
                <a:solidFill>
                  <a:srgbClr val="FFFFFF"/>
                </a:solidFill>
              </a14:hiddenFill>
            </a:ext>
          </a:extLst>
        </p:spPr>
      </p:pic>
      <p:pic>
        <p:nvPicPr>
          <p:cNvPr id="6" name="Immagine 5">
            <a:extLst>
              <a:ext uri="{FF2B5EF4-FFF2-40B4-BE49-F238E27FC236}">
                <a16:creationId xmlns:a16="http://schemas.microsoft.com/office/drawing/2014/main" id="{E506EE41-8FBF-4069-BE3E-A9357494240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80313" y="0"/>
            <a:ext cx="801447" cy="800101"/>
          </a:xfrm>
          <a:prstGeom prst="rect">
            <a:avLst/>
          </a:prstGeom>
          <a:ln>
            <a:noFill/>
          </a:ln>
          <a:effectLst>
            <a:outerShdw blurRad="292100" dist="139700" dir="2700000" algn="tl" rotWithShape="0">
              <a:srgbClr val="333333">
                <a:alpha val="65000"/>
              </a:srgbClr>
            </a:outerShdw>
          </a:effectLst>
        </p:spPr>
      </p:pic>
      <p:sp>
        <p:nvSpPr>
          <p:cNvPr id="9" name="CasellaDiTesto 8">
            <a:extLst>
              <a:ext uri="{FF2B5EF4-FFF2-40B4-BE49-F238E27FC236}">
                <a16:creationId xmlns:a16="http://schemas.microsoft.com/office/drawing/2014/main" id="{78F30BA7-DC35-49CF-8F0D-1A9CA614DB74}"/>
              </a:ext>
            </a:extLst>
          </p:cNvPr>
          <p:cNvSpPr txBox="1"/>
          <p:nvPr/>
        </p:nvSpPr>
        <p:spPr>
          <a:xfrm>
            <a:off x="8484823" y="6488668"/>
            <a:ext cx="3707177" cy="369332"/>
          </a:xfrm>
          <a:prstGeom prst="rect">
            <a:avLst/>
          </a:prstGeom>
          <a:noFill/>
        </p:spPr>
        <p:txBody>
          <a:bodyPr wrap="square" rtlCol="0">
            <a:spAutoFit/>
          </a:bodyPr>
          <a:lstStyle/>
          <a:p>
            <a:r>
              <a:rPr lang="en-US" i="1" dirty="0"/>
              <a:t>INAF School of AI, Naples, April 14-17</a:t>
            </a:r>
          </a:p>
        </p:txBody>
      </p:sp>
      <mc:AlternateContent xmlns:mc="http://schemas.openxmlformats.org/markup-compatibility/2006" xmlns:a14="http://schemas.microsoft.com/office/drawing/2010/main">
        <mc:Choice Requires="a14">
          <p:sp>
            <p:nvSpPr>
              <p:cNvPr id="65" name="CasellaDiTesto 64">
                <a:extLst>
                  <a:ext uri="{FF2B5EF4-FFF2-40B4-BE49-F238E27FC236}">
                    <a16:creationId xmlns:a16="http://schemas.microsoft.com/office/drawing/2014/main" id="{06265F65-64C1-426D-AE72-2EB515833A72}"/>
                  </a:ext>
                </a:extLst>
              </p:cNvPr>
              <p:cNvSpPr txBox="1"/>
              <p:nvPr/>
            </p:nvSpPr>
            <p:spPr>
              <a:xfrm>
                <a:off x="2827629" y="1425275"/>
                <a:ext cx="601457"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it-IT" b="0" i="1" smtClean="0">
                          <a:latin typeface="Cambria Math" panose="02040503050406030204" pitchFamily="18" charset="0"/>
                        </a:rPr>
                        <m:t>𝑋</m:t>
                      </m:r>
                    </m:oMath>
                  </m:oMathPara>
                </a14:m>
                <a:endParaRPr lang="en-US" dirty="0"/>
              </a:p>
            </p:txBody>
          </p:sp>
        </mc:Choice>
        <mc:Fallback xmlns="">
          <p:sp>
            <p:nvSpPr>
              <p:cNvPr id="65" name="CasellaDiTesto 64">
                <a:extLst>
                  <a:ext uri="{FF2B5EF4-FFF2-40B4-BE49-F238E27FC236}">
                    <a16:creationId xmlns:a16="http://schemas.microsoft.com/office/drawing/2014/main" id="{06265F65-64C1-426D-AE72-2EB515833A72}"/>
                  </a:ext>
                </a:extLst>
              </p:cNvPr>
              <p:cNvSpPr txBox="1">
                <a:spLocks noRot="1" noChangeAspect="1" noMove="1" noResize="1" noEditPoints="1" noAdjustHandles="1" noChangeArrowheads="1" noChangeShapeType="1" noTextEdit="1"/>
              </p:cNvSpPr>
              <p:nvPr/>
            </p:nvSpPr>
            <p:spPr>
              <a:xfrm>
                <a:off x="2827629" y="1425275"/>
                <a:ext cx="601457" cy="369332"/>
              </a:xfrm>
              <a:prstGeom prst="rect">
                <a:avLst/>
              </a:prstGeom>
              <a:blipFill>
                <a:blip r:embed="rId5"/>
                <a:stretch>
                  <a:fillRect/>
                </a:stretch>
              </a:blipFill>
            </p:spPr>
            <p:txBody>
              <a:bodyPr/>
              <a:lstStyle/>
              <a:p>
                <a:r>
                  <a:rPr lang="en-US">
                    <a:noFill/>
                  </a:rPr>
                  <a:t> </a:t>
                </a:r>
              </a:p>
            </p:txBody>
          </p:sp>
        </mc:Fallback>
      </mc:AlternateContent>
      <p:sp>
        <p:nvSpPr>
          <p:cNvPr id="74" name="CasellaDiTesto 73">
            <a:extLst>
              <a:ext uri="{FF2B5EF4-FFF2-40B4-BE49-F238E27FC236}">
                <a16:creationId xmlns:a16="http://schemas.microsoft.com/office/drawing/2014/main" id="{279A5460-8393-49D7-BA03-34A663D6EA8D}"/>
              </a:ext>
            </a:extLst>
          </p:cNvPr>
          <p:cNvSpPr txBox="1"/>
          <p:nvPr/>
        </p:nvSpPr>
        <p:spPr>
          <a:xfrm>
            <a:off x="3865982" y="1290204"/>
            <a:ext cx="2607385" cy="369332"/>
          </a:xfrm>
          <a:prstGeom prst="rect">
            <a:avLst/>
          </a:prstGeom>
          <a:noFill/>
        </p:spPr>
        <p:txBody>
          <a:bodyPr wrap="square">
            <a:spAutoFit/>
          </a:bodyPr>
          <a:lstStyle/>
          <a:p>
            <a:r>
              <a:rPr lang="en-US" dirty="0"/>
              <a:t>Forward propagation</a:t>
            </a:r>
          </a:p>
        </p:txBody>
      </p:sp>
      <p:grpSp>
        <p:nvGrpSpPr>
          <p:cNvPr id="88" name="Gruppo 87">
            <a:extLst>
              <a:ext uri="{FF2B5EF4-FFF2-40B4-BE49-F238E27FC236}">
                <a16:creationId xmlns:a16="http://schemas.microsoft.com/office/drawing/2014/main" id="{84AF6256-B414-4333-B88F-21CD6F39A04A}"/>
              </a:ext>
            </a:extLst>
          </p:cNvPr>
          <p:cNvGrpSpPr/>
          <p:nvPr/>
        </p:nvGrpSpPr>
        <p:grpSpPr>
          <a:xfrm>
            <a:off x="2853471" y="1619250"/>
            <a:ext cx="3937854" cy="2683127"/>
            <a:chOff x="2853471" y="1619250"/>
            <a:chExt cx="3937854" cy="2683127"/>
          </a:xfrm>
        </p:grpSpPr>
        <p:grpSp>
          <p:nvGrpSpPr>
            <p:cNvPr id="8" name="Gruppo 7">
              <a:extLst>
                <a:ext uri="{FF2B5EF4-FFF2-40B4-BE49-F238E27FC236}">
                  <a16:creationId xmlns:a16="http://schemas.microsoft.com/office/drawing/2014/main" id="{445DBDCE-9E28-42B4-B52D-043478372A1B}"/>
                </a:ext>
              </a:extLst>
            </p:cNvPr>
            <p:cNvGrpSpPr/>
            <p:nvPr/>
          </p:nvGrpSpPr>
          <p:grpSpPr>
            <a:xfrm>
              <a:off x="2853471" y="1794607"/>
              <a:ext cx="3772448" cy="2507770"/>
              <a:chOff x="6796821" y="1061182"/>
              <a:chExt cx="3772448" cy="2507770"/>
            </a:xfrm>
          </p:grpSpPr>
          <p:cxnSp>
            <p:nvCxnSpPr>
              <p:cNvPr id="10" name="Connettore 2 9">
                <a:extLst>
                  <a:ext uri="{FF2B5EF4-FFF2-40B4-BE49-F238E27FC236}">
                    <a16:creationId xmlns:a16="http://schemas.microsoft.com/office/drawing/2014/main" id="{9B2F1961-EB22-4CE4-A04B-F869BEEA6B08}"/>
                  </a:ext>
                </a:extLst>
              </p:cNvPr>
              <p:cNvCxnSpPr>
                <a:cxnSpLocks/>
                <a:stCxn id="16" idx="6"/>
                <a:endCxn id="45" idx="2"/>
              </p:cNvCxnSpPr>
              <p:nvPr/>
            </p:nvCxnSpPr>
            <p:spPr>
              <a:xfrm flipV="1">
                <a:off x="7499042" y="1295209"/>
                <a:ext cx="1111650" cy="600111"/>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Connettore 2 10">
                <a:extLst>
                  <a:ext uri="{FF2B5EF4-FFF2-40B4-BE49-F238E27FC236}">
                    <a16:creationId xmlns:a16="http://schemas.microsoft.com/office/drawing/2014/main" id="{F02F7019-400B-4B1B-BADA-69213B3CF802}"/>
                  </a:ext>
                </a:extLst>
              </p:cNvPr>
              <p:cNvCxnSpPr>
                <a:cxnSpLocks/>
                <a:stCxn id="17" idx="6"/>
                <a:endCxn id="45" idx="2"/>
              </p:cNvCxnSpPr>
              <p:nvPr/>
            </p:nvCxnSpPr>
            <p:spPr>
              <a:xfrm flipV="1">
                <a:off x="7499042" y="1295209"/>
                <a:ext cx="1111650" cy="1076573"/>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Connettore 2 11">
                <a:extLst>
                  <a:ext uri="{FF2B5EF4-FFF2-40B4-BE49-F238E27FC236}">
                    <a16:creationId xmlns:a16="http://schemas.microsoft.com/office/drawing/2014/main" id="{DEC8B08E-C60F-4407-98B6-163B92059A2D}"/>
                  </a:ext>
                </a:extLst>
              </p:cNvPr>
              <p:cNvCxnSpPr>
                <a:cxnSpLocks/>
                <a:stCxn id="18" idx="6"/>
                <a:endCxn id="45" idx="2"/>
              </p:cNvCxnSpPr>
              <p:nvPr/>
            </p:nvCxnSpPr>
            <p:spPr>
              <a:xfrm flipV="1">
                <a:off x="7499042" y="1295209"/>
                <a:ext cx="1111650" cy="1550101"/>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Connettore 2 12">
                <a:extLst>
                  <a:ext uri="{FF2B5EF4-FFF2-40B4-BE49-F238E27FC236}">
                    <a16:creationId xmlns:a16="http://schemas.microsoft.com/office/drawing/2014/main" id="{C1345A24-B011-48B5-910F-A688E904C79C}"/>
                  </a:ext>
                </a:extLst>
              </p:cNvPr>
              <p:cNvCxnSpPr>
                <a:cxnSpLocks/>
                <a:stCxn id="16" idx="6"/>
                <a:endCxn id="47" idx="2"/>
              </p:cNvCxnSpPr>
              <p:nvPr/>
            </p:nvCxnSpPr>
            <p:spPr>
              <a:xfrm>
                <a:off x="7499042" y="1895321"/>
                <a:ext cx="1111650" cy="83063"/>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Connettore 2 13">
                <a:extLst>
                  <a:ext uri="{FF2B5EF4-FFF2-40B4-BE49-F238E27FC236}">
                    <a16:creationId xmlns:a16="http://schemas.microsoft.com/office/drawing/2014/main" id="{4F0157F8-6892-4CAA-93D5-AE3308C036C1}"/>
                  </a:ext>
                </a:extLst>
              </p:cNvPr>
              <p:cNvCxnSpPr>
                <a:cxnSpLocks/>
                <a:stCxn id="17" idx="6"/>
                <a:endCxn id="47" idx="2"/>
              </p:cNvCxnSpPr>
              <p:nvPr/>
            </p:nvCxnSpPr>
            <p:spPr>
              <a:xfrm flipV="1">
                <a:off x="7499042" y="1978384"/>
                <a:ext cx="1111650" cy="393400"/>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Connettore 2 14">
                <a:extLst>
                  <a:ext uri="{FF2B5EF4-FFF2-40B4-BE49-F238E27FC236}">
                    <a16:creationId xmlns:a16="http://schemas.microsoft.com/office/drawing/2014/main" id="{ADDA79FF-011F-4755-B293-4F397ED82BCB}"/>
                  </a:ext>
                </a:extLst>
              </p:cNvPr>
              <p:cNvCxnSpPr>
                <a:cxnSpLocks/>
                <a:stCxn id="18" idx="6"/>
                <a:endCxn id="47" idx="2"/>
              </p:cNvCxnSpPr>
              <p:nvPr/>
            </p:nvCxnSpPr>
            <p:spPr>
              <a:xfrm flipV="1">
                <a:off x="7499042" y="1978384"/>
                <a:ext cx="1111650" cy="866926"/>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6" name="Ovale 15">
                <a:extLst>
                  <a:ext uri="{FF2B5EF4-FFF2-40B4-BE49-F238E27FC236}">
                    <a16:creationId xmlns:a16="http://schemas.microsoft.com/office/drawing/2014/main" id="{BAFB77D9-1845-40F8-93B3-4CDE306B5F8B}"/>
                  </a:ext>
                </a:extLst>
              </p:cNvPr>
              <p:cNvSpPr>
                <a:spLocks noChangeAspect="1"/>
              </p:cNvSpPr>
              <p:nvPr/>
            </p:nvSpPr>
            <p:spPr>
              <a:xfrm>
                <a:off x="7203967" y="1749160"/>
                <a:ext cx="295076" cy="292318"/>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e 16">
                <a:extLst>
                  <a:ext uri="{FF2B5EF4-FFF2-40B4-BE49-F238E27FC236}">
                    <a16:creationId xmlns:a16="http://schemas.microsoft.com/office/drawing/2014/main" id="{B53915BB-D55F-4B93-9305-FC7BE40708D6}"/>
                  </a:ext>
                </a:extLst>
              </p:cNvPr>
              <p:cNvSpPr>
                <a:spLocks noChangeAspect="1"/>
              </p:cNvSpPr>
              <p:nvPr/>
            </p:nvSpPr>
            <p:spPr>
              <a:xfrm>
                <a:off x="7203967" y="2225623"/>
                <a:ext cx="295076" cy="292318"/>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e 17">
                <a:extLst>
                  <a:ext uri="{FF2B5EF4-FFF2-40B4-BE49-F238E27FC236}">
                    <a16:creationId xmlns:a16="http://schemas.microsoft.com/office/drawing/2014/main" id="{2324C9BC-7565-4E82-AF89-E2FFA556825F}"/>
                  </a:ext>
                </a:extLst>
              </p:cNvPr>
              <p:cNvSpPr>
                <a:spLocks noChangeAspect="1"/>
              </p:cNvSpPr>
              <p:nvPr/>
            </p:nvSpPr>
            <p:spPr>
              <a:xfrm>
                <a:off x="7203966" y="2699149"/>
                <a:ext cx="295076" cy="292318"/>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Connettore 2 18">
                <a:extLst>
                  <a:ext uri="{FF2B5EF4-FFF2-40B4-BE49-F238E27FC236}">
                    <a16:creationId xmlns:a16="http://schemas.microsoft.com/office/drawing/2014/main" id="{FEB1F649-A156-4563-9FAE-C29576473963}"/>
                  </a:ext>
                </a:extLst>
              </p:cNvPr>
              <p:cNvCxnSpPr>
                <a:cxnSpLocks/>
                <a:stCxn id="16" idx="6"/>
                <a:endCxn id="48" idx="2"/>
              </p:cNvCxnSpPr>
              <p:nvPr/>
            </p:nvCxnSpPr>
            <p:spPr>
              <a:xfrm>
                <a:off x="7499042" y="1895321"/>
                <a:ext cx="1111650" cy="771220"/>
              </a:xfrm>
              <a:prstGeom prst="straightConnector1">
                <a:avLst/>
              </a:prstGeom>
              <a:ln w="127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Connettore 2 19">
                <a:extLst>
                  <a:ext uri="{FF2B5EF4-FFF2-40B4-BE49-F238E27FC236}">
                    <a16:creationId xmlns:a16="http://schemas.microsoft.com/office/drawing/2014/main" id="{D5C0E5A1-8706-4771-8578-F69FF0C2D1CE}"/>
                  </a:ext>
                </a:extLst>
              </p:cNvPr>
              <p:cNvCxnSpPr>
                <a:cxnSpLocks/>
                <a:stCxn id="17" idx="6"/>
                <a:endCxn id="48" idx="2"/>
              </p:cNvCxnSpPr>
              <p:nvPr/>
            </p:nvCxnSpPr>
            <p:spPr>
              <a:xfrm>
                <a:off x="7499042" y="2371782"/>
                <a:ext cx="1111650" cy="294757"/>
              </a:xfrm>
              <a:prstGeom prst="straightConnector1">
                <a:avLst/>
              </a:prstGeom>
              <a:ln w="127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Connettore 2 20">
                <a:extLst>
                  <a:ext uri="{FF2B5EF4-FFF2-40B4-BE49-F238E27FC236}">
                    <a16:creationId xmlns:a16="http://schemas.microsoft.com/office/drawing/2014/main" id="{C0EC1FB0-15EC-41AD-8AE2-5850BE0AB60E}"/>
                  </a:ext>
                </a:extLst>
              </p:cNvPr>
              <p:cNvCxnSpPr>
                <a:cxnSpLocks/>
                <a:stCxn id="18" idx="6"/>
                <a:endCxn id="48" idx="2"/>
              </p:cNvCxnSpPr>
              <p:nvPr/>
            </p:nvCxnSpPr>
            <p:spPr>
              <a:xfrm flipV="1">
                <a:off x="7499042" y="2666539"/>
                <a:ext cx="1111650" cy="178769"/>
              </a:xfrm>
              <a:prstGeom prst="straightConnector1">
                <a:avLst/>
              </a:prstGeom>
              <a:ln w="127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Connettore 2 21">
                <a:extLst>
                  <a:ext uri="{FF2B5EF4-FFF2-40B4-BE49-F238E27FC236}">
                    <a16:creationId xmlns:a16="http://schemas.microsoft.com/office/drawing/2014/main" id="{E3E76432-4AE4-450E-9D33-8FB6470793A8}"/>
                  </a:ext>
                </a:extLst>
              </p:cNvPr>
              <p:cNvCxnSpPr>
                <a:cxnSpLocks/>
                <a:stCxn id="16" idx="6"/>
                <a:endCxn id="49" idx="2"/>
              </p:cNvCxnSpPr>
              <p:nvPr/>
            </p:nvCxnSpPr>
            <p:spPr>
              <a:xfrm>
                <a:off x="7499042" y="1895321"/>
                <a:ext cx="1111650" cy="1454395"/>
              </a:xfrm>
              <a:prstGeom prst="straightConnector1">
                <a:avLst/>
              </a:prstGeom>
              <a:ln w="127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Connettore 2 22">
                <a:extLst>
                  <a:ext uri="{FF2B5EF4-FFF2-40B4-BE49-F238E27FC236}">
                    <a16:creationId xmlns:a16="http://schemas.microsoft.com/office/drawing/2014/main" id="{D6B8E608-1998-4FFB-B474-EDE7DD5E5705}"/>
                  </a:ext>
                </a:extLst>
              </p:cNvPr>
              <p:cNvCxnSpPr>
                <a:cxnSpLocks/>
                <a:stCxn id="17" idx="6"/>
                <a:endCxn id="49" idx="2"/>
              </p:cNvCxnSpPr>
              <p:nvPr/>
            </p:nvCxnSpPr>
            <p:spPr>
              <a:xfrm>
                <a:off x="7499040" y="2371782"/>
                <a:ext cx="1111650" cy="977931"/>
              </a:xfrm>
              <a:prstGeom prst="straightConnector1">
                <a:avLst/>
              </a:prstGeom>
              <a:ln w="127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Connettore 2 23">
                <a:extLst>
                  <a:ext uri="{FF2B5EF4-FFF2-40B4-BE49-F238E27FC236}">
                    <a16:creationId xmlns:a16="http://schemas.microsoft.com/office/drawing/2014/main" id="{A86BCD53-D632-4D0B-AD25-3088D5B57CBB}"/>
                  </a:ext>
                </a:extLst>
              </p:cNvPr>
              <p:cNvCxnSpPr>
                <a:cxnSpLocks/>
                <a:stCxn id="18" idx="6"/>
                <a:endCxn id="49" idx="2"/>
              </p:cNvCxnSpPr>
              <p:nvPr/>
            </p:nvCxnSpPr>
            <p:spPr>
              <a:xfrm>
                <a:off x="7499042" y="2845308"/>
                <a:ext cx="1111650" cy="504405"/>
              </a:xfrm>
              <a:prstGeom prst="straightConnector1">
                <a:avLst/>
              </a:prstGeom>
              <a:ln w="127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25" name="Ovale 24">
                <a:extLst>
                  <a:ext uri="{FF2B5EF4-FFF2-40B4-BE49-F238E27FC236}">
                    <a16:creationId xmlns:a16="http://schemas.microsoft.com/office/drawing/2014/main" id="{5D323E85-41C4-43A7-B488-781C462472FB}"/>
                  </a:ext>
                </a:extLst>
              </p:cNvPr>
              <p:cNvSpPr>
                <a:spLocks noChangeAspect="1"/>
              </p:cNvSpPr>
              <p:nvPr/>
            </p:nvSpPr>
            <p:spPr>
              <a:xfrm>
                <a:off x="10150723" y="1842986"/>
                <a:ext cx="295076" cy="292318"/>
              </a:xfrm>
              <a:prstGeom prst="ellipse">
                <a:avLst/>
              </a:prstGeom>
              <a:noFill/>
              <a:ln w="190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Connettore 2 25">
                <a:extLst>
                  <a:ext uri="{FF2B5EF4-FFF2-40B4-BE49-F238E27FC236}">
                    <a16:creationId xmlns:a16="http://schemas.microsoft.com/office/drawing/2014/main" id="{F56EEADC-2D87-4ED9-BFCC-C6643AC6B658}"/>
                  </a:ext>
                </a:extLst>
              </p:cNvPr>
              <p:cNvCxnSpPr>
                <a:cxnSpLocks/>
                <a:stCxn id="45" idx="6"/>
              </p:cNvCxnSpPr>
              <p:nvPr/>
            </p:nvCxnSpPr>
            <p:spPr>
              <a:xfrm>
                <a:off x="9053302" y="1295209"/>
                <a:ext cx="1097421" cy="700179"/>
              </a:xfrm>
              <a:prstGeom prst="straightConnector1">
                <a:avLst/>
              </a:prstGeom>
              <a:ln w="127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27" name="Connettore 2 26">
                <a:extLst>
                  <a:ext uri="{FF2B5EF4-FFF2-40B4-BE49-F238E27FC236}">
                    <a16:creationId xmlns:a16="http://schemas.microsoft.com/office/drawing/2014/main" id="{C25D2689-285A-464F-98E8-01A7C086BB75}"/>
                  </a:ext>
                </a:extLst>
              </p:cNvPr>
              <p:cNvCxnSpPr>
                <a:cxnSpLocks/>
                <a:stCxn id="47" idx="6"/>
              </p:cNvCxnSpPr>
              <p:nvPr/>
            </p:nvCxnSpPr>
            <p:spPr>
              <a:xfrm>
                <a:off x="9053302" y="1978383"/>
                <a:ext cx="1097421" cy="17005"/>
              </a:xfrm>
              <a:prstGeom prst="straightConnector1">
                <a:avLst/>
              </a:prstGeom>
              <a:ln w="127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28" name="Connettore 2 27">
                <a:extLst>
                  <a:ext uri="{FF2B5EF4-FFF2-40B4-BE49-F238E27FC236}">
                    <a16:creationId xmlns:a16="http://schemas.microsoft.com/office/drawing/2014/main" id="{63B32499-94B1-442C-9DEF-905DFEE74F8C}"/>
                  </a:ext>
                </a:extLst>
              </p:cNvPr>
              <p:cNvCxnSpPr>
                <a:cxnSpLocks/>
                <a:stCxn id="48" idx="6"/>
                <a:endCxn id="25" idx="2"/>
              </p:cNvCxnSpPr>
              <p:nvPr/>
            </p:nvCxnSpPr>
            <p:spPr>
              <a:xfrm flipV="1">
                <a:off x="9053302" y="1989145"/>
                <a:ext cx="1097421" cy="677395"/>
              </a:xfrm>
              <a:prstGeom prst="straightConnector1">
                <a:avLst/>
              </a:prstGeom>
              <a:ln w="127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9" name="CasellaDiTesto 28">
                    <a:extLst>
                      <a:ext uri="{FF2B5EF4-FFF2-40B4-BE49-F238E27FC236}">
                        <a16:creationId xmlns:a16="http://schemas.microsoft.com/office/drawing/2014/main" id="{1BDA760E-6976-4A74-A08E-E85E156C3A3B}"/>
                      </a:ext>
                    </a:extLst>
                  </p:cNvPr>
                  <p:cNvSpPr txBox="1"/>
                  <p:nvPr/>
                </p:nvSpPr>
                <p:spPr>
                  <a:xfrm>
                    <a:off x="6809008" y="1670432"/>
                    <a:ext cx="52540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it-IT" b="0" i="1" smtClean="0">
                                  <a:latin typeface="Cambria Math" panose="02040503050406030204" pitchFamily="18" charset="0"/>
                                </a:rPr>
                                <m:t>𝑥</m:t>
                              </m:r>
                            </m:e>
                            <m:sub>
                              <m:r>
                                <a:rPr lang="it-IT" b="0" i="1" smtClean="0">
                                  <a:latin typeface="Cambria Math" panose="02040503050406030204" pitchFamily="18" charset="0"/>
                                </a:rPr>
                                <m:t>𝑖</m:t>
                              </m:r>
                              <m:r>
                                <a:rPr lang="it-IT" b="0" i="1" smtClean="0">
                                  <a:latin typeface="Cambria Math" panose="02040503050406030204" pitchFamily="18" charset="0"/>
                                </a:rPr>
                                <m:t>1</m:t>
                              </m:r>
                            </m:sub>
                          </m:sSub>
                        </m:oMath>
                      </m:oMathPara>
                    </a14:m>
                    <a:endParaRPr lang="en-US" dirty="0"/>
                  </a:p>
                </p:txBody>
              </p:sp>
            </mc:Choice>
            <mc:Fallback xmlns="">
              <p:sp>
                <p:nvSpPr>
                  <p:cNvPr id="24" name="CasellaDiTesto 23">
                    <a:extLst>
                      <a:ext uri="{FF2B5EF4-FFF2-40B4-BE49-F238E27FC236}">
                        <a16:creationId xmlns:a16="http://schemas.microsoft.com/office/drawing/2014/main" id="{D9564635-8B54-47B8-9BE2-AE790D0607D7}"/>
                      </a:ext>
                    </a:extLst>
                  </p:cNvPr>
                  <p:cNvSpPr txBox="1">
                    <a:spLocks noRot="1" noChangeAspect="1" noMove="1" noResize="1" noEditPoints="1" noAdjustHandles="1" noChangeArrowheads="1" noChangeShapeType="1" noTextEdit="1"/>
                  </p:cNvSpPr>
                  <p:nvPr/>
                </p:nvSpPr>
                <p:spPr>
                  <a:xfrm>
                    <a:off x="6809008" y="1670432"/>
                    <a:ext cx="525400" cy="369332"/>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CasellaDiTesto 29">
                    <a:extLst>
                      <a:ext uri="{FF2B5EF4-FFF2-40B4-BE49-F238E27FC236}">
                        <a16:creationId xmlns:a16="http://schemas.microsoft.com/office/drawing/2014/main" id="{B8156466-6303-4E64-8ACF-43F0013410B1}"/>
                      </a:ext>
                    </a:extLst>
                  </p:cNvPr>
                  <p:cNvSpPr txBox="1"/>
                  <p:nvPr/>
                </p:nvSpPr>
                <p:spPr>
                  <a:xfrm>
                    <a:off x="6798472" y="2150238"/>
                    <a:ext cx="52540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it-IT" b="0" i="1" smtClean="0">
                                  <a:latin typeface="Cambria Math" panose="02040503050406030204" pitchFamily="18" charset="0"/>
                                </a:rPr>
                                <m:t>𝑥</m:t>
                              </m:r>
                            </m:e>
                            <m:sub>
                              <m:r>
                                <a:rPr lang="it-IT" b="0" i="1" smtClean="0">
                                  <a:latin typeface="Cambria Math" panose="02040503050406030204" pitchFamily="18" charset="0"/>
                                </a:rPr>
                                <m:t>𝑖</m:t>
                              </m:r>
                              <m:r>
                                <a:rPr lang="it-IT" b="0" i="1" smtClean="0">
                                  <a:latin typeface="Cambria Math" panose="02040503050406030204" pitchFamily="18" charset="0"/>
                                </a:rPr>
                                <m:t>2</m:t>
                              </m:r>
                            </m:sub>
                          </m:sSub>
                        </m:oMath>
                      </m:oMathPara>
                    </a14:m>
                    <a:endParaRPr lang="en-US" dirty="0"/>
                  </a:p>
                </p:txBody>
              </p:sp>
            </mc:Choice>
            <mc:Fallback xmlns="">
              <p:sp>
                <p:nvSpPr>
                  <p:cNvPr id="25" name="CasellaDiTesto 24">
                    <a:extLst>
                      <a:ext uri="{FF2B5EF4-FFF2-40B4-BE49-F238E27FC236}">
                        <a16:creationId xmlns:a16="http://schemas.microsoft.com/office/drawing/2014/main" id="{2E840006-626E-4DAE-9121-B1E0077A9BD3}"/>
                      </a:ext>
                    </a:extLst>
                  </p:cNvPr>
                  <p:cNvSpPr txBox="1">
                    <a:spLocks noRot="1" noChangeAspect="1" noMove="1" noResize="1" noEditPoints="1" noAdjustHandles="1" noChangeArrowheads="1" noChangeShapeType="1" noTextEdit="1"/>
                  </p:cNvSpPr>
                  <p:nvPr/>
                </p:nvSpPr>
                <p:spPr>
                  <a:xfrm>
                    <a:off x="6798472" y="2150238"/>
                    <a:ext cx="525400" cy="369332"/>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CasellaDiTesto 30">
                    <a:extLst>
                      <a:ext uri="{FF2B5EF4-FFF2-40B4-BE49-F238E27FC236}">
                        <a16:creationId xmlns:a16="http://schemas.microsoft.com/office/drawing/2014/main" id="{5E98D123-10E9-446C-944E-33F17C39C1D4}"/>
                      </a:ext>
                    </a:extLst>
                  </p:cNvPr>
                  <p:cNvSpPr txBox="1"/>
                  <p:nvPr/>
                </p:nvSpPr>
                <p:spPr>
                  <a:xfrm>
                    <a:off x="6796821" y="2630044"/>
                    <a:ext cx="52540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it-IT" b="0" i="1" smtClean="0">
                                  <a:latin typeface="Cambria Math" panose="02040503050406030204" pitchFamily="18" charset="0"/>
                                </a:rPr>
                                <m:t>𝑥</m:t>
                              </m:r>
                            </m:e>
                            <m:sub>
                              <m:r>
                                <a:rPr lang="it-IT" b="0" i="1" smtClean="0">
                                  <a:latin typeface="Cambria Math" panose="02040503050406030204" pitchFamily="18" charset="0"/>
                                </a:rPr>
                                <m:t>𝑖</m:t>
                              </m:r>
                              <m:r>
                                <a:rPr lang="it-IT" b="0" i="1" smtClean="0">
                                  <a:latin typeface="Cambria Math" panose="02040503050406030204" pitchFamily="18" charset="0"/>
                                </a:rPr>
                                <m:t>3</m:t>
                              </m:r>
                            </m:sub>
                          </m:sSub>
                        </m:oMath>
                      </m:oMathPara>
                    </a14:m>
                    <a:endParaRPr lang="en-US" dirty="0"/>
                  </a:p>
                </p:txBody>
              </p:sp>
            </mc:Choice>
            <mc:Fallback xmlns="">
              <p:sp>
                <p:nvSpPr>
                  <p:cNvPr id="26" name="CasellaDiTesto 25">
                    <a:extLst>
                      <a:ext uri="{FF2B5EF4-FFF2-40B4-BE49-F238E27FC236}">
                        <a16:creationId xmlns:a16="http://schemas.microsoft.com/office/drawing/2014/main" id="{9A75E4AB-6BFB-41F9-B8FF-8B77C7B6620D}"/>
                      </a:ext>
                    </a:extLst>
                  </p:cNvPr>
                  <p:cNvSpPr txBox="1">
                    <a:spLocks noRot="1" noChangeAspect="1" noMove="1" noResize="1" noEditPoints="1" noAdjustHandles="1" noChangeArrowheads="1" noChangeShapeType="1" noTextEdit="1"/>
                  </p:cNvSpPr>
                  <p:nvPr/>
                </p:nvSpPr>
                <p:spPr>
                  <a:xfrm>
                    <a:off x="6796821" y="2630044"/>
                    <a:ext cx="525400" cy="369332"/>
                  </a:xfrm>
                  <a:prstGeom prst="rect">
                    <a:avLst/>
                  </a:prstGeom>
                  <a:blipFill>
                    <a:blip r:embed="rId8"/>
                    <a:stretch>
                      <a:fillRect b="-1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 name="CasellaDiTesto 31">
                    <a:extLst>
                      <a:ext uri="{FF2B5EF4-FFF2-40B4-BE49-F238E27FC236}">
                        <a16:creationId xmlns:a16="http://schemas.microsoft.com/office/drawing/2014/main" id="{42193645-BEAC-4ACC-ABB3-CF174A8CA86A}"/>
                      </a:ext>
                    </a:extLst>
                  </p:cNvPr>
                  <p:cNvSpPr txBox="1"/>
                  <p:nvPr/>
                </p:nvSpPr>
                <p:spPr>
                  <a:xfrm>
                    <a:off x="8606815" y="1061182"/>
                    <a:ext cx="47263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it-IT" b="0" i="1" smtClean="0">
                                  <a:latin typeface="Cambria Math" panose="02040503050406030204" pitchFamily="18" charset="0"/>
                                </a:rPr>
                                <m:t>𝑛</m:t>
                              </m:r>
                            </m:e>
                            <m:sub>
                              <m:r>
                                <a:rPr lang="it-IT" b="0" i="1" smtClean="0">
                                  <a:latin typeface="Cambria Math" panose="02040503050406030204" pitchFamily="18" charset="0"/>
                                </a:rPr>
                                <m:t>1</m:t>
                              </m:r>
                            </m:sub>
                          </m:sSub>
                        </m:oMath>
                      </m:oMathPara>
                    </a14:m>
                    <a:endParaRPr lang="en-US" dirty="0"/>
                  </a:p>
                </p:txBody>
              </p:sp>
            </mc:Choice>
            <mc:Fallback xmlns="">
              <p:sp>
                <p:nvSpPr>
                  <p:cNvPr id="27" name="CasellaDiTesto 26">
                    <a:extLst>
                      <a:ext uri="{FF2B5EF4-FFF2-40B4-BE49-F238E27FC236}">
                        <a16:creationId xmlns:a16="http://schemas.microsoft.com/office/drawing/2014/main" id="{FE31456A-9944-4523-9531-CD8201A903BB}"/>
                      </a:ext>
                    </a:extLst>
                  </p:cNvPr>
                  <p:cNvSpPr txBox="1">
                    <a:spLocks noRot="1" noChangeAspect="1" noMove="1" noResize="1" noEditPoints="1" noAdjustHandles="1" noChangeArrowheads="1" noChangeShapeType="1" noTextEdit="1"/>
                  </p:cNvSpPr>
                  <p:nvPr/>
                </p:nvSpPr>
                <p:spPr>
                  <a:xfrm>
                    <a:off x="8606815" y="1061182"/>
                    <a:ext cx="472630" cy="369332"/>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CasellaDiTesto 32">
                    <a:extLst>
                      <a:ext uri="{FF2B5EF4-FFF2-40B4-BE49-F238E27FC236}">
                        <a16:creationId xmlns:a16="http://schemas.microsoft.com/office/drawing/2014/main" id="{F58E4A69-6F68-40F3-8F29-AAD3774ED141}"/>
                      </a:ext>
                    </a:extLst>
                  </p:cNvPr>
                  <p:cNvSpPr txBox="1"/>
                  <p:nvPr/>
                </p:nvSpPr>
                <p:spPr>
                  <a:xfrm>
                    <a:off x="8606815" y="1765972"/>
                    <a:ext cx="477951"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it-IT" b="0" i="1" smtClean="0">
                                  <a:latin typeface="Cambria Math" panose="02040503050406030204" pitchFamily="18" charset="0"/>
                                </a:rPr>
                                <m:t>𝑛</m:t>
                              </m:r>
                            </m:e>
                            <m:sub>
                              <m:r>
                                <a:rPr lang="it-IT" b="0" i="1" smtClean="0">
                                  <a:latin typeface="Cambria Math" panose="02040503050406030204" pitchFamily="18" charset="0"/>
                                </a:rPr>
                                <m:t>2</m:t>
                              </m:r>
                            </m:sub>
                          </m:sSub>
                        </m:oMath>
                      </m:oMathPara>
                    </a14:m>
                    <a:endParaRPr lang="en-US" dirty="0"/>
                  </a:p>
                </p:txBody>
              </p:sp>
            </mc:Choice>
            <mc:Fallback xmlns="">
              <p:sp>
                <p:nvSpPr>
                  <p:cNvPr id="28" name="CasellaDiTesto 27">
                    <a:extLst>
                      <a:ext uri="{FF2B5EF4-FFF2-40B4-BE49-F238E27FC236}">
                        <a16:creationId xmlns:a16="http://schemas.microsoft.com/office/drawing/2014/main" id="{1593BEED-0B0A-4009-8710-ABAFA84CAD62}"/>
                      </a:ext>
                    </a:extLst>
                  </p:cNvPr>
                  <p:cNvSpPr txBox="1">
                    <a:spLocks noRot="1" noChangeAspect="1" noMove="1" noResize="1" noEditPoints="1" noAdjustHandles="1" noChangeArrowheads="1" noChangeShapeType="1" noTextEdit="1"/>
                  </p:cNvSpPr>
                  <p:nvPr/>
                </p:nvSpPr>
                <p:spPr>
                  <a:xfrm>
                    <a:off x="8606815" y="1765972"/>
                    <a:ext cx="477951" cy="369332"/>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CasellaDiTesto 33">
                    <a:extLst>
                      <a:ext uri="{FF2B5EF4-FFF2-40B4-BE49-F238E27FC236}">
                        <a16:creationId xmlns:a16="http://schemas.microsoft.com/office/drawing/2014/main" id="{D765BE1F-A00B-46A3-A049-5F4E178FA446}"/>
                      </a:ext>
                    </a:extLst>
                  </p:cNvPr>
                  <p:cNvSpPr txBox="1"/>
                  <p:nvPr/>
                </p:nvSpPr>
                <p:spPr>
                  <a:xfrm>
                    <a:off x="8593030" y="3137303"/>
                    <a:ext cx="477951"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it-IT" b="0" i="1" smtClean="0">
                                  <a:latin typeface="Cambria Math" panose="02040503050406030204" pitchFamily="18" charset="0"/>
                                </a:rPr>
                                <m:t>𝑛</m:t>
                              </m:r>
                            </m:e>
                            <m:sub>
                              <m:r>
                                <a:rPr lang="it-IT" b="0" i="1" smtClean="0">
                                  <a:latin typeface="Cambria Math" panose="02040503050406030204" pitchFamily="18" charset="0"/>
                                </a:rPr>
                                <m:t>4</m:t>
                              </m:r>
                            </m:sub>
                          </m:sSub>
                        </m:oMath>
                      </m:oMathPara>
                    </a14:m>
                    <a:endParaRPr lang="en-US" dirty="0"/>
                  </a:p>
                </p:txBody>
              </p:sp>
            </mc:Choice>
            <mc:Fallback xmlns="">
              <p:sp>
                <p:nvSpPr>
                  <p:cNvPr id="29" name="CasellaDiTesto 28">
                    <a:extLst>
                      <a:ext uri="{FF2B5EF4-FFF2-40B4-BE49-F238E27FC236}">
                        <a16:creationId xmlns:a16="http://schemas.microsoft.com/office/drawing/2014/main" id="{2EEACFFC-956A-45F6-B714-C0E04EA4B7C2}"/>
                      </a:ext>
                    </a:extLst>
                  </p:cNvPr>
                  <p:cNvSpPr txBox="1">
                    <a:spLocks noRot="1" noChangeAspect="1" noMove="1" noResize="1" noEditPoints="1" noAdjustHandles="1" noChangeArrowheads="1" noChangeShapeType="1" noTextEdit="1"/>
                  </p:cNvSpPr>
                  <p:nvPr/>
                </p:nvSpPr>
                <p:spPr>
                  <a:xfrm>
                    <a:off x="8593030" y="3137303"/>
                    <a:ext cx="477951" cy="369332"/>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 name="CasellaDiTesto 34">
                    <a:extLst>
                      <a:ext uri="{FF2B5EF4-FFF2-40B4-BE49-F238E27FC236}">
                        <a16:creationId xmlns:a16="http://schemas.microsoft.com/office/drawing/2014/main" id="{B2361599-5803-499E-AB6B-52DA0FCD0F25}"/>
                      </a:ext>
                    </a:extLst>
                  </p:cNvPr>
                  <p:cNvSpPr txBox="1"/>
                  <p:nvPr/>
                </p:nvSpPr>
                <p:spPr>
                  <a:xfrm>
                    <a:off x="10058856" y="1770305"/>
                    <a:ext cx="506100" cy="35394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it-IT" sz="1700" i="1" smtClean="0">
                                  <a:latin typeface="Cambria Math" panose="02040503050406030204" pitchFamily="18" charset="0"/>
                                </a:rPr>
                              </m:ctrlPr>
                            </m:sSubPr>
                            <m:e>
                              <m:r>
                                <a:rPr lang="it-IT" sz="1700" b="0" i="1" smtClean="0">
                                  <a:latin typeface="Cambria Math" panose="02040503050406030204" pitchFamily="18" charset="0"/>
                                </a:rPr>
                                <m:t>𝑦</m:t>
                              </m:r>
                            </m:e>
                            <m:sub>
                              <m:r>
                                <a:rPr lang="it-IT" sz="1700" b="0" i="1" smtClean="0">
                                  <a:latin typeface="Cambria Math" panose="02040503050406030204" pitchFamily="18" charset="0"/>
                                </a:rPr>
                                <m:t>𝑖</m:t>
                              </m:r>
                              <m:r>
                                <a:rPr lang="it-IT" sz="1700" b="0" i="1" smtClean="0">
                                  <a:latin typeface="Cambria Math" panose="02040503050406030204" pitchFamily="18" charset="0"/>
                                </a:rPr>
                                <m:t>1</m:t>
                              </m:r>
                            </m:sub>
                          </m:sSub>
                        </m:oMath>
                      </m:oMathPara>
                    </a14:m>
                    <a:endParaRPr lang="en-US" sz="1700" dirty="0"/>
                  </a:p>
                </p:txBody>
              </p:sp>
            </mc:Choice>
            <mc:Fallback xmlns="">
              <p:sp>
                <p:nvSpPr>
                  <p:cNvPr id="35" name="CasellaDiTesto 34">
                    <a:extLst>
                      <a:ext uri="{FF2B5EF4-FFF2-40B4-BE49-F238E27FC236}">
                        <a16:creationId xmlns:a16="http://schemas.microsoft.com/office/drawing/2014/main" id="{B2361599-5803-499E-AB6B-52DA0FCD0F25}"/>
                      </a:ext>
                    </a:extLst>
                  </p:cNvPr>
                  <p:cNvSpPr txBox="1">
                    <a:spLocks noRot="1" noChangeAspect="1" noMove="1" noResize="1" noEditPoints="1" noAdjustHandles="1" noChangeArrowheads="1" noChangeShapeType="1" noTextEdit="1"/>
                  </p:cNvSpPr>
                  <p:nvPr/>
                </p:nvSpPr>
                <p:spPr>
                  <a:xfrm>
                    <a:off x="10058856" y="1770305"/>
                    <a:ext cx="506100" cy="353943"/>
                  </a:xfrm>
                  <a:prstGeom prst="rect">
                    <a:avLst/>
                  </a:prstGeom>
                  <a:blipFill>
                    <a:blip r:embed="rId12"/>
                    <a:stretch>
                      <a:fillRect b="-3448"/>
                    </a:stretch>
                  </a:blipFill>
                </p:spPr>
                <p:txBody>
                  <a:bodyPr/>
                  <a:lstStyle/>
                  <a:p>
                    <a:r>
                      <a:rPr lang="en-US">
                        <a:noFill/>
                      </a:rPr>
                      <a:t> </a:t>
                    </a:r>
                  </a:p>
                </p:txBody>
              </p:sp>
            </mc:Fallback>
          </mc:AlternateContent>
          <p:sp>
            <p:nvSpPr>
              <p:cNvPr id="45" name="Ovale 44">
                <a:extLst>
                  <a:ext uri="{FF2B5EF4-FFF2-40B4-BE49-F238E27FC236}">
                    <a16:creationId xmlns:a16="http://schemas.microsoft.com/office/drawing/2014/main" id="{F40C92B3-68CB-43C7-BCEE-9025B4E579BD}"/>
                  </a:ext>
                </a:extLst>
              </p:cNvPr>
              <p:cNvSpPr>
                <a:spLocks noChangeAspect="1"/>
              </p:cNvSpPr>
              <p:nvPr/>
            </p:nvSpPr>
            <p:spPr>
              <a:xfrm>
                <a:off x="8610691" y="1075970"/>
                <a:ext cx="442611" cy="438478"/>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46" name="CasellaDiTesto 45">
                    <a:extLst>
                      <a:ext uri="{FF2B5EF4-FFF2-40B4-BE49-F238E27FC236}">
                        <a16:creationId xmlns:a16="http://schemas.microsoft.com/office/drawing/2014/main" id="{24BC3A5D-C273-4607-8EBA-8B3624989A4E}"/>
                      </a:ext>
                    </a:extLst>
                  </p:cNvPr>
                  <p:cNvSpPr txBox="1"/>
                  <p:nvPr/>
                </p:nvSpPr>
                <p:spPr>
                  <a:xfrm>
                    <a:off x="8602555" y="2444604"/>
                    <a:ext cx="477951"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it-IT" b="0" i="1" smtClean="0">
                                  <a:latin typeface="Cambria Math" panose="02040503050406030204" pitchFamily="18" charset="0"/>
                                </a:rPr>
                                <m:t>𝑛</m:t>
                              </m:r>
                            </m:e>
                            <m:sub>
                              <m:r>
                                <a:rPr lang="it-IT" b="0" i="1" smtClean="0">
                                  <a:latin typeface="Cambria Math" panose="02040503050406030204" pitchFamily="18" charset="0"/>
                                </a:rPr>
                                <m:t>3</m:t>
                              </m:r>
                            </m:sub>
                          </m:sSub>
                        </m:oMath>
                      </m:oMathPara>
                    </a14:m>
                    <a:endParaRPr lang="en-US" dirty="0"/>
                  </a:p>
                </p:txBody>
              </p:sp>
            </mc:Choice>
            <mc:Fallback xmlns="">
              <p:sp>
                <p:nvSpPr>
                  <p:cNvPr id="47" name="CasellaDiTesto 46">
                    <a:extLst>
                      <a:ext uri="{FF2B5EF4-FFF2-40B4-BE49-F238E27FC236}">
                        <a16:creationId xmlns:a16="http://schemas.microsoft.com/office/drawing/2014/main" id="{35C5E0AF-06F1-4A12-A7E9-F9393BAEB339}"/>
                      </a:ext>
                    </a:extLst>
                  </p:cNvPr>
                  <p:cNvSpPr txBox="1">
                    <a:spLocks noRot="1" noChangeAspect="1" noMove="1" noResize="1" noEditPoints="1" noAdjustHandles="1" noChangeArrowheads="1" noChangeShapeType="1" noTextEdit="1"/>
                  </p:cNvSpPr>
                  <p:nvPr/>
                </p:nvSpPr>
                <p:spPr>
                  <a:xfrm>
                    <a:off x="8602555" y="2444604"/>
                    <a:ext cx="477951" cy="369332"/>
                  </a:xfrm>
                  <a:prstGeom prst="rect">
                    <a:avLst/>
                  </a:prstGeom>
                  <a:blipFill>
                    <a:blip r:embed="rId13"/>
                    <a:stretch>
                      <a:fillRect/>
                    </a:stretch>
                  </a:blipFill>
                </p:spPr>
                <p:txBody>
                  <a:bodyPr/>
                  <a:lstStyle/>
                  <a:p>
                    <a:r>
                      <a:rPr lang="en-US">
                        <a:noFill/>
                      </a:rPr>
                      <a:t> </a:t>
                    </a:r>
                  </a:p>
                </p:txBody>
              </p:sp>
            </mc:Fallback>
          </mc:AlternateContent>
          <p:sp>
            <p:nvSpPr>
              <p:cNvPr id="47" name="Ovale 46">
                <a:extLst>
                  <a:ext uri="{FF2B5EF4-FFF2-40B4-BE49-F238E27FC236}">
                    <a16:creationId xmlns:a16="http://schemas.microsoft.com/office/drawing/2014/main" id="{201EFE80-48AB-40A2-9717-3B69DBB5659F}"/>
                  </a:ext>
                </a:extLst>
              </p:cNvPr>
              <p:cNvSpPr>
                <a:spLocks noChangeAspect="1"/>
              </p:cNvSpPr>
              <p:nvPr/>
            </p:nvSpPr>
            <p:spPr>
              <a:xfrm>
                <a:off x="8610691" y="1759144"/>
                <a:ext cx="442611" cy="438478"/>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e 47">
                <a:extLst>
                  <a:ext uri="{FF2B5EF4-FFF2-40B4-BE49-F238E27FC236}">
                    <a16:creationId xmlns:a16="http://schemas.microsoft.com/office/drawing/2014/main" id="{A76D4DE9-A552-4924-9CD1-8028EF652CBD}"/>
                  </a:ext>
                </a:extLst>
              </p:cNvPr>
              <p:cNvSpPr>
                <a:spLocks noChangeAspect="1"/>
              </p:cNvSpPr>
              <p:nvPr/>
            </p:nvSpPr>
            <p:spPr>
              <a:xfrm>
                <a:off x="8610691" y="2447301"/>
                <a:ext cx="442611" cy="438478"/>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e 48">
                <a:extLst>
                  <a:ext uri="{FF2B5EF4-FFF2-40B4-BE49-F238E27FC236}">
                    <a16:creationId xmlns:a16="http://schemas.microsoft.com/office/drawing/2014/main" id="{59914B34-7495-4A45-B6B4-6B4B3B1D2E61}"/>
                  </a:ext>
                </a:extLst>
              </p:cNvPr>
              <p:cNvSpPr>
                <a:spLocks noChangeAspect="1"/>
              </p:cNvSpPr>
              <p:nvPr/>
            </p:nvSpPr>
            <p:spPr>
              <a:xfrm>
                <a:off x="8610691" y="3130474"/>
                <a:ext cx="442611" cy="438478"/>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59" name="CasellaDiTesto 58">
                    <a:extLst>
                      <a:ext uri="{FF2B5EF4-FFF2-40B4-BE49-F238E27FC236}">
                        <a16:creationId xmlns:a16="http://schemas.microsoft.com/office/drawing/2014/main" id="{81E98679-B07F-4417-861D-47213FB12A25}"/>
                      </a:ext>
                    </a:extLst>
                  </p:cNvPr>
                  <p:cNvSpPr txBox="1"/>
                  <p:nvPr/>
                </p:nvSpPr>
                <p:spPr>
                  <a:xfrm>
                    <a:off x="10063169" y="2336098"/>
                    <a:ext cx="506100" cy="35394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it-IT" sz="1700" i="1" smtClean="0">
                                  <a:latin typeface="Cambria Math" panose="02040503050406030204" pitchFamily="18" charset="0"/>
                                </a:rPr>
                              </m:ctrlPr>
                            </m:sSubPr>
                            <m:e>
                              <m:r>
                                <a:rPr lang="it-IT" sz="1700" b="0" i="1" smtClean="0">
                                  <a:latin typeface="Cambria Math" panose="02040503050406030204" pitchFamily="18" charset="0"/>
                                </a:rPr>
                                <m:t>𝑦</m:t>
                              </m:r>
                            </m:e>
                            <m:sub>
                              <m:r>
                                <a:rPr lang="it-IT" sz="1700" b="0" i="1" smtClean="0">
                                  <a:latin typeface="Cambria Math" panose="02040503050406030204" pitchFamily="18" charset="0"/>
                                </a:rPr>
                                <m:t>𝑖</m:t>
                              </m:r>
                              <m:r>
                                <a:rPr lang="it-IT" sz="1700" b="0" i="1" smtClean="0">
                                  <a:latin typeface="Cambria Math" panose="02040503050406030204" pitchFamily="18" charset="0"/>
                                </a:rPr>
                                <m:t>2</m:t>
                              </m:r>
                            </m:sub>
                          </m:sSub>
                        </m:oMath>
                      </m:oMathPara>
                    </a14:m>
                    <a:endParaRPr lang="en-US" sz="1700" dirty="0"/>
                  </a:p>
                </p:txBody>
              </p:sp>
            </mc:Choice>
            <mc:Fallback xmlns="">
              <p:sp>
                <p:nvSpPr>
                  <p:cNvPr id="59" name="CasellaDiTesto 58">
                    <a:extLst>
                      <a:ext uri="{FF2B5EF4-FFF2-40B4-BE49-F238E27FC236}">
                        <a16:creationId xmlns:a16="http://schemas.microsoft.com/office/drawing/2014/main" id="{81E98679-B07F-4417-861D-47213FB12A25}"/>
                      </a:ext>
                    </a:extLst>
                  </p:cNvPr>
                  <p:cNvSpPr txBox="1">
                    <a:spLocks noRot="1" noChangeAspect="1" noMove="1" noResize="1" noEditPoints="1" noAdjustHandles="1" noChangeArrowheads="1" noChangeShapeType="1" noTextEdit="1"/>
                  </p:cNvSpPr>
                  <p:nvPr/>
                </p:nvSpPr>
                <p:spPr>
                  <a:xfrm>
                    <a:off x="10063169" y="2336098"/>
                    <a:ext cx="506100" cy="353943"/>
                  </a:xfrm>
                  <a:prstGeom prst="rect">
                    <a:avLst/>
                  </a:prstGeom>
                  <a:blipFill>
                    <a:blip r:embed="rId14"/>
                    <a:stretch>
                      <a:fillRect b="-3448"/>
                    </a:stretch>
                  </a:blipFill>
                </p:spPr>
                <p:txBody>
                  <a:bodyPr/>
                  <a:lstStyle/>
                  <a:p>
                    <a:r>
                      <a:rPr lang="en-US">
                        <a:noFill/>
                      </a:rPr>
                      <a:t> </a:t>
                    </a:r>
                  </a:p>
                </p:txBody>
              </p:sp>
            </mc:Fallback>
          </mc:AlternateContent>
          <p:sp>
            <p:nvSpPr>
              <p:cNvPr id="60" name="Ovale 59">
                <a:extLst>
                  <a:ext uri="{FF2B5EF4-FFF2-40B4-BE49-F238E27FC236}">
                    <a16:creationId xmlns:a16="http://schemas.microsoft.com/office/drawing/2014/main" id="{AC1B2321-2F6A-46C7-B334-FBD3B690C4C7}"/>
                  </a:ext>
                </a:extLst>
              </p:cNvPr>
              <p:cNvSpPr>
                <a:spLocks noChangeAspect="1"/>
              </p:cNvSpPr>
              <p:nvPr/>
            </p:nvSpPr>
            <p:spPr>
              <a:xfrm>
                <a:off x="10147530" y="2407210"/>
                <a:ext cx="295076" cy="292318"/>
              </a:xfrm>
              <a:prstGeom prst="ellipse">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1" name="Connettore 2 60">
                <a:extLst>
                  <a:ext uri="{FF2B5EF4-FFF2-40B4-BE49-F238E27FC236}">
                    <a16:creationId xmlns:a16="http://schemas.microsoft.com/office/drawing/2014/main" id="{6380C2F1-F61F-45A6-9FDC-25D6196262CA}"/>
                  </a:ext>
                </a:extLst>
              </p:cNvPr>
              <p:cNvCxnSpPr>
                <a:cxnSpLocks/>
                <a:stCxn id="45" idx="6"/>
              </p:cNvCxnSpPr>
              <p:nvPr/>
            </p:nvCxnSpPr>
            <p:spPr>
              <a:xfrm>
                <a:off x="9053302" y="1295209"/>
                <a:ext cx="1103807" cy="1262748"/>
              </a:xfrm>
              <a:prstGeom prst="straightConnector1">
                <a:avLst/>
              </a:prstGeom>
              <a:ln w="127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62" name="Connettore 2 61">
                <a:extLst>
                  <a:ext uri="{FF2B5EF4-FFF2-40B4-BE49-F238E27FC236}">
                    <a16:creationId xmlns:a16="http://schemas.microsoft.com/office/drawing/2014/main" id="{F593FF5B-DABF-4521-9ABB-A0F931B1933E}"/>
                  </a:ext>
                </a:extLst>
              </p:cNvPr>
              <p:cNvCxnSpPr>
                <a:cxnSpLocks/>
                <a:stCxn id="47" idx="6"/>
              </p:cNvCxnSpPr>
              <p:nvPr/>
            </p:nvCxnSpPr>
            <p:spPr>
              <a:xfrm>
                <a:off x="9053302" y="1978383"/>
                <a:ext cx="1103807" cy="579574"/>
              </a:xfrm>
              <a:prstGeom prst="straightConnector1">
                <a:avLst/>
              </a:prstGeom>
              <a:ln w="127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63" name="Connettore 2 62">
                <a:extLst>
                  <a:ext uri="{FF2B5EF4-FFF2-40B4-BE49-F238E27FC236}">
                    <a16:creationId xmlns:a16="http://schemas.microsoft.com/office/drawing/2014/main" id="{736E3D15-CF59-4C59-A84C-7950347824E6}"/>
                  </a:ext>
                </a:extLst>
              </p:cNvPr>
              <p:cNvCxnSpPr>
                <a:cxnSpLocks/>
                <a:stCxn id="49" idx="6"/>
              </p:cNvCxnSpPr>
              <p:nvPr/>
            </p:nvCxnSpPr>
            <p:spPr>
              <a:xfrm flipV="1">
                <a:off x="9053302" y="2557957"/>
                <a:ext cx="1103807" cy="791756"/>
              </a:xfrm>
              <a:prstGeom prst="straightConnector1">
                <a:avLst/>
              </a:prstGeom>
              <a:ln w="127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grpSp>
        <p:cxnSp>
          <p:nvCxnSpPr>
            <p:cNvPr id="64" name="Connettore 2 63">
              <a:extLst>
                <a:ext uri="{FF2B5EF4-FFF2-40B4-BE49-F238E27FC236}">
                  <a16:creationId xmlns:a16="http://schemas.microsoft.com/office/drawing/2014/main" id="{1E0F11D1-3F8E-4EDD-97F1-977A650E576F}"/>
                </a:ext>
              </a:extLst>
            </p:cNvPr>
            <p:cNvCxnSpPr>
              <a:cxnSpLocks/>
            </p:cNvCxnSpPr>
            <p:nvPr/>
          </p:nvCxnSpPr>
          <p:spPr>
            <a:xfrm>
              <a:off x="3260616" y="1619250"/>
              <a:ext cx="3530709" cy="0"/>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4" name="Connettore 2 83">
              <a:extLst>
                <a:ext uri="{FF2B5EF4-FFF2-40B4-BE49-F238E27FC236}">
                  <a16:creationId xmlns:a16="http://schemas.microsoft.com/office/drawing/2014/main" id="{9058B37B-044D-4E20-8B63-414C4299C549}"/>
                </a:ext>
              </a:extLst>
            </p:cNvPr>
            <p:cNvCxnSpPr>
              <a:cxnSpLocks/>
              <a:stCxn id="49" idx="6"/>
            </p:cNvCxnSpPr>
            <p:nvPr/>
          </p:nvCxnSpPr>
          <p:spPr>
            <a:xfrm flipV="1">
              <a:off x="5109952" y="2698420"/>
              <a:ext cx="1117100" cy="1384718"/>
            </a:xfrm>
            <a:prstGeom prst="straightConnector1">
              <a:avLst/>
            </a:prstGeom>
            <a:ln w="127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87" name="Connettore 2 86">
              <a:extLst>
                <a:ext uri="{FF2B5EF4-FFF2-40B4-BE49-F238E27FC236}">
                  <a16:creationId xmlns:a16="http://schemas.microsoft.com/office/drawing/2014/main" id="{45D153FC-47F8-4E1B-998A-807ABA9E9DF4}"/>
                </a:ext>
              </a:extLst>
            </p:cNvPr>
            <p:cNvCxnSpPr>
              <a:cxnSpLocks/>
              <a:stCxn id="48" idx="6"/>
              <a:endCxn id="60" idx="2"/>
            </p:cNvCxnSpPr>
            <p:nvPr/>
          </p:nvCxnSpPr>
          <p:spPr>
            <a:xfrm flipV="1">
              <a:off x="5109952" y="3286794"/>
              <a:ext cx="1094228" cy="113171"/>
            </a:xfrm>
            <a:prstGeom prst="straightConnector1">
              <a:avLst/>
            </a:prstGeom>
            <a:ln w="127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grpSp>
      <p:sp>
        <p:nvSpPr>
          <p:cNvPr id="91" name="CasellaDiTesto 90">
            <a:extLst>
              <a:ext uri="{FF2B5EF4-FFF2-40B4-BE49-F238E27FC236}">
                <a16:creationId xmlns:a16="http://schemas.microsoft.com/office/drawing/2014/main" id="{8B3B6F27-BDB2-4E8F-BCDC-6081F13505DC}"/>
              </a:ext>
            </a:extLst>
          </p:cNvPr>
          <p:cNvSpPr txBox="1"/>
          <p:nvPr/>
        </p:nvSpPr>
        <p:spPr>
          <a:xfrm>
            <a:off x="173042" y="-17585"/>
            <a:ext cx="9054082" cy="553998"/>
          </a:xfrm>
          <a:prstGeom prst="rect">
            <a:avLst/>
          </a:prstGeom>
          <a:noFill/>
        </p:spPr>
        <p:txBody>
          <a:bodyPr wrap="none" rtlCol="0">
            <a:spAutoFit/>
          </a:bodyPr>
          <a:lstStyle/>
          <a:p>
            <a:r>
              <a:rPr lang="en-US" sz="3000" b="1" dirty="0"/>
              <a:t>Adaptation mechanism: forward-backward propagation</a:t>
            </a:r>
          </a:p>
        </p:txBody>
      </p:sp>
      <mc:AlternateContent xmlns:mc="http://schemas.openxmlformats.org/markup-compatibility/2006" xmlns:a14="http://schemas.microsoft.com/office/drawing/2010/main">
        <mc:Choice Requires="a14">
          <p:sp>
            <p:nvSpPr>
              <p:cNvPr id="92" name="CasellaDiTesto 91">
                <a:extLst>
                  <a:ext uri="{FF2B5EF4-FFF2-40B4-BE49-F238E27FC236}">
                    <a16:creationId xmlns:a16="http://schemas.microsoft.com/office/drawing/2014/main" id="{8905BB02-A7C2-4176-B4F3-C5E7ADFCA825}"/>
                  </a:ext>
                </a:extLst>
              </p:cNvPr>
              <p:cNvSpPr txBox="1"/>
              <p:nvPr/>
            </p:nvSpPr>
            <p:spPr>
              <a:xfrm>
                <a:off x="6824560" y="1419657"/>
                <a:ext cx="2176563" cy="38792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it-IT" b="1" i="1" smtClean="0">
                          <a:latin typeface="Cambria Math" panose="02040503050406030204" pitchFamily="18" charset="0"/>
                        </a:rPr>
                        <m:t>𝒚</m:t>
                      </m:r>
                      <m:r>
                        <a:rPr lang="it-IT" b="0" i="1" smtClean="0">
                          <a:latin typeface="Cambria Math" panose="02040503050406030204" pitchFamily="18" charset="0"/>
                        </a:rPr>
                        <m:t>=</m:t>
                      </m:r>
                      <m:r>
                        <a:rPr lang="it-IT" b="0" i="1" smtClean="0">
                          <a:latin typeface="Cambria Math" panose="02040503050406030204" pitchFamily="18" charset="0"/>
                        </a:rPr>
                        <m:t>𝑓</m:t>
                      </m:r>
                      <m:r>
                        <a:rPr lang="it-IT" b="0" i="1" smtClean="0">
                          <a:latin typeface="Cambria Math" panose="02040503050406030204" pitchFamily="18" charset="0"/>
                        </a:rPr>
                        <m:t>(</m:t>
                      </m:r>
                      <m:r>
                        <a:rPr lang="it-IT" b="0" i="1" smtClean="0">
                          <a:latin typeface="Cambria Math" panose="02040503050406030204" pitchFamily="18" charset="0"/>
                        </a:rPr>
                        <m:t>𝑋</m:t>
                      </m:r>
                      <m:r>
                        <a:rPr lang="it-IT" b="0" i="1" smtClean="0">
                          <a:latin typeface="Cambria Math" panose="02040503050406030204" pitchFamily="18" charset="0"/>
                        </a:rPr>
                        <m:t>|</m:t>
                      </m:r>
                      <m:sSup>
                        <m:sSupPr>
                          <m:ctrlPr>
                            <a:rPr lang="it-IT" b="0" i="1" smtClean="0">
                              <a:latin typeface="Cambria Math" panose="02040503050406030204" pitchFamily="18" charset="0"/>
                            </a:rPr>
                          </m:ctrlPr>
                        </m:sSupPr>
                        <m:e>
                          <m:r>
                            <a:rPr lang="it-IT" b="0" i="1" smtClean="0">
                              <a:latin typeface="Cambria Math" panose="02040503050406030204" pitchFamily="18" charset="0"/>
                            </a:rPr>
                            <m:t>𝑊</m:t>
                          </m:r>
                        </m:e>
                        <m:sup>
                          <m:d>
                            <m:dPr>
                              <m:ctrlPr>
                                <a:rPr lang="it-IT" b="0" i="1" smtClean="0">
                                  <a:latin typeface="Cambria Math" panose="02040503050406030204" pitchFamily="18" charset="0"/>
                                </a:rPr>
                              </m:ctrlPr>
                            </m:dPr>
                            <m:e>
                              <m:r>
                                <a:rPr lang="it-IT" b="0" i="1" smtClean="0">
                                  <a:latin typeface="Cambria Math" panose="02040503050406030204" pitchFamily="18" charset="0"/>
                                </a:rPr>
                                <m:t>𝑡</m:t>
                              </m:r>
                            </m:e>
                          </m:d>
                        </m:sup>
                      </m:sSup>
                      <m:r>
                        <a:rPr lang="it-IT" b="0" i="1" smtClean="0">
                          <a:latin typeface="Cambria Math" panose="02040503050406030204" pitchFamily="18" charset="0"/>
                        </a:rPr>
                        <m:t>, </m:t>
                      </m:r>
                      <m:sSup>
                        <m:sSupPr>
                          <m:ctrlPr>
                            <a:rPr lang="it-IT" b="0" i="1" smtClean="0">
                              <a:latin typeface="Cambria Math" panose="02040503050406030204" pitchFamily="18" charset="0"/>
                            </a:rPr>
                          </m:ctrlPr>
                        </m:sSupPr>
                        <m:e>
                          <m:r>
                            <a:rPr lang="it-IT" b="0" i="1" smtClean="0">
                              <a:latin typeface="Cambria Math" panose="02040503050406030204" pitchFamily="18" charset="0"/>
                            </a:rPr>
                            <m:t>𝑏</m:t>
                          </m:r>
                        </m:e>
                        <m:sup>
                          <m:r>
                            <a:rPr lang="it-IT" b="0" i="1" smtClean="0">
                              <a:latin typeface="Cambria Math" panose="02040503050406030204" pitchFamily="18" charset="0"/>
                            </a:rPr>
                            <m:t>(</m:t>
                          </m:r>
                          <m:r>
                            <a:rPr lang="it-IT" b="0" i="1" smtClean="0">
                              <a:latin typeface="Cambria Math" panose="02040503050406030204" pitchFamily="18" charset="0"/>
                            </a:rPr>
                            <m:t>𝑡</m:t>
                          </m:r>
                          <m:r>
                            <a:rPr lang="it-IT" b="0" i="1" smtClean="0">
                              <a:latin typeface="Cambria Math" panose="02040503050406030204" pitchFamily="18" charset="0"/>
                            </a:rPr>
                            <m:t>)</m:t>
                          </m:r>
                        </m:sup>
                      </m:sSup>
                      <m:r>
                        <a:rPr lang="it-IT" b="0" i="1" smtClean="0">
                          <a:latin typeface="Cambria Math" panose="02040503050406030204" pitchFamily="18" charset="0"/>
                        </a:rPr>
                        <m:t>)</m:t>
                      </m:r>
                    </m:oMath>
                  </m:oMathPara>
                </a14:m>
                <a:endParaRPr lang="en-US" dirty="0"/>
              </a:p>
            </p:txBody>
          </p:sp>
        </mc:Choice>
        <mc:Fallback xmlns="">
          <p:sp>
            <p:nvSpPr>
              <p:cNvPr id="92" name="CasellaDiTesto 91">
                <a:extLst>
                  <a:ext uri="{FF2B5EF4-FFF2-40B4-BE49-F238E27FC236}">
                    <a16:creationId xmlns:a16="http://schemas.microsoft.com/office/drawing/2014/main" id="{8905BB02-A7C2-4176-B4F3-C5E7ADFCA825}"/>
                  </a:ext>
                </a:extLst>
              </p:cNvPr>
              <p:cNvSpPr txBox="1">
                <a:spLocks noRot="1" noChangeAspect="1" noMove="1" noResize="1" noEditPoints="1" noAdjustHandles="1" noChangeArrowheads="1" noChangeShapeType="1" noTextEdit="1"/>
              </p:cNvSpPr>
              <p:nvPr/>
            </p:nvSpPr>
            <p:spPr>
              <a:xfrm>
                <a:off x="6824560" y="1419657"/>
                <a:ext cx="2176563" cy="387927"/>
              </a:xfrm>
              <a:prstGeom prst="rect">
                <a:avLst/>
              </a:prstGeom>
              <a:blipFill>
                <a:blip r:embed="rId15"/>
                <a:stretch>
                  <a:fillRect b="-10938"/>
                </a:stretch>
              </a:blipFill>
            </p:spPr>
            <p:txBody>
              <a:bodyPr/>
              <a:lstStyle/>
              <a:p>
                <a:r>
                  <a:rPr lang="en-US">
                    <a:noFill/>
                  </a:rPr>
                  <a:t> </a:t>
                </a:r>
              </a:p>
            </p:txBody>
          </p:sp>
        </mc:Fallback>
      </mc:AlternateContent>
    </p:spTree>
    <p:extLst>
      <p:ext uri="{BB962C8B-B14F-4D97-AF65-F5344CB8AC3E}">
        <p14:creationId xmlns:p14="http://schemas.microsoft.com/office/powerpoint/2010/main" val="232978737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BA49B5CB-0E59-47F5-A598-B008FEAB60F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555" t="5848" r="6725" b="6140"/>
          <a:stretch/>
        </p:blipFill>
        <p:spPr bwMode="auto">
          <a:xfrm>
            <a:off x="11390552" y="-17585"/>
            <a:ext cx="801448" cy="80411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662D03B7-781F-465F-B63F-5FECEC74ED4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2882" t="12118" r="9832" b="18598"/>
          <a:stretch/>
        </p:blipFill>
        <p:spPr bwMode="auto">
          <a:xfrm>
            <a:off x="11435555" y="786534"/>
            <a:ext cx="731111" cy="655404"/>
          </a:xfrm>
          <a:prstGeom prst="rect">
            <a:avLst/>
          </a:prstGeom>
          <a:noFill/>
          <a:extLst>
            <a:ext uri="{909E8E84-426E-40DD-AFC4-6F175D3DCCD1}">
              <a14:hiddenFill xmlns:a14="http://schemas.microsoft.com/office/drawing/2010/main">
                <a:solidFill>
                  <a:srgbClr val="FFFFFF"/>
                </a:solidFill>
              </a14:hiddenFill>
            </a:ext>
          </a:extLst>
        </p:spPr>
      </p:pic>
      <p:pic>
        <p:nvPicPr>
          <p:cNvPr id="6" name="Immagine 5">
            <a:extLst>
              <a:ext uri="{FF2B5EF4-FFF2-40B4-BE49-F238E27FC236}">
                <a16:creationId xmlns:a16="http://schemas.microsoft.com/office/drawing/2014/main" id="{E506EE41-8FBF-4069-BE3E-A9357494240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80313" y="0"/>
            <a:ext cx="801447" cy="800101"/>
          </a:xfrm>
          <a:prstGeom prst="rect">
            <a:avLst/>
          </a:prstGeom>
          <a:ln>
            <a:noFill/>
          </a:ln>
          <a:effectLst>
            <a:outerShdw blurRad="292100" dist="139700" dir="2700000" algn="tl" rotWithShape="0">
              <a:srgbClr val="333333">
                <a:alpha val="65000"/>
              </a:srgbClr>
            </a:outerShdw>
          </a:effectLst>
        </p:spPr>
      </p:pic>
      <p:sp>
        <p:nvSpPr>
          <p:cNvPr id="9" name="CasellaDiTesto 8">
            <a:extLst>
              <a:ext uri="{FF2B5EF4-FFF2-40B4-BE49-F238E27FC236}">
                <a16:creationId xmlns:a16="http://schemas.microsoft.com/office/drawing/2014/main" id="{78F30BA7-DC35-49CF-8F0D-1A9CA614DB74}"/>
              </a:ext>
            </a:extLst>
          </p:cNvPr>
          <p:cNvSpPr txBox="1"/>
          <p:nvPr/>
        </p:nvSpPr>
        <p:spPr>
          <a:xfrm>
            <a:off x="8484823" y="6488668"/>
            <a:ext cx="3707177" cy="369332"/>
          </a:xfrm>
          <a:prstGeom prst="rect">
            <a:avLst/>
          </a:prstGeom>
          <a:noFill/>
        </p:spPr>
        <p:txBody>
          <a:bodyPr wrap="square" rtlCol="0">
            <a:spAutoFit/>
          </a:bodyPr>
          <a:lstStyle/>
          <a:p>
            <a:r>
              <a:rPr lang="en-US" i="1" dirty="0"/>
              <a:t>INAF School of AI, Naples, April 14-17</a:t>
            </a:r>
          </a:p>
        </p:txBody>
      </p:sp>
      <mc:AlternateContent xmlns:mc="http://schemas.openxmlformats.org/markup-compatibility/2006" xmlns:a14="http://schemas.microsoft.com/office/drawing/2010/main">
        <mc:Choice Requires="a14">
          <p:sp>
            <p:nvSpPr>
              <p:cNvPr id="65" name="CasellaDiTesto 64">
                <a:extLst>
                  <a:ext uri="{FF2B5EF4-FFF2-40B4-BE49-F238E27FC236}">
                    <a16:creationId xmlns:a16="http://schemas.microsoft.com/office/drawing/2014/main" id="{06265F65-64C1-426D-AE72-2EB515833A72}"/>
                  </a:ext>
                </a:extLst>
              </p:cNvPr>
              <p:cNvSpPr txBox="1"/>
              <p:nvPr/>
            </p:nvSpPr>
            <p:spPr>
              <a:xfrm>
                <a:off x="2827629" y="1425275"/>
                <a:ext cx="601457"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it-IT" b="0" i="1" smtClean="0">
                          <a:latin typeface="Cambria Math" panose="02040503050406030204" pitchFamily="18" charset="0"/>
                        </a:rPr>
                        <m:t>𝑋</m:t>
                      </m:r>
                    </m:oMath>
                  </m:oMathPara>
                </a14:m>
                <a:endParaRPr lang="en-US" dirty="0"/>
              </a:p>
            </p:txBody>
          </p:sp>
        </mc:Choice>
        <mc:Fallback xmlns="">
          <p:sp>
            <p:nvSpPr>
              <p:cNvPr id="65" name="CasellaDiTesto 64">
                <a:extLst>
                  <a:ext uri="{FF2B5EF4-FFF2-40B4-BE49-F238E27FC236}">
                    <a16:creationId xmlns:a16="http://schemas.microsoft.com/office/drawing/2014/main" id="{06265F65-64C1-426D-AE72-2EB515833A72}"/>
                  </a:ext>
                </a:extLst>
              </p:cNvPr>
              <p:cNvSpPr txBox="1">
                <a:spLocks noRot="1" noChangeAspect="1" noMove="1" noResize="1" noEditPoints="1" noAdjustHandles="1" noChangeArrowheads="1" noChangeShapeType="1" noTextEdit="1"/>
              </p:cNvSpPr>
              <p:nvPr/>
            </p:nvSpPr>
            <p:spPr>
              <a:xfrm>
                <a:off x="2827629" y="1425275"/>
                <a:ext cx="601457" cy="369332"/>
              </a:xfrm>
              <a:prstGeom prst="rect">
                <a:avLst/>
              </a:prstGeom>
              <a:blipFill>
                <a:blip r:embed="rId5"/>
                <a:stretch>
                  <a:fillRect/>
                </a:stretch>
              </a:blipFill>
            </p:spPr>
            <p:txBody>
              <a:bodyPr/>
              <a:lstStyle/>
              <a:p>
                <a:r>
                  <a:rPr lang="en-US">
                    <a:noFill/>
                  </a:rPr>
                  <a:t> </a:t>
                </a:r>
              </a:p>
            </p:txBody>
          </p:sp>
        </mc:Fallback>
      </mc:AlternateContent>
      <p:sp>
        <p:nvSpPr>
          <p:cNvPr id="74" name="CasellaDiTesto 73">
            <a:extLst>
              <a:ext uri="{FF2B5EF4-FFF2-40B4-BE49-F238E27FC236}">
                <a16:creationId xmlns:a16="http://schemas.microsoft.com/office/drawing/2014/main" id="{279A5460-8393-49D7-BA03-34A663D6EA8D}"/>
              </a:ext>
            </a:extLst>
          </p:cNvPr>
          <p:cNvSpPr txBox="1"/>
          <p:nvPr/>
        </p:nvSpPr>
        <p:spPr>
          <a:xfrm>
            <a:off x="3865982" y="1290204"/>
            <a:ext cx="2607385" cy="369332"/>
          </a:xfrm>
          <a:prstGeom prst="rect">
            <a:avLst/>
          </a:prstGeom>
          <a:noFill/>
        </p:spPr>
        <p:txBody>
          <a:bodyPr wrap="square">
            <a:spAutoFit/>
          </a:bodyPr>
          <a:lstStyle/>
          <a:p>
            <a:r>
              <a:rPr lang="en-US" dirty="0"/>
              <a:t>Forward propagation</a:t>
            </a:r>
          </a:p>
        </p:txBody>
      </p:sp>
      <p:grpSp>
        <p:nvGrpSpPr>
          <p:cNvPr id="88" name="Gruppo 87">
            <a:extLst>
              <a:ext uri="{FF2B5EF4-FFF2-40B4-BE49-F238E27FC236}">
                <a16:creationId xmlns:a16="http://schemas.microsoft.com/office/drawing/2014/main" id="{84AF6256-B414-4333-B88F-21CD6F39A04A}"/>
              </a:ext>
            </a:extLst>
          </p:cNvPr>
          <p:cNvGrpSpPr/>
          <p:nvPr/>
        </p:nvGrpSpPr>
        <p:grpSpPr>
          <a:xfrm>
            <a:off x="2853471" y="1619250"/>
            <a:ext cx="3937854" cy="2683127"/>
            <a:chOff x="2853471" y="1619250"/>
            <a:chExt cx="3937854" cy="2683127"/>
          </a:xfrm>
        </p:grpSpPr>
        <p:grpSp>
          <p:nvGrpSpPr>
            <p:cNvPr id="8" name="Gruppo 7">
              <a:extLst>
                <a:ext uri="{FF2B5EF4-FFF2-40B4-BE49-F238E27FC236}">
                  <a16:creationId xmlns:a16="http://schemas.microsoft.com/office/drawing/2014/main" id="{445DBDCE-9E28-42B4-B52D-043478372A1B}"/>
                </a:ext>
              </a:extLst>
            </p:cNvPr>
            <p:cNvGrpSpPr/>
            <p:nvPr/>
          </p:nvGrpSpPr>
          <p:grpSpPr>
            <a:xfrm>
              <a:off x="2853471" y="1794607"/>
              <a:ext cx="3772448" cy="2507770"/>
              <a:chOff x="6796821" y="1061182"/>
              <a:chExt cx="3772448" cy="2507770"/>
            </a:xfrm>
          </p:grpSpPr>
          <p:cxnSp>
            <p:nvCxnSpPr>
              <p:cNvPr id="10" name="Connettore 2 9">
                <a:extLst>
                  <a:ext uri="{FF2B5EF4-FFF2-40B4-BE49-F238E27FC236}">
                    <a16:creationId xmlns:a16="http://schemas.microsoft.com/office/drawing/2014/main" id="{9B2F1961-EB22-4CE4-A04B-F869BEEA6B08}"/>
                  </a:ext>
                </a:extLst>
              </p:cNvPr>
              <p:cNvCxnSpPr>
                <a:cxnSpLocks/>
                <a:stCxn id="16" idx="6"/>
                <a:endCxn id="45" idx="2"/>
              </p:cNvCxnSpPr>
              <p:nvPr/>
            </p:nvCxnSpPr>
            <p:spPr>
              <a:xfrm flipV="1">
                <a:off x="7499042" y="1295209"/>
                <a:ext cx="1111650" cy="600111"/>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Connettore 2 10">
                <a:extLst>
                  <a:ext uri="{FF2B5EF4-FFF2-40B4-BE49-F238E27FC236}">
                    <a16:creationId xmlns:a16="http://schemas.microsoft.com/office/drawing/2014/main" id="{F02F7019-400B-4B1B-BADA-69213B3CF802}"/>
                  </a:ext>
                </a:extLst>
              </p:cNvPr>
              <p:cNvCxnSpPr>
                <a:cxnSpLocks/>
                <a:stCxn id="17" idx="6"/>
                <a:endCxn id="45" idx="2"/>
              </p:cNvCxnSpPr>
              <p:nvPr/>
            </p:nvCxnSpPr>
            <p:spPr>
              <a:xfrm flipV="1">
                <a:off x="7499042" y="1295209"/>
                <a:ext cx="1111650" cy="1076573"/>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Connettore 2 11">
                <a:extLst>
                  <a:ext uri="{FF2B5EF4-FFF2-40B4-BE49-F238E27FC236}">
                    <a16:creationId xmlns:a16="http://schemas.microsoft.com/office/drawing/2014/main" id="{DEC8B08E-C60F-4407-98B6-163B92059A2D}"/>
                  </a:ext>
                </a:extLst>
              </p:cNvPr>
              <p:cNvCxnSpPr>
                <a:cxnSpLocks/>
                <a:stCxn id="18" idx="6"/>
                <a:endCxn id="45" idx="2"/>
              </p:cNvCxnSpPr>
              <p:nvPr/>
            </p:nvCxnSpPr>
            <p:spPr>
              <a:xfrm flipV="1">
                <a:off x="7499042" y="1295209"/>
                <a:ext cx="1111650" cy="1550101"/>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Connettore 2 12">
                <a:extLst>
                  <a:ext uri="{FF2B5EF4-FFF2-40B4-BE49-F238E27FC236}">
                    <a16:creationId xmlns:a16="http://schemas.microsoft.com/office/drawing/2014/main" id="{C1345A24-B011-48B5-910F-A688E904C79C}"/>
                  </a:ext>
                </a:extLst>
              </p:cNvPr>
              <p:cNvCxnSpPr>
                <a:cxnSpLocks/>
                <a:stCxn id="16" idx="6"/>
                <a:endCxn id="47" idx="2"/>
              </p:cNvCxnSpPr>
              <p:nvPr/>
            </p:nvCxnSpPr>
            <p:spPr>
              <a:xfrm>
                <a:off x="7499042" y="1895321"/>
                <a:ext cx="1111650" cy="83063"/>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Connettore 2 13">
                <a:extLst>
                  <a:ext uri="{FF2B5EF4-FFF2-40B4-BE49-F238E27FC236}">
                    <a16:creationId xmlns:a16="http://schemas.microsoft.com/office/drawing/2014/main" id="{4F0157F8-6892-4CAA-93D5-AE3308C036C1}"/>
                  </a:ext>
                </a:extLst>
              </p:cNvPr>
              <p:cNvCxnSpPr>
                <a:cxnSpLocks/>
                <a:stCxn id="17" idx="6"/>
                <a:endCxn id="47" idx="2"/>
              </p:cNvCxnSpPr>
              <p:nvPr/>
            </p:nvCxnSpPr>
            <p:spPr>
              <a:xfrm flipV="1">
                <a:off x="7499042" y="1978384"/>
                <a:ext cx="1111650" cy="393400"/>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Connettore 2 14">
                <a:extLst>
                  <a:ext uri="{FF2B5EF4-FFF2-40B4-BE49-F238E27FC236}">
                    <a16:creationId xmlns:a16="http://schemas.microsoft.com/office/drawing/2014/main" id="{ADDA79FF-011F-4755-B293-4F397ED82BCB}"/>
                  </a:ext>
                </a:extLst>
              </p:cNvPr>
              <p:cNvCxnSpPr>
                <a:cxnSpLocks/>
                <a:stCxn id="18" idx="6"/>
                <a:endCxn id="47" idx="2"/>
              </p:cNvCxnSpPr>
              <p:nvPr/>
            </p:nvCxnSpPr>
            <p:spPr>
              <a:xfrm flipV="1">
                <a:off x="7499042" y="1978384"/>
                <a:ext cx="1111650" cy="866926"/>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6" name="Ovale 15">
                <a:extLst>
                  <a:ext uri="{FF2B5EF4-FFF2-40B4-BE49-F238E27FC236}">
                    <a16:creationId xmlns:a16="http://schemas.microsoft.com/office/drawing/2014/main" id="{BAFB77D9-1845-40F8-93B3-4CDE306B5F8B}"/>
                  </a:ext>
                </a:extLst>
              </p:cNvPr>
              <p:cNvSpPr>
                <a:spLocks noChangeAspect="1"/>
              </p:cNvSpPr>
              <p:nvPr/>
            </p:nvSpPr>
            <p:spPr>
              <a:xfrm>
                <a:off x="7203967" y="1749160"/>
                <a:ext cx="295076" cy="292318"/>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e 16">
                <a:extLst>
                  <a:ext uri="{FF2B5EF4-FFF2-40B4-BE49-F238E27FC236}">
                    <a16:creationId xmlns:a16="http://schemas.microsoft.com/office/drawing/2014/main" id="{B53915BB-D55F-4B93-9305-FC7BE40708D6}"/>
                  </a:ext>
                </a:extLst>
              </p:cNvPr>
              <p:cNvSpPr>
                <a:spLocks noChangeAspect="1"/>
              </p:cNvSpPr>
              <p:nvPr/>
            </p:nvSpPr>
            <p:spPr>
              <a:xfrm>
                <a:off x="7203967" y="2225623"/>
                <a:ext cx="295076" cy="292318"/>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e 17">
                <a:extLst>
                  <a:ext uri="{FF2B5EF4-FFF2-40B4-BE49-F238E27FC236}">
                    <a16:creationId xmlns:a16="http://schemas.microsoft.com/office/drawing/2014/main" id="{2324C9BC-7565-4E82-AF89-E2FFA556825F}"/>
                  </a:ext>
                </a:extLst>
              </p:cNvPr>
              <p:cNvSpPr>
                <a:spLocks noChangeAspect="1"/>
              </p:cNvSpPr>
              <p:nvPr/>
            </p:nvSpPr>
            <p:spPr>
              <a:xfrm>
                <a:off x="7203966" y="2699149"/>
                <a:ext cx="295076" cy="292318"/>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Connettore 2 18">
                <a:extLst>
                  <a:ext uri="{FF2B5EF4-FFF2-40B4-BE49-F238E27FC236}">
                    <a16:creationId xmlns:a16="http://schemas.microsoft.com/office/drawing/2014/main" id="{FEB1F649-A156-4563-9FAE-C29576473963}"/>
                  </a:ext>
                </a:extLst>
              </p:cNvPr>
              <p:cNvCxnSpPr>
                <a:cxnSpLocks/>
                <a:stCxn id="16" idx="6"/>
                <a:endCxn id="48" idx="2"/>
              </p:cNvCxnSpPr>
              <p:nvPr/>
            </p:nvCxnSpPr>
            <p:spPr>
              <a:xfrm>
                <a:off x="7499042" y="1895321"/>
                <a:ext cx="1111650" cy="771220"/>
              </a:xfrm>
              <a:prstGeom prst="straightConnector1">
                <a:avLst/>
              </a:prstGeom>
              <a:ln w="127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Connettore 2 19">
                <a:extLst>
                  <a:ext uri="{FF2B5EF4-FFF2-40B4-BE49-F238E27FC236}">
                    <a16:creationId xmlns:a16="http://schemas.microsoft.com/office/drawing/2014/main" id="{D5C0E5A1-8706-4771-8578-F69FF0C2D1CE}"/>
                  </a:ext>
                </a:extLst>
              </p:cNvPr>
              <p:cNvCxnSpPr>
                <a:cxnSpLocks/>
                <a:stCxn id="17" idx="6"/>
                <a:endCxn id="48" idx="2"/>
              </p:cNvCxnSpPr>
              <p:nvPr/>
            </p:nvCxnSpPr>
            <p:spPr>
              <a:xfrm>
                <a:off x="7499042" y="2371782"/>
                <a:ext cx="1111650" cy="294757"/>
              </a:xfrm>
              <a:prstGeom prst="straightConnector1">
                <a:avLst/>
              </a:prstGeom>
              <a:ln w="127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Connettore 2 20">
                <a:extLst>
                  <a:ext uri="{FF2B5EF4-FFF2-40B4-BE49-F238E27FC236}">
                    <a16:creationId xmlns:a16="http://schemas.microsoft.com/office/drawing/2014/main" id="{C0EC1FB0-15EC-41AD-8AE2-5850BE0AB60E}"/>
                  </a:ext>
                </a:extLst>
              </p:cNvPr>
              <p:cNvCxnSpPr>
                <a:cxnSpLocks/>
                <a:stCxn id="18" idx="6"/>
                <a:endCxn id="48" idx="2"/>
              </p:cNvCxnSpPr>
              <p:nvPr/>
            </p:nvCxnSpPr>
            <p:spPr>
              <a:xfrm flipV="1">
                <a:off x="7499042" y="2666539"/>
                <a:ext cx="1111650" cy="178769"/>
              </a:xfrm>
              <a:prstGeom prst="straightConnector1">
                <a:avLst/>
              </a:prstGeom>
              <a:ln w="127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Connettore 2 21">
                <a:extLst>
                  <a:ext uri="{FF2B5EF4-FFF2-40B4-BE49-F238E27FC236}">
                    <a16:creationId xmlns:a16="http://schemas.microsoft.com/office/drawing/2014/main" id="{E3E76432-4AE4-450E-9D33-8FB6470793A8}"/>
                  </a:ext>
                </a:extLst>
              </p:cNvPr>
              <p:cNvCxnSpPr>
                <a:cxnSpLocks/>
                <a:stCxn id="16" idx="6"/>
                <a:endCxn id="49" idx="2"/>
              </p:cNvCxnSpPr>
              <p:nvPr/>
            </p:nvCxnSpPr>
            <p:spPr>
              <a:xfrm>
                <a:off x="7499042" y="1895321"/>
                <a:ext cx="1111650" cy="1454395"/>
              </a:xfrm>
              <a:prstGeom prst="straightConnector1">
                <a:avLst/>
              </a:prstGeom>
              <a:ln w="127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Connettore 2 22">
                <a:extLst>
                  <a:ext uri="{FF2B5EF4-FFF2-40B4-BE49-F238E27FC236}">
                    <a16:creationId xmlns:a16="http://schemas.microsoft.com/office/drawing/2014/main" id="{D6B8E608-1998-4FFB-B474-EDE7DD5E5705}"/>
                  </a:ext>
                </a:extLst>
              </p:cNvPr>
              <p:cNvCxnSpPr>
                <a:cxnSpLocks/>
                <a:stCxn id="17" idx="6"/>
                <a:endCxn id="49" idx="2"/>
              </p:cNvCxnSpPr>
              <p:nvPr/>
            </p:nvCxnSpPr>
            <p:spPr>
              <a:xfrm>
                <a:off x="7499040" y="2371782"/>
                <a:ext cx="1111650" cy="977931"/>
              </a:xfrm>
              <a:prstGeom prst="straightConnector1">
                <a:avLst/>
              </a:prstGeom>
              <a:ln w="127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Connettore 2 23">
                <a:extLst>
                  <a:ext uri="{FF2B5EF4-FFF2-40B4-BE49-F238E27FC236}">
                    <a16:creationId xmlns:a16="http://schemas.microsoft.com/office/drawing/2014/main" id="{A86BCD53-D632-4D0B-AD25-3088D5B57CBB}"/>
                  </a:ext>
                </a:extLst>
              </p:cNvPr>
              <p:cNvCxnSpPr>
                <a:cxnSpLocks/>
                <a:stCxn id="18" idx="6"/>
                <a:endCxn id="49" idx="2"/>
              </p:cNvCxnSpPr>
              <p:nvPr/>
            </p:nvCxnSpPr>
            <p:spPr>
              <a:xfrm>
                <a:off x="7499042" y="2845308"/>
                <a:ext cx="1111650" cy="504405"/>
              </a:xfrm>
              <a:prstGeom prst="straightConnector1">
                <a:avLst/>
              </a:prstGeom>
              <a:ln w="127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25" name="Ovale 24">
                <a:extLst>
                  <a:ext uri="{FF2B5EF4-FFF2-40B4-BE49-F238E27FC236}">
                    <a16:creationId xmlns:a16="http://schemas.microsoft.com/office/drawing/2014/main" id="{5D323E85-41C4-43A7-B488-781C462472FB}"/>
                  </a:ext>
                </a:extLst>
              </p:cNvPr>
              <p:cNvSpPr>
                <a:spLocks noChangeAspect="1"/>
              </p:cNvSpPr>
              <p:nvPr/>
            </p:nvSpPr>
            <p:spPr>
              <a:xfrm>
                <a:off x="10150723" y="1842986"/>
                <a:ext cx="295076" cy="292318"/>
              </a:xfrm>
              <a:prstGeom prst="ellipse">
                <a:avLst/>
              </a:prstGeom>
              <a:noFill/>
              <a:ln w="190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Connettore 2 25">
                <a:extLst>
                  <a:ext uri="{FF2B5EF4-FFF2-40B4-BE49-F238E27FC236}">
                    <a16:creationId xmlns:a16="http://schemas.microsoft.com/office/drawing/2014/main" id="{F56EEADC-2D87-4ED9-BFCC-C6643AC6B658}"/>
                  </a:ext>
                </a:extLst>
              </p:cNvPr>
              <p:cNvCxnSpPr>
                <a:cxnSpLocks/>
                <a:stCxn id="45" idx="6"/>
              </p:cNvCxnSpPr>
              <p:nvPr/>
            </p:nvCxnSpPr>
            <p:spPr>
              <a:xfrm>
                <a:off x="9053302" y="1295209"/>
                <a:ext cx="1097421" cy="700179"/>
              </a:xfrm>
              <a:prstGeom prst="straightConnector1">
                <a:avLst/>
              </a:prstGeom>
              <a:ln w="127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27" name="Connettore 2 26">
                <a:extLst>
                  <a:ext uri="{FF2B5EF4-FFF2-40B4-BE49-F238E27FC236}">
                    <a16:creationId xmlns:a16="http://schemas.microsoft.com/office/drawing/2014/main" id="{C25D2689-285A-464F-98E8-01A7C086BB75}"/>
                  </a:ext>
                </a:extLst>
              </p:cNvPr>
              <p:cNvCxnSpPr>
                <a:cxnSpLocks/>
                <a:stCxn id="47" idx="6"/>
              </p:cNvCxnSpPr>
              <p:nvPr/>
            </p:nvCxnSpPr>
            <p:spPr>
              <a:xfrm>
                <a:off x="9053302" y="1978383"/>
                <a:ext cx="1097421" cy="17005"/>
              </a:xfrm>
              <a:prstGeom prst="straightConnector1">
                <a:avLst/>
              </a:prstGeom>
              <a:ln w="127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28" name="Connettore 2 27">
                <a:extLst>
                  <a:ext uri="{FF2B5EF4-FFF2-40B4-BE49-F238E27FC236}">
                    <a16:creationId xmlns:a16="http://schemas.microsoft.com/office/drawing/2014/main" id="{63B32499-94B1-442C-9DEF-905DFEE74F8C}"/>
                  </a:ext>
                </a:extLst>
              </p:cNvPr>
              <p:cNvCxnSpPr>
                <a:cxnSpLocks/>
                <a:stCxn id="48" idx="6"/>
                <a:endCxn id="25" idx="2"/>
              </p:cNvCxnSpPr>
              <p:nvPr/>
            </p:nvCxnSpPr>
            <p:spPr>
              <a:xfrm flipV="1">
                <a:off x="9053302" y="1989145"/>
                <a:ext cx="1097421" cy="677395"/>
              </a:xfrm>
              <a:prstGeom prst="straightConnector1">
                <a:avLst/>
              </a:prstGeom>
              <a:ln w="127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9" name="CasellaDiTesto 28">
                    <a:extLst>
                      <a:ext uri="{FF2B5EF4-FFF2-40B4-BE49-F238E27FC236}">
                        <a16:creationId xmlns:a16="http://schemas.microsoft.com/office/drawing/2014/main" id="{1BDA760E-6976-4A74-A08E-E85E156C3A3B}"/>
                      </a:ext>
                    </a:extLst>
                  </p:cNvPr>
                  <p:cNvSpPr txBox="1"/>
                  <p:nvPr/>
                </p:nvSpPr>
                <p:spPr>
                  <a:xfrm>
                    <a:off x="6809008" y="1670432"/>
                    <a:ext cx="52540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it-IT" b="0" i="1" smtClean="0">
                                  <a:latin typeface="Cambria Math" panose="02040503050406030204" pitchFamily="18" charset="0"/>
                                </a:rPr>
                                <m:t>𝑥</m:t>
                              </m:r>
                            </m:e>
                            <m:sub>
                              <m:r>
                                <a:rPr lang="it-IT" b="0" i="1" smtClean="0">
                                  <a:latin typeface="Cambria Math" panose="02040503050406030204" pitchFamily="18" charset="0"/>
                                </a:rPr>
                                <m:t>𝑖</m:t>
                              </m:r>
                              <m:r>
                                <a:rPr lang="it-IT" b="0" i="1" smtClean="0">
                                  <a:latin typeface="Cambria Math" panose="02040503050406030204" pitchFamily="18" charset="0"/>
                                </a:rPr>
                                <m:t>1</m:t>
                              </m:r>
                            </m:sub>
                          </m:sSub>
                        </m:oMath>
                      </m:oMathPara>
                    </a14:m>
                    <a:endParaRPr lang="en-US" dirty="0"/>
                  </a:p>
                </p:txBody>
              </p:sp>
            </mc:Choice>
            <mc:Fallback xmlns="">
              <p:sp>
                <p:nvSpPr>
                  <p:cNvPr id="24" name="CasellaDiTesto 23">
                    <a:extLst>
                      <a:ext uri="{FF2B5EF4-FFF2-40B4-BE49-F238E27FC236}">
                        <a16:creationId xmlns:a16="http://schemas.microsoft.com/office/drawing/2014/main" id="{D9564635-8B54-47B8-9BE2-AE790D0607D7}"/>
                      </a:ext>
                    </a:extLst>
                  </p:cNvPr>
                  <p:cNvSpPr txBox="1">
                    <a:spLocks noRot="1" noChangeAspect="1" noMove="1" noResize="1" noEditPoints="1" noAdjustHandles="1" noChangeArrowheads="1" noChangeShapeType="1" noTextEdit="1"/>
                  </p:cNvSpPr>
                  <p:nvPr/>
                </p:nvSpPr>
                <p:spPr>
                  <a:xfrm>
                    <a:off x="6809008" y="1670432"/>
                    <a:ext cx="525400" cy="369332"/>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CasellaDiTesto 29">
                    <a:extLst>
                      <a:ext uri="{FF2B5EF4-FFF2-40B4-BE49-F238E27FC236}">
                        <a16:creationId xmlns:a16="http://schemas.microsoft.com/office/drawing/2014/main" id="{B8156466-6303-4E64-8ACF-43F0013410B1}"/>
                      </a:ext>
                    </a:extLst>
                  </p:cNvPr>
                  <p:cNvSpPr txBox="1"/>
                  <p:nvPr/>
                </p:nvSpPr>
                <p:spPr>
                  <a:xfrm>
                    <a:off x="6798472" y="2150238"/>
                    <a:ext cx="52540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it-IT" b="0" i="1" smtClean="0">
                                  <a:latin typeface="Cambria Math" panose="02040503050406030204" pitchFamily="18" charset="0"/>
                                </a:rPr>
                                <m:t>𝑥</m:t>
                              </m:r>
                            </m:e>
                            <m:sub>
                              <m:r>
                                <a:rPr lang="it-IT" b="0" i="1" smtClean="0">
                                  <a:latin typeface="Cambria Math" panose="02040503050406030204" pitchFamily="18" charset="0"/>
                                </a:rPr>
                                <m:t>𝑖</m:t>
                              </m:r>
                              <m:r>
                                <a:rPr lang="it-IT" b="0" i="1" smtClean="0">
                                  <a:latin typeface="Cambria Math" panose="02040503050406030204" pitchFamily="18" charset="0"/>
                                </a:rPr>
                                <m:t>2</m:t>
                              </m:r>
                            </m:sub>
                          </m:sSub>
                        </m:oMath>
                      </m:oMathPara>
                    </a14:m>
                    <a:endParaRPr lang="en-US" dirty="0"/>
                  </a:p>
                </p:txBody>
              </p:sp>
            </mc:Choice>
            <mc:Fallback xmlns="">
              <p:sp>
                <p:nvSpPr>
                  <p:cNvPr id="25" name="CasellaDiTesto 24">
                    <a:extLst>
                      <a:ext uri="{FF2B5EF4-FFF2-40B4-BE49-F238E27FC236}">
                        <a16:creationId xmlns:a16="http://schemas.microsoft.com/office/drawing/2014/main" id="{2E840006-626E-4DAE-9121-B1E0077A9BD3}"/>
                      </a:ext>
                    </a:extLst>
                  </p:cNvPr>
                  <p:cNvSpPr txBox="1">
                    <a:spLocks noRot="1" noChangeAspect="1" noMove="1" noResize="1" noEditPoints="1" noAdjustHandles="1" noChangeArrowheads="1" noChangeShapeType="1" noTextEdit="1"/>
                  </p:cNvSpPr>
                  <p:nvPr/>
                </p:nvSpPr>
                <p:spPr>
                  <a:xfrm>
                    <a:off x="6798472" y="2150238"/>
                    <a:ext cx="525400" cy="369332"/>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CasellaDiTesto 30">
                    <a:extLst>
                      <a:ext uri="{FF2B5EF4-FFF2-40B4-BE49-F238E27FC236}">
                        <a16:creationId xmlns:a16="http://schemas.microsoft.com/office/drawing/2014/main" id="{5E98D123-10E9-446C-944E-33F17C39C1D4}"/>
                      </a:ext>
                    </a:extLst>
                  </p:cNvPr>
                  <p:cNvSpPr txBox="1"/>
                  <p:nvPr/>
                </p:nvSpPr>
                <p:spPr>
                  <a:xfrm>
                    <a:off x="6796821" y="2630044"/>
                    <a:ext cx="52540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it-IT" b="0" i="1" smtClean="0">
                                  <a:latin typeface="Cambria Math" panose="02040503050406030204" pitchFamily="18" charset="0"/>
                                </a:rPr>
                                <m:t>𝑥</m:t>
                              </m:r>
                            </m:e>
                            <m:sub>
                              <m:r>
                                <a:rPr lang="it-IT" b="0" i="1" smtClean="0">
                                  <a:latin typeface="Cambria Math" panose="02040503050406030204" pitchFamily="18" charset="0"/>
                                </a:rPr>
                                <m:t>𝑖</m:t>
                              </m:r>
                              <m:r>
                                <a:rPr lang="it-IT" b="0" i="1" smtClean="0">
                                  <a:latin typeface="Cambria Math" panose="02040503050406030204" pitchFamily="18" charset="0"/>
                                </a:rPr>
                                <m:t>3</m:t>
                              </m:r>
                            </m:sub>
                          </m:sSub>
                        </m:oMath>
                      </m:oMathPara>
                    </a14:m>
                    <a:endParaRPr lang="en-US" dirty="0"/>
                  </a:p>
                </p:txBody>
              </p:sp>
            </mc:Choice>
            <mc:Fallback xmlns="">
              <p:sp>
                <p:nvSpPr>
                  <p:cNvPr id="26" name="CasellaDiTesto 25">
                    <a:extLst>
                      <a:ext uri="{FF2B5EF4-FFF2-40B4-BE49-F238E27FC236}">
                        <a16:creationId xmlns:a16="http://schemas.microsoft.com/office/drawing/2014/main" id="{9A75E4AB-6BFB-41F9-B8FF-8B77C7B6620D}"/>
                      </a:ext>
                    </a:extLst>
                  </p:cNvPr>
                  <p:cNvSpPr txBox="1">
                    <a:spLocks noRot="1" noChangeAspect="1" noMove="1" noResize="1" noEditPoints="1" noAdjustHandles="1" noChangeArrowheads="1" noChangeShapeType="1" noTextEdit="1"/>
                  </p:cNvSpPr>
                  <p:nvPr/>
                </p:nvSpPr>
                <p:spPr>
                  <a:xfrm>
                    <a:off x="6796821" y="2630044"/>
                    <a:ext cx="525400" cy="369332"/>
                  </a:xfrm>
                  <a:prstGeom prst="rect">
                    <a:avLst/>
                  </a:prstGeom>
                  <a:blipFill>
                    <a:blip r:embed="rId8"/>
                    <a:stretch>
                      <a:fillRect b="-1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 name="CasellaDiTesto 31">
                    <a:extLst>
                      <a:ext uri="{FF2B5EF4-FFF2-40B4-BE49-F238E27FC236}">
                        <a16:creationId xmlns:a16="http://schemas.microsoft.com/office/drawing/2014/main" id="{42193645-BEAC-4ACC-ABB3-CF174A8CA86A}"/>
                      </a:ext>
                    </a:extLst>
                  </p:cNvPr>
                  <p:cNvSpPr txBox="1"/>
                  <p:nvPr/>
                </p:nvSpPr>
                <p:spPr>
                  <a:xfrm>
                    <a:off x="8606815" y="1061182"/>
                    <a:ext cx="47263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it-IT" b="0" i="1" smtClean="0">
                                  <a:latin typeface="Cambria Math" panose="02040503050406030204" pitchFamily="18" charset="0"/>
                                </a:rPr>
                                <m:t>𝑛</m:t>
                              </m:r>
                            </m:e>
                            <m:sub>
                              <m:r>
                                <a:rPr lang="it-IT" b="0" i="1" smtClean="0">
                                  <a:latin typeface="Cambria Math" panose="02040503050406030204" pitchFamily="18" charset="0"/>
                                </a:rPr>
                                <m:t>1</m:t>
                              </m:r>
                            </m:sub>
                          </m:sSub>
                        </m:oMath>
                      </m:oMathPara>
                    </a14:m>
                    <a:endParaRPr lang="en-US" dirty="0"/>
                  </a:p>
                </p:txBody>
              </p:sp>
            </mc:Choice>
            <mc:Fallback xmlns="">
              <p:sp>
                <p:nvSpPr>
                  <p:cNvPr id="27" name="CasellaDiTesto 26">
                    <a:extLst>
                      <a:ext uri="{FF2B5EF4-FFF2-40B4-BE49-F238E27FC236}">
                        <a16:creationId xmlns:a16="http://schemas.microsoft.com/office/drawing/2014/main" id="{FE31456A-9944-4523-9531-CD8201A903BB}"/>
                      </a:ext>
                    </a:extLst>
                  </p:cNvPr>
                  <p:cNvSpPr txBox="1">
                    <a:spLocks noRot="1" noChangeAspect="1" noMove="1" noResize="1" noEditPoints="1" noAdjustHandles="1" noChangeArrowheads="1" noChangeShapeType="1" noTextEdit="1"/>
                  </p:cNvSpPr>
                  <p:nvPr/>
                </p:nvSpPr>
                <p:spPr>
                  <a:xfrm>
                    <a:off x="8606815" y="1061182"/>
                    <a:ext cx="472630" cy="369332"/>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CasellaDiTesto 32">
                    <a:extLst>
                      <a:ext uri="{FF2B5EF4-FFF2-40B4-BE49-F238E27FC236}">
                        <a16:creationId xmlns:a16="http://schemas.microsoft.com/office/drawing/2014/main" id="{F58E4A69-6F68-40F3-8F29-AAD3774ED141}"/>
                      </a:ext>
                    </a:extLst>
                  </p:cNvPr>
                  <p:cNvSpPr txBox="1"/>
                  <p:nvPr/>
                </p:nvSpPr>
                <p:spPr>
                  <a:xfrm>
                    <a:off x="8606815" y="1765972"/>
                    <a:ext cx="477951"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it-IT" b="0" i="1" smtClean="0">
                                  <a:latin typeface="Cambria Math" panose="02040503050406030204" pitchFamily="18" charset="0"/>
                                </a:rPr>
                                <m:t>𝑛</m:t>
                              </m:r>
                            </m:e>
                            <m:sub>
                              <m:r>
                                <a:rPr lang="it-IT" b="0" i="1" smtClean="0">
                                  <a:latin typeface="Cambria Math" panose="02040503050406030204" pitchFamily="18" charset="0"/>
                                </a:rPr>
                                <m:t>2</m:t>
                              </m:r>
                            </m:sub>
                          </m:sSub>
                        </m:oMath>
                      </m:oMathPara>
                    </a14:m>
                    <a:endParaRPr lang="en-US" dirty="0"/>
                  </a:p>
                </p:txBody>
              </p:sp>
            </mc:Choice>
            <mc:Fallback xmlns="">
              <p:sp>
                <p:nvSpPr>
                  <p:cNvPr id="28" name="CasellaDiTesto 27">
                    <a:extLst>
                      <a:ext uri="{FF2B5EF4-FFF2-40B4-BE49-F238E27FC236}">
                        <a16:creationId xmlns:a16="http://schemas.microsoft.com/office/drawing/2014/main" id="{1593BEED-0B0A-4009-8710-ABAFA84CAD62}"/>
                      </a:ext>
                    </a:extLst>
                  </p:cNvPr>
                  <p:cNvSpPr txBox="1">
                    <a:spLocks noRot="1" noChangeAspect="1" noMove="1" noResize="1" noEditPoints="1" noAdjustHandles="1" noChangeArrowheads="1" noChangeShapeType="1" noTextEdit="1"/>
                  </p:cNvSpPr>
                  <p:nvPr/>
                </p:nvSpPr>
                <p:spPr>
                  <a:xfrm>
                    <a:off x="8606815" y="1765972"/>
                    <a:ext cx="477951" cy="369332"/>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CasellaDiTesto 33">
                    <a:extLst>
                      <a:ext uri="{FF2B5EF4-FFF2-40B4-BE49-F238E27FC236}">
                        <a16:creationId xmlns:a16="http://schemas.microsoft.com/office/drawing/2014/main" id="{D765BE1F-A00B-46A3-A049-5F4E178FA446}"/>
                      </a:ext>
                    </a:extLst>
                  </p:cNvPr>
                  <p:cNvSpPr txBox="1"/>
                  <p:nvPr/>
                </p:nvSpPr>
                <p:spPr>
                  <a:xfrm>
                    <a:off x="8593030" y="3137303"/>
                    <a:ext cx="477951"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it-IT" b="0" i="1" smtClean="0">
                                  <a:latin typeface="Cambria Math" panose="02040503050406030204" pitchFamily="18" charset="0"/>
                                </a:rPr>
                                <m:t>𝑛</m:t>
                              </m:r>
                            </m:e>
                            <m:sub>
                              <m:r>
                                <a:rPr lang="it-IT" b="0" i="1" smtClean="0">
                                  <a:latin typeface="Cambria Math" panose="02040503050406030204" pitchFamily="18" charset="0"/>
                                </a:rPr>
                                <m:t>4</m:t>
                              </m:r>
                            </m:sub>
                          </m:sSub>
                        </m:oMath>
                      </m:oMathPara>
                    </a14:m>
                    <a:endParaRPr lang="en-US" dirty="0"/>
                  </a:p>
                </p:txBody>
              </p:sp>
            </mc:Choice>
            <mc:Fallback xmlns="">
              <p:sp>
                <p:nvSpPr>
                  <p:cNvPr id="29" name="CasellaDiTesto 28">
                    <a:extLst>
                      <a:ext uri="{FF2B5EF4-FFF2-40B4-BE49-F238E27FC236}">
                        <a16:creationId xmlns:a16="http://schemas.microsoft.com/office/drawing/2014/main" id="{2EEACFFC-956A-45F6-B714-C0E04EA4B7C2}"/>
                      </a:ext>
                    </a:extLst>
                  </p:cNvPr>
                  <p:cNvSpPr txBox="1">
                    <a:spLocks noRot="1" noChangeAspect="1" noMove="1" noResize="1" noEditPoints="1" noAdjustHandles="1" noChangeArrowheads="1" noChangeShapeType="1" noTextEdit="1"/>
                  </p:cNvSpPr>
                  <p:nvPr/>
                </p:nvSpPr>
                <p:spPr>
                  <a:xfrm>
                    <a:off x="8593030" y="3137303"/>
                    <a:ext cx="477951" cy="369332"/>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 name="CasellaDiTesto 34">
                    <a:extLst>
                      <a:ext uri="{FF2B5EF4-FFF2-40B4-BE49-F238E27FC236}">
                        <a16:creationId xmlns:a16="http://schemas.microsoft.com/office/drawing/2014/main" id="{B2361599-5803-499E-AB6B-52DA0FCD0F25}"/>
                      </a:ext>
                    </a:extLst>
                  </p:cNvPr>
                  <p:cNvSpPr txBox="1"/>
                  <p:nvPr/>
                </p:nvSpPr>
                <p:spPr>
                  <a:xfrm>
                    <a:off x="10058856" y="1770305"/>
                    <a:ext cx="506100" cy="35394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it-IT" sz="1700" i="1" smtClean="0">
                                  <a:latin typeface="Cambria Math" panose="02040503050406030204" pitchFamily="18" charset="0"/>
                                </a:rPr>
                              </m:ctrlPr>
                            </m:sSubPr>
                            <m:e>
                              <m:r>
                                <a:rPr lang="it-IT" sz="1700" b="0" i="1" smtClean="0">
                                  <a:latin typeface="Cambria Math" panose="02040503050406030204" pitchFamily="18" charset="0"/>
                                </a:rPr>
                                <m:t>𝑦</m:t>
                              </m:r>
                            </m:e>
                            <m:sub>
                              <m:r>
                                <a:rPr lang="it-IT" sz="1700" b="0" i="1" smtClean="0">
                                  <a:latin typeface="Cambria Math" panose="02040503050406030204" pitchFamily="18" charset="0"/>
                                </a:rPr>
                                <m:t>𝑖</m:t>
                              </m:r>
                              <m:r>
                                <a:rPr lang="it-IT" sz="1700" b="0" i="1" smtClean="0">
                                  <a:latin typeface="Cambria Math" panose="02040503050406030204" pitchFamily="18" charset="0"/>
                                </a:rPr>
                                <m:t>1</m:t>
                              </m:r>
                            </m:sub>
                          </m:sSub>
                        </m:oMath>
                      </m:oMathPara>
                    </a14:m>
                    <a:endParaRPr lang="en-US" sz="1700" dirty="0"/>
                  </a:p>
                </p:txBody>
              </p:sp>
            </mc:Choice>
            <mc:Fallback xmlns="">
              <p:sp>
                <p:nvSpPr>
                  <p:cNvPr id="35" name="CasellaDiTesto 34">
                    <a:extLst>
                      <a:ext uri="{FF2B5EF4-FFF2-40B4-BE49-F238E27FC236}">
                        <a16:creationId xmlns:a16="http://schemas.microsoft.com/office/drawing/2014/main" id="{B2361599-5803-499E-AB6B-52DA0FCD0F25}"/>
                      </a:ext>
                    </a:extLst>
                  </p:cNvPr>
                  <p:cNvSpPr txBox="1">
                    <a:spLocks noRot="1" noChangeAspect="1" noMove="1" noResize="1" noEditPoints="1" noAdjustHandles="1" noChangeArrowheads="1" noChangeShapeType="1" noTextEdit="1"/>
                  </p:cNvSpPr>
                  <p:nvPr/>
                </p:nvSpPr>
                <p:spPr>
                  <a:xfrm>
                    <a:off x="10058856" y="1770305"/>
                    <a:ext cx="506100" cy="353943"/>
                  </a:xfrm>
                  <a:prstGeom prst="rect">
                    <a:avLst/>
                  </a:prstGeom>
                  <a:blipFill>
                    <a:blip r:embed="rId12"/>
                    <a:stretch>
                      <a:fillRect b="-3448"/>
                    </a:stretch>
                  </a:blipFill>
                </p:spPr>
                <p:txBody>
                  <a:bodyPr/>
                  <a:lstStyle/>
                  <a:p>
                    <a:r>
                      <a:rPr lang="en-US">
                        <a:noFill/>
                      </a:rPr>
                      <a:t> </a:t>
                    </a:r>
                  </a:p>
                </p:txBody>
              </p:sp>
            </mc:Fallback>
          </mc:AlternateContent>
          <p:sp>
            <p:nvSpPr>
              <p:cNvPr id="45" name="Ovale 44">
                <a:extLst>
                  <a:ext uri="{FF2B5EF4-FFF2-40B4-BE49-F238E27FC236}">
                    <a16:creationId xmlns:a16="http://schemas.microsoft.com/office/drawing/2014/main" id="{F40C92B3-68CB-43C7-BCEE-9025B4E579BD}"/>
                  </a:ext>
                </a:extLst>
              </p:cNvPr>
              <p:cNvSpPr>
                <a:spLocks noChangeAspect="1"/>
              </p:cNvSpPr>
              <p:nvPr/>
            </p:nvSpPr>
            <p:spPr>
              <a:xfrm>
                <a:off x="8610691" y="1075970"/>
                <a:ext cx="442611" cy="438478"/>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46" name="CasellaDiTesto 45">
                    <a:extLst>
                      <a:ext uri="{FF2B5EF4-FFF2-40B4-BE49-F238E27FC236}">
                        <a16:creationId xmlns:a16="http://schemas.microsoft.com/office/drawing/2014/main" id="{24BC3A5D-C273-4607-8EBA-8B3624989A4E}"/>
                      </a:ext>
                    </a:extLst>
                  </p:cNvPr>
                  <p:cNvSpPr txBox="1"/>
                  <p:nvPr/>
                </p:nvSpPr>
                <p:spPr>
                  <a:xfrm>
                    <a:off x="8602555" y="2444604"/>
                    <a:ext cx="477951"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it-IT" b="0" i="1" smtClean="0">
                                  <a:latin typeface="Cambria Math" panose="02040503050406030204" pitchFamily="18" charset="0"/>
                                </a:rPr>
                                <m:t>𝑛</m:t>
                              </m:r>
                            </m:e>
                            <m:sub>
                              <m:r>
                                <a:rPr lang="it-IT" b="0" i="1" smtClean="0">
                                  <a:latin typeface="Cambria Math" panose="02040503050406030204" pitchFamily="18" charset="0"/>
                                </a:rPr>
                                <m:t>3</m:t>
                              </m:r>
                            </m:sub>
                          </m:sSub>
                        </m:oMath>
                      </m:oMathPara>
                    </a14:m>
                    <a:endParaRPr lang="en-US" dirty="0"/>
                  </a:p>
                </p:txBody>
              </p:sp>
            </mc:Choice>
            <mc:Fallback xmlns="">
              <p:sp>
                <p:nvSpPr>
                  <p:cNvPr id="47" name="CasellaDiTesto 46">
                    <a:extLst>
                      <a:ext uri="{FF2B5EF4-FFF2-40B4-BE49-F238E27FC236}">
                        <a16:creationId xmlns:a16="http://schemas.microsoft.com/office/drawing/2014/main" id="{35C5E0AF-06F1-4A12-A7E9-F9393BAEB339}"/>
                      </a:ext>
                    </a:extLst>
                  </p:cNvPr>
                  <p:cNvSpPr txBox="1">
                    <a:spLocks noRot="1" noChangeAspect="1" noMove="1" noResize="1" noEditPoints="1" noAdjustHandles="1" noChangeArrowheads="1" noChangeShapeType="1" noTextEdit="1"/>
                  </p:cNvSpPr>
                  <p:nvPr/>
                </p:nvSpPr>
                <p:spPr>
                  <a:xfrm>
                    <a:off x="8602555" y="2444604"/>
                    <a:ext cx="477951" cy="369332"/>
                  </a:xfrm>
                  <a:prstGeom prst="rect">
                    <a:avLst/>
                  </a:prstGeom>
                  <a:blipFill>
                    <a:blip r:embed="rId13"/>
                    <a:stretch>
                      <a:fillRect/>
                    </a:stretch>
                  </a:blipFill>
                </p:spPr>
                <p:txBody>
                  <a:bodyPr/>
                  <a:lstStyle/>
                  <a:p>
                    <a:r>
                      <a:rPr lang="en-US">
                        <a:noFill/>
                      </a:rPr>
                      <a:t> </a:t>
                    </a:r>
                  </a:p>
                </p:txBody>
              </p:sp>
            </mc:Fallback>
          </mc:AlternateContent>
          <p:sp>
            <p:nvSpPr>
              <p:cNvPr id="47" name="Ovale 46">
                <a:extLst>
                  <a:ext uri="{FF2B5EF4-FFF2-40B4-BE49-F238E27FC236}">
                    <a16:creationId xmlns:a16="http://schemas.microsoft.com/office/drawing/2014/main" id="{201EFE80-48AB-40A2-9717-3B69DBB5659F}"/>
                  </a:ext>
                </a:extLst>
              </p:cNvPr>
              <p:cNvSpPr>
                <a:spLocks noChangeAspect="1"/>
              </p:cNvSpPr>
              <p:nvPr/>
            </p:nvSpPr>
            <p:spPr>
              <a:xfrm>
                <a:off x="8610691" y="1759144"/>
                <a:ext cx="442611" cy="438478"/>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e 47">
                <a:extLst>
                  <a:ext uri="{FF2B5EF4-FFF2-40B4-BE49-F238E27FC236}">
                    <a16:creationId xmlns:a16="http://schemas.microsoft.com/office/drawing/2014/main" id="{A76D4DE9-A552-4924-9CD1-8028EF652CBD}"/>
                  </a:ext>
                </a:extLst>
              </p:cNvPr>
              <p:cNvSpPr>
                <a:spLocks noChangeAspect="1"/>
              </p:cNvSpPr>
              <p:nvPr/>
            </p:nvSpPr>
            <p:spPr>
              <a:xfrm>
                <a:off x="8610691" y="2447301"/>
                <a:ext cx="442611" cy="438478"/>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e 48">
                <a:extLst>
                  <a:ext uri="{FF2B5EF4-FFF2-40B4-BE49-F238E27FC236}">
                    <a16:creationId xmlns:a16="http://schemas.microsoft.com/office/drawing/2014/main" id="{59914B34-7495-4A45-B6B4-6B4B3B1D2E61}"/>
                  </a:ext>
                </a:extLst>
              </p:cNvPr>
              <p:cNvSpPr>
                <a:spLocks noChangeAspect="1"/>
              </p:cNvSpPr>
              <p:nvPr/>
            </p:nvSpPr>
            <p:spPr>
              <a:xfrm>
                <a:off x="8610691" y="3130474"/>
                <a:ext cx="442611" cy="438478"/>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59" name="CasellaDiTesto 58">
                    <a:extLst>
                      <a:ext uri="{FF2B5EF4-FFF2-40B4-BE49-F238E27FC236}">
                        <a16:creationId xmlns:a16="http://schemas.microsoft.com/office/drawing/2014/main" id="{81E98679-B07F-4417-861D-47213FB12A25}"/>
                      </a:ext>
                    </a:extLst>
                  </p:cNvPr>
                  <p:cNvSpPr txBox="1"/>
                  <p:nvPr/>
                </p:nvSpPr>
                <p:spPr>
                  <a:xfrm>
                    <a:off x="10063169" y="2336098"/>
                    <a:ext cx="506100" cy="35394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it-IT" sz="1700" i="1" smtClean="0">
                                  <a:latin typeface="Cambria Math" panose="02040503050406030204" pitchFamily="18" charset="0"/>
                                </a:rPr>
                              </m:ctrlPr>
                            </m:sSubPr>
                            <m:e>
                              <m:r>
                                <a:rPr lang="it-IT" sz="1700" b="0" i="1" smtClean="0">
                                  <a:latin typeface="Cambria Math" panose="02040503050406030204" pitchFamily="18" charset="0"/>
                                </a:rPr>
                                <m:t>𝑦</m:t>
                              </m:r>
                            </m:e>
                            <m:sub>
                              <m:r>
                                <a:rPr lang="it-IT" sz="1700" b="0" i="1" smtClean="0">
                                  <a:latin typeface="Cambria Math" panose="02040503050406030204" pitchFamily="18" charset="0"/>
                                </a:rPr>
                                <m:t>𝑖</m:t>
                              </m:r>
                              <m:r>
                                <a:rPr lang="it-IT" sz="1700" b="0" i="1" smtClean="0">
                                  <a:latin typeface="Cambria Math" panose="02040503050406030204" pitchFamily="18" charset="0"/>
                                </a:rPr>
                                <m:t>2</m:t>
                              </m:r>
                            </m:sub>
                          </m:sSub>
                        </m:oMath>
                      </m:oMathPara>
                    </a14:m>
                    <a:endParaRPr lang="en-US" sz="1700" dirty="0"/>
                  </a:p>
                </p:txBody>
              </p:sp>
            </mc:Choice>
            <mc:Fallback xmlns="">
              <p:sp>
                <p:nvSpPr>
                  <p:cNvPr id="59" name="CasellaDiTesto 58">
                    <a:extLst>
                      <a:ext uri="{FF2B5EF4-FFF2-40B4-BE49-F238E27FC236}">
                        <a16:creationId xmlns:a16="http://schemas.microsoft.com/office/drawing/2014/main" id="{81E98679-B07F-4417-861D-47213FB12A25}"/>
                      </a:ext>
                    </a:extLst>
                  </p:cNvPr>
                  <p:cNvSpPr txBox="1">
                    <a:spLocks noRot="1" noChangeAspect="1" noMove="1" noResize="1" noEditPoints="1" noAdjustHandles="1" noChangeArrowheads="1" noChangeShapeType="1" noTextEdit="1"/>
                  </p:cNvSpPr>
                  <p:nvPr/>
                </p:nvSpPr>
                <p:spPr>
                  <a:xfrm>
                    <a:off x="10063169" y="2336098"/>
                    <a:ext cx="506100" cy="353943"/>
                  </a:xfrm>
                  <a:prstGeom prst="rect">
                    <a:avLst/>
                  </a:prstGeom>
                  <a:blipFill>
                    <a:blip r:embed="rId14"/>
                    <a:stretch>
                      <a:fillRect b="-3448"/>
                    </a:stretch>
                  </a:blipFill>
                </p:spPr>
                <p:txBody>
                  <a:bodyPr/>
                  <a:lstStyle/>
                  <a:p>
                    <a:r>
                      <a:rPr lang="en-US">
                        <a:noFill/>
                      </a:rPr>
                      <a:t> </a:t>
                    </a:r>
                  </a:p>
                </p:txBody>
              </p:sp>
            </mc:Fallback>
          </mc:AlternateContent>
          <p:sp>
            <p:nvSpPr>
              <p:cNvPr id="60" name="Ovale 59">
                <a:extLst>
                  <a:ext uri="{FF2B5EF4-FFF2-40B4-BE49-F238E27FC236}">
                    <a16:creationId xmlns:a16="http://schemas.microsoft.com/office/drawing/2014/main" id="{AC1B2321-2F6A-46C7-B334-FBD3B690C4C7}"/>
                  </a:ext>
                </a:extLst>
              </p:cNvPr>
              <p:cNvSpPr>
                <a:spLocks noChangeAspect="1"/>
              </p:cNvSpPr>
              <p:nvPr/>
            </p:nvSpPr>
            <p:spPr>
              <a:xfrm>
                <a:off x="10147530" y="2407210"/>
                <a:ext cx="295076" cy="292318"/>
              </a:xfrm>
              <a:prstGeom prst="ellipse">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1" name="Connettore 2 60">
                <a:extLst>
                  <a:ext uri="{FF2B5EF4-FFF2-40B4-BE49-F238E27FC236}">
                    <a16:creationId xmlns:a16="http://schemas.microsoft.com/office/drawing/2014/main" id="{6380C2F1-F61F-45A6-9FDC-25D6196262CA}"/>
                  </a:ext>
                </a:extLst>
              </p:cNvPr>
              <p:cNvCxnSpPr>
                <a:cxnSpLocks/>
                <a:stCxn id="45" idx="6"/>
              </p:cNvCxnSpPr>
              <p:nvPr/>
            </p:nvCxnSpPr>
            <p:spPr>
              <a:xfrm>
                <a:off x="9053302" y="1295209"/>
                <a:ext cx="1103807" cy="1262748"/>
              </a:xfrm>
              <a:prstGeom prst="straightConnector1">
                <a:avLst/>
              </a:prstGeom>
              <a:ln w="127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62" name="Connettore 2 61">
                <a:extLst>
                  <a:ext uri="{FF2B5EF4-FFF2-40B4-BE49-F238E27FC236}">
                    <a16:creationId xmlns:a16="http://schemas.microsoft.com/office/drawing/2014/main" id="{F593FF5B-DABF-4521-9ABB-A0F931B1933E}"/>
                  </a:ext>
                </a:extLst>
              </p:cNvPr>
              <p:cNvCxnSpPr>
                <a:cxnSpLocks/>
                <a:stCxn id="47" idx="6"/>
              </p:cNvCxnSpPr>
              <p:nvPr/>
            </p:nvCxnSpPr>
            <p:spPr>
              <a:xfrm>
                <a:off x="9053302" y="1978383"/>
                <a:ext cx="1103807" cy="579574"/>
              </a:xfrm>
              <a:prstGeom prst="straightConnector1">
                <a:avLst/>
              </a:prstGeom>
              <a:ln w="127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63" name="Connettore 2 62">
                <a:extLst>
                  <a:ext uri="{FF2B5EF4-FFF2-40B4-BE49-F238E27FC236}">
                    <a16:creationId xmlns:a16="http://schemas.microsoft.com/office/drawing/2014/main" id="{736E3D15-CF59-4C59-A84C-7950347824E6}"/>
                  </a:ext>
                </a:extLst>
              </p:cNvPr>
              <p:cNvCxnSpPr>
                <a:cxnSpLocks/>
                <a:stCxn id="49" idx="6"/>
              </p:cNvCxnSpPr>
              <p:nvPr/>
            </p:nvCxnSpPr>
            <p:spPr>
              <a:xfrm flipV="1">
                <a:off x="9053302" y="2557957"/>
                <a:ext cx="1103807" cy="791756"/>
              </a:xfrm>
              <a:prstGeom prst="straightConnector1">
                <a:avLst/>
              </a:prstGeom>
              <a:ln w="127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grpSp>
        <p:cxnSp>
          <p:nvCxnSpPr>
            <p:cNvPr id="64" name="Connettore 2 63">
              <a:extLst>
                <a:ext uri="{FF2B5EF4-FFF2-40B4-BE49-F238E27FC236}">
                  <a16:creationId xmlns:a16="http://schemas.microsoft.com/office/drawing/2014/main" id="{1E0F11D1-3F8E-4EDD-97F1-977A650E576F}"/>
                </a:ext>
              </a:extLst>
            </p:cNvPr>
            <p:cNvCxnSpPr>
              <a:cxnSpLocks/>
            </p:cNvCxnSpPr>
            <p:nvPr/>
          </p:nvCxnSpPr>
          <p:spPr>
            <a:xfrm>
              <a:off x="3260616" y="1619250"/>
              <a:ext cx="3530709" cy="0"/>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4" name="Connettore 2 83">
              <a:extLst>
                <a:ext uri="{FF2B5EF4-FFF2-40B4-BE49-F238E27FC236}">
                  <a16:creationId xmlns:a16="http://schemas.microsoft.com/office/drawing/2014/main" id="{9058B37B-044D-4E20-8B63-414C4299C549}"/>
                </a:ext>
              </a:extLst>
            </p:cNvPr>
            <p:cNvCxnSpPr>
              <a:cxnSpLocks/>
              <a:stCxn id="49" idx="6"/>
            </p:cNvCxnSpPr>
            <p:nvPr/>
          </p:nvCxnSpPr>
          <p:spPr>
            <a:xfrm flipV="1">
              <a:off x="5109952" y="2698420"/>
              <a:ext cx="1117100" cy="1384718"/>
            </a:xfrm>
            <a:prstGeom prst="straightConnector1">
              <a:avLst/>
            </a:prstGeom>
            <a:ln w="127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87" name="Connettore 2 86">
              <a:extLst>
                <a:ext uri="{FF2B5EF4-FFF2-40B4-BE49-F238E27FC236}">
                  <a16:creationId xmlns:a16="http://schemas.microsoft.com/office/drawing/2014/main" id="{45D153FC-47F8-4E1B-998A-807ABA9E9DF4}"/>
                </a:ext>
              </a:extLst>
            </p:cNvPr>
            <p:cNvCxnSpPr>
              <a:cxnSpLocks/>
              <a:stCxn id="48" idx="6"/>
              <a:endCxn id="60" idx="2"/>
            </p:cNvCxnSpPr>
            <p:nvPr/>
          </p:nvCxnSpPr>
          <p:spPr>
            <a:xfrm flipV="1">
              <a:off x="5109952" y="3286794"/>
              <a:ext cx="1094228" cy="113171"/>
            </a:xfrm>
            <a:prstGeom prst="straightConnector1">
              <a:avLst/>
            </a:prstGeom>
            <a:ln w="127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grpSp>
      <p:sp>
        <p:nvSpPr>
          <p:cNvPr id="91" name="CasellaDiTesto 90">
            <a:extLst>
              <a:ext uri="{FF2B5EF4-FFF2-40B4-BE49-F238E27FC236}">
                <a16:creationId xmlns:a16="http://schemas.microsoft.com/office/drawing/2014/main" id="{8B3B6F27-BDB2-4E8F-BCDC-6081F13505DC}"/>
              </a:ext>
            </a:extLst>
          </p:cNvPr>
          <p:cNvSpPr txBox="1"/>
          <p:nvPr/>
        </p:nvSpPr>
        <p:spPr>
          <a:xfrm>
            <a:off x="173042" y="-17585"/>
            <a:ext cx="9054082" cy="553998"/>
          </a:xfrm>
          <a:prstGeom prst="rect">
            <a:avLst/>
          </a:prstGeom>
          <a:noFill/>
        </p:spPr>
        <p:txBody>
          <a:bodyPr wrap="none" rtlCol="0">
            <a:spAutoFit/>
          </a:bodyPr>
          <a:lstStyle/>
          <a:p>
            <a:r>
              <a:rPr lang="en-US" sz="3000" b="1" dirty="0"/>
              <a:t>Adaptation mechanism: forward-backward propagation</a:t>
            </a:r>
          </a:p>
        </p:txBody>
      </p:sp>
      <mc:AlternateContent xmlns:mc="http://schemas.openxmlformats.org/markup-compatibility/2006" xmlns:a14="http://schemas.microsoft.com/office/drawing/2010/main">
        <mc:Choice Requires="a14">
          <p:sp>
            <p:nvSpPr>
              <p:cNvPr id="92" name="CasellaDiTesto 91">
                <a:extLst>
                  <a:ext uri="{FF2B5EF4-FFF2-40B4-BE49-F238E27FC236}">
                    <a16:creationId xmlns:a16="http://schemas.microsoft.com/office/drawing/2014/main" id="{8905BB02-A7C2-4176-B4F3-C5E7ADFCA825}"/>
                  </a:ext>
                </a:extLst>
              </p:cNvPr>
              <p:cNvSpPr txBox="1"/>
              <p:nvPr/>
            </p:nvSpPr>
            <p:spPr>
              <a:xfrm>
                <a:off x="6824560" y="1419657"/>
                <a:ext cx="2176563" cy="38792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it-IT" b="1" i="1" smtClean="0">
                          <a:latin typeface="Cambria Math" panose="02040503050406030204" pitchFamily="18" charset="0"/>
                        </a:rPr>
                        <m:t>𝒚</m:t>
                      </m:r>
                      <m:r>
                        <a:rPr lang="it-IT" b="0" i="1" smtClean="0">
                          <a:latin typeface="Cambria Math" panose="02040503050406030204" pitchFamily="18" charset="0"/>
                        </a:rPr>
                        <m:t>=</m:t>
                      </m:r>
                      <m:r>
                        <a:rPr lang="it-IT" b="0" i="1" smtClean="0">
                          <a:latin typeface="Cambria Math" panose="02040503050406030204" pitchFamily="18" charset="0"/>
                        </a:rPr>
                        <m:t>𝑓</m:t>
                      </m:r>
                      <m:r>
                        <a:rPr lang="it-IT" b="0" i="1" smtClean="0">
                          <a:latin typeface="Cambria Math" panose="02040503050406030204" pitchFamily="18" charset="0"/>
                        </a:rPr>
                        <m:t>(</m:t>
                      </m:r>
                      <m:r>
                        <a:rPr lang="it-IT" b="0" i="1" smtClean="0">
                          <a:latin typeface="Cambria Math" panose="02040503050406030204" pitchFamily="18" charset="0"/>
                        </a:rPr>
                        <m:t>𝑋</m:t>
                      </m:r>
                      <m:r>
                        <a:rPr lang="it-IT" b="0" i="1" smtClean="0">
                          <a:latin typeface="Cambria Math" panose="02040503050406030204" pitchFamily="18" charset="0"/>
                        </a:rPr>
                        <m:t>|</m:t>
                      </m:r>
                      <m:sSup>
                        <m:sSupPr>
                          <m:ctrlPr>
                            <a:rPr lang="it-IT" b="0" i="1" smtClean="0">
                              <a:latin typeface="Cambria Math" panose="02040503050406030204" pitchFamily="18" charset="0"/>
                            </a:rPr>
                          </m:ctrlPr>
                        </m:sSupPr>
                        <m:e>
                          <m:r>
                            <a:rPr lang="it-IT" b="0" i="1" smtClean="0">
                              <a:latin typeface="Cambria Math" panose="02040503050406030204" pitchFamily="18" charset="0"/>
                            </a:rPr>
                            <m:t>𝑊</m:t>
                          </m:r>
                        </m:e>
                        <m:sup>
                          <m:d>
                            <m:dPr>
                              <m:ctrlPr>
                                <a:rPr lang="it-IT" b="0" i="1" smtClean="0">
                                  <a:latin typeface="Cambria Math" panose="02040503050406030204" pitchFamily="18" charset="0"/>
                                </a:rPr>
                              </m:ctrlPr>
                            </m:dPr>
                            <m:e>
                              <m:r>
                                <a:rPr lang="it-IT" b="0" i="1" smtClean="0">
                                  <a:latin typeface="Cambria Math" panose="02040503050406030204" pitchFamily="18" charset="0"/>
                                </a:rPr>
                                <m:t>𝑡</m:t>
                              </m:r>
                            </m:e>
                          </m:d>
                        </m:sup>
                      </m:sSup>
                      <m:r>
                        <a:rPr lang="it-IT" b="0" i="1" smtClean="0">
                          <a:latin typeface="Cambria Math" panose="02040503050406030204" pitchFamily="18" charset="0"/>
                        </a:rPr>
                        <m:t>, </m:t>
                      </m:r>
                      <m:sSup>
                        <m:sSupPr>
                          <m:ctrlPr>
                            <a:rPr lang="it-IT" b="0" i="1" smtClean="0">
                              <a:latin typeface="Cambria Math" panose="02040503050406030204" pitchFamily="18" charset="0"/>
                            </a:rPr>
                          </m:ctrlPr>
                        </m:sSupPr>
                        <m:e>
                          <m:r>
                            <a:rPr lang="it-IT" b="0" i="1" smtClean="0">
                              <a:latin typeface="Cambria Math" panose="02040503050406030204" pitchFamily="18" charset="0"/>
                            </a:rPr>
                            <m:t>𝑏</m:t>
                          </m:r>
                        </m:e>
                        <m:sup>
                          <m:r>
                            <a:rPr lang="it-IT" b="0" i="1" smtClean="0">
                              <a:latin typeface="Cambria Math" panose="02040503050406030204" pitchFamily="18" charset="0"/>
                            </a:rPr>
                            <m:t>(</m:t>
                          </m:r>
                          <m:r>
                            <a:rPr lang="it-IT" b="0" i="1" smtClean="0">
                              <a:latin typeface="Cambria Math" panose="02040503050406030204" pitchFamily="18" charset="0"/>
                            </a:rPr>
                            <m:t>𝑡</m:t>
                          </m:r>
                          <m:r>
                            <a:rPr lang="it-IT" b="0" i="1" smtClean="0">
                              <a:latin typeface="Cambria Math" panose="02040503050406030204" pitchFamily="18" charset="0"/>
                            </a:rPr>
                            <m:t>)</m:t>
                          </m:r>
                        </m:sup>
                      </m:sSup>
                      <m:r>
                        <a:rPr lang="it-IT" b="0" i="1" smtClean="0">
                          <a:latin typeface="Cambria Math" panose="02040503050406030204" pitchFamily="18" charset="0"/>
                        </a:rPr>
                        <m:t>)</m:t>
                      </m:r>
                    </m:oMath>
                  </m:oMathPara>
                </a14:m>
                <a:endParaRPr lang="en-US" dirty="0"/>
              </a:p>
            </p:txBody>
          </p:sp>
        </mc:Choice>
        <mc:Fallback xmlns="">
          <p:sp>
            <p:nvSpPr>
              <p:cNvPr id="92" name="CasellaDiTesto 91">
                <a:extLst>
                  <a:ext uri="{FF2B5EF4-FFF2-40B4-BE49-F238E27FC236}">
                    <a16:creationId xmlns:a16="http://schemas.microsoft.com/office/drawing/2014/main" id="{8905BB02-A7C2-4176-B4F3-C5E7ADFCA825}"/>
                  </a:ext>
                </a:extLst>
              </p:cNvPr>
              <p:cNvSpPr txBox="1">
                <a:spLocks noRot="1" noChangeAspect="1" noMove="1" noResize="1" noEditPoints="1" noAdjustHandles="1" noChangeArrowheads="1" noChangeShapeType="1" noTextEdit="1"/>
              </p:cNvSpPr>
              <p:nvPr/>
            </p:nvSpPr>
            <p:spPr>
              <a:xfrm>
                <a:off x="6824560" y="1419657"/>
                <a:ext cx="2176563" cy="387927"/>
              </a:xfrm>
              <a:prstGeom prst="rect">
                <a:avLst/>
              </a:prstGeom>
              <a:blipFill>
                <a:blip r:embed="rId15"/>
                <a:stretch>
                  <a:fillRect b="-10938"/>
                </a:stretch>
              </a:blipFill>
            </p:spPr>
            <p:txBody>
              <a:bodyPr/>
              <a:lstStyle/>
              <a:p>
                <a:r>
                  <a:rPr lang="en-US">
                    <a:noFill/>
                  </a:rPr>
                  <a:t> </a:t>
                </a:r>
              </a:p>
            </p:txBody>
          </p:sp>
        </mc:Fallback>
      </mc:AlternateContent>
      <p:sp>
        <p:nvSpPr>
          <p:cNvPr id="51" name="CasellaDiTesto 50">
            <a:extLst>
              <a:ext uri="{FF2B5EF4-FFF2-40B4-BE49-F238E27FC236}">
                <a16:creationId xmlns:a16="http://schemas.microsoft.com/office/drawing/2014/main" id="{01499446-696A-4EAE-91CE-6442FA55654F}"/>
              </a:ext>
            </a:extLst>
          </p:cNvPr>
          <p:cNvSpPr txBox="1"/>
          <p:nvPr/>
        </p:nvSpPr>
        <p:spPr>
          <a:xfrm>
            <a:off x="6900633" y="1165613"/>
            <a:ext cx="1467094" cy="369332"/>
          </a:xfrm>
          <a:prstGeom prst="rect">
            <a:avLst/>
          </a:prstGeom>
          <a:noFill/>
        </p:spPr>
        <p:txBody>
          <a:bodyPr wrap="square">
            <a:spAutoFit/>
          </a:bodyPr>
          <a:lstStyle/>
          <a:p>
            <a:r>
              <a:rPr lang="en-US" dirty="0"/>
              <a:t>Ground Truth</a:t>
            </a:r>
          </a:p>
        </p:txBody>
      </p:sp>
      <mc:AlternateContent xmlns:mc="http://schemas.openxmlformats.org/markup-compatibility/2006" xmlns:a14="http://schemas.microsoft.com/office/drawing/2010/main">
        <mc:Choice Requires="a14">
          <p:sp>
            <p:nvSpPr>
              <p:cNvPr id="52" name="CasellaDiTesto 51">
                <a:extLst>
                  <a:ext uri="{FF2B5EF4-FFF2-40B4-BE49-F238E27FC236}">
                    <a16:creationId xmlns:a16="http://schemas.microsoft.com/office/drawing/2014/main" id="{31105752-3B18-4EB6-9D0E-E44A3235C7FB}"/>
                  </a:ext>
                </a:extLst>
              </p:cNvPr>
              <p:cNvSpPr txBox="1"/>
              <p:nvPr/>
            </p:nvSpPr>
            <p:spPr>
              <a:xfrm>
                <a:off x="8159510" y="1158575"/>
                <a:ext cx="601457"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it-IT" b="0" i="0" smtClean="0">
                          <a:latin typeface="Cambria Math" panose="02040503050406030204" pitchFamily="18" charset="0"/>
                        </a:rPr>
                        <m:t>=</m:t>
                      </m:r>
                      <m:acc>
                        <m:accPr>
                          <m:chr m:val="̅"/>
                          <m:ctrlPr>
                            <a:rPr lang="it-IT" b="0" i="1" smtClean="0">
                              <a:latin typeface="Cambria Math" panose="02040503050406030204" pitchFamily="18" charset="0"/>
                            </a:rPr>
                          </m:ctrlPr>
                        </m:accPr>
                        <m:e>
                          <m:r>
                            <a:rPr lang="it-IT" b="1" i="1" smtClean="0">
                              <a:latin typeface="Cambria Math" panose="02040503050406030204" pitchFamily="18" charset="0"/>
                            </a:rPr>
                            <m:t>𝒚</m:t>
                          </m:r>
                        </m:e>
                      </m:acc>
                    </m:oMath>
                  </m:oMathPara>
                </a14:m>
                <a:endParaRPr lang="en-US" dirty="0"/>
              </a:p>
            </p:txBody>
          </p:sp>
        </mc:Choice>
        <mc:Fallback xmlns="">
          <p:sp>
            <p:nvSpPr>
              <p:cNvPr id="52" name="CasellaDiTesto 51">
                <a:extLst>
                  <a:ext uri="{FF2B5EF4-FFF2-40B4-BE49-F238E27FC236}">
                    <a16:creationId xmlns:a16="http://schemas.microsoft.com/office/drawing/2014/main" id="{31105752-3B18-4EB6-9D0E-E44A3235C7FB}"/>
                  </a:ext>
                </a:extLst>
              </p:cNvPr>
              <p:cNvSpPr txBox="1">
                <a:spLocks noRot="1" noChangeAspect="1" noMove="1" noResize="1" noEditPoints="1" noAdjustHandles="1" noChangeArrowheads="1" noChangeShapeType="1" noTextEdit="1"/>
              </p:cNvSpPr>
              <p:nvPr/>
            </p:nvSpPr>
            <p:spPr>
              <a:xfrm>
                <a:off x="8159510" y="1158575"/>
                <a:ext cx="601457" cy="369332"/>
              </a:xfrm>
              <a:prstGeom prst="rect">
                <a:avLst/>
              </a:prstGeom>
              <a:blipFill>
                <a:blip r:embed="rId16"/>
                <a:stretch>
                  <a:fillRect r="-31633" b="-6557"/>
                </a:stretch>
              </a:blipFill>
            </p:spPr>
            <p:txBody>
              <a:bodyPr/>
              <a:lstStyle/>
              <a:p>
                <a:r>
                  <a:rPr lang="en-US">
                    <a:noFill/>
                  </a:rPr>
                  <a:t> </a:t>
                </a:r>
              </a:p>
            </p:txBody>
          </p:sp>
        </mc:Fallback>
      </mc:AlternateContent>
      <p:cxnSp>
        <p:nvCxnSpPr>
          <p:cNvPr id="53" name="Connettore 2 52">
            <a:extLst>
              <a:ext uri="{FF2B5EF4-FFF2-40B4-BE49-F238E27FC236}">
                <a16:creationId xmlns:a16="http://schemas.microsoft.com/office/drawing/2014/main" id="{6E49E3F9-E2C8-4A08-B362-803DE694DE92}"/>
              </a:ext>
            </a:extLst>
          </p:cNvPr>
          <p:cNvCxnSpPr>
            <a:cxnSpLocks/>
          </p:cNvCxnSpPr>
          <p:nvPr/>
        </p:nvCxnSpPr>
        <p:spPr>
          <a:xfrm>
            <a:off x="8922734" y="1638300"/>
            <a:ext cx="373666" cy="0"/>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4" name="CasellaDiTesto 53">
                <a:extLst>
                  <a:ext uri="{FF2B5EF4-FFF2-40B4-BE49-F238E27FC236}">
                    <a16:creationId xmlns:a16="http://schemas.microsoft.com/office/drawing/2014/main" id="{8CC570EB-3EE3-4CEC-B41C-AB2368E161D8}"/>
                  </a:ext>
                </a:extLst>
              </p:cNvPr>
              <p:cNvSpPr txBox="1"/>
              <p:nvPr/>
            </p:nvSpPr>
            <p:spPr>
              <a:xfrm>
                <a:off x="9269953" y="1429771"/>
                <a:ext cx="1943509" cy="387927"/>
              </a:xfrm>
              <a:prstGeom prst="rect">
                <a:avLst/>
              </a:prstGeom>
              <a:noFill/>
            </p:spPr>
            <p:txBody>
              <a:bodyPr wrap="square">
                <a:spAutoFit/>
              </a:bodyPr>
              <a:lstStyle/>
              <a:p>
                <a14:m>
                  <m:oMath xmlns:m="http://schemas.openxmlformats.org/officeDocument/2006/math">
                    <m:r>
                      <a:rPr lang="it-IT" b="0" i="1" smtClean="0">
                        <a:latin typeface="Cambria Math" panose="02040503050406030204" pitchFamily="18" charset="0"/>
                      </a:rPr>
                      <m:t>𝐶</m:t>
                    </m:r>
                    <m:d>
                      <m:dPr>
                        <m:endChr m:val="|"/>
                        <m:ctrlPr>
                          <a:rPr lang="it-IT" b="0" i="1" smtClean="0">
                            <a:latin typeface="Cambria Math" panose="02040503050406030204" pitchFamily="18" charset="0"/>
                          </a:rPr>
                        </m:ctrlPr>
                      </m:dPr>
                      <m:e>
                        <m:r>
                          <a:rPr lang="it-IT" b="1" i="1" smtClean="0">
                            <a:latin typeface="Cambria Math" panose="02040503050406030204" pitchFamily="18" charset="0"/>
                          </a:rPr>
                          <m:t>𝒚</m:t>
                        </m:r>
                        <m:r>
                          <a:rPr lang="it-IT" b="1" i="1" smtClean="0">
                            <a:latin typeface="Cambria Math" panose="02040503050406030204" pitchFamily="18" charset="0"/>
                          </a:rPr>
                          <m:t>,</m:t>
                        </m:r>
                        <m:acc>
                          <m:accPr>
                            <m:chr m:val="̅"/>
                            <m:ctrlPr>
                              <a:rPr lang="it-IT" b="0" i="1" smtClean="0">
                                <a:latin typeface="Cambria Math" panose="02040503050406030204" pitchFamily="18" charset="0"/>
                              </a:rPr>
                            </m:ctrlPr>
                          </m:accPr>
                          <m:e>
                            <m:r>
                              <a:rPr lang="it-IT" b="1" i="1" smtClean="0">
                                <a:latin typeface="Cambria Math" panose="02040503050406030204" pitchFamily="18" charset="0"/>
                              </a:rPr>
                              <m:t>𝒚</m:t>
                            </m:r>
                          </m:e>
                        </m:acc>
                        <m:r>
                          <a:rPr lang="it-IT" b="0" i="1" smtClean="0">
                            <a:latin typeface="Cambria Math" panose="02040503050406030204" pitchFamily="18" charset="0"/>
                          </a:rPr>
                          <m:t> </m:t>
                        </m:r>
                      </m:e>
                    </m:d>
                    <m:sSup>
                      <m:sSupPr>
                        <m:ctrlPr>
                          <a:rPr lang="it-IT" b="0" i="1" smtClean="0">
                            <a:latin typeface="Cambria Math" panose="02040503050406030204" pitchFamily="18" charset="0"/>
                          </a:rPr>
                        </m:ctrlPr>
                      </m:sSupPr>
                      <m:e>
                        <m:r>
                          <a:rPr lang="it-IT" b="0" i="1" smtClean="0">
                            <a:latin typeface="Cambria Math" panose="02040503050406030204" pitchFamily="18" charset="0"/>
                          </a:rPr>
                          <m:t>𝑊</m:t>
                        </m:r>
                      </m:e>
                      <m:sup>
                        <m:d>
                          <m:dPr>
                            <m:ctrlPr>
                              <a:rPr lang="it-IT" b="0" i="1" smtClean="0">
                                <a:latin typeface="Cambria Math" panose="02040503050406030204" pitchFamily="18" charset="0"/>
                              </a:rPr>
                            </m:ctrlPr>
                          </m:dPr>
                          <m:e>
                            <m:r>
                              <a:rPr lang="it-IT" b="0" i="1" smtClean="0">
                                <a:latin typeface="Cambria Math" panose="02040503050406030204" pitchFamily="18" charset="0"/>
                              </a:rPr>
                              <m:t>𝑡</m:t>
                            </m:r>
                          </m:e>
                        </m:d>
                      </m:sup>
                    </m:sSup>
                    <m:r>
                      <a:rPr lang="it-IT" b="0" i="1" smtClean="0">
                        <a:latin typeface="Cambria Math" panose="02040503050406030204" pitchFamily="18" charset="0"/>
                      </a:rPr>
                      <m:t>, </m:t>
                    </m:r>
                    <m:sSup>
                      <m:sSupPr>
                        <m:ctrlPr>
                          <a:rPr lang="it-IT" b="0" i="1" smtClean="0">
                            <a:latin typeface="Cambria Math" panose="02040503050406030204" pitchFamily="18" charset="0"/>
                          </a:rPr>
                        </m:ctrlPr>
                      </m:sSupPr>
                      <m:e>
                        <m:r>
                          <a:rPr lang="it-IT" b="0" i="1" smtClean="0">
                            <a:latin typeface="Cambria Math" panose="02040503050406030204" pitchFamily="18" charset="0"/>
                          </a:rPr>
                          <m:t>𝑏</m:t>
                        </m:r>
                      </m:e>
                      <m:sup>
                        <m:r>
                          <a:rPr lang="it-IT" b="0" i="1" smtClean="0">
                            <a:latin typeface="Cambria Math" panose="02040503050406030204" pitchFamily="18" charset="0"/>
                          </a:rPr>
                          <m:t>(</m:t>
                        </m:r>
                        <m:r>
                          <a:rPr lang="it-IT" b="0" i="1" smtClean="0">
                            <a:latin typeface="Cambria Math" panose="02040503050406030204" pitchFamily="18" charset="0"/>
                          </a:rPr>
                          <m:t>𝑡</m:t>
                        </m:r>
                        <m:r>
                          <a:rPr lang="it-IT" b="0" i="1" smtClean="0">
                            <a:latin typeface="Cambria Math" panose="02040503050406030204" pitchFamily="18" charset="0"/>
                          </a:rPr>
                          <m:t>)</m:t>
                        </m:r>
                      </m:sup>
                    </m:sSup>
                  </m:oMath>
                </a14:m>
                <a:r>
                  <a:rPr lang="en-US" dirty="0"/>
                  <a:t>)</a:t>
                </a:r>
              </a:p>
            </p:txBody>
          </p:sp>
        </mc:Choice>
        <mc:Fallback xmlns="">
          <p:sp>
            <p:nvSpPr>
              <p:cNvPr id="54" name="CasellaDiTesto 53">
                <a:extLst>
                  <a:ext uri="{FF2B5EF4-FFF2-40B4-BE49-F238E27FC236}">
                    <a16:creationId xmlns:a16="http://schemas.microsoft.com/office/drawing/2014/main" id="{8CC570EB-3EE3-4CEC-B41C-AB2368E161D8}"/>
                  </a:ext>
                </a:extLst>
              </p:cNvPr>
              <p:cNvSpPr txBox="1">
                <a:spLocks noRot="1" noChangeAspect="1" noMove="1" noResize="1" noEditPoints="1" noAdjustHandles="1" noChangeArrowheads="1" noChangeShapeType="1" noTextEdit="1"/>
              </p:cNvSpPr>
              <p:nvPr/>
            </p:nvSpPr>
            <p:spPr>
              <a:xfrm>
                <a:off x="9269953" y="1429771"/>
                <a:ext cx="1943509" cy="387927"/>
              </a:xfrm>
              <a:prstGeom prst="rect">
                <a:avLst/>
              </a:prstGeom>
              <a:blipFill>
                <a:blip r:embed="rId17"/>
                <a:stretch>
                  <a:fillRect t="-4762" b="-25397"/>
                </a:stretch>
              </a:blipFill>
            </p:spPr>
            <p:txBody>
              <a:bodyPr/>
              <a:lstStyle/>
              <a:p>
                <a:r>
                  <a:rPr lang="en-US">
                    <a:noFill/>
                  </a:rPr>
                  <a:t> </a:t>
                </a:r>
              </a:p>
            </p:txBody>
          </p:sp>
        </mc:Fallback>
      </mc:AlternateContent>
      <p:sp>
        <p:nvSpPr>
          <p:cNvPr id="55" name="CasellaDiTesto 54">
            <a:extLst>
              <a:ext uri="{FF2B5EF4-FFF2-40B4-BE49-F238E27FC236}">
                <a16:creationId xmlns:a16="http://schemas.microsoft.com/office/drawing/2014/main" id="{D32BBBEA-F0C3-4054-9408-AA33867FA615}"/>
              </a:ext>
            </a:extLst>
          </p:cNvPr>
          <p:cNvSpPr txBox="1"/>
          <p:nvPr/>
        </p:nvSpPr>
        <p:spPr>
          <a:xfrm>
            <a:off x="10433073" y="1732392"/>
            <a:ext cx="1669539" cy="646331"/>
          </a:xfrm>
          <a:prstGeom prst="rect">
            <a:avLst/>
          </a:prstGeom>
          <a:noFill/>
        </p:spPr>
        <p:txBody>
          <a:bodyPr wrap="square">
            <a:spAutoFit/>
          </a:bodyPr>
          <a:lstStyle/>
          <a:p>
            <a:r>
              <a:rPr lang="en-US" dirty="0"/>
              <a:t>e.g. MSE, MAE, Cross entropy</a:t>
            </a:r>
          </a:p>
        </p:txBody>
      </p:sp>
    </p:spTree>
    <p:extLst>
      <p:ext uri="{BB962C8B-B14F-4D97-AF65-F5344CB8AC3E}">
        <p14:creationId xmlns:p14="http://schemas.microsoft.com/office/powerpoint/2010/main" val="157057695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BA49B5CB-0E59-47F5-A598-B008FEAB60F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555" t="5848" r="6725" b="6140"/>
          <a:stretch/>
        </p:blipFill>
        <p:spPr bwMode="auto">
          <a:xfrm>
            <a:off x="11390552" y="-17585"/>
            <a:ext cx="801448" cy="80411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662D03B7-781F-465F-B63F-5FECEC74ED4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2882" t="12118" r="9832" b="18598"/>
          <a:stretch/>
        </p:blipFill>
        <p:spPr bwMode="auto">
          <a:xfrm>
            <a:off x="11435555" y="786534"/>
            <a:ext cx="731111" cy="655404"/>
          </a:xfrm>
          <a:prstGeom prst="rect">
            <a:avLst/>
          </a:prstGeom>
          <a:noFill/>
          <a:extLst>
            <a:ext uri="{909E8E84-426E-40DD-AFC4-6F175D3DCCD1}">
              <a14:hiddenFill xmlns:a14="http://schemas.microsoft.com/office/drawing/2010/main">
                <a:solidFill>
                  <a:srgbClr val="FFFFFF"/>
                </a:solidFill>
              </a14:hiddenFill>
            </a:ext>
          </a:extLst>
        </p:spPr>
      </p:pic>
      <p:pic>
        <p:nvPicPr>
          <p:cNvPr id="6" name="Immagine 5">
            <a:extLst>
              <a:ext uri="{FF2B5EF4-FFF2-40B4-BE49-F238E27FC236}">
                <a16:creationId xmlns:a16="http://schemas.microsoft.com/office/drawing/2014/main" id="{E506EE41-8FBF-4069-BE3E-A9357494240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80313" y="0"/>
            <a:ext cx="801447" cy="800101"/>
          </a:xfrm>
          <a:prstGeom prst="rect">
            <a:avLst/>
          </a:prstGeom>
          <a:ln>
            <a:noFill/>
          </a:ln>
          <a:effectLst>
            <a:outerShdw blurRad="292100" dist="139700" dir="2700000" algn="tl" rotWithShape="0">
              <a:srgbClr val="333333">
                <a:alpha val="65000"/>
              </a:srgbClr>
            </a:outerShdw>
          </a:effectLst>
        </p:spPr>
      </p:pic>
      <p:sp>
        <p:nvSpPr>
          <p:cNvPr id="9" name="CasellaDiTesto 8">
            <a:extLst>
              <a:ext uri="{FF2B5EF4-FFF2-40B4-BE49-F238E27FC236}">
                <a16:creationId xmlns:a16="http://schemas.microsoft.com/office/drawing/2014/main" id="{78F30BA7-DC35-49CF-8F0D-1A9CA614DB74}"/>
              </a:ext>
            </a:extLst>
          </p:cNvPr>
          <p:cNvSpPr txBox="1"/>
          <p:nvPr/>
        </p:nvSpPr>
        <p:spPr>
          <a:xfrm>
            <a:off x="8484823" y="6488668"/>
            <a:ext cx="3707177" cy="369332"/>
          </a:xfrm>
          <a:prstGeom prst="rect">
            <a:avLst/>
          </a:prstGeom>
          <a:noFill/>
        </p:spPr>
        <p:txBody>
          <a:bodyPr wrap="square" rtlCol="0">
            <a:spAutoFit/>
          </a:bodyPr>
          <a:lstStyle/>
          <a:p>
            <a:r>
              <a:rPr lang="en-US" i="1" dirty="0"/>
              <a:t>INAF School of AI, Naples, April 14-17</a:t>
            </a:r>
          </a:p>
        </p:txBody>
      </p:sp>
      <mc:AlternateContent xmlns:mc="http://schemas.openxmlformats.org/markup-compatibility/2006" xmlns:a14="http://schemas.microsoft.com/office/drawing/2010/main">
        <mc:Choice Requires="a14">
          <p:sp>
            <p:nvSpPr>
              <p:cNvPr id="65" name="CasellaDiTesto 64">
                <a:extLst>
                  <a:ext uri="{FF2B5EF4-FFF2-40B4-BE49-F238E27FC236}">
                    <a16:creationId xmlns:a16="http://schemas.microsoft.com/office/drawing/2014/main" id="{06265F65-64C1-426D-AE72-2EB515833A72}"/>
                  </a:ext>
                </a:extLst>
              </p:cNvPr>
              <p:cNvSpPr txBox="1"/>
              <p:nvPr/>
            </p:nvSpPr>
            <p:spPr>
              <a:xfrm>
                <a:off x="2827629" y="1425275"/>
                <a:ext cx="601457"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it-IT" b="0" i="1" smtClean="0">
                          <a:latin typeface="Cambria Math" panose="02040503050406030204" pitchFamily="18" charset="0"/>
                        </a:rPr>
                        <m:t>𝑋</m:t>
                      </m:r>
                    </m:oMath>
                  </m:oMathPara>
                </a14:m>
                <a:endParaRPr lang="en-US" dirty="0"/>
              </a:p>
            </p:txBody>
          </p:sp>
        </mc:Choice>
        <mc:Fallback xmlns="">
          <p:sp>
            <p:nvSpPr>
              <p:cNvPr id="65" name="CasellaDiTesto 64">
                <a:extLst>
                  <a:ext uri="{FF2B5EF4-FFF2-40B4-BE49-F238E27FC236}">
                    <a16:creationId xmlns:a16="http://schemas.microsoft.com/office/drawing/2014/main" id="{06265F65-64C1-426D-AE72-2EB515833A72}"/>
                  </a:ext>
                </a:extLst>
              </p:cNvPr>
              <p:cNvSpPr txBox="1">
                <a:spLocks noRot="1" noChangeAspect="1" noMove="1" noResize="1" noEditPoints="1" noAdjustHandles="1" noChangeArrowheads="1" noChangeShapeType="1" noTextEdit="1"/>
              </p:cNvSpPr>
              <p:nvPr/>
            </p:nvSpPr>
            <p:spPr>
              <a:xfrm>
                <a:off x="2827629" y="1425275"/>
                <a:ext cx="601457" cy="369332"/>
              </a:xfrm>
              <a:prstGeom prst="rect">
                <a:avLst/>
              </a:prstGeom>
              <a:blipFill>
                <a:blip r:embed="rId5"/>
                <a:stretch>
                  <a:fillRect/>
                </a:stretch>
              </a:blipFill>
            </p:spPr>
            <p:txBody>
              <a:bodyPr/>
              <a:lstStyle/>
              <a:p>
                <a:r>
                  <a:rPr lang="en-US">
                    <a:noFill/>
                  </a:rPr>
                  <a:t> </a:t>
                </a:r>
              </a:p>
            </p:txBody>
          </p:sp>
        </mc:Fallback>
      </mc:AlternateContent>
      <p:sp>
        <p:nvSpPr>
          <p:cNvPr id="74" name="CasellaDiTesto 73">
            <a:extLst>
              <a:ext uri="{FF2B5EF4-FFF2-40B4-BE49-F238E27FC236}">
                <a16:creationId xmlns:a16="http://schemas.microsoft.com/office/drawing/2014/main" id="{279A5460-8393-49D7-BA03-34A663D6EA8D}"/>
              </a:ext>
            </a:extLst>
          </p:cNvPr>
          <p:cNvSpPr txBox="1"/>
          <p:nvPr/>
        </p:nvSpPr>
        <p:spPr>
          <a:xfrm>
            <a:off x="3865982" y="1290204"/>
            <a:ext cx="2607385" cy="369332"/>
          </a:xfrm>
          <a:prstGeom prst="rect">
            <a:avLst/>
          </a:prstGeom>
          <a:noFill/>
        </p:spPr>
        <p:txBody>
          <a:bodyPr wrap="square">
            <a:spAutoFit/>
          </a:bodyPr>
          <a:lstStyle/>
          <a:p>
            <a:r>
              <a:rPr lang="en-US" dirty="0"/>
              <a:t>Forward propagation</a:t>
            </a:r>
          </a:p>
        </p:txBody>
      </p:sp>
      <p:grpSp>
        <p:nvGrpSpPr>
          <p:cNvPr id="88" name="Gruppo 87">
            <a:extLst>
              <a:ext uri="{FF2B5EF4-FFF2-40B4-BE49-F238E27FC236}">
                <a16:creationId xmlns:a16="http://schemas.microsoft.com/office/drawing/2014/main" id="{84AF6256-B414-4333-B88F-21CD6F39A04A}"/>
              </a:ext>
            </a:extLst>
          </p:cNvPr>
          <p:cNvGrpSpPr/>
          <p:nvPr/>
        </p:nvGrpSpPr>
        <p:grpSpPr>
          <a:xfrm>
            <a:off x="2853471" y="1619250"/>
            <a:ext cx="3937854" cy="2683127"/>
            <a:chOff x="2853471" y="1619250"/>
            <a:chExt cx="3937854" cy="2683127"/>
          </a:xfrm>
        </p:grpSpPr>
        <p:grpSp>
          <p:nvGrpSpPr>
            <p:cNvPr id="8" name="Gruppo 7">
              <a:extLst>
                <a:ext uri="{FF2B5EF4-FFF2-40B4-BE49-F238E27FC236}">
                  <a16:creationId xmlns:a16="http://schemas.microsoft.com/office/drawing/2014/main" id="{445DBDCE-9E28-42B4-B52D-043478372A1B}"/>
                </a:ext>
              </a:extLst>
            </p:cNvPr>
            <p:cNvGrpSpPr/>
            <p:nvPr/>
          </p:nvGrpSpPr>
          <p:grpSpPr>
            <a:xfrm>
              <a:off x="2853471" y="1794607"/>
              <a:ext cx="3772448" cy="2507770"/>
              <a:chOff x="6796821" y="1061182"/>
              <a:chExt cx="3772448" cy="2507770"/>
            </a:xfrm>
          </p:grpSpPr>
          <p:cxnSp>
            <p:nvCxnSpPr>
              <p:cNvPr id="10" name="Connettore 2 9">
                <a:extLst>
                  <a:ext uri="{FF2B5EF4-FFF2-40B4-BE49-F238E27FC236}">
                    <a16:creationId xmlns:a16="http://schemas.microsoft.com/office/drawing/2014/main" id="{9B2F1961-EB22-4CE4-A04B-F869BEEA6B08}"/>
                  </a:ext>
                </a:extLst>
              </p:cNvPr>
              <p:cNvCxnSpPr>
                <a:cxnSpLocks/>
                <a:stCxn id="16" idx="6"/>
                <a:endCxn id="45" idx="2"/>
              </p:cNvCxnSpPr>
              <p:nvPr/>
            </p:nvCxnSpPr>
            <p:spPr>
              <a:xfrm flipV="1">
                <a:off x="7499042" y="1295209"/>
                <a:ext cx="1111650" cy="600111"/>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Connettore 2 10">
                <a:extLst>
                  <a:ext uri="{FF2B5EF4-FFF2-40B4-BE49-F238E27FC236}">
                    <a16:creationId xmlns:a16="http://schemas.microsoft.com/office/drawing/2014/main" id="{F02F7019-400B-4B1B-BADA-69213B3CF802}"/>
                  </a:ext>
                </a:extLst>
              </p:cNvPr>
              <p:cNvCxnSpPr>
                <a:cxnSpLocks/>
                <a:stCxn id="17" idx="6"/>
                <a:endCxn id="45" idx="2"/>
              </p:cNvCxnSpPr>
              <p:nvPr/>
            </p:nvCxnSpPr>
            <p:spPr>
              <a:xfrm flipV="1">
                <a:off x="7499042" y="1295209"/>
                <a:ext cx="1111650" cy="1076573"/>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Connettore 2 11">
                <a:extLst>
                  <a:ext uri="{FF2B5EF4-FFF2-40B4-BE49-F238E27FC236}">
                    <a16:creationId xmlns:a16="http://schemas.microsoft.com/office/drawing/2014/main" id="{DEC8B08E-C60F-4407-98B6-163B92059A2D}"/>
                  </a:ext>
                </a:extLst>
              </p:cNvPr>
              <p:cNvCxnSpPr>
                <a:cxnSpLocks/>
                <a:stCxn id="18" idx="6"/>
                <a:endCxn id="45" idx="2"/>
              </p:cNvCxnSpPr>
              <p:nvPr/>
            </p:nvCxnSpPr>
            <p:spPr>
              <a:xfrm flipV="1">
                <a:off x="7499042" y="1295209"/>
                <a:ext cx="1111650" cy="1550101"/>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Connettore 2 12">
                <a:extLst>
                  <a:ext uri="{FF2B5EF4-FFF2-40B4-BE49-F238E27FC236}">
                    <a16:creationId xmlns:a16="http://schemas.microsoft.com/office/drawing/2014/main" id="{C1345A24-B011-48B5-910F-A688E904C79C}"/>
                  </a:ext>
                </a:extLst>
              </p:cNvPr>
              <p:cNvCxnSpPr>
                <a:cxnSpLocks/>
                <a:stCxn id="16" idx="6"/>
                <a:endCxn id="47" idx="2"/>
              </p:cNvCxnSpPr>
              <p:nvPr/>
            </p:nvCxnSpPr>
            <p:spPr>
              <a:xfrm>
                <a:off x="7499042" y="1895321"/>
                <a:ext cx="1111650" cy="83063"/>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Connettore 2 13">
                <a:extLst>
                  <a:ext uri="{FF2B5EF4-FFF2-40B4-BE49-F238E27FC236}">
                    <a16:creationId xmlns:a16="http://schemas.microsoft.com/office/drawing/2014/main" id="{4F0157F8-6892-4CAA-93D5-AE3308C036C1}"/>
                  </a:ext>
                </a:extLst>
              </p:cNvPr>
              <p:cNvCxnSpPr>
                <a:cxnSpLocks/>
                <a:stCxn id="17" idx="6"/>
                <a:endCxn id="47" idx="2"/>
              </p:cNvCxnSpPr>
              <p:nvPr/>
            </p:nvCxnSpPr>
            <p:spPr>
              <a:xfrm flipV="1">
                <a:off x="7499042" y="1978384"/>
                <a:ext cx="1111650" cy="393400"/>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Connettore 2 14">
                <a:extLst>
                  <a:ext uri="{FF2B5EF4-FFF2-40B4-BE49-F238E27FC236}">
                    <a16:creationId xmlns:a16="http://schemas.microsoft.com/office/drawing/2014/main" id="{ADDA79FF-011F-4755-B293-4F397ED82BCB}"/>
                  </a:ext>
                </a:extLst>
              </p:cNvPr>
              <p:cNvCxnSpPr>
                <a:cxnSpLocks/>
                <a:stCxn id="18" idx="6"/>
                <a:endCxn id="47" idx="2"/>
              </p:cNvCxnSpPr>
              <p:nvPr/>
            </p:nvCxnSpPr>
            <p:spPr>
              <a:xfrm flipV="1">
                <a:off x="7499042" y="1978384"/>
                <a:ext cx="1111650" cy="866926"/>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6" name="Ovale 15">
                <a:extLst>
                  <a:ext uri="{FF2B5EF4-FFF2-40B4-BE49-F238E27FC236}">
                    <a16:creationId xmlns:a16="http://schemas.microsoft.com/office/drawing/2014/main" id="{BAFB77D9-1845-40F8-93B3-4CDE306B5F8B}"/>
                  </a:ext>
                </a:extLst>
              </p:cNvPr>
              <p:cNvSpPr>
                <a:spLocks noChangeAspect="1"/>
              </p:cNvSpPr>
              <p:nvPr/>
            </p:nvSpPr>
            <p:spPr>
              <a:xfrm>
                <a:off x="7203967" y="1749160"/>
                <a:ext cx="295076" cy="292318"/>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e 16">
                <a:extLst>
                  <a:ext uri="{FF2B5EF4-FFF2-40B4-BE49-F238E27FC236}">
                    <a16:creationId xmlns:a16="http://schemas.microsoft.com/office/drawing/2014/main" id="{B53915BB-D55F-4B93-9305-FC7BE40708D6}"/>
                  </a:ext>
                </a:extLst>
              </p:cNvPr>
              <p:cNvSpPr>
                <a:spLocks noChangeAspect="1"/>
              </p:cNvSpPr>
              <p:nvPr/>
            </p:nvSpPr>
            <p:spPr>
              <a:xfrm>
                <a:off x="7203967" y="2225623"/>
                <a:ext cx="295076" cy="292318"/>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e 17">
                <a:extLst>
                  <a:ext uri="{FF2B5EF4-FFF2-40B4-BE49-F238E27FC236}">
                    <a16:creationId xmlns:a16="http://schemas.microsoft.com/office/drawing/2014/main" id="{2324C9BC-7565-4E82-AF89-E2FFA556825F}"/>
                  </a:ext>
                </a:extLst>
              </p:cNvPr>
              <p:cNvSpPr>
                <a:spLocks noChangeAspect="1"/>
              </p:cNvSpPr>
              <p:nvPr/>
            </p:nvSpPr>
            <p:spPr>
              <a:xfrm>
                <a:off x="7203966" y="2699149"/>
                <a:ext cx="295076" cy="292318"/>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Connettore 2 18">
                <a:extLst>
                  <a:ext uri="{FF2B5EF4-FFF2-40B4-BE49-F238E27FC236}">
                    <a16:creationId xmlns:a16="http://schemas.microsoft.com/office/drawing/2014/main" id="{FEB1F649-A156-4563-9FAE-C29576473963}"/>
                  </a:ext>
                </a:extLst>
              </p:cNvPr>
              <p:cNvCxnSpPr>
                <a:cxnSpLocks/>
                <a:stCxn id="16" idx="6"/>
                <a:endCxn id="48" idx="2"/>
              </p:cNvCxnSpPr>
              <p:nvPr/>
            </p:nvCxnSpPr>
            <p:spPr>
              <a:xfrm>
                <a:off x="7499042" y="1895321"/>
                <a:ext cx="1111650" cy="771220"/>
              </a:xfrm>
              <a:prstGeom prst="straightConnector1">
                <a:avLst/>
              </a:prstGeom>
              <a:ln w="127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Connettore 2 19">
                <a:extLst>
                  <a:ext uri="{FF2B5EF4-FFF2-40B4-BE49-F238E27FC236}">
                    <a16:creationId xmlns:a16="http://schemas.microsoft.com/office/drawing/2014/main" id="{D5C0E5A1-8706-4771-8578-F69FF0C2D1CE}"/>
                  </a:ext>
                </a:extLst>
              </p:cNvPr>
              <p:cNvCxnSpPr>
                <a:cxnSpLocks/>
                <a:stCxn id="17" idx="6"/>
                <a:endCxn id="48" idx="2"/>
              </p:cNvCxnSpPr>
              <p:nvPr/>
            </p:nvCxnSpPr>
            <p:spPr>
              <a:xfrm>
                <a:off x="7499042" y="2371782"/>
                <a:ext cx="1111650" cy="294757"/>
              </a:xfrm>
              <a:prstGeom prst="straightConnector1">
                <a:avLst/>
              </a:prstGeom>
              <a:ln w="127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Connettore 2 20">
                <a:extLst>
                  <a:ext uri="{FF2B5EF4-FFF2-40B4-BE49-F238E27FC236}">
                    <a16:creationId xmlns:a16="http://schemas.microsoft.com/office/drawing/2014/main" id="{C0EC1FB0-15EC-41AD-8AE2-5850BE0AB60E}"/>
                  </a:ext>
                </a:extLst>
              </p:cNvPr>
              <p:cNvCxnSpPr>
                <a:cxnSpLocks/>
                <a:stCxn id="18" idx="6"/>
                <a:endCxn id="48" idx="2"/>
              </p:cNvCxnSpPr>
              <p:nvPr/>
            </p:nvCxnSpPr>
            <p:spPr>
              <a:xfrm flipV="1">
                <a:off x="7499042" y="2666539"/>
                <a:ext cx="1111650" cy="178769"/>
              </a:xfrm>
              <a:prstGeom prst="straightConnector1">
                <a:avLst/>
              </a:prstGeom>
              <a:ln w="127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Connettore 2 21">
                <a:extLst>
                  <a:ext uri="{FF2B5EF4-FFF2-40B4-BE49-F238E27FC236}">
                    <a16:creationId xmlns:a16="http://schemas.microsoft.com/office/drawing/2014/main" id="{E3E76432-4AE4-450E-9D33-8FB6470793A8}"/>
                  </a:ext>
                </a:extLst>
              </p:cNvPr>
              <p:cNvCxnSpPr>
                <a:cxnSpLocks/>
                <a:stCxn id="16" idx="6"/>
                <a:endCxn id="49" idx="2"/>
              </p:cNvCxnSpPr>
              <p:nvPr/>
            </p:nvCxnSpPr>
            <p:spPr>
              <a:xfrm>
                <a:off x="7499042" y="1895321"/>
                <a:ext cx="1111650" cy="1454395"/>
              </a:xfrm>
              <a:prstGeom prst="straightConnector1">
                <a:avLst/>
              </a:prstGeom>
              <a:ln w="127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Connettore 2 22">
                <a:extLst>
                  <a:ext uri="{FF2B5EF4-FFF2-40B4-BE49-F238E27FC236}">
                    <a16:creationId xmlns:a16="http://schemas.microsoft.com/office/drawing/2014/main" id="{D6B8E608-1998-4FFB-B474-EDE7DD5E5705}"/>
                  </a:ext>
                </a:extLst>
              </p:cNvPr>
              <p:cNvCxnSpPr>
                <a:cxnSpLocks/>
                <a:stCxn id="17" idx="6"/>
                <a:endCxn id="49" idx="2"/>
              </p:cNvCxnSpPr>
              <p:nvPr/>
            </p:nvCxnSpPr>
            <p:spPr>
              <a:xfrm>
                <a:off x="7499040" y="2371782"/>
                <a:ext cx="1111650" cy="977931"/>
              </a:xfrm>
              <a:prstGeom prst="straightConnector1">
                <a:avLst/>
              </a:prstGeom>
              <a:ln w="127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Connettore 2 23">
                <a:extLst>
                  <a:ext uri="{FF2B5EF4-FFF2-40B4-BE49-F238E27FC236}">
                    <a16:creationId xmlns:a16="http://schemas.microsoft.com/office/drawing/2014/main" id="{A86BCD53-D632-4D0B-AD25-3088D5B57CBB}"/>
                  </a:ext>
                </a:extLst>
              </p:cNvPr>
              <p:cNvCxnSpPr>
                <a:cxnSpLocks/>
                <a:stCxn id="18" idx="6"/>
                <a:endCxn id="49" idx="2"/>
              </p:cNvCxnSpPr>
              <p:nvPr/>
            </p:nvCxnSpPr>
            <p:spPr>
              <a:xfrm>
                <a:off x="7499042" y="2845308"/>
                <a:ext cx="1111650" cy="504405"/>
              </a:xfrm>
              <a:prstGeom prst="straightConnector1">
                <a:avLst/>
              </a:prstGeom>
              <a:ln w="127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25" name="Ovale 24">
                <a:extLst>
                  <a:ext uri="{FF2B5EF4-FFF2-40B4-BE49-F238E27FC236}">
                    <a16:creationId xmlns:a16="http://schemas.microsoft.com/office/drawing/2014/main" id="{5D323E85-41C4-43A7-B488-781C462472FB}"/>
                  </a:ext>
                </a:extLst>
              </p:cNvPr>
              <p:cNvSpPr>
                <a:spLocks noChangeAspect="1"/>
              </p:cNvSpPr>
              <p:nvPr/>
            </p:nvSpPr>
            <p:spPr>
              <a:xfrm>
                <a:off x="10150723" y="1842986"/>
                <a:ext cx="295076" cy="292318"/>
              </a:xfrm>
              <a:prstGeom prst="ellipse">
                <a:avLst/>
              </a:prstGeom>
              <a:noFill/>
              <a:ln w="190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Connettore 2 25">
                <a:extLst>
                  <a:ext uri="{FF2B5EF4-FFF2-40B4-BE49-F238E27FC236}">
                    <a16:creationId xmlns:a16="http://schemas.microsoft.com/office/drawing/2014/main" id="{F56EEADC-2D87-4ED9-BFCC-C6643AC6B658}"/>
                  </a:ext>
                </a:extLst>
              </p:cNvPr>
              <p:cNvCxnSpPr>
                <a:cxnSpLocks/>
                <a:stCxn id="45" idx="6"/>
              </p:cNvCxnSpPr>
              <p:nvPr/>
            </p:nvCxnSpPr>
            <p:spPr>
              <a:xfrm>
                <a:off x="9053302" y="1295209"/>
                <a:ext cx="1097421" cy="700179"/>
              </a:xfrm>
              <a:prstGeom prst="straightConnector1">
                <a:avLst/>
              </a:prstGeom>
              <a:ln w="127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27" name="Connettore 2 26">
                <a:extLst>
                  <a:ext uri="{FF2B5EF4-FFF2-40B4-BE49-F238E27FC236}">
                    <a16:creationId xmlns:a16="http://schemas.microsoft.com/office/drawing/2014/main" id="{C25D2689-285A-464F-98E8-01A7C086BB75}"/>
                  </a:ext>
                </a:extLst>
              </p:cNvPr>
              <p:cNvCxnSpPr>
                <a:cxnSpLocks/>
                <a:stCxn id="47" idx="6"/>
              </p:cNvCxnSpPr>
              <p:nvPr/>
            </p:nvCxnSpPr>
            <p:spPr>
              <a:xfrm>
                <a:off x="9053302" y="1978383"/>
                <a:ext cx="1097421" cy="17005"/>
              </a:xfrm>
              <a:prstGeom prst="straightConnector1">
                <a:avLst/>
              </a:prstGeom>
              <a:ln w="127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28" name="Connettore 2 27">
                <a:extLst>
                  <a:ext uri="{FF2B5EF4-FFF2-40B4-BE49-F238E27FC236}">
                    <a16:creationId xmlns:a16="http://schemas.microsoft.com/office/drawing/2014/main" id="{63B32499-94B1-442C-9DEF-905DFEE74F8C}"/>
                  </a:ext>
                </a:extLst>
              </p:cNvPr>
              <p:cNvCxnSpPr>
                <a:cxnSpLocks/>
                <a:stCxn id="48" idx="6"/>
                <a:endCxn id="25" idx="2"/>
              </p:cNvCxnSpPr>
              <p:nvPr/>
            </p:nvCxnSpPr>
            <p:spPr>
              <a:xfrm flipV="1">
                <a:off x="9053302" y="1989145"/>
                <a:ext cx="1097421" cy="677395"/>
              </a:xfrm>
              <a:prstGeom prst="straightConnector1">
                <a:avLst/>
              </a:prstGeom>
              <a:ln w="127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9" name="CasellaDiTesto 28">
                    <a:extLst>
                      <a:ext uri="{FF2B5EF4-FFF2-40B4-BE49-F238E27FC236}">
                        <a16:creationId xmlns:a16="http://schemas.microsoft.com/office/drawing/2014/main" id="{1BDA760E-6976-4A74-A08E-E85E156C3A3B}"/>
                      </a:ext>
                    </a:extLst>
                  </p:cNvPr>
                  <p:cNvSpPr txBox="1"/>
                  <p:nvPr/>
                </p:nvSpPr>
                <p:spPr>
                  <a:xfrm>
                    <a:off x="6809008" y="1670432"/>
                    <a:ext cx="52540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it-IT" b="0" i="1" smtClean="0">
                                  <a:latin typeface="Cambria Math" panose="02040503050406030204" pitchFamily="18" charset="0"/>
                                </a:rPr>
                                <m:t>𝑥</m:t>
                              </m:r>
                            </m:e>
                            <m:sub>
                              <m:r>
                                <a:rPr lang="it-IT" b="0" i="1" smtClean="0">
                                  <a:latin typeface="Cambria Math" panose="02040503050406030204" pitchFamily="18" charset="0"/>
                                </a:rPr>
                                <m:t>𝑖</m:t>
                              </m:r>
                              <m:r>
                                <a:rPr lang="it-IT" b="0" i="1" smtClean="0">
                                  <a:latin typeface="Cambria Math" panose="02040503050406030204" pitchFamily="18" charset="0"/>
                                </a:rPr>
                                <m:t>1</m:t>
                              </m:r>
                            </m:sub>
                          </m:sSub>
                        </m:oMath>
                      </m:oMathPara>
                    </a14:m>
                    <a:endParaRPr lang="en-US" dirty="0"/>
                  </a:p>
                </p:txBody>
              </p:sp>
            </mc:Choice>
            <mc:Fallback xmlns="">
              <p:sp>
                <p:nvSpPr>
                  <p:cNvPr id="24" name="CasellaDiTesto 23">
                    <a:extLst>
                      <a:ext uri="{FF2B5EF4-FFF2-40B4-BE49-F238E27FC236}">
                        <a16:creationId xmlns:a16="http://schemas.microsoft.com/office/drawing/2014/main" id="{D9564635-8B54-47B8-9BE2-AE790D0607D7}"/>
                      </a:ext>
                    </a:extLst>
                  </p:cNvPr>
                  <p:cNvSpPr txBox="1">
                    <a:spLocks noRot="1" noChangeAspect="1" noMove="1" noResize="1" noEditPoints="1" noAdjustHandles="1" noChangeArrowheads="1" noChangeShapeType="1" noTextEdit="1"/>
                  </p:cNvSpPr>
                  <p:nvPr/>
                </p:nvSpPr>
                <p:spPr>
                  <a:xfrm>
                    <a:off x="6809008" y="1670432"/>
                    <a:ext cx="525400" cy="369332"/>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CasellaDiTesto 29">
                    <a:extLst>
                      <a:ext uri="{FF2B5EF4-FFF2-40B4-BE49-F238E27FC236}">
                        <a16:creationId xmlns:a16="http://schemas.microsoft.com/office/drawing/2014/main" id="{B8156466-6303-4E64-8ACF-43F0013410B1}"/>
                      </a:ext>
                    </a:extLst>
                  </p:cNvPr>
                  <p:cNvSpPr txBox="1"/>
                  <p:nvPr/>
                </p:nvSpPr>
                <p:spPr>
                  <a:xfrm>
                    <a:off x="6798472" y="2150238"/>
                    <a:ext cx="52540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it-IT" b="0" i="1" smtClean="0">
                                  <a:latin typeface="Cambria Math" panose="02040503050406030204" pitchFamily="18" charset="0"/>
                                </a:rPr>
                                <m:t>𝑥</m:t>
                              </m:r>
                            </m:e>
                            <m:sub>
                              <m:r>
                                <a:rPr lang="it-IT" b="0" i="1" smtClean="0">
                                  <a:latin typeface="Cambria Math" panose="02040503050406030204" pitchFamily="18" charset="0"/>
                                </a:rPr>
                                <m:t>𝑖</m:t>
                              </m:r>
                              <m:r>
                                <a:rPr lang="it-IT" b="0" i="1" smtClean="0">
                                  <a:latin typeface="Cambria Math" panose="02040503050406030204" pitchFamily="18" charset="0"/>
                                </a:rPr>
                                <m:t>2</m:t>
                              </m:r>
                            </m:sub>
                          </m:sSub>
                        </m:oMath>
                      </m:oMathPara>
                    </a14:m>
                    <a:endParaRPr lang="en-US" dirty="0"/>
                  </a:p>
                </p:txBody>
              </p:sp>
            </mc:Choice>
            <mc:Fallback xmlns="">
              <p:sp>
                <p:nvSpPr>
                  <p:cNvPr id="25" name="CasellaDiTesto 24">
                    <a:extLst>
                      <a:ext uri="{FF2B5EF4-FFF2-40B4-BE49-F238E27FC236}">
                        <a16:creationId xmlns:a16="http://schemas.microsoft.com/office/drawing/2014/main" id="{2E840006-626E-4DAE-9121-B1E0077A9BD3}"/>
                      </a:ext>
                    </a:extLst>
                  </p:cNvPr>
                  <p:cNvSpPr txBox="1">
                    <a:spLocks noRot="1" noChangeAspect="1" noMove="1" noResize="1" noEditPoints="1" noAdjustHandles="1" noChangeArrowheads="1" noChangeShapeType="1" noTextEdit="1"/>
                  </p:cNvSpPr>
                  <p:nvPr/>
                </p:nvSpPr>
                <p:spPr>
                  <a:xfrm>
                    <a:off x="6798472" y="2150238"/>
                    <a:ext cx="525400" cy="369332"/>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CasellaDiTesto 30">
                    <a:extLst>
                      <a:ext uri="{FF2B5EF4-FFF2-40B4-BE49-F238E27FC236}">
                        <a16:creationId xmlns:a16="http://schemas.microsoft.com/office/drawing/2014/main" id="{5E98D123-10E9-446C-944E-33F17C39C1D4}"/>
                      </a:ext>
                    </a:extLst>
                  </p:cNvPr>
                  <p:cNvSpPr txBox="1"/>
                  <p:nvPr/>
                </p:nvSpPr>
                <p:spPr>
                  <a:xfrm>
                    <a:off x="6796821" y="2630044"/>
                    <a:ext cx="52540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it-IT" b="0" i="1" smtClean="0">
                                  <a:latin typeface="Cambria Math" panose="02040503050406030204" pitchFamily="18" charset="0"/>
                                </a:rPr>
                                <m:t>𝑥</m:t>
                              </m:r>
                            </m:e>
                            <m:sub>
                              <m:r>
                                <a:rPr lang="it-IT" b="0" i="1" smtClean="0">
                                  <a:latin typeface="Cambria Math" panose="02040503050406030204" pitchFamily="18" charset="0"/>
                                </a:rPr>
                                <m:t>𝑖</m:t>
                              </m:r>
                              <m:r>
                                <a:rPr lang="it-IT" b="0" i="1" smtClean="0">
                                  <a:latin typeface="Cambria Math" panose="02040503050406030204" pitchFamily="18" charset="0"/>
                                </a:rPr>
                                <m:t>3</m:t>
                              </m:r>
                            </m:sub>
                          </m:sSub>
                        </m:oMath>
                      </m:oMathPara>
                    </a14:m>
                    <a:endParaRPr lang="en-US" dirty="0"/>
                  </a:p>
                </p:txBody>
              </p:sp>
            </mc:Choice>
            <mc:Fallback xmlns="">
              <p:sp>
                <p:nvSpPr>
                  <p:cNvPr id="26" name="CasellaDiTesto 25">
                    <a:extLst>
                      <a:ext uri="{FF2B5EF4-FFF2-40B4-BE49-F238E27FC236}">
                        <a16:creationId xmlns:a16="http://schemas.microsoft.com/office/drawing/2014/main" id="{9A75E4AB-6BFB-41F9-B8FF-8B77C7B6620D}"/>
                      </a:ext>
                    </a:extLst>
                  </p:cNvPr>
                  <p:cNvSpPr txBox="1">
                    <a:spLocks noRot="1" noChangeAspect="1" noMove="1" noResize="1" noEditPoints="1" noAdjustHandles="1" noChangeArrowheads="1" noChangeShapeType="1" noTextEdit="1"/>
                  </p:cNvSpPr>
                  <p:nvPr/>
                </p:nvSpPr>
                <p:spPr>
                  <a:xfrm>
                    <a:off x="6796821" y="2630044"/>
                    <a:ext cx="525400" cy="369332"/>
                  </a:xfrm>
                  <a:prstGeom prst="rect">
                    <a:avLst/>
                  </a:prstGeom>
                  <a:blipFill>
                    <a:blip r:embed="rId8"/>
                    <a:stretch>
                      <a:fillRect b="-1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 name="CasellaDiTesto 31">
                    <a:extLst>
                      <a:ext uri="{FF2B5EF4-FFF2-40B4-BE49-F238E27FC236}">
                        <a16:creationId xmlns:a16="http://schemas.microsoft.com/office/drawing/2014/main" id="{42193645-BEAC-4ACC-ABB3-CF174A8CA86A}"/>
                      </a:ext>
                    </a:extLst>
                  </p:cNvPr>
                  <p:cNvSpPr txBox="1"/>
                  <p:nvPr/>
                </p:nvSpPr>
                <p:spPr>
                  <a:xfrm>
                    <a:off x="8606815" y="1061182"/>
                    <a:ext cx="47263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it-IT" b="0" i="1" smtClean="0">
                                  <a:latin typeface="Cambria Math" panose="02040503050406030204" pitchFamily="18" charset="0"/>
                                </a:rPr>
                                <m:t>𝑛</m:t>
                              </m:r>
                            </m:e>
                            <m:sub>
                              <m:r>
                                <a:rPr lang="it-IT" b="0" i="1" smtClean="0">
                                  <a:latin typeface="Cambria Math" panose="02040503050406030204" pitchFamily="18" charset="0"/>
                                </a:rPr>
                                <m:t>1</m:t>
                              </m:r>
                            </m:sub>
                          </m:sSub>
                        </m:oMath>
                      </m:oMathPara>
                    </a14:m>
                    <a:endParaRPr lang="en-US" dirty="0"/>
                  </a:p>
                </p:txBody>
              </p:sp>
            </mc:Choice>
            <mc:Fallback xmlns="">
              <p:sp>
                <p:nvSpPr>
                  <p:cNvPr id="27" name="CasellaDiTesto 26">
                    <a:extLst>
                      <a:ext uri="{FF2B5EF4-FFF2-40B4-BE49-F238E27FC236}">
                        <a16:creationId xmlns:a16="http://schemas.microsoft.com/office/drawing/2014/main" id="{FE31456A-9944-4523-9531-CD8201A903BB}"/>
                      </a:ext>
                    </a:extLst>
                  </p:cNvPr>
                  <p:cNvSpPr txBox="1">
                    <a:spLocks noRot="1" noChangeAspect="1" noMove="1" noResize="1" noEditPoints="1" noAdjustHandles="1" noChangeArrowheads="1" noChangeShapeType="1" noTextEdit="1"/>
                  </p:cNvSpPr>
                  <p:nvPr/>
                </p:nvSpPr>
                <p:spPr>
                  <a:xfrm>
                    <a:off x="8606815" y="1061182"/>
                    <a:ext cx="472630" cy="369332"/>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CasellaDiTesto 32">
                    <a:extLst>
                      <a:ext uri="{FF2B5EF4-FFF2-40B4-BE49-F238E27FC236}">
                        <a16:creationId xmlns:a16="http://schemas.microsoft.com/office/drawing/2014/main" id="{F58E4A69-6F68-40F3-8F29-AAD3774ED141}"/>
                      </a:ext>
                    </a:extLst>
                  </p:cNvPr>
                  <p:cNvSpPr txBox="1"/>
                  <p:nvPr/>
                </p:nvSpPr>
                <p:spPr>
                  <a:xfrm>
                    <a:off x="8606815" y="1765972"/>
                    <a:ext cx="477951"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it-IT" b="0" i="1" smtClean="0">
                                  <a:latin typeface="Cambria Math" panose="02040503050406030204" pitchFamily="18" charset="0"/>
                                </a:rPr>
                                <m:t>𝑛</m:t>
                              </m:r>
                            </m:e>
                            <m:sub>
                              <m:r>
                                <a:rPr lang="it-IT" b="0" i="1" smtClean="0">
                                  <a:latin typeface="Cambria Math" panose="02040503050406030204" pitchFamily="18" charset="0"/>
                                </a:rPr>
                                <m:t>2</m:t>
                              </m:r>
                            </m:sub>
                          </m:sSub>
                        </m:oMath>
                      </m:oMathPara>
                    </a14:m>
                    <a:endParaRPr lang="en-US" dirty="0"/>
                  </a:p>
                </p:txBody>
              </p:sp>
            </mc:Choice>
            <mc:Fallback xmlns="">
              <p:sp>
                <p:nvSpPr>
                  <p:cNvPr id="28" name="CasellaDiTesto 27">
                    <a:extLst>
                      <a:ext uri="{FF2B5EF4-FFF2-40B4-BE49-F238E27FC236}">
                        <a16:creationId xmlns:a16="http://schemas.microsoft.com/office/drawing/2014/main" id="{1593BEED-0B0A-4009-8710-ABAFA84CAD62}"/>
                      </a:ext>
                    </a:extLst>
                  </p:cNvPr>
                  <p:cNvSpPr txBox="1">
                    <a:spLocks noRot="1" noChangeAspect="1" noMove="1" noResize="1" noEditPoints="1" noAdjustHandles="1" noChangeArrowheads="1" noChangeShapeType="1" noTextEdit="1"/>
                  </p:cNvSpPr>
                  <p:nvPr/>
                </p:nvSpPr>
                <p:spPr>
                  <a:xfrm>
                    <a:off x="8606815" y="1765972"/>
                    <a:ext cx="477951" cy="369332"/>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CasellaDiTesto 33">
                    <a:extLst>
                      <a:ext uri="{FF2B5EF4-FFF2-40B4-BE49-F238E27FC236}">
                        <a16:creationId xmlns:a16="http://schemas.microsoft.com/office/drawing/2014/main" id="{D765BE1F-A00B-46A3-A049-5F4E178FA446}"/>
                      </a:ext>
                    </a:extLst>
                  </p:cNvPr>
                  <p:cNvSpPr txBox="1"/>
                  <p:nvPr/>
                </p:nvSpPr>
                <p:spPr>
                  <a:xfrm>
                    <a:off x="8593030" y="3137303"/>
                    <a:ext cx="477951"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it-IT" b="0" i="1" smtClean="0">
                                  <a:latin typeface="Cambria Math" panose="02040503050406030204" pitchFamily="18" charset="0"/>
                                </a:rPr>
                                <m:t>𝑛</m:t>
                              </m:r>
                            </m:e>
                            <m:sub>
                              <m:r>
                                <a:rPr lang="it-IT" b="0" i="1" smtClean="0">
                                  <a:latin typeface="Cambria Math" panose="02040503050406030204" pitchFamily="18" charset="0"/>
                                </a:rPr>
                                <m:t>4</m:t>
                              </m:r>
                            </m:sub>
                          </m:sSub>
                        </m:oMath>
                      </m:oMathPara>
                    </a14:m>
                    <a:endParaRPr lang="en-US" dirty="0"/>
                  </a:p>
                </p:txBody>
              </p:sp>
            </mc:Choice>
            <mc:Fallback xmlns="">
              <p:sp>
                <p:nvSpPr>
                  <p:cNvPr id="29" name="CasellaDiTesto 28">
                    <a:extLst>
                      <a:ext uri="{FF2B5EF4-FFF2-40B4-BE49-F238E27FC236}">
                        <a16:creationId xmlns:a16="http://schemas.microsoft.com/office/drawing/2014/main" id="{2EEACFFC-956A-45F6-B714-C0E04EA4B7C2}"/>
                      </a:ext>
                    </a:extLst>
                  </p:cNvPr>
                  <p:cNvSpPr txBox="1">
                    <a:spLocks noRot="1" noChangeAspect="1" noMove="1" noResize="1" noEditPoints="1" noAdjustHandles="1" noChangeArrowheads="1" noChangeShapeType="1" noTextEdit="1"/>
                  </p:cNvSpPr>
                  <p:nvPr/>
                </p:nvSpPr>
                <p:spPr>
                  <a:xfrm>
                    <a:off x="8593030" y="3137303"/>
                    <a:ext cx="477951" cy="369332"/>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 name="CasellaDiTesto 34">
                    <a:extLst>
                      <a:ext uri="{FF2B5EF4-FFF2-40B4-BE49-F238E27FC236}">
                        <a16:creationId xmlns:a16="http://schemas.microsoft.com/office/drawing/2014/main" id="{B2361599-5803-499E-AB6B-52DA0FCD0F25}"/>
                      </a:ext>
                    </a:extLst>
                  </p:cNvPr>
                  <p:cNvSpPr txBox="1"/>
                  <p:nvPr/>
                </p:nvSpPr>
                <p:spPr>
                  <a:xfrm>
                    <a:off x="10058856" y="1770305"/>
                    <a:ext cx="506100" cy="35394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it-IT" sz="1700" i="1" smtClean="0">
                                  <a:latin typeface="Cambria Math" panose="02040503050406030204" pitchFamily="18" charset="0"/>
                                </a:rPr>
                              </m:ctrlPr>
                            </m:sSubPr>
                            <m:e>
                              <m:r>
                                <a:rPr lang="it-IT" sz="1700" b="0" i="1" smtClean="0">
                                  <a:latin typeface="Cambria Math" panose="02040503050406030204" pitchFamily="18" charset="0"/>
                                </a:rPr>
                                <m:t>𝑦</m:t>
                              </m:r>
                            </m:e>
                            <m:sub>
                              <m:r>
                                <a:rPr lang="it-IT" sz="1700" b="0" i="1" smtClean="0">
                                  <a:latin typeface="Cambria Math" panose="02040503050406030204" pitchFamily="18" charset="0"/>
                                </a:rPr>
                                <m:t>𝑖</m:t>
                              </m:r>
                              <m:r>
                                <a:rPr lang="it-IT" sz="1700" b="0" i="1" smtClean="0">
                                  <a:latin typeface="Cambria Math" panose="02040503050406030204" pitchFamily="18" charset="0"/>
                                </a:rPr>
                                <m:t>1</m:t>
                              </m:r>
                            </m:sub>
                          </m:sSub>
                        </m:oMath>
                      </m:oMathPara>
                    </a14:m>
                    <a:endParaRPr lang="en-US" sz="1700" dirty="0"/>
                  </a:p>
                </p:txBody>
              </p:sp>
            </mc:Choice>
            <mc:Fallback xmlns="">
              <p:sp>
                <p:nvSpPr>
                  <p:cNvPr id="35" name="CasellaDiTesto 34">
                    <a:extLst>
                      <a:ext uri="{FF2B5EF4-FFF2-40B4-BE49-F238E27FC236}">
                        <a16:creationId xmlns:a16="http://schemas.microsoft.com/office/drawing/2014/main" id="{B2361599-5803-499E-AB6B-52DA0FCD0F25}"/>
                      </a:ext>
                    </a:extLst>
                  </p:cNvPr>
                  <p:cNvSpPr txBox="1">
                    <a:spLocks noRot="1" noChangeAspect="1" noMove="1" noResize="1" noEditPoints="1" noAdjustHandles="1" noChangeArrowheads="1" noChangeShapeType="1" noTextEdit="1"/>
                  </p:cNvSpPr>
                  <p:nvPr/>
                </p:nvSpPr>
                <p:spPr>
                  <a:xfrm>
                    <a:off x="10058856" y="1770305"/>
                    <a:ext cx="506100" cy="353943"/>
                  </a:xfrm>
                  <a:prstGeom prst="rect">
                    <a:avLst/>
                  </a:prstGeom>
                  <a:blipFill>
                    <a:blip r:embed="rId12"/>
                    <a:stretch>
                      <a:fillRect b="-3448"/>
                    </a:stretch>
                  </a:blipFill>
                </p:spPr>
                <p:txBody>
                  <a:bodyPr/>
                  <a:lstStyle/>
                  <a:p>
                    <a:r>
                      <a:rPr lang="en-US">
                        <a:noFill/>
                      </a:rPr>
                      <a:t> </a:t>
                    </a:r>
                  </a:p>
                </p:txBody>
              </p:sp>
            </mc:Fallback>
          </mc:AlternateContent>
          <p:sp>
            <p:nvSpPr>
              <p:cNvPr id="45" name="Ovale 44">
                <a:extLst>
                  <a:ext uri="{FF2B5EF4-FFF2-40B4-BE49-F238E27FC236}">
                    <a16:creationId xmlns:a16="http://schemas.microsoft.com/office/drawing/2014/main" id="{F40C92B3-68CB-43C7-BCEE-9025B4E579BD}"/>
                  </a:ext>
                </a:extLst>
              </p:cNvPr>
              <p:cNvSpPr>
                <a:spLocks noChangeAspect="1"/>
              </p:cNvSpPr>
              <p:nvPr/>
            </p:nvSpPr>
            <p:spPr>
              <a:xfrm>
                <a:off x="8610691" y="1075970"/>
                <a:ext cx="442611" cy="438478"/>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46" name="CasellaDiTesto 45">
                    <a:extLst>
                      <a:ext uri="{FF2B5EF4-FFF2-40B4-BE49-F238E27FC236}">
                        <a16:creationId xmlns:a16="http://schemas.microsoft.com/office/drawing/2014/main" id="{24BC3A5D-C273-4607-8EBA-8B3624989A4E}"/>
                      </a:ext>
                    </a:extLst>
                  </p:cNvPr>
                  <p:cNvSpPr txBox="1"/>
                  <p:nvPr/>
                </p:nvSpPr>
                <p:spPr>
                  <a:xfrm>
                    <a:off x="8602555" y="2444604"/>
                    <a:ext cx="477951"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it-IT" b="0" i="1" smtClean="0">
                                  <a:latin typeface="Cambria Math" panose="02040503050406030204" pitchFamily="18" charset="0"/>
                                </a:rPr>
                                <m:t>𝑛</m:t>
                              </m:r>
                            </m:e>
                            <m:sub>
                              <m:r>
                                <a:rPr lang="it-IT" b="0" i="1" smtClean="0">
                                  <a:latin typeface="Cambria Math" panose="02040503050406030204" pitchFamily="18" charset="0"/>
                                </a:rPr>
                                <m:t>3</m:t>
                              </m:r>
                            </m:sub>
                          </m:sSub>
                        </m:oMath>
                      </m:oMathPara>
                    </a14:m>
                    <a:endParaRPr lang="en-US" dirty="0"/>
                  </a:p>
                </p:txBody>
              </p:sp>
            </mc:Choice>
            <mc:Fallback xmlns="">
              <p:sp>
                <p:nvSpPr>
                  <p:cNvPr id="47" name="CasellaDiTesto 46">
                    <a:extLst>
                      <a:ext uri="{FF2B5EF4-FFF2-40B4-BE49-F238E27FC236}">
                        <a16:creationId xmlns:a16="http://schemas.microsoft.com/office/drawing/2014/main" id="{35C5E0AF-06F1-4A12-A7E9-F9393BAEB339}"/>
                      </a:ext>
                    </a:extLst>
                  </p:cNvPr>
                  <p:cNvSpPr txBox="1">
                    <a:spLocks noRot="1" noChangeAspect="1" noMove="1" noResize="1" noEditPoints="1" noAdjustHandles="1" noChangeArrowheads="1" noChangeShapeType="1" noTextEdit="1"/>
                  </p:cNvSpPr>
                  <p:nvPr/>
                </p:nvSpPr>
                <p:spPr>
                  <a:xfrm>
                    <a:off x="8602555" y="2444604"/>
                    <a:ext cx="477951" cy="369332"/>
                  </a:xfrm>
                  <a:prstGeom prst="rect">
                    <a:avLst/>
                  </a:prstGeom>
                  <a:blipFill>
                    <a:blip r:embed="rId13"/>
                    <a:stretch>
                      <a:fillRect/>
                    </a:stretch>
                  </a:blipFill>
                </p:spPr>
                <p:txBody>
                  <a:bodyPr/>
                  <a:lstStyle/>
                  <a:p>
                    <a:r>
                      <a:rPr lang="en-US">
                        <a:noFill/>
                      </a:rPr>
                      <a:t> </a:t>
                    </a:r>
                  </a:p>
                </p:txBody>
              </p:sp>
            </mc:Fallback>
          </mc:AlternateContent>
          <p:sp>
            <p:nvSpPr>
              <p:cNvPr id="47" name="Ovale 46">
                <a:extLst>
                  <a:ext uri="{FF2B5EF4-FFF2-40B4-BE49-F238E27FC236}">
                    <a16:creationId xmlns:a16="http://schemas.microsoft.com/office/drawing/2014/main" id="{201EFE80-48AB-40A2-9717-3B69DBB5659F}"/>
                  </a:ext>
                </a:extLst>
              </p:cNvPr>
              <p:cNvSpPr>
                <a:spLocks noChangeAspect="1"/>
              </p:cNvSpPr>
              <p:nvPr/>
            </p:nvSpPr>
            <p:spPr>
              <a:xfrm>
                <a:off x="8610691" y="1759144"/>
                <a:ext cx="442611" cy="438478"/>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e 47">
                <a:extLst>
                  <a:ext uri="{FF2B5EF4-FFF2-40B4-BE49-F238E27FC236}">
                    <a16:creationId xmlns:a16="http://schemas.microsoft.com/office/drawing/2014/main" id="{A76D4DE9-A552-4924-9CD1-8028EF652CBD}"/>
                  </a:ext>
                </a:extLst>
              </p:cNvPr>
              <p:cNvSpPr>
                <a:spLocks noChangeAspect="1"/>
              </p:cNvSpPr>
              <p:nvPr/>
            </p:nvSpPr>
            <p:spPr>
              <a:xfrm>
                <a:off x="8610691" y="2447301"/>
                <a:ext cx="442611" cy="438478"/>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e 48">
                <a:extLst>
                  <a:ext uri="{FF2B5EF4-FFF2-40B4-BE49-F238E27FC236}">
                    <a16:creationId xmlns:a16="http://schemas.microsoft.com/office/drawing/2014/main" id="{59914B34-7495-4A45-B6B4-6B4B3B1D2E61}"/>
                  </a:ext>
                </a:extLst>
              </p:cNvPr>
              <p:cNvSpPr>
                <a:spLocks noChangeAspect="1"/>
              </p:cNvSpPr>
              <p:nvPr/>
            </p:nvSpPr>
            <p:spPr>
              <a:xfrm>
                <a:off x="8610691" y="3130474"/>
                <a:ext cx="442611" cy="438478"/>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59" name="CasellaDiTesto 58">
                    <a:extLst>
                      <a:ext uri="{FF2B5EF4-FFF2-40B4-BE49-F238E27FC236}">
                        <a16:creationId xmlns:a16="http://schemas.microsoft.com/office/drawing/2014/main" id="{81E98679-B07F-4417-861D-47213FB12A25}"/>
                      </a:ext>
                    </a:extLst>
                  </p:cNvPr>
                  <p:cNvSpPr txBox="1"/>
                  <p:nvPr/>
                </p:nvSpPr>
                <p:spPr>
                  <a:xfrm>
                    <a:off x="10063169" y="2336098"/>
                    <a:ext cx="506100" cy="35394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it-IT" sz="1700" i="1" smtClean="0">
                                  <a:latin typeface="Cambria Math" panose="02040503050406030204" pitchFamily="18" charset="0"/>
                                </a:rPr>
                              </m:ctrlPr>
                            </m:sSubPr>
                            <m:e>
                              <m:r>
                                <a:rPr lang="it-IT" sz="1700" b="0" i="1" smtClean="0">
                                  <a:latin typeface="Cambria Math" panose="02040503050406030204" pitchFamily="18" charset="0"/>
                                </a:rPr>
                                <m:t>𝑦</m:t>
                              </m:r>
                            </m:e>
                            <m:sub>
                              <m:r>
                                <a:rPr lang="it-IT" sz="1700" b="0" i="1" smtClean="0">
                                  <a:latin typeface="Cambria Math" panose="02040503050406030204" pitchFamily="18" charset="0"/>
                                </a:rPr>
                                <m:t>𝑖</m:t>
                              </m:r>
                              <m:r>
                                <a:rPr lang="it-IT" sz="1700" b="0" i="1" smtClean="0">
                                  <a:latin typeface="Cambria Math" panose="02040503050406030204" pitchFamily="18" charset="0"/>
                                </a:rPr>
                                <m:t>2</m:t>
                              </m:r>
                            </m:sub>
                          </m:sSub>
                        </m:oMath>
                      </m:oMathPara>
                    </a14:m>
                    <a:endParaRPr lang="en-US" sz="1700" dirty="0"/>
                  </a:p>
                </p:txBody>
              </p:sp>
            </mc:Choice>
            <mc:Fallback xmlns="">
              <p:sp>
                <p:nvSpPr>
                  <p:cNvPr id="59" name="CasellaDiTesto 58">
                    <a:extLst>
                      <a:ext uri="{FF2B5EF4-FFF2-40B4-BE49-F238E27FC236}">
                        <a16:creationId xmlns:a16="http://schemas.microsoft.com/office/drawing/2014/main" id="{81E98679-B07F-4417-861D-47213FB12A25}"/>
                      </a:ext>
                    </a:extLst>
                  </p:cNvPr>
                  <p:cNvSpPr txBox="1">
                    <a:spLocks noRot="1" noChangeAspect="1" noMove="1" noResize="1" noEditPoints="1" noAdjustHandles="1" noChangeArrowheads="1" noChangeShapeType="1" noTextEdit="1"/>
                  </p:cNvSpPr>
                  <p:nvPr/>
                </p:nvSpPr>
                <p:spPr>
                  <a:xfrm>
                    <a:off x="10063169" y="2336098"/>
                    <a:ext cx="506100" cy="353943"/>
                  </a:xfrm>
                  <a:prstGeom prst="rect">
                    <a:avLst/>
                  </a:prstGeom>
                  <a:blipFill>
                    <a:blip r:embed="rId14"/>
                    <a:stretch>
                      <a:fillRect b="-3448"/>
                    </a:stretch>
                  </a:blipFill>
                </p:spPr>
                <p:txBody>
                  <a:bodyPr/>
                  <a:lstStyle/>
                  <a:p>
                    <a:r>
                      <a:rPr lang="en-US">
                        <a:noFill/>
                      </a:rPr>
                      <a:t> </a:t>
                    </a:r>
                  </a:p>
                </p:txBody>
              </p:sp>
            </mc:Fallback>
          </mc:AlternateContent>
          <p:sp>
            <p:nvSpPr>
              <p:cNvPr id="60" name="Ovale 59">
                <a:extLst>
                  <a:ext uri="{FF2B5EF4-FFF2-40B4-BE49-F238E27FC236}">
                    <a16:creationId xmlns:a16="http://schemas.microsoft.com/office/drawing/2014/main" id="{AC1B2321-2F6A-46C7-B334-FBD3B690C4C7}"/>
                  </a:ext>
                </a:extLst>
              </p:cNvPr>
              <p:cNvSpPr>
                <a:spLocks noChangeAspect="1"/>
              </p:cNvSpPr>
              <p:nvPr/>
            </p:nvSpPr>
            <p:spPr>
              <a:xfrm>
                <a:off x="10147530" y="2407210"/>
                <a:ext cx="295076" cy="292318"/>
              </a:xfrm>
              <a:prstGeom prst="ellipse">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1" name="Connettore 2 60">
                <a:extLst>
                  <a:ext uri="{FF2B5EF4-FFF2-40B4-BE49-F238E27FC236}">
                    <a16:creationId xmlns:a16="http://schemas.microsoft.com/office/drawing/2014/main" id="{6380C2F1-F61F-45A6-9FDC-25D6196262CA}"/>
                  </a:ext>
                </a:extLst>
              </p:cNvPr>
              <p:cNvCxnSpPr>
                <a:cxnSpLocks/>
                <a:stCxn id="45" idx="6"/>
              </p:cNvCxnSpPr>
              <p:nvPr/>
            </p:nvCxnSpPr>
            <p:spPr>
              <a:xfrm>
                <a:off x="9053302" y="1295209"/>
                <a:ext cx="1103807" cy="1262748"/>
              </a:xfrm>
              <a:prstGeom prst="straightConnector1">
                <a:avLst/>
              </a:prstGeom>
              <a:ln w="127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62" name="Connettore 2 61">
                <a:extLst>
                  <a:ext uri="{FF2B5EF4-FFF2-40B4-BE49-F238E27FC236}">
                    <a16:creationId xmlns:a16="http://schemas.microsoft.com/office/drawing/2014/main" id="{F593FF5B-DABF-4521-9ABB-A0F931B1933E}"/>
                  </a:ext>
                </a:extLst>
              </p:cNvPr>
              <p:cNvCxnSpPr>
                <a:cxnSpLocks/>
                <a:stCxn id="47" idx="6"/>
              </p:cNvCxnSpPr>
              <p:nvPr/>
            </p:nvCxnSpPr>
            <p:spPr>
              <a:xfrm>
                <a:off x="9053302" y="1978383"/>
                <a:ext cx="1103807" cy="579574"/>
              </a:xfrm>
              <a:prstGeom prst="straightConnector1">
                <a:avLst/>
              </a:prstGeom>
              <a:ln w="127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63" name="Connettore 2 62">
                <a:extLst>
                  <a:ext uri="{FF2B5EF4-FFF2-40B4-BE49-F238E27FC236}">
                    <a16:creationId xmlns:a16="http://schemas.microsoft.com/office/drawing/2014/main" id="{736E3D15-CF59-4C59-A84C-7950347824E6}"/>
                  </a:ext>
                </a:extLst>
              </p:cNvPr>
              <p:cNvCxnSpPr>
                <a:cxnSpLocks/>
                <a:stCxn id="49" idx="6"/>
              </p:cNvCxnSpPr>
              <p:nvPr/>
            </p:nvCxnSpPr>
            <p:spPr>
              <a:xfrm flipV="1">
                <a:off x="9053302" y="2557957"/>
                <a:ext cx="1103807" cy="791756"/>
              </a:xfrm>
              <a:prstGeom prst="straightConnector1">
                <a:avLst/>
              </a:prstGeom>
              <a:ln w="127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grpSp>
        <p:cxnSp>
          <p:nvCxnSpPr>
            <p:cNvPr id="64" name="Connettore 2 63">
              <a:extLst>
                <a:ext uri="{FF2B5EF4-FFF2-40B4-BE49-F238E27FC236}">
                  <a16:creationId xmlns:a16="http://schemas.microsoft.com/office/drawing/2014/main" id="{1E0F11D1-3F8E-4EDD-97F1-977A650E576F}"/>
                </a:ext>
              </a:extLst>
            </p:cNvPr>
            <p:cNvCxnSpPr>
              <a:cxnSpLocks/>
            </p:cNvCxnSpPr>
            <p:nvPr/>
          </p:nvCxnSpPr>
          <p:spPr>
            <a:xfrm>
              <a:off x="3260616" y="1619250"/>
              <a:ext cx="3530709" cy="0"/>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4" name="Connettore 2 83">
              <a:extLst>
                <a:ext uri="{FF2B5EF4-FFF2-40B4-BE49-F238E27FC236}">
                  <a16:creationId xmlns:a16="http://schemas.microsoft.com/office/drawing/2014/main" id="{9058B37B-044D-4E20-8B63-414C4299C549}"/>
                </a:ext>
              </a:extLst>
            </p:cNvPr>
            <p:cNvCxnSpPr>
              <a:cxnSpLocks/>
              <a:stCxn id="49" idx="6"/>
            </p:cNvCxnSpPr>
            <p:nvPr/>
          </p:nvCxnSpPr>
          <p:spPr>
            <a:xfrm flipV="1">
              <a:off x="5109952" y="2698420"/>
              <a:ext cx="1117100" cy="1384718"/>
            </a:xfrm>
            <a:prstGeom prst="straightConnector1">
              <a:avLst/>
            </a:prstGeom>
            <a:ln w="127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87" name="Connettore 2 86">
              <a:extLst>
                <a:ext uri="{FF2B5EF4-FFF2-40B4-BE49-F238E27FC236}">
                  <a16:creationId xmlns:a16="http://schemas.microsoft.com/office/drawing/2014/main" id="{45D153FC-47F8-4E1B-998A-807ABA9E9DF4}"/>
                </a:ext>
              </a:extLst>
            </p:cNvPr>
            <p:cNvCxnSpPr>
              <a:cxnSpLocks/>
              <a:stCxn id="48" idx="6"/>
              <a:endCxn id="60" idx="2"/>
            </p:cNvCxnSpPr>
            <p:nvPr/>
          </p:nvCxnSpPr>
          <p:spPr>
            <a:xfrm flipV="1">
              <a:off x="5109952" y="3286794"/>
              <a:ext cx="1094228" cy="113171"/>
            </a:xfrm>
            <a:prstGeom prst="straightConnector1">
              <a:avLst/>
            </a:prstGeom>
            <a:ln w="127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grpSp>
      <p:sp>
        <p:nvSpPr>
          <p:cNvPr id="91" name="CasellaDiTesto 90">
            <a:extLst>
              <a:ext uri="{FF2B5EF4-FFF2-40B4-BE49-F238E27FC236}">
                <a16:creationId xmlns:a16="http://schemas.microsoft.com/office/drawing/2014/main" id="{8B3B6F27-BDB2-4E8F-BCDC-6081F13505DC}"/>
              </a:ext>
            </a:extLst>
          </p:cNvPr>
          <p:cNvSpPr txBox="1"/>
          <p:nvPr/>
        </p:nvSpPr>
        <p:spPr>
          <a:xfrm>
            <a:off x="173042" y="-17585"/>
            <a:ext cx="9054082" cy="553998"/>
          </a:xfrm>
          <a:prstGeom prst="rect">
            <a:avLst/>
          </a:prstGeom>
          <a:noFill/>
        </p:spPr>
        <p:txBody>
          <a:bodyPr wrap="none" rtlCol="0">
            <a:spAutoFit/>
          </a:bodyPr>
          <a:lstStyle/>
          <a:p>
            <a:r>
              <a:rPr lang="en-US" sz="3000" b="1" dirty="0"/>
              <a:t>Adaptation mechanism: forward-backward propagation</a:t>
            </a:r>
          </a:p>
        </p:txBody>
      </p:sp>
      <mc:AlternateContent xmlns:mc="http://schemas.openxmlformats.org/markup-compatibility/2006" xmlns:a14="http://schemas.microsoft.com/office/drawing/2010/main">
        <mc:Choice Requires="a14">
          <p:sp>
            <p:nvSpPr>
              <p:cNvPr id="92" name="CasellaDiTesto 91">
                <a:extLst>
                  <a:ext uri="{FF2B5EF4-FFF2-40B4-BE49-F238E27FC236}">
                    <a16:creationId xmlns:a16="http://schemas.microsoft.com/office/drawing/2014/main" id="{8905BB02-A7C2-4176-B4F3-C5E7ADFCA825}"/>
                  </a:ext>
                </a:extLst>
              </p:cNvPr>
              <p:cNvSpPr txBox="1"/>
              <p:nvPr/>
            </p:nvSpPr>
            <p:spPr>
              <a:xfrm>
                <a:off x="6824560" y="1419657"/>
                <a:ext cx="2176563" cy="38792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it-IT" b="1" i="1" smtClean="0">
                          <a:latin typeface="Cambria Math" panose="02040503050406030204" pitchFamily="18" charset="0"/>
                        </a:rPr>
                        <m:t>𝒚</m:t>
                      </m:r>
                      <m:r>
                        <a:rPr lang="it-IT" b="0" i="1" smtClean="0">
                          <a:latin typeface="Cambria Math" panose="02040503050406030204" pitchFamily="18" charset="0"/>
                        </a:rPr>
                        <m:t>=</m:t>
                      </m:r>
                      <m:r>
                        <a:rPr lang="it-IT" b="0" i="1" smtClean="0">
                          <a:latin typeface="Cambria Math" panose="02040503050406030204" pitchFamily="18" charset="0"/>
                        </a:rPr>
                        <m:t>𝑓</m:t>
                      </m:r>
                      <m:r>
                        <a:rPr lang="it-IT" b="0" i="1" smtClean="0">
                          <a:latin typeface="Cambria Math" panose="02040503050406030204" pitchFamily="18" charset="0"/>
                        </a:rPr>
                        <m:t>(</m:t>
                      </m:r>
                      <m:r>
                        <a:rPr lang="it-IT" b="0" i="1" smtClean="0">
                          <a:latin typeface="Cambria Math" panose="02040503050406030204" pitchFamily="18" charset="0"/>
                        </a:rPr>
                        <m:t>𝑋</m:t>
                      </m:r>
                      <m:r>
                        <a:rPr lang="it-IT" b="0" i="1" smtClean="0">
                          <a:latin typeface="Cambria Math" panose="02040503050406030204" pitchFamily="18" charset="0"/>
                        </a:rPr>
                        <m:t>|</m:t>
                      </m:r>
                      <m:sSup>
                        <m:sSupPr>
                          <m:ctrlPr>
                            <a:rPr lang="it-IT" b="0" i="1" smtClean="0">
                              <a:latin typeface="Cambria Math" panose="02040503050406030204" pitchFamily="18" charset="0"/>
                            </a:rPr>
                          </m:ctrlPr>
                        </m:sSupPr>
                        <m:e>
                          <m:r>
                            <a:rPr lang="it-IT" b="0" i="1" smtClean="0">
                              <a:latin typeface="Cambria Math" panose="02040503050406030204" pitchFamily="18" charset="0"/>
                            </a:rPr>
                            <m:t>𝑊</m:t>
                          </m:r>
                        </m:e>
                        <m:sup>
                          <m:d>
                            <m:dPr>
                              <m:ctrlPr>
                                <a:rPr lang="it-IT" b="0" i="1" smtClean="0">
                                  <a:latin typeface="Cambria Math" panose="02040503050406030204" pitchFamily="18" charset="0"/>
                                </a:rPr>
                              </m:ctrlPr>
                            </m:dPr>
                            <m:e>
                              <m:r>
                                <a:rPr lang="it-IT" b="0" i="1" smtClean="0">
                                  <a:latin typeface="Cambria Math" panose="02040503050406030204" pitchFamily="18" charset="0"/>
                                </a:rPr>
                                <m:t>𝑡</m:t>
                              </m:r>
                            </m:e>
                          </m:d>
                        </m:sup>
                      </m:sSup>
                      <m:r>
                        <a:rPr lang="it-IT" b="0" i="1" smtClean="0">
                          <a:latin typeface="Cambria Math" panose="02040503050406030204" pitchFamily="18" charset="0"/>
                        </a:rPr>
                        <m:t>, </m:t>
                      </m:r>
                      <m:sSup>
                        <m:sSupPr>
                          <m:ctrlPr>
                            <a:rPr lang="it-IT" b="0" i="1" smtClean="0">
                              <a:latin typeface="Cambria Math" panose="02040503050406030204" pitchFamily="18" charset="0"/>
                            </a:rPr>
                          </m:ctrlPr>
                        </m:sSupPr>
                        <m:e>
                          <m:r>
                            <a:rPr lang="it-IT" b="0" i="1" smtClean="0">
                              <a:latin typeface="Cambria Math" panose="02040503050406030204" pitchFamily="18" charset="0"/>
                            </a:rPr>
                            <m:t>𝑏</m:t>
                          </m:r>
                        </m:e>
                        <m:sup>
                          <m:r>
                            <a:rPr lang="it-IT" b="0" i="1" smtClean="0">
                              <a:latin typeface="Cambria Math" panose="02040503050406030204" pitchFamily="18" charset="0"/>
                            </a:rPr>
                            <m:t>(</m:t>
                          </m:r>
                          <m:r>
                            <a:rPr lang="it-IT" b="0" i="1" smtClean="0">
                              <a:latin typeface="Cambria Math" panose="02040503050406030204" pitchFamily="18" charset="0"/>
                            </a:rPr>
                            <m:t>𝑡</m:t>
                          </m:r>
                          <m:r>
                            <a:rPr lang="it-IT" b="0" i="1" smtClean="0">
                              <a:latin typeface="Cambria Math" panose="02040503050406030204" pitchFamily="18" charset="0"/>
                            </a:rPr>
                            <m:t>)</m:t>
                          </m:r>
                        </m:sup>
                      </m:sSup>
                      <m:r>
                        <a:rPr lang="it-IT" b="0" i="1" smtClean="0">
                          <a:latin typeface="Cambria Math" panose="02040503050406030204" pitchFamily="18" charset="0"/>
                        </a:rPr>
                        <m:t>)</m:t>
                      </m:r>
                    </m:oMath>
                  </m:oMathPara>
                </a14:m>
                <a:endParaRPr lang="en-US" dirty="0"/>
              </a:p>
            </p:txBody>
          </p:sp>
        </mc:Choice>
        <mc:Fallback xmlns="">
          <p:sp>
            <p:nvSpPr>
              <p:cNvPr id="92" name="CasellaDiTesto 91">
                <a:extLst>
                  <a:ext uri="{FF2B5EF4-FFF2-40B4-BE49-F238E27FC236}">
                    <a16:creationId xmlns:a16="http://schemas.microsoft.com/office/drawing/2014/main" id="{8905BB02-A7C2-4176-B4F3-C5E7ADFCA825}"/>
                  </a:ext>
                </a:extLst>
              </p:cNvPr>
              <p:cNvSpPr txBox="1">
                <a:spLocks noRot="1" noChangeAspect="1" noMove="1" noResize="1" noEditPoints="1" noAdjustHandles="1" noChangeArrowheads="1" noChangeShapeType="1" noTextEdit="1"/>
              </p:cNvSpPr>
              <p:nvPr/>
            </p:nvSpPr>
            <p:spPr>
              <a:xfrm>
                <a:off x="6824560" y="1419657"/>
                <a:ext cx="2176563" cy="387927"/>
              </a:xfrm>
              <a:prstGeom prst="rect">
                <a:avLst/>
              </a:prstGeom>
              <a:blipFill>
                <a:blip r:embed="rId15"/>
                <a:stretch>
                  <a:fillRect b="-10938"/>
                </a:stretch>
              </a:blipFill>
            </p:spPr>
            <p:txBody>
              <a:bodyPr/>
              <a:lstStyle/>
              <a:p>
                <a:r>
                  <a:rPr lang="en-US">
                    <a:noFill/>
                  </a:rPr>
                  <a:t> </a:t>
                </a:r>
              </a:p>
            </p:txBody>
          </p:sp>
        </mc:Fallback>
      </mc:AlternateContent>
      <p:sp>
        <p:nvSpPr>
          <p:cNvPr id="51" name="CasellaDiTesto 50">
            <a:extLst>
              <a:ext uri="{FF2B5EF4-FFF2-40B4-BE49-F238E27FC236}">
                <a16:creationId xmlns:a16="http://schemas.microsoft.com/office/drawing/2014/main" id="{01499446-696A-4EAE-91CE-6442FA55654F}"/>
              </a:ext>
            </a:extLst>
          </p:cNvPr>
          <p:cNvSpPr txBox="1"/>
          <p:nvPr/>
        </p:nvSpPr>
        <p:spPr>
          <a:xfrm>
            <a:off x="6900633" y="1165613"/>
            <a:ext cx="1467094" cy="369332"/>
          </a:xfrm>
          <a:prstGeom prst="rect">
            <a:avLst/>
          </a:prstGeom>
          <a:noFill/>
        </p:spPr>
        <p:txBody>
          <a:bodyPr wrap="square">
            <a:spAutoFit/>
          </a:bodyPr>
          <a:lstStyle/>
          <a:p>
            <a:r>
              <a:rPr lang="en-US" dirty="0"/>
              <a:t>Ground Truth</a:t>
            </a:r>
          </a:p>
        </p:txBody>
      </p:sp>
      <mc:AlternateContent xmlns:mc="http://schemas.openxmlformats.org/markup-compatibility/2006" xmlns:a14="http://schemas.microsoft.com/office/drawing/2010/main">
        <mc:Choice Requires="a14">
          <p:sp>
            <p:nvSpPr>
              <p:cNvPr id="52" name="CasellaDiTesto 51">
                <a:extLst>
                  <a:ext uri="{FF2B5EF4-FFF2-40B4-BE49-F238E27FC236}">
                    <a16:creationId xmlns:a16="http://schemas.microsoft.com/office/drawing/2014/main" id="{31105752-3B18-4EB6-9D0E-E44A3235C7FB}"/>
                  </a:ext>
                </a:extLst>
              </p:cNvPr>
              <p:cNvSpPr txBox="1"/>
              <p:nvPr/>
            </p:nvSpPr>
            <p:spPr>
              <a:xfrm>
                <a:off x="8159510" y="1158575"/>
                <a:ext cx="601457"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it-IT" b="0" i="0" smtClean="0">
                          <a:latin typeface="Cambria Math" panose="02040503050406030204" pitchFamily="18" charset="0"/>
                        </a:rPr>
                        <m:t>=</m:t>
                      </m:r>
                      <m:acc>
                        <m:accPr>
                          <m:chr m:val="̅"/>
                          <m:ctrlPr>
                            <a:rPr lang="it-IT" b="0" i="1" smtClean="0">
                              <a:latin typeface="Cambria Math" panose="02040503050406030204" pitchFamily="18" charset="0"/>
                            </a:rPr>
                          </m:ctrlPr>
                        </m:accPr>
                        <m:e>
                          <m:r>
                            <a:rPr lang="it-IT" b="1" i="1" smtClean="0">
                              <a:latin typeface="Cambria Math" panose="02040503050406030204" pitchFamily="18" charset="0"/>
                            </a:rPr>
                            <m:t>𝒚</m:t>
                          </m:r>
                        </m:e>
                      </m:acc>
                    </m:oMath>
                  </m:oMathPara>
                </a14:m>
                <a:endParaRPr lang="en-US" dirty="0"/>
              </a:p>
            </p:txBody>
          </p:sp>
        </mc:Choice>
        <mc:Fallback xmlns="">
          <p:sp>
            <p:nvSpPr>
              <p:cNvPr id="52" name="CasellaDiTesto 51">
                <a:extLst>
                  <a:ext uri="{FF2B5EF4-FFF2-40B4-BE49-F238E27FC236}">
                    <a16:creationId xmlns:a16="http://schemas.microsoft.com/office/drawing/2014/main" id="{31105752-3B18-4EB6-9D0E-E44A3235C7FB}"/>
                  </a:ext>
                </a:extLst>
              </p:cNvPr>
              <p:cNvSpPr txBox="1">
                <a:spLocks noRot="1" noChangeAspect="1" noMove="1" noResize="1" noEditPoints="1" noAdjustHandles="1" noChangeArrowheads="1" noChangeShapeType="1" noTextEdit="1"/>
              </p:cNvSpPr>
              <p:nvPr/>
            </p:nvSpPr>
            <p:spPr>
              <a:xfrm>
                <a:off x="8159510" y="1158575"/>
                <a:ext cx="601457" cy="369332"/>
              </a:xfrm>
              <a:prstGeom prst="rect">
                <a:avLst/>
              </a:prstGeom>
              <a:blipFill>
                <a:blip r:embed="rId16"/>
                <a:stretch>
                  <a:fillRect r="-31633" b="-6557"/>
                </a:stretch>
              </a:blipFill>
            </p:spPr>
            <p:txBody>
              <a:bodyPr/>
              <a:lstStyle/>
              <a:p>
                <a:r>
                  <a:rPr lang="en-US">
                    <a:noFill/>
                  </a:rPr>
                  <a:t> </a:t>
                </a:r>
              </a:p>
            </p:txBody>
          </p:sp>
        </mc:Fallback>
      </mc:AlternateContent>
      <p:cxnSp>
        <p:nvCxnSpPr>
          <p:cNvPr id="53" name="Connettore 2 52">
            <a:extLst>
              <a:ext uri="{FF2B5EF4-FFF2-40B4-BE49-F238E27FC236}">
                <a16:creationId xmlns:a16="http://schemas.microsoft.com/office/drawing/2014/main" id="{6E49E3F9-E2C8-4A08-B362-803DE694DE92}"/>
              </a:ext>
            </a:extLst>
          </p:cNvPr>
          <p:cNvCxnSpPr>
            <a:cxnSpLocks/>
          </p:cNvCxnSpPr>
          <p:nvPr/>
        </p:nvCxnSpPr>
        <p:spPr>
          <a:xfrm>
            <a:off x="8922734" y="1638300"/>
            <a:ext cx="373666" cy="0"/>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4" name="CasellaDiTesto 53">
                <a:extLst>
                  <a:ext uri="{FF2B5EF4-FFF2-40B4-BE49-F238E27FC236}">
                    <a16:creationId xmlns:a16="http://schemas.microsoft.com/office/drawing/2014/main" id="{8CC570EB-3EE3-4CEC-B41C-AB2368E161D8}"/>
                  </a:ext>
                </a:extLst>
              </p:cNvPr>
              <p:cNvSpPr txBox="1"/>
              <p:nvPr/>
            </p:nvSpPr>
            <p:spPr>
              <a:xfrm>
                <a:off x="9269953" y="1429771"/>
                <a:ext cx="1943509" cy="387927"/>
              </a:xfrm>
              <a:prstGeom prst="rect">
                <a:avLst/>
              </a:prstGeom>
              <a:noFill/>
            </p:spPr>
            <p:txBody>
              <a:bodyPr wrap="square">
                <a:spAutoFit/>
              </a:bodyPr>
              <a:lstStyle/>
              <a:p>
                <a14:m>
                  <m:oMath xmlns:m="http://schemas.openxmlformats.org/officeDocument/2006/math">
                    <m:r>
                      <a:rPr lang="it-IT" b="0" i="1" smtClean="0">
                        <a:latin typeface="Cambria Math" panose="02040503050406030204" pitchFamily="18" charset="0"/>
                      </a:rPr>
                      <m:t>𝐶</m:t>
                    </m:r>
                    <m:d>
                      <m:dPr>
                        <m:endChr m:val="|"/>
                        <m:ctrlPr>
                          <a:rPr lang="it-IT" b="0" i="1" smtClean="0">
                            <a:latin typeface="Cambria Math" panose="02040503050406030204" pitchFamily="18" charset="0"/>
                          </a:rPr>
                        </m:ctrlPr>
                      </m:dPr>
                      <m:e>
                        <m:r>
                          <a:rPr lang="it-IT" b="1" i="1" smtClean="0">
                            <a:latin typeface="Cambria Math" panose="02040503050406030204" pitchFamily="18" charset="0"/>
                          </a:rPr>
                          <m:t>𝒚</m:t>
                        </m:r>
                        <m:r>
                          <a:rPr lang="it-IT" b="1" i="1" smtClean="0">
                            <a:latin typeface="Cambria Math" panose="02040503050406030204" pitchFamily="18" charset="0"/>
                          </a:rPr>
                          <m:t>,</m:t>
                        </m:r>
                        <m:acc>
                          <m:accPr>
                            <m:chr m:val="̅"/>
                            <m:ctrlPr>
                              <a:rPr lang="it-IT" b="0" i="1" smtClean="0">
                                <a:latin typeface="Cambria Math" panose="02040503050406030204" pitchFamily="18" charset="0"/>
                              </a:rPr>
                            </m:ctrlPr>
                          </m:accPr>
                          <m:e>
                            <m:r>
                              <a:rPr lang="it-IT" b="1" i="1" smtClean="0">
                                <a:latin typeface="Cambria Math" panose="02040503050406030204" pitchFamily="18" charset="0"/>
                              </a:rPr>
                              <m:t>𝒚</m:t>
                            </m:r>
                          </m:e>
                        </m:acc>
                        <m:r>
                          <a:rPr lang="it-IT" b="0" i="1" smtClean="0">
                            <a:latin typeface="Cambria Math" panose="02040503050406030204" pitchFamily="18" charset="0"/>
                          </a:rPr>
                          <m:t> </m:t>
                        </m:r>
                      </m:e>
                    </m:d>
                    <m:sSup>
                      <m:sSupPr>
                        <m:ctrlPr>
                          <a:rPr lang="it-IT" b="0" i="1" smtClean="0">
                            <a:latin typeface="Cambria Math" panose="02040503050406030204" pitchFamily="18" charset="0"/>
                          </a:rPr>
                        </m:ctrlPr>
                      </m:sSupPr>
                      <m:e>
                        <m:r>
                          <a:rPr lang="it-IT" b="0" i="1" smtClean="0">
                            <a:latin typeface="Cambria Math" panose="02040503050406030204" pitchFamily="18" charset="0"/>
                          </a:rPr>
                          <m:t>𝑊</m:t>
                        </m:r>
                      </m:e>
                      <m:sup>
                        <m:d>
                          <m:dPr>
                            <m:ctrlPr>
                              <a:rPr lang="it-IT" b="0" i="1" smtClean="0">
                                <a:latin typeface="Cambria Math" panose="02040503050406030204" pitchFamily="18" charset="0"/>
                              </a:rPr>
                            </m:ctrlPr>
                          </m:dPr>
                          <m:e>
                            <m:r>
                              <a:rPr lang="it-IT" b="0" i="1" smtClean="0">
                                <a:latin typeface="Cambria Math" panose="02040503050406030204" pitchFamily="18" charset="0"/>
                              </a:rPr>
                              <m:t>𝑡</m:t>
                            </m:r>
                          </m:e>
                        </m:d>
                      </m:sup>
                    </m:sSup>
                    <m:r>
                      <a:rPr lang="it-IT" b="0" i="1" smtClean="0">
                        <a:latin typeface="Cambria Math" panose="02040503050406030204" pitchFamily="18" charset="0"/>
                      </a:rPr>
                      <m:t>, </m:t>
                    </m:r>
                    <m:sSup>
                      <m:sSupPr>
                        <m:ctrlPr>
                          <a:rPr lang="it-IT" b="0" i="1" smtClean="0">
                            <a:latin typeface="Cambria Math" panose="02040503050406030204" pitchFamily="18" charset="0"/>
                          </a:rPr>
                        </m:ctrlPr>
                      </m:sSupPr>
                      <m:e>
                        <m:r>
                          <a:rPr lang="it-IT" b="0" i="1" smtClean="0">
                            <a:latin typeface="Cambria Math" panose="02040503050406030204" pitchFamily="18" charset="0"/>
                          </a:rPr>
                          <m:t>𝑏</m:t>
                        </m:r>
                      </m:e>
                      <m:sup>
                        <m:r>
                          <a:rPr lang="it-IT" b="0" i="1" smtClean="0">
                            <a:latin typeface="Cambria Math" panose="02040503050406030204" pitchFamily="18" charset="0"/>
                          </a:rPr>
                          <m:t>(</m:t>
                        </m:r>
                        <m:r>
                          <a:rPr lang="it-IT" b="0" i="1" smtClean="0">
                            <a:latin typeface="Cambria Math" panose="02040503050406030204" pitchFamily="18" charset="0"/>
                          </a:rPr>
                          <m:t>𝑡</m:t>
                        </m:r>
                        <m:r>
                          <a:rPr lang="it-IT" b="0" i="1" smtClean="0">
                            <a:latin typeface="Cambria Math" panose="02040503050406030204" pitchFamily="18" charset="0"/>
                          </a:rPr>
                          <m:t>)</m:t>
                        </m:r>
                      </m:sup>
                    </m:sSup>
                  </m:oMath>
                </a14:m>
                <a:r>
                  <a:rPr lang="en-US" dirty="0"/>
                  <a:t>)</a:t>
                </a:r>
              </a:p>
            </p:txBody>
          </p:sp>
        </mc:Choice>
        <mc:Fallback xmlns="">
          <p:sp>
            <p:nvSpPr>
              <p:cNvPr id="54" name="CasellaDiTesto 53">
                <a:extLst>
                  <a:ext uri="{FF2B5EF4-FFF2-40B4-BE49-F238E27FC236}">
                    <a16:creationId xmlns:a16="http://schemas.microsoft.com/office/drawing/2014/main" id="{8CC570EB-3EE3-4CEC-B41C-AB2368E161D8}"/>
                  </a:ext>
                </a:extLst>
              </p:cNvPr>
              <p:cNvSpPr txBox="1">
                <a:spLocks noRot="1" noChangeAspect="1" noMove="1" noResize="1" noEditPoints="1" noAdjustHandles="1" noChangeArrowheads="1" noChangeShapeType="1" noTextEdit="1"/>
              </p:cNvSpPr>
              <p:nvPr/>
            </p:nvSpPr>
            <p:spPr>
              <a:xfrm>
                <a:off x="9269953" y="1429771"/>
                <a:ext cx="1943509" cy="387927"/>
              </a:xfrm>
              <a:prstGeom prst="rect">
                <a:avLst/>
              </a:prstGeom>
              <a:blipFill>
                <a:blip r:embed="rId17"/>
                <a:stretch>
                  <a:fillRect t="-4762" b="-25397"/>
                </a:stretch>
              </a:blipFill>
            </p:spPr>
            <p:txBody>
              <a:bodyPr/>
              <a:lstStyle/>
              <a:p>
                <a:r>
                  <a:rPr lang="en-US">
                    <a:noFill/>
                  </a:rPr>
                  <a:t> </a:t>
                </a:r>
              </a:p>
            </p:txBody>
          </p:sp>
        </mc:Fallback>
      </mc:AlternateContent>
      <p:cxnSp>
        <p:nvCxnSpPr>
          <p:cNvPr id="56" name="Connettore 2 55">
            <a:extLst>
              <a:ext uri="{FF2B5EF4-FFF2-40B4-BE49-F238E27FC236}">
                <a16:creationId xmlns:a16="http://schemas.microsoft.com/office/drawing/2014/main" id="{7D98DFAF-3824-4898-9F82-7DDC93A1B838}"/>
              </a:ext>
            </a:extLst>
          </p:cNvPr>
          <p:cNvCxnSpPr>
            <a:cxnSpLocks/>
            <a:endCxn id="57" idx="0"/>
          </p:cNvCxnSpPr>
          <p:nvPr/>
        </p:nvCxnSpPr>
        <p:spPr>
          <a:xfrm>
            <a:off x="9875234" y="1822590"/>
            <a:ext cx="0" cy="981094"/>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7" name="CasellaDiTesto 56">
                <a:extLst>
                  <a:ext uri="{FF2B5EF4-FFF2-40B4-BE49-F238E27FC236}">
                    <a16:creationId xmlns:a16="http://schemas.microsoft.com/office/drawing/2014/main" id="{460B90A6-8892-42C2-A1DE-6E9EEBF8071E}"/>
                  </a:ext>
                </a:extLst>
              </p:cNvPr>
              <p:cNvSpPr txBox="1"/>
              <p:nvPr/>
            </p:nvSpPr>
            <p:spPr>
              <a:xfrm>
                <a:off x="9173809" y="2803684"/>
                <a:ext cx="1402849" cy="38651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it-IT" b="0" i="1" smtClean="0">
                              <a:latin typeface="Cambria Math" panose="02040503050406030204" pitchFamily="18" charset="0"/>
                            </a:rPr>
                          </m:ctrlPr>
                        </m:sSubPr>
                        <m:e>
                          <m:r>
                            <m:rPr>
                              <m:sty m:val="p"/>
                            </m:rPr>
                            <a:rPr lang="it-IT" b="0" i="1" smtClean="0">
                              <a:latin typeface="Cambria Math" panose="02040503050406030204" pitchFamily="18" charset="0"/>
                              <a:ea typeface="Cambria Math" panose="02040503050406030204" pitchFamily="18" charset="0"/>
                            </a:rPr>
                            <m:t>∇</m:t>
                          </m:r>
                        </m:e>
                        <m:sub>
                          <m:sSup>
                            <m:sSupPr>
                              <m:ctrlPr>
                                <a:rPr lang="it-IT" b="0" i="1" smtClean="0">
                                  <a:latin typeface="Cambria Math" panose="02040503050406030204" pitchFamily="18" charset="0"/>
                                </a:rPr>
                              </m:ctrlPr>
                            </m:sSupPr>
                            <m:e>
                              <m:r>
                                <a:rPr lang="it-IT" b="0" i="1" smtClean="0">
                                  <a:latin typeface="Cambria Math" panose="02040503050406030204" pitchFamily="18" charset="0"/>
                                </a:rPr>
                                <m:t>𝑊</m:t>
                              </m:r>
                            </m:e>
                            <m:sup>
                              <m:r>
                                <a:rPr lang="it-IT" b="0" i="1" smtClean="0">
                                  <a:latin typeface="Cambria Math" panose="02040503050406030204" pitchFamily="18" charset="0"/>
                                </a:rPr>
                                <m:t>(</m:t>
                              </m:r>
                              <m:r>
                                <a:rPr lang="it-IT" b="0" i="1" smtClean="0">
                                  <a:latin typeface="Cambria Math" panose="02040503050406030204" pitchFamily="18" charset="0"/>
                                </a:rPr>
                                <m:t>𝑡</m:t>
                              </m:r>
                              <m:r>
                                <a:rPr lang="it-IT" b="0" i="1" smtClean="0">
                                  <a:latin typeface="Cambria Math" panose="02040503050406030204" pitchFamily="18" charset="0"/>
                                </a:rPr>
                                <m:t>)</m:t>
                              </m:r>
                            </m:sup>
                          </m:sSup>
                        </m:sub>
                      </m:sSub>
                      <m:r>
                        <a:rPr lang="it-IT" b="0" i="1" smtClean="0">
                          <a:latin typeface="Cambria Math" panose="02040503050406030204" pitchFamily="18" charset="0"/>
                        </a:rPr>
                        <m:t>𝐶</m:t>
                      </m:r>
                      <m:r>
                        <a:rPr lang="it-IT" b="0" i="1" smtClean="0">
                          <a:latin typeface="Cambria Math" panose="02040503050406030204" pitchFamily="18" charset="0"/>
                        </a:rPr>
                        <m:t>,</m:t>
                      </m:r>
                      <m:sSub>
                        <m:sSubPr>
                          <m:ctrlPr>
                            <a:rPr lang="it-IT" b="0" i="1" smtClean="0">
                              <a:latin typeface="Cambria Math" panose="02040503050406030204" pitchFamily="18" charset="0"/>
                            </a:rPr>
                          </m:ctrlPr>
                        </m:sSubPr>
                        <m:e>
                          <m:r>
                            <m:rPr>
                              <m:sty m:val="p"/>
                            </m:rPr>
                            <a:rPr lang="it-IT" b="0" i="1" smtClean="0">
                              <a:latin typeface="Cambria Math" panose="02040503050406030204" pitchFamily="18" charset="0"/>
                              <a:ea typeface="Cambria Math" panose="02040503050406030204" pitchFamily="18" charset="0"/>
                            </a:rPr>
                            <m:t>∇</m:t>
                          </m:r>
                        </m:e>
                        <m:sub>
                          <m:sSup>
                            <m:sSupPr>
                              <m:ctrlPr>
                                <a:rPr lang="it-IT" b="0" i="1" smtClean="0">
                                  <a:latin typeface="Cambria Math" panose="02040503050406030204" pitchFamily="18" charset="0"/>
                                </a:rPr>
                              </m:ctrlPr>
                            </m:sSupPr>
                            <m:e>
                              <m:r>
                                <a:rPr lang="it-IT" b="0" i="1" smtClean="0">
                                  <a:latin typeface="Cambria Math" panose="02040503050406030204" pitchFamily="18" charset="0"/>
                                </a:rPr>
                                <m:t>𝑏</m:t>
                              </m:r>
                            </m:e>
                            <m:sup>
                              <m:r>
                                <a:rPr lang="it-IT" b="0" i="1" smtClean="0">
                                  <a:latin typeface="Cambria Math" panose="02040503050406030204" pitchFamily="18" charset="0"/>
                                </a:rPr>
                                <m:t>(</m:t>
                              </m:r>
                              <m:r>
                                <a:rPr lang="it-IT" b="0" i="1" smtClean="0">
                                  <a:latin typeface="Cambria Math" panose="02040503050406030204" pitchFamily="18" charset="0"/>
                                </a:rPr>
                                <m:t>𝑡</m:t>
                              </m:r>
                              <m:r>
                                <a:rPr lang="it-IT" b="0" i="1" smtClean="0">
                                  <a:latin typeface="Cambria Math" panose="02040503050406030204" pitchFamily="18" charset="0"/>
                                </a:rPr>
                                <m:t>)</m:t>
                              </m:r>
                            </m:sup>
                          </m:sSup>
                        </m:sub>
                      </m:sSub>
                      <m:r>
                        <a:rPr lang="it-IT" b="0" i="1" smtClean="0">
                          <a:latin typeface="Cambria Math" panose="02040503050406030204" pitchFamily="18" charset="0"/>
                        </a:rPr>
                        <m:t>𝐶</m:t>
                      </m:r>
                    </m:oMath>
                  </m:oMathPara>
                </a14:m>
                <a:endParaRPr lang="en-US" dirty="0"/>
              </a:p>
            </p:txBody>
          </p:sp>
        </mc:Choice>
        <mc:Fallback xmlns="">
          <p:sp>
            <p:nvSpPr>
              <p:cNvPr id="57" name="CasellaDiTesto 56">
                <a:extLst>
                  <a:ext uri="{FF2B5EF4-FFF2-40B4-BE49-F238E27FC236}">
                    <a16:creationId xmlns:a16="http://schemas.microsoft.com/office/drawing/2014/main" id="{460B90A6-8892-42C2-A1DE-6E9EEBF8071E}"/>
                  </a:ext>
                </a:extLst>
              </p:cNvPr>
              <p:cNvSpPr txBox="1">
                <a:spLocks noRot="1" noChangeAspect="1" noMove="1" noResize="1" noEditPoints="1" noAdjustHandles="1" noChangeArrowheads="1" noChangeShapeType="1" noTextEdit="1"/>
              </p:cNvSpPr>
              <p:nvPr/>
            </p:nvSpPr>
            <p:spPr>
              <a:xfrm>
                <a:off x="9173809" y="2803684"/>
                <a:ext cx="1402849" cy="386516"/>
              </a:xfrm>
              <a:prstGeom prst="rect">
                <a:avLst/>
              </a:prstGeom>
              <a:blipFill>
                <a:blip r:embed="rId18"/>
                <a:stretch>
                  <a:fillRect r="-6087" b="-317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8" name="CasellaDiTesto 57">
                <a:extLst>
                  <a:ext uri="{FF2B5EF4-FFF2-40B4-BE49-F238E27FC236}">
                    <a16:creationId xmlns:a16="http://schemas.microsoft.com/office/drawing/2014/main" id="{AAFAAB92-558A-417C-A968-8A55FE3EC796}"/>
                  </a:ext>
                </a:extLst>
              </p:cNvPr>
              <p:cNvSpPr txBox="1"/>
              <p:nvPr/>
            </p:nvSpPr>
            <p:spPr>
              <a:xfrm>
                <a:off x="8436209" y="4302377"/>
                <a:ext cx="2878983" cy="716543"/>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it-IT" b="0" i="1" smtClean="0">
                              <a:latin typeface="Cambria Math" panose="02040503050406030204" pitchFamily="18" charset="0"/>
                            </a:rPr>
                          </m:ctrlPr>
                        </m:sSupPr>
                        <m:e>
                          <m:r>
                            <a:rPr lang="it-IT" b="0" i="1" smtClean="0">
                              <a:latin typeface="Cambria Math" panose="02040503050406030204" pitchFamily="18" charset="0"/>
                            </a:rPr>
                            <m:t>𝑊</m:t>
                          </m:r>
                        </m:e>
                        <m:sup>
                          <m:r>
                            <a:rPr lang="it-IT" b="0" i="1" smtClean="0">
                              <a:latin typeface="Cambria Math" panose="02040503050406030204" pitchFamily="18" charset="0"/>
                            </a:rPr>
                            <m:t>(</m:t>
                          </m:r>
                          <m:r>
                            <a:rPr lang="it-IT" b="0" i="1" smtClean="0">
                              <a:latin typeface="Cambria Math" panose="02040503050406030204" pitchFamily="18" charset="0"/>
                            </a:rPr>
                            <m:t>𝑡</m:t>
                          </m:r>
                          <m:r>
                            <a:rPr lang="it-IT" b="0" i="1" smtClean="0">
                              <a:latin typeface="Cambria Math" panose="02040503050406030204" pitchFamily="18" charset="0"/>
                            </a:rPr>
                            <m:t>+1)</m:t>
                          </m:r>
                        </m:sup>
                      </m:sSup>
                      <m:r>
                        <a:rPr lang="it-IT" b="0" i="1" smtClean="0">
                          <a:latin typeface="Cambria Math" panose="02040503050406030204" pitchFamily="18" charset="0"/>
                        </a:rPr>
                        <m:t>=</m:t>
                      </m:r>
                      <m:sSup>
                        <m:sSupPr>
                          <m:ctrlPr>
                            <a:rPr lang="it-IT" b="0" i="1" smtClean="0">
                              <a:latin typeface="Cambria Math" panose="02040503050406030204" pitchFamily="18" charset="0"/>
                            </a:rPr>
                          </m:ctrlPr>
                        </m:sSupPr>
                        <m:e>
                          <m:r>
                            <a:rPr lang="it-IT" b="0" i="1" smtClean="0">
                              <a:latin typeface="Cambria Math" panose="02040503050406030204" pitchFamily="18" charset="0"/>
                            </a:rPr>
                            <m:t>𝑊</m:t>
                          </m:r>
                        </m:e>
                        <m:sup>
                          <m:r>
                            <a:rPr lang="it-IT" b="0" i="1" smtClean="0">
                              <a:latin typeface="Cambria Math" panose="02040503050406030204" pitchFamily="18" charset="0"/>
                            </a:rPr>
                            <m:t>(</m:t>
                          </m:r>
                          <m:r>
                            <a:rPr lang="it-IT" b="0" i="1" smtClean="0">
                              <a:latin typeface="Cambria Math" panose="02040503050406030204" pitchFamily="18" charset="0"/>
                            </a:rPr>
                            <m:t>𝑡</m:t>
                          </m:r>
                          <m:r>
                            <a:rPr lang="it-IT" b="0" i="1" smtClean="0">
                              <a:latin typeface="Cambria Math" panose="02040503050406030204" pitchFamily="18" charset="0"/>
                            </a:rPr>
                            <m:t>)</m:t>
                          </m:r>
                        </m:sup>
                      </m:sSup>
                      <m:r>
                        <a:rPr lang="it-IT" b="0" i="1" smtClean="0">
                          <a:latin typeface="Cambria Math" panose="02040503050406030204" pitchFamily="18" charset="0"/>
                        </a:rPr>
                        <m:t>−</m:t>
                      </m:r>
                      <m:r>
                        <a:rPr lang="it-IT" b="0" i="1" smtClean="0">
                          <a:latin typeface="Cambria Math" panose="02040503050406030204" pitchFamily="18" charset="0"/>
                          <a:ea typeface="Cambria Math" panose="02040503050406030204" pitchFamily="18" charset="0"/>
                        </a:rPr>
                        <m:t>𝜀</m:t>
                      </m:r>
                      <m:sSub>
                        <m:sSubPr>
                          <m:ctrlPr>
                            <a:rPr lang="it-IT" b="0" i="1" smtClean="0">
                              <a:latin typeface="Cambria Math" panose="02040503050406030204" pitchFamily="18" charset="0"/>
                            </a:rPr>
                          </m:ctrlPr>
                        </m:sSubPr>
                        <m:e>
                          <m:r>
                            <m:rPr>
                              <m:sty m:val="p"/>
                            </m:rPr>
                            <a:rPr lang="it-IT" b="0" i="1" smtClean="0">
                              <a:latin typeface="Cambria Math" panose="02040503050406030204" pitchFamily="18" charset="0"/>
                              <a:ea typeface="Cambria Math" panose="02040503050406030204" pitchFamily="18" charset="0"/>
                            </a:rPr>
                            <m:t>∇</m:t>
                          </m:r>
                        </m:e>
                        <m:sub>
                          <m:sSup>
                            <m:sSupPr>
                              <m:ctrlPr>
                                <a:rPr lang="it-IT" b="0" i="1" smtClean="0">
                                  <a:latin typeface="Cambria Math" panose="02040503050406030204" pitchFamily="18" charset="0"/>
                                </a:rPr>
                              </m:ctrlPr>
                            </m:sSupPr>
                            <m:e>
                              <m:r>
                                <a:rPr lang="it-IT" b="0" i="1" smtClean="0">
                                  <a:latin typeface="Cambria Math" panose="02040503050406030204" pitchFamily="18" charset="0"/>
                                </a:rPr>
                                <m:t>𝑊</m:t>
                              </m:r>
                            </m:e>
                            <m:sup>
                              <m:r>
                                <a:rPr lang="it-IT" b="0" i="1" smtClean="0">
                                  <a:latin typeface="Cambria Math" panose="02040503050406030204" pitchFamily="18" charset="0"/>
                                </a:rPr>
                                <m:t>(</m:t>
                              </m:r>
                              <m:r>
                                <a:rPr lang="it-IT" b="0" i="1" smtClean="0">
                                  <a:latin typeface="Cambria Math" panose="02040503050406030204" pitchFamily="18" charset="0"/>
                                </a:rPr>
                                <m:t>𝑡</m:t>
                              </m:r>
                              <m:r>
                                <a:rPr lang="it-IT" b="0" i="1" smtClean="0">
                                  <a:latin typeface="Cambria Math" panose="02040503050406030204" pitchFamily="18" charset="0"/>
                                </a:rPr>
                                <m:t>)</m:t>
                              </m:r>
                            </m:sup>
                          </m:sSup>
                        </m:sub>
                      </m:sSub>
                      <m:r>
                        <a:rPr lang="it-IT" b="0" i="1" smtClean="0">
                          <a:latin typeface="Cambria Math" panose="02040503050406030204" pitchFamily="18" charset="0"/>
                        </a:rPr>
                        <m:t>𝐶</m:t>
                      </m:r>
                    </m:oMath>
                  </m:oMathPara>
                </a14:m>
                <a:endParaRPr lang="it-IT" b="0"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sSub>
                        <m:sSubPr>
                          <m:ctrlPr>
                            <a:rPr lang="it-IT" b="0" i="1" smtClean="0">
                              <a:latin typeface="Cambria Math" panose="02040503050406030204" pitchFamily="18" charset="0"/>
                            </a:rPr>
                          </m:ctrlPr>
                        </m:sSubPr>
                        <m:e>
                          <m:sSup>
                            <m:sSupPr>
                              <m:ctrlPr>
                                <a:rPr lang="it-IT" b="0" i="1" smtClean="0">
                                  <a:latin typeface="Cambria Math" panose="02040503050406030204" pitchFamily="18" charset="0"/>
                                </a:rPr>
                              </m:ctrlPr>
                            </m:sSupPr>
                            <m:e>
                              <m:r>
                                <a:rPr lang="it-IT" b="0" i="1" smtClean="0">
                                  <a:latin typeface="Cambria Math" panose="02040503050406030204" pitchFamily="18" charset="0"/>
                                </a:rPr>
                                <m:t>𝑏</m:t>
                              </m:r>
                            </m:e>
                            <m:sup>
                              <m:r>
                                <a:rPr lang="it-IT" b="0" i="1" smtClean="0">
                                  <a:latin typeface="Cambria Math" panose="02040503050406030204" pitchFamily="18" charset="0"/>
                                </a:rPr>
                                <m:t>(</m:t>
                              </m:r>
                              <m:r>
                                <a:rPr lang="it-IT" b="0" i="1" smtClean="0">
                                  <a:latin typeface="Cambria Math" panose="02040503050406030204" pitchFamily="18" charset="0"/>
                                </a:rPr>
                                <m:t>𝑡</m:t>
                              </m:r>
                              <m:r>
                                <a:rPr lang="it-IT" b="0" i="1" smtClean="0">
                                  <a:latin typeface="Cambria Math" panose="02040503050406030204" pitchFamily="18" charset="0"/>
                                </a:rPr>
                                <m:t>+1)</m:t>
                              </m:r>
                            </m:sup>
                          </m:sSup>
                          <m:r>
                            <a:rPr lang="it-IT" b="0" i="1" smtClean="0">
                              <a:latin typeface="Cambria Math" panose="02040503050406030204" pitchFamily="18" charset="0"/>
                            </a:rPr>
                            <m:t>=</m:t>
                          </m:r>
                          <m:sSup>
                            <m:sSupPr>
                              <m:ctrlPr>
                                <a:rPr lang="it-IT" b="0" i="1" smtClean="0">
                                  <a:latin typeface="Cambria Math" panose="02040503050406030204" pitchFamily="18" charset="0"/>
                                </a:rPr>
                              </m:ctrlPr>
                            </m:sSupPr>
                            <m:e>
                              <m:r>
                                <a:rPr lang="it-IT" b="0" i="1" smtClean="0">
                                  <a:latin typeface="Cambria Math" panose="02040503050406030204" pitchFamily="18" charset="0"/>
                                </a:rPr>
                                <m:t>𝑏</m:t>
                              </m:r>
                            </m:e>
                            <m:sup>
                              <m:r>
                                <a:rPr lang="it-IT" b="0" i="1" smtClean="0">
                                  <a:latin typeface="Cambria Math" panose="02040503050406030204" pitchFamily="18" charset="0"/>
                                </a:rPr>
                                <m:t>(</m:t>
                              </m:r>
                              <m:r>
                                <a:rPr lang="it-IT" b="0" i="1" smtClean="0">
                                  <a:latin typeface="Cambria Math" panose="02040503050406030204" pitchFamily="18" charset="0"/>
                                </a:rPr>
                                <m:t>𝑡</m:t>
                              </m:r>
                              <m:r>
                                <a:rPr lang="it-IT" b="0" i="1" smtClean="0">
                                  <a:latin typeface="Cambria Math" panose="02040503050406030204" pitchFamily="18" charset="0"/>
                                </a:rPr>
                                <m:t>)</m:t>
                              </m:r>
                            </m:sup>
                          </m:sSup>
                          <m:r>
                            <a:rPr lang="it-IT" b="0" i="1" smtClean="0">
                              <a:latin typeface="Cambria Math" panose="02040503050406030204" pitchFamily="18" charset="0"/>
                            </a:rPr>
                            <m:t>−</m:t>
                          </m:r>
                          <m:r>
                            <a:rPr lang="it-IT" b="0" i="1" smtClean="0">
                              <a:latin typeface="Cambria Math" panose="02040503050406030204" pitchFamily="18" charset="0"/>
                              <a:ea typeface="Cambria Math" panose="02040503050406030204" pitchFamily="18" charset="0"/>
                            </a:rPr>
                            <m:t>𝜀</m:t>
                          </m:r>
                          <m:r>
                            <m:rPr>
                              <m:sty m:val="p"/>
                            </m:rPr>
                            <a:rPr lang="it-IT" b="0" i="1" smtClean="0">
                              <a:latin typeface="Cambria Math" panose="02040503050406030204" pitchFamily="18" charset="0"/>
                              <a:ea typeface="Cambria Math" panose="02040503050406030204" pitchFamily="18" charset="0"/>
                            </a:rPr>
                            <m:t>∇</m:t>
                          </m:r>
                        </m:e>
                        <m:sub>
                          <m:sSup>
                            <m:sSupPr>
                              <m:ctrlPr>
                                <a:rPr lang="it-IT" b="0" i="1" smtClean="0">
                                  <a:latin typeface="Cambria Math" panose="02040503050406030204" pitchFamily="18" charset="0"/>
                                </a:rPr>
                              </m:ctrlPr>
                            </m:sSupPr>
                            <m:e>
                              <m:r>
                                <a:rPr lang="it-IT" b="0" i="1" smtClean="0">
                                  <a:latin typeface="Cambria Math" panose="02040503050406030204" pitchFamily="18" charset="0"/>
                                </a:rPr>
                                <m:t>𝑏</m:t>
                              </m:r>
                            </m:e>
                            <m:sup>
                              <m:r>
                                <a:rPr lang="it-IT" b="0" i="1" smtClean="0">
                                  <a:latin typeface="Cambria Math" panose="02040503050406030204" pitchFamily="18" charset="0"/>
                                </a:rPr>
                                <m:t>(</m:t>
                              </m:r>
                              <m:r>
                                <a:rPr lang="it-IT" b="0" i="1" smtClean="0">
                                  <a:latin typeface="Cambria Math" panose="02040503050406030204" pitchFamily="18" charset="0"/>
                                </a:rPr>
                                <m:t>𝑡</m:t>
                              </m:r>
                              <m:r>
                                <a:rPr lang="it-IT" b="0" i="1" smtClean="0">
                                  <a:latin typeface="Cambria Math" panose="02040503050406030204" pitchFamily="18" charset="0"/>
                                </a:rPr>
                                <m:t>)</m:t>
                              </m:r>
                            </m:sup>
                          </m:sSup>
                        </m:sub>
                      </m:sSub>
                      <m:r>
                        <a:rPr lang="it-IT" b="0" i="1" smtClean="0">
                          <a:latin typeface="Cambria Math" panose="02040503050406030204" pitchFamily="18" charset="0"/>
                        </a:rPr>
                        <m:t>𝐶</m:t>
                      </m:r>
                      <m:r>
                        <a:rPr lang="it-IT" b="0" i="1" smtClean="0">
                          <a:latin typeface="Cambria Math" panose="02040503050406030204" pitchFamily="18" charset="0"/>
                        </a:rPr>
                        <m:t>,</m:t>
                      </m:r>
                    </m:oMath>
                  </m:oMathPara>
                </a14:m>
                <a:endParaRPr lang="en-US" dirty="0"/>
              </a:p>
            </p:txBody>
          </p:sp>
        </mc:Choice>
        <mc:Fallback xmlns="">
          <p:sp>
            <p:nvSpPr>
              <p:cNvPr id="58" name="CasellaDiTesto 57">
                <a:extLst>
                  <a:ext uri="{FF2B5EF4-FFF2-40B4-BE49-F238E27FC236}">
                    <a16:creationId xmlns:a16="http://schemas.microsoft.com/office/drawing/2014/main" id="{AAFAAB92-558A-417C-A968-8A55FE3EC796}"/>
                  </a:ext>
                </a:extLst>
              </p:cNvPr>
              <p:cNvSpPr txBox="1">
                <a:spLocks noRot="1" noChangeAspect="1" noMove="1" noResize="1" noEditPoints="1" noAdjustHandles="1" noChangeArrowheads="1" noChangeShapeType="1" noTextEdit="1"/>
              </p:cNvSpPr>
              <p:nvPr/>
            </p:nvSpPr>
            <p:spPr>
              <a:xfrm>
                <a:off x="8436209" y="4302377"/>
                <a:ext cx="2878983" cy="716543"/>
              </a:xfrm>
              <a:prstGeom prst="rect">
                <a:avLst/>
              </a:prstGeom>
              <a:blipFill>
                <a:blip r:embed="rId19"/>
                <a:stretch>
                  <a:fillRect b="-855"/>
                </a:stretch>
              </a:blipFill>
            </p:spPr>
            <p:txBody>
              <a:bodyPr/>
              <a:lstStyle/>
              <a:p>
                <a:r>
                  <a:rPr lang="en-US">
                    <a:noFill/>
                  </a:rPr>
                  <a:t> </a:t>
                </a:r>
              </a:p>
            </p:txBody>
          </p:sp>
        </mc:Fallback>
      </mc:AlternateContent>
      <p:cxnSp>
        <p:nvCxnSpPr>
          <p:cNvPr id="66" name="Connettore 2 65">
            <a:extLst>
              <a:ext uri="{FF2B5EF4-FFF2-40B4-BE49-F238E27FC236}">
                <a16:creationId xmlns:a16="http://schemas.microsoft.com/office/drawing/2014/main" id="{986B6CCA-A201-4C30-A54A-34BAD9238679}"/>
              </a:ext>
            </a:extLst>
          </p:cNvPr>
          <p:cNvCxnSpPr>
            <a:cxnSpLocks/>
            <a:stCxn id="57" idx="2"/>
            <a:endCxn id="58" idx="0"/>
          </p:cNvCxnSpPr>
          <p:nvPr/>
        </p:nvCxnSpPr>
        <p:spPr>
          <a:xfrm>
            <a:off x="9875234" y="3190200"/>
            <a:ext cx="467" cy="1112177"/>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7" name="Connettore 2 66">
            <a:extLst>
              <a:ext uri="{FF2B5EF4-FFF2-40B4-BE49-F238E27FC236}">
                <a16:creationId xmlns:a16="http://schemas.microsoft.com/office/drawing/2014/main" id="{B218E11B-7B15-4D84-83C8-268380445198}"/>
              </a:ext>
            </a:extLst>
          </p:cNvPr>
          <p:cNvCxnSpPr>
            <a:cxnSpLocks/>
          </p:cNvCxnSpPr>
          <p:nvPr/>
        </p:nvCxnSpPr>
        <p:spPr>
          <a:xfrm flipH="1">
            <a:off x="2962275" y="4660649"/>
            <a:ext cx="5473934" cy="67592"/>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8" name="CasellaDiTesto 67">
            <a:extLst>
              <a:ext uri="{FF2B5EF4-FFF2-40B4-BE49-F238E27FC236}">
                <a16:creationId xmlns:a16="http://schemas.microsoft.com/office/drawing/2014/main" id="{B7200DF2-6F62-488F-838B-D485CCED66D3}"/>
              </a:ext>
            </a:extLst>
          </p:cNvPr>
          <p:cNvSpPr txBox="1"/>
          <p:nvPr/>
        </p:nvSpPr>
        <p:spPr>
          <a:xfrm>
            <a:off x="4628991" y="4358909"/>
            <a:ext cx="2607385" cy="369332"/>
          </a:xfrm>
          <a:prstGeom prst="rect">
            <a:avLst/>
          </a:prstGeom>
          <a:noFill/>
        </p:spPr>
        <p:txBody>
          <a:bodyPr wrap="square">
            <a:spAutoFit/>
          </a:bodyPr>
          <a:lstStyle/>
          <a:p>
            <a:r>
              <a:rPr lang="en-US" dirty="0"/>
              <a:t>Backward propagation</a:t>
            </a:r>
          </a:p>
        </p:txBody>
      </p:sp>
    </p:spTree>
    <p:extLst>
      <p:ext uri="{BB962C8B-B14F-4D97-AF65-F5344CB8AC3E}">
        <p14:creationId xmlns:p14="http://schemas.microsoft.com/office/powerpoint/2010/main" val="57054739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BA49B5CB-0E59-47F5-A598-B008FEAB60F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555" t="5848" r="6725" b="6140"/>
          <a:stretch/>
        </p:blipFill>
        <p:spPr bwMode="auto">
          <a:xfrm>
            <a:off x="11390552" y="-17585"/>
            <a:ext cx="801448" cy="80411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662D03B7-781F-465F-B63F-5FECEC74ED4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2882" t="12118" r="9832" b="18598"/>
          <a:stretch/>
        </p:blipFill>
        <p:spPr bwMode="auto">
          <a:xfrm>
            <a:off x="11435555" y="786534"/>
            <a:ext cx="731111" cy="655404"/>
          </a:xfrm>
          <a:prstGeom prst="rect">
            <a:avLst/>
          </a:prstGeom>
          <a:noFill/>
          <a:extLst>
            <a:ext uri="{909E8E84-426E-40DD-AFC4-6F175D3DCCD1}">
              <a14:hiddenFill xmlns:a14="http://schemas.microsoft.com/office/drawing/2010/main">
                <a:solidFill>
                  <a:srgbClr val="FFFFFF"/>
                </a:solidFill>
              </a14:hiddenFill>
            </a:ext>
          </a:extLst>
        </p:spPr>
      </p:pic>
      <p:pic>
        <p:nvPicPr>
          <p:cNvPr id="6" name="Immagine 5">
            <a:extLst>
              <a:ext uri="{FF2B5EF4-FFF2-40B4-BE49-F238E27FC236}">
                <a16:creationId xmlns:a16="http://schemas.microsoft.com/office/drawing/2014/main" id="{E506EE41-8FBF-4069-BE3E-A9357494240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80313" y="0"/>
            <a:ext cx="801447" cy="800101"/>
          </a:xfrm>
          <a:prstGeom prst="rect">
            <a:avLst/>
          </a:prstGeom>
          <a:ln>
            <a:noFill/>
          </a:ln>
          <a:effectLst>
            <a:outerShdw blurRad="292100" dist="139700" dir="2700000" algn="tl" rotWithShape="0">
              <a:srgbClr val="333333">
                <a:alpha val="65000"/>
              </a:srgbClr>
            </a:outerShdw>
          </a:effectLst>
        </p:spPr>
      </p:pic>
      <p:sp>
        <p:nvSpPr>
          <p:cNvPr id="9" name="CasellaDiTesto 8">
            <a:extLst>
              <a:ext uri="{FF2B5EF4-FFF2-40B4-BE49-F238E27FC236}">
                <a16:creationId xmlns:a16="http://schemas.microsoft.com/office/drawing/2014/main" id="{78F30BA7-DC35-49CF-8F0D-1A9CA614DB74}"/>
              </a:ext>
            </a:extLst>
          </p:cNvPr>
          <p:cNvSpPr txBox="1"/>
          <p:nvPr/>
        </p:nvSpPr>
        <p:spPr>
          <a:xfrm>
            <a:off x="8484823" y="6488668"/>
            <a:ext cx="3707177" cy="369332"/>
          </a:xfrm>
          <a:prstGeom prst="rect">
            <a:avLst/>
          </a:prstGeom>
          <a:noFill/>
        </p:spPr>
        <p:txBody>
          <a:bodyPr wrap="square" rtlCol="0">
            <a:spAutoFit/>
          </a:bodyPr>
          <a:lstStyle/>
          <a:p>
            <a:r>
              <a:rPr lang="en-US" i="1" dirty="0"/>
              <a:t>INAF School of AI, Naples, April 14-17</a:t>
            </a:r>
          </a:p>
        </p:txBody>
      </p:sp>
      <mc:AlternateContent xmlns:mc="http://schemas.openxmlformats.org/markup-compatibility/2006" xmlns:a14="http://schemas.microsoft.com/office/drawing/2010/main">
        <mc:Choice Requires="a14">
          <p:sp>
            <p:nvSpPr>
              <p:cNvPr id="65" name="CasellaDiTesto 64">
                <a:extLst>
                  <a:ext uri="{FF2B5EF4-FFF2-40B4-BE49-F238E27FC236}">
                    <a16:creationId xmlns:a16="http://schemas.microsoft.com/office/drawing/2014/main" id="{06265F65-64C1-426D-AE72-2EB515833A72}"/>
                  </a:ext>
                </a:extLst>
              </p:cNvPr>
              <p:cNvSpPr txBox="1"/>
              <p:nvPr/>
            </p:nvSpPr>
            <p:spPr>
              <a:xfrm>
                <a:off x="2827629" y="1425275"/>
                <a:ext cx="601457"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it-IT" b="0" i="1" smtClean="0">
                          <a:latin typeface="Cambria Math" panose="02040503050406030204" pitchFamily="18" charset="0"/>
                        </a:rPr>
                        <m:t>𝑋</m:t>
                      </m:r>
                    </m:oMath>
                  </m:oMathPara>
                </a14:m>
                <a:endParaRPr lang="en-US" dirty="0"/>
              </a:p>
            </p:txBody>
          </p:sp>
        </mc:Choice>
        <mc:Fallback xmlns="">
          <p:sp>
            <p:nvSpPr>
              <p:cNvPr id="65" name="CasellaDiTesto 64">
                <a:extLst>
                  <a:ext uri="{FF2B5EF4-FFF2-40B4-BE49-F238E27FC236}">
                    <a16:creationId xmlns:a16="http://schemas.microsoft.com/office/drawing/2014/main" id="{06265F65-64C1-426D-AE72-2EB515833A72}"/>
                  </a:ext>
                </a:extLst>
              </p:cNvPr>
              <p:cNvSpPr txBox="1">
                <a:spLocks noRot="1" noChangeAspect="1" noMove="1" noResize="1" noEditPoints="1" noAdjustHandles="1" noChangeArrowheads="1" noChangeShapeType="1" noTextEdit="1"/>
              </p:cNvSpPr>
              <p:nvPr/>
            </p:nvSpPr>
            <p:spPr>
              <a:xfrm>
                <a:off x="2827629" y="1425275"/>
                <a:ext cx="601457" cy="369332"/>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6" name="CasellaDiTesto 65">
                <a:extLst>
                  <a:ext uri="{FF2B5EF4-FFF2-40B4-BE49-F238E27FC236}">
                    <a16:creationId xmlns:a16="http://schemas.microsoft.com/office/drawing/2014/main" id="{4B4B7A26-9458-4615-AFBE-4276164033B1}"/>
                  </a:ext>
                </a:extLst>
              </p:cNvPr>
              <p:cNvSpPr txBox="1"/>
              <p:nvPr/>
            </p:nvSpPr>
            <p:spPr>
              <a:xfrm>
                <a:off x="6824560" y="1419657"/>
                <a:ext cx="2176563" cy="38792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it-IT" b="1" i="1" smtClean="0">
                          <a:latin typeface="Cambria Math" panose="02040503050406030204" pitchFamily="18" charset="0"/>
                        </a:rPr>
                        <m:t>𝒚</m:t>
                      </m:r>
                      <m:r>
                        <a:rPr lang="it-IT" b="0" i="1" smtClean="0">
                          <a:latin typeface="Cambria Math" panose="02040503050406030204" pitchFamily="18" charset="0"/>
                        </a:rPr>
                        <m:t>=</m:t>
                      </m:r>
                      <m:r>
                        <a:rPr lang="it-IT" b="0" i="1" smtClean="0">
                          <a:latin typeface="Cambria Math" panose="02040503050406030204" pitchFamily="18" charset="0"/>
                        </a:rPr>
                        <m:t>𝑓</m:t>
                      </m:r>
                      <m:r>
                        <a:rPr lang="it-IT" b="0" i="1" smtClean="0">
                          <a:latin typeface="Cambria Math" panose="02040503050406030204" pitchFamily="18" charset="0"/>
                        </a:rPr>
                        <m:t>(</m:t>
                      </m:r>
                      <m:r>
                        <a:rPr lang="it-IT" b="0" i="1" smtClean="0">
                          <a:latin typeface="Cambria Math" panose="02040503050406030204" pitchFamily="18" charset="0"/>
                        </a:rPr>
                        <m:t>𝑋</m:t>
                      </m:r>
                      <m:r>
                        <a:rPr lang="it-IT" b="0" i="1" smtClean="0">
                          <a:latin typeface="Cambria Math" panose="02040503050406030204" pitchFamily="18" charset="0"/>
                        </a:rPr>
                        <m:t>|</m:t>
                      </m:r>
                      <m:sSup>
                        <m:sSupPr>
                          <m:ctrlPr>
                            <a:rPr lang="it-IT" b="0" i="1" smtClean="0">
                              <a:latin typeface="Cambria Math" panose="02040503050406030204" pitchFamily="18" charset="0"/>
                            </a:rPr>
                          </m:ctrlPr>
                        </m:sSupPr>
                        <m:e>
                          <m:r>
                            <a:rPr lang="it-IT" b="0" i="1" smtClean="0">
                              <a:latin typeface="Cambria Math" panose="02040503050406030204" pitchFamily="18" charset="0"/>
                            </a:rPr>
                            <m:t>𝑊</m:t>
                          </m:r>
                        </m:e>
                        <m:sup>
                          <m:d>
                            <m:dPr>
                              <m:ctrlPr>
                                <a:rPr lang="it-IT" b="0" i="1" smtClean="0">
                                  <a:latin typeface="Cambria Math" panose="02040503050406030204" pitchFamily="18" charset="0"/>
                                </a:rPr>
                              </m:ctrlPr>
                            </m:dPr>
                            <m:e>
                              <m:r>
                                <a:rPr lang="it-IT" b="0" i="1" smtClean="0">
                                  <a:latin typeface="Cambria Math" panose="02040503050406030204" pitchFamily="18" charset="0"/>
                                </a:rPr>
                                <m:t>𝑡</m:t>
                              </m:r>
                            </m:e>
                          </m:d>
                        </m:sup>
                      </m:sSup>
                      <m:r>
                        <a:rPr lang="it-IT" b="0" i="1" smtClean="0">
                          <a:latin typeface="Cambria Math" panose="02040503050406030204" pitchFamily="18" charset="0"/>
                        </a:rPr>
                        <m:t>, </m:t>
                      </m:r>
                      <m:sSup>
                        <m:sSupPr>
                          <m:ctrlPr>
                            <a:rPr lang="it-IT" b="0" i="1" smtClean="0">
                              <a:latin typeface="Cambria Math" panose="02040503050406030204" pitchFamily="18" charset="0"/>
                            </a:rPr>
                          </m:ctrlPr>
                        </m:sSupPr>
                        <m:e>
                          <m:r>
                            <a:rPr lang="it-IT" b="0" i="1" smtClean="0">
                              <a:latin typeface="Cambria Math" panose="02040503050406030204" pitchFamily="18" charset="0"/>
                            </a:rPr>
                            <m:t>𝑏</m:t>
                          </m:r>
                        </m:e>
                        <m:sup>
                          <m:r>
                            <a:rPr lang="it-IT" b="0" i="1" smtClean="0">
                              <a:latin typeface="Cambria Math" panose="02040503050406030204" pitchFamily="18" charset="0"/>
                            </a:rPr>
                            <m:t>(</m:t>
                          </m:r>
                          <m:r>
                            <a:rPr lang="it-IT" b="0" i="1" smtClean="0">
                              <a:latin typeface="Cambria Math" panose="02040503050406030204" pitchFamily="18" charset="0"/>
                            </a:rPr>
                            <m:t>𝑡</m:t>
                          </m:r>
                          <m:r>
                            <a:rPr lang="it-IT" b="0" i="1" smtClean="0">
                              <a:latin typeface="Cambria Math" panose="02040503050406030204" pitchFamily="18" charset="0"/>
                            </a:rPr>
                            <m:t>)</m:t>
                          </m:r>
                        </m:sup>
                      </m:sSup>
                      <m:r>
                        <a:rPr lang="it-IT" b="0" i="1" smtClean="0">
                          <a:latin typeface="Cambria Math" panose="02040503050406030204" pitchFamily="18" charset="0"/>
                        </a:rPr>
                        <m:t>)</m:t>
                      </m:r>
                    </m:oMath>
                  </m:oMathPara>
                </a14:m>
                <a:endParaRPr lang="en-US" dirty="0"/>
              </a:p>
            </p:txBody>
          </p:sp>
        </mc:Choice>
        <mc:Fallback xmlns="">
          <p:sp>
            <p:nvSpPr>
              <p:cNvPr id="66" name="CasellaDiTesto 65">
                <a:extLst>
                  <a:ext uri="{FF2B5EF4-FFF2-40B4-BE49-F238E27FC236}">
                    <a16:creationId xmlns:a16="http://schemas.microsoft.com/office/drawing/2014/main" id="{4B4B7A26-9458-4615-AFBE-4276164033B1}"/>
                  </a:ext>
                </a:extLst>
              </p:cNvPr>
              <p:cNvSpPr txBox="1">
                <a:spLocks noRot="1" noChangeAspect="1" noMove="1" noResize="1" noEditPoints="1" noAdjustHandles="1" noChangeArrowheads="1" noChangeShapeType="1" noTextEdit="1"/>
              </p:cNvSpPr>
              <p:nvPr/>
            </p:nvSpPr>
            <p:spPr>
              <a:xfrm>
                <a:off x="6824560" y="1419657"/>
                <a:ext cx="2176563" cy="387927"/>
              </a:xfrm>
              <a:prstGeom prst="rect">
                <a:avLst/>
              </a:prstGeom>
              <a:blipFill>
                <a:blip r:embed="rId6"/>
                <a:stretch>
                  <a:fillRect b="-1093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7" name="CasellaDiTesto 66">
                <a:extLst>
                  <a:ext uri="{FF2B5EF4-FFF2-40B4-BE49-F238E27FC236}">
                    <a16:creationId xmlns:a16="http://schemas.microsoft.com/office/drawing/2014/main" id="{5F174B5B-16CD-4EF6-A278-9DE39A35B731}"/>
                  </a:ext>
                </a:extLst>
              </p:cNvPr>
              <p:cNvSpPr txBox="1"/>
              <p:nvPr/>
            </p:nvSpPr>
            <p:spPr>
              <a:xfrm>
                <a:off x="8159510" y="1158575"/>
                <a:ext cx="601457"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it-IT" b="0" i="0" smtClean="0">
                          <a:latin typeface="Cambria Math" panose="02040503050406030204" pitchFamily="18" charset="0"/>
                        </a:rPr>
                        <m:t>=</m:t>
                      </m:r>
                      <m:acc>
                        <m:accPr>
                          <m:chr m:val="̅"/>
                          <m:ctrlPr>
                            <a:rPr lang="it-IT" b="0" i="1" smtClean="0">
                              <a:latin typeface="Cambria Math" panose="02040503050406030204" pitchFamily="18" charset="0"/>
                            </a:rPr>
                          </m:ctrlPr>
                        </m:accPr>
                        <m:e>
                          <m:r>
                            <a:rPr lang="it-IT" b="1" i="1" smtClean="0">
                              <a:latin typeface="Cambria Math" panose="02040503050406030204" pitchFamily="18" charset="0"/>
                            </a:rPr>
                            <m:t>𝒚</m:t>
                          </m:r>
                        </m:e>
                      </m:acc>
                    </m:oMath>
                  </m:oMathPara>
                </a14:m>
                <a:endParaRPr lang="en-US" dirty="0"/>
              </a:p>
            </p:txBody>
          </p:sp>
        </mc:Choice>
        <mc:Fallback xmlns="">
          <p:sp>
            <p:nvSpPr>
              <p:cNvPr id="67" name="CasellaDiTesto 66">
                <a:extLst>
                  <a:ext uri="{FF2B5EF4-FFF2-40B4-BE49-F238E27FC236}">
                    <a16:creationId xmlns:a16="http://schemas.microsoft.com/office/drawing/2014/main" id="{5F174B5B-16CD-4EF6-A278-9DE39A35B731}"/>
                  </a:ext>
                </a:extLst>
              </p:cNvPr>
              <p:cNvSpPr txBox="1">
                <a:spLocks noRot="1" noChangeAspect="1" noMove="1" noResize="1" noEditPoints="1" noAdjustHandles="1" noChangeArrowheads="1" noChangeShapeType="1" noTextEdit="1"/>
              </p:cNvSpPr>
              <p:nvPr/>
            </p:nvSpPr>
            <p:spPr>
              <a:xfrm>
                <a:off x="8159510" y="1158575"/>
                <a:ext cx="601457" cy="369332"/>
              </a:xfrm>
              <a:prstGeom prst="rect">
                <a:avLst/>
              </a:prstGeom>
              <a:blipFill>
                <a:blip r:embed="rId7"/>
                <a:stretch>
                  <a:fillRect r="-31633" b="-6557"/>
                </a:stretch>
              </a:blipFill>
            </p:spPr>
            <p:txBody>
              <a:bodyPr/>
              <a:lstStyle/>
              <a:p>
                <a:r>
                  <a:rPr lang="en-US">
                    <a:noFill/>
                  </a:rPr>
                  <a:t> </a:t>
                </a:r>
              </a:p>
            </p:txBody>
          </p:sp>
        </mc:Fallback>
      </mc:AlternateContent>
      <p:sp>
        <p:nvSpPr>
          <p:cNvPr id="68" name="CasellaDiTesto 67">
            <a:extLst>
              <a:ext uri="{FF2B5EF4-FFF2-40B4-BE49-F238E27FC236}">
                <a16:creationId xmlns:a16="http://schemas.microsoft.com/office/drawing/2014/main" id="{EDCFA582-EEA5-493F-A39A-AE40FC93FC4F}"/>
              </a:ext>
            </a:extLst>
          </p:cNvPr>
          <p:cNvSpPr txBox="1"/>
          <p:nvPr/>
        </p:nvSpPr>
        <p:spPr>
          <a:xfrm>
            <a:off x="6900633" y="1165613"/>
            <a:ext cx="1467094" cy="369332"/>
          </a:xfrm>
          <a:prstGeom prst="rect">
            <a:avLst/>
          </a:prstGeom>
          <a:noFill/>
        </p:spPr>
        <p:txBody>
          <a:bodyPr wrap="square">
            <a:spAutoFit/>
          </a:bodyPr>
          <a:lstStyle/>
          <a:p>
            <a:r>
              <a:rPr lang="en-US" dirty="0"/>
              <a:t>Ground Truth</a:t>
            </a:r>
          </a:p>
        </p:txBody>
      </p:sp>
      <p:cxnSp>
        <p:nvCxnSpPr>
          <p:cNvPr id="69" name="Connettore 2 68">
            <a:extLst>
              <a:ext uri="{FF2B5EF4-FFF2-40B4-BE49-F238E27FC236}">
                <a16:creationId xmlns:a16="http://schemas.microsoft.com/office/drawing/2014/main" id="{76ADB4E2-2DA7-49A0-9285-5155F9DFED0A}"/>
              </a:ext>
            </a:extLst>
          </p:cNvPr>
          <p:cNvCxnSpPr>
            <a:cxnSpLocks/>
          </p:cNvCxnSpPr>
          <p:nvPr/>
        </p:nvCxnSpPr>
        <p:spPr>
          <a:xfrm>
            <a:off x="8922734" y="1638300"/>
            <a:ext cx="373666" cy="0"/>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0" name="CasellaDiTesto 69">
                <a:extLst>
                  <a:ext uri="{FF2B5EF4-FFF2-40B4-BE49-F238E27FC236}">
                    <a16:creationId xmlns:a16="http://schemas.microsoft.com/office/drawing/2014/main" id="{AEB7F026-ADBB-49DF-9744-C3E4888EAF83}"/>
                  </a:ext>
                </a:extLst>
              </p:cNvPr>
              <p:cNvSpPr txBox="1"/>
              <p:nvPr/>
            </p:nvSpPr>
            <p:spPr>
              <a:xfrm>
                <a:off x="9269953" y="1429771"/>
                <a:ext cx="1943509" cy="387927"/>
              </a:xfrm>
              <a:prstGeom prst="rect">
                <a:avLst/>
              </a:prstGeom>
              <a:noFill/>
            </p:spPr>
            <p:txBody>
              <a:bodyPr wrap="square">
                <a:spAutoFit/>
              </a:bodyPr>
              <a:lstStyle/>
              <a:p>
                <a14:m>
                  <m:oMath xmlns:m="http://schemas.openxmlformats.org/officeDocument/2006/math">
                    <m:r>
                      <a:rPr lang="it-IT" b="0" i="1" smtClean="0">
                        <a:latin typeface="Cambria Math" panose="02040503050406030204" pitchFamily="18" charset="0"/>
                      </a:rPr>
                      <m:t>𝐶</m:t>
                    </m:r>
                    <m:d>
                      <m:dPr>
                        <m:endChr m:val="|"/>
                        <m:ctrlPr>
                          <a:rPr lang="it-IT" b="0" i="1" smtClean="0">
                            <a:latin typeface="Cambria Math" panose="02040503050406030204" pitchFamily="18" charset="0"/>
                          </a:rPr>
                        </m:ctrlPr>
                      </m:dPr>
                      <m:e>
                        <m:r>
                          <a:rPr lang="it-IT" b="1" i="1" smtClean="0">
                            <a:latin typeface="Cambria Math" panose="02040503050406030204" pitchFamily="18" charset="0"/>
                          </a:rPr>
                          <m:t>𝒚</m:t>
                        </m:r>
                        <m:r>
                          <a:rPr lang="it-IT" b="1" i="1" smtClean="0">
                            <a:latin typeface="Cambria Math" panose="02040503050406030204" pitchFamily="18" charset="0"/>
                          </a:rPr>
                          <m:t>,</m:t>
                        </m:r>
                        <m:acc>
                          <m:accPr>
                            <m:chr m:val="̅"/>
                            <m:ctrlPr>
                              <a:rPr lang="it-IT" b="0" i="1" smtClean="0">
                                <a:latin typeface="Cambria Math" panose="02040503050406030204" pitchFamily="18" charset="0"/>
                              </a:rPr>
                            </m:ctrlPr>
                          </m:accPr>
                          <m:e>
                            <m:r>
                              <a:rPr lang="it-IT" b="1" i="1" smtClean="0">
                                <a:latin typeface="Cambria Math" panose="02040503050406030204" pitchFamily="18" charset="0"/>
                              </a:rPr>
                              <m:t>𝒚</m:t>
                            </m:r>
                          </m:e>
                        </m:acc>
                        <m:r>
                          <a:rPr lang="it-IT" b="0" i="1" smtClean="0">
                            <a:latin typeface="Cambria Math" panose="02040503050406030204" pitchFamily="18" charset="0"/>
                          </a:rPr>
                          <m:t> </m:t>
                        </m:r>
                      </m:e>
                    </m:d>
                    <m:sSup>
                      <m:sSupPr>
                        <m:ctrlPr>
                          <a:rPr lang="it-IT" b="0" i="1" smtClean="0">
                            <a:latin typeface="Cambria Math" panose="02040503050406030204" pitchFamily="18" charset="0"/>
                          </a:rPr>
                        </m:ctrlPr>
                      </m:sSupPr>
                      <m:e>
                        <m:r>
                          <a:rPr lang="it-IT" b="0" i="1" smtClean="0">
                            <a:latin typeface="Cambria Math" panose="02040503050406030204" pitchFamily="18" charset="0"/>
                          </a:rPr>
                          <m:t>𝑊</m:t>
                        </m:r>
                      </m:e>
                      <m:sup>
                        <m:d>
                          <m:dPr>
                            <m:ctrlPr>
                              <a:rPr lang="it-IT" b="0" i="1" smtClean="0">
                                <a:latin typeface="Cambria Math" panose="02040503050406030204" pitchFamily="18" charset="0"/>
                              </a:rPr>
                            </m:ctrlPr>
                          </m:dPr>
                          <m:e>
                            <m:r>
                              <a:rPr lang="it-IT" b="0" i="1" smtClean="0">
                                <a:latin typeface="Cambria Math" panose="02040503050406030204" pitchFamily="18" charset="0"/>
                              </a:rPr>
                              <m:t>𝑡</m:t>
                            </m:r>
                          </m:e>
                        </m:d>
                      </m:sup>
                    </m:sSup>
                    <m:r>
                      <a:rPr lang="it-IT" b="0" i="1" smtClean="0">
                        <a:latin typeface="Cambria Math" panose="02040503050406030204" pitchFamily="18" charset="0"/>
                      </a:rPr>
                      <m:t>, </m:t>
                    </m:r>
                    <m:sSup>
                      <m:sSupPr>
                        <m:ctrlPr>
                          <a:rPr lang="it-IT" b="0" i="1" smtClean="0">
                            <a:latin typeface="Cambria Math" panose="02040503050406030204" pitchFamily="18" charset="0"/>
                          </a:rPr>
                        </m:ctrlPr>
                      </m:sSupPr>
                      <m:e>
                        <m:r>
                          <a:rPr lang="it-IT" b="0" i="1" smtClean="0">
                            <a:latin typeface="Cambria Math" panose="02040503050406030204" pitchFamily="18" charset="0"/>
                          </a:rPr>
                          <m:t>𝑏</m:t>
                        </m:r>
                      </m:e>
                      <m:sup>
                        <m:r>
                          <a:rPr lang="it-IT" b="0" i="1" smtClean="0">
                            <a:latin typeface="Cambria Math" panose="02040503050406030204" pitchFamily="18" charset="0"/>
                          </a:rPr>
                          <m:t>(</m:t>
                        </m:r>
                        <m:r>
                          <a:rPr lang="it-IT" b="0" i="1" smtClean="0">
                            <a:latin typeface="Cambria Math" panose="02040503050406030204" pitchFamily="18" charset="0"/>
                          </a:rPr>
                          <m:t>𝑡</m:t>
                        </m:r>
                        <m:r>
                          <a:rPr lang="it-IT" b="0" i="1" smtClean="0">
                            <a:latin typeface="Cambria Math" panose="02040503050406030204" pitchFamily="18" charset="0"/>
                          </a:rPr>
                          <m:t>)</m:t>
                        </m:r>
                      </m:sup>
                    </m:sSup>
                  </m:oMath>
                </a14:m>
                <a:r>
                  <a:rPr lang="en-US" dirty="0"/>
                  <a:t>)</a:t>
                </a:r>
              </a:p>
            </p:txBody>
          </p:sp>
        </mc:Choice>
        <mc:Fallback xmlns="">
          <p:sp>
            <p:nvSpPr>
              <p:cNvPr id="70" name="CasellaDiTesto 69">
                <a:extLst>
                  <a:ext uri="{FF2B5EF4-FFF2-40B4-BE49-F238E27FC236}">
                    <a16:creationId xmlns:a16="http://schemas.microsoft.com/office/drawing/2014/main" id="{AEB7F026-ADBB-49DF-9744-C3E4888EAF83}"/>
                  </a:ext>
                </a:extLst>
              </p:cNvPr>
              <p:cNvSpPr txBox="1">
                <a:spLocks noRot="1" noChangeAspect="1" noMove="1" noResize="1" noEditPoints="1" noAdjustHandles="1" noChangeArrowheads="1" noChangeShapeType="1" noTextEdit="1"/>
              </p:cNvSpPr>
              <p:nvPr/>
            </p:nvSpPr>
            <p:spPr>
              <a:xfrm>
                <a:off x="9269953" y="1429771"/>
                <a:ext cx="1943509" cy="387927"/>
              </a:xfrm>
              <a:prstGeom prst="rect">
                <a:avLst/>
              </a:prstGeom>
              <a:blipFill>
                <a:blip r:embed="rId8"/>
                <a:stretch>
                  <a:fillRect t="-4762" b="-25397"/>
                </a:stretch>
              </a:blipFill>
            </p:spPr>
            <p:txBody>
              <a:bodyPr/>
              <a:lstStyle/>
              <a:p>
                <a:r>
                  <a:rPr lang="en-US">
                    <a:noFill/>
                  </a:rPr>
                  <a:t> </a:t>
                </a:r>
              </a:p>
            </p:txBody>
          </p:sp>
        </mc:Fallback>
      </mc:AlternateContent>
      <p:cxnSp>
        <p:nvCxnSpPr>
          <p:cNvPr id="71" name="Connettore 2 70">
            <a:extLst>
              <a:ext uri="{FF2B5EF4-FFF2-40B4-BE49-F238E27FC236}">
                <a16:creationId xmlns:a16="http://schemas.microsoft.com/office/drawing/2014/main" id="{F20EF9FE-0808-4AFD-AFBF-8FE642066A76}"/>
              </a:ext>
            </a:extLst>
          </p:cNvPr>
          <p:cNvCxnSpPr>
            <a:cxnSpLocks/>
            <a:endCxn id="72" idx="0"/>
          </p:cNvCxnSpPr>
          <p:nvPr/>
        </p:nvCxnSpPr>
        <p:spPr>
          <a:xfrm>
            <a:off x="9875234" y="1822590"/>
            <a:ext cx="0" cy="981094"/>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2" name="CasellaDiTesto 71">
                <a:extLst>
                  <a:ext uri="{FF2B5EF4-FFF2-40B4-BE49-F238E27FC236}">
                    <a16:creationId xmlns:a16="http://schemas.microsoft.com/office/drawing/2014/main" id="{DCF2DB27-3FC7-44A3-8FF9-D59320405145}"/>
                  </a:ext>
                </a:extLst>
              </p:cNvPr>
              <p:cNvSpPr txBox="1"/>
              <p:nvPr/>
            </p:nvSpPr>
            <p:spPr>
              <a:xfrm>
                <a:off x="9173809" y="2803684"/>
                <a:ext cx="1402849" cy="38651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it-IT" b="0" i="1" smtClean="0">
                              <a:latin typeface="Cambria Math" panose="02040503050406030204" pitchFamily="18" charset="0"/>
                            </a:rPr>
                          </m:ctrlPr>
                        </m:sSubPr>
                        <m:e>
                          <m:r>
                            <m:rPr>
                              <m:sty m:val="p"/>
                            </m:rPr>
                            <a:rPr lang="it-IT" b="0" i="1" smtClean="0">
                              <a:latin typeface="Cambria Math" panose="02040503050406030204" pitchFamily="18" charset="0"/>
                              <a:ea typeface="Cambria Math" panose="02040503050406030204" pitchFamily="18" charset="0"/>
                            </a:rPr>
                            <m:t>∇</m:t>
                          </m:r>
                        </m:e>
                        <m:sub>
                          <m:sSup>
                            <m:sSupPr>
                              <m:ctrlPr>
                                <a:rPr lang="it-IT" b="0" i="1" smtClean="0">
                                  <a:latin typeface="Cambria Math" panose="02040503050406030204" pitchFamily="18" charset="0"/>
                                </a:rPr>
                              </m:ctrlPr>
                            </m:sSupPr>
                            <m:e>
                              <m:r>
                                <a:rPr lang="it-IT" b="0" i="1" smtClean="0">
                                  <a:latin typeface="Cambria Math" panose="02040503050406030204" pitchFamily="18" charset="0"/>
                                </a:rPr>
                                <m:t>𝑊</m:t>
                              </m:r>
                            </m:e>
                            <m:sup>
                              <m:r>
                                <a:rPr lang="it-IT" b="0" i="1" smtClean="0">
                                  <a:latin typeface="Cambria Math" panose="02040503050406030204" pitchFamily="18" charset="0"/>
                                </a:rPr>
                                <m:t>(</m:t>
                              </m:r>
                              <m:r>
                                <a:rPr lang="it-IT" b="0" i="1" smtClean="0">
                                  <a:latin typeface="Cambria Math" panose="02040503050406030204" pitchFamily="18" charset="0"/>
                                </a:rPr>
                                <m:t>𝑡</m:t>
                              </m:r>
                              <m:r>
                                <a:rPr lang="it-IT" b="0" i="1" smtClean="0">
                                  <a:latin typeface="Cambria Math" panose="02040503050406030204" pitchFamily="18" charset="0"/>
                                </a:rPr>
                                <m:t>)</m:t>
                              </m:r>
                            </m:sup>
                          </m:sSup>
                        </m:sub>
                      </m:sSub>
                      <m:r>
                        <a:rPr lang="it-IT" b="0" i="1" smtClean="0">
                          <a:latin typeface="Cambria Math" panose="02040503050406030204" pitchFamily="18" charset="0"/>
                        </a:rPr>
                        <m:t>𝐶</m:t>
                      </m:r>
                      <m:r>
                        <a:rPr lang="it-IT" b="0" i="1" smtClean="0">
                          <a:latin typeface="Cambria Math" panose="02040503050406030204" pitchFamily="18" charset="0"/>
                        </a:rPr>
                        <m:t>,</m:t>
                      </m:r>
                      <m:sSub>
                        <m:sSubPr>
                          <m:ctrlPr>
                            <a:rPr lang="it-IT" b="0" i="1" smtClean="0">
                              <a:latin typeface="Cambria Math" panose="02040503050406030204" pitchFamily="18" charset="0"/>
                            </a:rPr>
                          </m:ctrlPr>
                        </m:sSubPr>
                        <m:e>
                          <m:r>
                            <m:rPr>
                              <m:sty m:val="p"/>
                            </m:rPr>
                            <a:rPr lang="it-IT" b="0" i="1" smtClean="0">
                              <a:latin typeface="Cambria Math" panose="02040503050406030204" pitchFamily="18" charset="0"/>
                              <a:ea typeface="Cambria Math" panose="02040503050406030204" pitchFamily="18" charset="0"/>
                            </a:rPr>
                            <m:t>∇</m:t>
                          </m:r>
                        </m:e>
                        <m:sub>
                          <m:sSup>
                            <m:sSupPr>
                              <m:ctrlPr>
                                <a:rPr lang="it-IT" b="0" i="1" smtClean="0">
                                  <a:latin typeface="Cambria Math" panose="02040503050406030204" pitchFamily="18" charset="0"/>
                                </a:rPr>
                              </m:ctrlPr>
                            </m:sSupPr>
                            <m:e>
                              <m:r>
                                <a:rPr lang="it-IT" b="0" i="1" smtClean="0">
                                  <a:latin typeface="Cambria Math" panose="02040503050406030204" pitchFamily="18" charset="0"/>
                                </a:rPr>
                                <m:t>𝑏</m:t>
                              </m:r>
                            </m:e>
                            <m:sup>
                              <m:r>
                                <a:rPr lang="it-IT" b="0" i="1" smtClean="0">
                                  <a:latin typeface="Cambria Math" panose="02040503050406030204" pitchFamily="18" charset="0"/>
                                </a:rPr>
                                <m:t>(</m:t>
                              </m:r>
                              <m:r>
                                <a:rPr lang="it-IT" b="0" i="1" smtClean="0">
                                  <a:latin typeface="Cambria Math" panose="02040503050406030204" pitchFamily="18" charset="0"/>
                                </a:rPr>
                                <m:t>𝑡</m:t>
                              </m:r>
                              <m:r>
                                <a:rPr lang="it-IT" b="0" i="1" smtClean="0">
                                  <a:latin typeface="Cambria Math" panose="02040503050406030204" pitchFamily="18" charset="0"/>
                                </a:rPr>
                                <m:t>)</m:t>
                              </m:r>
                            </m:sup>
                          </m:sSup>
                        </m:sub>
                      </m:sSub>
                      <m:r>
                        <a:rPr lang="it-IT" b="0" i="1" smtClean="0">
                          <a:latin typeface="Cambria Math" panose="02040503050406030204" pitchFamily="18" charset="0"/>
                        </a:rPr>
                        <m:t>𝐶</m:t>
                      </m:r>
                    </m:oMath>
                  </m:oMathPara>
                </a14:m>
                <a:endParaRPr lang="en-US" dirty="0"/>
              </a:p>
            </p:txBody>
          </p:sp>
        </mc:Choice>
        <mc:Fallback xmlns="">
          <p:sp>
            <p:nvSpPr>
              <p:cNvPr id="72" name="CasellaDiTesto 71">
                <a:extLst>
                  <a:ext uri="{FF2B5EF4-FFF2-40B4-BE49-F238E27FC236}">
                    <a16:creationId xmlns:a16="http://schemas.microsoft.com/office/drawing/2014/main" id="{DCF2DB27-3FC7-44A3-8FF9-D59320405145}"/>
                  </a:ext>
                </a:extLst>
              </p:cNvPr>
              <p:cNvSpPr txBox="1">
                <a:spLocks noRot="1" noChangeAspect="1" noMove="1" noResize="1" noEditPoints="1" noAdjustHandles="1" noChangeArrowheads="1" noChangeShapeType="1" noTextEdit="1"/>
              </p:cNvSpPr>
              <p:nvPr/>
            </p:nvSpPr>
            <p:spPr>
              <a:xfrm>
                <a:off x="9173809" y="2803684"/>
                <a:ext cx="1402849" cy="386516"/>
              </a:xfrm>
              <a:prstGeom prst="rect">
                <a:avLst/>
              </a:prstGeom>
              <a:blipFill>
                <a:blip r:embed="rId9"/>
                <a:stretch>
                  <a:fillRect r="-6087" b="-317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3" name="CasellaDiTesto 72">
                <a:extLst>
                  <a:ext uri="{FF2B5EF4-FFF2-40B4-BE49-F238E27FC236}">
                    <a16:creationId xmlns:a16="http://schemas.microsoft.com/office/drawing/2014/main" id="{96BD5AB0-D364-41C8-84E6-974C5FCC19E3}"/>
                  </a:ext>
                </a:extLst>
              </p:cNvPr>
              <p:cNvSpPr txBox="1"/>
              <p:nvPr/>
            </p:nvSpPr>
            <p:spPr>
              <a:xfrm>
                <a:off x="8436209" y="4302377"/>
                <a:ext cx="2878983" cy="716543"/>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it-IT" b="0" i="1" smtClean="0">
                              <a:latin typeface="Cambria Math" panose="02040503050406030204" pitchFamily="18" charset="0"/>
                            </a:rPr>
                          </m:ctrlPr>
                        </m:sSupPr>
                        <m:e>
                          <m:r>
                            <a:rPr lang="it-IT" b="0" i="1" smtClean="0">
                              <a:latin typeface="Cambria Math" panose="02040503050406030204" pitchFamily="18" charset="0"/>
                            </a:rPr>
                            <m:t>𝑊</m:t>
                          </m:r>
                        </m:e>
                        <m:sup>
                          <m:r>
                            <a:rPr lang="it-IT" b="0" i="1" smtClean="0">
                              <a:latin typeface="Cambria Math" panose="02040503050406030204" pitchFamily="18" charset="0"/>
                            </a:rPr>
                            <m:t>(</m:t>
                          </m:r>
                          <m:r>
                            <a:rPr lang="it-IT" b="0" i="1" smtClean="0">
                              <a:latin typeface="Cambria Math" panose="02040503050406030204" pitchFamily="18" charset="0"/>
                            </a:rPr>
                            <m:t>𝑡</m:t>
                          </m:r>
                          <m:r>
                            <a:rPr lang="it-IT" b="0" i="1" smtClean="0">
                              <a:latin typeface="Cambria Math" panose="02040503050406030204" pitchFamily="18" charset="0"/>
                            </a:rPr>
                            <m:t>+1)</m:t>
                          </m:r>
                        </m:sup>
                      </m:sSup>
                      <m:r>
                        <a:rPr lang="it-IT" b="0" i="1" smtClean="0">
                          <a:latin typeface="Cambria Math" panose="02040503050406030204" pitchFamily="18" charset="0"/>
                        </a:rPr>
                        <m:t>=</m:t>
                      </m:r>
                      <m:sSup>
                        <m:sSupPr>
                          <m:ctrlPr>
                            <a:rPr lang="it-IT" b="0" i="1" smtClean="0">
                              <a:latin typeface="Cambria Math" panose="02040503050406030204" pitchFamily="18" charset="0"/>
                            </a:rPr>
                          </m:ctrlPr>
                        </m:sSupPr>
                        <m:e>
                          <m:r>
                            <a:rPr lang="it-IT" b="0" i="1" smtClean="0">
                              <a:latin typeface="Cambria Math" panose="02040503050406030204" pitchFamily="18" charset="0"/>
                            </a:rPr>
                            <m:t>𝑊</m:t>
                          </m:r>
                        </m:e>
                        <m:sup>
                          <m:r>
                            <a:rPr lang="it-IT" b="0" i="1" smtClean="0">
                              <a:latin typeface="Cambria Math" panose="02040503050406030204" pitchFamily="18" charset="0"/>
                            </a:rPr>
                            <m:t>(</m:t>
                          </m:r>
                          <m:r>
                            <a:rPr lang="it-IT" b="0" i="1" smtClean="0">
                              <a:latin typeface="Cambria Math" panose="02040503050406030204" pitchFamily="18" charset="0"/>
                            </a:rPr>
                            <m:t>𝑡</m:t>
                          </m:r>
                          <m:r>
                            <a:rPr lang="it-IT" b="0" i="1" smtClean="0">
                              <a:latin typeface="Cambria Math" panose="02040503050406030204" pitchFamily="18" charset="0"/>
                            </a:rPr>
                            <m:t>)</m:t>
                          </m:r>
                        </m:sup>
                      </m:sSup>
                      <m:r>
                        <a:rPr lang="it-IT" b="0" i="1" smtClean="0">
                          <a:latin typeface="Cambria Math" panose="02040503050406030204" pitchFamily="18" charset="0"/>
                        </a:rPr>
                        <m:t>−</m:t>
                      </m:r>
                      <m:r>
                        <a:rPr lang="it-IT" b="0" i="1" smtClean="0">
                          <a:latin typeface="Cambria Math" panose="02040503050406030204" pitchFamily="18" charset="0"/>
                          <a:ea typeface="Cambria Math" panose="02040503050406030204" pitchFamily="18" charset="0"/>
                        </a:rPr>
                        <m:t>𝜀</m:t>
                      </m:r>
                      <m:sSub>
                        <m:sSubPr>
                          <m:ctrlPr>
                            <a:rPr lang="it-IT" b="0" i="1" smtClean="0">
                              <a:latin typeface="Cambria Math" panose="02040503050406030204" pitchFamily="18" charset="0"/>
                            </a:rPr>
                          </m:ctrlPr>
                        </m:sSubPr>
                        <m:e>
                          <m:r>
                            <m:rPr>
                              <m:sty m:val="p"/>
                            </m:rPr>
                            <a:rPr lang="it-IT" b="0" i="1" smtClean="0">
                              <a:latin typeface="Cambria Math" panose="02040503050406030204" pitchFamily="18" charset="0"/>
                              <a:ea typeface="Cambria Math" panose="02040503050406030204" pitchFamily="18" charset="0"/>
                            </a:rPr>
                            <m:t>∇</m:t>
                          </m:r>
                        </m:e>
                        <m:sub>
                          <m:sSup>
                            <m:sSupPr>
                              <m:ctrlPr>
                                <a:rPr lang="it-IT" b="0" i="1" smtClean="0">
                                  <a:latin typeface="Cambria Math" panose="02040503050406030204" pitchFamily="18" charset="0"/>
                                </a:rPr>
                              </m:ctrlPr>
                            </m:sSupPr>
                            <m:e>
                              <m:r>
                                <a:rPr lang="it-IT" b="0" i="1" smtClean="0">
                                  <a:latin typeface="Cambria Math" panose="02040503050406030204" pitchFamily="18" charset="0"/>
                                </a:rPr>
                                <m:t>𝑊</m:t>
                              </m:r>
                            </m:e>
                            <m:sup>
                              <m:r>
                                <a:rPr lang="it-IT" b="0" i="1" smtClean="0">
                                  <a:latin typeface="Cambria Math" panose="02040503050406030204" pitchFamily="18" charset="0"/>
                                </a:rPr>
                                <m:t>(</m:t>
                              </m:r>
                              <m:r>
                                <a:rPr lang="it-IT" b="0" i="1" smtClean="0">
                                  <a:latin typeface="Cambria Math" panose="02040503050406030204" pitchFamily="18" charset="0"/>
                                </a:rPr>
                                <m:t>𝑡</m:t>
                              </m:r>
                              <m:r>
                                <a:rPr lang="it-IT" b="0" i="1" smtClean="0">
                                  <a:latin typeface="Cambria Math" panose="02040503050406030204" pitchFamily="18" charset="0"/>
                                </a:rPr>
                                <m:t>)</m:t>
                              </m:r>
                            </m:sup>
                          </m:sSup>
                        </m:sub>
                      </m:sSub>
                      <m:r>
                        <a:rPr lang="it-IT" b="0" i="1" smtClean="0">
                          <a:latin typeface="Cambria Math" panose="02040503050406030204" pitchFamily="18" charset="0"/>
                        </a:rPr>
                        <m:t>𝐶</m:t>
                      </m:r>
                    </m:oMath>
                  </m:oMathPara>
                </a14:m>
                <a:endParaRPr lang="it-IT" b="0"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sSub>
                        <m:sSubPr>
                          <m:ctrlPr>
                            <a:rPr lang="it-IT" b="0" i="1" smtClean="0">
                              <a:latin typeface="Cambria Math" panose="02040503050406030204" pitchFamily="18" charset="0"/>
                            </a:rPr>
                          </m:ctrlPr>
                        </m:sSubPr>
                        <m:e>
                          <m:sSup>
                            <m:sSupPr>
                              <m:ctrlPr>
                                <a:rPr lang="it-IT" b="0" i="1" smtClean="0">
                                  <a:latin typeface="Cambria Math" panose="02040503050406030204" pitchFamily="18" charset="0"/>
                                </a:rPr>
                              </m:ctrlPr>
                            </m:sSupPr>
                            <m:e>
                              <m:r>
                                <a:rPr lang="it-IT" b="0" i="1" smtClean="0">
                                  <a:latin typeface="Cambria Math" panose="02040503050406030204" pitchFamily="18" charset="0"/>
                                </a:rPr>
                                <m:t>𝑏</m:t>
                              </m:r>
                            </m:e>
                            <m:sup>
                              <m:r>
                                <a:rPr lang="it-IT" b="0" i="1" smtClean="0">
                                  <a:latin typeface="Cambria Math" panose="02040503050406030204" pitchFamily="18" charset="0"/>
                                </a:rPr>
                                <m:t>(</m:t>
                              </m:r>
                              <m:r>
                                <a:rPr lang="it-IT" b="0" i="1" smtClean="0">
                                  <a:latin typeface="Cambria Math" panose="02040503050406030204" pitchFamily="18" charset="0"/>
                                </a:rPr>
                                <m:t>𝑡</m:t>
                              </m:r>
                              <m:r>
                                <a:rPr lang="it-IT" b="0" i="1" smtClean="0">
                                  <a:latin typeface="Cambria Math" panose="02040503050406030204" pitchFamily="18" charset="0"/>
                                </a:rPr>
                                <m:t>+1)</m:t>
                              </m:r>
                            </m:sup>
                          </m:sSup>
                          <m:r>
                            <a:rPr lang="it-IT" b="0" i="1" smtClean="0">
                              <a:latin typeface="Cambria Math" panose="02040503050406030204" pitchFamily="18" charset="0"/>
                            </a:rPr>
                            <m:t>=</m:t>
                          </m:r>
                          <m:sSup>
                            <m:sSupPr>
                              <m:ctrlPr>
                                <a:rPr lang="it-IT" b="0" i="1" smtClean="0">
                                  <a:latin typeface="Cambria Math" panose="02040503050406030204" pitchFamily="18" charset="0"/>
                                </a:rPr>
                              </m:ctrlPr>
                            </m:sSupPr>
                            <m:e>
                              <m:r>
                                <a:rPr lang="it-IT" b="0" i="1" smtClean="0">
                                  <a:latin typeface="Cambria Math" panose="02040503050406030204" pitchFamily="18" charset="0"/>
                                </a:rPr>
                                <m:t>𝑏</m:t>
                              </m:r>
                            </m:e>
                            <m:sup>
                              <m:r>
                                <a:rPr lang="it-IT" b="0" i="1" smtClean="0">
                                  <a:latin typeface="Cambria Math" panose="02040503050406030204" pitchFamily="18" charset="0"/>
                                </a:rPr>
                                <m:t>(</m:t>
                              </m:r>
                              <m:r>
                                <a:rPr lang="it-IT" b="0" i="1" smtClean="0">
                                  <a:latin typeface="Cambria Math" panose="02040503050406030204" pitchFamily="18" charset="0"/>
                                </a:rPr>
                                <m:t>𝑡</m:t>
                              </m:r>
                              <m:r>
                                <a:rPr lang="it-IT" b="0" i="1" smtClean="0">
                                  <a:latin typeface="Cambria Math" panose="02040503050406030204" pitchFamily="18" charset="0"/>
                                </a:rPr>
                                <m:t>)</m:t>
                              </m:r>
                            </m:sup>
                          </m:sSup>
                          <m:r>
                            <a:rPr lang="it-IT" b="0" i="1" smtClean="0">
                              <a:latin typeface="Cambria Math" panose="02040503050406030204" pitchFamily="18" charset="0"/>
                            </a:rPr>
                            <m:t>−</m:t>
                          </m:r>
                          <m:r>
                            <a:rPr lang="it-IT" b="0" i="1" smtClean="0">
                              <a:latin typeface="Cambria Math" panose="02040503050406030204" pitchFamily="18" charset="0"/>
                              <a:ea typeface="Cambria Math" panose="02040503050406030204" pitchFamily="18" charset="0"/>
                            </a:rPr>
                            <m:t>𝜀</m:t>
                          </m:r>
                          <m:r>
                            <m:rPr>
                              <m:sty m:val="p"/>
                            </m:rPr>
                            <a:rPr lang="it-IT" b="0" i="1" smtClean="0">
                              <a:latin typeface="Cambria Math" panose="02040503050406030204" pitchFamily="18" charset="0"/>
                              <a:ea typeface="Cambria Math" panose="02040503050406030204" pitchFamily="18" charset="0"/>
                            </a:rPr>
                            <m:t>∇</m:t>
                          </m:r>
                        </m:e>
                        <m:sub>
                          <m:sSup>
                            <m:sSupPr>
                              <m:ctrlPr>
                                <a:rPr lang="it-IT" b="0" i="1" smtClean="0">
                                  <a:latin typeface="Cambria Math" panose="02040503050406030204" pitchFamily="18" charset="0"/>
                                </a:rPr>
                              </m:ctrlPr>
                            </m:sSupPr>
                            <m:e>
                              <m:r>
                                <a:rPr lang="it-IT" b="0" i="1" smtClean="0">
                                  <a:latin typeface="Cambria Math" panose="02040503050406030204" pitchFamily="18" charset="0"/>
                                </a:rPr>
                                <m:t>𝑏</m:t>
                              </m:r>
                            </m:e>
                            <m:sup>
                              <m:r>
                                <a:rPr lang="it-IT" b="0" i="1" smtClean="0">
                                  <a:latin typeface="Cambria Math" panose="02040503050406030204" pitchFamily="18" charset="0"/>
                                </a:rPr>
                                <m:t>(</m:t>
                              </m:r>
                              <m:r>
                                <a:rPr lang="it-IT" b="0" i="1" smtClean="0">
                                  <a:latin typeface="Cambria Math" panose="02040503050406030204" pitchFamily="18" charset="0"/>
                                </a:rPr>
                                <m:t>𝑡</m:t>
                              </m:r>
                              <m:r>
                                <a:rPr lang="it-IT" b="0" i="1" smtClean="0">
                                  <a:latin typeface="Cambria Math" panose="02040503050406030204" pitchFamily="18" charset="0"/>
                                </a:rPr>
                                <m:t>)</m:t>
                              </m:r>
                            </m:sup>
                          </m:sSup>
                        </m:sub>
                      </m:sSub>
                      <m:r>
                        <a:rPr lang="it-IT" b="0" i="1" smtClean="0">
                          <a:latin typeface="Cambria Math" panose="02040503050406030204" pitchFamily="18" charset="0"/>
                        </a:rPr>
                        <m:t>𝐶</m:t>
                      </m:r>
                      <m:r>
                        <a:rPr lang="it-IT" b="0" i="1" smtClean="0">
                          <a:latin typeface="Cambria Math" panose="02040503050406030204" pitchFamily="18" charset="0"/>
                        </a:rPr>
                        <m:t>,</m:t>
                      </m:r>
                    </m:oMath>
                  </m:oMathPara>
                </a14:m>
                <a:endParaRPr lang="en-US" dirty="0"/>
              </a:p>
            </p:txBody>
          </p:sp>
        </mc:Choice>
        <mc:Fallback xmlns="">
          <p:sp>
            <p:nvSpPr>
              <p:cNvPr id="73" name="CasellaDiTesto 72">
                <a:extLst>
                  <a:ext uri="{FF2B5EF4-FFF2-40B4-BE49-F238E27FC236}">
                    <a16:creationId xmlns:a16="http://schemas.microsoft.com/office/drawing/2014/main" id="{96BD5AB0-D364-41C8-84E6-974C5FCC19E3}"/>
                  </a:ext>
                </a:extLst>
              </p:cNvPr>
              <p:cNvSpPr txBox="1">
                <a:spLocks noRot="1" noChangeAspect="1" noMove="1" noResize="1" noEditPoints="1" noAdjustHandles="1" noChangeArrowheads="1" noChangeShapeType="1" noTextEdit="1"/>
              </p:cNvSpPr>
              <p:nvPr/>
            </p:nvSpPr>
            <p:spPr>
              <a:xfrm>
                <a:off x="8436209" y="4302377"/>
                <a:ext cx="2878983" cy="716543"/>
              </a:xfrm>
              <a:prstGeom prst="rect">
                <a:avLst/>
              </a:prstGeom>
              <a:blipFill>
                <a:blip r:embed="rId10"/>
                <a:stretch>
                  <a:fillRect b="-855"/>
                </a:stretch>
              </a:blipFill>
            </p:spPr>
            <p:txBody>
              <a:bodyPr/>
              <a:lstStyle/>
              <a:p>
                <a:r>
                  <a:rPr lang="en-US">
                    <a:noFill/>
                  </a:rPr>
                  <a:t> </a:t>
                </a:r>
              </a:p>
            </p:txBody>
          </p:sp>
        </mc:Fallback>
      </mc:AlternateContent>
      <p:sp>
        <p:nvSpPr>
          <p:cNvPr id="74" name="CasellaDiTesto 73">
            <a:extLst>
              <a:ext uri="{FF2B5EF4-FFF2-40B4-BE49-F238E27FC236}">
                <a16:creationId xmlns:a16="http://schemas.microsoft.com/office/drawing/2014/main" id="{279A5460-8393-49D7-BA03-34A663D6EA8D}"/>
              </a:ext>
            </a:extLst>
          </p:cNvPr>
          <p:cNvSpPr txBox="1"/>
          <p:nvPr/>
        </p:nvSpPr>
        <p:spPr>
          <a:xfrm>
            <a:off x="3865982" y="1290204"/>
            <a:ext cx="2607385" cy="369332"/>
          </a:xfrm>
          <a:prstGeom prst="rect">
            <a:avLst/>
          </a:prstGeom>
          <a:noFill/>
        </p:spPr>
        <p:txBody>
          <a:bodyPr wrap="square">
            <a:spAutoFit/>
          </a:bodyPr>
          <a:lstStyle/>
          <a:p>
            <a:r>
              <a:rPr lang="en-US" dirty="0"/>
              <a:t>Forward propagation</a:t>
            </a:r>
          </a:p>
        </p:txBody>
      </p:sp>
      <p:cxnSp>
        <p:nvCxnSpPr>
          <p:cNvPr id="75" name="Connettore 2 74">
            <a:extLst>
              <a:ext uri="{FF2B5EF4-FFF2-40B4-BE49-F238E27FC236}">
                <a16:creationId xmlns:a16="http://schemas.microsoft.com/office/drawing/2014/main" id="{F182DC35-25BD-41FA-8831-5C82BD7D8BA5}"/>
              </a:ext>
            </a:extLst>
          </p:cNvPr>
          <p:cNvCxnSpPr>
            <a:cxnSpLocks/>
            <a:stCxn id="73" idx="1"/>
          </p:cNvCxnSpPr>
          <p:nvPr/>
        </p:nvCxnSpPr>
        <p:spPr>
          <a:xfrm flipH="1">
            <a:off x="2962275" y="4660649"/>
            <a:ext cx="5473934" cy="67592"/>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6" name="CasellaDiTesto 75">
            <a:extLst>
              <a:ext uri="{FF2B5EF4-FFF2-40B4-BE49-F238E27FC236}">
                <a16:creationId xmlns:a16="http://schemas.microsoft.com/office/drawing/2014/main" id="{36B82BF5-29D0-4556-9EDE-618ECE238916}"/>
              </a:ext>
            </a:extLst>
          </p:cNvPr>
          <p:cNvSpPr txBox="1"/>
          <p:nvPr/>
        </p:nvSpPr>
        <p:spPr>
          <a:xfrm>
            <a:off x="4628991" y="4358909"/>
            <a:ext cx="2607385" cy="369332"/>
          </a:xfrm>
          <a:prstGeom prst="rect">
            <a:avLst/>
          </a:prstGeom>
          <a:noFill/>
        </p:spPr>
        <p:txBody>
          <a:bodyPr wrap="square">
            <a:spAutoFit/>
          </a:bodyPr>
          <a:lstStyle/>
          <a:p>
            <a:r>
              <a:rPr lang="en-US" dirty="0"/>
              <a:t>Backward propagation</a:t>
            </a:r>
          </a:p>
        </p:txBody>
      </p:sp>
      <p:cxnSp>
        <p:nvCxnSpPr>
          <p:cNvPr id="77" name="Connettore 2 76">
            <a:extLst>
              <a:ext uri="{FF2B5EF4-FFF2-40B4-BE49-F238E27FC236}">
                <a16:creationId xmlns:a16="http://schemas.microsoft.com/office/drawing/2014/main" id="{61DEBFC9-D008-4936-B93B-8BAAE3D4CBA9}"/>
              </a:ext>
            </a:extLst>
          </p:cNvPr>
          <p:cNvCxnSpPr>
            <a:cxnSpLocks/>
            <a:stCxn id="72" idx="2"/>
            <a:endCxn id="73" idx="0"/>
          </p:cNvCxnSpPr>
          <p:nvPr/>
        </p:nvCxnSpPr>
        <p:spPr>
          <a:xfrm>
            <a:off x="9875234" y="3190200"/>
            <a:ext cx="467" cy="1112177"/>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8" name="Arco 77">
            <a:extLst>
              <a:ext uri="{FF2B5EF4-FFF2-40B4-BE49-F238E27FC236}">
                <a16:creationId xmlns:a16="http://schemas.microsoft.com/office/drawing/2014/main" id="{65053684-1102-4C36-AB5F-884AC2AD1383}"/>
              </a:ext>
            </a:extLst>
          </p:cNvPr>
          <p:cNvSpPr/>
          <p:nvPr/>
        </p:nvSpPr>
        <p:spPr>
          <a:xfrm rot="16200000">
            <a:off x="1780632" y="1647583"/>
            <a:ext cx="3386451" cy="2987749"/>
          </a:xfrm>
          <a:prstGeom prst="arc">
            <a:avLst>
              <a:gd name="adj1" fmla="val 12220490"/>
              <a:gd name="adj2" fmla="val 20255865"/>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9" name="CasellaDiTesto 78">
            <a:extLst>
              <a:ext uri="{FF2B5EF4-FFF2-40B4-BE49-F238E27FC236}">
                <a16:creationId xmlns:a16="http://schemas.microsoft.com/office/drawing/2014/main" id="{04659179-8BB4-46FC-A7D4-9BBED8298C55}"/>
              </a:ext>
            </a:extLst>
          </p:cNvPr>
          <p:cNvSpPr txBox="1"/>
          <p:nvPr/>
        </p:nvSpPr>
        <p:spPr>
          <a:xfrm>
            <a:off x="426060" y="5380575"/>
            <a:ext cx="7733450" cy="369332"/>
          </a:xfrm>
          <a:prstGeom prst="rect">
            <a:avLst/>
          </a:prstGeom>
          <a:noFill/>
        </p:spPr>
        <p:txBody>
          <a:bodyPr wrap="square">
            <a:spAutoFit/>
          </a:bodyPr>
          <a:lstStyle/>
          <a:p>
            <a:r>
              <a:rPr lang="en-US" dirty="0"/>
              <a:t>This the </a:t>
            </a:r>
            <a:r>
              <a:rPr lang="en-US" b="1" dirty="0"/>
              <a:t>optimization</a:t>
            </a:r>
            <a:r>
              <a:rPr lang="en-US" dirty="0"/>
              <a:t> process, based on which weights and biases are adapted.</a:t>
            </a:r>
          </a:p>
        </p:txBody>
      </p:sp>
      <p:grpSp>
        <p:nvGrpSpPr>
          <p:cNvPr id="88" name="Gruppo 87">
            <a:extLst>
              <a:ext uri="{FF2B5EF4-FFF2-40B4-BE49-F238E27FC236}">
                <a16:creationId xmlns:a16="http://schemas.microsoft.com/office/drawing/2014/main" id="{84AF6256-B414-4333-B88F-21CD6F39A04A}"/>
              </a:ext>
            </a:extLst>
          </p:cNvPr>
          <p:cNvGrpSpPr/>
          <p:nvPr/>
        </p:nvGrpSpPr>
        <p:grpSpPr>
          <a:xfrm>
            <a:off x="2853471" y="1619250"/>
            <a:ext cx="3937854" cy="2683127"/>
            <a:chOff x="2853471" y="1619250"/>
            <a:chExt cx="3937854" cy="2683127"/>
          </a:xfrm>
        </p:grpSpPr>
        <p:grpSp>
          <p:nvGrpSpPr>
            <p:cNvPr id="8" name="Gruppo 7">
              <a:extLst>
                <a:ext uri="{FF2B5EF4-FFF2-40B4-BE49-F238E27FC236}">
                  <a16:creationId xmlns:a16="http://schemas.microsoft.com/office/drawing/2014/main" id="{445DBDCE-9E28-42B4-B52D-043478372A1B}"/>
                </a:ext>
              </a:extLst>
            </p:cNvPr>
            <p:cNvGrpSpPr/>
            <p:nvPr/>
          </p:nvGrpSpPr>
          <p:grpSpPr>
            <a:xfrm>
              <a:off x="2853471" y="1794607"/>
              <a:ext cx="3772448" cy="2507770"/>
              <a:chOff x="6796821" y="1061182"/>
              <a:chExt cx="3772448" cy="2507770"/>
            </a:xfrm>
          </p:grpSpPr>
          <p:cxnSp>
            <p:nvCxnSpPr>
              <p:cNvPr id="10" name="Connettore 2 9">
                <a:extLst>
                  <a:ext uri="{FF2B5EF4-FFF2-40B4-BE49-F238E27FC236}">
                    <a16:creationId xmlns:a16="http://schemas.microsoft.com/office/drawing/2014/main" id="{9B2F1961-EB22-4CE4-A04B-F869BEEA6B08}"/>
                  </a:ext>
                </a:extLst>
              </p:cNvPr>
              <p:cNvCxnSpPr>
                <a:cxnSpLocks/>
                <a:stCxn id="16" idx="6"/>
                <a:endCxn id="45" idx="2"/>
              </p:cNvCxnSpPr>
              <p:nvPr/>
            </p:nvCxnSpPr>
            <p:spPr>
              <a:xfrm flipV="1">
                <a:off x="7499042" y="1295209"/>
                <a:ext cx="1111650" cy="600111"/>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Connettore 2 10">
                <a:extLst>
                  <a:ext uri="{FF2B5EF4-FFF2-40B4-BE49-F238E27FC236}">
                    <a16:creationId xmlns:a16="http://schemas.microsoft.com/office/drawing/2014/main" id="{F02F7019-400B-4B1B-BADA-69213B3CF802}"/>
                  </a:ext>
                </a:extLst>
              </p:cNvPr>
              <p:cNvCxnSpPr>
                <a:cxnSpLocks/>
                <a:stCxn id="17" idx="6"/>
                <a:endCxn id="45" idx="2"/>
              </p:cNvCxnSpPr>
              <p:nvPr/>
            </p:nvCxnSpPr>
            <p:spPr>
              <a:xfrm flipV="1">
                <a:off x="7499042" y="1295209"/>
                <a:ext cx="1111650" cy="1076573"/>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Connettore 2 11">
                <a:extLst>
                  <a:ext uri="{FF2B5EF4-FFF2-40B4-BE49-F238E27FC236}">
                    <a16:creationId xmlns:a16="http://schemas.microsoft.com/office/drawing/2014/main" id="{DEC8B08E-C60F-4407-98B6-163B92059A2D}"/>
                  </a:ext>
                </a:extLst>
              </p:cNvPr>
              <p:cNvCxnSpPr>
                <a:cxnSpLocks/>
                <a:stCxn id="18" idx="6"/>
                <a:endCxn id="45" idx="2"/>
              </p:cNvCxnSpPr>
              <p:nvPr/>
            </p:nvCxnSpPr>
            <p:spPr>
              <a:xfrm flipV="1">
                <a:off x="7499042" y="1295209"/>
                <a:ext cx="1111650" cy="1550101"/>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Connettore 2 12">
                <a:extLst>
                  <a:ext uri="{FF2B5EF4-FFF2-40B4-BE49-F238E27FC236}">
                    <a16:creationId xmlns:a16="http://schemas.microsoft.com/office/drawing/2014/main" id="{C1345A24-B011-48B5-910F-A688E904C79C}"/>
                  </a:ext>
                </a:extLst>
              </p:cNvPr>
              <p:cNvCxnSpPr>
                <a:cxnSpLocks/>
                <a:stCxn id="16" idx="6"/>
                <a:endCxn id="47" idx="2"/>
              </p:cNvCxnSpPr>
              <p:nvPr/>
            </p:nvCxnSpPr>
            <p:spPr>
              <a:xfrm>
                <a:off x="7499042" y="1895321"/>
                <a:ext cx="1111650" cy="83063"/>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Connettore 2 13">
                <a:extLst>
                  <a:ext uri="{FF2B5EF4-FFF2-40B4-BE49-F238E27FC236}">
                    <a16:creationId xmlns:a16="http://schemas.microsoft.com/office/drawing/2014/main" id="{4F0157F8-6892-4CAA-93D5-AE3308C036C1}"/>
                  </a:ext>
                </a:extLst>
              </p:cNvPr>
              <p:cNvCxnSpPr>
                <a:cxnSpLocks/>
                <a:stCxn id="17" idx="6"/>
                <a:endCxn id="47" idx="2"/>
              </p:cNvCxnSpPr>
              <p:nvPr/>
            </p:nvCxnSpPr>
            <p:spPr>
              <a:xfrm flipV="1">
                <a:off x="7499042" y="1978384"/>
                <a:ext cx="1111650" cy="393400"/>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Connettore 2 14">
                <a:extLst>
                  <a:ext uri="{FF2B5EF4-FFF2-40B4-BE49-F238E27FC236}">
                    <a16:creationId xmlns:a16="http://schemas.microsoft.com/office/drawing/2014/main" id="{ADDA79FF-011F-4755-B293-4F397ED82BCB}"/>
                  </a:ext>
                </a:extLst>
              </p:cNvPr>
              <p:cNvCxnSpPr>
                <a:cxnSpLocks/>
                <a:stCxn id="18" idx="6"/>
                <a:endCxn id="47" idx="2"/>
              </p:cNvCxnSpPr>
              <p:nvPr/>
            </p:nvCxnSpPr>
            <p:spPr>
              <a:xfrm flipV="1">
                <a:off x="7499042" y="1978384"/>
                <a:ext cx="1111650" cy="866926"/>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6" name="Ovale 15">
                <a:extLst>
                  <a:ext uri="{FF2B5EF4-FFF2-40B4-BE49-F238E27FC236}">
                    <a16:creationId xmlns:a16="http://schemas.microsoft.com/office/drawing/2014/main" id="{BAFB77D9-1845-40F8-93B3-4CDE306B5F8B}"/>
                  </a:ext>
                </a:extLst>
              </p:cNvPr>
              <p:cNvSpPr>
                <a:spLocks noChangeAspect="1"/>
              </p:cNvSpPr>
              <p:nvPr/>
            </p:nvSpPr>
            <p:spPr>
              <a:xfrm>
                <a:off x="7203967" y="1749160"/>
                <a:ext cx="295076" cy="292318"/>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e 16">
                <a:extLst>
                  <a:ext uri="{FF2B5EF4-FFF2-40B4-BE49-F238E27FC236}">
                    <a16:creationId xmlns:a16="http://schemas.microsoft.com/office/drawing/2014/main" id="{B53915BB-D55F-4B93-9305-FC7BE40708D6}"/>
                  </a:ext>
                </a:extLst>
              </p:cNvPr>
              <p:cNvSpPr>
                <a:spLocks noChangeAspect="1"/>
              </p:cNvSpPr>
              <p:nvPr/>
            </p:nvSpPr>
            <p:spPr>
              <a:xfrm>
                <a:off x="7203967" y="2225623"/>
                <a:ext cx="295076" cy="292318"/>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e 17">
                <a:extLst>
                  <a:ext uri="{FF2B5EF4-FFF2-40B4-BE49-F238E27FC236}">
                    <a16:creationId xmlns:a16="http://schemas.microsoft.com/office/drawing/2014/main" id="{2324C9BC-7565-4E82-AF89-E2FFA556825F}"/>
                  </a:ext>
                </a:extLst>
              </p:cNvPr>
              <p:cNvSpPr>
                <a:spLocks noChangeAspect="1"/>
              </p:cNvSpPr>
              <p:nvPr/>
            </p:nvSpPr>
            <p:spPr>
              <a:xfrm>
                <a:off x="7203966" y="2699149"/>
                <a:ext cx="295076" cy="292318"/>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Connettore 2 18">
                <a:extLst>
                  <a:ext uri="{FF2B5EF4-FFF2-40B4-BE49-F238E27FC236}">
                    <a16:creationId xmlns:a16="http://schemas.microsoft.com/office/drawing/2014/main" id="{FEB1F649-A156-4563-9FAE-C29576473963}"/>
                  </a:ext>
                </a:extLst>
              </p:cNvPr>
              <p:cNvCxnSpPr>
                <a:cxnSpLocks/>
                <a:stCxn id="16" idx="6"/>
                <a:endCxn id="48" idx="2"/>
              </p:cNvCxnSpPr>
              <p:nvPr/>
            </p:nvCxnSpPr>
            <p:spPr>
              <a:xfrm>
                <a:off x="7499042" y="1895321"/>
                <a:ext cx="1111650" cy="771220"/>
              </a:xfrm>
              <a:prstGeom prst="straightConnector1">
                <a:avLst/>
              </a:prstGeom>
              <a:ln w="127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Connettore 2 19">
                <a:extLst>
                  <a:ext uri="{FF2B5EF4-FFF2-40B4-BE49-F238E27FC236}">
                    <a16:creationId xmlns:a16="http://schemas.microsoft.com/office/drawing/2014/main" id="{D5C0E5A1-8706-4771-8578-F69FF0C2D1CE}"/>
                  </a:ext>
                </a:extLst>
              </p:cNvPr>
              <p:cNvCxnSpPr>
                <a:cxnSpLocks/>
                <a:stCxn id="17" idx="6"/>
                <a:endCxn id="48" idx="2"/>
              </p:cNvCxnSpPr>
              <p:nvPr/>
            </p:nvCxnSpPr>
            <p:spPr>
              <a:xfrm>
                <a:off x="7499042" y="2371782"/>
                <a:ext cx="1111650" cy="294757"/>
              </a:xfrm>
              <a:prstGeom prst="straightConnector1">
                <a:avLst/>
              </a:prstGeom>
              <a:ln w="127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Connettore 2 20">
                <a:extLst>
                  <a:ext uri="{FF2B5EF4-FFF2-40B4-BE49-F238E27FC236}">
                    <a16:creationId xmlns:a16="http://schemas.microsoft.com/office/drawing/2014/main" id="{C0EC1FB0-15EC-41AD-8AE2-5850BE0AB60E}"/>
                  </a:ext>
                </a:extLst>
              </p:cNvPr>
              <p:cNvCxnSpPr>
                <a:cxnSpLocks/>
                <a:stCxn id="18" idx="6"/>
                <a:endCxn id="48" idx="2"/>
              </p:cNvCxnSpPr>
              <p:nvPr/>
            </p:nvCxnSpPr>
            <p:spPr>
              <a:xfrm flipV="1">
                <a:off x="7499042" y="2666539"/>
                <a:ext cx="1111650" cy="178769"/>
              </a:xfrm>
              <a:prstGeom prst="straightConnector1">
                <a:avLst/>
              </a:prstGeom>
              <a:ln w="127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Connettore 2 21">
                <a:extLst>
                  <a:ext uri="{FF2B5EF4-FFF2-40B4-BE49-F238E27FC236}">
                    <a16:creationId xmlns:a16="http://schemas.microsoft.com/office/drawing/2014/main" id="{E3E76432-4AE4-450E-9D33-8FB6470793A8}"/>
                  </a:ext>
                </a:extLst>
              </p:cNvPr>
              <p:cNvCxnSpPr>
                <a:cxnSpLocks/>
                <a:stCxn id="16" idx="6"/>
                <a:endCxn id="49" idx="2"/>
              </p:cNvCxnSpPr>
              <p:nvPr/>
            </p:nvCxnSpPr>
            <p:spPr>
              <a:xfrm>
                <a:off x="7499042" y="1895321"/>
                <a:ext cx="1111650" cy="1454395"/>
              </a:xfrm>
              <a:prstGeom prst="straightConnector1">
                <a:avLst/>
              </a:prstGeom>
              <a:ln w="127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Connettore 2 22">
                <a:extLst>
                  <a:ext uri="{FF2B5EF4-FFF2-40B4-BE49-F238E27FC236}">
                    <a16:creationId xmlns:a16="http://schemas.microsoft.com/office/drawing/2014/main" id="{D6B8E608-1998-4FFB-B474-EDE7DD5E5705}"/>
                  </a:ext>
                </a:extLst>
              </p:cNvPr>
              <p:cNvCxnSpPr>
                <a:cxnSpLocks/>
                <a:stCxn id="17" idx="6"/>
                <a:endCxn id="49" idx="2"/>
              </p:cNvCxnSpPr>
              <p:nvPr/>
            </p:nvCxnSpPr>
            <p:spPr>
              <a:xfrm>
                <a:off x="7499040" y="2371782"/>
                <a:ext cx="1111650" cy="977931"/>
              </a:xfrm>
              <a:prstGeom prst="straightConnector1">
                <a:avLst/>
              </a:prstGeom>
              <a:ln w="127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Connettore 2 23">
                <a:extLst>
                  <a:ext uri="{FF2B5EF4-FFF2-40B4-BE49-F238E27FC236}">
                    <a16:creationId xmlns:a16="http://schemas.microsoft.com/office/drawing/2014/main" id="{A86BCD53-D632-4D0B-AD25-3088D5B57CBB}"/>
                  </a:ext>
                </a:extLst>
              </p:cNvPr>
              <p:cNvCxnSpPr>
                <a:cxnSpLocks/>
                <a:stCxn id="18" idx="6"/>
                <a:endCxn id="49" idx="2"/>
              </p:cNvCxnSpPr>
              <p:nvPr/>
            </p:nvCxnSpPr>
            <p:spPr>
              <a:xfrm>
                <a:off x="7499042" y="2845308"/>
                <a:ext cx="1111650" cy="504405"/>
              </a:xfrm>
              <a:prstGeom prst="straightConnector1">
                <a:avLst/>
              </a:prstGeom>
              <a:ln w="127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25" name="Ovale 24">
                <a:extLst>
                  <a:ext uri="{FF2B5EF4-FFF2-40B4-BE49-F238E27FC236}">
                    <a16:creationId xmlns:a16="http://schemas.microsoft.com/office/drawing/2014/main" id="{5D323E85-41C4-43A7-B488-781C462472FB}"/>
                  </a:ext>
                </a:extLst>
              </p:cNvPr>
              <p:cNvSpPr>
                <a:spLocks noChangeAspect="1"/>
              </p:cNvSpPr>
              <p:nvPr/>
            </p:nvSpPr>
            <p:spPr>
              <a:xfrm>
                <a:off x="10150723" y="1842986"/>
                <a:ext cx="295076" cy="292318"/>
              </a:xfrm>
              <a:prstGeom prst="ellipse">
                <a:avLst/>
              </a:prstGeom>
              <a:noFill/>
              <a:ln w="190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Connettore 2 25">
                <a:extLst>
                  <a:ext uri="{FF2B5EF4-FFF2-40B4-BE49-F238E27FC236}">
                    <a16:creationId xmlns:a16="http://schemas.microsoft.com/office/drawing/2014/main" id="{F56EEADC-2D87-4ED9-BFCC-C6643AC6B658}"/>
                  </a:ext>
                </a:extLst>
              </p:cNvPr>
              <p:cNvCxnSpPr>
                <a:cxnSpLocks/>
                <a:stCxn id="45" idx="6"/>
              </p:cNvCxnSpPr>
              <p:nvPr/>
            </p:nvCxnSpPr>
            <p:spPr>
              <a:xfrm>
                <a:off x="9053302" y="1295209"/>
                <a:ext cx="1097421" cy="700179"/>
              </a:xfrm>
              <a:prstGeom prst="straightConnector1">
                <a:avLst/>
              </a:prstGeom>
              <a:ln w="127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27" name="Connettore 2 26">
                <a:extLst>
                  <a:ext uri="{FF2B5EF4-FFF2-40B4-BE49-F238E27FC236}">
                    <a16:creationId xmlns:a16="http://schemas.microsoft.com/office/drawing/2014/main" id="{C25D2689-285A-464F-98E8-01A7C086BB75}"/>
                  </a:ext>
                </a:extLst>
              </p:cNvPr>
              <p:cNvCxnSpPr>
                <a:cxnSpLocks/>
                <a:stCxn id="47" idx="6"/>
              </p:cNvCxnSpPr>
              <p:nvPr/>
            </p:nvCxnSpPr>
            <p:spPr>
              <a:xfrm>
                <a:off x="9053302" y="1978383"/>
                <a:ext cx="1097421" cy="17005"/>
              </a:xfrm>
              <a:prstGeom prst="straightConnector1">
                <a:avLst/>
              </a:prstGeom>
              <a:ln w="127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28" name="Connettore 2 27">
                <a:extLst>
                  <a:ext uri="{FF2B5EF4-FFF2-40B4-BE49-F238E27FC236}">
                    <a16:creationId xmlns:a16="http://schemas.microsoft.com/office/drawing/2014/main" id="{63B32499-94B1-442C-9DEF-905DFEE74F8C}"/>
                  </a:ext>
                </a:extLst>
              </p:cNvPr>
              <p:cNvCxnSpPr>
                <a:cxnSpLocks/>
                <a:stCxn id="48" idx="6"/>
                <a:endCxn id="25" idx="2"/>
              </p:cNvCxnSpPr>
              <p:nvPr/>
            </p:nvCxnSpPr>
            <p:spPr>
              <a:xfrm flipV="1">
                <a:off x="9053302" y="1989145"/>
                <a:ext cx="1097421" cy="677395"/>
              </a:xfrm>
              <a:prstGeom prst="straightConnector1">
                <a:avLst/>
              </a:prstGeom>
              <a:ln w="127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9" name="CasellaDiTesto 28">
                    <a:extLst>
                      <a:ext uri="{FF2B5EF4-FFF2-40B4-BE49-F238E27FC236}">
                        <a16:creationId xmlns:a16="http://schemas.microsoft.com/office/drawing/2014/main" id="{1BDA760E-6976-4A74-A08E-E85E156C3A3B}"/>
                      </a:ext>
                    </a:extLst>
                  </p:cNvPr>
                  <p:cNvSpPr txBox="1"/>
                  <p:nvPr/>
                </p:nvSpPr>
                <p:spPr>
                  <a:xfrm>
                    <a:off x="6809008" y="1670432"/>
                    <a:ext cx="52540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it-IT" b="0" i="1" smtClean="0">
                                  <a:latin typeface="Cambria Math" panose="02040503050406030204" pitchFamily="18" charset="0"/>
                                </a:rPr>
                                <m:t>𝑥</m:t>
                              </m:r>
                            </m:e>
                            <m:sub>
                              <m:r>
                                <a:rPr lang="it-IT" b="0" i="1" smtClean="0">
                                  <a:latin typeface="Cambria Math" panose="02040503050406030204" pitchFamily="18" charset="0"/>
                                </a:rPr>
                                <m:t>𝑖</m:t>
                              </m:r>
                              <m:r>
                                <a:rPr lang="it-IT" b="0" i="1" smtClean="0">
                                  <a:latin typeface="Cambria Math" panose="02040503050406030204" pitchFamily="18" charset="0"/>
                                </a:rPr>
                                <m:t>1</m:t>
                              </m:r>
                            </m:sub>
                          </m:sSub>
                        </m:oMath>
                      </m:oMathPara>
                    </a14:m>
                    <a:endParaRPr lang="en-US" dirty="0"/>
                  </a:p>
                </p:txBody>
              </p:sp>
            </mc:Choice>
            <mc:Fallback xmlns="">
              <p:sp>
                <p:nvSpPr>
                  <p:cNvPr id="24" name="CasellaDiTesto 23">
                    <a:extLst>
                      <a:ext uri="{FF2B5EF4-FFF2-40B4-BE49-F238E27FC236}">
                        <a16:creationId xmlns:a16="http://schemas.microsoft.com/office/drawing/2014/main" id="{D9564635-8B54-47B8-9BE2-AE790D0607D7}"/>
                      </a:ext>
                    </a:extLst>
                  </p:cNvPr>
                  <p:cNvSpPr txBox="1">
                    <a:spLocks noRot="1" noChangeAspect="1" noMove="1" noResize="1" noEditPoints="1" noAdjustHandles="1" noChangeArrowheads="1" noChangeShapeType="1" noTextEdit="1"/>
                  </p:cNvSpPr>
                  <p:nvPr/>
                </p:nvSpPr>
                <p:spPr>
                  <a:xfrm>
                    <a:off x="6809008" y="1670432"/>
                    <a:ext cx="525400" cy="369332"/>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CasellaDiTesto 29">
                    <a:extLst>
                      <a:ext uri="{FF2B5EF4-FFF2-40B4-BE49-F238E27FC236}">
                        <a16:creationId xmlns:a16="http://schemas.microsoft.com/office/drawing/2014/main" id="{B8156466-6303-4E64-8ACF-43F0013410B1}"/>
                      </a:ext>
                    </a:extLst>
                  </p:cNvPr>
                  <p:cNvSpPr txBox="1"/>
                  <p:nvPr/>
                </p:nvSpPr>
                <p:spPr>
                  <a:xfrm>
                    <a:off x="6798472" y="2150238"/>
                    <a:ext cx="52540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it-IT" b="0" i="1" smtClean="0">
                                  <a:latin typeface="Cambria Math" panose="02040503050406030204" pitchFamily="18" charset="0"/>
                                </a:rPr>
                                <m:t>𝑥</m:t>
                              </m:r>
                            </m:e>
                            <m:sub>
                              <m:r>
                                <a:rPr lang="it-IT" b="0" i="1" smtClean="0">
                                  <a:latin typeface="Cambria Math" panose="02040503050406030204" pitchFamily="18" charset="0"/>
                                </a:rPr>
                                <m:t>𝑖</m:t>
                              </m:r>
                              <m:r>
                                <a:rPr lang="it-IT" b="0" i="1" smtClean="0">
                                  <a:latin typeface="Cambria Math" panose="02040503050406030204" pitchFamily="18" charset="0"/>
                                </a:rPr>
                                <m:t>2</m:t>
                              </m:r>
                            </m:sub>
                          </m:sSub>
                        </m:oMath>
                      </m:oMathPara>
                    </a14:m>
                    <a:endParaRPr lang="en-US" dirty="0"/>
                  </a:p>
                </p:txBody>
              </p:sp>
            </mc:Choice>
            <mc:Fallback xmlns="">
              <p:sp>
                <p:nvSpPr>
                  <p:cNvPr id="25" name="CasellaDiTesto 24">
                    <a:extLst>
                      <a:ext uri="{FF2B5EF4-FFF2-40B4-BE49-F238E27FC236}">
                        <a16:creationId xmlns:a16="http://schemas.microsoft.com/office/drawing/2014/main" id="{2E840006-626E-4DAE-9121-B1E0077A9BD3}"/>
                      </a:ext>
                    </a:extLst>
                  </p:cNvPr>
                  <p:cNvSpPr txBox="1">
                    <a:spLocks noRot="1" noChangeAspect="1" noMove="1" noResize="1" noEditPoints="1" noAdjustHandles="1" noChangeArrowheads="1" noChangeShapeType="1" noTextEdit="1"/>
                  </p:cNvSpPr>
                  <p:nvPr/>
                </p:nvSpPr>
                <p:spPr>
                  <a:xfrm>
                    <a:off x="6798472" y="2150238"/>
                    <a:ext cx="525400" cy="369332"/>
                  </a:xfrm>
                  <a:prstGeom prst="rect">
                    <a:avLst/>
                  </a:prstGeom>
                  <a:blipFill>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CasellaDiTesto 30">
                    <a:extLst>
                      <a:ext uri="{FF2B5EF4-FFF2-40B4-BE49-F238E27FC236}">
                        <a16:creationId xmlns:a16="http://schemas.microsoft.com/office/drawing/2014/main" id="{5E98D123-10E9-446C-944E-33F17C39C1D4}"/>
                      </a:ext>
                    </a:extLst>
                  </p:cNvPr>
                  <p:cNvSpPr txBox="1"/>
                  <p:nvPr/>
                </p:nvSpPr>
                <p:spPr>
                  <a:xfrm>
                    <a:off x="6796821" y="2630044"/>
                    <a:ext cx="52540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it-IT" b="0" i="1" smtClean="0">
                                  <a:latin typeface="Cambria Math" panose="02040503050406030204" pitchFamily="18" charset="0"/>
                                </a:rPr>
                                <m:t>𝑥</m:t>
                              </m:r>
                            </m:e>
                            <m:sub>
                              <m:r>
                                <a:rPr lang="it-IT" b="0" i="1" smtClean="0">
                                  <a:latin typeface="Cambria Math" panose="02040503050406030204" pitchFamily="18" charset="0"/>
                                </a:rPr>
                                <m:t>𝑖</m:t>
                              </m:r>
                              <m:r>
                                <a:rPr lang="it-IT" b="0" i="1" smtClean="0">
                                  <a:latin typeface="Cambria Math" panose="02040503050406030204" pitchFamily="18" charset="0"/>
                                </a:rPr>
                                <m:t>3</m:t>
                              </m:r>
                            </m:sub>
                          </m:sSub>
                        </m:oMath>
                      </m:oMathPara>
                    </a14:m>
                    <a:endParaRPr lang="en-US" dirty="0"/>
                  </a:p>
                </p:txBody>
              </p:sp>
            </mc:Choice>
            <mc:Fallback xmlns="">
              <p:sp>
                <p:nvSpPr>
                  <p:cNvPr id="26" name="CasellaDiTesto 25">
                    <a:extLst>
                      <a:ext uri="{FF2B5EF4-FFF2-40B4-BE49-F238E27FC236}">
                        <a16:creationId xmlns:a16="http://schemas.microsoft.com/office/drawing/2014/main" id="{9A75E4AB-6BFB-41F9-B8FF-8B77C7B6620D}"/>
                      </a:ext>
                    </a:extLst>
                  </p:cNvPr>
                  <p:cNvSpPr txBox="1">
                    <a:spLocks noRot="1" noChangeAspect="1" noMove="1" noResize="1" noEditPoints="1" noAdjustHandles="1" noChangeArrowheads="1" noChangeShapeType="1" noTextEdit="1"/>
                  </p:cNvSpPr>
                  <p:nvPr/>
                </p:nvSpPr>
                <p:spPr>
                  <a:xfrm>
                    <a:off x="6796821" y="2630044"/>
                    <a:ext cx="525400" cy="369332"/>
                  </a:xfrm>
                  <a:prstGeom prst="rect">
                    <a:avLst/>
                  </a:prstGeom>
                  <a:blipFill>
                    <a:blip r:embed="rId13"/>
                    <a:stretch>
                      <a:fillRect b="-1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 name="CasellaDiTesto 31">
                    <a:extLst>
                      <a:ext uri="{FF2B5EF4-FFF2-40B4-BE49-F238E27FC236}">
                        <a16:creationId xmlns:a16="http://schemas.microsoft.com/office/drawing/2014/main" id="{42193645-BEAC-4ACC-ABB3-CF174A8CA86A}"/>
                      </a:ext>
                    </a:extLst>
                  </p:cNvPr>
                  <p:cNvSpPr txBox="1"/>
                  <p:nvPr/>
                </p:nvSpPr>
                <p:spPr>
                  <a:xfrm>
                    <a:off x="8606815" y="1061182"/>
                    <a:ext cx="47263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it-IT" b="0" i="1" smtClean="0">
                                  <a:latin typeface="Cambria Math" panose="02040503050406030204" pitchFamily="18" charset="0"/>
                                </a:rPr>
                                <m:t>𝑛</m:t>
                              </m:r>
                            </m:e>
                            <m:sub>
                              <m:r>
                                <a:rPr lang="it-IT" b="0" i="1" smtClean="0">
                                  <a:latin typeface="Cambria Math" panose="02040503050406030204" pitchFamily="18" charset="0"/>
                                </a:rPr>
                                <m:t>1</m:t>
                              </m:r>
                            </m:sub>
                          </m:sSub>
                        </m:oMath>
                      </m:oMathPara>
                    </a14:m>
                    <a:endParaRPr lang="en-US" dirty="0"/>
                  </a:p>
                </p:txBody>
              </p:sp>
            </mc:Choice>
            <mc:Fallback xmlns="">
              <p:sp>
                <p:nvSpPr>
                  <p:cNvPr id="27" name="CasellaDiTesto 26">
                    <a:extLst>
                      <a:ext uri="{FF2B5EF4-FFF2-40B4-BE49-F238E27FC236}">
                        <a16:creationId xmlns:a16="http://schemas.microsoft.com/office/drawing/2014/main" id="{FE31456A-9944-4523-9531-CD8201A903BB}"/>
                      </a:ext>
                    </a:extLst>
                  </p:cNvPr>
                  <p:cNvSpPr txBox="1">
                    <a:spLocks noRot="1" noChangeAspect="1" noMove="1" noResize="1" noEditPoints="1" noAdjustHandles="1" noChangeArrowheads="1" noChangeShapeType="1" noTextEdit="1"/>
                  </p:cNvSpPr>
                  <p:nvPr/>
                </p:nvSpPr>
                <p:spPr>
                  <a:xfrm>
                    <a:off x="8606815" y="1061182"/>
                    <a:ext cx="472630" cy="369332"/>
                  </a:xfrm>
                  <a:prstGeom prst="rect">
                    <a:avLst/>
                  </a:prstGeom>
                  <a:blipFill>
                    <a:blip r:embed="rId1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CasellaDiTesto 32">
                    <a:extLst>
                      <a:ext uri="{FF2B5EF4-FFF2-40B4-BE49-F238E27FC236}">
                        <a16:creationId xmlns:a16="http://schemas.microsoft.com/office/drawing/2014/main" id="{F58E4A69-6F68-40F3-8F29-AAD3774ED141}"/>
                      </a:ext>
                    </a:extLst>
                  </p:cNvPr>
                  <p:cNvSpPr txBox="1"/>
                  <p:nvPr/>
                </p:nvSpPr>
                <p:spPr>
                  <a:xfrm>
                    <a:off x="8606815" y="1765972"/>
                    <a:ext cx="477951"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it-IT" b="0" i="1" smtClean="0">
                                  <a:latin typeface="Cambria Math" panose="02040503050406030204" pitchFamily="18" charset="0"/>
                                </a:rPr>
                                <m:t>𝑛</m:t>
                              </m:r>
                            </m:e>
                            <m:sub>
                              <m:r>
                                <a:rPr lang="it-IT" b="0" i="1" smtClean="0">
                                  <a:latin typeface="Cambria Math" panose="02040503050406030204" pitchFamily="18" charset="0"/>
                                </a:rPr>
                                <m:t>2</m:t>
                              </m:r>
                            </m:sub>
                          </m:sSub>
                        </m:oMath>
                      </m:oMathPara>
                    </a14:m>
                    <a:endParaRPr lang="en-US" dirty="0"/>
                  </a:p>
                </p:txBody>
              </p:sp>
            </mc:Choice>
            <mc:Fallback xmlns="">
              <p:sp>
                <p:nvSpPr>
                  <p:cNvPr id="28" name="CasellaDiTesto 27">
                    <a:extLst>
                      <a:ext uri="{FF2B5EF4-FFF2-40B4-BE49-F238E27FC236}">
                        <a16:creationId xmlns:a16="http://schemas.microsoft.com/office/drawing/2014/main" id="{1593BEED-0B0A-4009-8710-ABAFA84CAD62}"/>
                      </a:ext>
                    </a:extLst>
                  </p:cNvPr>
                  <p:cNvSpPr txBox="1">
                    <a:spLocks noRot="1" noChangeAspect="1" noMove="1" noResize="1" noEditPoints="1" noAdjustHandles="1" noChangeArrowheads="1" noChangeShapeType="1" noTextEdit="1"/>
                  </p:cNvSpPr>
                  <p:nvPr/>
                </p:nvSpPr>
                <p:spPr>
                  <a:xfrm>
                    <a:off x="8606815" y="1765972"/>
                    <a:ext cx="477951" cy="369332"/>
                  </a:xfrm>
                  <a:prstGeom prst="rect">
                    <a:avLst/>
                  </a:prstGeom>
                  <a:blipFill>
                    <a:blip r:embed="rId1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CasellaDiTesto 33">
                    <a:extLst>
                      <a:ext uri="{FF2B5EF4-FFF2-40B4-BE49-F238E27FC236}">
                        <a16:creationId xmlns:a16="http://schemas.microsoft.com/office/drawing/2014/main" id="{D765BE1F-A00B-46A3-A049-5F4E178FA446}"/>
                      </a:ext>
                    </a:extLst>
                  </p:cNvPr>
                  <p:cNvSpPr txBox="1"/>
                  <p:nvPr/>
                </p:nvSpPr>
                <p:spPr>
                  <a:xfrm>
                    <a:off x="8593030" y="3137303"/>
                    <a:ext cx="477951"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it-IT" b="0" i="1" smtClean="0">
                                  <a:latin typeface="Cambria Math" panose="02040503050406030204" pitchFamily="18" charset="0"/>
                                </a:rPr>
                                <m:t>𝑛</m:t>
                              </m:r>
                            </m:e>
                            <m:sub>
                              <m:r>
                                <a:rPr lang="it-IT" b="0" i="1" smtClean="0">
                                  <a:latin typeface="Cambria Math" panose="02040503050406030204" pitchFamily="18" charset="0"/>
                                </a:rPr>
                                <m:t>4</m:t>
                              </m:r>
                            </m:sub>
                          </m:sSub>
                        </m:oMath>
                      </m:oMathPara>
                    </a14:m>
                    <a:endParaRPr lang="en-US" dirty="0"/>
                  </a:p>
                </p:txBody>
              </p:sp>
            </mc:Choice>
            <mc:Fallback xmlns="">
              <p:sp>
                <p:nvSpPr>
                  <p:cNvPr id="29" name="CasellaDiTesto 28">
                    <a:extLst>
                      <a:ext uri="{FF2B5EF4-FFF2-40B4-BE49-F238E27FC236}">
                        <a16:creationId xmlns:a16="http://schemas.microsoft.com/office/drawing/2014/main" id="{2EEACFFC-956A-45F6-B714-C0E04EA4B7C2}"/>
                      </a:ext>
                    </a:extLst>
                  </p:cNvPr>
                  <p:cNvSpPr txBox="1">
                    <a:spLocks noRot="1" noChangeAspect="1" noMove="1" noResize="1" noEditPoints="1" noAdjustHandles="1" noChangeArrowheads="1" noChangeShapeType="1" noTextEdit="1"/>
                  </p:cNvSpPr>
                  <p:nvPr/>
                </p:nvSpPr>
                <p:spPr>
                  <a:xfrm>
                    <a:off x="8593030" y="3137303"/>
                    <a:ext cx="477951" cy="369332"/>
                  </a:xfrm>
                  <a:prstGeom prst="rect">
                    <a:avLst/>
                  </a:prstGeom>
                  <a:blipFill>
                    <a:blip r:embed="rId1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 name="CasellaDiTesto 34">
                    <a:extLst>
                      <a:ext uri="{FF2B5EF4-FFF2-40B4-BE49-F238E27FC236}">
                        <a16:creationId xmlns:a16="http://schemas.microsoft.com/office/drawing/2014/main" id="{B2361599-5803-499E-AB6B-52DA0FCD0F25}"/>
                      </a:ext>
                    </a:extLst>
                  </p:cNvPr>
                  <p:cNvSpPr txBox="1"/>
                  <p:nvPr/>
                </p:nvSpPr>
                <p:spPr>
                  <a:xfrm>
                    <a:off x="10058856" y="1770305"/>
                    <a:ext cx="506100" cy="35394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it-IT" sz="1700" i="1" smtClean="0">
                                  <a:latin typeface="Cambria Math" panose="02040503050406030204" pitchFamily="18" charset="0"/>
                                </a:rPr>
                              </m:ctrlPr>
                            </m:sSubPr>
                            <m:e>
                              <m:r>
                                <a:rPr lang="it-IT" sz="1700" b="0" i="1" smtClean="0">
                                  <a:latin typeface="Cambria Math" panose="02040503050406030204" pitchFamily="18" charset="0"/>
                                </a:rPr>
                                <m:t>𝑦</m:t>
                              </m:r>
                            </m:e>
                            <m:sub>
                              <m:r>
                                <a:rPr lang="it-IT" sz="1700" b="0" i="1" smtClean="0">
                                  <a:latin typeface="Cambria Math" panose="02040503050406030204" pitchFamily="18" charset="0"/>
                                </a:rPr>
                                <m:t>𝑖</m:t>
                              </m:r>
                              <m:r>
                                <a:rPr lang="it-IT" sz="1700" b="0" i="1" smtClean="0">
                                  <a:latin typeface="Cambria Math" panose="02040503050406030204" pitchFamily="18" charset="0"/>
                                </a:rPr>
                                <m:t>1</m:t>
                              </m:r>
                            </m:sub>
                          </m:sSub>
                        </m:oMath>
                      </m:oMathPara>
                    </a14:m>
                    <a:endParaRPr lang="en-US" sz="1700" dirty="0"/>
                  </a:p>
                </p:txBody>
              </p:sp>
            </mc:Choice>
            <mc:Fallback xmlns="">
              <p:sp>
                <p:nvSpPr>
                  <p:cNvPr id="35" name="CasellaDiTesto 34">
                    <a:extLst>
                      <a:ext uri="{FF2B5EF4-FFF2-40B4-BE49-F238E27FC236}">
                        <a16:creationId xmlns:a16="http://schemas.microsoft.com/office/drawing/2014/main" id="{B2361599-5803-499E-AB6B-52DA0FCD0F25}"/>
                      </a:ext>
                    </a:extLst>
                  </p:cNvPr>
                  <p:cNvSpPr txBox="1">
                    <a:spLocks noRot="1" noChangeAspect="1" noMove="1" noResize="1" noEditPoints="1" noAdjustHandles="1" noChangeArrowheads="1" noChangeShapeType="1" noTextEdit="1"/>
                  </p:cNvSpPr>
                  <p:nvPr/>
                </p:nvSpPr>
                <p:spPr>
                  <a:xfrm>
                    <a:off x="10058856" y="1770305"/>
                    <a:ext cx="506100" cy="353943"/>
                  </a:xfrm>
                  <a:prstGeom prst="rect">
                    <a:avLst/>
                  </a:prstGeom>
                  <a:blipFill>
                    <a:blip r:embed="rId17"/>
                    <a:stretch>
                      <a:fillRect b="-3448"/>
                    </a:stretch>
                  </a:blipFill>
                </p:spPr>
                <p:txBody>
                  <a:bodyPr/>
                  <a:lstStyle/>
                  <a:p>
                    <a:r>
                      <a:rPr lang="en-US">
                        <a:noFill/>
                      </a:rPr>
                      <a:t> </a:t>
                    </a:r>
                  </a:p>
                </p:txBody>
              </p:sp>
            </mc:Fallback>
          </mc:AlternateContent>
          <p:sp>
            <p:nvSpPr>
              <p:cNvPr id="45" name="Ovale 44">
                <a:extLst>
                  <a:ext uri="{FF2B5EF4-FFF2-40B4-BE49-F238E27FC236}">
                    <a16:creationId xmlns:a16="http://schemas.microsoft.com/office/drawing/2014/main" id="{F40C92B3-68CB-43C7-BCEE-9025B4E579BD}"/>
                  </a:ext>
                </a:extLst>
              </p:cNvPr>
              <p:cNvSpPr>
                <a:spLocks noChangeAspect="1"/>
              </p:cNvSpPr>
              <p:nvPr/>
            </p:nvSpPr>
            <p:spPr>
              <a:xfrm>
                <a:off x="8610691" y="1075970"/>
                <a:ext cx="442611" cy="438478"/>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46" name="CasellaDiTesto 45">
                    <a:extLst>
                      <a:ext uri="{FF2B5EF4-FFF2-40B4-BE49-F238E27FC236}">
                        <a16:creationId xmlns:a16="http://schemas.microsoft.com/office/drawing/2014/main" id="{24BC3A5D-C273-4607-8EBA-8B3624989A4E}"/>
                      </a:ext>
                    </a:extLst>
                  </p:cNvPr>
                  <p:cNvSpPr txBox="1"/>
                  <p:nvPr/>
                </p:nvSpPr>
                <p:spPr>
                  <a:xfrm>
                    <a:off x="8602555" y="2444604"/>
                    <a:ext cx="477951"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it-IT" b="0" i="1" smtClean="0">
                                  <a:latin typeface="Cambria Math" panose="02040503050406030204" pitchFamily="18" charset="0"/>
                                </a:rPr>
                                <m:t>𝑛</m:t>
                              </m:r>
                            </m:e>
                            <m:sub>
                              <m:r>
                                <a:rPr lang="it-IT" b="0" i="1" smtClean="0">
                                  <a:latin typeface="Cambria Math" panose="02040503050406030204" pitchFamily="18" charset="0"/>
                                </a:rPr>
                                <m:t>3</m:t>
                              </m:r>
                            </m:sub>
                          </m:sSub>
                        </m:oMath>
                      </m:oMathPara>
                    </a14:m>
                    <a:endParaRPr lang="en-US" dirty="0"/>
                  </a:p>
                </p:txBody>
              </p:sp>
            </mc:Choice>
            <mc:Fallback xmlns="">
              <p:sp>
                <p:nvSpPr>
                  <p:cNvPr id="47" name="CasellaDiTesto 46">
                    <a:extLst>
                      <a:ext uri="{FF2B5EF4-FFF2-40B4-BE49-F238E27FC236}">
                        <a16:creationId xmlns:a16="http://schemas.microsoft.com/office/drawing/2014/main" id="{35C5E0AF-06F1-4A12-A7E9-F9393BAEB339}"/>
                      </a:ext>
                    </a:extLst>
                  </p:cNvPr>
                  <p:cNvSpPr txBox="1">
                    <a:spLocks noRot="1" noChangeAspect="1" noMove="1" noResize="1" noEditPoints="1" noAdjustHandles="1" noChangeArrowheads="1" noChangeShapeType="1" noTextEdit="1"/>
                  </p:cNvSpPr>
                  <p:nvPr/>
                </p:nvSpPr>
                <p:spPr>
                  <a:xfrm>
                    <a:off x="8602555" y="2444604"/>
                    <a:ext cx="477951" cy="369332"/>
                  </a:xfrm>
                  <a:prstGeom prst="rect">
                    <a:avLst/>
                  </a:prstGeom>
                  <a:blipFill>
                    <a:blip r:embed="rId18"/>
                    <a:stretch>
                      <a:fillRect/>
                    </a:stretch>
                  </a:blipFill>
                </p:spPr>
                <p:txBody>
                  <a:bodyPr/>
                  <a:lstStyle/>
                  <a:p>
                    <a:r>
                      <a:rPr lang="en-US">
                        <a:noFill/>
                      </a:rPr>
                      <a:t> </a:t>
                    </a:r>
                  </a:p>
                </p:txBody>
              </p:sp>
            </mc:Fallback>
          </mc:AlternateContent>
          <p:sp>
            <p:nvSpPr>
              <p:cNvPr id="47" name="Ovale 46">
                <a:extLst>
                  <a:ext uri="{FF2B5EF4-FFF2-40B4-BE49-F238E27FC236}">
                    <a16:creationId xmlns:a16="http://schemas.microsoft.com/office/drawing/2014/main" id="{201EFE80-48AB-40A2-9717-3B69DBB5659F}"/>
                  </a:ext>
                </a:extLst>
              </p:cNvPr>
              <p:cNvSpPr>
                <a:spLocks noChangeAspect="1"/>
              </p:cNvSpPr>
              <p:nvPr/>
            </p:nvSpPr>
            <p:spPr>
              <a:xfrm>
                <a:off x="8610691" y="1759144"/>
                <a:ext cx="442611" cy="438478"/>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e 47">
                <a:extLst>
                  <a:ext uri="{FF2B5EF4-FFF2-40B4-BE49-F238E27FC236}">
                    <a16:creationId xmlns:a16="http://schemas.microsoft.com/office/drawing/2014/main" id="{A76D4DE9-A552-4924-9CD1-8028EF652CBD}"/>
                  </a:ext>
                </a:extLst>
              </p:cNvPr>
              <p:cNvSpPr>
                <a:spLocks noChangeAspect="1"/>
              </p:cNvSpPr>
              <p:nvPr/>
            </p:nvSpPr>
            <p:spPr>
              <a:xfrm>
                <a:off x="8610691" y="2447301"/>
                <a:ext cx="442611" cy="438478"/>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e 48">
                <a:extLst>
                  <a:ext uri="{FF2B5EF4-FFF2-40B4-BE49-F238E27FC236}">
                    <a16:creationId xmlns:a16="http://schemas.microsoft.com/office/drawing/2014/main" id="{59914B34-7495-4A45-B6B4-6B4B3B1D2E61}"/>
                  </a:ext>
                </a:extLst>
              </p:cNvPr>
              <p:cNvSpPr>
                <a:spLocks noChangeAspect="1"/>
              </p:cNvSpPr>
              <p:nvPr/>
            </p:nvSpPr>
            <p:spPr>
              <a:xfrm>
                <a:off x="8610691" y="3130474"/>
                <a:ext cx="442611" cy="438478"/>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59" name="CasellaDiTesto 58">
                    <a:extLst>
                      <a:ext uri="{FF2B5EF4-FFF2-40B4-BE49-F238E27FC236}">
                        <a16:creationId xmlns:a16="http://schemas.microsoft.com/office/drawing/2014/main" id="{81E98679-B07F-4417-861D-47213FB12A25}"/>
                      </a:ext>
                    </a:extLst>
                  </p:cNvPr>
                  <p:cNvSpPr txBox="1"/>
                  <p:nvPr/>
                </p:nvSpPr>
                <p:spPr>
                  <a:xfrm>
                    <a:off x="10063169" y="2336098"/>
                    <a:ext cx="506100" cy="35394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it-IT" sz="1700" i="1" smtClean="0">
                                  <a:latin typeface="Cambria Math" panose="02040503050406030204" pitchFamily="18" charset="0"/>
                                </a:rPr>
                              </m:ctrlPr>
                            </m:sSubPr>
                            <m:e>
                              <m:r>
                                <a:rPr lang="it-IT" sz="1700" b="0" i="1" smtClean="0">
                                  <a:latin typeface="Cambria Math" panose="02040503050406030204" pitchFamily="18" charset="0"/>
                                </a:rPr>
                                <m:t>𝑦</m:t>
                              </m:r>
                            </m:e>
                            <m:sub>
                              <m:r>
                                <a:rPr lang="it-IT" sz="1700" b="0" i="1" smtClean="0">
                                  <a:latin typeface="Cambria Math" panose="02040503050406030204" pitchFamily="18" charset="0"/>
                                </a:rPr>
                                <m:t>𝑖</m:t>
                              </m:r>
                              <m:r>
                                <a:rPr lang="it-IT" sz="1700" b="0" i="1" smtClean="0">
                                  <a:latin typeface="Cambria Math" panose="02040503050406030204" pitchFamily="18" charset="0"/>
                                </a:rPr>
                                <m:t>2</m:t>
                              </m:r>
                            </m:sub>
                          </m:sSub>
                        </m:oMath>
                      </m:oMathPara>
                    </a14:m>
                    <a:endParaRPr lang="en-US" sz="1700" dirty="0"/>
                  </a:p>
                </p:txBody>
              </p:sp>
            </mc:Choice>
            <mc:Fallback xmlns="">
              <p:sp>
                <p:nvSpPr>
                  <p:cNvPr id="59" name="CasellaDiTesto 58">
                    <a:extLst>
                      <a:ext uri="{FF2B5EF4-FFF2-40B4-BE49-F238E27FC236}">
                        <a16:creationId xmlns:a16="http://schemas.microsoft.com/office/drawing/2014/main" id="{81E98679-B07F-4417-861D-47213FB12A25}"/>
                      </a:ext>
                    </a:extLst>
                  </p:cNvPr>
                  <p:cNvSpPr txBox="1">
                    <a:spLocks noRot="1" noChangeAspect="1" noMove="1" noResize="1" noEditPoints="1" noAdjustHandles="1" noChangeArrowheads="1" noChangeShapeType="1" noTextEdit="1"/>
                  </p:cNvSpPr>
                  <p:nvPr/>
                </p:nvSpPr>
                <p:spPr>
                  <a:xfrm>
                    <a:off x="10063169" y="2336098"/>
                    <a:ext cx="506100" cy="353943"/>
                  </a:xfrm>
                  <a:prstGeom prst="rect">
                    <a:avLst/>
                  </a:prstGeom>
                  <a:blipFill>
                    <a:blip r:embed="rId19"/>
                    <a:stretch>
                      <a:fillRect b="-3448"/>
                    </a:stretch>
                  </a:blipFill>
                </p:spPr>
                <p:txBody>
                  <a:bodyPr/>
                  <a:lstStyle/>
                  <a:p>
                    <a:r>
                      <a:rPr lang="en-US">
                        <a:noFill/>
                      </a:rPr>
                      <a:t> </a:t>
                    </a:r>
                  </a:p>
                </p:txBody>
              </p:sp>
            </mc:Fallback>
          </mc:AlternateContent>
          <p:sp>
            <p:nvSpPr>
              <p:cNvPr id="60" name="Ovale 59">
                <a:extLst>
                  <a:ext uri="{FF2B5EF4-FFF2-40B4-BE49-F238E27FC236}">
                    <a16:creationId xmlns:a16="http://schemas.microsoft.com/office/drawing/2014/main" id="{AC1B2321-2F6A-46C7-B334-FBD3B690C4C7}"/>
                  </a:ext>
                </a:extLst>
              </p:cNvPr>
              <p:cNvSpPr>
                <a:spLocks noChangeAspect="1"/>
              </p:cNvSpPr>
              <p:nvPr/>
            </p:nvSpPr>
            <p:spPr>
              <a:xfrm>
                <a:off x="10147530" y="2407210"/>
                <a:ext cx="295076" cy="292318"/>
              </a:xfrm>
              <a:prstGeom prst="ellipse">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1" name="Connettore 2 60">
                <a:extLst>
                  <a:ext uri="{FF2B5EF4-FFF2-40B4-BE49-F238E27FC236}">
                    <a16:creationId xmlns:a16="http://schemas.microsoft.com/office/drawing/2014/main" id="{6380C2F1-F61F-45A6-9FDC-25D6196262CA}"/>
                  </a:ext>
                </a:extLst>
              </p:cNvPr>
              <p:cNvCxnSpPr>
                <a:cxnSpLocks/>
                <a:stCxn id="45" idx="6"/>
              </p:cNvCxnSpPr>
              <p:nvPr/>
            </p:nvCxnSpPr>
            <p:spPr>
              <a:xfrm>
                <a:off x="9053302" y="1295209"/>
                <a:ext cx="1103807" cy="1262748"/>
              </a:xfrm>
              <a:prstGeom prst="straightConnector1">
                <a:avLst/>
              </a:prstGeom>
              <a:ln w="127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62" name="Connettore 2 61">
                <a:extLst>
                  <a:ext uri="{FF2B5EF4-FFF2-40B4-BE49-F238E27FC236}">
                    <a16:creationId xmlns:a16="http://schemas.microsoft.com/office/drawing/2014/main" id="{F593FF5B-DABF-4521-9ABB-A0F931B1933E}"/>
                  </a:ext>
                </a:extLst>
              </p:cNvPr>
              <p:cNvCxnSpPr>
                <a:cxnSpLocks/>
                <a:stCxn id="47" idx="6"/>
              </p:cNvCxnSpPr>
              <p:nvPr/>
            </p:nvCxnSpPr>
            <p:spPr>
              <a:xfrm>
                <a:off x="9053302" y="1978383"/>
                <a:ext cx="1103807" cy="579574"/>
              </a:xfrm>
              <a:prstGeom prst="straightConnector1">
                <a:avLst/>
              </a:prstGeom>
              <a:ln w="127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63" name="Connettore 2 62">
                <a:extLst>
                  <a:ext uri="{FF2B5EF4-FFF2-40B4-BE49-F238E27FC236}">
                    <a16:creationId xmlns:a16="http://schemas.microsoft.com/office/drawing/2014/main" id="{736E3D15-CF59-4C59-A84C-7950347824E6}"/>
                  </a:ext>
                </a:extLst>
              </p:cNvPr>
              <p:cNvCxnSpPr>
                <a:cxnSpLocks/>
                <a:stCxn id="49" idx="6"/>
              </p:cNvCxnSpPr>
              <p:nvPr/>
            </p:nvCxnSpPr>
            <p:spPr>
              <a:xfrm flipV="1">
                <a:off x="9053302" y="2557957"/>
                <a:ext cx="1103807" cy="791756"/>
              </a:xfrm>
              <a:prstGeom prst="straightConnector1">
                <a:avLst/>
              </a:prstGeom>
              <a:ln w="127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grpSp>
        <p:cxnSp>
          <p:nvCxnSpPr>
            <p:cNvPr id="64" name="Connettore 2 63">
              <a:extLst>
                <a:ext uri="{FF2B5EF4-FFF2-40B4-BE49-F238E27FC236}">
                  <a16:creationId xmlns:a16="http://schemas.microsoft.com/office/drawing/2014/main" id="{1E0F11D1-3F8E-4EDD-97F1-977A650E576F}"/>
                </a:ext>
              </a:extLst>
            </p:cNvPr>
            <p:cNvCxnSpPr>
              <a:cxnSpLocks/>
            </p:cNvCxnSpPr>
            <p:nvPr/>
          </p:nvCxnSpPr>
          <p:spPr>
            <a:xfrm>
              <a:off x="3260616" y="1619250"/>
              <a:ext cx="3530709" cy="0"/>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4" name="Connettore 2 83">
              <a:extLst>
                <a:ext uri="{FF2B5EF4-FFF2-40B4-BE49-F238E27FC236}">
                  <a16:creationId xmlns:a16="http://schemas.microsoft.com/office/drawing/2014/main" id="{9058B37B-044D-4E20-8B63-414C4299C549}"/>
                </a:ext>
              </a:extLst>
            </p:cNvPr>
            <p:cNvCxnSpPr>
              <a:cxnSpLocks/>
              <a:stCxn id="49" idx="6"/>
            </p:cNvCxnSpPr>
            <p:nvPr/>
          </p:nvCxnSpPr>
          <p:spPr>
            <a:xfrm flipV="1">
              <a:off x="5109952" y="2698420"/>
              <a:ext cx="1117100" cy="1384718"/>
            </a:xfrm>
            <a:prstGeom prst="straightConnector1">
              <a:avLst/>
            </a:prstGeom>
            <a:ln w="127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87" name="Connettore 2 86">
              <a:extLst>
                <a:ext uri="{FF2B5EF4-FFF2-40B4-BE49-F238E27FC236}">
                  <a16:creationId xmlns:a16="http://schemas.microsoft.com/office/drawing/2014/main" id="{45D153FC-47F8-4E1B-998A-807ABA9E9DF4}"/>
                </a:ext>
              </a:extLst>
            </p:cNvPr>
            <p:cNvCxnSpPr>
              <a:cxnSpLocks/>
              <a:stCxn id="48" idx="6"/>
              <a:endCxn id="60" idx="2"/>
            </p:cNvCxnSpPr>
            <p:nvPr/>
          </p:nvCxnSpPr>
          <p:spPr>
            <a:xfrm flipV="1">
              <a:off x="5109952" y="3286794"/>
              <a:ext cx="1094228" cy="113171"/>
            </a:xfrm>
            <a:prstGeom prst="straightConnector1">
              <a:avLst/>
            </a:prstGeom>
            <a:ln w="127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grpSp>
      <p:sp>
        <p:nvSpPr>
          <p:cNvPr id="91" name="CasellaDiTesto 90">
            <a:extLst>
              <a:ext uri="{FF2B5EF4-FFF2-40B4-BE49-F238E27FC236}">
                <a16:creationId xmlns:a16="http://schemas.microsoft.com/office/drawing/2014/main" id="{8B3B6F27-BDB2-4E8F-BCDC-6081F13505DC}"/>
              </a:ext>
            </a:extLst>
          </p:cNvPr>
          <p:cNvSpPr txBox="1"/>
          <p:nvPr/>
        </p:nvSpPr>
        <p:spPr>
          <a:xfrm>
            <a:off x="173042" y="-17585"/>
            <a:ext cx="9054082" cy="553998"/>
          </a:xfrm>
          <a:prstGeom prst="rect">
            <a:avLst/>
          </a:prstGeom>
          <a:noFill/>
        </p:spPr>
        <p:txBody>
          <a:bodyPr wrap="none" rtlCol="0">
            <a:spAutoFit/>
          </a:bodyPr>
          <a:lstStyle/>
          <a:p>
            <a:r>
              <a:rPr lang="en-US" sz="3000" b="1" dirty="0"/>
              <a:t>Adaptation mechanism: forward-backward propagation</a:t>
            </a:r>
          </a:p>
        </p:txBody>
      </p:sp>
    </p:spTree>
    <p:extLst>
      <p:ext uri="{BB962C8B-B14F-4D97-AF65-F5344CB8AC3E}">
        <p14:creationId xmlns:p14="http://schemas.microsoft.com/office/powerpoint/2010/main" val="250517477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BA49B5CB-0E59-47F5-A598-B008FEAB60F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555" t="5848" r="6725" b="6140"/>
          <a:stretch/>
        </p:blipFill>
        <p:spPr bwMode="auto">
          <a:xfrm>
            <a:off x="11390552" y="-17585"/>
            <a:ext cx="801448" cy="80411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662D03B7-781F-465F-B63F-5FECEC74ED4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2882" t="12118" r="9832" b="18598"/>
          <a:stretch/>
        </p:blipFill>
        <p:spPr bwMode="auto">
          <a:xfrm>
            <a:off x="11435555" y="786534"/>
            <a:ext cx="731111" cy="655404"/>
          </a:xfrm>
          <a:prstGeom prst="rect">
            <a:avLst/>
          </a:prstGeom>
          <a:noFill/>
          <a:extLst>
            <a:ext uri="{909E8E84-426E-40DD-AFC4-6F175D3DCCD1}">
              <a14:hiddenFill xmlns:a14="http://schemas.microsoft.com/office/drawing/2010/main">
                <a:solidFill>
                  <a:srgbClr val="FFFFFF"/>
                </a:solidFill>
              </a14:hiddenFill>
            </a:ext>
          </a:extLst>
        </p:spPr>
      </p:pic>
      <p:pic>
        <p:nvPicPr>
          <p:cNvPr id="6" name="Immagine 5">
            <a:extLst>
              <a:ext uri="{FF2B5EF4-FFF2-40B4-BE49-F238E27FC236}">
                <a16:creationId xmlns:a16="http://schemas.microsoft.com/office/drawing/2014/main" id="{E506EE41-8FBF-4069-BE3E-A9357494240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80313" y="0"/>
            <a:ext cx="801447" cy="800101"/>
          </a:xfrm>
          <a:prstGeom prst="rect">
            <a:avLst/>
          </a:prstGeom>
          <a:ln>
            <a:noFill/>
          </a:ln>
          <a:effectLst>
            <a:outerShdw blurRad="292100" dist="139700" dir="2700000" algn="tl" rotWithShape="0">
              <a:srgbClr val="333333">
                <a:alpha val="65000"/>
              </a:srgbClr>
            </a:outerShdw>
          </a:effectLst>
        </p:spPr>
      </p:pic>
      <p:sp>
        <p:nvSpPr>
          <p:cNvPr id="9" name="CasellaDiTesto 8">
            <a:extLst>
              <a:ext uri="{FF2B5EF4-FFF2-40B4-BE49-F238E27FC236}">
                <a16:creationId xmlns:a16="http://schemas.microsoft.com/office/drawing/2014/main" id="{78F30BA7-DC35-49CF-8F0D-1A9CA614DB74}"/>
              </a:ext>
            </a:extLst>
          </p:cNvPr>
          <p:cNvSpPr txBox="1"/>
          <p:nvPr/>
        </p:nvSpPr>
        <p:spPr>
          <a:xfrm>
            <a:off x="8484823" y="6488668"/>
            <a:ext cx="3707177" cy="369332"/>
          </a:xfrm>
          <a:prstGeom prst="rect">
            <a:avLst/>
          </a:prstGeom>
          <a:noFill/>
        </p:spPr>
        <p:txBody>
          <a:bodyPr wrap="square" rtlCol="0">
            <a:spAutoFit/>
          </a:bodyPr>
          <a:lstStyle/>
          <a:p>
            <a:r>
              <a:rPr lang="en-US" i="1" dirty="0"/>
              <a:t>INAF School of AI, Naples, April 14-17</a:t>
            </a:r>
          </a:p>
        </p:txBody>
      </p:sp>
      <p:cxnSp>
        <p:nvCxnSpPr>
          <p:cNvPr id="7" name="Connettore 2 6">
            <a:extLst>
              <a:ext uri="{FF2B5EF4-FFF2-40B4-BE49-F238E27FC236}">
                <a16:creationId xmlns:a16="http://schemas.microsoft.com/office/drawing/2014/main" id="{902E31A7-4784-4D7F-AA48-0B85A02A6AE4}"/>
              </a:ext>
            </a:extLst>
          </p:cNvPr>
          <p:cNvCxnSpPr>
            <a:cxnSpLocks/>
            <a:stCxn id="14" idx="6"/>
            <a:endCxn id="49" idx="2"/>
          </p:cNvCxnSpPr>
          <p:nvPr/>
        </p:nvCxnSpPr>
        <p:spPr>
          <a:xfrm flipV="1">
            <a:off x="847661" y="1312793"/>
            <a:ext cx="1111650" cy="600111"/>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Connettore 2 7">
            <a:extLst>
              <a:ext uri="{FF2B5EF4-FFF2-40B4-BE49-F238E27FC236}">
                <a16:creationId xmlns:a16="http://schemas.microsoft.com/office/drawing/2014/main" id="{8315E806-A12B-4FAE-AF37-3EEA752205F4}"/>
              </a:ext>
            </a:extLst>
          </p:cNvPr>
          <p:cNvCxnSpPr>
            <a:cxnSpLocks/>
            <a:stCxn id="15" idx="6"/>
            <a:endCxn id="49" idx="2"/>
          </p:cNvCxnSpPr>
          <p:nvPr/>
        </p:nvCxnSpPr>
        <p:spPr>
          <a:xfrm flipV="1">
            <a:off x="847661" y="1312793"/>
            <a:ext cx="1111650" cy="1076573"/>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Connettore 2 9">
            <a:extLst>
              <a:ext uri="{FF2B5EF4-FFF2-40B4-BE49-F238E27FC236}">
                <a16:creationId xmlns:a16="http://schemas.microsoft.com/office/drawing/2014/main" id="{B163824D-1C64-4C2A-A4D1-6AE67321FAF3}"/>
              </a:ext>
            </a:extLst>
          </p:cNvPr>
          <p:cNvCxnSpPr>
            <a:cxnSpLocks/>
            <a:stCxn id="16" idx="6"/>
            <a:endCxn id="49" idx="2"/>
          </p:cNvCxnSpPr>
          <p:nvPr/>
        </p:nvCxnSpPr>
        <p:spPr>
          <a:xfrm flipV="1">
            <a:off x="847661" y="1312793"/>
            <a:ext cx="1111650" cy="1550101"/>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Connettore 2 10">
            <a:extLst>
              <a:ext uri="{FF2B5EF4-FFF2-40B4-BE49-F238E27FC236}">
                <a16:creationId xmlns:a16="http://schemas.microsoft.com/office/drawing/2014/main" id="{5D4CA57D-D0A6-4905-92DF-D0A37A2E6620}"/>
              </a:ext>
            </a:extLst>
          </p:cNvPr>
          <p:cNvCxnSpPr>
            <a:cxnSpLocks/>
            <a:stCxn id="14" idx="6"/>
            <a:endCxn id="51" idx="2"/>
          </p:cNvCxnSpPr>
          <p:nvPr/>
        </p:nvCxnSpPr>
        <p:spPr>
          <a:xfrm>
            <a:off x="847661" y="1912905"/>
            <a:ext cx="1111650" cy="83063"/>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Connettore 2 11">
            <a:extLst>
              <a:ext uri="{FF2B5EF4-FFF2-40B4-BE49-F238E27FC236}">
                <a16:creationId xmlns:a16="http://schemas.microsoft.com/office/drawing/2014/main" id="{962BA2DB-C565-4665-B490-D728AEC97E53}"/>
              </a:ext>
            </a:extLst>
          </p:cNvPr>
          <p:cNvCxnSpPr>
            <a:cxnSpLocks/>
            <a:stCxn id="15" idx="6"/>
            <a:endCxn id="51" idx="2"/>
          </p:cNvCxnSpPr>
          <p:nvPr/>
        </p:nvCxnSpPr>
        <p:spPr>
          <a:xfrm flipV="1">
            <a:off x="847661" y="1995968"/>
            <a:ext cx="1111650" cy="393400"/>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Connettore 2 12">
            <a:extLst>
              <a:ext uri="{FF2B5EF4-FFF2-40B4-BE49-F238E27FC236}">
                <a16:creationId xmlns:a16="http://schemas.microsoft.com/office/drawing/2014/main" id="{61490DB7-7138-42AB-B7C9-158DA5D719C1}"/>
              </a:ext>
            </a:extLst>
          </p:cNvPr>
          <p:cNvCxnSpPr>
            <a:cxnSpLocks/>
            <a:stCxn id="16" idx="6"/>
            <a:endCxn id="51" idx="2"/>
          </p:cNvCxnSpPr>
          <p:nvPr/>
        </p:nvCxnSpPr>
        <p:spPr>
          <a:xfrm flipV="1">
            <a:off x="847661" y="1995968"/>
            <a:ext cx="1111650" cy="866926"/>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Ovale 13">
            <a:extLst>
              <a:ext uri="{FF2B5EF4-FFF2-40B4-BE49-F238E27FC236}">
                <a16:creationId xmlns:a16="http://schemas.microsoft.com/office/drawing/2014/main" id="{FECBDC8C-75B4-409F-AF0F-475E14110EA7}"/>
              </a:ext>
            </a:extLst>
          </p:cNvPr>
          <p:cNvSpPr>
            <a:spLocks noChangeAspect="1"/>
          </p:cNvSpPr>
          <p:nvPr/>
        </p:nvSpPr>
        <p:spPr>
          <a:xfrm>
            <a:off x="552586" y="1766744"/>
            <a:ext cx="295076" cy="292318"/>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e 14">
            <a:extLst>
              <a:ext uri="{FF2B5EF4-FFF2-40B4-BE49-F238E27FC236}">
                <a16:creationId xmlns:a16="http://schemas.microsoft.com/office/drawing/2014/main" id="{0E7C9E86-4ED5-4204-90E9-8317FD50DC50}"/>
              </a:ext>
            </a:extLst>
          </p:cNvPr>
          <p:cNvSpPr>
            <a:spLocks noChangeAspect="1"/>
          </p:cNvSpPr>
          <p:nvPr/>
        </p:nvSpPr>
        <p:spPr>
          <a:xfrm>
            <a:off x="552586" y="2243207"/>
            <a:ext cx="295076" cy="292318"/>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e 15">
            <a:extLst>
              <a:ext uri="{FF2B5EF4-FFF2-40B4-BE49-F238E27FC236}">
                <a16:creationId xmlns:a16="http://schemas.microsoft.com/office/drawing/2014/main" id="{6910ED12-EF00-435F-A8E1-C33B5AF3FBE0}"/>
              </a:ext>
            </a:extLst>
          </p:cNvPr>
          <p:cNvSpPr>
            <a:spLocks noChangeAspect="1"/>
          </p:cNvSpPr>
          <p:nvPr/>
        </p:nvSpPr>
        <p:spPr>
          <a:xfrm>
            <a:off x="552585" y="2716733"/>
            <a:ext cx="295076" cy="292318"/>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Connettore 2 16">
            <a:extLst>
              <a:ext uri="{FF2B5EF4-FFF2-40B4-BE49-F238E27FC236}">
                <a16:creationId xmlns:a16="http://schemas.microsoft.com/office/drawing/2014/main" id="{9777D024-D414-4F23-B190-6BED5BBDFB16}"/>
              </a:ext>
            </a:extLst>
          </p:cNvPr>
          <p:cNvCxnSpPr>
            <a:cxnSpLocks/>
            <a:stCxn id="14" idx="6"/>
            <a:endCxn id="52" idx="2"/>
          </p:cNvCxnSpPr>
          <p:nvPr/>
        </p:nvCxnSpPr>
        <p:spPr>
          <a:xfrm>
            <a:off x="847661" y="1912905"/>
            <a:ext cx="1111650" cy="771220"/>
          </a:xfrm>
          <a:prstGeom prst="straightConnector1">
            <a:avLst/>
          </a:prstGeom>
          <a:ln w="127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Connettore 2 17">
            <a:extLst>
              <a:ext uri="{FF2B5EF4-FFF2-40B4-BE49-F238E27FC236}">
                <a16:creationId xmlns:a16="http://schemas.microsoft.com/office/drawing/2014/main" id="{40DD79D2-2E0C-41D1-A90D-89EAA04069C6}"/>
              </a:ext>
            </a:extLst>
          </p:cNvPr>
          <p:cNvCxnSpPr>
            <a:cxnSpLocks/>
            <a:stCxn id="15" idx="6"/>
            <a:endCxn id="52" idx="2"/>
          </p:cNvCxnSpPr>
          <p:nvPr/>
        </p:nvCxnSpPr>
        <p:spPr>
          <a:xfrm>
            <a:off x="847661" y="2389366"/>
            <a:ext cx="1111650" cy="294757"/>
          </a:xfrm>
          <a:prstGeom prst="straightConnector1">
            <a:avLst/>
          </a:prstGeom>
          <a:ln w="127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Connettore 2 18">
            <a:extLst>
              <a:ext uri="{FF2B5EF4-FFF2-40B4-BE49-F238E27FC236}">
                <a16:creationId xmlns:a16="http://schemas.microsoft.com/office/drawing/2014/main" id="{FD08F1CC-547E-414A-97FC-F2BCF2AE675E}"/>
              </a:ext>
            </a:extLst>
          </p:cNvPr>
          <p:cNvCxnSpPr>
            <a:cxnSpLocks/>
            <a:stCxn id="16" idx="6"/>
            <a:endCxn id="52" idx="2"/>
          </p:cNvCxnSpPr>
          <p:nvPr/>
        </p:nvCxnSpPr>
        <p:spPr>
          <a:xfrm flipV="1">
            <a:off x="847661" y="2684123"/>
            <a:ext cx="1111650" cy="178769"/>
          </a:xfrm>
          <a:prstGeom prst="straightConnector1">
            <a:avLst/>
          </a:prstGeom>
          <a:ln w="127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Connettore 2 19">
            <a:extLst>
              <a:ext uri="{FF2B5EF4-FFF2-40B4-BE49-F238E27FC236}">
                <a16:creationId xmlns:a16="http://schemas.microsoft.com/office/drawing/2014/main" id="{3738CD02-A0B9-4E69-AD05-3CFD19CF5480}"/>
              </a:ext>
            </a:extLst>
          </p:cNvPr>
          <p:cNvCxnSpPr>
            <a:cxnSpLocks/>
            <a:stCxn id="14" idx="6"/>
            <a:endCxn id="53" idx="2"/>
          </p:cNvCxnSpPr>
          <p:nvPr/>
        </p:nvCxnSpPr>
        <p:spPr>
          <a:xfrm>
            <a:off x="847661" y="1912905"/>
            <a:ext cx="1111650" cy="1454395"/>
          </a:xfrm>
          <a:prstGeom prst="straightConnector1">
            <a:avLst/>
          </a:prstGeom>
          <a:ln w="127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Connettore 2 20">
            <a:extLst>
              <a:ext uri="{FF2B5EF4-FFF2-40B4-BE49-F238E27FC236}">
                <a16:creationId xmlns:a16="http://schemas.microsoft.com/office/drawing/2014/main" id="{3A9AD26C-DD24-43C3-9689-98EFED6E6A72}"/>
              </a:ext>
            </a:extLst>
          </p:cNvPr>
          <p:cNvCxnSpPr>
            <a:cxnSpLocks/>
            <a:stCxn id="15" idx="6"/>
            <a:endCxn id="53" idx="2"/>
          </p:cNvCxnSpPr>
          <p:nvPr/>
        </p:nvCxnSpPr>
        <p:spPr>
          <a:xfrm>
            <a:off x="847659" y="2389366"/>
            <a:ext cx="1111650" cy="977931"/>
          </a:xfrm>
          <a:prstGeom prst="straightConnector1">
            <a:avLst/>
          </a:prstGeom>
          <a:ln w="127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Connettore 2 21">
            <a:extLst>
              <a:ext uri="{FF2B5EF4-FFF2-40B4-BE49-F238E27FC236}">
                <a16:creationId xmlns:a16="http://schemas.microsoft.com/office/drawing/2014/main" id="{8C2620D1-4B36-4508-99D0-7E7970E7F117}"/>
              </a:ext>
            </a:extLst>
          </p:cNvPr>
          <p:cNvCxnSpPr>
            <a:cxnSpLocks/>
            <a:stCxn id="16" idx="6"/>
            <a:endCxn id="53" idx="2"/>
          </p:cNvCxnSpPr>
          <p:nvPr/>
        </p:nvCxnSpPr>
        <p:spPr>
          <a:xfrm>
            <a:off x="847661" y="2862892"/>
            <a:ext cx="1111650" cy="504405"/>
          </a:xfrm>
          <a:prstGeom prst="straightConnector1">
            <a:avLst/>
          </a:prstGeom>
          <a:ln w="127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23" name="Ovale 22">
            <a:extLst>
              <a:ext uri="{FF2B5EF4-FFF2-40B4-BE49-F238E27FC236}">
                <a16:creationId xmlns:a16="http://schemas.microsoft.com/office/drawing/2014/main" id="{538B257E-0010-4CA0-B7D7-D9E84A299C6B}"/>
              </a:ext>
            </a:extLst>
          </p:cNvPr>
          <p:cNvSpPr>
            <a:spLocks noChangeAspect="1"/>
          </p:cNvSpPr>
          <p:nvPr/>
        </p:nvSpPr>
        <p:spPr>
          <a:xfrm>
            <a:off x="4492866" y="1866813"/>
            <a:ext cx="295076" cy="292318"/>
          </a:xfrm>
          <a:prstGeom prst="ellipse">
            <a:avLst/>
          </a:prstGeom>
          <a:noFill/>
          <a:ln w="190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Connettore 2 23">
            <a:extLst>
              <a:ext uri="{FF2B5EF4-FFF2-40B4-BE49-F238E27FC236}">
                <a16:creationId xmlns:a16="http://schemas.microsoft.com/office/drawing/2014/main" id="{95206F45-F932-400F-B8BF-96CB11CA4D2D}"/>
              </a:ext>
            </a:extLst>
          </p:cNvPr>
          <p:cNvCxnSpPr>
            <a:cxnSpLocks/>
            <a:stCxn id="43" idx="6"/>
            <a:endCxn id="23" idx="2"/>
          </p:cNvCxnSpPr>
          <p:nvPr/>
        </p:nvCxnSpPr>
        <p:spPr>
          <a:xfrm>
            <a:off x="3543186" y="1687938"/>
            <a:ext cx="949680" cy="325034"/>
          </a:xfrm>
          <a:prstGeom prst="straightConnector1">
            <a:avLst/>
          </a:prstGeom>
          <a:ln w="127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25" name="Connettore 2 24">
            <a:extLst>
              <a:ext uri="{FF2B5EF4-FFF2-40B4-BE49-F238E27FC236}">
                <a16:creationId xmlns:a16="http://schemas.microsoft.com/office/drawing/2014/main" id="{18A4E124-A4F5-4275-8836-106D1471FC38}"/>
              </a:ext>
            </a:extLst>
          </p:cNvPr>
          <p:cNvCxnSpPr>
            <a:cxnSpLocks/>
            <a:stCxn id="44" idx="6"/>
            <a:endCxn id="23" idx="2"/>
          </p:cNvCxnSpPr>
          <p:nvPr/>
        </p:nvCxnSpPr>
        <p:spPr>
          <a:xfrm flipV="1">
            <a:off x="3543186" y="2012972"/>
            <a:ext cx="949680" cy="358140"/>
          </a:xfrm>
          <a:prstGeom prst="straightConnector1">
            <a:avLst/>
          </a:prstGeom>
          <a:ln w="127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26" name="Connettore 2 25">
            <a:extLst>
              <a:ext uri="{FF2B5EF4-FFF2-40B4-BE49-F238E27FC236}">
                <a16:creationId xmlns:a16="http://schemas.microsoft.com/office/drawing/2014/main" id="{5154807F-C223-4977-8CF7-65B818986818}"/>
              </a:ext>
            </a:extLst>
          </p:cNvPr>
          <p:cNvCxnSpPr>
            <a:cxnSpLocks/>
            <a:stCxn id="45" idx="6"/>
            <a:endCxn id="23" idx="2"/>
          </p:cNvCxnSpPr>
          <p:nvPr/>
        </p:nvCxnSpPr>
        <p:spPr>
          <a:xfrm flipV="1">
            <a:off x="3543186" y="2012972"/>
            <a:ext cx="949680" cy="1046297"/>
          </a:xfrm>
          <a:prstGeom prst="straightConnector1">
            <a:avLst/>
          </a:prstGeom>
          <a:ln w="127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7" name="CasellaDiTesto 26">
                <a:extLst>
                  <a:ext uri="{FF2B5EF4-FFF2-40B4-BE49-F238E27FC236}">
                    <a16:creationId xmlns:a16="http://schemas.microsoft.com/office/drawing/2014/main" id="{AADE565A-876D-450C-9465-9AB3F7E730C2}"/>
                  </a:ext>
                </a:extLst>
              </p:cNvPr>
              <p:cNvSpPr txBox="1"/>
              <p:nvPr/>
            </p:nvSpPr>
            <p:spPr>
              <a:xfrm>
                <a:off x="157627" y="1688016"/>
                <a:ext cx="52540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it-IT" b="0" i="1" smtClean="0">
                              <a:latin typeface="Cambria Math" panose="02040503050406030204" pitchFamily="18" charset="0"/>
                            </a:rPr>
                            <m:t>𝑥</m:t>
                          </m:r>
                        </m:e>
                        <m:sub>
                          <m:r>
                            <a:rPr lang="it-IT" b="0" i="1" smtClean="0">
                              <a:latin typeface="Cambria Math" panose="02040503050406030204" pitchFamily="18" charset="0"/>
                            </a:rPr>
                            <m:t>𝑖</m:t>
                          </m:r>
                          <m:r>
                            <a:rPr lang="it-IT" b="0" i="1" smtClean="0">
                              <a:latin typeface="Cambria Math" panose="02040503050406030204" pitchFamily="18" charset="0"/>
                            </a:rPr>
                            <m:t>1</m:t>
                          </m:r>
                        </m:sub>
                      </m:sSub>
                    </m:oMath>
                  </m:oMathPara>
                </a14:m>
                <a:endParaRPr lang="en-US" dirty="0"/>
              </a:p>
            </p:txBody>
          </p:sp>
        </mc:Choice>
        <mc:Fallback xmlns="">
          <p:sp>
            <p:nvSpPr>
              <p:cNvPr id="27" name="CasellaDiTesto 26">
                <a:extLst>
                  <a:ext uri="{FF2B5EF4-FFF2-40B4-BE49-F238E27FC236}">
                    <a16:creationId xmlns:a16="http://schemas.microsoft.com/office/drawing/2014/main" id="{AADE565A-876D-450C-9465-9AB3F7E730C2}"/>
                  </a:ext>
                </a:extLst>
              </p:cNvPr>
              <p:cNvSpPr txBox="1">
                <a:spLocks noRot="1" noChangeAspect="1" noMove="1" noResize="1" noEditPoints="1" noAdjustHandles="1" noChangeArrowheads="1" noChangeShapeType="1" noTextEdit="1"/>
              </p:cNvSpPr>
              <p:nvPr/>
            </p:nvSpPr>
            <p:spPr>
              <a:xfrm>
                <a:off x="157627" y="1688016"/>
                <a:ext cx="525400" cy="369332"/>
              </a:xfrm>
              <a:prstGeom prst="rect">
                <a:avLst/>
              </a:prstGeom>
              <a:blipFill>
                <a:blip r:embed="rId5"/>
                <a:stretch>
                  <a:fillRect b="-1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CasellaDiTesto 27">
                <a:extLst>
                  <a:ext uri="{FF2B5EF4-FFF2-40B4-BE49-F238E27FC236}">
                    <a16:creationId xmlns:a16="http://schemas.microsoft.com/office/drawing/2014/main" id="{E5859B80-3F02-4470-A1BF-3A932FAD0F89}"/>
                  </a:ext>
                </a:extLst>
              </p:cNvPr>
              <p:cNvSpPr txBox="1"/>
              <p:nvPr/>
            </p:nvSpPr>
            <p:spPr>
              <a:xfrm>
                <a:off x="147091" y="2167822"/>
                <a:ext cx="52540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it-IT" b="0" i="1" smtClean="0">
                              <a:latin typeface="Cambria Math" panose="02040503050406030204" pitchFamily="18" charset="0"/>
                            </a:rPr>
                            <m:t>𝑥</m:t>
                          </m:r>
                        </m:e>
                        <m:sub>
                          <m:r>
                            <a:rPr lang="it-IT" b="0" i="1" smtClean="0">
                              <a:latin typeface="Cambria Math" panose="02040503050406030204" pitchFamily="18" charset="0"/>
                            </a:rPr>
                            <m:t>𝑖</m:t>
                          </m:r>
                          <m:r>
                            <a:rPr lang="it-IT" b="0" i="1" smtClean="0">
                              <a:latin typeface="Cambria Math" panose="02040503050406030204" pitchFamily="18" charset="0"/>
                            </a:rPr>
                            <m:t>2</m:t>
                          </m:r>
                        </m:sub>
                      </m:sSub>
                    </m:oMath>
                  </m:oMathPara>
                </a14:m>
                <a:endParaRPr lang="en-US" dirty="0"/>
              </a:p>
            </p:txBody>
          </p:sp>
        </mc:Choice>
        <mc:Fallback xmlns="">
          <p:sp>
            <p:nvSpPr>
              <p:cNvPr id="28" name="CasellaDiTesto 27">
                <a:extLst>
                  <a:ext uri="{FF2B5EF4-FFF2-40B4-BE49-F238E27FC236}">
                    <a16:creationId xmlns:a16="http://schemas.microsoft.com/office/drawing/2014/main" id="{E5859B80-3F02-4470-A1BF-3A932FAD0F89}"/>
                  </a:ext>
                </a:extLst>
              </p:cNvPr>
              <p:cNvSpPr txBox="1">
                <a:spLocks noRot="1" noChangeAspect="1" noMove="1" noResize="1" noEditPoints="1" noAdjustHandles="1" noChangeArrowheads="1" noChangeShapeType="1" noTextEdit="1"/>
              </p:cNvSpPr>
              <p:nvPr/>
            </p:nvSpPr>
            <p:spPr>
              <a:xfrm>
                <a:off x="147091" y="2167822"/>
                <a:ext cx="525400" cy="369332"/>
              </a:xfrm>
              <a:prstGeom prst="rect">
                <a:avLst/>
              </a:prstGeom>
              <a:blipFill>
                <a:blip r:embed="rId6"/>
                <a:stretch>
                  <a:fillRect b="-1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CasellaDiTesto 28">
                <a:extLst>
                  <a:ext uri="{FF2B5EF4-FFF2-40B4-BE49-F238E27FC236}">
                    <a16:creationId xmlns:a16="http://schemas.microsoft.com/office/drawing/2014/main" id="{D5811BB3-8343-4FD5-8C70-144026D51186}"/>
                  </a:ext>
                </a:extLst>
              </p:cNvPr>
              <p:cNvSpPr txBox="1"/>
              <p:nvPr/>
            </p:nvSpPr>
            <p:spPr>
              <a:xfrm>
                <a:off x="145440" y="2647628"/>
                <a:ext cx="52540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it-IT" b="0" i="1" smtClean="0">
                              <a:latin typeface="Cambria Math" panose="02040503050406030204" pitchFamily="18" charset="0"/>
                            </a:rPr>
                            <m:t>𝑥</m:t>
                          </m:r>
                        </m:e>
                        <m:sub>
                          <m:r>
                            <a:rPr lang="it-IT" b="0" i="1" smtClean="0">
                              <a:latin typeface="Cambria Math" panose="02040503050406030204" pitchFamily="18" charset="0"/>
                            </a:rPr>
                            <m:t>𝑖</m:t>
                          </m:r>
                          <m:r>
                            <a:rPr lang="it-IT" b="0" i="1" smtClean="0">
                              <a:latin typeface="Cambria Math" panose="02040503050406030204" pitchFamily="18" charset="0"/>
                            </a:rPr>
                            <m:t>3</m:t>
                          </m:r>
                        </m:sub>
                      </m:sSub>
                    </m:oMath>
                  </m:oMathPara>
                </a14:m>
                <a:endParaRPr lang="en-US" dirty="0"/>
              </a:p>
            </p:txBody>
          </p:sp>
        </mc:Choice>
        <mc:Fallback xmlns="">
          <p:sp>
            <p:nvSpPr>
              <p:cNvPr id="29" name="CasellaDiTesto 28">
                <a:extLst>
                  <a:ext uri="{FF2B5EF4-FFF2-40B4-BE49-F238E27FC236}">
                    <a16:creationId xmlns:a16="http://schemas.microsoft.com/office/drawing/2014/main" id="{D5811BB3-8343-4FD5-8C70-144026D51186}"/>
                  </a:ext>
                </a:extLst>
              </p:cNvPr>
              <p:cNvSpPr txBox="1">
                <a:spLocks noRot="1" noChangeAspect="1" noMove="1" noResize="1" noEditPoints="1" noAdjustHandles="1" noChangeArrowheads="1" noChangeShapeType="1" noTextEdit="1"/>
              </p:cNvSpPr>
              <p:nvPr/>
            </p:nvSpPr>
            <p:spPr>
              <a:xfrm>
                <a:off x="145440" y="2647628"/>
                <a:ext cx="525400" cy="369332"/>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CasellaDiTesto 29">
                <a:extLst>
                  <a:ext uri="{FF2B5EF4-FFF2-40B4-BE49-F238E27FC236}">
                    <a16:creationId xmlns:a16="http://schemas.microsoft.com/office/drawing/2014/main" id="{6A11928E-A00C-4EB7-A6C1-6A84A668DB1F}"/>
                  </a:ext>
                </a:extLst>
              </p:cNvPr>
              <p:cNvSpPr txBox="1"/>
              <p:nvPr/>
            </p:nvSpPr>
            <p:spPr>
              <a:xfrm>
                <a:off x="1955434" y="1078766"/>
                <a:ext cx="47263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it-IT" b="0" i="1" smtClean="0">
                              <a:latin typeface="Cambria Math" panose="02040503050406030204" pitchFamily="18" charset="0"/>
                            </a:rPr>
                            <m:t>𝑛</m:t>
                          </m:r>
                        </m:e>
                        <m:sub>
                          <m:r>
                            <a:rPr lang="it-IT" b="0" i="1" smtClean="0">
                              <a:latin typeface="Cambria Math" panose="02040503050406030204" pitchFamily="18" charset="0"/>
                            </a:rPr>
                            <m:t>1</m:t>
                          </m:r>
                        </m:sub>
                      </m:sSub>
                    </m:oMath>
                  </m:oMathPara>
                </a14:m>
                <a:endParaRPr lang="en-US" dirty="0"/>
              </a:p>
            </p:txBody>
          </p:sp>
        </mc:Choice>
        <mc:Fallback xmlns="">
          <p:sp>
            <p:nvSpPr>
              <p:cNvPr id="30" name="CasellaDiTesto 29">
                <a:extLst>
                  <a:ext uri="{FF2B5EF4-FFF2-40B4-BE49-F238E27FC236}">
                    <a16:creationId xmlns:a16="http://schemas.microsoft.com/office/drawing/2014/main" id="{6A11928E-A00C-4EB7-A6C1-6A84A668DB1F}"/>
                  </a:ext>
                </a:extLst>
              </p:cNvPr>
              <p:cNvSpPr txBox="1">
                <a:spLocks noRot="1" noChangeAspect="1" noMove="1" noResize="1" noEditPoints="1" noAdjustHandles="1" noChangeArrowheads="1" noChangeShapeType="1" noTextEdit="1"/>
              </p:cNvSpPr>
              <p:nvPr/>
            </p:nvSpPr>
            <p:spPr>
              <a:xfrm>
                <a:off x="1955434" y="1078766"/>
                <a:ext cx="472630" cy="369332"/>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CasellaDiTesto 30">
                <a:extLst>
                  <a:ext uri="{FF2B5EF4-FFF2-40B4-BE49-F238E27FC236}">
                    <a16:creationId xmlns:a16="http://schemas.microsoft.com/office/drawing/2014/main" id="{5ED68F9A-2A13-4AF7-9088-5499B375CFBD}"/>
                  </a:ext>
                </a:extLst>
              </p:cNvPr>
              <p:cNvSpPr txBox="1"/>
              <p:nvPr/>
            </p:nvSpPr>
            <p:spPr>
              <a:xfrm>
                <a:off x="1955434" y="1783556"/>
                <a:ext cx="477951"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it-IT" b="0" i="1" smtClean="0">
                              <a:latin typeface="Cambria Math" panose="02040503050406030204" pitchFamily="18" charset="0"/>
                            </a:rPr>
                            <m:t>𝑛</m:t>
                          </m:r>
                        </m:e>
                        <m:sub>
                          <m:r>
                            <a:rPr lang="it-IT" b="0" i="1" smtClean="0">
                              <a:latin typeface="Cambria Math" panose="02040503050406030204" pitchFamily="18" charset="0"/>
                            </a:rPr>
                            <m:t>2</m:t>
                          </m:r>
                        </m:sub>
                      </m:sSub>
                    </m:oMath>
                  </m:oMathPara>
                </a14:m>
                <a:endParaRPr lang="en-US" dirty="0"/>
              </a:p>
            </p:txBody>
          </p:sp>
        </mc:Choice>
        <mc:Fallback xmlns="">
          <p:sp>
            <p:nvSpPr>
              <p:cNvPr id="31" name="CasellaDiTesto 30">
                <a:extLst>
                  <a:ext uri="{FF2B5EF4-FFF2-40B4-BE49-F238E27FC236}">
                    <a16:creationId xmlns:a16="http://schemas.microsoft.com/office/drawing/2014/main" id="{5ED68F9A-2A13-4AF7-9088-5499B375CFBD}"/>
                  </a:ext>
                </a:extLst>
              </p:cNvPr>
              <p:cNvSpPr txBox="1">
                <a:spLocks noRot="1" noChangeAspect="1" noMove="1" noResize="1" noEditPoints="1" noAdjustHandles="1" noChangeArrowheads="1" noChangeShapeType="1" noTextEdit="1"/>
              </p:cNvSpPr>
              <p:nvPr/>
            </p:nvSpPr>
            <p:spPr>
              <a:xfrm>
                <a:off x="1955434" y="1783556"/>
                <a:ext cx="477951" cy="369332"/>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 name="CasellaDiTesto 31">
                <a:extLst>
                  <a:ext uri="{FF2B5EF4-FFF2-40B4-BE49-F238E27FC236}">
                    <a16:creationId xmlns:a16="http://schemas.microsoft.com/office/drawing/2014/main" id="{B2E9E9FB-B4FA-4F5E-A8A7-31C9C9018790}"/>
                  </a:ext>
                </a:extLst>
              </p:cNvPr>
              <p:cNvSpPr txBox="1"/>
              <p:nvPr/>
            </p:nvSpPr>
            <p:spPr>
              <a:xfrm>
                <a:off x="1941649" y="3154887"/>
                <a:ext cx="477951"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it-IT" b="0" i="1" smtClean="0">
                              <a:latin typeface="Cambria Math" panose="02040503050406030204" pitchFamily="18" charset="0"/>
                            </a:rPr>
                            <m:t>𝑛</m:t>
                          </m:r>
                        </m:e>
                        <m:sub>
                          <m:r>
                            <a:rPr lang="it-IT" b="0" i="1" smtClean="0">
                              <a:latin typeface="Cambria Math" panose="02040503050406030204" pitchFamily="18" charset="0"/>
                            </a:rPr>
                            <m:t>4</m:t>
                          </m:r>
                        </m:sub>
                      </m:sSub>
                    </m:oMath>
                  </m:oMathPara>
                </a14:m>
                <a:endParaRPr lang="en-US" dirty="0"/>
              </a:p>
            </p:txBody>
          </p:sp>
        </mc:Choice>
        <mc:Fallback xmlns="">
          <p:sp>
            <p:nvSpPr>
              <p:cNvPr id="32" name="CasellaDiTesto 31">
                <a:extLst>
                  <a:ext uri="{FF2B5EF4-FFF2-40B4-BE49-F238E27FC236}">
                    <a16:creationId xmlns:a16="http://schemas.microsoft.com/office/drawing/2014/main" id="{B2E9E9FB-B4FA-4F5E-A8A7-31C9C9018790}"/>
                  </a:ext>
                </a:extLst>
              </p:cNvPr>
              <p:cNvSpPr txBox="1">
                <a:spLocks noRot="1" noChangeAspect="1" noMove="1" noResize="1" noEditPoints="1" noAdjustHandles="1" noChangeArrowheads="1" noChangeShapeType="1" noTextEdit="1"/>
              </p:cNvSpPr>
              <p:nvPr/>
            </p:nvSpPr>
            <p:spPr>
              <a:xfrm>
                <a:off x="1941649" y="3154887"/>
                <a:ext cx="477951" cy="369332"/>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CasellaDiTesto 32">
                <a:extLst>
                  <a:ext uri="{FF2B5EF4-FFF2-40B4-BE49-F238E27FC236}">
                    <a16:creationId xmlns:a16="http://schemas.microsoft.com/office/drawing/2014/main" id="{9349ED77-2DAA-436E-809D-C635B5E5D1C7}"/>
                  </a:ext>
                </a:extLst>
              </p:cNvPr>
              <p:cNvSpPr txBox="1"/>
              <p:nvPr/>
            </p:nvSpPr>
            <p:spPr>
              <a:xfrm>
                <a:off x="4400999" y="1787889"/>
                <a:ext cx="506100" cy="35394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it-IT" sz="1700" i="1" smtClean="0">
                              <a:latin typeface="Cambria Math" panose="02040503050406030204" pitchFamily="18" charset="0"/>
                            </a:rPr>
                          </m:ctrlPr>
                        </m:sSubPr>
                        <m:e>
                          <m:r>
                            <a:rPr lang="it-IT" sz="1700" b="0" i="1" smtClean="0">
                              <a:latin typeface="Cambria Math" panose="02040503050406030204" pitchFamily="18" charset="0"/>
                            </a:rPr>
                            <m:t>𝑦</m:t>
                          </m:r>
                        </m:e>
                        <m:sub>
                          <m:r>
                            <a:rPr lang="it-IT" sz="1700" b="0" i="1" smtClean="0">
                              <a:latin typeface="Cambria Math" panose="02040503050406030204" pitchFamily="18" charset="0"/>
                            </a:rPr>
                            <m:t>𝑖</m:t>
                          </m:r>
                          <m:r>
                            <a:rPr lang="it-IT" sz="1700" b="0" i="1" smtClean="0">
                              <a:latin typeface="Cambria Math" panose="02040503050406030204" pitchFamily="18" charset="0"/>
                            </a:rPr>
                            <m:t>1</m:t>
                          </m:r>
                        </m:sub>
                      </m:sSub>
                    </m:oMath>
                  </m:oMathPara>
                </a14:m>
                <a:endParaRPr lang="en-US" sz="1700" dirty="0"/>
              </a:p>
            </p:txBody>
          </p:sp>
        </mc:Choice>
        <mc:Fallback xmlns="">
          <p:sp>
            <p:nvSpPr>
              <p:cNvPr id="33" name="CasellaDiTesto 32">
                <a:extLst>
                  <a:ext uri="{FF2B5EF4-FFF2-40B4-BE49-F238E27FC236}">
                    <a16:creationId xmlns:a16="http://schemas.microsoft.com/office/drawing/2014/main" id="{9349ED77-2DAA-436E-809D-C635B5E5D1C7}"/>
                  </a:ext>
                </a:extLst>
              </p:cNvPr>
              <p:cNvSpPr txBox="1">
                <a:spLocks noRot="1" noChangeAspect="1" noMove="1" noResize="1" noEditPoints="1" noAdjustHandles="1" noChangeArrowheads="1" noChangeShapeType="1" noTextEdit="1"/>
              </p:cNvSpPr>
              <p:nvPr/>
            </p:nvSpPr>
            <p:spPr>
              <a:xfrm>
                <a:off x="4400999" y="1787889"/>
                <a:ext cx="506100" cy="353943"/>
              </a:xfrm>
              <a:prstGeom prst="rect">
                <a:avLst/>
              </a:prstGeom>
              <a:blipFill>
                <a:blip r:embed="rId11"/>
                <a:stretch>
                  <a:fillRect b="-3448"/>
                </a:stretch>
              </a:blipFill>
            </p:spPr>
            <p:txBody>
              <a:bodyPr/>
              <a:lstStyle/>
              <a:p>
                <a:r>
                  <a:rPr lang="en-US">
                    <a:noFill/>
                  </a:rPr>
                  <a:t> </a:t>
                </a:r>
              </a:p>
            </p:txBody>
          </p:sp>
        </mc:Fallback>
      </mc:AlternateContent>
      <p:sp>
        <p:nvSpPr>
          <p:cNvPr id="34" name="CasellaDiTesto 33">
            <a:extLst>
              <a:ext uri="{FF2B5EF4-FFF2-40B4-BE49-F238E27FC236}">
                <a16:creationId xmlns:a16="http://schemas.microsoft.com/office/drawing/2014/main" id="{B9FBDD33-F282-48F9-9BA6-2F64DA827F52}"/>
              </a:ext>
            </a:extLst>
          </p:cNvPr>
          <p:cNvSpPr txBox="1"/>
          <p:nvPr/>
        </p:nvSpPr>
        <p:spPr>
          <a:xfrm>
            <a:off x="1671796" y="659549"/>
            <a:ext cx="1318502" cy="338554"/>
          </a:xfrm>
          <a:prstGeom prst="rect">
            <a:avLst/>
          </a:prstGeom>
          <a:noFill/>
        </p:spPr>
        <p:txBody>
          <a:bodyPr wrap="square">
            <a:spAutoFit/>
          </a:bodyPr>
          <a:lstStyle/>
          <a:p>
            <a:r>
              <a:rPr lang="en-US" sz="1600" b="1" dirty="0"/>
              <a:t>1</a:t>
            </a:r>
            <a:r>
              <a:rPr lang="en-US" sz="1600" b="1" baseline="30000" dirty="0"/>
              <a:t>st</a:t>
            </a:r>
            <a:r>
              <a:rPr lang="en-US" sz="1600" b="1" dirty="0"/>
              <a:t> FC layer</a:t>
            </a:r>
            <a:endParaRPr lang="en-US" sz="1600" dirty="0"/>
          </a:p>
        </p:txBody>
      </p:sp>
      <p:sp>
        <p:nvSpPr>
          <p:cNvPr id="35" name="Rettangolo 34">
            <a:extLst>
              <a:ext uri="{FF2B5EF4-FFF2-40B4-BE49-F238E27FC236}">
                <a16:creationId xmlns:a16="http://schemas.microsoft.com/office/drawing/2014/main" id="{F6C39C0C-B242-4638-A8E5-83514C6373B6}"/>
              </a:ext>
            </a:extLst>
          </p:cNvPr>
          <p:cNvSpPr/>
          <p:nvPr/>
        </p:nvSpPr>
        <p:spPr>
          <a:xfrm>
            <a:off x="1747236" y="960783"/>
            <a:ext cx="882473" cy="279060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ttangolo 35">
            <a:extLst>
              <a:ext uri="{FF2B5EF4-FFF2-40B4-BE49-F238E27FC236}">
                <a16:creationId xmlns:a16="http://schemas.microsoft.com/office/drawing/2014/main" id="{43F50314-3A58-4E2A-93F7-238D6E985061}"/>
              </a:ext>
            </a:extLst>
          </p:cNvPr>
          <p:cNvSpPr/>
          <p:nvPr/>
        </p:nvSpPr>
        <p:spPr>
          <a:xfrm>
            <a:off x="202752" y="1526676"/>
            <a:ext cx="882473" cy="168822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CasellaDiTesto 36">
            <a:extLst>
              <a:ext uri="{FF2B5EF4-FFF2-40B4-BE49-F238E27FC236}">
                <a16:creationId xmlns:a16="http://schemas.microsoft.com/office/drawing/2014/main" id="{45C02CAB-C16D-45DE-BBEC-D272922A2933}"/>
              </a:ext>
            </a:extLst>
          </p:cNvPr>
          <p:cNvSpPr txBox="1"/>
          <p:nvPr/>
        </p:nvSpPr>
        <p:spPr>
          <a:xfrm>
            <a:off x="96434" y="1191982"/>
            <a:ext cx="1163762" cy="338554"/>
          </a:xfrm>
          <a:prstGeom prst="rect">
            <a:avLst/>
          </a:prstGeom>
          <a:noFill/>
        </p:spPr>
        <p:txBody>
          <a:bodyPr wrap="square">
            <a:spAutoFit/>
          </a:bodyPr>
          <a:lstStyle/>
          <a:p>
            <a:r>
              <a:rPr lang="en-US" sz="1600" b="1" dirty="0"/>
              <a:t>Input layer</a:t>
            </a:r>
            <a:endParaRPr lang="en-US" sz="1600" dirty="0"/>
          </a:p>
        </p:txBody>
      </p:sp>
      <p:sp>
        <p:nvSpPr>
          <p:cNvPr id="38" name="CasellaDiTesto 37">
            <a:extLst>
              <a:ext uri="{FF2B5EF4-FFF2-40B4-BE49-F238E27FC236}">
                <a16:creationId xmlns:a16="http://schemas.microsoft.com/office/drawing/2014/main" id="{7A3EA34A-5FAA-4A60-94A7-78C433510EAA}"/>
              </a:ext>
            </a:extLst>
          </p:cNvPr>
          <p:cNvSpPr txBox="1"/>
          <p:nvPr/>
        </p:nvSpPr>
        <p:spPr>
          <a:xfrm>
            <a:off x="4108616" y="1513259"/>
            <a:ext cx="1303602" cy="338554"/>
          </a:xfrm>
          <a:prstGeom prst="rect">
            <a:avLst/>
          </a:prstGeom>
          <a:noFill/>
        </p:spPr>
        <p:txBody>
          <a:bodyPr wrap="square">
            <a:spAutoFit/>
          </a:bodyPr>
          <a:lstStyle/>
          <a:p>
            <a:r>
              <a:rPr lang="en-US" sz="1600" b="1" dirty="0"/>
              <a:t>Output layer</a:t>
            </a:r>
            <a:endParaRPr lang="en-US" sz="1600" dirty="0"/>
          </a:p>
        </p:txBody>
      </p:sp>
      <mc:AlternateContent xmlns:mc="http://schemas.openxmlformats.org/markup-compatibility/2006" xmlns:a14="http://schemas.microsoft.com/office/drawing/2010/main">
        <mc:Choice Requires="a14">
          <p:sp>
            <p:nvSpPr>
              <p:cNvPr id="39" name="CasellaDiTesto 38">
                <a:extLst>
                  <a:ext uri="{FF2B5EF4-FFF2-40B4-BE49-F238E27FC236}">
                    <a16:creationId xmlns:a16="http://schemas.microsoft.com/office/drawing/2014/main" id="{F6211B2E-883D-4B9A-BBA3-44A22A6BC7C4}"/>
                  </a:ext>
                </a:extLst>
              </p:cNvPr>
              <p:cNvSpPr txBox="1"/>
              <p:nvPr/>
            </p:nvSpPr>
            <p:spPr>
              <a:xfrm>
                <a:off x="3124640" y="1458332"/>
                <a:ext cx="47263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it-IT" b="0" i="1" smtClean="0">
                              <a:latin typeface="Cambria Math" panose="02040503050406030204" pitchFamily="18" charset="0"/>
                            </a:rPr>
                            <m:t>𝑛</m:t>
                          </m:r>
                        </m:e>
                        <m:sub>
                          <m:r>
                            <a:rPr lang="it-IT" b="0" i="1" smtClean="0">
                              <a:latin typeface="Cambria Math" panose="02040503050406030204" pitchFamily="18" charset="0"/>
                            </a:rPr>
                            <m:t>1</m:t>
                          </m:r>
                        </m:sub>
                      </m:sSub>
                    </m:oMath>
                  </m:oMathPara>
                </a14:m>
                <a:endParaRPr lang="en-US" dirty="0"/>
              </a:p>
            </p:txBody>
          </p:sp>
        </mc:Choice>
        <mc:Fallback xmlns="">
          <p:sp>
            <p:nvSpPr>
              <p:cNvPr id="39" name="CasellaDiTesto 38">
                <a:extLst>
                  <a:ext uri="{FF2B5EF4-FFF2-40B4-BE49-F238E27FC236}">
                    <a16:creationId xmlns:a16="http://schemas.microsoft.com/office/drawing/2014/main" id="{F6211B2E-883D-4B9A-BBA3-44A22A6BC7C4}"/>
                  </a:ext>
                </a:extLst>
              </p:cNvPr>
              <p:cNvSpPr txBox="1">
                <a:spLocks noRot="1" noChangeAspect="1" noMove="1" noResize="1" noEditPoints="1" noAdjustHandles="1" noChangeArrowheads="1" noChangeShapeType="1" noTextEdit="1"/>
              </p:cNvSpPr>
              <p:nvPr/>
            </p:nvSpPr>
            <p:spPr>
              <a:xfrm>
                <a:off x="3124640" y="1458332"/>
                <a:ext cx="472630" cy="369332"/>
              </a:xfrm>
              <a:prstGeom prst="rect">
                <a:avLst/>
              </a:prstGeom>
              <a:blipFill>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0" name="CasellaDiTesto 39">
                <a:extLst>
                  <a:ext uri="{FF2B5EF4-FFF2-40B4-BE49-F238E27FC236}">
                    <a16:creationId xmlns:a16="http://schemas.microsoft.com/office/drawing/2014/main" id="{7FD25E44-9BCF-4161-8173-CC53DBD5DE7B}"/>
                  </a:ext>
                </a:extLst>
              </p:cNvPr>
              <p:cNvSpPr txBox="1"/>
              <p:nvPr/>
            </p:nvSpPr>
            <p:spPr>
              <a:xfrm>
                <a:off x="3124640" y="2163122"/>
                <a:ext cx="477951"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it-IT" b="0" i="1" smtClean="0">
                              <a:latin typeface="Cambria Math" panose="02040503050406030204" pitchFamily="18" charset="0"/>
                            </a:rPr>
                            <m:t>𝑛</m:t>
                          </m:r>
                        </m:e>
                        <m:sub>
                          <m:r>
                            <a:rPr lang="it-IT" b="0" i="1" smtClean="0">
                              <a:latin typeface="Cambria Math" panose="02040503050406030204" pitchFamily="18" charset="0"/>
                            </a:rPr>
                            <m:t>2</m:t>
                          </m:r>
                        </m:sub>
                      </m:sSub>
                    </m:oMath>
                  </m:oMathPara>
                </a14:m>
                <a:endParaRPr lang="en-US" dirty="0"/>
              </a:p>
            </p:txBody>
          </p:sp>
        </mc:Choice>
        <mc:Fallback xmlns="">
          <p:sp>
            <p:nvSpPr>
              <p:cNvPr id="40" name="CasellaDiTesto 39">
                <a:extLst>
                  <a:ext uri="{FF2B5EF4-FFF2-40B4-BE49-F238E27FC236}">
                    <a16:creationId xmlns:a16="http://schemas.microsoft.com/office/drawing/2014/main" id="{7FD25E44-9BCF-4161-8173-CC53DBD5DE7B}"/>
                  </a:ext>
                </a:extLst>
              </p:cNvPr>
              <p:cNvSpPr txBox="1">
                <a:spLocks noRot="1" noChangeAspect="1" noMove="1" noResize="1" noEditPoints="1" noAdjustHandles="1" noChangeArrowheads="1" noChangeShapeType="1" noTextEdit="1"/>
              </p:cNvSpPr>
              <p:nvPr/>
            </p:nvSpPr>
            <p:spPr>
              <a:xfrm>
                <a:off x="3124640" y="2163122"/>
                <a:ext cx="477951" cy="369332"/>
              </a:xfrm>
              <a:prstGeom prst="rect">
                <a:avLst/>
              </a:prstGeom>
              <a:blipFill>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CasellaDiTesto 40">
                <a:extLst>
                  <a:ext uri="{FF2B5EF4-FFF2-40B4-BE49-F238E27FC236}">
                    <a16:creationId xmlns:a16="http://schemas.microsoft.com/office/drawing/2014/main" id="{E143916D-2DB3-4B72-B742-CDA2B040685F}"/>
                  </a:ext>
                </a:extLst>
              </p:cNvPr>
              <p:cNvSpPr txBox="1"/>
              <p:nvPr/>
            </p:nvSpPr>
            <p:spPr>
              <a:xfrm>
                <a:off x="3120380" y="2841754"/>
                <a:ext cx="477951"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it-IT" b="0" i="1" smtClean="0">
                              <a:latin typeface="Cambria Math" panose="02040503050406030204" pitchFamily="18" charset="0"/>
                            </a:rPr>
                            <m:t>𝑛</m:t>
                          </m:r>
                        </m:e>
                        <m:sub>
                          <m:r>
                            <a:rPr lang="it-IT" b="0" i="1" smtClean="0">
                              <a:latin typeface="Cambria Math" panose="02040503050406030204" pitchFamily="18" charset="0"/>
                            </a:rPr>
                            <m:t>3</m:t>
                          </m:r>
                        </m:sub>
                      </m:sSub>
                    </m:oMath>
                  </m:oMathPara>
                </a14:m>
                <a:endParaRPr lang="en-US" dirty="0"/>
              </a:p>
            </p:txBody>
          </p:sp>
        </mc:Choice>
        <mc:Fallback xmlns="">
          <p:sp>
            <p:nvSpPr>
              <p:cNvPr id="41" name="CasellaDiTesto 40">
                <a:extLst>
                  <a:ext uri="{FF2B5EF4-FFF2-40B4-BE49-F238E27FC236}">
                    <a16:creationId xmlns:a16="http://schemas.microsoft.com/office/drawing/2014/main" id="{E143916D-2DB3-4B72-B742-CDA2B040685F}"/>
                  </a:ext>
                </a:extLst>
              </p:cNvPr>
              <p:cNvSpPr txBox="1">
                <a:spLocks noRot="1" noChangeAspect="1" noMove="1" noResize="1" noEditPoints="1" noAdjustHandles="1" noChangeArrowheads="1" noChangeShapeType="1" noTextEdit="1"/>
              </p:cNvSpPr>
              <p:nvPr/>
            </p:nvSpPr>
            <p:spPr>
              <a:xfrm>
                <a:off x="3120380" y="2841754"/>
                <a:ext cx="477951" cy="369332"/>
              </a:xfrm>
              <a:prstGeom prst="rect">
                <a:avLst/>
              </a:prstGeom>
              <a:blipFill>
                <a:blip r:embed="rId14"/>
                <a:stretch>
                  <a:fillRect/>
                </a:stretch>
              </a:blipFill>
            </p:spPr>
            <p:txBody>
              <a:bodyPr/>
              <a:lstStyle/>
              <a:p>
                <a:r>
                  <a:rPr lang="en-US">
                    <a:noFill/>
                  </a:rPr>
                  <a:t> </a:t>
                </a:r>
              </a:p>
            </p:txBody>
          </p:sp>
        </mc:Fallback>
      </mc:AlternateContent>
      <p:sp>
        <p:nvSpPr>
          <p:cNvPr id="42" name="Rettangolo 41">
            <a:extLst>
              <a:ext uri="{FF2B5EF4-FFF2-40B4-BE49-F238E27FC236}">
                <a16:creationId xmlns:a16="http://schemas.microsoft.com/office/drawing/2014/main" id="{1406199B-C221-4200-A3C8-A54F884AFE18}"/>
              </a:ext>
            </a:extLst>
          </p:cNvPr>
          <p:cNvSpPr/>
          <p:nvPr/>
        </p:nvSpPr>
        <p:spPr>
          <a:xfrm>
            <a:off x="2899189" y="960783"/>
            <a:ext cx="882473" cy="279060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e 42">
            <a:extLst>
              <a:ext uri="{FF2B5EF4-FFF2-40B4-BE49-F238E27FC236}">
                <a16:creationId xmlns:a16="http://schemas.microsoft.com/office/drawing/2014/main" id="{CE0EC91A-8ADA-4CDD-8D35-E6A757E922D5}"/>
              </a:ext>
            </a:extLst>
          </p:cNvPr>
          <p:cNvSpPr>
            <a:spLocks noChangeAspect="1"/>
          </p:cNvSpPr>
          <p:nvPr/>
        </p:nvSpPr>
        <p:spPr>
          <a:xfrm>
            <a:off x="3100575" y="1468699"/>
            <a:ext cx="442611" cy="438478"/>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Ovale 43">
            <a:extLst>
              <a:ext uri="{FF2B5EF4-FFF2-40B4-BE49-F238E27FC236}">
                <a16:creationId xmlns:a16="http://schemas.microsoft.com/office/drawing/2014/main" id="{6DB26141-E855-49D9-9C64-3E7B30B23693}"/>
              </a:ext>
            </a:extLst>
          </p:cNvPr>
          <p:cNvSpPr>
            <a:spLocks noChangeAspect="1"/>
          </p:cNvSpPr>
          <p:nvPr/>
        </p:nvSpPr>
        <p:spPr>
          <a:xfrm>
            <a:off x="3100575" y="2151873"/>
            <a:ext cx="442611" cy="438478"/>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e 44">
            <a:extLst>
              <a:ext uri="{FF2B5EF4-FFF2-40B4-BE49-F238E27FC236}">
                <a16:creationId xmlns:a16="http://schemas.microsoft.com/office/drawing/2014/main" id="{44BF7C09-8565-46F0-A1D5-F95E02FA772B}"/>
              </a:ext>
            </a:extLst>
          </p:cNvPr>
          <p:cNvSpPr>
            <a:spLocks noChangeAspect="1"/>
          </p:cNvSpPr>
          <p:nvPr/>
        </p:nvSpPr>
        <p:spPr>
          <a:xfrm>
            <a:off x="3100575" y="2840030"/>
            <a:ext cx="442611" cy="438478"/>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6" name="Connettore 2 45">
            <a:extLst>
              <a:ext uri="{FF2B5EF4-FFF2-40B4-BE49-F238E27FC236}">
                <a16:creationId xmlns:a16="http://schemas.microsoft.com/office/drawing/2014/main" id="{E90145BD-D56D-4AE5-92CB-94F1FDD45744}"/>
              </a:ext>
            </a:extLst>
          </p:cNvPr>
          <p:cNvCxnSpPr>
            <a:cxnSpLocks/>
            <a:stCxn id="49" idx="6"/>
            <a:endCxn id="43" idx="2"/>
          </p:cNvCxnSpPr>
          <p:nvPr/>
        </p:nvCxnSpPr>
        <p:spPr>
          <a:xfrm>
            <a:off x="2401921" y="1312793"/>
            <a:ext cx="698654" cy="375145"/>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7" name="Connettore 2 46">
            <a:extLst>
              <a:ext uri="{FF2B5EF4-FFF2-40B4-BE49-F238E27FC236}">
                <a16:creationId xmlns:a16="http://schemas.microsoft.com/office/drawing/2014/main" id="{967700A6-48B5-4006-967B-491D77C13006}"/>
              </a:ext>
            </a:extLst>
          </p:cNvPr>
          <p:cNvCxnSpPr>
            <a:cxnSpLocks/>
            <a:stCxn id="51" idx="6"/>
            <a:endCxn id="43" idx="2"/>
          </p:cNvCxnSpPr>
          <p:nvPr/>
        </p:nvCxnSpPr>
        <p:spPr>
          <a:xfrm flipV="1">
            <a:off x="2401921" y="1687938"/>
            <a:ext cx="698654" cy="308029"/>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Connettore 2 47">
            <a:extLst>
              <a:ext uri="{FF2B5EF4-FFF2-40B4-BE49-F238E27FC236}">
                <a16:creationId xmlns:a16="http://schemas.microsoft.com/office/drawing/2014/main" id="{8E2C721D-7A5E-4C3E-A14E-43B272286DD3}"/>
              </a:ext>
            </a:extLst>
          </p:cNvPr>
          <p:cNvCxnSpPr>
            <a:cxnSpLocks/>
            <a:stCxn id="52" idx="6"/>
            <a:endCxn id="43" idx="2"/>
          </p:cNvCxnSpPr>
          <p:nvPr/>
        </p:nvCxnSpPr>
        <p:spPr>
          <a:xfrm flipV="1">
            <a:off x="2401921" y="1687938"/>
            <a:ext cx="698654" cy="996186"/>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9" name="Ovale 48">
            <a:extLst>
              <a:ext uri="{FF2B5EF4-FFF2-40B4-BE49-F238E27FC236}">
                <a16:creationId xmlns:a16="http://schemas.microsoft.com/office/drawing/2014/main" id="{A08E8490-B93E-4739-9EC2-DED198A4F0E1}"/>
              </a:ext>
            </a:extLst>
          </p:cNvPr>
          <p:cNvSpPr>
            <a:spLocks noChangeAspect="1"/>
          </p:cNvSpPr>
          <p:nvPr/>
        </p:nvSpPr>
        <p:spPr>
          <a:xfrm>
            <a:off x="1959310" y="1093554"/>
            <a:ext cx="442611" cy="438478"/>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50" name="CasellaDiTesto 49">
                <a:extLst>
                  <a:ext uri="{FF2B5EF4-FFF2-40B4-BE49-F238E27FC236}">
                    <a16:creationId xmlns:a16="http://schemas.microsoft.com/office/drawing/2014/main" id="{8E0BACD7-BF92-4AC4-99C8-11CEB79C750D}"/>
                  </a:ext>
                </a:extLst>
              </p:cNvPr>
              <p:cNvSpPr txBox="1"/>
              <p:nvPr/>
            </p:nvSpPr>
            <p:spPr>
              <a:xfrm>
                <a:off x="1951174" y="2462188"/>
                <a:ext cx="477951"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it-IT" b="0" i="1" smtClean="0">
                              <a:latin typeface="Cambria Math" panose="02040503050406030204" pitchFamily="18" charset="0"/>
                            </a:rPr>
                            <m:t>𝑛</m:t>
                          </m:r>
                        </m:e>
                        <m:sub>
                          <m:r>
                            <a:rPr lang="it-IT" b="0" i="1" smtClean="0">
                              <a:latin typeface="Cambria Math" panose="02040503050406030204" pitchFamily="18" charset="0"/>
                            </a:rPr>
                            <m:t>3</m:t>
                          </m:r>
                        </m:sub>
                      </m:sSub>
                    </m:oMath>
                  </m:oMathPara>
                </a14:m>
                <a:endParaRPr lang="en-US" dirty="0"/>
              </a:p>
            </p:txBody>
          </p:sp>
        </mc:Choice>
        <mc:Fallback xmlns="">
          <p:sp>
            <p:nvSpPr>
              <p:cNvPr id="50" name="CasellaDiTesto 49">
                <a:extLst>
                  <a:ext uri="{FF2B5EF4-FFF2-40B4-BE49-F238E27FC236}">
                    <a16:creationId xmlns:a16="http://schemas.microsoft.com/office/drawing/2014/main" id="{8E0BACD7-BF92-4AC4-99C8-11CEB79C750D}"/>
                  </a:ext>
                </a:extLst>
              </p:cNvPr>
              <p:cNvSpPr txBox="1">
                <a:spLocks noRot="1" noChangeAspect="1" noMove="1" noResize="1" noEditPoints="1" noAdjustHandles="1" noChangeArrowheads="1" noChangeShapeType="1" noTextEdit="1"/>
              </p:cNvSpPr>
              <p:nvPr/>
            </p:nvSpPr>
            <p:spPr>
              <a:xfrm>
                <a:off x="1951174" y="2462188"/>
                <a:ext cx="477951" cy="369332"/>
              </a:xfrm>
              <a:prstGeom prst="rect">
                <a:avLst/>
              </a:prstGeom>
              <a:blipFill>
                <a:blip r:embed="rId15"/>
                <a:stretch>
                  <a:fillRect/>
                </a:stretch>
              </a:blipFill>
            </p:spPr>
            <p:txBody>
              <a:bodyPr/>
              <a:lstStyle/>
              <a:p>
                <a:r>
                  <a:rPr lang="en-US">
                    <a:noFill/>
                  </a:rPr>
                  <a:t> </a:t>
                </a:r>
              </a:p>
            </p:txBody>
          </p:sp>
        </mc:Fallback>
      </mc:AlternateContent>
      <p:sp>
        <p:nvSpPr>
          <p:cNvPr id="51" name="Ovale 50">
            <a:extLst>
              <a:ext uri="{FF2B5EF4-FFF2-40B4-BE49-F238E27FC236}">
                <a16:creationId xmlns:a16="http://schemas.microsoft.com/office/drawing/2014/main" id="{6259E20B-2591-4F6F-9D35-FE20F7F69F28}"/>
              </a:ext>
            </a:extLst>
          </p:cNvPr>
          <p:cNvSpPr>
            <a:spLocks noChangeAspect="1"/>
          </p:cNvSpPr>
          <p:nvPr/>
        </p:nvSpPr>
        <p:spPr>
          <a:xfrm>
            <a:off x="1959310" y="1776728"/>
            <a:ext cx="442611" cy="438478"/>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e 51">
            <a:extLst>
              <a:ext uri="{FF2B5EF4-FFF2-40B4-BE49-F238E27FC236}">
                <a16:creationId xmlns:a16="http://schemas.microsoft.com/office/drawing/2014/main" id="{F64B3F15-6EB2-417F-AB44-F7B9FB18F02A}"/>
              </a:ext>
            </a:extLst>
          </p:cNvPr>
          <p:cNvSpPr>
            <a:spLocks noChangeAspect="1"/>
          </p:cNvSpPr>
          <p:nvPr/>
        </p:nvSpPr>
        <p:spPr>
          <a:xfrm>
            <a:off x="1959310" y="2464885"/>
            <a:ext cx="442611" cy="438478"/>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e 52">
            <a:extLst>
              <a:ext uri="{FF2B5EF4-FFF2-40B4-BE49-F238E27FC236}">
                <a16:creationId xmlns:a16="http://schemas.microsoft.com/office/drawing/2014/main" id="{28548E9A-0D94-4E90-A941-915A683397ED}"/>
              </a:ext>
            </a:extLst>
          </p:cNvPr>
          <p:cNvSpPr>
            <a:spLocks noChangeAspect="1"/>
          </p:cNvSpPr>
          <p:nvPr/>
        </p:nvSpPr>
        <p:spPr>
          <a:xfrm>
            <a:off x="1959310" y="3148058"/>
            <a:ext cx="442611" cy="438478"/>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4" name="Connettore 2 53">
            <a:extLst>
              <a:ext uri="{FF2B5EF4-FFF2-40B4-BE49-F238E27FC236}">
                <a16:creationId xmlns:a16="http://schemas.microsoft.com/office/drawing/2014/main" id="{3B97AA59-EADE-43C1-9823-EDF5740C768D}"/>
              </a:ext>
            </a:extLst>
          </p:cNvPr>
          <p:cNvCxnSpPr>
            <a:cxnSpLocks/>
            <a:stCxn id="53" idx="6"/>
            <a:endCxn id="43" idx="2"/>
          </p:cNvCxnSpPr>
          <p:nvPr/>
        </p:nvCxnSpPr>
        <p:spPr>
          <a:xfrm flipV="1">
            <a:off x="2401921" y="1687938"/>
            <a:ext cx="698654" cy="1679359"/>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5" name="Connettore 2 54">
            <a:extLst>
              <a:ext uri="{FF2B5EF4-FFF2-40B4-BE49-F238E27FC236}">
                <a16:creationId xmlns:a16="http://schemas.microsoft.com/office/drawing/2014/main" id="{9059087B-768E-4CB0-96CD-234066124155}"/>
              </a:ext>
            </a:extLst>
          </p:cNvPr>
          <p:cNvCxnSpPr>
            <a:cxnSpLocks/>
            <a:stCxn id="49" idx="6"/>
            <a:endCxn id="44" idx="2"/>
          </p:cNvCxnSpPr>
          <p:nvPr/>
        </p:nvCxnSpPr>
        <p:spPr>
          <a:xfrm>
            <a:off x="2401921" y="1312793"/>
            <a:ext cx="698654" cy="1058319"/>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6" name="Connettore 2 55">
            <a:extLst>
              <a:ext uri="{FF2B5EF4-FFF2-40B4-BE49-F238E27FC236}">
                <a16:creationId xmlns:a16="http://schemas.microsoft.com/office/drawing/2014/main" id="{6AE9EBC6-F646-47BE-9C0E-15771772FFCB}"/>
              </a:ext>
            </a:extLst>
          </p:cNvPr>
          <p:cNvCxnSpPr>
            <a:cxnSpLocks/>
            <a:stCxn id="51" idx="6"/>
            <a:endCxn id="44" idx="2"/>
          </p:cNvCxnSpPr>
          <p:nvPr/>
        </p:nvCxnSpPr>
        <p:spPr>
          <a:xfrm>
            <a:off x="2401921" y="1995967"/>
            <a:ext cx="698654" cy="375145"/>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7" name="Connettore 2 56">
            <a:extLst>
              <a:ext uri="{FF2B5EF4-FFF2-40B4-BE49-F238E27FC236}">
                <a16:creationId xmlns:a16="http://schemas.microsoft.com/office/drawing/2014/main" id="{43D9BE46-8A02-474D-B643-9758C4C2B28E}"/>
              </a:ext>
            </a:extLst>
          </p:cNvPr>
          <p:cNvCxnSpPr>
            <a:cxnSpLocks/>
            <a:stCxn id="52" idx="6"/>
            <a:endCxn id="44" idx="2"/>
          </p:cNvCxnSpPr>
          <p:nvPr/>
        </p:nvCxnSpPr>
        <p:spPr>
          <a:xfrm flipV="1">
            <a:off x="2401921" y="2371112"/>
            <a:ext cx="698654" cy="313012"/>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8" name="Connettore 2 57">
            <a:extLst>
              <a:ext uri="{FF2B5EF4-FFF2-40B4-BE49-F238E27FC236}">
                <a16:creationId xmlns:a16="http://schemas.microsoft.com/office/drawing/2014/main" id="{15D2DD2F-3F42-4F09-A709-335DB2AD17FB}"/>
              </a:ext>
            </a:extLst>
          </p:cNvPr>
          <p:cNvCxnSpPr>
            <a:cxnSpLocks/>
            <a:stCxn id="53" idx="6"/>
            <a:endCxn id="44" idx="2"/>
          </p:cNvCxnSpPr>
          <p:nvPr/>
        </p:nvCxnSpPr>
        <p:spPr>
          <a:xfrm flipV="1">
            <a:off x="2401921" y="2371112"/>
            <a:ext cx="698654" cy="996185"/>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9" name="Connettore 2 58">
            <a:extLst>
              <a:ext uri="{FF2B5EF4-FFF2-40B4-BE49-F238E27FC236}">
                <a16:creationId xmlns:a16="http://schemas.microsoft.com/office/drawing/2014/main" id="{C4AFE326-05E9-4263-9302-09E0384C0C77}"/>
              </a:ext>
            </a:extLst>
          </p:cNvPr>
          <p:cNvCxnSpPr>
            <a:cxnSpLocks/>
            <a:stCxn id="49" idx="6"/>
            <a:endCxn id="45" idx="2"/>
          </p:cNvCxnSpPr>
          <p:nvPr/>
        </p:nvCxnSpPr>
        <p:spPr>
          <a:xfrm>
            <a:off x="2401921" y="1312793"/>
            <a:ext cx="698654" cy="1746476"/>
          </a:xfrm>
          <a:prstGeom prst="straightConnector1">
            <a:avLst/>
          </a:prstGeom>
          <a:ln w="127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60" name="Connettore 2 59">
            <a:extLst>
              <a:ext uri="{FF2B5EF4-FFF2-40B4-BE49-F238E27FC236}">
                <a16:creationId xmlns:a16="http://schemas.microsoft.com/office/drawing/2014/main" id="{A35C9862-9D2A-4201-BCFE-5A2CE81FA10D}"/>
              </a:ext>
            </a:extLst>
          </p:cNvPr>
          <p:cNvCxnSpPr>
            <a:cxnSpLocks/>
            <a:stCxn id="51" idx="6"/>
            <a:endCxn id="45" idx="2"/>
          </p:cNvCxnSpPr>
          <p:nvPr/>
        </p:nvCxnSpPr>
        <p:spPr>
          <a:xfrm>
            <a:off x="2401921" y="1995967"/>
            <a:ext cx="698654" cy="1063302"/>
          </a:xfrm>
          <a:prstGeom prst="straightConnector1">
            <a:avLst/>
          </a:prstGeom>
          <a:ln w="127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61" name="Connettore 2 60">
            <a:extLst>
              <a:ext uri="{FF2B5EF4-FFF2-40B4-BE49-F238E27FC236}">
                <a16:creationId xmlns:a16="http://schemas.microsoft.com/office/drawing/2014/main" id="{957699E4-2788-47A9-BC0D-3D660BCD14AD}"/>
              </a:ext>
            </a:extLst>
          </p:cNvPr>
          <p:cNvCxnSpPr>
            <a:cxnSpLocks/>
            <a:stCxn id="52" idx="6"/>
            <a:endCxn id="45" idx="2"/>
          </p:cNvCxnSpPr>
          <p:nvPr/>
        </p:nvCxnSpPr>
        <p:spPr>
          <a:xfrm>
            <a:off x="2401921" y="2684124"/>
            <a:ext cx="698654" cy="375145"/>
          </a:xfrm>
          <a:prstGeom prst="straightConnector1">
            <a:avLst/>
          </a:prstGeom>
          <a:ln w="127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62" name="Connettore 2 61">
            <a:extLst>
              <a:ext uri="{FF2B5EF4-FFF2-40B4-BE49-F238E27FC236}">
                <a16:creationId xmlns:a16="http://schemas.microsoft.com/office/drawing/2014/main" id="{6AD7960C-8BE7-4B8C-9605-A7B7F83C8060}"/>
              </a:ext>
            </a:extLst>
          </p:cNvPr>
          <p:cNvCxnSpPr>
            <a:cxnSpLocks/>
            <a:stCxn id="53" idx="6"/>
            <a:endCxn id="45" idx="2"/>
          </p:cNvCxnSpPr>
          <p:nvPr/>
        </p:nvCxnSpPr>
        <p:spPr>
          <a:xfrm flipV="1">
            <a:off x="2401921" y="3059269"/>
            <a:ext cx="698654" cy="308028"/>
          </a:xfrm>
          <a:prstGeom prst="straightConnector1">
            <a:avLst/>
          </a:prstGeom>
          <a:ln w="12700">
            <a:solidFill>
              <a:srgbClr val="0070C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3" name="CasellaDiTesto 62">
                <a:extLst>
                  <a:ext uri="{FF2B5EF4-FFF2-40B4-BE49-F238E27FC236}">
                    <a16:creationId xmlns:a16="http://schemas.microsoft.com/office/drawing/2014/main" id="{5DFEF160-D6CE-4F8F-B801-17ECB34A7BC0}"/>
                  </a:ext>
                </a:extLst>
              </p:cNvPr>
              <p:cNvSpPr txBox="1"/>
              <p:nvPr/>
            </p:nvSpPr>
            <p:spPr>
              <a:xfrm>
                <a:off x="4405312" y="2353682"/>
                <a:ext cx="506100" cy="35394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it-IT" sz="1700" i="1" smtClean="0">
                              <a:latin typeface="Cambria Math" panose="02040503050406030204" pitchFamily="18" charset="0"/>
                            </a:rPr>
                          </m:ctrlPr>
                        </m:sSubPr>
                        <m:e>
                          <m:r>
                            <a:rPr lang="it-IT" sz="1700" b="0" i="1" smtClean="0">
                              <a:latin typeface="Cambria Math" panose="02040503050406030204" pitchFamily="18" charset="0"/>
                            </a:rPr>
                            <m:t>𝑦</m:t>
                          </m:r>
                        </m:e>
                        <m:sub>
                          <m:r>
                            <a:rPr lang="it-IT" sz="1700" b="0" i="1" smtClean="0">
                              <a:latin typeface="Cambria Math" panose="02040503050406030204" pitchFamily="18" charset="0"/>
                            </a:rPr>
                            <m:t>𝑖</m:t>
                          </m:r>
                          <m:r>
                            <a:rPr lang="it-IT" sz="1700" b="0" i="1" smtClean="0">
                              <a:latin typeface="Cambria Math" panose="02040503050406030204" pitchFamily="18" charset="0"/>
                            </a:rPr>
                            <m:t>2</m:t>
                          </m:r>
                        </m:sub>
                      </m:sSub>
                    </m:oMath>
                  </m:oMathPara>
                </a14:m>
                <a:endParaRPr lang="en-US" sz="1700" dirty="0"/>
              </a:p>
            </p:txBody>
          </p:sp>
        </mc:Choice>
        <mc:Fallback xmlns="">
          <p:sp>
            <p:nvSpPr>
              <p:cNvPr id="63" name="CasellaDiTesto 62">
                <a:extLst>
                  <a:ext uri="{FF2B5EF4-FFF2-40B4-BE49-F238E27FC236}">
                    <a16:creationId xmlns:a16="http://schemas.microsoft.com/office/drawing/2014/main" id="{5DFEF160-D6CE-4F8F-B801-17ECB34A7BC0}"/>
                  </a:ext>
                </a:extLst>
              </p:cNvPr>
              <p:cNvSpPr txBox="1">
                <a:spLocks noRot="1" noChangeAspect="1" noMove="1" noResize="1" noEditPoints="1" noAdjustHandles="1" noChangeArrowheads="1" noChangeShapeType="1" noTextEdit="1"/>
              </p:cNvSpPr>
              <p:nvPr/>
            </p:nvSpPr>
            <p:spPr>
              <a:xfrm>
                <a:off x="4405312" y="2353682"/>
                <a:ext cx="506100" cy="353943"/>
              </a:xfrm>
              <a:prstGeom prst="rect">
                <a:avLst/>
              </a:prstGeom>
              <a:blipFill>
                <a:blip r:embed="rId16"/>
                <a:stretch>
                  <a:fillRect b="-3448"/>
                </a:stretch>
              </a:blipFill>
            </p:spPr>
            <p:txBody>
              <a:bodyPr/>
              <a:lstStyle/>
              <a:p>
                <a:r>
                  <a:rPr lang="en-US">
                    <a:noFill/>
                  </a:rPr>
                  <a:t> </a:t>
                </a:r>
              </a:p>
            </p:txBody>
          </p:sp>
        </mc:Fallback>
      </mc:AlternateContent>
      <p:sp>
        <p:nvSpPr>
          <p:cNvPr id="64" name="Ovale 63">
            <a:extLst>
              <a:ext uri="{FF2B5EF4-FFF2-40B4-BE49-F238E27FC236}">
                <a16:creationId xmlns:a16="http://schemas.microsoft.com/office/drawing/2014/main" id="{3EFA7D0D-5E70-48C4-9776-D179C99D8CA4}"/>
              </a:ext>
            </a:extLst>
          </p:cNvPr>
          <p:cNvSpPr>
            <a:spLocks noChangeAspect="1"/>
          </p:cNvSpPr>
          <p:nvPr/>
        </p:nvSpPr>
        <p:spPr>
          <a:xfrm>
            <a:off x="4499252" y="2429382"/>
            <a:ext cx="295076" cy="292318"/>
          </a:xfrm>
          <a:prstGeom prst="ellipse">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5" name="Connettore 2 64">
            <a:extLst>
              <a:ext uri="{FF2B5EF4-FFF2-40B4-BE49-F238E27FC236}">
                <a16:creationId xmlns:a16="http://schemas.microsoft.com/office/drawing/2014/main" id="{D5D5F981-279C-46D0-96D6-6C2763A372FB}"/>
              </a:ext>
            </a:extLst>
          </p:cNvPr>
          <p:cNvCxnSpPr>
            <a:cxnSpLocks/>
            <a:stCxn id="43" idx="6"/>
            <a:endCxn id="64" idx="2"/>
          </p:cNvCxnSpPr>
          <p:nvPr/>
        </p:nvCxnSpPr>
        <p:spPr>
          <a:xfrm>
            <a:off x="3543186" y="1687938"/>
            <a:ext cx="956066" cy="887603"/>
          </a:xfrm>
          <a:prstGeom prst="straightConnector1">
            <a:avLst/>
          </a:prstGeom>
          <a:ln w="127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66" name="Connettore 2 65">
            <a:extLst>
              <a:ext uri="{FF2B5EF4-FFF2-40B4-BE49-F238E27FC236}">
                <a16:creationId xmlns:a16="http://schemas.microsoft.com/office/drawing/2014/main" id="{9079CEF4-15A8-4679-A6B7-E3D9A0818DA3}"/>
              </a:ext>
            </a:extLst>
          </p:cNvPr>
          <p:cNvCxnSpPr>
            <a:cxnSpLocks/>
            <a:stCxn id="44" idx="6"/>
            <a:endCxn id="64" idx="2"/>
          </p:cNvCxnSpPr>
          <p:nvPr/>
        </p:nvCxnSpPr>
        <p:spPr>
          <a:xfrm>
            <a:off x="3543186" y="2371112"/>
            <a:ext cx="956066" cy="204429"/>
          </a:xfrm>
          <a:prstGeom prst="straightConnector1">
            <a:avLst/>
          </a:prstGeom>
          <a:ln w="127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67" name="Connettore 2 66">
            <a:extLst>
              <a:ext uri="{FF2B5EF4-FFF2-40B4-BE49-F238E27FC236}">
                <a16:creationId xmlns:a16="http://schemas.microsoft.com/office/drawing/2014/main" id="{70D7F3FE-401A-4CE2-9E6F-D9B0429805C6}"/>
              </a:ext>
            </a:extLst>
          </p:cNvPr>
          <p:cNvCxnSpPr>
            <a:cxnSpLocks/>
            <a:stCxn id="45" idx="6"/>
            <a:endCxn id="64" idx="2"/>
          </p:cNvCxnSpPr>
          <p:nvPr/>
        </p:nvCxnSpPr>
        <p:spPr>
          <a:xfrm flipV="1">
            <a:off x="3543186" y="2575541"/>
            <a:ext cx="956066" cy="483728"/>
          </a:xfrm>
          <a:prstGeom prst="straightConnector1">
            <a:avLst/>
          </a:prstGeom>
          <a:ln w="127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
        <p:nvSpPr>
          <p:cNvPr id="68" name="CasellaDiTesto 67">
            <a:extLst>
              <a:ext uri="{FF2B5EF4-FFF2-40B4-BE49-F238E27FC236}">
                <a16:creationId xmlns:a16="http://schemas.microsoft.com/office/drawing/2014/main" id="{52F024A5-5BE0-4266-AC94-3F2A7830F981}"/>
              </a:ext>
            </a:extLst>
          </p:cNvPr>
          <p:cNvSpPr txBox="1"/>
          <p:nvPr/>
        </p:nvSpPr>
        <p:spPr>
          <a:xfrm>
            <a:off x="2806437" y="673069"/>
            <a:ext cx="1318502" cy="338554"/>
          </a:xfrm>
          <a:prstGeom prst="rect">
            <a:avLst/>
          </a:prstGeom>
          <a:noFill/>
        </p:spPr>
        <p:txBody>
          <a:bodyPr wrap="square">
            <a:spAutoFit/>
          </a:bodyPr>
          <a:lstStyle/>
          <a:p>
            <a:r>
              <a:rPr lang="en-US" sz="1600" b="1" dirty="0"/>
              <a:t>2</a:t>
            </a:r>
            <a:r>
              <a:rPr lang="en-US" sz="1600" b="1" baseline="30000" dirty="0"/>
              <a:t>nd</a:t>
            </a:r>
            <a:r>
              <a:rPr lang="en-US" sz="1600" b="1" dirty="0"/>
              <a:t> FC layer</a:t>
            </a:r>
            <a:endParaRPr lang="en-US" sz="1600" dirty="0"/>
          </a:p>
        </p:txBody>
      </p:sp>
      <p:sp>
        <p:nvSpPr>
          <p:cNvPr id="69" name="CasellaDiTesto 68">
            <a:extLst>
              <a:ext uri="{FF2B5EF4-FFF2-40B4-BE49-F238E27FC236}">
                <a16:creationId xmlns:a16="http://schemas.microsoft.com/office/drawing/2014/main" id="{443EC8B9-2A1A-404A-AED4-834158A2B982}"/>
              </a:ext>
            </a:extLst>
          </p:cNvPr>
          <p:cNvSpPr txBox="1"/>
          <p:nvPr/>
        </p:nvSpPr>
        <p:spPr>
          <a:xfrm>
            <a:off x="173042" y="-17585"/>
            <a:ext cx="4940583" cy="553998"/>
          </a:xfrm>
          <a:prstGeom prst="rect">
            <a:avLst/>
          </a:prstGeom>
          <a:noFill/>
        </p:spPr>
        <p:txBody>
          <a:bodyPr wrap="none" rtlCol="0">
            <a:spAutoFit/>
          </a:bodyPr>
          <a:lstStyle/>
          <a:p>
            <a:r>
              <a:rPr lang="en-US" sz="3000" b="1" dirty="0"/>
              <a:t>The Multi-Layer Perceptron(s)</a:t>
            </a:r>
          </a:p>
        </p:txBody>
      </p:sp>
    </p:spTree>
    <p:extLst>
      <p:ext uri="{BB962C8B-B14F-4D97-AF65-F5344CB8AC3E}">
        <p14:creationId xmlns:p14="http://schemas.microsoft.com/office/powerpoint/2010/main" val="31695260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BA49B5CB-0E59-47F5-A598-B008FEAB60F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555" t="5848" r="6725" b="6140"/>
          <a:stretch/>
        </p:blipFill>
        <p:spPr bwMode="auto">
          <a:xfrm>
            <a:off x="11390552" y="-17585"/>
            <a:ext cx="801448" cy="80411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662D03B7-781F-465F-B63F-5FECEC74ED4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2882" t="12118" r="9832" b="18598"/>
          <a:stretch/>
        </p:blipFill>
        <p:spPr bwMode="auto">
          <a:xfrm>
            <a:off x="11435555" y="786534"/>
            <a:ext cx="731111" cy="655404"/>
          </a:xfrm>
          <a:prstGeom prst="rect">
            <a:avLst/>
          </a:prstGeom>
          <a:noFill/>
          <a:extLst>
            <a:ext uri="{909E8E84-426E-40DD-AFC4-6F175D3DCCD1}">
              <a14:hiddenFill xmlns:a14="http://schemas.microsoft.com/office/drawing/2010/main">
                <a:solidFill>
                  <a:srgbClr val="FFFFFF"/>
                </a:solidFill>
              </a14:hiddenFill>
            </a:ext>
          </a:extLst>
        </p:spPr>
      </p:pic>
      <p:pic>
        <p:nvPicPr>
          <p:cNvPr id="6" name="Immagine 5">
            <a:extLst>
              <a:ext uri="{FF2B5EF4-FFF2-40B4-BE49-F238E27FC236}">
                <a16:creationId xmlns:a16="http://schemas.microsoft.com/office/drawing/2014/main" id="{E506EE41-8FBF-4069-BE3E-A9357494240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80313" y="0"/>
            <a:ext cx="801447" cy="800101"/>
          </a:xfrm>
          <a:prstGeom prst="rect">
            <a:avLst/>
          </a:prstGeom>
          <a:ln>
            <a:noFill/>
          </a:ln>
          <a:effectLst>
            <a:outerShdw blurRad="292100" dist="139700" dir="2700000" algn="tl" rotWithShape="0">
              <a:srgbClr val="333333">
                <a:alpha val="65000"/>
              </a:srgbClr>
            </a:outerShdw>
          </a:effectLst>
        </p:spPr>
      </p:pic>
      <p:sp>
        <p:nvSpPr>
          <p:cNvPr id="9" name="CasellaDiTesto 8">
            <a:extLst>
              <a:ext uri="{FF2B5EF4-FFF2-40B4-BE49-F238E27FC236}">
                <a16:creationId xmlns:a16="http://schemas.microsoft.com/office/drawing/2014/main" id="{78F30BA7-DC35-49CF-8F0D-1A9CA614DB74}"/>
              </a:ext>
            </a:extLst>
          </p:cNvPr>
          <p:cNvSpPr txBox="1"/>
          <p:nvPr/>
        </p:nvSpPr>
        <p:spPr>
          <a:xfrm>
            <a:off x="8484823" y="6488668"/>
            <a:ext cx="3707177" cy="369332"/>
          </a:xfrm>
          <a:prstGeom prst="rect">
            <a:avLst/>
          </a:prstGeom>
          <a:noFill/>
        </p:spPr>
        <p:txBody>
          <a:bodyPr wrap="square" rtlCol="0">
            <a:spAutoFit/>
          </a:bodyPr>
          <a:lstStyle/>
          <a:p>
            <a:r>
              <a:rPr lang="en-US" i="1" dirty="0"/>
              <a:t>INAF School of AI, Naples, April 14-17</a:t>
            </a:r>
          </a:p>
        </p:txBody>
      </p:sp>
      <p:sp>
        <p:nvSpPr>
          <p:cNvPr id="7" name="CasellaDiTesto 6">
            <a:extLst>
              <a:ext uri="{FF2B5EF4-FFF2-40B4-BE49-F238E27FC236}">
                <a16:creationId xmlns:a16="http://schemas.microsoft.com/office/drawing/2014/main" id="{69FDAD53-5965-4989-8609-380B30ABC699}"/>
              </a:ext>
            </a:extLst>
          </p:cNvPr>
          <p:cNvSpPr txBox="1"/>
          <p:nvPr/>
        </p:nvSpPr>
        <p:spPr>
          <a:xfrm>
            <a:off x="173042" y="-17585"/>
            <a:ext cx="2624245" cy="553998"/>
          </a:xfrm>
          <a:prstGeom prst="rect">
            <a:avLst/>
          </a:prstGeom>
          <a:noFill/>
        </p:spPr>
        <p:txBody>
          <a:bodyPr wrap="none" rtlCol="0">
            <a:spAutoFit/>
          </a:bodyPr>
          <a:lstStyle/>
          <a:p>
            <a:r>
              <a:rPr lang="en-US" sz="3000" b="1" dirty="0"/>
              <a:t>The Perceptron</a:t>
            </a:r>
          </a:p>
        </p:txBody>
      </p:sp>
      <p:pic>
        <p:nvPicPr>
          <p:cNvPr id="8" name="Picture 2" descr="Scientists Just Watched Artificial Neurons 'Speak' to Real Neurons Using  Light : ScienceAlert">
            <a:extLst>
              <a:ext uri="{FF2B5EF4-FFF2-40B4-BE49-F238E27FC236}">
                <a16:creationId xmlns:a16="http://schemas.microsoft.com/office/drawing/2014/main" id="{E879DFE5-8A7F-404B-86BC-617AF9395B5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0800000">
            <a:off x="3429001" y="891714"/>
            <a:ext cx="5343524" cy="2165588"/>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uppo 9">
            <a:extLst>
              <a:ext uri="{FF2B5EF4-FFF2-40B4-BE49-F238E27FC236}">
                <a16:creationId xmlns:a16="http://schemas.microsoft.com/office/drawing/2014/main" id="{869FAB33-C4E5-4D29-B1D3-462A4F9C98F0}"/>
              </a:ext>
            </a:extLst>
          </p:cNvPr>
          <p:cNvGrpSpPr/>
          <p:nvPr/>
        </p:nvGrpSpPr>
        <p:grpSpPr>
          <a:xfrm>
            <a:off x="4057650" y="3800699"/>
            <a:ext cx="4086225" cy="2314575"/>
            <a:chOff x="3638550" y="4048125"/>
            <a:chExt cx="3139417" cy="1685925"/>
          </a:xfrm>
        </p:grpSpPr>
        <p:sp>
          <p:nvSpPr>
            <p:cNvPr id="11" name="Ovale 10">
              <a:extLst>
                <a:ext uri="{FF2B5EF4-FFF2-40B4-BE49-F238E27FC236}">
                  <a16:creationId xmlns:a16="http://schemas.microsoft.com/office/drawing/2014/main" id="{E110A2E2-F27F-455F-8B31-04E072AF7B7B}"/>
                </a:ext>
              </a:extLst>
            </p:cNvPr>
            <p:cNvSpPr/>
            <p:nvPr/>
          </p:nvSpPr>
          <p:spPr>
            <a:xfrm>
              <a:off x="4505326" y="4448175"/>
              <a:ext cx="1047750" cy="9525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Connettore 2 11">
              <a:extLst>
                <a:ext uri="{FF2B5EF4-FFF2-40B4-BE49-F238E27FC236}">
                  <a16:creationId xmlns:a16="http://schemas.microsoft.com/office/drawing/2014/main" id="{7F88524E-5E78-4B8F-9E11-8A1DC27BE343}"/>
                </a:ext>
              </a:extLst>
            </p:cNvPr>
            <p:cNvCxnSpPr>
              <a:cxnSpLocks/>
              <a:endCxn id="11" idx="1"/>
            </p:cNvCxnSpPr>
            <p:nvPr/>
          </p:nvCxnSpPr>
          <p:spPr>
            <a:xfrm>
              <a:off x="3971925" y="4048125"/>
              <a:ext cx="686840" cy="53954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Connettore 2 12">
              <a:extLst>
                <a:ext uri="{FF2B5EF4-FFF2-40B4-BE49-F238E27FC236}">
                  <a16:creationId xmlns:a16="http://schemas.microsoft.com/office/drawing/2014/main" id="{CFFD1A1F-C10C-4EF2-8AC0-C29A06F55134}"/>
                </a:ext>
              </a:extLst>
            </p:cNvPr>
            <p:cNvCxnSpPr>
              <a:cxnSpLocks/>
            </p:cNvCxnSpPr>
            <p:nvPr/>
          </p:nvCxnSpPr>
          <p:spPr>
            <a:xfrm>
              <a:off x="3781425" y="4479820"/>
              <a:ext cx="752476" cy="25686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Connettore 2 13">
              <a:extLst>
                <a:ext uri="{FF2B5EF4-FFF2-40B4-BE49-F238E27FC236}">
                  <a16:creationId xmlns:a16="http://schemas.microsoft.com/office/drawing/2014/main" id="{DF86FFB5-F1A5-4286-98C5-A58C70A8CFCB}"/>
                </a:ext>
              </a:extLst>
            </p:cNvPr>
            <p:cNvCxnSpPr>
              <a:cxnSpLocks/>
              <a:endCxn id="11" idx="2"/>
            </p:cNvCxnSpPr>
            <p:nvPr/>
          </p:nvCxnSpPr>
          <p:spPr>
            <a:xfrm>
              <a:off x="3638550" y="4924425"/>
              <a:ext cx="866776"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Connettore 2 14">
              <a:extLst>
                <a:ext uri="{FF2B5EF4-FFF2-40B4-BE49-F238E27FC236}">
                  <a16:creationId xmlns:a16="http://schemas.microsoft.com/office/drawing/2014/main" id="{B1712CFB-2DA5-4C78-8F51-9F86AA22F14B}"/>
                </a:ext>
              </a:extLst>
            </p:cNvPr>
            <p:cNvCxnSpPr>
              <a:cxnSpLocks/>
              <a:endCxn id="11" idx="3"/>
            </p:cNvCxnSpPr>
            <p:nvPr/>
          </p:nvCxnSpPr>
          <p:spPr>
            <a:xfrm flipV="1">
              <a:off x="3848100" y="5261185"/>
              <a:ext cx="810665" cy="472865"/>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CasellaDiTesto 15">
              <a:extLst>
                <a:ext uri="{FF2B5EF4-FFF2-40B4-BE49-F238E27FC236}">
                  <a16:creationId xmlns:a16="http://schemas.microsoft.com/office/drawing/2014/main" id="{A1F01F65-D23F-4375-A6EB-5331658A14E3}"/>
                </a:ext>
              </a:extLst>
            </p:cNvPr>
            <p:cNvSpPr txBox="1"/>
            <p:nvPr/>
          </p:nvSpPr>
          <p:spPr>
            <a:xfrm>
              <a:off x="3981275" y="5045495"/>
              <a:ext cx="343364" cy="369332"/>
            </a:xfrm>
            <a:prstGeom prst="rect">
              <a:avLst/>
            </a:prstGeom>
            <a:noFill/>
          </p:spPr>
          <p:txBody>
            <a:bodyPr wrap="none" rtlCol="0">
              <a:spAutoFit/>
            </a:bodyPr>
            <a:lstStyle/>
            <a:p>
              <a:r>
                <a:rPr lang="en-US" dirty="0"/>
                <a:t>…</a:t>
              </a:r>
            </a:p>
          </p:txBody>
        </p:sp>
        <p:cxnSp>
          <p:nvCxnSpPr>
            <p:cNvPr id="17" name="Connettore 2 16">
              <a:extLst>
                <a:ext uri="{FF2B5EF4-FFF2-40B4-BE49-F238E27FC236}">
                  <a16:creationId xmlns:a16="http://schemas.microsoft.com/office/drawing/2014/main" id="{6BA5ED3D-789F-44D5-BFC2-FB9B0DB1372D}"/>
                </a:ext>
              </a:extLst>
            </p:cNvPr>
            <p:cNvCxnSpPr>
              <a:cxnSpLocks/>
            </p:cNvCxnSpPr>
            <p:nvPr/>
          </p:nvCxnSpPr>
          <p:spPr>
            <a:xfrm flipV="1">
              <a:off x="5553076" y="4941332"/>
              <a:ext cx="1224891" cy="1"/>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58257852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BA49B5CB-0E59-47F5-A598-B008FEAB60F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555" t="5848" r="6725" b="6140"/>
          <a:stretch/>
        </p:blipFill>
        <p:spPr bwMode="auto">
          <a:xfrm>
            <a:off x="11390552" y="-17585"/>
            <a:ext cx="801448" cy="80411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662D03B7-781F-465F-B63F-5FECEC74ED4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2882" t="12118" r="9832" b="18598"/>
          <a:stretch/>
        </p:blipFill>
        <p:spPr bwMode="auto">
          <a:xfrm>
            <a:off x="11435555" y="786534"/>
            <a:ext cx="731111" cy="655404"/>
          </a:xfrm>
          <a:prstGeom prst="rect">
            <a:avLst/>
          </a:prstGeom>
          <a:noFill/>
          <a:extLst>
            <a:ext uri="{909E8E84-426E-40DD-AFC4-6F175D3DCCD1}">
              <a14:hiddenFill xmlns:a14="http://schemas.microsoft.com/office/drawing/2010/main">
                <a:solidFill>
                  <a:srgbClr val="FFFFFF"/>
                </a:solidFill>
              </a14:hiddenFill>
            </a:ext>
          </a:extLst>
        </p:spPr>
      </p:pic>
      <p:pic>
        <p:nvPicPr>
          <p:cNvPr id="6" name="Immagine 5">
            <a:extLst>
              <a:ext uri="{FF2B5EF4-FFF2-40B4-BE49-F238E27FC236}">
                <a16:creationId xmlns:a16="http://schemas.microsoft.com/office/drawing/2014/main" id="{E506EE41-8FBF-4069-BE3E-A9357494240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80313" y="0"/>
            <a:ext cx="801447" cy="800101"/>
          </a:xfrm>
          <a:prstGeom prst="rect">
            <a:avLst/>
          </a:prstGeom>
          <a:ln>
            <a:noFill/>
          </a:ln>
          <a:effectLst>
            <a:outerShdw blurRad="292100" dist="139700" dir="2700000" algn="tl" rotWithShape="0">
              <a:srgbClr val="333333">
                <a:alpha val="65000"/>
              </a:srgbClr>
            </a:outerShdw>
          </a:effectLst>
        </p:spPr>
      </p:pic>
      <p:sp>
        <p:nvSpPr>
          <p:cNvPr id="9" name="CasellaDiTesto 8">
            <a:extLst>
              <a:ext uri="{FF2B5EF4-FFF2-40B4-BE49-F238E27FC236}">
                <a16:creationId xmlns:a16="http://schemas.microsoft.com/office/drawing/2014/main" id="{78F30BA7-DC35-49CF-8F0D-1A9CA614DB74}"/>
              </a:ext>
            </a:extLst>
          </p:cNvPr>
          <p:cNvSpPr txBox="1"/>
          <p:nvPr/>
        </p:nvSpPr>
        <p:spPr>
          <a:xfrm>
            <a:off x="8484823" y="6488668"/>
            <a:ext cx="3707177" cy="369332"/>
          </a:xfrm>
          <a:prstGeom prst="rect">
            <a:avLst/>
          </a:prstGeom>
          <a:noFill/>
        </p:spPr>
        <p:txBody>
          <a:bodyPr wrap="square" rtlCol="0">
            <a:spAutoFit/>
          </a:bodyPr>
          <a:lstStyle/>
          <a:p>
            <a:r>
              <a:rPr lang="en-US" i="1" dirty="0"/>
              <a:t>INAF School of AI, Naples, April 14-17</a:t>
            </a:r>
          </a:p>
        </p:txBody>
      </p:sp>
      <p:cxnSp>
        <p:nvCxnSpPr>
          <p:cNvPr id="7" name="Connettore 2 6">
            <a:extLst>
              <a:ext uri="{FF2B5EF4-FFF2-40B4-BE49-F238E27FC236}">
                <a16:creationId xmlns:a16="http://schemas.microsoft.com/office/drawing/2014/main" id="{902E31A7-4784-4D7F-AA48-0B85A02A6AE4}"/>
              </a:ext>
            </a:extLst>
          </p:cNvPr>
          <p:cNvCxnSpPr>
            <a:cxnSpLocks/>
            <a:stCxn id="14" idx="6"/>
            <a:endCxn id="49" idx="2"/>
          </p:cNvCxnSpPr>
          <p:nvPr/>
        </p:nvCxnSpPr>
        <p:spPr>
          <a:xfrm flipV="1">
            <a:off x="847661" y="1312793"/>
            <a:ext cx="1111650" cy="600111"/>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Connettore 2 7">
            <a:extLst>
              <a:ext uri="{FF2B5EF4-FFF2-40B4-BE49-F238E27FC236}">
                <a16:creationId xmlns:a16="http://schemas.microsoft.com/office/drawing/2014/main" id="{8315E806-A12B-4FAE-AF37-3EEA752205F4}"/>
              </a:ext>
            </a:extLst>
          </p:cNvPr>
          <p:cNvCxnSpPr>
            <a:cxnSpLocks/>
            <a:stCxn id="15" idx="6"/>
            <a:endCxn id="49" idx="2"/>
          </p:cNvCxnSpPr>
          <p:nvPr/>
        </p:nvCxnSpPr>
        <p:spPr>
          <a:xfrm flipV="1">
            <a:off x="847661" y="1312793"/>
            <a:ext cx="1111650" cy="1076573"/>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Connettore 2 9">
            <a:extLst>
              <a:ext uri="{FF2B5EF4-FFF2-40B4-BE49-F238E27FC236}">
                <a16:creationId xmlns:a16="http://schemas.microsoft.com/office/drawing/2014/main" id="{B163824D-1C64-4C2A-A4D1-6AE67321FAF3}"/>
              </a:ext>
            </a:extLst>
          </p:cNvPr>
          <p:cNvCxnSpPr>
            <a:cxnSpLocks/>
            <a:stCxn id="16" idx="6"/>
            <a:endCxn id="49" idx="2"/>
          </p:cNvCxnSpPr>
          <p:nvPr/>
        </p:nvCxnSpPr>
        <p:spPr>
          <a:xfrm flipV="1">
            <a:off x="847661" y="1312793"/>
            <a:ext cx="1111650" cy="1550101"/>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Connettore 2 10">
            <a:extLst>
              <a:ext uri="{FF2B5EF4-FFF2-40B4-BE49-F238E27FC236}">
                <a16:creationId xmlns:a16="http://schemas.microsoft.com/office/drawing/2014/main" id="{5D4CA57D-D0A6-4905-92DF-D0A37A2E6620}"/>
              </a:ext>
            </a:extLst>
          </p:cNvPr>
          <p:cNvCxnSpPr>
            <a:cxnSpLocks/>
            <a:stCxn id="14" idx="6"/>
            <a:endCxn id="51" idx="2"/>
          </p:cNvCxnSpPr>
          <p:nvPr/>
        </p:nvCxnSpPr>
        <p:spPr>
          <a:xfrm>
            <a:off x="847661" y="1912905"/>
            <a:ext cx="1111650" cy="83063"/>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Connettore 2 11">
            <a:extLst>
              <a:ext uri="{FF2B5EF4-FFF2-40B4-BE49-F238E27FC236}">
                <a16:creationId xmlns:a16="http://schemas.microsoft.com/office/drawing/2014/main" id="{962BA2DB-C565-4665-B490-D728AEC97E53}"/>
              </a:ext>
            </a:extLst>
          </p:cNvPr>
          <p:cNvCxnSpPr>
            <a:cxnSpLocks/>
            <a:stCxn id="15" idx="6"/>
            <a:endCxn id="51" idx="2"/>
          </p:cNvCxnSpPr>
          <p:nvPr/>
        </p:nvCxnSpPr>
        <p:spPr>
          <a:xfrm flipV="1">
            <a:off x="847661" y="1995968"/>
            <a:ext cx="1111650" cy="393400"/>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Connettore 2 12">
            <a:extLst>
              <a:ext uri="{FF2B5EF4-FFF2-40B4-BE49-F238E27FC236}">
                <a16:creationId xmlns:a16="http://schemas.microsoft.com/office/drawing/2014/main" id="{61490DB7-7138-42AB-B7C9-158DA5D719C1}"/>
              </a:ext>
            </a:extLst>
          </p:cNvPr>
          <p:cNvCxnSpPr>
            <a:cxnSpLocks/>
            <a:stCxn id="16" idx="6"/>
            <a:endCxn id="51" idx="2"/>
          </p:cNvCxnSpPr>
          <p:nvPr/>
        </p:nvCxnSpPr>
        <p:spPr>
          <a:xfrm flipV="1">
            <a:off x="847661" y="1995968"/>
            <a:ext cx="1111650" cy="866926"/>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Ovale 13">
            <a:extLst>
              <a:ext uri="{FF2B5EF4-FFF2-40B4-BE49-F238E27FC236}">
                <a16:creationId xmlns:a16="http://schemas.microsoft.com/office/drawing/2014/main" id="{FECBDC8C-75B4-409F-AF0F-475E14110EA7}"/>
              </a:ext>
            </a:extLst>
          </p:cNvPr>
          <p:cNvSpPr>
            <a:spLocks noChangeAspect="1"/>
          </p:cNvSpPr>
          <p:nvPr/>
        </p:nvSpPr>
        <p:spPr>
          <a:xfrm>
            <a:off x="552586" y="1766744"/>
            <a:ext cx="295076" cy="292318"/>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e 14">
            <a:extLst>
              <a:ext uri="{FF2B5EF4-FFF2-40B4-BE49-F238E27FC236}">
                <a16:creationId xmlns:a16="http://schemas.microsoft.com/office/drawing/2014/main" id="{0E7C9E86-4ED5-4204-90E9-8317FD50DC50}"/>
              </a:ext>
            </a:extLst>
          </p:cNvPr>
          <p:cNvSpPr>
            <a:spLocks noChangeAspect="1"/>
          </p:cNvSpPr>
          <p:nvPr/>
        </p:nvSpPr>
        <p:spPr>
          <a:xfrm>
            <a:off x="552586" y="2243207"/>
            <a:ext cx="295076" cy="292318"/>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e 15">
            <a:extLst>
              <a:ext uri="{FF2B5EF4-FFF2-40B4-BE49-F238E27FC236}">
                <a16:creationId xmlns:a16="http://schemas.microsoft.com/office/drawing/2014/main" id="{6910ED12-EF00-435F-A8E1-C33B5AF3FBE0}"/>
              </a:ext>
            </a:extLst>
          </p:cNvPr>
          <p:cNvSpPr>
            <a:spLocks noChangeAspect="1"/>
          </p:cNvSpPr>
          <p:nvPr/>
        </p:nvSpPr>
        <p:spPr>
          <a:xfrm>
            <a:off x="552585" y="2716733"/>
            <a:ext cx="295076" cy="292318"/>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Connettore 2 16">
            <a:extLst>
              <a:ext uri="{FF2B5EF4-FFF2-40B4-BE49-F238E27FC236}">
                <a16:creationId xmlns:a16="http://schemas.microsoft.com/office/drawing/2014/main" id="{9777D024-D414-4F23-B190-6BED5BBDFB16}"/>
              </a:ext>
            </a:extLst>
          </p:cNvPr>
          <p:cNvCxnSpPr>
            <a:cxnSpLocks/>
            <a:stCxn id="14" idx="6"/>
            <a:endCxn id="52" idx="2"/>
          </p:cNvCxnSpPr>
          <p:nvPr/>
        </p:nvCxnSpPr>
        <p:spPr>
          <a:xfrm>
            <a:off x="847661" y="1912905"/>
            <a:ext cx="1111650" cy="771220"/>
          </a:xfrm>
          <a:prstGeom prst="straightConnector1">
            <a:avLst/>
          </a:prstGeom>
          <a:ln w="127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Connettore 2 17">
            <a:extLst>
              <a:ext uri="{FF2B5EF4-FFF2-40B4-BE49-F238E27FC236}">
                <a16:creationId xmlns:a16="http://schemas.microsoft.com/office/drawing/2014/main" id="{40DD79D2-2E0C-41D1-A90D-89EAA04069C6}"/>
              </a:ext>
            </a:extLst>
          </p:cNvPr>
          <p:cNvCxnSpPr>
            <a:cxnSpLocks/>
            <a:stCxn id="15" idx="6"/>
            <a:endCxn id="52" idx="2"/>
          </p:cNvCxnSpPr>
          <p:nvPr/>
        </p:nvCxnSpPr>
        <p:spPr>
          <a:xfrm>
            <a:off x="847661" y="2389366"/>
            <a:ext cx="1111650" cy="294757"/>
          </a:xfrm>
          <a:prstGeom prst="straightConnector1">
            <a:avLst/>
          </a:prstGeom>
          <a:ln w="127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Connettore 2 18">
            <a:extLst>
              <a:ext uri="{FF2B5EF4-FFF2-40B4-BE49-F238E27FC236}">
                <a16:creationId xmlns:a16="http://schemas.microsoft.com/office/drawing/2014/main" id="{FD08F1CC-547E-414A-97FC-F2BCF2AE675E}"/>
              </a:ext>
            </a:extLst>
          </p:cNvPr>
          <p:cNvCxnSpPr>
            <a:cxnSpLocks/>
            <a:stCxn id="16" idx="6"/>
            <a:endCxn id="52" idx="2"/>
          </p:cNvCxnSpPr>
          <p:nvPr/>
        </p:nvCxnSpPr>
        <p:spPr>
          <a:xfrm flipV="1">
            <a:off x="847661" y="2684123"/>
            <a:ext cx="1111650" cy="178769"/>
          </a:xfrm>
          <a:prstGeom prst="straightConnector1">
            <a:avLst/>
          </a:prstGeom>
          <a:ln w="127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Connettore 2 19">
            <a:extLst>
              <a:ext uri="{FF2B5EF4-FFF2-40B4-BE49-F238E27FC236}">
                <a16:creationId xmlns:a16="http://schemas.microsoft.com/office/drawing/2014/main" id="{3738CD02-A0B9-4E69-AD05-3CFD19CF5480}"/>
              </a:ext>
            </a:extLst>
          </p:cNvPr>
          <p:cNvCxnSpPr>
            <a:cxnSpLocks/>
            <a:stCxn id="14" idx="6"/>
            <a:endCxn id="53" idx="2"/>
          </p:cNvCxnSpPr>
          <p:nvPr/>
        </p:nvCxnSpPr>
        <p:spPr>
          <a:xfrm>
            <a:off x="847661" y="1912905"/>
            <a:ext cx="1111650" cy="1454395"/>
          </a:xfrm>
          <a:prstGeom prst="straightConnector1">
            <a:avLst/>
          </a:prstGeom>
          <a:ln w="127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Connettore 2 20">
            <a:extLst>
              <a:ext uri="{FF2B5EF4-FFF2-40B4-BE49-F238E27FC236}">
                <a16:creationId xmlns:a16="http://schemas.microsoft.com/office/drawing/2014/main" id="{3A9AD26C-DD24-43C3-9689-98EFED6E6A72}"/>
              </a:ext>
            </a:extLst>
          </p:cNvPr>
          <p:cNvCxnSpPr>
            <a:cxnSpLocks/>
            <a:stCxn id="15" idx="6"/>
            <a:endCxn id="53" idx="2"/>
          </p:cNvCxnSpPr>
          <p:nvPr/>
        </p:nvCxnSpPr>
        <p:spPr>
          <a:xfrm>
            <a:off x="847659" y="2389366"/>
            <a:ext cx="1111650" cy="977931"/>
          </a:xfrm>
          <a:prstGeom prst="straightConnector1">
            <a:avLst/>
          </a:prstGeom>
          <a:ln w="127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Connettore 2 21">
            <a:extLst>
              <a:ext uri="{FF2B5EF4-FFF2-40B4-BE49-F238E27FC236}">
                <a16:creationId xmlns:a16="http://schemas.microsoft.com/office/drawing/2014/main" id="{8C2620D1-4B36-4508-99D0-7E7970E7F117}"/>
              </a:ext>
            </a:extLst>
          </p:cNvPr>
          <p:cNvCxnSpPr>
            <a:cxnSpLocks/>
            <a:stCxn id="16" idx="6"/>
            <a:endCxn id="53" idx="2"/>
          </p:cNvCxnSpPr>
          <p:nvPr/>
        </p:nvCxnSpPr>
        <p:spPr>
          <a:xfrm>
            <a:off x="847661" y="2862892"/>
            <a:ext cx="1111650" cy="504405"/>
          </a:xfrm>
          <a:prstGeom prst="straightConnector1">
            <a:avLst/>
          </a:prstGeom>
          <a:ln w="127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23" name="Ovale 22">
            <a:extLst>
              <a:ext uri="{FF2B5EF4-FFF2-40B4-BE49-F238E27FC236}">
                <a16:creationId xmlns:a16="http://schemas.microsoft.com/office/drawing/2014/main" id="{538B257E-0010-4CA0-B7D7-D9E84A299C6B}"/>
              </a:ext>
            </a:extLst>
          </p:cNvPr>
          <p:cNvSpPr>
            <a:spLocks noChangeAspect="1"/>
          </p:cNvSpPr>
          <p:nvPr/>
        </p:nvSpPr>
        <p:spPr>
          <a:xfrm>
            <a:off x="4492866" y="1866813"/>
            <a:ext cx="295076" cy="292318"/>
          </a:xfrm>
          <a:prstGeom prst="ellipse">
            <a:avLst/>
          </a:prstGeom>
          <a:noFill/>
          <a:ln w="190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Connettore 2 23">
            <a:extLst>
              <a:ext uri="{FF2B5EF4-FFF2-40B4-BE49-F238E27FC236}">
                <a16:creationId xmlns:a16="http://schemas.microsoft.com/office/drawing/2014/main" id="{95206F45-F932-400F-B8BF-96CB11CA4D2D}"/>
              </a:ext>
            </a:extLst>
          </p:cNvPr>
          <p:cNvCxnSpPr>
            <a:cxnSpLocks/>
            <a:stCxn id="43" idx="6"/>
            <a:endCxn id="23" idx="2"/>
          </p:cNvCxnSpPr>
          <p:nvPr/>
        </p:nvCxnSpPr>
        <p:spPr>
          <a:xfrm>
            <a:off x="3543186" y="1687938"/>
            <a:ext cx="949680" cy="325034"/>
          </a:xfrm>
          <a:prstGeom prst="straightConnector1">
            <a:avLst/>
          </a:prstGeom>
          <a:ln w="127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25" name="Connettore 2 24">
            <a:extLst>
              <a:ext uri="{FF2B5EF4-FFF2-40B4-BE49-F238E27FC236}">
                <a16:creationId xmlns:a16="http://schemas.microsoft.com/office/drawing/2014/main" id="{18A4E124-A4F5-4275-8836-106D1471FC38}"/>
              </a:ext>
            </a:extLst>
          </p:cNvPr>
          <p:cNvCxnSpPr>
            <a:cxnSpLocks/>
            <a:stCxn id="44" idx="6"/>
            <a:endCxn id="23" idx="2"/>
          </p:cNvCxnSpPr>
          <p:nvPr/>
        </p:nvCxnSpPr>
        <p:spPr>
          <a:xfrm flipV="1">
            <a:off x="3543186" y="2012972"/>
            <a:ext cx="949680" cy="358140"/>
          </a:xfrm>
          <a:prstGeom prst="straightConnector1">
            <a:avLst/>
          </a:prstGeom>
          <a:ln w="127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26" name="Connettore 2 25">
            <a:extLst>
              <a:ext uri="{FF2B5EF4-FFF2-40B4-BE49-F238E27FC236}">
                <a16:creationId xmlns:a16="http://schemas.microsoft.com/office/drawing/2014/main" id="{5154807F-C223-4977-8CF7-65B818986818}"/>
              </a:ext>
            </a:extLst>
          </p:cNvPr>
          <p:cNvCxnSpPr>
            <a:cxnSpLocks/>
            <a:stCxn id="45" idx="6"/>
            <a:endCxn id="23" idx="2"/>
          </p:cNvCxnSpPr>
          <p:nvPr/>
        </p:nvCxnSpPr>
        <p:spPr>
          <a:xfrm flipV="1">
            <a:off x="3543186" y="2012972"/>
            <a:ext cx="949680" cy="1046297"/>
          </a:xfrm>
          <a:prstGeom prst="straightConnector1">
            <a:avLst/>
          </a:prstGeom>
          <a:ln w="127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7" name="CasellaDiTesto 26">
                <a:extLst>
                  <a:ext uri="{FF2B5EF4-FFF2-40B4-BE49-F238E27FC236}">
                    <a16:creationId xmlns:a16="http://schemas.microsoft.com/office/drawing/2014/main" id="{AADE565A-876D-450C-9465-9AB3F7E730C2}"/>
                  </a:ext>
                </a:extLst>
              </p:cNvPr>
              <p:cNvSpPr txBox="1"/>
              <p:nvPr/>
            </p:nvSpPr>
            <p:spPr>
              <a:xfrm>
                <a:off x="157627" y="1688016"/>
                <a:ext cx="52540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it-IT" b="0" i="1" smtClean="0">
                              <a:latin typeface="Cambria Math" panose="02040503050406030204" pitchFamily="18" charset="0"/>
                            </a:rPr>
                            <m:t>𝑥</m:t>
                          </m:r>
                        </m:e>
                        <m:sub>
                          <m:r>
                            <a:rPr lang="it-IT" b="0" i="1" smtClean="0">
                              <a:latin typeface="Cambria Math" panose="02040503050406030204" pitchFamily="18" charset="0"/>
                            </a:rPr>
                            <m:t>𝑖</m:t>
                          </m:r>
                          <m:r>
                            <a:rPr lang="it-IT" b="0" i="1" smtClean="0">
                              <a:latin typeface="Cambria Math" panose="02040503050406030204" pitchFamily="18" charset="0"/>
                            </a:rPr>
                            <m:t>1</m:t>
                          </m:r>
                        </m:sub>
                      </m:sSub>
                    </m:oMath>
                  </m:oMathPara>
                </a14:m>
                <a:endParaRPr lang="en-US" dirty="0"/>
              </a:p>
            </p:txBody>
          </p:sp>
        </mc:Choice>
        <mc:Fallback xmlns="">
          <p:sp>
            <p:nvSpPr>
              <p:cNvPr id="27" name="CasellaDiTesto 26">
                <a:extLst>
                  <a:ext uri="{FF2B5EF4-FFF2-40B4-BE49-F238E27FC236}">
                    <a16:creationId xmlns:a16="http://schemas.microsoft.com/office/drawing/2014/main" id="{AADE565A-876D-450C-9465-9AB3F7E730C2}"/>
                  </a:ext>
                </a:extLst>
              </p:cNvPr>
              <p:cNvSpPr txBox="1">
                <a:spLocks noRot="1" noChangeAspect="1" noMove="1" noResize="1" noEditPoints="1" noAdjustHandles="1" noChangeArrowheads="1" noChangeShapeType="1" noTextEdit="1"/>
              </p:cNvSpPr>
              <p:nvPr/>
            </p:nvSpPr>
            <p:spPr>
              <a:xfrm>
                <a:off x="157627" y="1688016"/>
                <a:ext cx="525400" cy="369332"/>
              </a:xfrm>
              <a:prstGeom prst="rect">
                <a:avLst/>
              </a:prstGeom>
              <a:blipFill>
                <a:blip r:embed="rId5"/>
                <a:stretch>
                  <a:fillRect b="-1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CasellaDiTesto 27">
                <a:extLst>
                  <a:ext uri="{FF2B5EF4-FFF2-40B4-BE49-F238E27FC236}">
                    <a16:creationId xmlns:a16="http://schemas.microsoft.com/office/drawing/2014/main" id="{E5859B80-3F02-4470-A1BF-3A932FAD0F89}"/>
                  </a:ext>
                </a:extLst>
              </p:cNvPr>
              <p:cNvSpPr txBox="1"/>
              <p:nvPr/>
            </p:nvSpPr>
            <p:spPr>
              <a:xfrm>
                <a:off x="147091" y="2167822"/>
                <a:ext cx="52540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it-IT" b="0" i="1" smtClean="0">
                              <a:latin typeface="Cambria Math" panose="02040503050406030204" pitchFamily="18" charset="0"/>
                            </a:rPr>
                            <m:t>𝑥</m:t>
                          </m:r>
                        </m:e>
                        <m:sub>
                          <m:r>
                            <a:rPr lang="it-IT" b="0" i="1" smtClean="0">
                              <a:latin typeface="Cambria Math" panose="02040503050406030204" pitchFamily="18" charset="0"/>
                            </a:rPr>
                            <m:t>𝑖</m:t>
                          </m:r>
                          <m:r>
                            <a:rPr lang="it-IT" b="0" i="1" smtClean="0">
                              <a:latin typeface="Cambria Math" panose="02040503050406030204" pitchFamily="18" charset="0"/>
                            </a:rPr>
                            <m:t>2</m:t>
                          </m:r>
                        </m:sub>
                      </m:sSub>
                    </m:oMath>
                  </m:oMathPara>
                </a14:m>
                <a:endParaRPr lang="en-US" dirty="0"/>
              </a:p>
            </p:txBody>
          </p:sp>
        </mc:Choice>
        <mc:Fallback xmlns="">
          <p:sp>
            <p:nvSpPr>
              <p:cNvPr id="28" name="CasellaDiTesto 27">
                <a:extLst>
                  <a:ext uri="{FF2B5EF4-FFF2-40B4-BE49-F238E27FC236}">
                    <a16:creationId xmlns:a16="http://schemas.microsoft.com/office/drawing/2014/main" id="{E5859B80-3F02-4470-A1BF-3A932FAD0F89}"/>
                  </a:ext>
                </a:extLst>
              </p:cNvPr>
              <p:cNvSpPr txBox="1">
                <a:spLocks noRot="1" noChangeAspect="1" noMove="1" noResize="1" noEditPoints="1" noAdjustHandles="1" noChangeArrowheads="1" noChangeShapeType="1" noTextEdit="1"/>
              </p:cNvSpPr>
              <p:nvPr/>
            </p:nvSpPr>
            <p:spPr>
              <a:xfrm>
                <a:off x="147091" y="2167822"/>
                <a:ext cx="525400" cy="369332"/>
              </a:xfrm>
              <a:prstGeom prst="rect">
                <a:avLst/>
              </a:prstGeom>
              <a:blipFill>
                <a:blip r:embed="rId6"/>
                <a:stretch>
                  <a:fillRect b="-1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CasellaDiTesto 28">
                <a:extLst>
                  <a:ext uri="{FF2B5EF4-FFF2-40B4-BE49-F238E27FC236}">
                    <a16:creationId xmlns:a16="http://schemas.microsoft.com/office/drawing/2014/main" id="{D5811BB3-8343-4FD5-8C70-144026D51186}"/>
                  </a:ext>
                </a:extLst>
              </p:cNvPr>
              <p:cNvSpPr txBox="1"/>
              <p:nvPr/>
            </p:nvSpPr>
            <p:spPr>
              <a:xfrm>
                <a:off x="145440" y="2647628"/>
                <a:ext cx="52540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it-IT" b="0" i="1" smtClean="0">
                              <a:latin typeface="Cambria Math" panose="02040503050406030204" pitchFamily="18" charset="0"/>
                            </a:rPr>
                            <m:t>𝑥</m:t>
                          </m:r>
                        </m:e>
                        <m:sub>
                          <m:r>
                            <a:rPr lang="it-IT" b="0" i="1" smtClean="0">
                              <a:latin typeface="Cambria Math" panose="02040503050406030204" pitchFamily="18" charset="0"/>
                            </a:rPr>
                            <m:t>𝑖</m:t>
                          </m:r>
                          <m:r>
                            <a:rPr lang="it-IT" b="0" i="1" smtClean="0">
                              <a:latin typeface="Cambria Math" panose="02040503050406030204" pitchFamily="18" charset="0"/>
                            </a:rPr>
                            <m:t>3</m:t>
                          </m:r>
                        </m:sub>
                      </m:sSub>
                    </m:oMath>
                  </m:oMathPara>
                </a14:m>
                <a:endParaRPr lang="en-US" dirty="0"/>
              </a:p>
            </p:txBody>
          </p:sp>
        </mc:Choice>
        <mc:Fallback xmlns="">
          <p:sp>
            <p:nvSpPr>
              <p:cNvPr id="29" name="CasellaDiTesto 28">
                <a:extLst>
                  <a:ext uri="{FF2B5EF4-FFF2-40B4-BE49-F238E27FC236}">
                    <a16:creationId xmlns:a16="http://schemas.microsoft.com/office/drawing/2014/main" id="{D5811BB3-8343-4FD5-8C70-144026D51186}"/>
                  </a:ext>
                </a:extLst>
              </p:cNvPr>
              <p:cNvSpPr txBox="1">
                <a:spLocks noRot="1" noChangeAspect="1" noMove="1" noResize="1" noEditPoints="1" noAdjustHandles="1" noChangeArrowheads="1" noChangeShapeType="1" noTextEdit="1"/>
              </p:cNvSpPr>
              <p:nvPr/>
            </p:nvSpPr>
            <p:spPr>
              <a:xfrm>
                <a:off x="145440" y="2647628"/>
                <a:ext cx="525400" cy="369332"/>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CasellaDiTesto 29">
                <a:extLst>
                  <a:ext uri="{FF2B5EF4-FFF2-40B4-BE49-F238E27FC236}">
                    <a16:creationId xmlns:a16="http://schemas.microsoft.com/office/drawing/2014/main" id="{6A11928E-A00C-4EB7-A6C1-6A84A668DB1F}"/>
                  </a:ext>
                </a:extLst>
              </p:cNvPr>
              <p:cNvSpPr txBox="1"/>
              <p:nvPr/>
            </p:nvSpPr>
            <p:spPr>
              <a:xfrm>
                <a:off x="1955434" y="1078766"/>
                <a:ext cx="47263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it-IT" b="0" i="1" smtClean="0">
                              <a:latin typeface="Cambria Math" panose="02040503050406030204" pitchFamily="18" charset="0"/>
                            </a:rPr>
                            <m:t>𝑛</m:t>
                          </m:r>
                        </m:e>
                        <m:sub>
                          <m:r>
                            <a:rPr lang="it-IT" b="0" i="1" smtClean="0">
                              <a:latin typeface="Cambria Math" panose="02040503050406030204" pitchFamily="18" charset="0"/>
                            </a:rPr>
                            <m:t>1</m:t>
                          </m:r>
                        </m:sub>
                      </m:sSub>
                    </m:oMath>
                  </m:oMathPara>
                </a14:m>
                <a:endParaRPr lang="en-US" dirty="0"/>
              </a:p>
            </p:txBody>
          </p:sp>
        </mc:Choice>
        <mc:Fallback xmlns="">
          <p:sp>
            <p:nvSpPr>
              <p:cNvPr id="30" name="CasellaDiTesto 29">
                <a:extLst>
                  <a:ext uri="{FF2B5EF4-FFF2-40B4-BE49-F238E27FC236}">
                    <a16:creationId xmlns:a16="http://schemas.microsoft.com/office/drawing/2014/main" id="{6A11928E-A00C-4EB7-A6C1-6A84A668DB1F}"/>
                  </a:ext>
                </a:extLst>
              </p:cNvPr>
              <p:cNvSpPr txBox="1">
                <a:spLocks noRot="1" noChangeAspect="1" noMove="1" noResize="1" noEditPoints="1" noAdjustHandles="1" noChangeArrowheads="1" noChangeShapeType="1" noTextEdit="1"/>
              </p:cNvSpPr>
              <p:nvPr/>
            </p:nvSpPr>
            <p:spPr>
              <a:xfrm>
                <a:off x="1955434" y="1078766"/>
                <a:ext cx="472630" cy="369332"/>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CasellaDiTesto 30">
                <a:extLst>
                  <a:ext uri="{FF2B5EF4-FFF2-40B4-BE49-F238E27FC236}">
                    <a16:creationId xmlns:a16="http://schemas.microsoft.com/office/drawing/2014/main" id="{5ED68F9A-2A13-4AF7-9088-5499B375CFBD}"/>
                  </a:ext>
                </a:extLst>
              </p:cNvPr>
              <p:cNvSpPr txBox="1"/>
              <p:nvPr/>
            </p:nvSpPr>
            <p:spPr>
              <a:xfrm>
                <a:off x="1955434" y="1783556"/>
                <a:ext cx="477951"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it-IT" b="0" i="1" smtClean="0">
                              <a:latin typeface="Cambria Math" panose="02040503050406030204" pitchFamily="18" charset="0"/>
                            </a:rPr>
                            <m:t>𝑛</m:t>
                          </m:r>
                        </m:e>
                        <m:sub>
                          <m:r>
                            <a:rPr lang="it-IT" b="0" i="1" smtClean="0">
                              <a:latin typeface="Cambria Math" panose="02040503050406030204" pitchFamily="18" charset="0"/>
                            </a:rPr>
                            <m:t>2</m:t>
                          </m:r>
                        </m:sub>
                      </m:sSub>
                    </m:oMath>
                  </m:oMathPara>
                </a14:m>
                <a:endParaRPr lang="en-US" dirty="0"/>
              </a:p>
            </p:txBody>
          </p:sp>
        </mc:Choice>
        <mc:Fallback xmlns="">
          <p:sp>
            <p:nvSpPr>
              <p:cNvPr id="31" name="CasellaDiTesto 30">
                <a:extLst>
                  <a:ext uri="{FF2B5EF4-FFF2-40B4-BE49-F238E27FC236}">
                    <a16:creationId xmlns:a16="http://schemas.microsoft.com/office/drawing/2014/main" id="{5ED68F9A-2A13-4AF7-9088-5499B375CFBD}"/>
                  </a:ext>
                </a:extLst>
              </p:cNvPr>
              <p:cNvSpPr txBox="1">
                <a:spLocks noRot="1" noChangeAspect="1" noMove="1" noResize="1" noEditPoints="1" noAdjustHandles="1" noChangeArrowheads="1" noChangeShapeType="1" noTextEdit="1"/>
              </p:cNvSpPr>
              <p:nvPr/>
            </p:nvSpPr>
            <p:spPr>
              <a:xfrm>
                <a:off x="1955434" y="1783556"/>
                <a:ext cx="477951" cy="369332"/>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 name="CasellaDiTesto 31">
                <a:extLst>
                  <a:ext uri="{FF2B5EF4-FFF2-40B4-BE49-F238E27FC236}">
                    <a16:creationId xmlns:a16="http://schemas.microsoft.com/office/drawing/2014/main" id="{B2E9E9FB-B4FA-4F5E-A8A7-31C9C9018790}"/>
                  </a:ext>
                </a:extLst>
              </p:cNvPr>
              <p:cNvSpPr txBox="1"/>
              <p:nvPr/>
            </p:nvSpPr>
            <p:spPr>
              <a:xfrm>
                <a:off x="1941649" y="3154887"/>
                <a:ext cx="477951"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it-IT" b="0" i="1" smtClean="0">
                              <a:latin typeface="Cambria Math" panose="02040503050406030204" pitchFamily="18" charset="0"/>
                            </a:rPr>
                            <m:t>𝑛</m:t>
                          </m:r>
                        </m:e>
                        <m:sub>
                          <m:r>
                            <a:rPr lang="it-IT" b="0" i="1" smtClean="0">
                              <a:latin typeface="Cambria Math" panose="02040503050406030204" pitchFamily="18" charset="0"/>
                            </a:rPr>
                            <m:t>4</m:t>
                          </m:r>
                        </m:sub>
                      </m:sSub>
                    </m:oMath>
                  </m:oMathPara>
                </a14:m>
                <a:endParaRPr lang="en-US" dirty="0"/>
              </a:p>
            </p:txBody>
          </p:sp>
        </mc:Choice>
        <mc:Fallback xmlns="">
          <p:sp>
            <p:nvSpPr>
              <p:cNvPr id="32" name="CasellaDiTesto 31">
                <a:extLst>
                  <a:ext uri="{FF2B5EF4-FFF2-40B4-BE49-F238E27FC236}">
                    <a16:creationId xmlns:a16="http://schemas.microsoft.com/office/drawing/2014/main" id="{B2E9E9FB-B4FA-4F5E-A8A7-31C9C9018790}"/>
                  </a:ext>
                </a:extLst>
              </p:cNvPr>
              <p:cNvSpPr txBox="1">
                <a:spLocks noRot="1" noChangeAspect="1" noMove="1" noResize="1" noEditPoints="1" noAdjustHandles="1" noChangeArrowheads="1" noChangeShapeType="1" noTextEdit="1"/>
              </p:cNvSpPr>
              <p:nvPr/>
            </p:nvSpPr>
            <p:spPr>
              <a:xfrm>
                <a:off x="1941649" y="3154887"/>
                <a:ext cx="477951" cy="369332"/>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CasellaDiTesto 32">
                <a:extLst>
                  <a:ext uri="{FF2B5EF4-FFF2-40B4-BE49-F238E27FC236}">
                    <a16:creationId xmlns:a16="http://schemas.microsoft.com/office/drawing/2014/main" id="{9349ED77-2DAA-436E-809D-C635B5E5D1C7}"/>
                  </a:ext>
                </a:extLst>
              </p:cNvPr>
              <p:cNvSpPr txBox="1"/>
              <p:nvPr/>
            </p:nvSpPr>
            <p:spPr>
              <a:xfrm>
                <a:off x="4400999" y="1787889"/>
                <a:ext cx="506100" cy="35394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it-IT" sz="1700" i="1" smtClean="0">
                              <a:latin typeface="Cambria Math" panose="02040503050406030204" pitchFamily="18" charset="0"/>
                            </a:rPr>
                          </m:ctrlPr>
                        </m:sSubPr>
                        <m:e>
                          <m:r>
                            <a:rPr lang="it-IT" sz="1700" b="0" i="1" smtClean="0">
                              <a:latin typeface="Cambria Math" panose="02040503050406030204" pitchFamily="18" charset="0"/>
                            </a:rPr>
                            <m:t>𝑦</m:t>
                          </m:r>
                        </m:e>
                        <m:sub>
                          <m:r>
                            <a:rPr lang="it-IT" sz="1700" b="0" i="1" smtClean="0">
                              <a:latin typeface="Cambria Math" panose="02040503050406030204" pitchFamily="18" charset="0"/>
                            </a:rPr>
                            <m:t>𝑖</m:t>
                          </m:r>
                          <m:r>
                            <a:rPr lang="it-IT" sz="1700" b="0" i="1" smtClean="0">
                              <a:latin typeface="Cambria Math" panose="02040503050406030204" pitchFamily="18" charset="0"/>
                            </a:rPr>
                            <m:t>1</m:t>
                          </m:r>
                        </m:sub>
                      </m:sSub>
                    </m:oMath>
                  </m:oMathPara>
                </a14:m>
                <a:endParaRPr lang="en-US" sz="1700" dirty="0"/>
              </a:p>
            </p:txBody>
          </p:sp>
        </mc:Choice>
        <mc:Fallback xmlns="">
          <p:sp>
            <p:nvSpPr>
              <p:cNvPr id="33" name="CasellaDiTesto 32">
                <a:extLst>
                  <a:ext uri="{FF2B5EF4-FFF2-40B4-BE49-F238E27FC236}">
                    <a16:creationId xmlns:a16="http://schemas.microsoft.com/office/drawing/2014/main" id="{9349ED77-2DAA-436E-809D-C635B5E5D1C7}"/>
                  </a:ext>
                </a:extLst>
              </p:cNvPr>
              <p:cNvSpPr txBox="1">
                <a:spLocks noRot="1" noChangeAspect="1" noMove="1" noResize="1" noEditPoints="1" noAdjustHandles="1" noChangeArrowheads="1" noChangeShapeType="1" noTextEdit="1"/>
              </p:cNvSpPr>
              <p:nvPr/>
            </p:nvSpPr>
            <p:spPr>
              <a:xfrm>
                <a:off x="4400999" y="1787889"/>
                <a:ext cx="506100" cy="353943"/>
              </a:xfrm>
              <a:prstGeom prst="rect">
                <a:avLst/>
              </a:prstGeom>
              <a:blipFill>
                <a:blip r:embed="rId11"/>
                <a:stretch>
                  <a:fillRect b="-3448"/>
                </a:stretch>
              </a:blipFill>
            </p:spPr>
            <p:txBody>
              <a:bodyPr/>
              <a:lstStyle/>
              <a:p>
                <a:r>
                  <a:rPr lang="en-US">
                    <a:noFill/>
                  </a:rPr>
                  <a:t> </a:t>
                </a:r>
              </a:p>
            </p:txBody>
          </p:sp>
        </mc:Fallback>
      </mc:AlternateContent>
      <p:sp>
        <p:nvSpPr>
          <p:cNvPr id="34" name="CasellaDiTesto 33">
            <a:extLst>
              <a:ext uri="{FF2B5EF4-FFF2-40B4-BE49-F238E27FC236}">
                <a16:creationId xmlns:a16="http://schemas.microsoft.com/office/drawing/2014/main" id="{B9FBDD33-F282-48F9-9BA6-2F64DA827F52}"/>
              </a:ext>
            </a:extLst>
          </p:cNvPr>
          <p:cNvSpPr txBox="1"/>
          <p:nvPr/>
        </p:nvSpPr>
        <p:spPr>
          <a:xfrm>
            <a:off x="1671796" y="659549"/>
            <a:ext cx="1318502" cy="338554"/>
          </a:xfrm>
          <a:prstGeom prst="rect">
            <a:avLst/>
          </a:prstGeom>
          <a:noFill/>
        </p:spPr>
        <p:txBody>
          <a:bodyPr wrap="square">
            <a:spAutoFit/>
          </a:bodyPr>
          <a:lstStyle/>
          <a:p>
            <a:r>
              <a:rPr lang="en-US" sz="1600" b="1" dirty="0"/>
              <a:t>1</a:t>
            </a:r>
            <a:r>
              <a:rPr lang="en-US" sz="1600" b="1" baseline="30000" dirty="0"/>
              <a:t>st</a:t>
            </a:r>
            <a:r>
              <a:rPr lang="en-US" sz="1600" b="1" dirty="0"/>
              <a:t> FC layer</a:t>
            </a:r>
            <a:endParaRPr lang="en-US" sz="1600" dirty="0"/>
          </a:p>
        </p:txBody>
      </p:sp>
      <p:sp>
        <p:nvSpPr>
          <p:cNvPr id="35" name="Rettangolo 34">
            <a:extLst>
              <a:ext uri="{FF2B5EF4-FFF2-40B4-BE49-F238E27FC236}">
                <a16:creationId xmlns:a16="http://schemas.microsoft.com/office/drawing/2014/main" id="{F6C39C0C-B242-4638-A8E5-83514C6373B6}"/>
              </a:ext>
            </a:extLst>
          </p:cNvPr>
          <p:cNvSpPr/>
          <p:nvPr/>
        </p:nvSpPr>
        <p:spPr>
          <a:xfrm>
            <a:off x="1747236" y="960783"/>
            <a:ext cx="882473" cy="279060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ttangolo 35">
            <a:extLst>
              <a:ext uri="{FF2B5EF4-FFF2-40B4-BE49-F238E27FC236}">
                <a16:creationId xmlns:a16="http://schemas.microsoft.com/office/drawing/2014/main" id="{43F50314-3A58-4E2A-93F7-238D6E985061}"/>
              </a:ext>
            </a:extLst>
          </p:cNvPr>
          <p:cNvSpPr/>
          <p:nvPr/>
        </p:nvSpPr>
        <p:spPr>
          <a:xfrm>
            <a:off x="202752" y="1526676"/>
            <a:ext cx="882473" cy="168822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CasellaDiTesto 36">
            <a:extLst>
              <a:ext uri="{FF2B5EF4-FFF2-40B4-BE49-F238E27FC236}">
                <a16:creationId xmlns:a16="http://schemas.microsoft.com/office/drawing/2014/main" id="{45C02CAB-C16D-45DE-BBEC-D272922A2933}"/>
              </a:ext>
            </a:extLst>
          </p:cNvPr>
          <p:cNvSpPr txBox="1"/>
          <p:nvPr/>
        </p:nvSpPr>
        <p:spPr>
          <a:xfrm>
            <a:off x="96434" y="1191982"/>
            <a:ext cx="1163762" cy="338554"/>
          </a:xfrm>
          <a:prstGeom prst="rect">
            <a:avLst/>
          </a:prstGeom>
          <a:noFill/>
        </p:spPr>
        <p:txBody>
          <a:bodyPr wrap="square">
            <a:spAutoFit/>
          </a:bodyPr>
          <a:lstStyle/>
          <a:p>
            <a:r>
              <a:rPr lang="en-US" sz="1600" b="1" dirty="0"/>
              <a:t>Input layer</a:t>
            </a:r>
            <a:endParaRPr lang="en-US" sz="1600" dirty="0"/>
          </a:p>
        </p:txBody>
      </p:sp>
      <p:sp>
        <p:nvSpPr>
          <p:cNvPr id="38" name="CasellaDiTesto 37">
            <a:extLst>
              <a:ext uri="{FF2B5EF4-FFF2-40B4-BE49-F238E27FC236}">
                <a16:creationId xmlns:a16="http://schemas.microsoft.com/office/drawing/2014/main" id="{7A3EA34A-5FAA-4A60-94A7-78C433510EAA}"/>
              </a:ext>
            </a:extLst>
          </p:cNvPr>
          <p:cNvSpPr txBox="1"/>
          <p:nvPr/>
        </p:nvSpPr>
        <p:spPr>
          <a:xfrm>
            <a:off x="4108616" y="1513259"/>
            <a:ext cx="1303602" cy="338554"/>
          </a:xfrm>
          <a:prstGeom prst="rect">
            <a:avLst/>
          </a:prstGeom>
          <a:noFill/>
        </p:spPr>
        <p:txBody>
          <a:bodyPr wrap="square">
            <a:spAutoFit/>
          </a:bodyPr>
          <a:lstStyle/>
          <a:p>
            <a:r>
              <a:rPr lang="en-US" sz="1600" b="1" dirty="0"/>
              <a:t>Output layer</a:t>
            </a:r>
            <a:endParaRPr lang="en-US" sz="1600" dirty="0"/>
          </a:p>
        </p:txBody>
      </p:sp>
      <mc:AlternateContent xmlns:mc="http://schemas.openxmlformats.org/markup-compatibility/2006" xmlns:a14="http://schemas.microsoft.com/office/drawing/2010/main">
        <mc:Choice Requires="a14">
          <p:sp>
            <p:nvSpPr>
              <p:cNvPr id="39" name="CasellaDiTesto 38">
                <a:extLst>
                  <a:ext uri="{FF2B5EF4-FFF2-40B4-BE49-F238E27FC236}">
                    <a16:creationId xmlns:a16="http://schemas.microsoft.com/office/drawing/2014/main" id="{F6211B2E-883D-4B9A-BBA3-44A22A6BC7C4}"/>
                  </a:ext>
                </a:extLst>
              </p:cNvPr>
              <p:cNvSpPr txBox="1"/>
              <p:nvPr/>
            </p:nvSpPr>
            <p:spPr>
              <a:xfrm>
                <a:off x="3124640" y="1458332"/>
                <a:ext cx="47263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it-IT" b="0" i="1" smtClean="0">
                              <a:latin typeface="Cambria Math" panose="02040503050406030204" pitchFamily="18" charset="0"/>
                            </a:rPr>
                            <m:t>𝑛</m:t>
                          </m:r>
                        </m:e>
                        <m:sub>
                          <m:r>
                            <a:rPr lang="it-IT" b="0" i="1" smtClean="0">
                              <a:latin typeface="Cambria Math" panose="02040503050406030204" pitchFamily="18" charset="0"/>
                            </a:rPr>
                            <m:t>1</m:t>
                          </m:r>
                        </m:sub>
                      </m:sSub>
                    </m:oMath>
                  </m:oMathPara>
                </a14:m>
                <a:endParaRPr lang="en-US" dirty="0"/>
              </a:p>
            </p:txBody>
          </p:sp>
        </mc:Choice>
        <mc:Fallback xmlns="">
          <p:sp>
            <p:nvSpPr>
              <p:cNvPr id="39" name="CasellaDiTesto 38">
                <a:extLst>
                  <a:ext uri="{FF2B5EF4-FFF2-40B4-BE49-F238E27FC236}">
                    <a16:creationId xmlns:a16="http://schemas.microsoft.com/office/drawing/2014/main" id="{F6211B2E-883D-4B9A-BBA3-44A22A6BC7C4}"/>
                  </a:ext>
                </a:extLst>
              </p:cNvPr>
              <p:cNvSpPr txBox="1">
                <a:spLocks noRot="1" noChangeAspect="1" noMove="1" noResize="1" noEditPoints="1" noAdjustHandles="1" noChangeArrowheads="1" noChangeShapeType="1" noTextEdit="1"/>
              </p:cNvSpPr>
              <p:nvPr/>
            </p:nvSpPr>
            <p:spPr>
              <a:xfrm>
                <a:off x="3124640" y="1458332"/>
                <a:ext cx="472630" cy="369332"/>
              </a:xfrm>
              <a:prstGeom prst="rect">
                <a:avLst/>
              </a:prstGeom>
              <a:blipFill>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0" name="CasellaDiTesto 39">
                <a:extLst>
                  <a:ext uri="{FF2B5EF4-FFF2-40B4-BE49-F238E27FC236}">
                    <a16:creationId xmlns:a16="http://schemas.microsoft.com/office/drawing/2014/main" id="{7FD25E44-9BCF-4161-8173-CC53DBD5DE7B}"/>
                  </a:ext>
                </a:extLst>
              </p:cNvPr>
              <p:cNvSpPr txBox="1"/>
              <p:nvPr/>
            </p:nvSpPr>
            <p:spPr>
              <a:xfrm>
                <a:off x="3124640" y="2163122"/>
                <a:ext cx="477951"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it-IT" b="0" i="1" smtClean="0">
                              <a:latin typeface="Cambria Math" panose="02040503050406030204" pitchFamily="18" charset="0"/>
                            </a:rPr>
                            <m:t>𝑛</m:t>
                          </m:r>
                        </m:e>
                        <m:sub>
                          <m:r>
                            <a:rPr lang="it-IT" b="0" i="1" smtClean="0">
                              <a:latin typeface="Cambria Math" panose="02040503050406030204" pitchFamily="18" charset="0"/>
                            </a:rPr>
                            <m:t>2</m:t>
                          </m:r>
                        </m:sub>
                      </m:sSub>
                    </m:oMath>
                  </m:oMathPara>
                </a14:m>
                <a:endParaRPr lang="en-US" dirty="0"/>
              </a:p>
            </p:txBody>
          </p:sp>
        </mc:Choice>
        <mc:Fallback xmlns="">
          <p:sp>
            <p:nvSpPr>
              <p:cNvPr id="40" name="CasellaDiTesto 39">
                <a:extLst>
                  <a:ext uri="{FF2B5EF4-FFF2-40B4-BE49-F238E27FC236}">
                    <a16:creationId xmlns:a16="http://schemas.microsoft.com/office/drawing/2014/main" id="{7FD25E44-9BCF-4161-8173-CC53DBD5DE7B}"/>
                  </a:ext>
                </a:extLst>
              </p:cNvPr>
              <p:cNvSpPr txBox="1">
                <a:spLocks noRot="1" noChangeAspect="1" noMove="1" noResize="1" noEditPoints="1" noAdjustHandles="1" noChangeArrowheads="1" noChangeShapeType="1" noTextEdit="1"/>
              </p:cNvSpPr>
              <p:nvPr/>
            </p:nvSpPr>
            <p:spPr>
              <a:xfrm>
                <a:off x="3124640" y="2163122"/>
                <a:ext cx="477951" cy="369332"/>
              </a:xfrm>
              <a:prstGeom prst="rect">
                <a:avLst/>
              </a:prstGeom>
              <a:blipFill>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CasellaDiTesto 40">
                <a:extLst>
                  <a:ext uri="{FF2B5EF4-FFF2-40B4-BE49-F238E27FC236}">
                    <a16:creationId xmlns:a16="http://schemas.microsoft.com/office/drawing/2014/main" id="{E143916D-2DB3-4B72-B742-CDA2B040685F}"/>
                  </a:ext>
                </a:extLst>
              </p:cNvPr>
              <p:cNvSpPr txBox="1"/>
              <p:nvPr/>
            </p:nvSpPr>
            <p:spPr>
              <a:xfrm>
                <a:off x="3120380" y="2841754"/>
                <a:ext cx="477951"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it-IT" b="0" i="1" smtClean="0">
                              <a:latin typeface="Cambria Math" panose="02040503050406030204" pitchFamily="18" charset="0"/>
                            </a:rPr>
                            <m:t>𝑛</m:t>
                          </m:r>
                        </m:e>
                        <m:sub>
                          <m:r>
                            <a:rPr lang="it-IT" b="0" i="1" smtClean="0">
                              <a:latin typeface="Cambria Math" panose="02040503050406030204" pitchFamily="18" charset="0"/>
                            </a:rPr>
                            <m:t>3</m:t>
                          </m:r>
                        </m:sub>
                      </m:sSub>
                    </m:oMath>
                  </m:oMathPara>
                </a14:m>
                <a:endParaRPr lang="en-US" dirty="0"/>
              </a:p>
            </p:txBody>
          </p:sp>
        </mc:Choice>
        <mc:Fallback xmlns="">
          <p:sp>
            <p:nvSpPr>
              <p:cNvPr id="41" name="CasellaDiTesto 40">
                <a:extLst>
                  <a:ext uri="{FF2B5EF4-FFF2-40B4-BE49-F238E27FC236}">
                    <a16:creationId xmlns:a16="http://schemas.microsoft.com/office/drawing/2014/main" id="{E143916D-2DB3-4B72-B742-CDA2B040685F}"/>
                  </a:ext>
                </a:extLst>
              </p:cNvPr>
              <p:cNvSpPr txBox="1">
                <a:spLocks noRot="1" noChangeAspect="1" noMove="1" noResize="1" noEditPoints="1" noAdjustHandles="1" noChangeArrowheads="1" noChangeShapeType="1" noTextEdit="1"/>
              </p:cNvSpPr>
              <p:nvPr/>
            </p:nvSpPr>
            <p:spPr>
              <a:xfrm>
                <a:off x="3120380" y="2841754"/>
                <a:ext cx="477951" cy="369332"/>
              </a:xfrm>
              <a:prstGeom prst="rect">
                <a:avLst/>
              </a:prstGeom>
              <a:blipFill>
                <a:blip r:embed="rId14"/>
                <a:stretch>
                  <a:fillRect/>
                </a:stretch>
              </a:blipFill>
            </p:spPr>
            <p:txBody>
              <a:bodyPr/>
              <a:lstStyle/>
              <a:p>
                <a:r>
                  <a:rPr lang="en-US">
                    <a:noFill/>
                  </a:rPr>
                  <a:t> </a:t>
                </a:r>
              </a:p>
            </p:txBody>
          </p:sp>
        </mc:Fallback>
      </mc:AlternateContent>
      <p:sp>
        <p:nvSpPr>
          <p:cNvPr id="42" name="Rettangolo 41">
            <a:extLst>
              <a:ext uri="{FF2B5EF4-FFF2-40B4-BE49-F238E27FC236}">
                <a16:creationId xmlns:a16="http://schemas.microsoft.com/office/drawing/2014/main" id="{1406199B-C221-4200-A3C8-A54F884AFE18}"/>
              </a:ext>
            </a:extLst>
          </p:cNvPr>
          <p:cNvSpPr/>
          <p:nvPr/>
        </p:nvSpPr>
        <p:spPr>
          <a:xfrm>
            <a:off x="2899189" y="960783"/>
            <a:ext cx="882473" cy="279060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e 42">
            <a:extLst>
              <a:ext uri="{FF2B5EF4-FFF2-40B4-BE49-F238E27FC236}">
                <a16:creationId xmlns:a16="http://schemas.microsoft.com/office/drawing/2014/main" id="{CE0EC91A-8ADA-4CDD-8D35-E6A757E922D5}"/>
              </a:ext>
            </a:extLst>
          </p:cNvPr>
          <p:cNvSpPr>
            <a:spLocks noChangeAspect="1"/>
          </p:cNvSpPr>
          <p:nvPr/>
        </p:nvSpPr>
        <p:spPr>
          <a:xfrm>
            <a:off x="3100575" y="1468699"/>
            <a:ext cx="442611" cy="438478"/>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Ovale 43">
            <a:extLst>
              <a:ext uri="{FF2B5EF4-FFF2-40B4-BE49-F238E27FC236}">
                <a16:creationId xmlns:a16="http://schemas.microsoft.com/office/drawing/2014/main" id="{6DB26141-E855-49D9-9C64-3E7B30B23693}"/>
              </a:ext>
            </a:extLst>
          </p:cNvPr>
          <p:cNvSpPr>
            <a:spLocks noChangeAspect="1"/>
          </p:cNvSpPr>
          <p:nvPr/>
        </p:nvSpPr>
        <p:spPr>
          <a:xfrm>
            <a:off x="3100575" y="2151873"/>
            <a:ext cx="442611" cy="438478"/>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e 44">
            <a:extLst>
              <a:ext uri="{FF2B5EF4-FFF2-40B4-BE49-F238E27FC236}">
                <a16:creationId xmlns:a16="http://schemas.microsoft.com/office/drawing/2014/main" id="{44BF7C09-8565-46F0-A1D5-F95E02FA772B}"/>
              </a:ext>
            </a:extLst>
          </p:cNvPr>
          <p:cNvSpPr>
            <a:spLocks noChangeAspect="1"/>
          </p:cNvSpPr>
          <p:nvPr/>
        </p:nvSpPr>
        <p:spPr>
          <a:xfrm>
            <a:off x="3100575" y="2840030"/>
            <a:ext cx="442611" cy="438478"/>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6" name="Connettore 2 45">
            <a:extLst>
              <a:ext uri="{FF2B5EF4-FFF2-40B4-BE49-F238E27FC236}">
                <a16:creationId xmlns:a16="http://schemas.microsoft.com/office/drawing/2014/main" id="{E90145BD-D56D-4AE5-92CB-94F1FDD45744}"/>
              </a:ext>
            </a:extLst>
          </p:cNvPr>
          <p:cNvCxnSpPr>
            <a:cxnSpLocks/>
            <a:stCxn id="49" idx="6"/>
            <a:endCxn id="43" idx="2"/>
          </p:cNvCxnSpPr>
          <p:nvPr/>
        </p:nvCxnSpPr>
        <p:spPr>
          <a:xfrm>
            <a:off x="2401921" y="1312793"/>
            <a:ext cx="698654" cy="375145"/>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7" name="Connettore 2 46">
            <a:extLst>
              <a:ext uri="{FF2B5EF4-FFF2-40B4-BE49-F238E27FC236}">
                <a16:creationId xmlns:a16="http://schemas.microsoft.com/office/drawing/2014/main" id="{967700A6-48B5-4006-967B-491D77C13006}"/>
              </a:ext>
            </a:extLst>
          </p:cNvPr>
          <p:cNvCxnSpPr>
            <a:cxnSpLocks/>
            <a:stCxn id="51" idx="6"/>
            <a:endCxn id="43" idx="2"/>
          </p:cNvCxnSpPr>
          <p:nvPr/>
        </p:nvCxnSpPr>
        <p:spPr>
          <a:xfrm flipV="1">
            <a:off x="2401921" y="1687938"/>
            <a:ext cx="698654" cy="308029"/>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Connettore 2 47">
            <a:extLst>
              <a:ext uri="{FF2B5EF4-FFF2-40B4-BE49-F238E27FC236}">
                <a16:creationId xmlns:a16="http://schemas.microsoft.com/office/drawing/2014/main" id="{8E2C721D-7A5E-4C3E-A14E-43B272286DD3}"/>
              </a:ext>
            </a:extLst>
          </p:cNvPr>
          <p:cNvCxnSpPr>
            <a:cxnSpLocks/>
            <a:stCxn id="52" idx="6"/>
            <a:endCxn id="43" idx="2"/>
          </p:cNvCxnSpPr>
          <p:nvPr/>
        </p:nvCxnSpPr>
        <p:spPr>
          <a:xfrm flipV="1">
            <a:off x="2401921" y="1687938"/>
            <a:ext cx="698654" cy="996186"/>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9" name="Ovale 48">
            <a:extLst>
              <a:ext uri="{FF2B5EF4-FFF2-40B4-BE49-F238E27FC236}">
                <a16:creationId xmlns:a16="http://schemas.microsoft.com/office/drawing/2014/main" id="{A08E8490-B93E-4739-9EC2-DED198A4F0E1}"/>
              </a:ext>
            </a:extLst>
          </p:cNvPr>
          <p:cNvSpPr>
            <a:spLocks noChangeAspect="1"/>
          </p:cNvSpPr>
          <p:nvPr/>
        </p:nvSpPr>
        <p:spPr>
          <a:xfrm>
            <a:off x="1959310" y="1093554"/>
            <a:ext cx="442611" cy="438478"/>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50" name="CasellaDiTesto 49">
                <a:extLst>
                  <a:ext uri="{FF2B5EF4-FFF2-40B4-BE49-F238E27FC236}">
                    <a16:creationId xmlns:a16="http://schemas.microsoft.com/office/drawing/2014/main" id="{8E0BACD7-BF92-4AC4-99C8-11CEB79C750D}"/>
                  </a:ext>
                </a:extLst>
              </p:cNvPr>
              <p:cNvSpPr txBox="1"/>
              <p:nvPr/>
            </p:nvSpPr>
            <p:spPr>
              <a:xfrm>
                <a:off x="1951174" y="2462188"/>
                <a:ext cx="477951"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it-IT" b="0" i="1" smtClean="0">
                              <a:latin typeface="Cambria Math" panose="02040503050406030204" pitchFamily="18" charset="0"/>
                            </a:rPr>
                            <m:t>𝑛</m:t>
                          </m:r>
                        </m:e>
                        <m:sub>
                          <m:r>
                            <a:rPr lang="it-IT" b="0" i="1" smtClean="0">
                              <a:latin typeface="Cambria Math" panose="02040503050406030204" pitchFamily="18" charset="0"/>
                            </a:rPr>
                            <m:t>3</m:t>
                          </m:r>
                        </m:sub>
                      </m:sSub>
                    </m:oMath>
                  </m:oMathPara>
                </a14:m>
                <a:endParaRPr lang="en-US" dirty="0"/>
              </a:p>
            </p:txBody>
          </p:sp>
        </mc:Choice>
        <mc:Fallback xmlns="">
          <p:sp>
            <p:nvSpPr>
              <p:cNvPr id="50" name="CasellaDiTesto 49">
                <a:extLst>
                  <a:ext uri="{FF2B5EF4-FFF2-40B4-BE49-F238E27FC236}">
                    <a16:creationId xmlns:a16="http://schemas.microsoft.com/office/drawing/2014/main" id="{8E0BACD7-BF92-4AC4-99C8-11CEB79C750D}"/>
                  </a:ext>
                </a:extLst>
              </p:cNvPr>
              <p:cNvSpPr txBox="1">
                <a:spLocks noRot="1" noChangeAspect="1" noMove="1" noResize="1" noEditPoints="1" noAdjustHandles="1" noChangeArrowheads="1" noChangeShapeType="1" noTextEdit="1"/>
              </p:cNvSpPr>
              <p:nvPr/>
            </p:nvSpPr>
            <p:spPr>
              <a:xfrm>
                <a:off x="1951174" y="2462188"/>
                <a:ext cx="477951" cy="369332"/>
              </a:xfrm>
              <a:prstGeom prst="rect">
                <a:avLst/>
              </a:prstGeom>
              <a:blipFill>
                <a:blip r:embed="rId15"/>
                <a:stretch>
                  <a:fillRect/>
                </a:stretch>
              </a:blipFill>
            </p:spPr>
            <p:txBody>
              <a:bodyPr/>
              <a:lstStyle/>
              <a:p>
                <a:r>
                  <a:rPr lang="en-US">
                    <a:noFill/>
                  </a:rPr>
                  <a:t> </a:t>
                </a:r>
              </a:p>
            </p:txBody>
          </p:sp>
        </mc:Fallback>
      </mc:AlternateContent>
      <p:sp>
        <p:nvSpPr>
          <p:cNvPr id="51" name="Ovale 50">
            <a:extLst>
              <a:ext uri="{FF2B5EF4-FFF2-40B4-BE49-F238E27FC236}">
                <a16:creationId xmlns:a16="http://schemas.microsoft.com/office/drawing/2014/main" id="{6259E20B-2591-4F6F-9D35-FE20F7F69F28}"/>
              </a:ext>
            </a:extLst>
          </p:cNvPr>
          <p:cNvSpPr>
            <a:spLocks noChangeAspect="1"/>
          </p:cNvSpPr>
          <p:nvPr/>
        </p:nvSpPr>
        <p:spPr>
          <a:xfrm>
            <a:off x="1959310" y="1776728"/>
            <a:ext cx="442611" cy="438478"/>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e 51">
            <a:extLst>
              <a:ext uri="{FF2B5EF4-FFF2-40B4-BE49-F238E27FC236}">
                <a16:creationId xmlns:a16="http://schemas.microsoft.com/office/drawing/2014/main" id="{F64B3F15-6EB2-417F-AB44-F7B9FB18F02A}"/>
              </a:ext>
            </a:extLst>
          </p:cNvPr>
          <p:cNvSpPr>
            <a:spLocks noChangeAspect="1"/>
          </p:cNvSpPr>
          <p:nvPr/>
        </p:nvSpPr>
        <p:spPr>
          <a:xfrm>
            <a:off x="1959310" y="2464885"/>
            <a:ext cx="442611" cy="438478"/>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e 52">
            <a:extLst>
              <a:ext uri="{FF2B5EF4-FFF2-40B4-BE49-F238E27FC236}">
                <a16:creationId xmlns:a16="http://schemas.microsoft.com/office/drawing/2014/main" id="{28548E9A-0D94-4E90-A941-915A683397ED}"/>
              </a:ext>
            </a:extLst>
          </p:cNvPr>
          <p:cNvSpPr>
            <a:spLocks noChangeAspect="1"/>
          </p:cNvSpPr>
          <p:nvPr/>
        </p:nvSpPr>
        <p:spPr>
          <a:xfrm>
            <a:off x="1959310" y="3148058"/>
            <a:ext cx="442611" cy="438478"/>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4" name="Connettore 2 53">
            <a:extLst>
              <a:ext uri="{FF2B5EF4-FFF2-40B4-BE49-F238E27FC236}">
                <a16:creationId xmlns:a16="http://schemas.microsoft.com/office/drawing/2014/main" id="{3B97AA59-EADE-43C1-9823-EDF5740C768D}"/>
              </a:ext>
            </a:extLst>
          </p:cNvPr>
          <p:cNvCxnSpPr>
            <a:cxnSpLocks/>
            <a:stCxn id="53" idx="6"/>
            <a:endCxn id="43" idx="2"/>
          </p:cNvCxnSpPr>
          <p:nvPr/>
        </p:nvCxnSpPr>
        <p:spPr>
          <a:xfrm flipV="1">
            <a:off x="2401921" y="1687938"/>
            <a:ext cx="698654" cy="1679359"/>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5" name="Connettore 2 54">
            <a:extLst>
              <a:ext uri="{FF2B5EF4-FFF2-40B4-BE49-F238E27FC236}">
                <a16:creationId xmlns:a16="http://schemas.microsoft.com/office/drawing/2014/main" id="{9059087B-768E-4CB0-96CD-234066124155}"/>
              </a:ext>
            </a:extLst>
          </p:cNvPr>
          <p:cNvCxnSpPr>
            <a:cxnSpLocks/>
            <a:stCxn id="49" idx="6"/>
            <a:endCxn id="44" idx="2"/>
          </p:cNvCxnSpPr>
          <p:nvPr/>
        </p:nvCxnSpPr>
        <p:spPr>
          <a:xfrm>
            <a:off x="2401921" y="1312793"/>
            <a:ext cx="698654" cy="1058319"/>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6" name="Connettore 2 55">
            <a:extLst>
              <a:ext uri="{FF2B5EF4-FFF2-40B4-BE49-F238E27FC236}">
                <a16:creationId xmlns:a16="http://schemas.microsoft.com/office/drawing/2014/main" id="{6AE9EBC6-F646-47BE-9C0E-15771772FFCB}"/>
              </a:ext>
            </a:extLst>
          </p:cNvPr>
          <p:cNvCxnSpPr>
            <a:cxnSpLocks/>
            <a:stCxn id="51" idx="6"/>
            <a:endCxn id="44" idx="2"/>
          </p:cNvCxnSpPr>
          <p:nvPr/>
        </p:nvCxnSpPr>
        <p:spPr>
          <a:xfrm>
            <a:off x="2401921" y="1995967"/>
            <a:ext cx="698654" cy="375145"/>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7" name="Connettore 2 56">
            <a:extLst>
              <a:ext uri="{FF2B5EF4-FFF2-40B4-BE49-F238E27FC236}">
                <a16:creationId xmlns:a16="http://schemas.microsoft.com/office/drawing/2014/main" id="{43D9BE46-8A02-474D-B643-9758C4C2B28E}"/>
              </a:ext>
            </a:extLst>
          </p:cNvPr>
          <p:cNvCxnSpPr>
            <a:cxnSpLocks/>
            <a:stCxn id="52" idx="6"/>
            <a:endCxn id="44" idx="2"/>
          </p:cNvCxnSpPr>
          <p:nvPr/>
        </p:nvCxnSpPr>
        <p:spPr>
          <a:xfrm flipV="1">
            <a:off x="2401921" y="2371112"/>
            <a:ext cx="698654" cy="313012"/>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8" name="Connettore 2 57">
            <a:extLst>
              <a:ext uri="{FF2B5EF4-FFF2-40B4-BE49-F238E27FC236}">
                <a16:creationId xmlns:a16="http://schemas.microsoft.com/office/drawing/2014/main" id="{15D2DD2F-3F42-4F09-A709-335DB2AD17FB}"/>
              </a:ext>
            </a:extLst>
          </p:cNvPr>
          <p:cNvCxnSpPr>
            <a:cxnSpLocks/>
            <a:stCxn id="53" idx="6"/>
            <a:endCxn id="44" idx="2"/>
          </p:cNvCxnSpPr>
          <p:nvPr/>
        </p:nvCxnSpPr>
        <p:spPr>
          <a:xfrm flipV="1">
            <a:off x="2401921" y="2371112"/>
            <a:ext cx="698654" cy="996185"/>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9" name="Connettore 2 58">
            <a:extLst>
              <a:ext uri="{FF2B5EF4-FFF2-40B4-BE49-F238E27FC236}">
                <a16:creationId xmlns:a16="http://schemas.microsoft.com/office/drawing/2014/main" id="{C4AFE326-05E9-4263-9302-09E0384C0C77}"/>
              </a:ext>
            </a:extLst>
          </p:cNvPr>
          <p:cNvCxnSpPr>
            <a:cxnSpLocks/>
            <a:stCxn id="49" idx="6"/>
            <a:endCxn id="45" idx="2"/>
          </p:cNvCxnSpPr>
          <p:nvPr/>
        </p:nvCxnSpPr>
        <p:spPr>
          <a:xfrm>
            <a:off x="2401921" y="1312793"/>
            <a:ext cx="698654" cy="1746476"/>
          </a:xfrm>
          <a:prstGeom prst="straightConnector1">
            <a:avLst/>
          </a:prstGeom>
          <a:ln w="127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60" name="Connettore 2 59">
            <a:extLst>
              <a:ext uri="{FF2B5EF4-FFF2-40B4-BE49-F238E27FC236}">
                <a16:creationId xmlns:a16="http://schemas.microsoft.com/office/drawing/2014/main" id="{A35C9862-9D2A-4201-BCFE-5A2CE81FA10D}"/>
              </a:ext>
            </a:extLst>
          </p:cNvPr>
          <p:cNvCxnSpPr>
            <a:cxnSpLocks/>
            <a:stCxn id="51" idx="6"/>
            <a:endCxn id="45" idx="2"/>
          </p:cNvCxnSpPr>
          <p:nvPr/>
        </p:nvCxnSpPr>
        <p:spPr>
          <a:xfrm>
            <a:off x="2401921" y="1995967"/>
            <a:ext cx="698654" cy="1063302"/>
          </a:xfrm>
          <a:prstGeom prst="straightConnector1">
            <a:avLst/>
          </a:prstGeom>
          <a:ln w="127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61" name="Connettore 2 60">
            <a:extLst>
              <a:ext uri="{FF2B5EF4-FFF2-40B4-BE49-F238E27FC236}">
                <a16:creationId xmlns:a16="http://schemas.microsoft.com/office/drawing/2014/main" id="{957699E4-2788-47A9-BC0D-3D660BCD14AD}"/>
              </a:ext>
            </a:extLst>
          </p:cNvPr>
          <p:cNvCxnSpPr>
            <a:cxnSpLocks/>
            <a:stCxn id="52" idx="6"/>
            <a:endCxn id="45" idx="2"/>
          </p:cNvCxnSpPr>
          <p:nvPr/>
        </p:nvCxnSpPr>
        <p:spPr>
          <a:xfrm>
            <a:off x="2401921" y="2684124"/>
            <a:ext cx="698654" cy="375145"/>
          </a:xfrm>
          <a:prstGeom prst="straightConnector1">
            <a:avLst/>
          </a:prstGeom>
          <a:ln w="127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62" name="Connettore 2 61">
            <a:extLst>
              <a:ext uri="{FF2B5EF4-FFF2-40B4-BE49-F238E27FC236}">
                <a16:creationId xmlns:a16="http://schemas.microsoft.com/office/drawing/2014/main" id="{6AD7960C-8BE7-4B8C-9605-A7B7F83C8060}"/>
              </a:ext>
            </a:extLst>
          </p:cNvPr>
          <p:cNvCxnSpPr>
            <a:cxnSpLocks/>
            <a:stCxn id="53" idx="6"/>
            <a:endCxn id="45" idx="2"/>
          </p:cNvCxnSpPr>
          <p:nvPr/>
        </p:nvCxnSpPr>
        <p:spPr>
          <a:xfrm flipV="1">
            <a:off x="2401921" y="3059269"/>
            <a:ext cx="698654" cy="308028"/>
          </a:xfrm>
          <a:prstGeom prst="straightConnector1">
            <a:avLst/>
          </a:prstGeom>
          <a:ln w="12700">
            <a:solidFill>
              <a:srgbClr val="0070C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3" name="CasellaDiTesto 62">
                <a:extLst>
                  <a:ext uri="{FF2B5EF4-FFF2-40B4-BE49-F238E27FC236}">
                    <a16:creationId xmlns:a16="http://schemas.microsoft.com/office/drawing/2014/main" id="{5DFEF160-D6CE-4F8F-B801-17ECB34A7BC0}"/>
                  </a:ext>
                </a:extLst>
              </p:cNvPr>
              <p:cNvSpPr txBox="1"/>
              <p:nvPr/>
            </p:nvSpPr>
            <p:spPr>
              <a:xfrm>
                <a:off x="4405312" y="2353682"/>
                <a:ext cx="506100" cy="35394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it-IT" sz="1700" i="1" smtClean="0">
                              <a:latin typeface="Cambria Math" panose="02040503050406030204" pitchFamily="18" charset="0"/>
                            </a:rPr>
                          </m:ctrlPr>
                        </m:sSubPr>
                        <m:e>
                          <m:r>
                            <a:rPr lang="it-IT" sz="1700" b="0" i="1" smtClean="0">
                              <a:latin typeface="Cambria Math" panose="02040503050406030204" pitchFamily="18" charset="0"/>
                            </a:rPr>
                            <m:t>𝑦</m:t>
                          </m:r>
                        </m:e>
                        <m:sub>
                          <m:r>
                            <a:rPr lang="it-IT" sz="1700" b="0" i="1" smtClean="0">
                              <a:latin typeface="Cambria Math" panose="02040503050406030204" pitchFamily="18" charset="0"/>
                            </a:rPr>
                            <m:t>𝑖</m:t>
                          </m:r>
                          <m:r>
                            <a:rPr lang="it-IT" sz="1700" b="0" i="1" smtClean="0">
                              <a:latin typeface="Cambria Math" panose="02040503050406030204" pitchFamily="18" charset="0"/>
                            </a:rPr>
                            <m:t>2</m:t>
                          </m:r>
                        </m:sub>
                      </m:sSub>
                    </m:oMath>
                  </m:oMathPara>
                </a14:m>
                <a:endParaRPr lang="en-US" sz="1700" dirty="0"/>
              </a:p>
            </p:txBody>
          </p:sp>
        </mc:Choice>
        <mc:Fallback xmlns="">
          <p:sp>
            <p:nvSpPr>
              <p:cNvPr id="63" name="CasellaDiTesto 62">
                <a:extLst>
                  <a:ext uri="{FF2B5EF4-FFF2-40B4-BE49-F238E27FC236}">
                    <a16:creationId xmlns:a16="http://schemas.microsoft.com/office/drawing/2014/main" id="{5DFEF160-D6CE-4F8F-B801-17ECB34A7BC0}"/>
                  </a:ext>
                </a:extLst>
              </p:cNvPr>
              <p:cNvSpPr txBox="1">
                <a:spLocks noRot="1" noChangeAspect="1" noMove="1" noResize="1" noEditPoints="1" noAdjustHandles="1" noChangeArrowheads="1" noChangeShapeType="1" noTextEdit="1"/>
              </p:cNvSpPr>
              <p:nvPr/>
            </p:nvSpPr>
            <p:spPr>
              <a:xfrm>
                <a:off x="4405312" y="2353682"/>
                <a:ext cx="506100" cy="353943"/>
              </a:xfrm>
              <a:prstGeom prst="rect">
                <a:avLst/>
              </a:prstGeom>
              <a:blipFill>
                <a:blip r:embed="rId16"/>
                <a:stretch>
                  <a:fillRect b="-3448"/>
                </a:stretch>
              </a:blipFill>
            </p:spPr>
            <p:txBody>
              <a:bodyPr/>
              <a:lstStyle/>
              <a:p>
                <a:r>
                  <a:rPr lang="en-US">
                    <a:noFill/>
                  </a:rPr>
                  <a:t> </a:t>
                </a:r>
              </a:p>
            </p:txBody>
          </p:sp>
        </mc:Fallback>
      </mc:AlternateContent>
      <p:sp>
        <p:nvSpPr>
          <p:cNvPr id="64" name="Ovale 63">
            <a:extLst>
              <a:ext uri="{FF2B5EF4-FFF2-40B4-BE49-F238E27FC236}">
                <a16:creationId xmlns:a16="http://schemas.microsoft.com/office/drawing/2014/main" id="{3EFA7D0D-5E70-48C4-9776-D179C99D8CA4}"/>
              </a:ext>
            </a:extLst>
          </p:cNvPr>
          <p:cNvSpPr>
            <a:spLocks noChangeAspect="1"/>
          </p:cNvSpPr>
          <p:nvPr/>
        </p:nvSpPr>
        <p:spPr>
          <a:xfrm>
            <a:off x="4499252" y="2429382"/>
            <a:ext cx="295076" cy="292318"/>
          </a:xfrm>
          <a:prstGeom prst="ellipse">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5" name="Connettore 2 64">
            <a:extLst>
              <a:ext uri="{FF2B5EF4-FFF2-40B4-BE49-F238E27FC236}">
                <a16:creationId xmlns:a16="http://schemas.microsoft.com/office/drawing/2014/main" id="{D5D5F981-279C-46D0-96D6-6C2763A372FB}"/>
              </a:ext>
            </a:extLst>
          </p:cNvPr>
          <p:cNvCxnSpPr>
            <a:cxnSpLocks/>
            <a:stCxn id="43" idx="6"/>
            <a:endCxn id="64" idx="2"/>
          </p:cNvCxnSpPr>
          <p:nvPr/>
        </p:nvCxnSpPr>
        <p:spPr>
          <a:xfrm>
            <a:off x="3543186" y="1687938"/>
            <a:ext cx="956066" cy="887603"/>
          </a:xfrm>
          <a:prstGeom prst="straightConnector1">
            <a:avLst/>
          </a:prstGeom>
          <a:ln w="127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66" name="Connettore 2 65">
            <a:extLst>
              <a:ext uri="{FF2B5EF4-FFF2-40B4-BE49-F238E27FC236}">
                <a16:creationId xmlns:a16="http://schemas.microsoft.com/office/drawing/2014/main" id="{9079CEF4-15A8-4679-A6B7-E3D9A0818DA3}"/>
              </a:ext>
            </a:extLst>
          </p:cNvPr>
          <p:cNvCxnSpPr>
            <a:cxnSpLocks/>
            <a:stCxn id="44" idx="6"/>
            <a:endCxn id="64" idx="2"/>
          </p:cNvCxnSpPr>
          <p:nvPr/>
        </p:nvCxnSpPr>
        <p:spPr>
          <a:xfrm>
            <a:off x="3543186" y="2371112"/>
            <a:ext cx="956066" cy="204429"/>
          </a:xfrm>
          <a:prstGeom prst="straightConnector1">
            <a:avLst/>
          </a:prstGeom>
          <a:ln w="127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67" name="Connettore 2 66">
            <a:extLst>
              <a:ext uri="{FF2B5EF4-FFF2-40B4-BE49-F238E27FC236}">
                <a16:creationId xmlns:a16="http://schemas.microsoft.com/office/drawing/2014/main" id="{70D7F3FE-401A-4CE2-9E6F-D9B0429805C6}"/>
              </a:ext>
            </a:extLst>
          </p:cNvPr>
          <p:cNvCxnSpPr>
            <a:cxnSpLocks/>
            <a:stCxn id="45" idx="6"/>
            <a:endCxn id="64" idx="2"/>
          </p:cNvCxnSpPr>
          <p:nvPr/>
        </p:nvCxnSpPr>
        <p:spPr>
          <a:xfrm flipV="1">
            <a:off x="3543186" y="2575541"/>
            <a:ext cx="956066" cy="483728"/>
          </a:xfrm>
          <a:prstGeom prst="straightConnector1">
            <a:avLst/>
          </a:prstGeom>
          <a:ln w="127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
        <p:nvSpPr>
          <p:cNvPr id="68" name="CasellaDiTesto 67">
            <a:extLst>
              <a:ext uri="{FF2B5EF4-FFF2-40B4-BE49-F238E27FC236}">
                <a16:creationId xmlns:a16="http://schemas.microsoft.com/office/drawing/2014/main" id="{52F024A5-5BE0-4266-AC94-3F2A7830F981}"/>
              </a:ext>
            </a:extLst>
          </p:cNvPr>
          <p:cNvSpPr txBox="1"/>
          <p:nvPr/>
        </p:nvSpPr>
        <p:spPr>
          <a:xfrm>
            <a:off x="2806437" y="673069"/>
            <a:ext cx="1318502" cy="338554"/>
          </a:xfrm>
          <a:prstGeom prst="rect">
            <a:avLst/>
          </a:prstGeom>
          <a:noFill/>
        </p:spPr>
        <p:txBody>
          <a:bodyPr wrap="square">
            <a:spAutoFit/>
          </a:bodyPr>
          <a:lstStyle/>
          <a:p>
            <a:r>
              <a:rPr lang="en-US" sz="1600" b="1" dirty="0"/>
              <a:t>2</a:t>
            </a:r>
            <a:r>
              <a:rPr lang="en-US" sz="1600" b="1" baseline="30000" dirty="0"/>
              <a:t>nd</a:t>
            </a:r>
            <a:r>
              <a:rPr lang="en-US" sz="1600" b="1" dirty="0"/>
              <a:t> FC layer</a:t>
            </a:r>
            <a:endParaRPr lang="en-US" sz="1600" dirty="0"/>
          </a:p>
        </p:txBody>
      </p:sp>
      <p:sp>
        <p:nvSpPr>
          <p:cNvPr id="69" name="CasellaDiTesto 68">
            <a:extLst>
              <a:ext uri="{FF2B5EF4-FFF2-40B4-BE49-F238E27FC236}">
                <a16:creationId xmlns:a16="http://schemas.microsoft.com/office/drawing/2014/main" id="{443EC8B9-2A1A-404A-AED4-834158A2B982}"/>
              </a:ext>
            </a:extLst>
          </p:cNvPr>
          <p:cNvSpPr txBox="1"/>
          <p:nvPr/>
        </p:nvSpPr>
        <p:spPr>
          <a:xfrm>
            <a:off x="173042" y="-17585"/>
            <a:ext cx="4940583" cy="553998"/>
          </a:xfrm>
          <a:prstGeom prst="rect">
            <a:avLst/>
          </a:prstGeom>
          <a:noFill/>
        </p:spPr>
        <p:txBody>
          <a:bodyPr wrap="none" rtlCol="0">
            <a:spAutoFit/>
          </a:bodyPr>
          <a:lstStyle/>
          <a:p>
            <a:r>
              <a:rPr lang="en-US" sz="3000" b="1" dirty="0"/>
              <a:t>The Multi-Layer Perceptron(s)</a:t>
            </a:r>
          </a:p>
        </p:txBody>
      </p:sp>
      <p:cxnSp>
        <p:nvCxnSpPr>
          <p:cNvPr id="70" name="Connettore 2 69">
            <a:extLst>
              <a:ext uri="{FF2B5EF4-FFF2-40B4-BE49-F238E27FC236}">
                <a16:creationId xmlns:a16="http://schemas.microsoft.com/office/drawing/2014/main" id="{11490067-0659-44DA-ABD9-8D05A316261C}"/>
              </a:ext>
            </a:extLst>
          </p:cNvPr>
          <p:cNvCxnSpPr>
            <a:cxnSpLocks/>
            <a:stCxn id="76" idx="6"/>
            <a:endCxn id="111" idx="2"/>
          </p:cNvCxnSpPr>
          <p:nvPr/>
        </p:nvCxnSpPr>
        <p:spPr>
          <a:xfrm flipV="1">
            <a:off x="5917575" y="3006693"/>
            <a:ext cx="1111650" cy="600111"/>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1" name="Connettore 2 70">
            <a:extLst>
              <a:ext uri="{FF2B5EF4-FFF2-40B4-BE49-F238E27FC236}">
                <a16:creationId xmlns:a16="http://schemas.microsoft.com/office/drawing/2014/main" id="{199DA078-CB6D-488E-81F1-44FBE8C7D552}"/>
              </a:ext>
            </a:extLst>
          </p:cNvPr>
          <p:cNvCxnSpPr>
            <a:cxnSpLocks/>
            <a:stCxn id="77" idx="6"/>
            <a:endCxn id="111" idx="2"/>
          </p:cNvCxnSpPr>
          <p:nvPr/>
        </p:nvCxnSpPr>
        <p:spPr>
          <a:xfrm flipV="1">
            <a:off x="5917575" y="3006693"/>
            <a:ext cx="1111650" cy="1076573"/>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2" name="Connettore 2 71">
            <a:extLst>
              <a:ext uri="{FF2B5EF4-FFF2-40B4-BE49-F238E27FC236}">
                <a16:creationId xmlns:a16="http://schemas.microsoft.com/office/drawing/2014/main" id="{F5C754FE-2D20-4843-9D64-E2AE51466B70}"/>
              </a:ext>
            </a:extLst>
          </p:cNvPr>
          <p:cNvCxnSpPr>
            <a:cxnSpLocks/>
            <a:stCxn id="78" idx="6"/>
            <a:endCxn id="111" idx="2"/>
          </p:cNvCxnSpPr>
          <p:nvPr/>
        </p:nvCxnSpPr>
        <p:spPr>
          <a:xfrm flipV="1">
            <a:off x="5917575" y="3006693"/>
            <a:ext cx="1111650" cy="1550101"/>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3" name="Connettore 2 72">
            <a:extLst>
              <a:ext uri="{FF2B5EF4-FFF2-40B4-BE49-F238E27FC236}">
                <a16:creationId xmlns:a16="http://schemas.microsoft.com/office/drawing/2014/main" id="{294DA54A-3035-435A-9341-A1D8ACD869B7}"/>
              </a:ext>
            </a:extLst>
          </p:cNvPr>
          <p:cNvCxnSpPr>
            <a:cxnSpLocks/>
            <a:stCxn id="76" idx="6"/>
            <a:endCxn id="113" idx="2"/>
          </p:cNvCxnSpPr>
          <p:nvPr/>
        </p:nvCxnSpPr>
        <p:spPr>
          <a:xfrm>
            <a:off x="5917575" y="3606805"/>
            <a:ext cx="1111650" cy="83063"/>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4" name="Connettore 2 73">
            <a:extLst>
              <a:ext uri="{FF2B5EF4-FFF2-40B4-BE49-F238E27FC236}">
                <a16:creationId xmlns:a16="http://schemas.microsoft.com/office/drawing/2014/main" id="{87C91276-F8F4-4C9F-B31D-2549959CBAF7}"/>
              </a:ext>
            </a:extLst>
          </p:cNvPr>
          <p:cNvCxnSpPr>
            <a:cxnSpLocks/>
            <a:stCxn id="77" idx="6"/>
            <a:endCxn id="113" idx="2"/>
          </p:cNvCxnSpPr>
          <p:nvPr/>
        </p:nvCxnSpPr>
        <p:spPr>
          <a:xfrm flipV="1">
            <a:off x="5917575" y="3689868"/>
            <a:ext cx="1111650" cy="393400"/>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5" name="Connettore 2 74">
            <a:extLst>
              <a:ext uri="{FF2B5EF4-FFF2-40B4-BE49-F238E27FC236}">
                <a16:creationId xmlns:a16="http://schemas.microsoft.com/office/drawing/2014/main" id="{AC1605F2-49E9-4EDA-84CB-1CA0FD1FC3E1}"/>
              </a:ext>
            </a:extLst>
          </p:cNvPr>
          <p:cNvCxnSpPr>
            <a:cxnSpLocks/>
            <a:stCxn id="78" idx="6"/>
            <a:endCxn id="113" idx="2"/>
          </p:cNvCxnSpPr>
          <p:nvPr/>
        </p:nvCxnSpPr>
        <p:spPr>
          <a:xfrm flipV="1">
            <a:off x="5917575" y="3689868"/>
            <a:ext cx="1111650" cy="866926"/>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6" name="Ovale 75">
            <a:extLst>
              <a:ext uri="{FF2B5EF4-FFF2-40B4-BE49-F238E27FC236}">
                <a16:creationId xmlns:a16="http://schemas.microsoft.com/office/drawing/2014/main" id="{719FE20A-28DA-4572-8F86-B2F6243BB736}"/>
              </a:ext>
            </a:extLst>
          </p:cNvPr>
          <p:cNvSpPr>
            <a:spLocks noChangeAspect="1"/>
          </p:cNvSpPr>
          <p:nvPr/>
        </p:nvSpPr>
        <p:spPr>
          <a:xfrm>
            <a:off x="5622500" y="3460644"/>
            <a:ext cx="295076" cy="292318"/>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e 76">
            <a:extLst>
              <a:ext uri="{FF2B5EF4-FFF2-40B4-BE49-F238E27FC236}">
                <a16:creationId xmlns:a16="http://schemas.microsoft.com/office/drawing/2014/main" id="{150F23D1-5BBC-49B5-807E-283D58F196AF}"/>
              </a:ext>
            </a:extLst>
          </p:cNvPr>
          <p:cNvSpPr>
            <a:spLocks noChangeAspect="1"/>
          </p:cNvSpPr>
          <p:nvPr/>
        </p:nvSpPr>
        <p:spPr>
          <a:xfrm>
            <a:off x="5622500" y="3937107"/>
            <a:ext cx="295076" cy="292318"/>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e 77">
            <a:extLst>
              <a:ext uri="{FF2B5EF4-FFF2-40B4-BE49-F238E27FC236}">
                <a16:creationId xmlns:a16="http://schemas.microsoft.com/office/drawing/2014/main" id="{D83F8EE0-2D25-4D99-9943-80758516F90F}"/>
              </a:ext>
            </a:extLst>
          </p:cNvPr>
          <p:cNvSpPr>
            <a:spLocks noChangeAspect="1"/>
          </p:cNvSpPr>
          <p:nvPr/>
        </p:nvSpPr>
        <p:spPr>
          <a:xfrm>
            <a:off x="5622499" y="4410633"/>
            <a:ext cx="295076" cy="292318"/>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9" name="Connettore 2 78">
            <a:extLst>
              <a:ext uri="{FF2B5EF4-FFF2-40B4-BE49-F238E27FC236}">
                <a16:creationId xmlns:a16="http://schemas.microsoft.com/office/drawing/2014/main" id="{3E5CB867-69E5-40FE-9DE4-B4E67A6E4952}"/>
              </a:ext>
            </a:extLst>
          </p:cNvPr>
          <p:cNvCxnSpPr>
            <a:cxnSpLocks/>
            <a:stCxn id="76" idx="6"/>
            <a:endCxn id="114" idx="2"/>
          </p:cNvCxnSpPr>
          <p:nvPr/>
        </p:nvCxnSpPr>
        <p:spPr>
          <a:xfrm>
            <a:off x="5917575" y="3606805"/>
            <a:ext cx="1111650" cy="771220"/>
          </a:xfrm>
          <a:prstGeom prst="straightConnector1">
            <a:avLst/>
          </a:prstGeom>
          <a:ln w="127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80" name="Connettore 2 79">
            <a:extLst>
              <a:ext uri="{FF2B5EF4-FFF2-40B4-BE49-F238E27FC236}">
                <a16:creationId xmlns:a16="http://schemas.microsoft.com/office/drawing/2014/main" id="{93DDE438-674F-44DA-BAAC-15DA7289FACE}"/>
              </a:ext>
            </a:extLst>
          </p:cNvPr>
          <p:cNvCxnSpPr>
            <a:cxnSpLocks/>
            <a:stCxn id="77" idx="6"/>
            <a:endCxn id="114" idx="2"/>
          </p:cNvCxnSpPr>
          <p:nvPr/>
        </p:nvCxnSpPr>
        <p:spPr>
          <a:xfrm>
            <a:off x="5917575" y="4083266"/>
            <a:ext cx="1111650" cy="294757"/>
          </a:xfrm>
          <a:prstGeom prst="straightConnector1">
            <a:avLst/>
          </a:prstGeom>
          <a:ln w="127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81" name="Connettore 2 80">
            <a:extLst>
              <a:ext uri="{FF2B5EF4-FFF2-40B4-BE49-F238E27FC236}">
                <a16:creationId xmlns:a16="http://schemas.microsoft.com/office/drawing/2014/main" id="{0A344D3B-A1D9-486C-8ABF-B586271A61AF}"/>
              </a:ext>
            </a:extLst>
          </p:cNvPr>
          <p:cNvCxnSpPr>
            <a:cxnSpLocks/>
            <a:stCxn id="78" idx="6"/>
            <a:endCxn id="114" idx="2"/>
          </p:cNvCxnSpPr>
          <p:nvPr/>
        </p:nvCxnSpPr>
        <p:spPr>
          <a:xfrm flipV="1">
            <a:off x="5917575" y="4378023"/>
            <a:ext cx="1111650" cy="178769"/>
          </a:xfrm>
          <a:prstGeom prst="straightConnector1">
            <a:avLst/>
          </a:prstGeom>
          <a:ln w="127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82" name="Connettore 2 81">
            <a:extLst>
              <a:ext uri="{FF2B5EF4-FFF2-40B4-BE49-F238E27FC236}">
                <a16:creationId xmlns:a16="http://schemas.microsoft.com/office/drawing/2014/main" id="{004E5466-1304-4224-84C5-BB48ABE8589F}"/>
              </a:ext>
            </a:extLst>
          </p:cNvPr>
          <p:cNvCxnSpPr>
            <a:cxnSpLocks/>
            <a:stCxn id="76" idx="6"/>
            <a:endCxn id="115" idx="2"/>
          </p:cNvCxnSpPr>
          <p:nvPr/>
        </p:nvCxnSpPr>
        <p:spPr>
          <a:xfrm>
            <a:off x="5917575" y="3606805"/>
            <a:ext cx="1111650" cy="1454395"/>
          </a:xfrm>
          <a:prstGeom prst="straightConnector1">
            <a:avLst/>
          </a:prstGeom>
          <a:ln w="127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83" name="Connettore 2 82">
            <a:extLst>
              <a:ext uri="{FF2B5EF4-FFF2-40B4-BE49-F238E27FC236}">
                <a16:creationId xmlns:a16="http://schemas.microsoft.com/office/drawing/2014/main" id="{4CB0695E-4D94-4E3A-87B7-7C2D158F9B38}"/>
              </a:ext>
            </a:extLst>
          </p:cNvPr>
          <p:cNvCxnSpPr>
            <a:cxnSpLocks/>
            <a:stCxn id="77" idx="6"/>
            <a:endCxn id="115" idx="2"/>
          </p:cNvCxnSpPr>
          <p:nvPr/>
        </p:nvCxnSpPr>
        <p:spPr>
          <a:xfrm>
            <a:off x="5917573" y="4083266"/>
            <a:ext cx="1111650" cy="977931"/>
          </a:xfrm>
          <a:prstGeom prst="straightConnector1">
            <a:avLst/>
          </a:prstGeom>
          <a:ln w="127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84" name="Connettore 2 83">
            <a:extLst>
              <a:ext uri="{FF2B5EF4-FFF2-40B4-BE49-F238E27FC236}">
                <a16:creationId xmlns:a16="http://schemas.microsoft.com/office/drawing/2014/main" id="{2689B370-0856-4BBD-BF19-19EEF210A28E}"/>
              </a:ext>
            </a:extLst>
          </p:cNvPr>
          <p:cNvCxnSpPr>
            <a:cxnSpLocks/>
            <a:stCxn id="78" idx="6"/>
            <a:endCxn id="115" idx="2"/>
          </p:cNvCxnSpPr>
          <p:nvPr/>
        </p:nvCxnSpPr>
        <p:spPr>
          <a:xfrm>
            <a:off x="5917575" y="4556792"/>
            <a:ext cx="1111650" cy="504405"/>
          </a:xfrm>
          <a:prstGeom prst="straightConnector1">
            <a:avLst/>
          </a:prstGeom>
          <a:ln w="127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85" name="Ovale 84">
            <a:extLst>
              <a:ext uri="{FF2B5EF4-FFF2-40B4-BE49-F238E27FC236}">
                <a16:creationId xmlns:a16="http://schemas.microsoft.com/office/drawing/2014/main" id="{6BE5F81A-41A9-4194-A237-968E50ECFAF8}"/>
              </a:ext>
            </a:extLst>
          </p:cNvPr>
          <p:cNvSpPr>
            <a:spLocks noChangeAspect="1"/>
          </p:cNvSpPr>
          <p:nvPr/>
        </p:nvSpPr>
        <p:spPr>
          <a:xfrm>
            <a:off x="10798100" y="3560713"/>
            <a:ext cx="295076" cy="292318"/>
          </a:xfrm>
          <a:prstGeom prst="ellipse">
            <a:avLst/>
          </a:prstGeom>
          <a:noFill/>
          <a:ln w="190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6" name="Connettore 2 85">
            <a:extLst>
              <a:ext uri="{FF2B5EF4-FFF2-40B4-BE49-F238E27FC236}">
                <a16:creationId xmlns:a16="http://schemas.microsoft.com/office/drawing/2014/main" id="{BFAD18F5-72DF-49F3-B056-183BF577311D}"/>
              </a:ext>
            </a:extLst>
          </p:cNvPr>
          <p:cNvCxnSpPr>
            <a:cxnSpLocks/>
            <a:stCxn id="133" idx="6"/>
            <a:endCxn id="85" idx="2"/>
          </p:cNvCxnSpPr>
          <p:nvPr/>
        </p:nvCxnSpPr>
        <p:spPr>
          <a:xfrm>
            <a:off x="9782853" y="3381838"/>
            <a:ext cx="1015247" cy="325034"/>
          </a:xfrm>
          <a:prstGeom prst="straightConnector1">
            <a:avLst/>
          </a:prstGeom>
          <a:ln w="127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87" name="Connettore 2 86">
            <a:extLst>
              <a:ext uri="{FF2B5EF4-FFF2-40B4-BE49-F238E27FC236}">
                <a16:creationId xmlns:a16="http://schemas.microsoft.com/office/drawing/2014/main" id="{2BA82571-1116-42C6-8542-004A0096861D}"/>
              </a:ext>
            </a:extLst>
          </p:cNvPr>
          <p:cNvCxnSpPr>
            <a:cxnSpLocks/>
            <a:stCxn id="134" idx="6"/>
            <a:endCxn id="85" idx="2"/>
          </p:cNvCxnSpPr>
          <p:nvPr/>
        </p:nvCxnSpPr>
        <p:spPr>
          <a:xfrm flipV="1">
            <a:off x="9782853" y="3706872"/>
            <a:ext cx="1015247" cy="358140"/>
          </a:xfrm>
          <a:prstGeom prst="straightConnector1">
            <a:avLst/>
          </a:prstGeom>
          <a:ln w="127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88" name="Connettore 2 87">
            <a:extLst>
              <a:ext uri="{FF2B5EF4-FFF2-40B4-BE49-F238E27FC236}">
                <a16:creationId xmlns:a16="http://schemas.microsoft.com/office/drawing/2014/main" id="{470B1113-E831-480A-B328-F4BE7C153B1E}"/>
              </a:ext>
            </a:extLst>
          </p:cNvPr>
          <p:cNvCxnSpPr>
            <a:cxnSpLocks/>
            <a:stCxn id="136" idx="6"/>
            <a:endCxn id="85" idx="2"/>
          </p:cNvCxnSpPr>
          <p:nvPr/>
        </p:nvCxnSpPr>
        <p:spPr>
          <a:xfrm flipV="1">
            <a:off x="9805582" y="3706872"/>
            <a:ext cx="992518" cy="1037787"/>
          </a:xfrm>
          <a:prstGeom prst="straightConnector1">
            <a:avLst/>
          </a:prstGeom>
          <a:ln w="127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9" name="CasellaDiTesto 88">
                <a:extLst>
                  <a:ext uri="{FF2B5EF4-FFF2-40B4-BE49-F238E27FC236}">
                    <a16:creationId xmlns:a16="http://schemas.microsoft.com/office/drawing/2014/main" id="{6A5449F2-3E1A-4BB0-A1CE-54A7F4C70947}"/>
                  </a:ext>
                </a:extLst>
              </p:cNvPr>
              <p:cNvSpPr txBox="1"/>
              <p:nvPr/>
            </p:nvSpPr>
            <p:spPr>
              <a:xfrm>
                <a:off x="5227541" y="3381916"/>
                <a:ext cx="52540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it-IT" b="0" i="1" smtClean="0">
                              <a:latin typeface="Cambria Math" panose="02040503050406030204" pitchFamily="18" charset="0"/>
                            </a:rPr>
                            <m:t>𝑥</m:t>
                          </m:r>
                        </m:e>
                        <m:sub>
                          <m:r>
                            <a:rPr lang="it-IT" b="0" i="1" smtClean="0">
                              <a:latin typeface="Cambria Math" panose="02040503050406030204" pitchFamily="18" charset="0"/>
                            </a:rPr>
                            <m:t>𝑖</m:t>
                          </m:r>
                          <m:r>
                            <a:rPr lang="it-IT" b="0" i="1" smtClean="0">
                              <a:latin typeface="Cambria Math" panose="02040503050406030204" pitchFamily="18" charset="0"/>
                            </a:rPr>
                            <m:t>1</m:t>
                          </m:r>
                        </m:sub>
                      </m:sSub>
                    </m:oMath>
                  </m:oMathPara>
                </a14:m>
                <a:endParaRPr lang="en-US" dirty="0"/>
              </a:p>
            </p:txBody>
          </p:sp>
        </mc:Choice>
        <mc:Fallback xmlns="">
          <p:sp>
            <p:nvSpPr>
              <p:cNvPr id="89" name="CasellaDiTesto 88">
                <a:extLst>
                  <a:ext uri="{FF2B5EF4-FFF2-40B4-BE49-F238E27FC236}">
                    <a16:creationId xmlns:a16="http://schemas.microsoft.com/office/drawing/2014/main" id="{6A5449F2-3E1A-4BB0-A1CE-54A7F4C70947}"/>
                  </a:ext>
                </a:extLst>
              </p:cNvPr>
              <p:cNvSpPr txBox="1">
                <a:spLocks noRot="1" noChangeAspect="1" noMove="1" noResize="1" noEditPoints="1" noAdjustHandles="1" noChangeArrowheads="1" noChangeShapeType="1" noTextEdit="1"/>
              </p:cNvSpPr>
              <p:nvPr/>
            </p:nvSpPr>
            <p:spPr>
              <a:xfrm>
                <a:off x="5227541" y="3381916"/>
                <a:ext cx="525400" cy="369332"/>
              </a:xfrm>
              <a:prstGeom prst="rect">
                <a:avLst/>
              </a:prstGeom>
              <a:blipFill>
                <a:blip r:embed="rId17"/>
                <a:stretch>
                  <a:fillRect b="-1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0" name="CasellaDiTesto 89">
                <a:extLst>
                  <a:ext uri="{FF2B5EF4-FFF2-40B4-BE49-F238E27FC236}">
                    <a16:creationId xmlns:a16="http://schemas.microsoft.com/office/drawing/2014/main" id="{19F60F99-2D86-45E0-ADF8-AA1176F66B34}"/>
                  </a:ext>
                </a:extLst>
              </p:cNvPr>
              <p:cNvSpPr txBox="1"/>
              <p:nvPr/>
            </p:nvSpPr>
            <p:spPr>
              <a:xfrm>
                <a:off x="5217005" y="3861722"/>
                <a:ext cx="52540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it-IT" b="0" i="1" smtClean="0">
                              <a:latin typeface="Cambria Math" panose="02040503050406030204" pitchFamily="18" charset="0"/>
                            </a:rPr>
                            <m:t>𝑥</m:t>
                          </m:r>
                        </m:e>
                        <m:sub>
                          <m:r>
                            <a:rPr lang="it-IT" b="0" i="1" smtClean="0">
                              <a:latin typeface="Cambria Math" panose="02040503050406030204" pitchFamily="18" charset="0"/>
                            </a:rPr>
                            <m:t>𝑖</m:t>
                          </m:r>
                          <m:r>
                            <a:rPr lang="it-IT" b="0" i="1" smtClean="0">
                              <a:latin typeface="Cambria Math" panose="02040503050406030204" pitchFamily="18" charset="0"/>
                            </a:rPr>
                            <m:t>2</m:t>
                          </m:r>
                        </m:sub>
                      </m:sSub>
                    </m:oMath>
                  </m:oMathPara>
                </a14:m>
                <a:endParaRPr lang="en-US" dirty="0"/>
              </a:p>
            </p:txBody>
          </p:sp>
        </mc:Choice>
        <mc:Fallback xmlns="">
          <p:sp>
            <p:nvSpPr>
              <p:cNvPr id="90" name="CasellaDiTesto 89">
                <a:extLst>
                  <a:ext uri="{FF2B5EF4-FFF2-40B4-BE49-F238E27FC236}">
                    <a16:creationId xmlns:a16="http://schemas.microsoft.com/office/drawing/2014/main" id="{19F60F99-2D86-45E0-ADF8-AA1176F66B34}"/>
                  </a:ext>
                </a:extLst>
              </p:cNvPr>
              <p:cNvSpPr txBox="1">
                <a:spLocks noRot="1" noChangeAspect="1" noMove="1" noResize="1" noEditPoints="1" noAdjustHandles="1" noChangeArrowheads="1" noChangeShapeType="1" noTextEdit="1"/>
              </p:cNvSpPr>
              <p:nvPr/>
            </p:nvSpPr>
            <p:spPr>
              <a:xfrm>
                <a:off x="5217005" y="3861722"/>
                <a:ext cx="525400" cy="369332"/>
              </a:xfrm>
              <a:prstGeom prst="rect">
                <a:avLst/>
              </a:prstGeom>
              <a:blipFill>
                <a:blip r:embed="rId1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1" name="CasellaDiTesto 90">
                <a:extLst>
                  <a:ext uri="{FF2B5EF4-FFF2-40B4-BE49-F238E27FC236}">
                    <a16:creationId xmlns:a16="http://schemas.microsoft.com/office/drawing/2014/main" id="{2FEBE8D1-B0EC-4AF0-94B5-505FFEA6BA5B}"/>
                  </a:ext>
                </a:extLst>
              </p:cNvPr>
              <p:cNvSpPr txBox="1"/>
              <p:nvPr/>
            </p:nvSpPr>
            <p:spPr>
              <a:xfrm>
                <a:off x="5215354" y="4341528"/>
                <a:ext cx="52540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it-IT" b="0" i="1" smtClean="0">
                              <a:latin typeface="Cambria Math" panose="02040503050406030204" pitchFamily="18" charset="0"/>
                            </a:rPr>
                            <m:t>𝑥</m:t>
                          </m:r>
                        </m:e>
                        <m:sub>
                          <m:r>
                            <a:rPr lang="it-IT" b="0" i="1" smtClean="0">
                              <a:latin typeface="Cambria Math" panose="02040503050406030204" pitchFamily="18" charset="0"/>
                            </a:rPr>
                            <m:t>𝑖</m:t>
                          </m:r>
                          <m:r>
                            <a:rPr lang="it-IT" b="0" i="1" smtClean="0">
                              <a:latin typeface="Cambria Math" panose="02040503050406030204" pitchFamily="18" charset="0"/>
                            </a:rPr>
                            <m:t>3</m:t>
                          </m:r>
                        </m:sub>
                      </m:sSub>
                    </m:oMath>
                  </m:oMathPara>
                </a14:m>
                <a:endParaRPr lang="en-US" dirty="0"/>
              </a:p>
            </p:txBody>
          </p:sp>
        </mc:Choice>
        <mc:Fallback xmlns="">
          <p:sp>
            <p:nvSpPr>
              <p:cNvPr id="91" name="CasellaDiTesto 90">
                <a:extLst>
                  <a:ext uri="{FF2B5EF4-FFF2-40B4-BE49-F238E27FC236}">
                    <a16:creationId xmlns:a16="http://schemas.microsoft.com/office/drawing/2014/main" id="{2FEBE8D1-B0EC-4AF0-94B5-505FFEA6BA5B}"/>
                  </a:ext>
                </a:extLst>
              </p:cNvPr>
              <p:cNvSpPr txBox="1">
                <a:spLocks noRot="1" noChangeAspect="1" noMove="1" noResize="1" noEditPoints="1" noAdjustHandles="1" noChangeArrowheads="1" noChangeShapeType="1" noTextEdit="1"/>
              </p:cNvSpPr>
              <p:nvPr/>
            </p:nvSpPr>
            <p:spPr>
              <a:xfrm>
                <a:off x="5215354" y="4341528"/>
                <a:ext cx="525400" cy="369332"/>
              </a:xfrm>
              <a:prstGeom prst="rect">
                <a:avLst/>
              </a:prstGeom>
              <a:blipFill>
                <a:blip r:embed="rId1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2" name="CasellaDiTesto 91">
                <a:extLst>
                  <a:ext uri="{FF2B5EF4-FFF2-40B4-BE49-F238E27FC236}">
                    <a16:creationId xmlns:a16="http://schemas.microsoft.com/office/drawing/2014/main" id="{BA2D5FA0-DDB2-4A19-AE95-ECC5C1E3B8BA}"/>
                  </a:ext>
                </a:extLst>
              </p:cNvPr>
              <p:cNvSpPr txBox="1"/>
              <p:nvPr/>
            </p:nvSpPr>
            <p:spPr>
              <a:xfrm>
                <a:off x="7025348" y="2772666"/>
                <a:ext cx="47263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it-IT" b="0" i="1" smtClean="0">
                              <a:latin typeface="Cambria Math" panose="02040503050406030204" pitchFamily="18" charset="0"/>
                            </a:rPr>
                            <m:t>𝑛</m:t>
                          </m:r>
                        </m:e>
                        <m:sub>
                          <m:r>
                            <a:rPr lang="it-IT" b="0" i="1" smtClean="0">
                              <a:latin typeface="Cambria Math" panose="02040503050406030204" pitchFamily="18" charset="0"/>
                            </a:rPr>
                            <m:t>1</m:t>
                          </m:r>
                        </m:sub>
                      </m:sSub>
                    </m:oMath>
                  </m:oMathPara>
                </a14:m>
                <a:endParaRPr lang="en-US" dirty="0"/>
              </a:p>
            </p:txBody>
          </p:sp>
        </mc:Choice>
        <mc:Fallback xmlns="">
          <p:sp>
            <p:nvSpPr>
              <p:cNvPr id="92" name="CasellaDiTesto 91">
                <a:extLst>
                  <a:ext uri="{FF2B5EF4-FFF2-40B4-BE49-F238E27FC236}">
                    <a16:creationId xmlns:a16="http://schemas.microsoft.com/office/drawing/2014/main" id="{BA2D5FA0-DDB2-4A19-AE95-ECC5C1E3B8BA}"/>
                  </a:ext>
                </a:extLst>
              </p:cNvPr>
              <p:cNvSpPr txBox="1">
                <a:spLocks noRot="1" noChangeAspect="1" noMove="1" noResize="1" noEditPoints="1" noAdjustHandles="1" noChangeArrowheads="1" noChangeShapeType="1" noTextEdit="1"/>
              </p:cNvSpPr>
              <p:nvPr/>
            </p:nvSpPr>
            <p:spPr>
              <a:xfrm>
                <a:off x="7025348" y="2772666"/>
                <a:ext cx="472630" cy="369332"/>
              </a:xfrm>
              <a:prstGeom prst="rect">
                <a:avLst/>
              </a:prstGeom>
              <a:blipFill>
                <a:blip r:embed="rId2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3" name="CasellaDiTesto 92">
                <a:extLst>
                  <a:ext uri="{FF2B5EF4-FFF2-40B4-BE49-F238E27FC236}">
                    <a16:creationId xmlns:a16="http://schemas.microsoft.com/office/drawing/2014/main" id="{A2B86943-671D-4B35-93E1-9567D67907D0}"/>
                  </a:ext>
                </a:extLst>
              </p:cNvPr>
              <p:cNvSpPr txBox="1"/>
              <p:nvPr/>
            </p:nvSpPr>
            <p:spPr>
              <a:xfrm>
                <a:off x="7025348" y="3477456"/>
                <a:ext cx="477951"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it-IT" b="0" i="1" smtClean="0">
                              <a:latin typeface="Cambria Math" panose="02040503050406030204" pitchFamily="18" charset="0"/>
                            </a:rPr>
                            <m:t>𝑛</m:t>
                          </m:r>
                        </m:e>
                        <m:sub>
                          <m:r>
                            <a:rPr lang="it-IT" b="0" i="1" smtClean="0">
                              <a:latin typeface="Cambria Math" panose="02040503050406030204" pitchFamily="18" charset="0"/>
                            </a:rPr>
                            <m:t>2</m:t>
                          </m:r>
                        </m:sub>
                      </m:sSub>
                    </m:oMath>
                  </m:oMathPara>
                </a14:m>
                <a:endParaRPr lang="en-US" dirty="0"/>
              </a:p>
            </p:txBody>
          </p:sp>
        </mc:Choice>
        <mc:Fallback xmlns="">
          <p:sp>
            <p:nvSpPr>
              <p:cNvPr id="93" name="CasellaDiTesto 92">
                <a:extLst>
                  <a:ext uri="{FF2B5EF4-FFF2-40B4-BE49-F238E27FC236}">
                    <a16:creationId xmlns:a16="http://schemas.microsoft.com/office/drawing/2014/main" id="{A2B86943-671D-4B35-93E1-9567D67907D0}"/>
                  </a:ext>
                </a:extLst>
              </p:cNvPr>
              <p:cNvSpPr txBox="1">
                <a:spLocks noRot="1" noChangeAspect="1" noMove="1" noResize="1" noEditPoints="1" noAdjustHandles="1" noChangeArrowheads="1" noChangeShapeType="1" noTextEdit="1"/>
              </p:cNvSpPr>
              <p:nvPr/>
            </p:nvSpPr>
            <p:spPr>
              <a:xfrm>
                <a:off x="7025348" y="3477456"/>
                <a:ext cx="477951" cy="369332"/>
              </a:xfrm>
              <a:prstGeom prst="rect">
                <a:avLst/>
              </a:prstGeom>
              <a:blipFill>
                <a:blip r:embed="rId2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4" name="CasellaDiTesto 93">
                <a:extLst>
                  <a:ext uri="{FF2B5EF4-FFF2-40B4-BE49-F238E27FC236}">
                    <a16:creationId xmlns:a16="http://schemas.microsoft.com/office/drawing/2014/main" id="{5422E88F-DC84-431D-85F9-4A3A051989CB}"/>
                  </a:ext>
                </a:extLst>
              </p:cNvPr>
              <p:cNvSpPr txBox="1"/>
              <p:nvPr/>
            </p:nvSpPr>
            <p:spPr>
              <a:xfrm>
                <a:off x="7011563" y="4848787"/>
                <a:ext cx="477951"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it-IT" b="0" i="1" smtClean="0">
                              <a:latin typeface="Cambria Math" panose="02040503050406030204" pitchFamily="18" charset="0"/>
                            </a:rPr>
                            <m:t>𝑛</m:t>
                          </m:r>
                        </m:e>
                        <m:sub>
                          <m:r>
                            <a:rPr lang="it-IT" b="0" i="1" smtClean="0">
                              <a:latin typeface="Cambria Math" panose="02040503050406030204" pitchFamily="18" charset="0"/>
                            </a:rPr>
                            <m:t>4</m:t>
                          </m:r>
                        </m:sub>
                      </m:sSub>
                    </m:oMath>
                  </m:oMathPara>
                </a14:m>
                <a:endParaRPr lang="en-US" dirty="0"/>
              </a:p>
            </p:txBody>
          </p:sp>
        </mc:Choice>
        <mc:Fallback xmlns="">
          <p:sp>
            <p:nvSpPr>
              <p:cNvPr id="94" name="CasellaDiTesto 93">
                <a:extLst>
                  <a:ext uri="{FF2B5EF4-FFF2-40B4-BE49-F238E27FC236}">
                    <a16:creationId xmlns:a16="http://schemas.microsoft.com/office/drawing/2014/main" id="{5422E88F-DC84-431D-85F9-4A3A051989CB}"/>
                  </a:ext>
                </a:extLst>
              </p:cNvPr>
              <p:cNvSpPr txBox="1">
                <a:spLocks noRot="1" noChangeAspect="1" noMove="1" noResize="1" noEditPoints="1" noAdjustHandles="1" noChangeArrowheads="1" noChangeShapeType="1" noTextEdit="1"/>
              </p:cNvSpPr>
              <p:nvPr/>
            </p:nvSpPr>
            <p:spPr>
              <a:xfrm>
                <a:off x="7011563" y="4848787"/>
                <a:ext cx="477951" cy="369332"/>
              </a:xfrm>
              <a:prstGeom prst="rect">
                <a:avLst/>
              </a:prstGeom>
              <a:blipFill>
                <a:blip r:embed="rId2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5" name="CasellaDiTesto 94">
                <a:extLst>
                  <a:ext uri="{FF2B5EF4-FFF2-40B4-BE49-F238E27FC236}">
                    <a16:creationId xmlns:a16="http://schemas.microsoft.com/office/drawing/2014/main" id="{41190F7C-13F5-426B-A5B2-F85D647BAC82}"/>
                  </a:ext>
                </a:extLst>
              </p:cNvPr>
              <p:cNvSpPr txBox="1"/>
              <p:nvPr/>
            </p:nvSpPr>
            <p:spPr>
              <a:xfrm>
                <a:off x="10706233" y="3481789"/>
                <a:ext cx="506100" cy="35394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it-IT" sz="1700" i="1" smtClean="0">
                              <a:latin typeface="Cambria Math" panose="02040503050406030204" pitchFamily="18" charset="0"/>
                            </a:rPr>
                          </m:ctrlPr>
                        </m:sSubPr>
                        <m:e>
                          <m:r>
                            <a:rPr lang="it-IT" sz="1700" b="0" i="1" smtClean="0">
                              <a:latin typeface="Cambria Math" panose="02040503050406030204" pitchFamily="18" charset="0"/>
                            </a:rPr>
                            <m:t>𝑦</m:t>
                          </m:r>
                        </m:e>
                        <m:sub>
                          <m:r>
                            <a:rPr lang="it-IT" sz="1700" b="0" i="1" smtClean="0">
                              <a:latin typeface="Cambria Math" panose="02040503050406030204" pitchFamily="18" charset="0"/>
                            </a:rPr>
                            <m:t>𝑖</m:t>
                          </m:r>
                          <m:r>
                            <a:rPr lang="it-IT" sz="1700" b="0" i="1" smtClean="0">
                              <a:latin typeface="Cambria Math" panose="02040503050406030204" pitchFamily="18" charset="0"/>
                            </a:rPr>
                            <m:t>1</m:t>
                          </m:r>
                        </m:sub>
                      </m:sSub>
                    </m:oMath>
                  </m:oMathPara>
                </a14:m>
                <a:endParaRPr lang="en-US" sz="1700" dirty="0"/>
              </a:p>
            </p:txBody>
          </p:sp>
        </mc:Choice>
        <mc:Fallback xmlns="">
          <p:sp>
            <p:nvSpPr>
              <p:cNvPr id="95" name="CasellaDiTesto 94">
                <a:extLst>
                  <a:ext uri="{FF2B5EF4-FFF2-40B4-BE49-F238E27FC236}">
                    <a16:creationId xmlns:a16="http://schemas.microsoft.com/office/drawing/2014/main" id="{41190F7C-13F5-426B-A5B2-F85D647BAC82}"/>
                  </a:ext>
                </a:extLst>
              </p:cNvPr>
              <p:cNvSpPr txBox="1">
                <a:spLocks noRot="1" noChangeAspect="1" noMove="1" noResize="1" noEditPoints="1" noAdjustHandles="1" noChangeArrowheads="1" noChangeShapeType="1" noTextEdit="1"/>
              </p:cNvSpPr>
              <p:nvPr/>
            </p:nvSpPr>
            <p:spPr>
              <a:xfrm>
                <a:off x="10706233" y="3481789"/>
                <a:ext cx="506100" cy="353943"/>
              </a:xfrm>
              <a:prstGeom prst="rect">
                <a:avLst/>
              </a:prstGeom>
              <a:blipFill>
                <a:blip r:embed="rId23"/>
                <a:stretch>
                  <a:fillRect b="-3448"/>
                </a:stretch>
              </a:blipFill>
            </p:spPr>
            <p:txBody>
              <a:bodyPr/>
              <a:lstStyle/>
              <a:p>
                <a:r>
                  <a:rPr lang="en-US">
                    <a:noFill/>
                  </a:rPr>
                  <a:t> </a:t>
                </a:r>
              </a:p>
            </p:txBody>
          </p:sp>
        </mc:Fallback>
      </mc:AlternateContent>
      <p:sp>
        <p:nvSpPr>
          <p:cNvPr id="96" name="CasellaDiTesto 95">
            <a:extLst>
              <a:ext uri="{FF2B5EF4-FFF2-40B4-BE49-F238E27FC236}">
                <a16:creationId xmlns:a16="http://schemas.microsoft.com/office/drawing/2014/main" id="{490FE695-77A4-4BB1-A9DA-505BA7D6BBC4}"/>
              </a:ext>
            </a:extLst>
          </p:cNvPr>
          <p:cNvSpPr txBox="1"/>
          <p:nvPr/>
        </p:nvSpPr>
        <p:spPr>
          <a:xfrm>
            <a:off x="6741710" y="2353449"/>
            <a:ext cx="1318502" cy="338554"/>
          </a:xfrm>
          <a:prstGeom prst="rect">
            <a:avLst/>
          </a:prstGeom>
          <a:noFill/>
        </p:spPr>
        <p:txBody>
          <a:bodyPr wrap="square">
            <a:spAutoFit/>
          </a:bodyPr>
          <a:lstStyle/>
          <a:p>
            <a:r>
              <a:rPr lang="en-US" sz="1600" b="1" dirty="0"/>
              <a:t>1</a:t>
            </a:r>
            <a:r>
              <a:rPr lang="en-US" sz="1600" b="1" baseline="30000" dirty="0"/>
              <a:t>st</a:t>
            </a:r>
            <a:r>
              <a:rPr lang="en-US" sz="1600" b="1" dirty="0"/>
              <a:t> FC layer</a:t>
            </a:r>
            <a:endParaRPr lang="en-US" sz="1600" dirty="0"/>
          </a:p>
        </p:txBody>
      </p:sp>
      <p:sp>
        <p:nvSpPr>
          <p:cNvPr id="97" name="Rettangolo 96">
            <a:extLst>
              <a:ext uri="{FF2B5EF4-FFF2-40B4-BE49-F238E27FC236}">
                <a16:creationId xmlns:a16="http://schemas.microsoft.com/office/drawing/2014/main" id="{C70476A8-3752-467F-9D51-A76028C21E0C}"/>
              </a:ext>
            </a:extLst>
          </p:cNvPr>
          <p:cNvSpPr/>
          <p:nvPr/>
        </p:nvSpPr>
        <p:spPr>
          <a:xfrm>
            <a:off x="6817150" y="2654683"/>
            <a:ext cx="882473" cy="279060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ettangolo 97">
            <a:extLst>
              <a:ext uri="{FF2B5EF4-FFF2-40B4-BE49-F238E27FC236}">
                <a16:creationId xmlns:a16="http://schemas.microsoft.com/office/drawing/2014/main" id="{36973072-0ED0-4A24-96E9-4AD75ECC5F2C}"/>
              </a:ext>
            </a:extLst>
          </p:cNvPr>
          <p:cNvSpPr/>
          <p:nvPr/>
        </p:nvSpPr>
        <p:spPr>
          <a:xfrm>
            <a:off x="5272666" y="3220576"/>
            <a:ext cx="882473" cy="168822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CasellaDiTesto 98">
            <a:extLst>
              <a:ext uri="{FF2B5EF4-FFF2-40B4-BE49-F238E27FC236}">
                <a16:creationId xmlns:a16="http://schemas.microsoft.com/office/drawing/2014/main" id="{2F2AFD88-2DCE-482B-A474-CA387B0CFC7C}"/>
              </a:ext>
            </a:extLst>
          </p:cNvPr>
          <p:cNvSpPr txBox="1"/>
          <p:nvPr/>
        </p:nvSpPr>
        <p:spPr>
          <a:xfrm>
            <a:off x="5166348" y="2885882"/>
            <a:ext cx="1163762" cy="338554"/>
          </a:xfrm>
          <a:prstGeom prst="rect">
            <a:avLst/>
          </a:prstGeom>
          <a:noFill/>
        </p:spPr>
        <p:txBody>
          <a:bodyPr wrap="square">
            <a:spAutoFit/>
          </a:bodyPr>
          <a:lstStyle/>
          <a:p>
            <a:r>
              <a:rPr lang="en-US" sz="1600" b="1" dirty="0"/>
              <a:t>Input layer</a:t>
            </a:r>
            <a:endParaRPr lang="en-US" sz="1600" dirty="0"/>
          </a:p>
        </p:txBody>
      </p:sp>
      <p:sp>
        <p:nvSpPr>
          <p:cNvPr id="100" name="CasellaDiTesto 99">
            <a:extLst>
              <a:ext uri="{FF2B5EF4-FFF2-40B4-BE49-F238E27FC236}">
                <a16:creationId xmlns:a16="http://schemas.microsoft.com/office/drawing/2014/main" id="{AEC2B8F3-6E52-472F-A3BF-9BCF565B241D}"/>
              </a:ext>
            </a:extLst>
          </p:cNvPr>
          <p:cNvSpPr txBox="1"/>
          <p:nvPr/>
        </p:nvSpPr>
        <p:spPr>
          <a:xfrm>
            <a:off x="10413850" y="3207159"/>
            <a:ext cx="1303602" cy="338554"/>
          </a:xfrm>
          <a:prstGeom prst="rect">
            <a:avLst/>
          </a:prstGeom>
          <a:noFill/>
        </p:spPr>
        <p:txBody>
          <a:bodyPr wrap="square">
            <a:spAutoFit/>
          </a:bodyPr>
          <a:lstStyle/>
          <a:p>
            <a:r>
              <a:rPr lang="en-US" sz="1600" b="1" dirty="0"/>
              <a:t>Output layer</a:t>
            </a:r>
            <a:endParaRPr lang="en-US" sz="1600" dirty="0"/>
          </a:p>
        </p:txBody>
      </p:sp>
      <mc:AlternateContent xmlns:mc="http://schemas.openxmlformats.org/markup-compatibility/2006" xmlns:a14="http://schemas.microsoft.com/office/drawing/2010/main">
        <mc:Choice Requires="a14">
          <p:sp>
            <p:nvSpPr>
              <p:cNvPr id="101" name="CasellaDiTesto 100">
                <a:extLst>
                  <a:ext uri="{FF2B5EF4-FFF2-40B4-BE49-F238E27FC236}">
                    <a16:creationId xmlns:a16="http://schemas.microsoft.com/office/drawing/2014/main" id="{DF9AEB4A-063B-4959-B08A-A712E0C66237}"/>
                  </a:ext>
                </a:extLst>
              </p:cNvPr>
              <p:cNvSpPr txBox="1"/>
              <p:nvPr/>
            </p:nvSpPr>
            <p:spPr>
              <a:xfrm>
                <a:off x="8175400" y="3140124"/>
                <a:ext cx="47263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it-IT" b="0" i="1" smtClean="0">
                              <a:latin typeface="Cambria Math" panose="02040503050406030204" pitchFamily="18" charset="0"/>
                            </a:rPr>
                            <m:t>𝑛</m:t>
                          </m:r>
                        </m:e>
                        <m:sub>
                          <m:r>
                            <a:rPr lang="it-IT" b="0" i="1" smtClean="0">
                              <a:latin typeface="Cambria Math" panose="02040503050406030204" pitchFamily="18" charset="0"/>
                            </a:rPr>
                            <m:t>1</m:t>
                          </m:r>
                        </m:sub>
                      </m:sSub>
                    </m:oMath>
                  </m:oMathPara>
                </a14:m>
                <a:endParaRPr lang="en-US" dirty="0"/>
              </a:p>
            </p:txBody>
          </p:sp>
        </mc:Choice>
        <mc:Fallback xmlns="">
          <p:sp>
            <p:nvSpPr>
              <p:cNvPr id="101" name="CasellaDiTesto 100">
                <a:extLst>
                  <a:ext uri="{FF2B5EF4-FFF2-40B4-BE49-F238E27FC236}">
                    <a16:creationId xmlns:a16="http://schemas.microsoft.com/office/drawing/2014/main" id="{DF9AEB4A-063B-4959-B08A-A712E0C66237}"/>
                  </a:ext>
                </a:extLst>
              </p:cNvPr>
              <p:cNvSpPr txBox="1">
                <a:spLocks noRot="1" noChangeAspect="1" noMove="1" noResize="1" noEditPoints="1" noAdjustHandles="1" noChangeArrowheads="1" noChangeShapeType="1" noTextEdit="1"/>
              </p:cNvSpPr>
              <p:nvPr/>
            </p:nvSpPr>
            <p:spPr>
              <a:xfrm>
                <a:off x="8175400" y="3140124"/>
                <a:ext cx="472630" cy="369332"/>
              </a:xfrm>
              <a:prstGeom prst="rect">
                <a:avLst/>
              </a:prstGeom>
              <a:blipFill>
                <a:blip r:embed="rId2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2" name="CasellaDiTesto 101">
                <a:extLst>
                  <a:ext uri="{FF2B5EF4-FFF2-40B4-BE49-F238E27FC236}">
                    <a16:creationId xmlns:a16="http://schemas.microsoft.com/office/drawing/2014/main" id="{9894EEFC-FDD7-4F49-B572-A926AE7E8080}"/>
                  </a:ext>
                </a:extLst>
              </p:cNvPr>
              <p:cNvSpPr txBox="1"/>
              <p:nvPr/>
            </p:nvSpPr>
            <p:spPr>
              <a:xfrm>
                <a:off x="9341116" y="3852836"/>
                <a:ext cx="477951"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it-IT" b="0" i="1" smtClean="0">
                              <a:latin typeface="Cambria Math" panose="02040503050406030204" pitchFamily="18" charset="0"/>
                            </a:rPr>
                            <m:t>𝑛</m:t>
                          </m:r>
                        </m:e>
                        <m:sub>
                          <m:r>
                            <a:rPr lang="it-IT" b="0" i="1" smtClean="0">
                              <a:latin typeface="Cambria Math" panose="02040503050406030204" pitchFamily="18" charset="0"/>
                            </a:rPr>
                            <m:t>2</m:t>
                          </m:r>
                        </m:sub>
                      </m:sSub>
                    </m:oMath>
                  </m:oMathPara>
                </a14:m>
                <a:endParaRPr lang="en-US" dirty="0"/>
              </a:p>
            </p:txBody>
          </p:sp>
        </mc:Choice>
        <mc:Fallback xmlns="">
          <p:sp>
            <p:nvSpPr>
              <p:cNvPr id="102" name="CasellaDiTesto 101">
                <a:extLst>
                  <a:ext uri="{FF2B5EF4-FFF2-40B4-BE49-F238E27FC236}">
                    <a16:creationId xmlns:a16="http://schemas.microsoft.com/office/drawing/2014/main" id="{9894EEFC-FDD7-4F49-B572-A926AE7E8080}"/>
                  </a:ext>
                </a:extLst>
              </p:cNvPr>
              <p:cNvSpPr txBox="1">
                <a:spLocks noRot="1" noChangeAspect="1" noMove="1" noResize="1" noEditPoints="1" noAdjustHandles="1" noChangeArrowheads="1" noChangeShapeType="1" noTextEdit="1"/>
              </p:cNvSpPr>
              <p:nvPr/>
            </p:nvSpPr>
            <p:spPr>
              <a:xfrm>
                <a:off x="9341116" y="3852836"/>
                <a:ext cx="477951" cy="369332"/>
              </a:xfrm>
              <a:prstGeom prst="rect">
                <a:avLst/>
              </a:prstGeom>
              <a:blipFill>
                <a:blip r:embed="rId2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3" name="CasellaDiTesto 102">
                <a:extLst>
                  <a:ext uri="{FF2B5EF4-FFF2-40B4-BE49-F238E27FC236}">
                    <a16:creationId xmlns:a16="http://schemas.microsoft.com/office/drawing/2014/main" id="{133A5644-7407-417B-847B-735D61136CD5}"/>
                  </a:ext>
                </a:extLst>
              </p:cNvPr>
              <p:cNvSpPr txBox="1"/>
              <p:nvPr/>
            </p:nvSpPr>
            <p:spPr>
              <a:xfrm>
                <a:off x="8177961" y="4539769"/>
                <a:ext cx="477951"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it-IT" b="0" i="1" smtClean="0">
                              <a:latin typeface="Cambria Math" panose="02040503050406030204" pitchFamily="18" charset="0"/>
                            </a:rPr>
                            <m:t>𝑛</m:t>
                          </m:r>
                        </m:e>
                        <m:sub>
                          <m:r>
                            <a:rPr lang="it-IT" b="0" i="1" smtClean="0">
                              <a:latin typeface="Cambria Math" panose="02040503050406030204" pitchFamily="18" charset="0"/>
                            </a:rPr>
                            <m:t>3</m:t>
                          </m:r>
                        </m:sub>
                      </m:sSub>
                    </m:oMath>
                  </m:oMathPara>
                </a14:m>
                <a:endParaRPr lang="en-US" dirty="0"/>
              </a:p>
            </p:txBody>
          </p:sp>
        </mc:Choice>
        <mc:Fallback xmlns="">
          <p:sp>
            <p:nvSpPr>
              <p:cNvPr id="103" name="CasellaDiTesto 102">
                <a:extLst>
                  <a:ext uri="{FF2B5EF4-FFF2-40B4-BE49-F238E27FC236}">
                    <a16:creationId xmlns:a16="http://schemas.microsoft.com/office/drawing/2014/main" id="{133A5644-7407-417B-847B-735D61136CD5}"/>
                  </a:ext>
                </a:extLst>
              </p:cNvPr>
              <p:cNvSpPr txBox="1">
                <a:spLocks noRot="1" noChangeAspect="1" noMove="1" noResize="1" noEditPoints="1" noAdjustHandles="1" noChangeArrowheads="1" noChangeShapeType="1" noTextEdit="1"/>
              </p:cNvSpPr>
              <p:nvPr/>
            </p:nvSpPr>
            <p:spPr>
              <a:xfrm>
                <a:off x="8177961" y="4539769"/>
                <a:ext cx="477951" cy="369332"/>
              </a:xfrm>
              <a:prstGeom prst="rect">
                <a:avLst/>
              </a:prstGeom>
              <a:blipFill>
                <a:blip r:embed="rId26"/>
                <a:stretch>
                  <a:fillRect/>
                </a:stretch>
              </a:blipFill>
            </p:spPr>
            <p:txBody>
              <a:bodyPr/>
              <a:lstStyle/>
              <a:p>
                <a:r>
                  <a:rPr lang="en-US">
                    <a:noFill/>
                  </a:rPr>
                  <a:t> </a:t>
                </a:r>
              </a:p>
            </p:txBody>
          </p:sp>
        </mc:Fallback>
      </mc:AlternateContent>
      <p:sp>
        <p:nvSpPr>
          <p:cNvPr id="104" name="Rettangolo 103">
            <a:extLst>
              <a:ext uri="{FF2B5EF4-FFF2-40B4-BE49-F238E27FC236}">
                <a16:creationId xmlns:a16="http://schemas.microsoft.com/office/drawing/2014/main" id="{0FADABD7-EC35-4E62-AC70-B307E8D61B0B}"/>
              </a:ext>
            </a:extLst>
          </p:cNvPr>
          <p:cNvSpPr/>
          <p:nvPr/>
        </p:nvSpPr>
        <p:spPr>
          <a:xfrm>
            <a:off x="7969103" y="2654683"/>
            <a:ext cx="882473" cy="279060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e 104">
            <a:extLst>
              <a:ext uri="{FF2B5EF4-FFF2-40B4-BE49-F238E27FC236}">
                <a16:creationId xmlns:a16="http://schemas.microsoft.com/office/drawing/2014/main" id="{D48D08E2-A227-4756-B446-095D94B1C16A}"/>
              </a:ext>
            </a:extLst>
          </p:cNvPr>
          <p:cNvSpPr>
            <a:spLocks noChangeAspect="1"/>
          </p:cNvSpPr>
          <p:nvPr/>
        </p:nvSpPr>
        <p:spPr>
          <a:xfrm>
            <a:off x="8170489" y="3162599"/>
            <a:ext cx="442611" cy="438478"/>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Ovale 105">
            <a:extLst>
              <a:ext uri="{FF2B5EF4-FFF2-40B4-BE49-F238E27FC236}">
                <a16:creationId xmlns:a16="http://schemas.microsoft.com/office/drawing/2014/main" id="{64E43873-C9A0-4E79-A429-84AADFE9C2A4}"/>
              </a:ext>
            </a:extLst>
          </p:cNvPr>
          <p:cNvSpPr>
            <a:spLocks noChangeAspect="1"/>
          </p:cNvSpPr>
          <p:nvPr/>
        </p:nvSpPr>
        <p:spPr>
          <a:xfrm>
            <a:off x="8170489" y="3845773"/>
            <a:ext cx="442611" cy="438478"/>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e 106">
            <a:extLst>
              <a:ext uri="{FF2B5EF4-FFF2-40B4-BE49-F238E27FC236}">
                <a16:creationId xmlns:a16="http://schemas.microsoft.com/office/drawing/2014/main" id="{1F9B5D9E-0915-4ED7-8721-2A7E61C98047}"/>
              </a:ext>
            </a:extLst>
          </p:cNvPr>
          <p:cNvSpPr>
            <a:spLocks noChangeAspect="1"/>
          </p:cNvSpPr>
          <p:nvPr/>
        </p:nvSpPr>
        <p:spPr>
          <a:xfrm>
            <a:off x="8170489" y="4533930"/>
            <a:ext cx="442611" cy="438478"/>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8" name="Connettore 2 107">
            <a:extLst>
              <a:ext uri="{FF2B5EF4-FFF2-40B4-BE49-F238E27FC236}">
                <a16:creationId xmlns:a16="http://schemas.microsoft.com/office/drawing/2014/main" id="{7972FFDC-D72F-4526-9862-12602CADBE01}"/>
              </a:ext>
            </a:extLst>
          </p:cNvPr>
          <p:cNvCxnSpPr>
            <a:cxnSpLocks/>
            <a:stCxn id="111" idx="6"/>
            <a:endCxn id="105" idx="2"/>
          </p:cNvCxnSpPr>
          <p:nvPr/>
        </p:nvCxnSpPr>
        <p:spPr>
          <a:xfrm>
            <a:off x="7471835" y="3006693"/>
            <a:ext cx="698654" cy="375145"/>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9" name="Connettore 2 108">
            <a:extLst>
              <a:ext uri="{FF2B5EF4-FFF2-40B4-BE49-F238E27FC236}">
                <a16:creationId xmlns:a16="http://schemas.microsoft.com/office/drawing/2014/main" id="{8E01CA3A-C565-40AB-8C71-15EA1DEF966B}"/>
              </a:ext>
            </a:extLst>
          </p:cNvPr>
          <p:cNvCxnSpPr>
            <a:cxnSpLocks/>
            <a:stCxn id="113" idx="6"/>
            <a:endCxn id="105" idx="2"/>
          </p:cNvCxnSpPr>
          <p:nvPr/>
        </p:nvCxnSpPr>
        <p:spPr>
          <a:xfrm flipV="1">
            <a:off x="7471835" y="3381838"/>
            <a:ext cx="698654" cy="308029"/>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0" name="Connettore 2 109">
            <a:extLst>
              <a:ext uri="{FF2B5EF4-FFF2-40B4-BE49-F238E27FC236}">
                <a16:creationId xmlns:a16="http://schemas.microsoft.com/office/drawing/2014/main" id="{22F73C89-2700-4B42-B7E3-E218760FF818}"/>
              </a:ext>
            </a:extLst>
          </p:cNvPr>
          <p:cNvCxnSpPr>
            <a:cxnSpLocks/>
            <a:stCxn id="114" idx="6"/>
            <a:endCxn id="105" idx="2"/>
          </p:cNvCxnSpPr>
          <p:nvPr/>
        </p:nvCxnSpPr>
        <p:spPr>
          <a:xfrm flipV="1">
            <a:off x="7471835" y="3381838"/>
            <a:ext cx="698654" cy="996186"/>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1" name="Ovale 110">
            <a:extLst>
              <a:ext uri="{FF2B5EF4-FFF2-40B4-BE49-F238E27FC236}">
                <a16:creationId xmlns:a16="http://schemas.microsoft.com/office/drawing/2014/main" id="{867AE31B-2166-4872-91AB-33C32CBC0E46}"/>
              </a:ext>
            </a:extLst>
          </p:cNvPr>
          <p:cNvSpPr>
            <a:spLocks noChangeAspect="1"/>
          </p:cNvSpPr>
          <p:nvPr/>
        </p:nvSpPr>
        <p:spPr>
          <a:xfrm>
            <a:off x="7029224" y="2787454"/>
            <a:ext cx="442611" cy="438478"/>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112" name="CasellaDiTesto 111">
                <a:extLst>
                  <a:ext uri="{FF2B5EF4-FFF2-40B4-BE49-F238E27FC236}">
                    <a16:creationId xmlns:a16="http://schemas.microsoft.com/office/drawing/2014/main" id="{2D766798-4890-43E2-B99E-E72E0D4AB510}"/>
                  </a:ext>
                </a:extLst>
              </p:cNvPr>
              <p:cNvSpPr txBox="1"/>
              <p:nvPr/>
            </p:nvSpPr>
            <p:spPr>
              <a:xfrm>
                <a:off x="7021088" y="4156088"/>
                <a:ext cx="477951"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it-IT" b="0" i="1" smtClean="0">
                              <a:latin typeface="Cambria Math" panose="02040503050406030204" pitchFamily="18" charset="0"/>
                            </a:rPr>
                            <m:t>𝑛</m:t>
                          </m:r>
                        </m:e>
                        <m:sub>
                          <m:r>
                            <a:rPr lang="it-IT" b="0" i="1" smtClean="0">
                              <a:latin typeface="Cambria Math" panose="02040503050406030204" pitchFamily="18" charset="0"/>
                            </a:rPr>
                            <m:t>3</m:t>
                          </m:r>
                        </m:sub>
                      </m:sSub>
                    </m:oMath>
                  </m:oMathPara>
                </a14:m>
                <a:endParaRPr lang="en-US" dirty="0"/>
              </a:p>
            </p:txBody>
          </p:sp>
        </mc:Choice>
        <mc:Fallback xmlns="">
          <p:sp>
            <p:nvSpPr>
              <p:cNvPr id="112" name="CasellaDiTesto 111">
                <a:extLst>
                  <a:ext uri="{FF2B5EF4-FFF2-40B4-BE49-F238E27FC236}">
                    <a16:creationId xmlns:a16="http://schemas.microsoft.com/office/drawing/2014/main" id="{2D766798-4890-43E2-B99E-E72E0D4AB510}"/>
                  </a:ext>
                </a:extLst>
              </p:cNvPr>
              <p:cNvSpPr txBox="1">
                <a:spLocks noRot="1" noChangeAspect="1" noMove="1" noResize="1" noEditPoints="1" noAdjustHandles="1" noChangeArrowheads="1" noChangeShapeType="1" noTextEdit="1"/>
              </p:cNvSpPr>
              <p:nvPr/>
            </p:nvSpPr>
            <p:spPr>
              <a:xfrm>
                <a:off x="7021088" y="4156088"/>
                <a:ext cx="477951" cy="369332"/>
              </a:xfrm>
              <a:prstGeom prst="rect">
                <a:avLst/>
              </a:prstGeom>
              <a:blipFill>
                <a:blip r:embed="rId27"/>
                <a:stretch>
                  <a:fillRect/>
                </a:stretch>
              </a:blipFill>
            </p:spPr>
            <p:txBody>
              <a:bodyPr/>
              <a:lstStyle/>
              <a:p>
                <a:r>
                  <a:rPr lang="en-US">
                    <a:noFill/>
                  </a:rPr>
                  <a:t> </a:t>
                </a:r>
              </a:p>
            </p:txBody>
          </p:sp>
        </mc:Fallback>
      </mc:AlternateContent>
      <p:sp>
        <p:nvSpPr>
          <p:cNvPr id="113" name="Ovale 112">
            <a:extLst>
              <a:ext uri="{FF2B5EF4-FFF2-40B4-BE49-F238E27FC236}">
                <a16:creationId xmlns:a16="http://schemas.microsoft.com/office/drawing/2014/main" id="{2C2038AC-2A4C-4DB6-98AC-D5A3C513072A}"/>
              </a:ext>
            </a:extLst>
          </p:cNvPr>
          <p:cNvSpPr>
            <a:spLocks noChangeAspect="1"/>
          </p:cNvSpPr>
          <p:nvPr/>
        </p:nvSpPr>
        <p:spPr>
          <a:xfrm>
            <a:off x="7029224" y="3470628"/>
            <a:ext cx="442611" cy="438478"/>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e 113">
            <a:extLst>
              <a:ext uri="{FF2B5EF4-FFF2-40B4-BE49-F238E27FC236}">
                <a16:creationId xmlns:a16="http://schemas.microsoft.com/office/drawing/2014/main" id="{0E6BCEB0-FC4A-4B5F-90F6-840340CA1266}"/>
              </a:ext>
            </a:extLst>
          </p:cNvPr>
          <p:cNvSpPr>
            <a:spLocks noChangeAspect="1"/>
          </p:cNvSpPr>
          <p:nvPr/>
        </p:nvSpPr>
        <p:spPr>
          <a:xfrm>
            <a:off x="7029224" y="4158785"/>
            <a:ext cx="442611" cy="438478"/>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Ovale 114">
            <a:extLst>
              <a:ext uri="{FF2B5EF4-FFF2-40B4-BE49-F238E27FC236}">
                <a16:creationId xmlns:a16="http://schemas.microsoft.com/office/drawing/2014/main" id="{3D539013-6AD3-4DA0-9B2E-93B67777B17E}"/>
              </a:ext>
            </a:extLst>
          </p:cNvPr>
          <p:cNvSpPr>
            <a:spLocks noChangeAspect="1"/>
          </p:cNvSpPr>
          <p:nvPr/>
        </p:nvSpPr>
        <p:spPr>
          <a:xfrm>
            <a:off x="7029224" y="4841958"/>
            <a:ext cx="442611" cy="438478"/>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6" name="Connettore 2 115">
            <a:extLst>
              <a:ext uri="{FF2B5EF4-FFF2-40B4-BE49-F238E27FC236}">
                <a16:creationId xmlns:a16="http://schemas.microsoft.com/office/drawing/2014/main" id="{F57CF86D-C0B9-4418-9FE0-BD10190B47A6}"/>
              </a:ext>
            </a:extLst>
          </p:cNvPr>
          <p:cNvCxnSpPr>
            <a:cxnSpLocks/>
            <a:stCxn id="115" idx="6"/>
            <a:endCxn id="105" idx="2"/>
          </p:cNvCxnSpPr>
          <p:nvPr/>
        </p:nvCxnSpPr>
        <p:spPr>
          <a:xfrm flipV="1">
            <a:off x="7471835" y="3381838"/>
            <a:ext cx="698654" cy="1679359"/>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7" name="Connettore 2 116">
            <a:extLst>
              <a:ext uri="{FF2B5EF4-FFF2-40B4-BE49-F238E27FC236}">
                <a16:creationId xmlns:a16="http://schemas.microsoft.com/office/drawing/2014/main" id="{E1B1DBA2-C949-4284-AFF7-F2E3B4031816}"/>
              </a:ext>
            </a:extLst>
          </p:cNvPr>
          <p:cNvCxnSpPr>
            <a:cxnSpLocks/>
            <a:stCxn id="111" idx="6"/>
            <a:endCxn id="106" idx="2"/>
          </p:cNvCxnSpPr>
          <p:nvPr/>
        </p:nvCxnSpPr>
        <p:spPr>
          <a:xfrm>
            <a:off x="7471835" y="3006693"/>
            <a:ext cx="698654" cy="1058319"/>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8" name="Connettore 2 117">
            <a:extLst>
              <a:ext uri="{FF2B5EF4-FFF2-40B4-BE49-F238E27FC236}">
                <a16:creationId xmlns:a16="http://schemas.microsoft.com/office/drawing/2014/main" id="{A96E58FC-E032-44A7-A37A-7B078FB4A485}"/>
              </a:ext>
            </a:extLst>
          </p:cNvPr>
          <p:cNvCxnSpPr>
            <a:cxnSpLocks/>
            <a:stCxn id="113" idx="6"/>
            <a:endCxn id="106" idx="2"/>
          </p:cNvCxnSpPr>
          <p:nvPr/>
        </p:nvCxnSpPr>
        <p:spPr>
          <a:xfrm>
            <a:off x="7471835" y="3689867"/>
            <a:ext cx="698654" cy="375145"/>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9" name="Connettore 2 118">
            <a:extLst>
              <a:ext uri="{FF2B5EF4-FFF2-40B4-BE49-F238E27FC236}">
                <a16:creationId xmlns:a16="http://schemas.microsoft.com/office/drawing/2014/main" id="{B35DB13D-50E1-4FAA-8310-E06CB357182D}"/>
              </a:ext>
            </a:extLst>
          </p:cNvPr>
          <p:cNvCxnSpPr>
            <a:cxnSpLocks/>
            <a:stCxn id="114" idx="6"/>
            <a:endCxn id="106" idx="2"/>
          </p:cNvCxnSpPr>
          <p:nvPr/>
        </p:nvCxnSpPr>
        <p:spPr>
          <a:xfrm flipV="1">
            <a:off x="7471835" y="4065012"/>
            <a:ext cx="698654" cy="313012"/>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0" name="Connettore 2 119">
            <a:extLst>
              <a:ext uri="{FF2B5EF4-FFF2-40B4-BE49-F238E27FC236}">
                <a16:creationId xmlns:a16="http://schemas.microsoft.com/office/drawing/2014/main" id="{94A82A60-2D7E-4891-BCC6-08519647069D}"/>
              </a:ext>
            </a:extLst>
          </p:cNvPr>
          <p:cNvCxnSpPr>
            <a:cxnSpLocks/>
            <a:stCxn id="115" idx="6"/>
            <a:endCxn id="106" idx="2"/>
          </p:cNvCxnSpPr>
          <p:nvPr/>
        </p:nvCxnSpPr>
        <p:spPr>
          <a:xfrm flipV="1">
            <a:off x="7471835" y="4065012"/>
            <a:ext cx="698654" cy="996185"/>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1" name="Connettore 2 120">
            <a:extLst>
              <a:ext uri="{FF2B5EF4-FFF2-40B4-BE49-F238E27FC236}">
                <a16:creationId xmlns:a16="http://schemas.microsoft.com/office/drawing/2014/main" id="{93139FAC-B132-4215-BD9B-43A4045826DB}"/>
              </a:ext>
            </a:extLst>
          </p:cNvPr>
          <p:cNvCxnSpPr>
            <a:cxnSpLocks/>
            <a:stCxn id="111" idx="6"/>
            <a:endCxn id="107" idx="2"/>
          </p:cNvCxnSpPr>
          <p:nvPr/>
        </p:nvCxnSpPr>
        <p:spPr>
          <a:xfrm>
            <a:off x="7471835" y="3006693"/>
            <a:ext cx="698654" cy="1746476"/>
          </a:xfrm>
          <a:prstGeom prst="straightConnector1">
            <a:avLst/>
          </a:prstGeom>
          <a:ln w="127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22" name="Connettore 2 121">
            <a:extLst>
              <a:ext uri="{FF2B5EF4-FFF2-40B4-BE49-F238E27FC236}">
                <a16:creationId xmlns:a16="http://schemas.microsoft.com/office/drawing/2014/main" id="{7A32030F-7402-43F2-805C-3513537BB670}"/>
              </a:ext>
            </a:extLst>
          </p:cNvPr>
          <p:cNvCxnSpPr>
            <a:cxnSpLocks/>
            <a:stCxn id="113" idx="6"/>
            <a:endCxn id="107" idx="2"/>
          </p:cNvCxnSpPr>
          <p:nvPr/>
        </p:nvCxnSpPr>
        <p:spPr>
          <a:xfrm>
            <a:off x="7471835" y="3689867"/>
            <a:ext cx="698654" cy="1063302"/>
          </a:xfrm>
          <a:prstGeom prst="straightConnector1">
            <a:avLst/>
          </a:prstGeom>
          <a:ln w="127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23" name="Connettore 2 122">
            <a:extLst>
              <a:ext uri="{FF2B5EF4-FFF2-40B4-BE49-F238E27FC236}">
                <a16:creationId xmlns:a16="http://schemas.microsoft.com/office/drawing/2014/main" id="{FE3A764E-553A-41D4-8703-04598CBA6A5A}"/>
              </a:ext>
            </a:extLst>
          </p:cNvPr>
          <p:cNvCxnSpPr>
            <a:cxnSpLocks/>
            <a:stCxn id="114" idx="6"/>
            <a:endCxn id="107" idx="2"/>
          </p:cNvCxnSpPr>
          <p:nvPr/>
        </p:nvCxnSpPr>
        <p:spPr>
          <a:xfrm>
            <a:off x="7471835" y="4378024"/>
            <a:ext cx="698654" cy="375145"/>
          </a:xfrm>
          <a:prstGeom prst="straightConnector1">
            <a:avLst/>
          </a:prstGeom>
          <a:ln w="127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24" name="Connettore 2 123">
            <a:extLst>
              <a:ext uri="{FF2B5EF4-FFF2-40B4-BE49-F238E27FC236}">
                <a16:creationId xmlns:a16="http://schemas.microsoft.com/office/drawing/2014/main" id="{8F2E4523-C6B1-4663-ADF0-180917113D86}"/>
              </a:ext>
            </a:extLst>
          </p:cNvPr>
          <p:cNvCxnSpPr>
            <a:cxnSpLocks/>
            <a:stCxn id="115" idx="6"/>
            <a:endCxn id="107" idx="2"/>
          </p:cNvCxnSpPr>
          <p:nvPr/>
        </p:nvCxnSpPr>
        <p:spPr>
          <a:xfrm flipV="1">
            <a:off x="7471835" y="4753169"/>
            <a:ext cx="698654" cy="308028"/>
          </a:xfrm>
          <a:prstGeom prst="straightConnector1">
            <a:avLst/>
          </a:prstGeom>
          <a:ln w="12700">
            <a:solidFill>
              <a:srgbClr val="0070C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25" name="CasellaDiTesto 124">
                <a:extLst>
                  <a:ext uri="{FF2B5EF4-FFF2-40B4-BE49-F238E27FC236}">
                    <a16:creationId xmlns:a16="http://schemas.microsoft.com/office/drawing/2014/main" id="{2FFAF4C5-5813-4A24-917C-2ED91ECC2755}"/>
                  </a:ext>
                </a:extLst>
              </p:cNvPr>
              <p:cNvSpPr txBox="1"/>
              <p:nvPr/>
            </p:nvSpPr>
            <p:spPr>
              <a:xfrm>
                <a:off x="10710546" y="4047582"/>
                <a:ext cx="506100" cy="35394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it-IT" sz="1700" i="1" smtClean="0">
                              <a:latin typeface="Cambria Math" panose="02040503050406030204" pitchFamily="18" charset="0"/>
                            </a:rPr>
                          </m:ctrlPr>
                        </m:sSubPr>
                        <m:e>
                          <m:r>
                            <a:rPr lang="it-IT" sz="1700" b="0" i="1" smtClean="0">
                              <a:latin typeface="Cambria Math" panose="02040503050406030204" pitchFamily="18" charset="0"/>
                            </a:rPr>
                            <m:t>𝑦</m:t>
                          </m:r>
                        </m:e>
                        <m:sub>
                          <m:r>
                            <a:rPr lang="it-IT" sz="1700" b="0" i="1" smtClean="0">
                              <a:latin typeface="Cambria Math" panose="02040503050406030204" pitchFamily="18" charset="0"/>
                            </a:rPr>
                            <m:t>𝑖</m:t>
                          </m:r>
                          <m:r>
                            <a:rPr lang="it-IT" sz="1700" b="0" i="1" smtClean="0">
                              <a:latin typeface="Cambria Math" panose="02040503050406030204" pitchFamily="18" charset="0"/>
                            </a:rPr>
                            <m:t>2</m:t>
                          </m:r>
                        </m:sub>
                      </m:sSub>
                    </m:oMath>
                  </m:oMathPara>
                </a14:m>
                <a:endParaRPr lang="en-US" sz="1700" dirty="0"/>
              </a:p>
            </p:txBody>
          </p:sp>
        </mc:Choice>
        <mc:Fallback xmlns="">
          <p:sp>
            <p:nvSpPr>
              <p:cNvPr id="125" name="CasellaDiTesto 124">
                <a:extLst>
                  <a:ext uri="{FF2B5EF4-FFF2-40B4-BE49-F238E27FC236}">
                    <a16:creationId xmlns:a16="http://schemas.microsoft.com/office/drawing/2014/main" id="{2FFAF4C5-5813-4A24-917C-2ED91ECC2755}"/>
                  </a:ext>
                </a:extLst>
              </p:cNvPr>
              <p:cNvSpPr txBox="1">
                <a:spLocks noRot="1" noChangeAspect="1" noMove="1" noResize="1" noEditPoints="1" noAdjustHandles="1" noChangeArrowheads="1" noChangeShapeType="1" noTextEdit="1"/>
              </p:cNvSpPr>
              <p:nvPr/>
            </p:nvSpPr>
            <p:spPr>
              <a:xfrm>
                <a:off x="10710546" y="4047582"/>
                <a:ext cx="506100" cy="353943"/>
              </a:xfrm>
              <a:prstGeom prst="rect">
                <a:avLst/>
              </a:prstGeom>
              <a:blipFill>
                <a:blip r:embed="rId28"/>
                <a:stretch>
                  <a:fillRect b="-3448"/>
                </a:stretch>
              </a:blipFill>
            </p:spPr>
            <p:txBody>
              <a:bodyPr/>
              <a:lstStyle/>
              <a:p>
                <a:r>
                  <a:rPr lang="en-US">
                    <a:noFill/>
                  </a:rPr>
                  <a:t> </a:t>
                </a:r>
              </a:p>
            </p:txBody>
          </p:sp>
        </mc:Fallback>
      </mc:AlternateContent>
      <p:sp>
        <p:nvSpPr>
          <p:cNvPr id="126" name="Ovale 125">
            <a:extLst>
              <a:ext uri="{FF2B5EF4-FFF2-40B4-BE49-F238E27FC236}">
                <a16:creationId xmlns:a16="http://schemas.microsoft.com/office/drawing/2014/main" id="{58721160-7C7A-48A5-97D5-89DEF0F71511}"/>
              </a:ext>
            </a:extLst>
          </p:cNvPr>
          <p:cNvSpPr>
            <a:spLocks noChangeAspect="1"/>
          </p:cNvSpPr>
          <p:nvPr/>
        </p:nvSpPr>
        <p:spPr>
          <a:xfrm>
            <a:off x="10804486" y="4123282"/>
            <a:ext cx="295076" cy="292318"/>
          </a:xfrm>
          <a:prstGeom prst="ellipse">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7" name="Connettore 2 126">
            <a:extLst>
              <a:ext uri="{FF2B5EF4-FFF2-40B4-BE49-F238E27FC236}">
                <a16:creationId xmlns:a16="http://schemas.microsoft.com/office/drawing/2014/main" id="{06358209-1456-4E5B-B436-4003BC5555E4}"/>
              </a:ext>
            </a:extLst>
          </p:cNvPr>
          <p:cNvCxnSpPr>
            <a:cxnSpLocks/>
            <a:stCxn id="133" idx="6"/>
            <a:endCxn id="126" idx="2"/>
          </p:cNvCxnSpPr>
          <p:nvPr/>
        </p:nvCxnSpPr>
        <p:spPr>
          <a:xfrm>
            <a:off x="9782853" y="3381838"/>
            <a:ext cx="1021633" cy="887603"/>
          </a:xfrm>
          <a:prstGeom prst="straightConnector1">
            <a:avLst/>
          </a:prstGeom>
          <a:ln w="127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128" name="Connettore 2 127">
            <a:extLst>
              <a:ext uri="{FF2B5EF4-FFF2-40B4-BE49-F238E27FC236}">
                <a16:creationId xmlns:a16="http://schemas.microsoft.com/office/drawing/2014/main" id="{39818D18-5364-440C-AF62-E42618AFDDE1}"/>
              </a:ext>
            </a:extLst>
          </p:cNvPr>
          <p:cNvCxnSpPr>
            <a:cxnSpLocks/>
            <a:stCxn id="134" idx="6"/>
            <a:endCxn id="126" idx="2"/>
          </p:cNvCxnSpPr>
          <p:nvPr/>
        </p:nvCxnSpPr>
        <p:spPr>
          <a:xfrm>
            <a:off x="9782853" y="4065012"/>
            <a:ext cx="1021633" cy="204429"/>
          </a:xfrm>
          <a:prstGeom prst="straightConnector1">
            <a:avLst/>
          </a:prstGeom>
          <a:ln w="127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129" name="Connettore 2 128">
            <a:extLst>
              <a:ext uri="{FF2B5EF4-FFF2-40B4-BE49-F238E27FC236}">
                <a16:creationId xmlns:a16="http://schemas.microsoft.com/office/drawing/2014/main" id="{8E21527E-8EE9-4EBC-9129-3EFFC12DFCFE}"/>
              </a:ext>
            </a:extLst>
          </p:cNvPr>
          <p:cNvCxnSpPr>
            <a:cxnSpLocks/>
            <a:stCxn id="136" idx="6"/>
            <a:endCxn id="126" idx="2"/>
          </p:cNvCxnSpPr>
          <p:nvPr/>
        </p:nvCxnSpPr>
        <p:spPr>
          <a:xfrm flipV="1">
            <a:off x="9805582" y="4269441"/>
            <a:ext cx="998904" cy="475218"/>
          </a:xfrm>
          <a:prstGeom prst="straightConnector1">
            <a:avLst/>
          </a:prstGeom>
          <a:ln w="127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
        <p:nvSpPr>
          <p:cNvPr id="130" name="CasellaDiTesto 129">
            <a:extLst>
              <a:ext uri="{FF2B5EF4-FFF2-40B4-BE49-F238E27FC236}">
                <a16:creationId xmlns:a16="http://schemas.microsoft.com/office/drawing/2014/main" id="{FEEE0D97-EC29-44FA-AD1B-ACB60BE12276}"/>
              </a:ext>
            </a:extLst>
          </p:cNvPr>
          <p:cNvSpPr txBox="1"/>
          <p:nvPr/>
        </p:nvSpPr>
        <p:spPr>
          <a:xfrm>
            <a:off x="7876351" y="2366969"/>
            <a:ext cx="1318502" cy="338554"/>
          </a:xfrm>
          <a:prstGeom prst="rect">
            <a:avLst/>
          </a:prstGeom>
          <a:noFill/>
        </p:spPr>
        <p:txBody>
          <a:bodyPr wrap="square">
            <a:spAutoFit/>
          </a:bodyPr>
          <a:lstStyle/>
          <a:p>
            <a:r>
              <a:rPr lang="en-US" sz="1600" b="1" dirty="0"/>
              <a:t>2</a:t>
            </a:r>
            <a:r>
              <a:rPr lang="en-US" sz="1600" b="1" baseline="30000" dirty="0"/>
              <a:t>nd</a:t>
            </a:r>
            <a:r>
              <a:rPr lang="en-US" sz="1600" b="1" dirty="0"/>
              <a:t> FC layer</a:t>
            </a:r>
            <a:endParaRPr lang="en-US" sz="1600" dirty="0"/>
          </a:p>
        </p:txBody>
      </p:sp>
      <mc:AlternateContent xmlns:mc="http://schemas.openxmlformats.org/markup-compatibility/2006" xmlns:a14="http://schemas.microsoft.com/office/drawing/2010/main">
        <mc:Choice Requires="a14">
          <p:sp>
            <p:nvSpPr>
              <p:cNvPr id="131" name="CasellaDiTesto 130">
                <a:extLst>
                  <a:ext uri="{FF2B5EF4-FFF2-40B4-BE49-F238E27FC236}">
                    <a16:creationId xmlns:a16="http://schemas.microsoft.com/office/drawing/2014/main" id="{CBDD11FA-BE58-4DBE-9CFE-04ADD87AD837}"/>
                  </a:ext>
                </a:extLst>
              </p:cNvPr>
              <p:cNvSpPr txBox="1"/>
              <p:nvPr/>
            </p:nvSpPr>
            <p:spPr>
              <a:xfrm>
                <a:off x="9354959" y="4550758"/>
                <a:ext cx="477951"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it-IT" b="0" i="1" smtClean="0">
                              <a:latin typeface="Cambria Math" panose="02040503050406030204" pitchFamily="18" charset="0"/>
                            </a:rPr>
                            <m:t>𝑛</m:t>
                          </m:r>
                        </m:e>
                        <m:sub>
                          <m:r>
                            <a:rPr lang="it-IT" b="0" i="1" smtClean="0">
                              <a:latin typeface="Cambria Math" panose="02040503050406030204" pitchFamily="18" charset="0"/>
                            </a:rPr>
                            <m:t>3</m:t>
                          </m:r>
                        </m:sub>
                      </m:sSub>
                    </m:oMath>
                  </m:oMathPara>
                </a14:m>
                <a:endParaRPr lang="en-US" dirty="0"/>
              </a:p>
            </p:txBody>
          </p:sp>
        </mc:Choice>
        <mc:Fallback xmlns="">
          <p:sp>
            <p:nvSpPr>
              <p:cNvPr id="131" name="CasellaDiTesto 130">
                <a:extLst>
                  <a:ext uri="{FF2B5EF4-FFF2-40B4-BE49-F238E27FC236}">
                    <a16:creationId xmlns:a16="http://schemas.microsoft.com/office/drawing/2014/main" id="{CBDD11FA-BE58-4DBE-9CFE-04ADD87AD837}"/>
                  </a:ext>
                </a:extLst>
              </p:cNvPr>
              <p:cNvSpPr txBox="1">
                <a:spLocks noRot="1" noChangeAspect="1" noMove="1" noResize="1" noEditPoints="1" noAdjustHandles="1" noChangeArrowheads="1" noChangeShapeType="1" noTextEdit="1"/>
              </p:cNvSpPr>
              <p:nvPr/>
            </p:nvSpPr>
            <p:spPr>
              <a:xfrm>
                <a:off x="9354959" y="4550758"/>
                <a:ext cx="477951" cy="369332"/>
              </a:xfrm>
              <a:prstGeom prst="rect">
                <a:avLst/>
              </a:prstGeom>
              <a:blipFill>
                <a:blip r:embed="rId29"/>
                <a:stretch>
                  <a:fillRect/>
                </a:stretch>
              </a:blipFill>
            </p:spPr>
            <p:txBody>
              <a:bodyPr/>
              <a:lstStyle/>
              <a:p>
                <a:r>
                  <a:rPr lang="en-US">
                    <a:noFill/>
                  </a:rPr>
                  <a:t> </a:t>
                </a:r>
              </a:p>
            </p:txBody>
          </p:sp>
        </mc:Fallback>
      </mc:AlternateContent>
      <p:sp>
        <p:nvSpPr>
          <p:cNvPr id="132" name="Rettangolo 131">
            <a:extLst>
              <a:ext uri="{FF2B5EF4-FFF2-40B4-BE49-F238E27FC236}">
                <a16:creationId xmlns:a16="http://schemas.microsoft.com/office/drawing/2014/main" id="{FAD26A97-8992-418A-B99C-1ABDD5F3E68C}"/>
              </a:ext>
            </a:extLst>
          </p:cNvPr>
          <p:cNvSpPr/>
          <p:nvPr/>
        </p:nvSpPr>
        <p:spPr>
          <a:xfrm>
            <a:off x="9138856" y="2654683"/>
            <a:ext cx="882473" cy="279060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e 132">
            <a:extLst>
              <a:ext uri="{FF2B5EF4-FFF2-40B4-BE49-F238E27FC236}">
                <a16:creationId xmlns:a16="http://schemas.microsoft.com/office/drawing/2014/main" id="{27D61E98-6F33-4C3B-93EA-17A82F5C17DC}"/>
              </a:ext>
            </a:extLst>
          </p:cNvPr>
          <p:cNvSpPr>
            <a:spLocks noChangeAspect="1"/>
          </p:cNvSpPr>
          <p:nvPr/>
        </p:nvSpPr>
        <p:spPr>
          <a:xfrm>
            <a:off x="9340242" y="3162599"/>
            <a:ext cx="442611" cy="438478"/>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4" name="Ovale 133">
            <a:extLst>
              <a:ext uri="{FF2B5EF4-FFF2-40B4-BE49-F238E27FC236}">
                <a16:creationId xmlns:a16="http://schemas.microsoft.com/office/drawing/2014/main" id="{91C456F2-E987-4418-B40C-674B6A6A137A}"/>
              </a:ext>
            </a:extLst>
          </p:cNvPr>
          <p:cNvSpPr>
            <a:spLocks noChangeAspect="1"/>
          </p:cNvSpPr>
          <p:nvPr/>
        </p:nvSpPr>
        <p:spPr>
          <a:xfrm>
            <a:off x="9340242" y="3845773"/>
            <a:ext cx="442611" cy="438478"/>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CasellaDiTesto 134">
            <a:extLst>
              <a:ext uri="{FF2B5EF4-FFF2-40B4-BE49-F238E27FC236}">
                <a16:creationId xmlns:a16="http://schemas.microsoft.com/office/drawing/2014/main" id="{857E0A17-E42A-4C6C-8EE3-3E97842F0506}"/>
              </a:ext>
            </a:extLst>
          </p:cNvPr>
          <p:cNvSpPr txBox="1"/>
          <p:nvPr/>
        </p:nvSpPr>
        <p:spPr>
          <a:xfrm>
            <a:off x="9046104" y="2366969"/>
            <a:ext cx="1318502" cy="338554"/>
          </a:xfrm>
          <a:prstGeom prst="rect">
            <a:avLst/>
          </a:prstGeom>
          <a:noFill/>
        </p:spPr>
        <p:txBody>
          <a:bodyPr wrap="square">
            <a:spAutoFit/>
          </a:bodyPr>
          <a:lstStyle/>
          <a:p>
            <a:r>
              <a:rPr lang="en-US" sz="1600" b="1" dirty="0"/>
              <a:t>3</a:t>
            </a:r>
            <a:r>
              <a:rPr lang="en-US" sz="1600" b="1" baseline="30000" dirty="0"/>
              <a:t>nd</a:t>
            </a:r>
            <a:r>
              <a:rPr lang="en-US" sz="1600" b="1" dirty="0"/>
              <a:t> FC layer</a:t>
            </a:r>
            <a:endParaRPr lang="en-US" sz="1600" dirty="0"/>
          </a:p>
        </p:txBody>
      </p:sp>
      <p:sp>
        <p:nvSpPr>
          <p:cNvPr id="136" name="Ovale 135">
            <a:extLst>
              <a:ext uri="{FF2B5EF4-FFF2-40B4-BE49-F238E27FC236}">
                <a16:creationId xmlns:a16="http://schemas.microsoft.com/office/drawing/2014/main" id="{9AB9A3CF-6BD2-4DC0-9E38-949AC595D6E0}"/>
              </a:ext>
            </a:extLst>
          </p:cNvPr>
          <p:cNvSpPr>
            <a:spLocks noChangeAspect="1"/>
          </p:cNvSpPr>
          <p:nvPr/>
        </p:nvSpPr>
        <p:spPr>
          <a:xfrm>
            <a:off x="9362971" y="4525420"/>
            <a:ext cx="442611" cy="438478"/>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37" name="CasellaDiTesto 136">
                <a:extLst>
                  <a:ext uri="{FF2B5EF4-FFF2-40B4-BE49-F238E27FC236}">
                    <a16:creationId xmlns:a16="http://schemas.microsoft.com/office/drawing/2014/main" id="{F096C30A-10D0-427B-8AF9-CD121AD13442}"/>
                  </a:ext>
                </a:extLst>
              </p:cNvPr>
              <p:cNvSpPr txBox="1"/>
              <p:nvPr/>
            </p:nvSpPr>
            <p:spPr>
              <a:xfrm>
                <a:off x="8180327" y="3856433"/>
                <a:ext cx="477951"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it-IT" b="0" i="1" smtClean="0">
                              <a:latin typeface="Cambria Math" panose="02040503050406030204" pitchFamily="18" charset="0"/>
                            </a:rPr>
                            <m:t>𝑛</m:t>
                          </m:r>
                        </m:e>
                        <m:sub>
                          <m:r>
                            <a:rPr lang="it-IT" b="0" i="1" smtClean="0">
                              <a:latin typeface="Cambria Math" panose="02040503050406030204" pitchFamily="18" charset="0"/>
                            </a:rPr>
                            <m:t>2</m:t>
                          </m:r>
                        </m:sub>
                      </m:sSub>
                    </m:oMath>
                  </m:oMathPara>
                </a14:m>
                <a:endParaRPr lang="en-US" dirty="0"/>
              </a:p>
            </p:txBody>
          </p:sp>
        </mc:Choice>
        <mc:Fallback xmlns="">
          <p:sp>
            <p:nvSpPr>
              <p:cNvPr id="137" name="CasellaDiTesto 136">
                <a:extLst>
                  <a:ext uri="{FF2B5EF4-FFF2-40B4-BE49-F238E27FC236}">
                    <a16:creationId xmlns:a16="http://schemas.microsoft.com/office/drawing/2014/main" id="{F096C30A-10D0-427B-8AF9-CD121AD13442}"/>
                  </a:ext>
                </a:extLst>
              </p:cNvPr>
              <p:cNvSpPr txBox="1">
                <a:spLocks noRot="1" noChangeAspect="1" noMove="1" noResize="1" noEditPoints="1" noAdjustHandles="1" noChangeArrowheads="1" noChangeShapeType="1" noTextEdit="1"/>
              </p:cNvSpPr>
              <p:nvPr/>
            </p:nvSpPr>
            <p:spPr>
              <a:xfrm>
                <a:off x="8180327" y="3856433"/>
                <a:ext cx="477951" cy="369332"/>
              </a:xfrm>
              <a:prstGeom prst="rect">
                <a:avLst/>
              </a:prstGeom>
              <a:blipFill>
                <a:blip r:embed="rId3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8" name="CasellaDiTesto 137">
                <a:extLst>
                  <a:ext uri="{FF2B5EF4-FFF2-40B4-BE49-F238E27FC236}">
                    <a16:creationId xmlns:a16="http://schemas.microsoft.com/office/drawing/2014/main" id="{5CF31069-FA17-4909-845A-63A9F221A0EC}"/>
                  </a:ext>
                </a:extLst>
              </p:cNvPr>
              <p:cNvSpPr txBox="1"/>
              <p:nvPr/>
            </p:nvSpPr>
            <p:spPr>
              <a:xfrm>
                <a:off x="9325232" y="3158470"/>
                <a:ext cx="47263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it-IT" b="0" i="1" smtClean="0">
                              <a:latin typeface="Cambria Math" panose="02040503050406030204" pitchFamily="18" charset="0"/>
                            </a:rPr>
                            <m:t>𝑛</m:t>
                          </m:r>
                        </m:e>
                        <m:sub>
                          <m:r>
                            <a:rPr lang="it-IT" b="0" i="1" smtClean="0">
                              <a:latin typeface="Cambria Math" panose="02040503050406030204" pitchFamily="18" charset="0"/>
                            </a:rPr>
                            <m:t>1</m:t>
                          </m:r>
                        </m:sub>
                      </m:sSub>
                    </m:oMath>
                  </m:oMathPara>
                </a14:m>
                <a:endParaRPr lang="en-US" dirty="0"/>
              </a:p>
            </p:txBody>
          </p:sp>
        </mc:Choice>
        <mc:Fallback xmlns="">
          <p:sp>
            <p:nvSpPr>
              <p:cNvPr id="138" name="CasellaDiTesto 137">
                <a:extLst>
                  <a:ext uri="{FF2B5EF4-FFF2-40B4-BE49-F238E27FC236}">
                    <a16:creationId xmlns:a16="http://schemas.microsoft.com/office/drawing/2014/main" id="{5CF31069-FA17-4909-845A-63A9F221A0EC}"/>
                  </a:ext>
                </a:extLst>
              </p:cNvPr>
              <p:cNvSpPr txBox="1">
                <a:spLocks noRot="1" noChangeAspect="1" noMove="1" noResize="1" noEditPoints="1" noAdjustHandles="1" noChangeArrowheads="1" noChangeShapeType="1" noTextEdit="1"/>
              </p:cNvSpPr>
              <p:nvPr/>
            </p:nvSpPr>
            <p:spPr>
              <a:xfrm>
                <a:off x="9325232" y="3158470"/>
                <a:ext cx="472630" cy="369332"/>
              </a:xfrm>
              <a:prstGeom prst="rect">
                <a:avLst/>
              </a:prstGeom>
              <a:blipFill>
                <a:blip r:embed="rId31"/>
                <a:stretch>
                  <a:fillRect/>
                </a:stretch>
              </a:blipFill>
            </p:spPr>
            <p:txBody>
              <a:bodyPr/>
              <a:lstStyle/>
              <a:p>
                <a:r>
                  <a:rPr lang="en-US">
                    <a:noFill/>
                  </a:rPr>
                  <a:t> </a:t>
                </a:r>
              </a:p>
            </p:txBody>
          </p:sp>
        </mc:Fallback>
      </mc:AlternateContent>
      <p:cxnSp>
        <p:nvCxnSpPr>
          <p:cNvPr id="155" name="Connettore 2 154">
            <a:extLst>
              <a:ext uri="{FF2B5EF4-FFF2-40B4-BE49-F238E27FC236}">
                <a16:creationId xmlns:a16="http://schemas.microsoft.com/office/drawing/2014/main" id="{18DFFCB3-2FF7-4ADE-815C-2F7E331C9A23}"/>
              </a:ext>
            </a:extLst>
          </p:cNvPr>
          <p:cNvCxnSpPr>
            <a:cxnSpLocks/>
            <a:stCxn id="105" idx="6"/>
            <a:endCxn id="133" idx="2"/>
          </p:cNvCxnSpPr>
          <p:nvPr/>
        </p:nvCxnSpPr>
        <p:spPr>
          <a:xfrm>
            <a:off x="8613100" y="3381838"/>
            <a:ext cx="727142"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1" name="Connettore 2 160">
            <a:extLst>
              <a:ext uri="{FF2B5EF4-FFF2-40B4-BE49-F238E27FC236}">
                <a16:creationId xmlns:a16="http://schemas.microsoft.com/office/drawing/2014/main" id="{E550D1AE-C3BA-4033-9DFA-68BFF7B07D3C}"/>
              </a:ext>
            </a:extLst>
          </p:cNvPr>
          <p:cNvCxnSpPr>
            <a:cxnSpLocks/>
            <a:stCxn id="106" idx="6"/>
            <a:endCxn id="133" idx="2"/>
          </p:cNvCxnSpPr>
          <p:nvPr/>
        </p:nvCxnSpPr>
        <p:spPr>
          <a:xfrm flipV="1">
            <a:off x="8613100" y="3381838"/>
            <a:ext cx="727142" cy="683174"/>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0" name="Connettore 2 169">
            <a:extLst>
              <a:ext uri="{FF2B5EF4-FFF2-40B4-BE49-F238E27FC236}">
                <a16:creationId xmlns:a16="http://schemas.microsoft.com/office/drawing/2014/main" id="{1F9CB6FD-FCAB-4EDC-A7C7-033A46E99852}"/>
              </a:ext>
            </a:extLst>
          </p:cNvPr>
          <p:cNvCxnSpPr>
            <a:cxnSpLocks/>
            <a:stCxn id="107" idx="6"/>
            <a:endCxn id="133" idx="2"/>
          </p:cNvCxnSpPr>
          <p:nvPr/>
        </p:nvCxnSpPr>
        <p:spPr>
          <a:xfrm flipV="1">
            <a:off x="8613100" y="3381838"/>
            <a:ext cx="727142" cy="1371331"/>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3" name="Connettore 2 172">
            <a:extLst>
              <a:ext uri="{FF2B5EF4-FFF2-40B4-BE49-F238E27FC236}">
                <a16:creationId xmlns:a16="http://schemas.microsoft.com/office/drawing/2014/main" id="{671F4115-7A01-4F13-A9C8-EC0CE81D0ECC}"/>
              </a:ext>
            </a:extLst>
          </p:cNvPr>
          <p:cNvCxnSpPr>
            <a:cxnSpLocks/>
            <a:stCxn id="105" idx="6"/>
            <a:endCxn id="134" idx="2"/>
          </p:cNvCxnSpPr>
          <p:nvPr/>
        </p:nvCxnSpPr>
        <p:spPr>
          <a:xfrm>
            <a:off x="8613100" y="3381838"/>
            <a:ext cx="727142" cy="683174"/>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6" name="Connettore 2 175">
            <a:extLst>
              <a:ext uri="{FF2B5EF4-FFF2-40B4-BE49-F238E27FC236}">
                <a16:creationId xmlns:a16="http://schemas.microsoft.com/office/drawing/2014/main" id="{80B4E699-AA6E-457E-AA9D-7BA47DE8D08F}"/>
              </a:ext>
            </a:extLst>
          </p:cNvPr>
          <p:cNvCxnSpPr>
            <a:cxnSpLocks/>
            <a:stCxn id="106" idx="6"/>
            <a:endCxn id="134" idx="2"/>
          </p:cNvCxnSpPr>
          <p:nvPr/>
        </p:nvCxnSpPr>
        <p:spPr>
          <a:xfrm>
            <a:off x="8613100" y="4065012"/>
            <a:ext cx="727142" cy="0"/>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9" name="Connettore 2 178">
            <a:extLst>
              <a:ext uri="{FF2B5EF4-FFF2-40B4-BE49-F238E27FC236}">
                <a16:creationId xmlns:a16="http://schemas.microsoft.com/office/drawing/2014/main" id="{425718DE-12D0-4B45-98F2-48ECB14D8663}"/>
              </a:ext>
            </a:extLst>
          </p:cNvPr>
          <p:cNvCxnSpPr>
            <a:cxnSpLocks/>
            <a:stCxn id="107" idx="6"/>
            <a:endCxn id="134" idx="2"/>
          </p:cNvCxnSpPr>
          <p:nvPr/>
        </p:nvCxnSpPr>
        <p:spPr>
          <a:xfrm flipV="1">
            <a:off x="8613100" y="4065012"/>
            <a:ext cx="727142" cy="688157"/>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83" name="Connettore 2 182">
            <a:extLst>
              <a:ext uri="{FF2B5EF4-FFF2-40B4-BE49-F238E27FC236}">
                <a16:creationId xmlns:a16="http://schemas.microsoft.com/office/drawing/2014/main" id="{80E4E2C9-803E-470E-B082-D096CAE23AEE}"/>
              </a:ext>
            </a:extLst>
          </p:cNvPr>
          <p:cNvCxnSpPr>
            <a:cxnSpLocks/>
            <a:stCxn id="107" idx="6"/>
            <a:endCxn id="136" idx="2"/>
          </p:cNvCxnSpPr>
          <p:nvPr/>
        </p:nvCxnSpPr>
        <p:spPr>
          <a:xfrm flipV="1">
            <a:off x="8613100" y="4744659"/>
            <a:ext cx="749871" cy="8510"/>
          </a:xfrm>
          <a:prstGeom prst="straightConnector1">
            <a:avLst/>
          </a:prstGeom>
          <a:ln w="127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86" name="Connettore 2 185">
            <a:extLst>
              <a:ext uri="{FF2B5EF4-FFF2-40B4-BE49-F238E27FC236}">
                <a16:creationId xmlns:a16="http://schemas.microsoft.com/office/drawing/2014/main" id="{CC355648-8D3C-4381-9435-BC89959CE51B}"/>
              </a:ext>
            </a:extLst>
          </p:cNvPr>
          <p:cNvCxnSpPr>
            <a:cxnSpLocks/>
            <a:stCxn id="106" idx="6"/>
            <a:endCxn id="136" idx="2"/>
          </p:cNvCxnSpPr>
          <p:nvPr/>
        </p:nvCxnSpPr>
        <p:spPr>
          <a:xfrm>
            <a:off x="8613100" y="4065012"/>
            <a:ext cx="749871" cy="679647"/>
          </a:xfrm>
          <a:prstGeom prst="straightConnector1">
            <a:avLst/>
          </a:prstGeom>
          <a:ln w="127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89" name="Connettore 2 188">
            <a:extLst>
              <a:ext uri="{FF2B5EF4-FFF2-40B4-BE49-F238E27FC236}">
                <a16:creationId xmlns:a16="http://schemas.microsoft.com/office/drawing/2014/main" id="{76F2D5A7-9A92-4CD5-956E-11EB6208AE91}"/>
              </a:ext>
            </a:extLst>
          </p:cNvPr>
          <p:cNvCxnSpPr>
            <a:cxnSpLocks/>
            <a:stCxn id="105" idx="6"/>
            <a:endCxn id="136" idx="2"/>
          </p:cNvCxnSpPr>
          <p:nvPr/>
        </p:nvCxnSpPr>
        <p:spPr>
          <a:xfrm>
            <a:off x="8613100" y="3381838"/>
            <a:ext cx="749871" cy="1362821"/>
          </a:xfrm>
          <a:prstGeom prst="straightConnector1">
            <a:avLst/>
          </a:prstGeom>
          <a:ln w="12700">
            <a:solidFill>
              <a:srgbClr val="0070C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3676537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BA49B5CB-0E59-47F5-A598-B008FEAB60F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555" t="5848" r="6725" b="6140"/>
          <a:stretch/>
        </p:blipFill>
        <p:spPr bwMode="auto">
          <a:xfrm>
            <a:off x="11390552" y="-17585"/>
            <a:ext cx="801448" cy="80411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662D03B7-781F-465F-B63F-5FECEC74ED4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2882" t="12118" r="9832" b="18598"/>
          <a:stretch/>
        </p:blipFill>
        <p:spPr bwMode="auto">
          <a:xfrm>
            <a:off x="11435555" y="786534"/>
            <a:ext cx="731111" cy="655404"/>
          </a:xfrm>
          <a:prstGeom prst="rect">
            <a:avLst/>
          </a:prstGeom>
          <a:noFill/>
          <a:extLst>
            <a:ext uri="{909E8E84-426E-40DD-AFC4-6F175D3DCCD1}">
              <a14:hiddenFill xmlns:a14="http://schemas.microsoft.com/office/drawing/2010/main">
                <a:solidFill>
                  <a:srgbClr val="FFFFFF"/>
                </a:solidFill>
              </a14:hiddenFill>
            </a:ext>
          </a:extLst>
        </p:spPr>
      </p:pic>
      <p:pic>
        <p:nvPicPr>
          <p:cNvPr id="6" name="Immagine 5">
            <a:extLst>
              <a:ext uri="{FF2B5EF4-FFF2-40B4-BE49-F238E27FC236}">
                <a16:creationId xmlns:a16="http://schemas.microsoft.com/office/drawing/2014/main" id="{E506EE41-8FBF-4069-BE3E-A9357494240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80313" y="0"/>
            <a:ext cx="801447" cy="800101"/>
          </a:xfrm>
          <a:prstGeom prst="rect">
            <a:avLst/>
          </a:prstGeom>
          <a:ln>
            <a:noFill/>
          </a:ln>
          <a:effectLst>
            <a:outerShdw blurRad="292100" dist="139700" dir="2700000" algn="tl" rotWithShape="0">
              <a:srgbClr val="333333">
                <a:alpha val="65000"/>
              </a:srgbClr>
            </a:outerShdw>
          </a:effectLst>
        </p:spPr>
      </p:pic>
      <p:sp>
        <p:nvSpPr>
          <p:cNvPr id="9" name="CasellaDiTesto 8">
            <a:extLst>
              <a:ext uri="{FF2B5EF4-FFF2-40B4-BE49-F238E27FC236}">
                <a16:creationId xmlns:a16="http://schemas.microsoft.com/office/drawing/2014/main" id="{78F30BA7-DC35-49CF-8F0D-1A9CA614DB74}"/>
              </a:ext>
            </a:extLst>
          </p:cNvPr>
          <p:cNvSpPr txBox="1"/>
          <p:nvPr/>
        </p:nvSpPr>
        <p:spPr>
          <a:xfrm>
            <a:off x="8484823" y="6488668"/>
            <a:ext cx="3707177" cy="369332"/>
          </a:xfrm>
          <a:prstGeom prst="rect">
            <a:avLst/>
          </a:prstGeom>
          <a:noFill/>
        </p:spPr>
        <p:txBody>
          <a:bodyPr wrap="square" rtlCol="0">
            <a:spAutoFit/>
          </a:bodyPr>
          <a:lstStyle/>
          <a:p>
            <a:r>
              <a:rPr lang="en-US" i="1" dirty="0"/>
              <a:t>INAF School of AI, Naples, April 14-17</a:t>
            </a:r>
          </a:p>
        </p:txBody>
      </p:sp>
      <p:cxnSp>
        <p:nvCxnSpPr>
          <p:cNvPr id="7" name="Connettore 2 6">
            <a:extLst>
              <a:ext uri="{FF2B5EF4-FFF2-40B4-BE49-F238E27FC236}">
                <a16:creationId xmlns:a16="http://schemas.microsoft.com/office/drawing/2014/main" id="{902E31A7-4784-4D7F-AA48-0B85A02A6AE4}"/>
              </a:ext>
            </a:extLst>
          </p:cNvPr>
          <p:cNvCxnSpPr>
            <a:cxnSpLocks/>
            <a:stCxn id="14" idx="6"/>
            <a:endCxn id="49" idx="2"/>
          </p:cNvCxnSpPr>
          <p:nvPr/>
        </p:nvCxnSpPr>
        <p:spPr>
          <a:xfrm flipV="1">
            <a:off x="847661" y="1312793"/>
            <a:ext cx="1111650" cy="600111"/>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Connettore 2 7">
            <a:extLst>
              <a:ext uri="{FF2B5EF4-FFF2-40B4-BE49-F238E27FC236}">
                <a16:creationId xmlns:a16="http://schemas.microsoft.com/office/drawing/2014/main" id="{8315E806-A12B-4FAE-AF37-3EEA752205F4}"/>
              </a:ext>
            </a:extLst>
          </p:cNvPr>
          <p:cNvCxnSpPr>
            <a:cxnSpLocks/>
            <a:stCxn id="15" idx="6"/>
            <a:endCxn id="49" idx="2"/>
          </p:cNvCxnSpPr>
          <p:nvPr/>
        </p:nvCxnSpPr>
        <p:spPr>
          <a:xfrm flipV="1">
            <a:off x="847661" y="1312793"/>
            <a:ext cx="1111650" cy="1076573"/>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Connettore 2 9">
            <a:extLst>
              <a:ext uri="{FF2B5EF4-FFF2-40B4-BE49-F238E27FC236}">
                <a16:creationId xmlns:a16="http://schemas.microsoft.com/office/drawing/2014/main" id="{B163824D-1C64-4C2A-A4D1-6AE67321FAF3}"/>
              </a:ext>
            </a:extLst>
          </p:cNvPr>
          <p:cNvCxnSpPr>
            <a:cxnSpLocks/>
            <a:stCxn id="16" idx="6"/>
            <a:endCxn id="49" idx="2"/>
          </p:cNvCxnSpPr>
          <p:nvPr/>
        </p:nvCxnSpPr>
        <p:spPr>
          <a:xfrm flipV="1">
            <a:off x="847661" y="1312793"/>
            <a:ext cx="1111650" cy="1550101"/>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Connettore 2 10">
            <a:extLst>
              <a:ext uri="{FF2B5EF4-FFF2-40B4-BE49-F238E27FC236}">
                <a16:creationId xmlns:a16="http://schemas.microsoft.com/office/drawing/2014/main" id="{5D4CA57D-D0A6-4905-92DF-D0A37A2E6620}"/>
              </a:ext>
            </a:extLst>
          </p:cNvPr>
          <p:cNvCxnSpPr>
            <a:cxnSpLocks/>
            <a:stCxn id="14" idx="6"/>
            <a:endCxn id="51" idx="2"/>
          </p:cNvCxnSpPr>
          <p:nvPr/>
        </p:nvCxnSpPr>
        <p:spPr>
          <a:xfrm>
            <a:off x="847661" y="1912905"/>
            <a:ext cx="1111650" cy="83063"/>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Connettore 2 11">
            <a:extLst>
              <a:ext uri="{FF2B5EF4-FFF2-40B4-BE49-F238E27FC236}">
                <a16:creationId xmlns:a16="http://schemas.microsoft.com/office/drawing/2014/main" id="{962BA2DB-C565-4665-B490-D728AEC97E53}"/>
              </a:ext>
            </a:extLst>
          </p:cNvPr>
          <p:cNvCxnSpPr>
            <a:cxnSpLocks/>
            <a:stCxn id="15" idx="6"/>
            <a:endCxn id="51" idx="2"/>
          </p:cNvCxnSpPr>
          <p:nvPr/>
        </p:nvCxnSpPr>
        <p:spPr>
          <a:xfrm flipV="1">
            <a:off x="847661" y="1995968"/>
            <a:ext cx="1111650" cy="393400"/>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Connettore 2 12">
            <a:extLst>
              <a:ext uri="{FF2B5EF4-FFF2-40B4-BE49-F238E27FC236}">
                <a16:creationId xmlns:a16="http://schemas.microsoft.com/office/drawing/2014/main" id="{61490DB7-7138-42AB-B7C9-158DA5D719C1}"/>
              </a:ext>
            </a:extLst>
          </p:cNvPr>
          <p:cNvCxnSpPr>
            <a:cxnSpLocks/>
            <a:stCxn id="16" idx="6"/>
            <a:endCxn id="51" idx="2"/>
          </p:cNvCxnSpPr>
          <p:nvPr/>
        </p:nvCxnSpPr>
        <p:spPr>
          <a:xfrm flipV="1">
            <a:off x="847661" y="1995968"/>
            <a:ext cx="1111650" cy="866926"/>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Ovale 13">
            <a:extLst>
              <a:ext uri="{FF2B5EF4-FFF2-40B4-BE49-F238E27FC236}">
                <a16:creationId xmlns:a16="http://schemas.microsoft.com/office/drawing/2014/main" id="{FECBDC8C-75B4-409F-AF0F-475E14110EA7}"/>
              </a:ext>
            </a:extLst>
          </p:cNvPr>
          <p:cNvSpPr>
            <a:spLocks noChangeAspect="1"/>
          </p:cNvSpPr>
          <p:nvPr/>
        </p:nvSpPr>
        <p:spPr>
          <a:xfrm>
            <a:off x="552586" y="1766744"/>
            <a:ext cx="295076" cy="292318"/>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e 14">
            <a:extLst>
              <a:ext uri="{FF2B5EF4-FFF2-40B4-BE49-F238E27FC236}">
                <a16:creationId xmlns:a16="http://schemas.microsoft.com/office/drawing/2014/main" id="{0E7C9E86-4ED5-4204-90E9-8317FD50DC50}"/>
              </a:ext>
            </a:extLst>
          </p:cNvPr>
          <p:cNvSpPr>
            <a:spLocks noChangeAspect="1"/>
          </p:cNvSpPr>
          <p:nvPr/>
        </p:nvSpPr>
        <p:spPr>
          <a:xfrm>
            <a:off x="552586" y="2243207"/>
            <a:ext cx="295076" cy="292318"/>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e 15">
            <a:extLst>
              <a:ext uri="{FF2B5EF4-FFF2-40B4-BE49-F238E27FC236}">
                <a16:creationId xmlns:a16="http://schemas.microsoft.com/office/drawing/2014/main" id="{6910ED12-EF00-435F-A8E1-C33B5AF3FBE0}"/>
              </a:ext>
            </a:extLst>
          </p:cNvPr>
          <p:cNvSpPr>
            <a:spLocks noChangeAspect="1"/>
          </p:cNvSpPr>
          <p:nvPr/>
        </p:nvSpPr>
        <p:spPr>
          <a:xfrm>
            <a:off x="552585" y="2716733"/>
            <a:ext cx="295076" cy="292318"/>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Connettore 2 16">
            <a:extLst>
              <a:ext uri="{FF2B5EF4-FFF2-40B4-BE49-F238E27FC236}">
                <a16:creationId xmlns:a16="http://schemas.microsoft.com/office/drawing/2014/main" id="{9777D024-D414-4F23-B190-6BED5BBDFB16}"/>
              </a:ext>
            </a:extLst>
          </p:cNvPr>
          <p:cNvCxnSpPr>
            <a:cxnSpLocks/>
            <a:stCxn id="14" idx="6"/>
            <a:endCxn id="52" idx="2"/>
          </p:cNvCxnSpPr>
          <p:nvPr/>
        </p:nvCxnSpPr>
        <p:spPr>
          <a:xfrm>
            <a:off x="847661" y="1912905"/>
            <a:ext cx="1111650" cy="771220"/>
          </a:xfrm>
          <a:prstGeom prst="straightConnector1">
            <a:avLst/>
          </a:prstGeom>
          <a:ln w="127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Connettore 2 17">
            <a:extLst>
              <a:ext uri="{FF2B5EF4-FFF2-40B4-BE49-F238E27FC236}">
                <a16:creationId xmlns:a16="http://schemas.microsoft.com/office/drawing/2014/main" id="{40DD79D2-2E0C-41D1-A90D-89EAA04069C6}"/>
              </a:ext>
            </a:extLst>
          </p:cNvPr>
          <p:cNvCxnSpPr>
            <a:cxnSpLocks/>
            <a:stCxn id="15" idx="6"/>
            <a:endCxn id="52" idx="2"/>
          </p:cNvCxnSpPr>
          <p:nvPr/>
        </p:nvCxnSpPr>
        <p:spPr>
          <a:xfrm>
            <a:off x="847661" y="2389366"/>
            <a:ext cx="1111650" cy="294757"/>
          </a:xfrm>
          <a:prstGeom prst="straightConnector1">
            <a:avLst/>
          </a:prstGeom>
          <a:ln w="127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Connettore 2 18">
            <a:extLst>
              <a:ext uri="{FF2B5EF4-FFF2-40B4-BE49-F238E27FC236}">
                <a16:creationId xmlns:a16="http://schemas.microsoft.com/office/drawing/2014/main" id="{FD08F1CC-547E-414A-97FC-F2BCF2AE675E}"/>
              </a:ext>
            </a:extLst>
          </p:cNvPr>
          <p:cNvCxnSpPr>
            <a:cxnSpLocks/>
            <a:stCxn id="16" idx="6"/>
            <a:endCxn id="52" idx="2"/>
          </p:cNvCxnSpPr>
          <p:nvPr/>
        </p:nvCxnSpPr>
        <p:spPr>
          <a:xfrm flipV="1">
            <a:off x="847661" y="2684123"/>
            <a:ext cx="1111650" cy="178769"/>
          </a:xfrm>
          <a:prstGeom prst="straightConnector1">
            <a:avLst/>
          </a:prstGeom>
          <a:ln w="127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Connettore 2 19">
            <a:extLst>
              <a:ext uri="{FF2B5EF4-FFF2-40B4-BE49-F238E27FC236}">
                <a16:creationId xmlns:a16="http://schemas.microsoft.com/office/drawing/2014/main" id="{3738CD02-A0B9-4E69-AD05-3CFD19CF5480}"/>
              </a:ext>
            </a:extLst>
          </p:cNvPr>
          <p:cNvCxnSpPr>
            <a:cxnSpLocks/>
            <a:stCxn id="14" idx="6"/>
            <a:endCxn id="53" idx="2"/>
          </p:cNvCxnSpPr>
          <p:nvPr/>
        </p:nvCxnSpPr>
        <p:spPr>
          <a:xfrm>
            <a:off x="847661" y="1912905"/>
            <a:ext cx="1111650" cy="1454395"/>
          </a:xfrm>
          <a:prstGeom prst="straightConnector1">
            <a:avLst/>
          </a:prstGeom>
          <a:ln w="127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Connettore 2 20">
            <a:extLst>
              <a:ext uri="{FF2B5EF4-FFF2-40B4-BE49-F238E27FC236}">
                <a16:creationId xmlns:a16="http://schemas.microsoft.com/office/drawing/2014/main" id="{3A9AD26C-DD24-43C3-9689-98EFED6E6A72}"/>
              </a:ext>
            </a:extLst>
          </p:cNvPr>
          <p:cNvCxnSpPr>
            <a:cxnSpLocks/>
            <a:stCxn id="15" idx="6"/>
            <a:endCxn id="53" idx="2"/>
          </p:cNvCxnSpPr>
          <p:nvPr/>
        </p:nvCxnSpPr>
        <p:spPr>
          <a:xfrm>
            <a:off x="847659" y="2389366"/>
            <a:ext cx="1111650" cy="977931"/>
          </a:xfrm>
          <a:prstGeom prst="straightConnector1">
            <a:avLst/>
          </a:prstGeom>
          <a:ln w="127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Connettore 2 21">
            <a:extLst>
              <a:ext uri="{FF2B5EF4-FFF2-40B4-BE49-F238E27FC236}">
                <a16:creationId xmlns:a16="http://schemas.microsoft.com/office/drawing/2014/main" id="{8C2620D1-4B36-4508-99D0-7E7970E7F117}"/>
              </a:ext>
            </a:extLst>
          </p:cNvPr>
          <p:cNvCxnSpPr>
            <a:cxnSpLocks/>
            <a:stCxn id="16" idx="6"/>
            <a:endCxn id="53" idx="2"/>
          </p:cNvCxnSpPr>
          <p:nvPr/>
        </p:nvCxnSpPr>
        <p:spPr>
          <a:xfrm>
            <a:off x="847661" y="2862892"/>
            <a:ext cx="1111650" cy="504405"/>
          </a:xfrm>
          <a:prstGeom prst="straightConnector1">
            <a:avLst/>
          </a:prstGeom>
          <a:ln w="127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23" name="Ovale 22">
            <a:extLst>
              <a:ext uri="{FF2B5EF4-FFF2-40B4-BE49-F238E27FC236}">
                <a16:creationId xmlns:a16="http://schemas.microsoft.com/office/drawing/2014/main" id="{538B257E-0010-4CA0-B7D7-D9E84A299C6B}"/>
              </a:ext>
            </a:extLst>
          </p:cNvPr>
          <p:cNvSpPr>
            <a:spLocks noChangeAspect="1"/>
          </p:cNvSpPr>
          <p:nvPr/>
        </p:nvSpPr>
        <p:spPr>
          <a:xfrm>
            <a:off x="4492866" y="1866813"/>
            <a:ext cx="295076" cy="292318"/>
          </a:xfrm>
          <a:prstGeom prst="ellipse">
            <a:avLst/>
          </a:prstGeom>
          <a:noFill/>
          <a:ln w="190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Connettore 2 23">
            <a:extLst>
              <a:ext uri="{FF2B5EF4-FFF2-40B4-BE49-F238E27FC236}">
                <a16:creationId xmlns:a16="http://schemas.microsoft.com/office/drawing/2014/main" id="{95206F45-F932-400F-B8BF-96CB11CA4D2D}"/>
              </a:ext>
            </a:extLst>
          </p:cNvPr>
          <p:cNvCxnSpPr>
            <a:cxnSpLocks/>
            <a:stCxn id="43" idx="6"/>
            <a:endCxn id="23" idx="2"/>
          </p:cNvCxnSpPr>
          <p:nvPr/>
        </p:nvCxnSpPr>
        <p:spPr>
          <a:xfrm>
            <a:off x="3543186" y="1687938"/>
            <a:ext cx="949680" cy="325034"/>
          </a:xfrm>
          <a:prstGeom prst="straightConnector1">
            <a:avLst/>
          </a:prstGeom>
          <a:ln w="127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25" name="Connettore 2 24">
            <a:extLst>
              <a:ext uri="{FF2B5EF4-FFF2-40B4-BE49-F238E27FC236}">
                <a16:creationId xmlns:a16="http://schemas.microsoft.com/office/drawing/2014/main" id="{18A4E124-A4F5-4275-8836-106D1471FC38}"/>
              </a:ext>
            </a:extLst>
          </p:cNvPr>
          <p:cNvCxnSpPr>
            <a:cxnSpLocks/>
            <a:stCxn id="44" idx="6"/>
            <a:endCxn id="23" idx="2"/>
          </p:cNvCxnSpPr>
          <p:nvPr/>
        </p:nvCxnSpPr>
        <p:spPr>
          <a:xfrm flipV="1">
            <a:off x="3543186" y="2012972"/>
            <a:ext cx="949680" cy="358140"/>
          </a:xfrm>
          <a:prstGeom prst="straightConnector1">
            <a:avLst/>
          </a:prstGeom>
          <a:ln w="127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26" name="Connettore 2 25">
            <a:extLst>
              <a:ext uri="{FF2B5EF4-FFF2-40B4-BE49-F238E27FC236}">
                <a16:creationId xmlns:a16="http://schemas.microsoft.com/office/drawing/2014/main" id="{5154807F-C223-4977-8CF7-65B818986818}"/>
              </a:ext>
            </a:extLst>
          </p:cNvPr>
          <p:cNvCxnSpPr>
            <a:cxnSpLocks/>
            <a:stCxn id="45" idx="6"/>
            <a:endCxn id="23" idx="2"/>
          </p:cNvCxnSpPr>
          <p:nvPr/>
        </p:nvCxnSpPr>
        <p:spPr>
          <a:xfrm flipV="1">
            <a:off x="3543186" y="2012972"/>
            <a:ext cx="949680" cy="1046297"/>
          </a:xfrm>
          <a:prstGeom prst="straightConnector1">
            <a:avLst/>
          </a:prstGeom>
          <a:ln w="127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7" name="CasellaDiTesto 26">
                <a:extLst>
                  <a:ext uri="{FF2B5EF4-FFF2-40B4-BE49-F238E27FC236}">
                    <a16:creationId xmlns:a16="http://schemas.microsoft.com/office/drawing/2014/main" id="{AADE565A-876D-450C-9465-9AB3F7E730C2}"/>
                  </a:ext>
                </a:extLst>
              </p:cNvPr>
              <p:cNvSpPr txBox="1"/>
              <p:nvPr/>
            </p:nvSpPr>
            <p:spPr>
              <a:xfrm>
                <a:off x="157627" y="1688016"/>
                <a:ext cx="52540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it-IT" b="0" i="1" smtClean="0">
                              <a:latin typeface="Cambria Math" panose="02040503050406030204" pitchFamily="18" charset="0"/>
                            </a:rPr>
                            <m:t>𝑥</m:t>
                          </m:r>
                        </m:e>
                        <m:sub>
                          <m:r>
                            <a:rPr lang="it-IT" b="0" i="1" smtClean="0">
                              <a:latin typeface="Cambria Math" panose="02040503050406030204" pitchFamily="18" charset="0"/>
                            </a:rPr>
                            <m:t>𝑖</m:t>
                          </m:r>
                          <m:r>
                            <a:rPr lang="it-IT" b="0" i="1" smtClean="0">
                              <a:latin typeface="Cambria Math" panose="02040503050406030204" pitchFamily="18" charset="0"/>
                            </a:rPr>
                            <m:t>1</m:t>
                          </m:r>
                        </m:sub>
                      </m:sSub>
                    </m:oMath>
                  </m:oMathPara>
                </a14:m>
                <a:endParaRPr lang="en-US" dirty="0"/>
              </a:p>
            </p:txBody>
          </p:sp>
        </mc:Choice>
        <mc:Fallback xmlns="">
          <p:sp>
            <p:nvSpPr>
              <p:cNvPr id="27" name="CasellaDiTesto 26">
                <a:extLst>
                  <a:ext uri="{FF2B5EF4-FFF2-40B4-BE49-F238E27FC236}">
                    <a16:creationId xmlns:a16="http://schemas.microsoft.com/office/drawing/2014/main" id="{AADE565A-876D-450C-9465-9AB3F7E730C2}"/>
                  </a:ext>
                </a:extLst>
              </p:cNvPr>
              <p:cNvSpPr txBox="1">
                <a:spLocks noRot="1" noChangeAspect="1" noMove="1" noResize="1" noEditPoints="1" noAdjustHandles="1" noChangeArrowheads="1" noChangeShapeType="1" noTextEdit="1"/>
              </p:cNvSpPr>
              <p:nvPr/>
            </p:nvSpPr>
            <p:spPr>
              <a:xfrm>
                <a:off x="157627" y="1688016"/>
                <a:ext cx="525400" cy="369332"/>
              </a:xfrm>
              <a:prstGeom prst="rect">
                <a:avLst/>
              </a:prstGeom>
              <a:blipFill>
                <a:blip r:embed="rId5"/>
                <a:stretch>
                  <a:fillRect b="-1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CasellaDiTesto 27">
                <a:extLst>
                  <a:ext uri="{FF2B5EF4-FFF2-40B4-BE49-F238E27FC236}">
                    <a16:creationId xmlns:a16="http://schemas.microsoft.com/office/drawing/2014/main" id="{E5859B80-3F02-4470-A1BF-3A932FAD0F89}"/>
                  </a:ext>
                </a:extLst>
              </p:cNvPr>
              <p:cNvSpPr txBox="1"/>
              <p:nvPr/>
            </p:nvSpPr>
            <p:spPr>
              <a:xfrm>
                <a:off x="147091" y="2167822"/>
                <a:ext cx="52540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it-IT" b="0" i="1" smtClean="0">
                              <a:latin typeface="Cambria Math" panose="02040503050406030204" pitchFamily="18" charset="0"/>
                            </a:rPr>
                            <m:t>𝑥</m:t>
                          </m:r>
                        </m:e>
                        <m:sub>
                          <m:r>
                            <a:rPr lang="it-IT" b="0" i="1" smtClean="0">
                              <a:latin typeface="Cambria Math" panose="02040503050406030204" pitchFamily="18" charset="0"/>
                            </a:rPr>
                            <m:t>𝑖</m:t>
                          </m:r>
                          <m:r>
                            <a:rPr lang="it-IT" b="0" i="1" smtClean="0">
                              <a:latin typeface="Cambria Math" panose="02040503050406030204" pitchFamily="18" charset="0"/>
                            </a:rPr>
                            <m:t>2</m:t>
                          </m:r>
                        </m:sub>
                      </m:sSub>
                    </m:oMath>
                  </m:oMathPara>
                </a14:m>
                <a:endParaRPr lang="en-US" dirty="0"/>
              </a:p>
            </p:txBody>
          </p:sp>
        </mc:Choice>
        <mc:Fallback xmlns="">
          <p:sp>
            <p:nvSpPr>
              <p:cNvPr id="28" name="CasellaDiTesto 27">
                <a:extLst>
                  <a:ext uri="{FF2B5EF4-FFF2-40B4-BE49-F238E27FC236}">
                    <a16:creationId xmlns:a16="http://schemas.microsoft.com/office/drawing/2014/main" id="{E5859B80-3F02-4470-A1BF-3A932FAD0F89}"/>
                  </a:ext>
                </a:extLst>
              </p:cNvPr>
              <p:cNvSpPr txBox="1">
                <a:spLocks noRot="1" noChangeAspect="1" noMove="1" noResize="1" noEditPoints="1" noAdjustHandles="1" noChangeArrowheads="1" noChangeShapeType="1" noTextEdit="1"/>
              </p:cNvSpPr>
              <p:nvPr/>
            </p:nvSpPr>
            <p:spPr>
              <a:xfrm>
                <a:off x="147091" y="2167822"/>
                <a:ext cx="525400" cy="369332"/>
              </a:xfrm>
              <a:prstGeom prst="rect">
                <a:avLst/>
              </a:prstGeom>
              <a:blipFill>
                <a:blip r:embed="rId6"/>
                <a:stretch>
                  <a:fillRect b="-1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CasellaDiTesto 28">
                <a:extLst>
                  <a:ext uri="{FF2B5EF4-FFF2-40B4-BE49-F238E27FC236}">
                    <a16:creationId xmlns:a16="http://schemas.microsoft.com/office/drawing/2014/main" id="{D5811BB3-8343-4FD5-8C70-144026D51186}"/>
                  </a:ext>
                </a:extLst>
              </p:cNvPr>
              <p:cNvSpPr txBox="1"/>
              <p:nvPr/>
            </p:nvSpPr>
            <p:spPr>
              <a:xfrm>
                <a:off x="145440" y="2647628"/>
                <a:ext cx="52540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it-IT" b="0" i="1" smtClean="0">
                              <a:latin typeface="Cambria Math" panose="02040503050406030204" pitchFamily="18" charset="0"/>
                            </a:rPr>
                            <m:t>𝑥</m:t>
                          </m:r>
                        </m:e>
                        <m:sub>
                          <m:r>
                            <a:rPr lang="it-IT" b="0" i="1" smtClean="0">
                              <a:latin typeface="Cambria Math" panose="02040503050406030204" pitchFamily="18" charset="0"/>
                            </a:rPr>
                            <m:t>𝑖</m:t>
                          </m:r>
                          <m:r>
                            <a:rPr lang="it-IT" b="0" i="1" smtClean="0">
                              <a:latin typeface="Cambria Math" panose="02040503050406030204" pitchFamily="18" charset="0"/>
                            </a:rPr>
                            <m:t>3</m:t>
                          </m:r>
                        </m:sub>
                      </m:sSub>
                    </m:oMath>
                  </m:oMathPara>
                </a14:m>
                <a:endParaRPr lang="en-US" dirty="0"/>
              </a:p>
            </p:txBody>
          </p:sp>
        </mc:Choice>
        <mc:Fallback xmlns="">
          <p:sp>
            <p:nvSpPr>
              <p:cNvPr id="29" name="CasellaDiTesto 28">
                <a:extLst>
                  <a:ext uri="{FF2B5EF4-FFF2-40B4-BE49-F238E27FC236}">
                    <a16:creationId xmlns:a16="http://schemas.microsoft.com/office/drawing/2014/main" id="{D5811BB3-8343-4FD5-8C70-144026D51186}"/>
                  </a:ext>
                </a:extLst>
              </p:cNvPr>
              <p:cNvSpPr txBox="1">
                <a:spLocks noRot="1" noChangeAspect="1" noMove="1" noResize="1" noEditPoints="1" noAdjustHandles="1" noChangeArrowheads="1" noChangeShapeType="1" noTextEdit="1"/>
              </p:cNvSpPr>
              <p:nvPr/>
            </p:nvSpPr>
            <p:spPr>
              <a:xfrm>
                <a:off x="145440" y="2647628"/>
                <a:ext cx="525400" cy="369332"/>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CasellaDiTesto 29">
                <a:extLst>
                  <a:ext uri="{FF2B5EF4-FFF2-40B4-BE49-F238E27FC236}">
                    <a16:creationId xmlns:a16="http://schemas.microsoft.com/office/drawing/2014/main" id="{6A11928E-A00C-4EB7-A6C1-6A84A668DB1F}"/>
                  </a:ext>
                </a:extLst>
              </p:cNvPr>
              <p:cNvSpPr txBox="1"/>
              <p:nvPr/>
            </p:nvSpPr>
            <p:spPr>
              <a:xfrm>
                <a:off x="1955434" y="1078766"/>
                <a:ext cx="47263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it-IT" b="0" i="1" smtClean="0">
                              <a:latin typeface="Cambria Math" panose="02040503050406030204" pitchFamily="18" charset="0"/>
                            </a:rPr>
                            <m:t>𝑛</m:t>
                          </m:r>
                        </m:e>
                        <m:sub>
                          <m:r>
                            <a:rPr lang="it-IT" b="0" i="1" smtClean="0">
                              <a:latin typeface="Cambria Math" panose="02040503050406030204" pitchFamily="18" charset="0"/>
                            </a:rPr>
                            <m:t>1</m:t>
                          </m:r>
                        </m:sub>
                      </m:sSub>
                    </m:oMath>
                  </m:oMathPara>
                </a14:m>
                <a:endParaRPr lang="en-US" dirty="0"/>
              </a:p>
            </p:txBody>
          </p:sp>
        </mc:Choice>
        <mc:Fallback xmlns="">
          <p:sp>
            <p:nvSpPr>
              <p:cNvPr id="30" name="CasellaDiTesto 29">
                <a:extLst>
                  <a:ext uri="{FF2B5EF4-FFF2-40B4-BE49-F238E27FC236}">
                    <a16:creationId xmlns:a16="http://schemas.microsoft.com/office/drawing/2014/main" id="{6A11928E-A00C-4EB7-A6C1-6A84A668DB1F}"/>
                  </a:ext>
                </a:extLst>
              </p:cNvPr>
              <p:cNvSpPr txBox="1">
                <a:spLocks noRot="1" noChangeAspect="1" noMove="1" noResize="1" noEditPoints="1" noAdjustHandles="1" noChangeArrowheads="1" noChangeShapeType="1" noTextEdit="1"/>
              </p:cNvSpPr>
              <p:nvPr/>
            </p:nvSpPr>
            <p:spPr>
              <a:xfrm>
                <a:off x="1955434" y="1078766"/>
                <a:ext cx="472630" cy="369332"/>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CasellaDiTesto 30">
                <a:extLst>
                  <a:ext uri="{FF2B5EF4-FFF2-40B4-BE49-F238E27FC236}">
                    <a16:creationId xmlns:a16="http://schemas.microsoft.com/office/drawing/2014/main" id="{5ED68F9A-2A13-4AF7-9088-5499B375CFBD}"/>
                  </a:ext>
                </a:extLst>
              </p:cNvPr>
              <p:cNvSpPr txBox="1"/>
              <p:nvPr/>
            </p:nvSpPr>
            <p:spPr>
              <a:xfrm>
                <a:off x="1955434" y="1783556"/>
                <a:ext cx="477951"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it-IT" b="0" i="1" smtClean="0">
                              <a:latin typeface="Cambria Math" panose="02040503050406030204" pitchFamily="18" charset="0"/>
                            </a:rPr>
                            <m:t>𝑛</m:t>
                          </m:r>
                        </m:e>
                        <m:sub>
                          <m:r>
                            <a:rPr lang="it-IT" b="0" i="1" smtClean="0">
                              <a:latin typeface="Cambria Math" panose="02040503050406030204" pitchFamily="18" charset="0"/>
                            </a:rPr>
                            <m:t>2</m:t>
                          </m:r>
                        </m:sub>
                      </m:sSub>
                    </m:oMath>
                  </m:oMathPara>
                </a14:m>
                <a:endParaRPr lang="en-US" dirty="0"/>
              </a:p>
            </p:txBody>
          </p:sp>
        </mc:Choice>
        <mc:Fallback xmlns="">
          <p:sp>
            <p:nvSpPr>
              <p:cNvPr id="31" name="CasellaDiTesto 30">
                <a:extLst>
                  <a:ext uri="{FF2B5EF4-FFF2-40B4-BE49-F238E27FC236}">
                    <a16:creationId xmlns:a16="http://schemas.microsoft.com/office/drawing/2014/main" id="{5ED68F9A-2A13-4AF7-9088-5499B375CFBD}"/>
                  </a:ext>
                </a:extLst>
              </p:cNvPr>
              <p:cNvSpPr txBox="1">
                <a:spLocks noRot="1" noChangeAspect="1" noMove="1" noResize="1" noEditPoints="1" noAdjustHandles="1" noChangeArrowheads="1" noChangeShapeType="1" noTextEdit="1"/>
              </p:cNvSpPr>
              <p:nvPr/>
            </p:nvSpPr>
            <p:spPr>
              <a:xfrm>
                <a:off x="1955434" y="1783556"/>
                <a:ext cx="477951" cy="369332"/>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 name="CasellaDiTesto 31">
                <a:extLst>
                  <a:ext uri="{FF2B5EF4-FFF2-40B4-BE49-F238E27FC236}">
                    <a16:creationId xmlns:a16="http://schemas.microsoft.com/office/drawing/2014/main" id="{B2E9E9FB-B4FA-4F5E-A8A7-31C9C9018790}"/>
                  </a:ext>
                </a:extLst>
              </p:cNvPr>
              <p:cNvSpPr txBox="1"/>
              <p:nvPr/>
            </p:nvSpPr>
            <p:spPr>
              <a:xfrm>
                <a:off x="1941649" y="3154887"/>
                <a:ext cx="477951"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it-IT" b="0" i="1" smtClean="0">
                              <a:latin typeface="Cambria Math" panose="02040503050406030204" pitchFamily="18" charset="0"/>
                            </a:rPr>
                            <m:t>𝑛</m:t>
                          </m:r>
                        </m:e>
                        <m:sub>
                          <m:r>
                            <a:rPr lang="it-IT" b="0" i="1" smtClean="0">
                              <a:latin typeface="Cambria Math" panose="02040503050406030204" pitchFamily="18" charset="0"/>
                            </a:rPr>
                            <m:t>4</m:t>
                          </m:r>
                        </m:sub>
                      </m:sSub>
                    </m:oMath>
                  </m:oMathPara>
                </a14:m>
                <a:endParaRPr lang="en-US" dirty="0"/>
              </a:p>
            </p:txBody>
          </p:sp>
        </mc:Choice>
        <mc:Fallback xmlns="">
          <p:sp>
            <p:nvSpPr>
              <p:cNvPr id="32" name="CasellaDiTesto 31">
                <a:extLst>
                  <a:ext uri="{FF2B5EF4-FFF2-40B4-BE49-F238E27FC236}">
                    <a16:creationId xmlns:a16="http://schemas.microsoft.com/office/drawing/2014/main" id="{B2E9E9FB-B4FA-4F5E-A8A7-31C9C9018790}"/>
                  </a:ext>
                </a:extLst>
              </p:cNvPr>
              <p:cNvSpPr txBox="1">
                <a:spLocks noRot="1" noChangeAspect="1" noMove="1" noResize="1" noEditPoints="1" noAdjustHandles="1" noChangeArrowheads="1" noChangeShapeType="1" noTextEdit="1"/>
              </p:cNvSpPr>
              <p:nvPr/>
            </p:nvSpPr>
            <p:spPr>
              <a:xfrm>
                <a:off x="1941649" y="3154887"/>
                <a:ext cx="477951" cy="369332"/>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CasellaDiTesto 32">
                <a:extLst>
                  <a:ext uri="{FF2B5EF4-FFF2-40B4-BE49-F238E27FC236}">
                    <a16:creationId xmlns:a16="http://schemas.microsoft.com/office/drawing/2014/main" id="{9349ED77-2DAA-436E-809D-C635B5E5D1C7}"/>
                  </a:ext>
                </a:extLst>
              </p:cNvPr>
              <p:cNvSpPr txBox="1"/>
              <p:nvPr/>
            </p:nvSpPr>
            <p:spPr>
              <a:xfrm>
                <a:off x="4400999" y="1787889"/>
                <a:ext cx="506100" cy="35394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it-IT" sz="1700" i="1" smtClean="0">
                              <a:latin typeface="Cambria Math" panose="02040503050406030204" pitchFamily="18" charset="0"/>
                            </a:rPr>
                          </m:ctrlPr>
                        </m:sSubPr>
                        <m:e>
                          <m:r>
                            <a:rPr lang="it-IT" sz="1700" b="0" i="1" smtClean="0">
                              <a:latin typeface="Cambria Math" panose="02040503050406030204" pitchFamily="18" charset="0"/>
                            </a:rPr>
                            <m:t>𝑦</m:t>
                          </m:r>
                        </m:e>
                        <m:sub>
                          <m:r>
                            <a:rPr lang="it-IT" sz="1700" b="0" i="1" smtClean="0">
                              <a:latin typeface="Cambria Math" panose="02040503050406030204" pitchFamily="18" charset="0"/>
                            </a:rPr>
                            <m:t>𝑖</m:t>
                          </m:r>
                          <m:r>
                            <a:rPr lang="it-IT" sz="1700" b="0" i="1" smtClean="0">
                              <a:latin typeface="Cambria Math" panose="02040503050406030204" pitchFamily="18" charset="0"/>
                            </a:rPr>
                            <m:t>1</m:t>
                          </m:r>
                        </m:sub>
                      </m:sSub>
                    </m:oMath>
                  </m:oMathPara>
                </a14:m>
                <a:endParaRPr lang="en-US" sz="1700" dirty="0"/>
              </a:p>
            </p:txBody>
          </p:sp>
        </mc:Choice>
        <mc:Fallback xmlns="">
          <p:sp>
            <p:nvSpPr>
              <p:cNvPr id="33" name="CasellaDiTesto 32">
                <a:extLst>
                  <a:ext uri="{FF2B5EF4-FFF2-40B4-BE49-F238E27FC236}">
                    <a16:creationId xmlns:a16="http://schemas.microsoft.com/office/drawing/2014/main" id="{9349ED77-2DAA-436E-809D-C635B5E5D1C7}"/>
                  </a:ext>
                </a:extLst>
              </p:cNvPr>
              <p:cNvSpPr txBox="1">
                <a:spLocks noRot="1" noChangeAspect="1" noMove="1" noResize="1" noEditPoints="1" noAdjustHandles="1" noChangeArrowheads="1" noChangeShapeType="1" noTextEdit="1"/>
              </p:cNvSpPr>
              <p:nvPr/>
            </p:nvSpPr>
            <p:spPr>
              <a:xfrm>
                <a:off x="4400999" y="1787889"/>
                <a:ext cx="506100" cy="353943"/>
              </a:xfrm>
              <a:prstGeom prst="rect">
                <a:avLst/>
              </a:prstGeom>
              <a:blipFill>
                <a:blip r:embed="rId11"/>
                <a:stretch>
                  <a:fillRect b="-3448"/>
                </a:stretch>
              </a:blipFill>
            </p:spPr>
            <p:txBody>
              <a:bodyPr/>
              <a:lstStyle/>
              <a:p>
                <a:r>
                  <a:rPr lang="en-US">
                    <a:noFill/>
                  </a:rPr>
                  <a:t> </a:t>
                </a:r>
              </a:p>
            </p:txBody>
          </p:sp>
        </mc:Fallback>
      </mc:AlternateContent>
      <p:sp>
        <p:nvSpPr>
          <p:cNvPr id="34" name="CasellaDiTesto 33">
            <a:extLst>
              <a:ext uri="{FF2B5EF4-FFF2-40B4-BE49-F238E27FC236}">
                <a16:creationId xmlns:a16="http://schemas.microsoft.com/office/drawing/2014/main" id="{B9FBDD33-F282-48F9-9BA6-2F64DA827F52}"/>
              </a:ext>
            </a:extLst>
          </p:cNvPr>
          <p:cNvSpPr txBox="1"/>
          <p:nvPr/>
        </p:nvSpPr>
        <p:spPr>
          <a:xfrm>
            <a:off x="1671796" y="659549"/>
            <a:ext cx="1318502" cy="338554"/>
          </a:xfrm>
          <a:prstGeom prst="rect">
            <a:avLst/>
          </a:prstGeom>
          <a:noFill/>
        </p:spPr>
        <p:txBody>
          <a:bodyPr wrap="square">
            <a:spAutoFit/>
          </a:bodyPr>
          <a:lstStyle/>
          <a:p>
            <a:r>
              <a:rPr lang="en-US" sz="1600" b="1" dirty="0"/>
              <a:t>1</a:t>
            </a:r>
            <a:r>
              <a:rPr lang="en-US" sz="1600" b="1" baseline="30000" dirty="0"/>
              <a:t>st</a:t>
            </a:r>
            <a:r>
              <a:rPr lang="en-US" sz="1600" b="1" dirty="0"/>
              <a:t> FC layer</a:t>
            </a:r>
            <a:endParaRPr lang="en-US" sz="1600" dirty="0"/>
          </a:p>
        </p:txBody>
      </p:sp>
      <p:sp>
        <p:nvSpPr>
          <p:cNvPr id="35" name="Rettangolo 34">
            <a:extLst>
              <a:ext uri="{FF2B5EF4-FFF2-40B4-BE49-F238E27FC236}">
                <a16:creationId xmlns:a16="http://schemas.microsoft.com/office/drawing/2014/main" id="{F6C39C0C-B242-4638-A8E5-83514C6373B6}"/>
              </a:ext>
            </a:extLst>
          </p:cNvPr>
          <p:cNvSpPr/>
          <p:nvPr/>
        </p:nvSpPr>
        <p:spPr>
          <a:xfrm>
            <a:off x="1747236" y="960783"/>
            <a:ext cx="882473" cy="279060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ttangolo 35">
            <a:extLst>
              <a:ext uri="{FF2B5EF4-FFF2-40B4-BE49-F238E27FC236}">
                <a16:creationId xmlns:a16="http://schemas.microsoft.com/office/drawing/2014/main" id="{43F50314-3A58-4E2A-93F7-238D6E985061}"/>
              </a:ext>
            </a:extLst>
          </p:cNvPr>
          <p:cNvSpPr/>
          <p:nvPr/>
        </p:nvSpPr>
        <p:spPr>
          <a:xfrm>
            <a:off x="202752" y="1526676"/>
            <a:ext cx="882473" cy="168822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CasellaDiTesto 36">
            <a:extLst>
              <a:ext uri="{FF2B5EF4-FFF2-40B4-BE49-F238E27FC236}">
                <a16:creationId xmlns:a16="http://schemas.microsoft.com/office/drawing/2014/main" id="{45C02CAB-C16D-45DE-BBEC-D272922A2933}"/>
              </a:ext>
            </a:extLst>
          </p:cNvPr>
          <p:cNvSpPr txBox="1"/>
          <p:nvPr/>
        </p:nvSpPr>
        <p:spPr>
          <a:xfrm>
            <a:off x="96434" y="1191982"/>
            <a:ext cx="1163762" cy="338554"/>
          </a:xfrm>
          <a:prstGeom prst="rect">
            <a:avLst/>
          </a:prstGeom>
          <a:noFill/>
        </p:spPr>
        <p:txBody>
          <a:bodyPr wrap="square">
            <a:spAutoFit/>
          </a:bodyPr>
          <a:lstStyle/>
          <a:p>
            <a:r>
              <a:rPr lang="en-US" sz="1600" b="1" dirty="0"/>
              <a:t>Input layer</a:t>
            </a:r>
            <a:endParaRPr lang="en-US" sz="1600" dirty="0"/>
          </a:p>
        </p:txBody>
      </p:sp>
      <p:sp>
        <p:nvSpPr>
          <p:cNvPr id="38" name="CasellaDiTesto 37">
            <a:extLst>
              <a:ext uri="{FF2B5EF4-FFF2-40B4-BE49-F238E27FC236}">
                <a16:creationId xmlns:a16="http://schemas.microsoft.com/office/drawing/2014/main" id="{7A3EA34A-5FAA-4A60-94A7-78C433510EAA}"/>
              </a:ext>
            </a:extLst>
          </p:cNvPr>
          <p:cNvSpPr txBox="1"/>
          <p:nvPr/>
        </p:nvSpPr>
        <p:spPr>
          <a:xfrm>
            <a:off x="4108616" y="1513259"/>
            <a:ext cx="1303602" cy="338554"/>
          </a:xfrm>
          <a:prstGeom prst="rect">
            <a:avLst/>
          </a:prstGeom>
          <a:noFill/>
        </p:spPr>
        <p:txBody>
          <a:bodyPr wrap="square">
            <a:spAutoFit/>
          </a:bodyPr>
          <a:lstStyle/>
          <a:p>
            <a:r>
              <a:rPr lang="en-US" sz="1600" b="1" dirty="0"/>
              <a:t>Output layer</a:t>
            </a:r>
            <a:endParaRPr lang="en-US" sz="1600" dirty="0"/>
          </a:p>
        </p:txBody>
      </p:sp>
      <mc:AlternateContent xmlns:mc="http://schemas.openxmlformats.org/markup-compatibility/2006" xmlns:a14="http://schemas.microsoft.com/office/drawing/2010/main">
        <mc:Choice Requires="a14">
          <p:sp>
            <p:nvSpPr>
              <p:cNvPr id="39" name="CasellaDiTesto 38">
                <a:extLst>
                  <a:ext uri="{FF2B5EF4-FFF2-40B4-BE49-F238E27FC236}">
                    <a16:creationId xmlns:a16="http://schemas.microsoft.com/office/drawing/2014/main" id="{F6211B2E-883D-4B9A-BBA3-44A22A6BC7C4}"/>
                  </a:ext>
                </a:extLst>
              </p:cNvPr>
              <p:cNvSpPr txBox="1"/>
              <p:nvPr/>
            </p:nvSpPr>
            <p:spPr>
              <a:xfrm>
                <a:off x="3124640" y="1458332"/>
                <a:ext cx="47263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it-IT" b="0" i="1" smtClean="0">
                              <a:latin typeface="Cambria Math" panose="02040503050406030204" pitchFamily="18" charset="0"/>
                            </a:rPr>
                            <m:t>𝑛</m:t>
                          </m:r>
                        </m:e>
                        <m:sub>
                          <m:r>
                            <a:rPr lang="it-IT" b="0" i="1" smtClean="0">
                              <a:latin typeface="Cambria Math" panose="02040503050406030204" pitchFamily="18" charset="0"/>
                            </a:rPr>
                            <m:t>1</m:t>
                          </m:r>
                        </m:sub>
                      </m:sSub>
                    </m:oMath>
                  </m:oMathPara>
                </a14:m>
                <a:endParaRPr lang="en-US" dirty="0"/>
              </a:p>
            </p:txBody>
          </p:sp>
        </mc:Choice>
        <mc:Fallback xmlns="">
          <p:sp>
            <p:nvSpPr>
              <p:cNvPr id="39" name="CasellaDiTesto 38">
                <a:extLst>
                  <a:ext uri="{FF2B5EF4-FFF2-40B4-BE49-F238E27FC236}">
                    <a16:creationId xmlns:a16="http://schemas.microsoft.com/office/drawing/2014/main" id="{F6211B2E-883D-4B9A-BBA3-44A22A6BC7C4}"/>
                  </a:ext>
                </a:extLst>
              </p:cNvPr>
              <p:cNvSpPr txBox="1">
                <a:spLocks noRot="1" noChangeAspect="1" noMove="1" noResize="1" noEditPoints="1" noAdjustHandles="1" noChangeArrowheads="1" noChangeShapeType="1" noTextEdit="1"/>
              </p:cNvSpPr>
              <p:nvPr/>
            </p:nvSpPr>
            <p:spPr>
              <a:xfrm>
                <a:off x="3124640" y="1458332"/>
                <a:ext cx="472630" cy="369332"/>
              </a:xfrm>
              <a:prstGeom prst="rect">
                <a:avLst/>
              </a:prstGeom>
              <a:blipFill>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0" name="CasellaDiTesto 39">
                <a:extLst>
                  <a:ext uri="{FF2B5EF4-FFF2-40B4-BE49-F238E27FC236}">
                    <a16:creationId xmlns:a16="http://schemas.microsoft.com/office/drawing/2014/main" id="{7FD25E44-9BCF-4161-8173-CC53DBD5DE7B}"/>
                  </a:ext>
                </a:extLst>
              </p:cNvPr>
              <p:cNvSpPr txBox="1"/>
              <p:nvPr/>
            </p:nvSpPr>
            <p:spPr>
              <a:xfrm>
                <a:off x="3124640" y="2163122"/>
                <a:ext cx="477951"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it-IT" b="0" i="1" smtClean="0">
                              <a:latin typeface="Cambria Math" panose="02040503050406030204" pitchFamily="18" charset="0"/>
                            </a:rPr>
                            <m:t>𝑛</m:t>
                          </m:r>
                        </m:e>
                        <m:sub>
                          <m:r>
                            <a:rPr lang="it-IT" b="0" i="1" smtClean="0">
                              <a:latin typeface="Cambria Math" panose="02040503050406030204" pitchFamily="18" charset="0"/>
                            </a:rPr>
                            <m:t>2</m:t>
                          </m:r>
                        </m:sub>
                      </m:sSub>
                    </m:oMath>
                  </m:oMathPara>
                </a14:m>
                <a:endParaRPr lang="en-US" dirty="0"/>
              </a:p>
            </p:txBody>
          </p:sp>
        </mc:Choice>
        <mc:Fallback xmlns="">
          <p:sp>
            <p:nvSpPr>
              <p:cNvPr id="40" name="CasellaDiTesto 39">
                <a:extLst>
                  <a:ext uri="{FF2B5EF4-FFF2-40B4-BE49-F238E27FC236}">
                    <a16:creationId xmlns:a16="http://schemas.microsoft.com/office/drawing/2014/main" id="{7FD25E44-9BCF-4161-8173-CC53DBD5DE7B}"/>
                  </a:ext>
                </a:extLst>
              </p:cNvPr>
              <p:cNvSpPr txBox="1">
                <a:spLocks noRot="1" noChangeAspect="1" noMove="1" noResize="1" noEditPoints="1" noAdjustHandles="1" noChangeArrowheads="1" noChangeShapeType="1" noTextEdit="1"/>
              </p:cNvSpPr>
              <p:nvPr/>
            </p:nvSpPr>
            <p:spPr>
              <a:xfrm>
                <a:off x="3124640" y="2163122"/>
                <a:ext cx="477951" cy="369332"/>
              </a:xfrm>
              <a:prstGeom prst="rect">
                <a:avLst/>
              </a:prstGeom>
              <a:blipFill>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CasellaDiTesto 40">
                <a:extLst>
                  <a:ext uri="{FF2B5EF4-FFF2-40B4-BE49-F238E27FC236}">
                    <a16:creationId xmlns:a16="http://schemas.microsoft.com/office/drawing/2014/main" id="{E143916D-2DB3-4B72-B742-CDA2B040685F}"/>
                  </a:ext>
                </a:extLst>
              </p:cNvPr>
              <p:cNvSpPr txBox="1"/>
              <p:nvPr/>
            </p:nvSpPr>
            <p:spPr>
              <a:xfrm>
                <a:off x="3120380" y="2841754"/>
                <a:ext cx="477951"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it-IT" b="0" i="1" smtClean="0">
                              <a:latin typeface="Cambria Math" panose="02040503050406030204" pitchFamily="18" charset="0"/>
                            </a:rPr>
                            <m:t>𝑛</m:t>
                          </m:r>
                        </m:e>
                        <m:sub>
                          <m:r>
                            <a:rPr lang="it-IT" b="0" i="1" smtClean="0">
                              <a:latin typeface="Cambria Math" panose="02040503050406030204" pitchFamily="18" charset="0"/>
                            </a:rPr>
                            <m:t>3</m:t>
                          </m:r>
                        </m:sub>
                      </m:sSub>
                    </m:oMath>
                  </m:oMathPara>
                </a14:m>
                <a:endParaRPr lang="en-US" dirty="0"/>
              </a:p>
            </p:txBody>
          </p:sp>
        </mc:Choice>
        <mc:Fallback xmlns="">
          <p:sp>
            <p:nvSpPr>
              <p:cNvPr id="41" name="CasellaDiTesto 40">
                <a:extLst>
                  <a:ext uri="{FF2B5EF4-FFF2-40B4-BE49-F238E27FC236}">
                    <a16:creationId xmlns:a16="http://schemas.microsoft.com/office/drawing/2014/main" id="{E143916D-2DB3-4B72-B742-CDA2B040685F}"/>
                  </a:ext>
                </a:extLst>
              </p:cNvPr>
              <p:cNvSpPr txBox="1">
                <a:spLocks noRot="1" noChangeAspect="1" noMove="1" noResize="1" noEditPoints="1" noAdjustHandles="1" noChangeArrowheads="1" noChangeShapeType="1" noTextEdit="1"/>
              </p:cNvSpPr>
              <p:nvPr/>
            </p:nvSpPr>
            <p:spPr>
              <a:xfrm>
                <a:off x="3120380" y="2841754"/>
                <a:ext cx="477951" cy="369332"/>
              </a:xfrm>
              <a:prstGeom prst="rect">
                <a:avLst/>
              </a:prstGeom>
              <a:blipFill>
                <a:blip r:embed="rId14"/>
                <a:stretch>
                  <a:fillRect/>
                </a:stretch>
              </a:blipFill>
            </p:spPr>
            <p:txBody>
              <a:bodyPr/>
              <a:lstStyle/>
              <a:p>
                <a:r>
                  <a:rPr lang="en-US">
                    <a:noFill/>
                  </a:rPr>
                  <a:t> </a:t>
                </a:r>
              </a:p>
            </p:txBody>
          </p:sp>
        </mc:Fallback>
      </mc:AlternateContent>
      <p:sp>
        <p:nvSpPr>
          <p:cNvPr id="42" name="Rettangolo 41">
            <a:extLst>
              <a:ext uri="{FF2B5EF4-FFF2-40B4-BE49-F238E27FC236}">
                <a16:creationId xmlns:a16="http://schemas.microsoft.com/office/drawing/2014/main" id="{1406199B-C221-4200-A3C8-A54F884AFE18}"/>
              </a:ext>
            </a:extLst>
          </p:cNvPr>
          <p:cNvSpPr/>
          <p:nvPr/>
        </p:nvSpPr>
        <p:spPr>
          <a:xfrm>
            <a:off x="2899189" y="960783"/>
            <a:ext cx="882473" cy="279060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e 42">
            <a:extLst>
              <a:ext uri="{FF2B5EF4-FFF2-40B4-BE49-F238E27FC236}">
                <a16:creationId xmlns:a16="http://schemas.microsoft.com/office/drawing/2014/main" id="{CE0EC91A-8ADA-4CDD-8D35-E6A757E922D5}"/>
              </a:ext>
            </a:extLst>
          </p:cNvPr>
          <p:cNvSpPr>
            <a:spLocks noChangeAspect="1"/>
          </p:cNvSpPr>
          <p:nvPr/>
        </p:nvSpPr>
        <p:spPr>
          <a:xfrm>
            <a:off x="3100575" y="1468699"/>
            <a:ext cx="442611" cy="438478"/>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Ovale 43">
            <a:extLst>
              <a:ext uri="{FF2B5EF4-FFF2-40B4-BE49-F238E27FC236}">
                <a16:creationId xmlns:a16="http://schemas.microsoft.com/office/drawing/2014/main" id="{6DB26141-E855-49D9-9C64-3E7B30B23693}"/>
              </a:ext>
            </a:extLst>
          </p:cNvPr>
          <p:cNvSpPr>
            <a:spLocks noChangeAspect="1"/>
          </p:cNvSpPr>
          <p:nvPr/>
        </p:nvSpPr>
        <p:spPr>
          <a:xfrm>
            <a:off x="3100575" y="2151873"/>
            <a:ext cx="442611" cy="438478"/>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e 44">
            <a:extLst>
              <a:ext uri="{FF2B5EF4-FFF2-40B4-BE49-F238E27FC236}">
                <a16:creationId xmlns:a16="http://schemas.microsoft.com/office/drawing/2014/main" id="{44BF7C09-8565-46F0-A1D5-F95E02FA772B}"/>
              </a:ext>
            </a:extLst>
          </p:cNvPr>
          <p:cNvSpPr>
            <a:spLocks noChangeAspect="1"/>
          </p:cNvSpPr>
          <p:nvPr/>
        </p:nvSpPr>
        <p:spPr>
          <a:xfrm>
            <a:off x="3100575" y="2840030"/>
            <a:ext cx="442611" cy="438478"/>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6" name="Connettore 2 45">
            <a:extLst>
              <a:ext uri="{FF2B5EF4-FFF2-40B4-BE49-F238E27FC236}">
                <a16:creationId xmlns:a16="http://schemas.microsoft.com/office/drawing/2014/main" id="{E90145BD-D56D-4AE5-92CB-94F1FDD45744}"/>
              </a:ext>
            </a:extLst>
          </p:cNvPr>
          <p:cNvCxnSpPr>
            <a:cxnSpLocks/>
            <a:stCxn id="49" idx="6"/>
            <a:endCxn id="43" idx="2"/>
          </p:cNvCxnSpPr>
          <p:nvPr/>
        </p:nvCxnSpPr>
        <p:spPr>
          <a:xfrm>
            <a:off x="2401921" y="1312793"/>
            <a:ext cx="698654" cy="375145"/>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7" name="Connettore 2 46">
            <a:extLst>
              <a:ext uri="{FF2B5EF4-FFF2-40B4-BE49-F238E27FC236}">
                <a16:creationId xmlns:a16="http://schemas.microsoft.com/office/drawing/2014/main" id="{967700A6-48B5-4006-967B-491D77C13006}"/>
              </a:ext>
            </a:extLst>
          </p:cNvPr>
          <p:cNvCxnSpPr>
            <a:cxnSpLocks/>
            <a:stCxn id="51" idx="6"/>
            <a:endCxn id="43" idx="2"/>
          </p:cNvCxnSpPr>
          <p:nvPr/>
        </p:nvCxnSpPr>
        <p:spPr>
          <a:xfrm flipV="1">
            <a:off x="2401921" y="1687938"/>
            <a:ext cx="698654" cy="308029"/>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Connettore 2 47">
            <a:extLst>
              <a:ext uri="{FF2B5EF4-FFF2-40B4-BE49-F238E27FC236}">
                <a16:creationId xmlns:a16="http://schemas.microsoft.com/office/drawing/2014/main" id="{8E2C721D-7A5E-4C3E-A14E-43B272286DD3}"/>
              </a:ext>
            </a:extLst>
          </p:cNvPr>
          <p:cNvCxnSpPr>
            <a:cxnSpLocks/>
            <a:stCxn id="52" idx="6"/>
            <a:endCxn id="43" idx="2"/>
          </p:cNvCxnSpPr>
          <p:nvPr/>
        </p:nvCxnSpPr>
        <p:spPr>
          <a:xfrm flipV="1">
            <a:off x="2401921" y="1687938"/>
            <a:ext cx="698654" cy="996186"/>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9" name="Ovale 48">
            <a:extLst>
              <a:ext uri="{FF2B5EF4-FFF2-40B4-BE49-F238E27FC236}">
                <a16:creationId xmlns:a16="http://schemas.microsoft.com/office/drawing/2014/main" id="{A08E8490-B93E-4739-9EC2-DED198A4F0E1}"/>
              </a:ext>
            </a:extLst>
          </p:cNvPr>
          <p:cNvSpPr>
            <a:spLocks noChangeAspect="1"/>
          </p:cNvSpPr>
          <p:nvPr/>
        </p:nvSpPr>
        <p:spPr>
          <a:xfrm>
            <a:off x="1959310" y="1093554"/>
            <a:ext cx="442611" cy="438478"/>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50" name="CasellaDiTesto 49">
                <a:extLst>
                  <a:ext uri="{FF2B5EF4-FFF2-40B4-BE49-F238E27FC236}">
                    <a16:creationId xmlns:a16="http://schemas.microsoft.com/office/drawing/2014/main" id="{8E0BACD7-BF92-4AC4-99C8-11CEB79C750D}"/>
                  </a:ext>
                </a:extLst>
              </p:cNvPr>
              <p:cNvSpPr txBox="1"/>
              <p:nvPr/>
            </p:nvSpPr>
            <p:spPr>
              <a:xfrm>
                <a:off x="1951174" y="2462188"/>
                <a:ext cx="477951"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it-IT" b="0" i="1" smtClean="0">
                              <a:latin typeface="Cambria Math" panose="02040503050406030204" pitchFamily="18" charset="0"/>
                            </a:rPr>
                            <m:t>𝑛</m:t>
                          </m:r>
                        </m:e>
                        <m:sub>
                          <m:r>
                            <a:rPr lang="it-IT" b="0" i="1" smtClean="0">
                              <a:latin typeface="Cambria Math" panose="02040503050406030204" pitchFamily="18" charset="0"/>
                            </a:rPr>
                            <m:t>3</m:t>
                          </m:r>
                        </m:sub>
                      </m:sSub>
                    </m:oMath>
                  </m:oMathPara>
                </a14:m>
                <a:endParaRPr lang="en-US" dirty="0"/>
              </a:p>
            </p:txBody>
          </p:sp>
        </mc:Choice>
        <mc:Fallback xmlns="">
          <p:sp>
            <p:nvSpPr>
              <p:cNvPr id="50" name="CasellaDiTesto 49">
                <a:extLst>
                  <a:ext uri="{FF2B5EF4-FFF2-40B4-BE49-F238E27FC236}">
                    <a16:creationId xmlns:a16="http://schemas.microsoft.com/office/drawing/2014/main" id="{8E0BACD7-BF92-4AC4-99C8-11CEB79C750D}"/>
                  </a:ext>
                </a:extLst>
              </p:cNvPr>
              <p:cNvSpPr txBox="1">
                <a:spLocks noRot="1" noChangeAspect="1" noMove="1" noResize="1" noEditPoints="1" noAdjustHandles="1" noChangeArrowheads="1" noChangeShapeType="1" noTextEdit="1"/>
              </p:cNvSpPr>
              <p:nvPr/>
            </p:nvSpPr>
            <p:spPr>
              <a:xfrm>
                <a:off x="1951174" y="2462188"/>
                <a:ext cx="477951" cy="369332"/>
              </a:xfrm>
              <a:prstGeom prst="rect">
                <a:avLst/>
              </a:prstGeom>
              <a:blipFill>
                <a:blip r:embed="rId15"/>
                <a:stretch>
                  <a:fillRect/>
                </a:stretch>
              </a:blipFill>
            </p:spPr>
            <p:txBody>
              <a:bodyPr/>
              <a:lstStyle/>
              <a:p>
                <a:r>
                  <a:rPr lang="en-US">
                    <a:noFill/>
                  </a:rPr>
                  <a:t> </a:t>
                </a:r>
              </a:p>
            </p:txBody>
          </p:sp>
        </mc:Fallback>
      </mc:AlternateContent>
      <p:sp>
        <p:nvSpPr>
          <p:cNvPr id="51" name="Ovale 50">
            <a:extLst>
              <a:ext uri="{FF2B5EF4-FFF2-40B4-BE49-F238E27FC236}">
                <a16:creationId xmlns:a16="http://schemas.microsoft.com/office/drawing/2014/main" id="{6259E20B-2591-4F6F-9D35-FE20F7F69F28}"/>
              </a:ext>
            </a:extLst>
          </p:cNvPr>
          <p:cNvSpPr>
            <a:spLocks noChangeAspect="1"/>
          </p:cNvSpPr>
          <p:nvPr/>
        </p:nvSpPr>
        <p:spPr>
          <a:xfrm>
            <a:off x="1959310" y="1776728"/>
            <a:ext cx="442611" cy="438478"/>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e 51">
            <a:extLst>
              <a:ext uri="{FF2B5EF4-FFF2-40B4-BE49-F238E27FC236}">
                <a16:creationId xmlns:a16="http://schemas.microsoft.com/office/drawing/2014/main" id="{F64B3F15-6EB2-417F-AB44-F7B9FB18F02A}"/>
              </a:ext>
            </a:extLst>
          </p:cNvPr>
          <p:cNvSpPr>
            <a:spLocks noChangeAspect="1"/>
          </p:cNvSpPr>
          <p:nvPr/>
        </p:nvSpPr>
        <p:spPr>
          <a:xfrm>
            <a:off x="1959310" y="2464885"/>
            <a:ext cx="442611" cy="438478"/>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e 52">
            <a:extLst>
              <a:ext uri="{FF2B5EF4-FFF2-40B4-BE49-F238E27FC236}">
                <a16:creationId xmlns:a16="http://schemas.microsoft.com/office/drawing/2014/main" id="{28548E9A-0D94-4E90-A941-915A683397ED}"/>
              </a:ext>
            </a:extLst>
          </p:cNvPr>
          <p:cNvSpPr>
            <a:spLocks noChangeAspect="1"/>
          </p:cNvSpPr>
          <p:nvPr/>
        </p:nvSpPr>
        <p:spPr>
          <a:xfrm>
            <a:off x="1959310" y="3148058"/>
            <a:ext cx="442611" cy="438478"/>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4" name="Connettore 2 53">
            <a:extLst>
              <a:ext uri="{FF2B5EF4-FFF2-40B4-BE49-F238E27FC236}">
                <a16:creationId xmlns:a16="http://schemas.microsoft.com/office/drawing/2014/main" id="{3B97AA59-EADE-43C1-9823-EDF5740C768D}"/>
              </a:ext>
            </a:extLst>
          </p:cNvPr>
          <p:cNvCxnSpPr>
            <a:cxnSpLocks/>
            <a:stCxn id="53" idx="6"/>
            <a:endCxn id="43" idx="2"/>
          </p:cNvCxnSpPr>
          <p:nvPr/>
        </p:nvCxnSpPr>
        <p:spPr>
          <a:xfrm flipV="1">
            <a:off x="2401921" y="1687938"/>
            <a:ext cx="698654" cy="1679359"/>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5" name="Connettore 2 54">
            <a:extLst>
              <a:ext uri="{FF2B5EF4-FFF2-40B4-BE49-F238E27FC236}">
                <a16:creationId xmlns:a16="http://schemas.microsoft.com/office/drawing/2014/main" id="{9059087B-768E-4CB0-96CD-234066124155}"/>
              </a:ext>
            </a:extLst>
          </p:cNvPr>
          <p:cNvCxnSpPr>
            <a:cxnSpLocks/>
            <a:stCxn id="49" idx="6"/>
            <a:endCxn id="44" idx="2"/>
          </p:cNvCxnSpPr>
          <p:nvPr/>
        </p:nvCxnSpPr>
        <p:spPr>
          <a:xfrm>
            <a:off x="2401921" y="1312793"/>
            <a:ext cx="698654" cy="1058319"/>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6" name="Connettore 2 55">
            <a:extLst>
              <a:ext uri="{FF2B5EF4-FFF2-40B4-BE49-F238E27FC236}">
                <a16:creationId xmlns:a16="http://schemas.microsoft.com/office/drawing/2014/main" id="{6AE9EBC6-F646-47BE-9C0E-15771772FFCB}"/>
              </a:ext>
            </a:extLst>
          </p:cNvPr>
          <p:cNvCxnSpPr>
            <a:cxnSpLocks/>
            <a:stCxn id="51" idx="6"/>
            <a:endCxn id="44" idx="2"/>
          </p:cNvCxnSpPr>
          <p:nvPr/>
        </p:nvCxnSpPr>
        <p:spPr>
          <a:xfrm>
            <a:off x="2401921" y="1995967"/>
            <a:ext cx="698654" cy="375145"/>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7" name="Connettore 2 56">
            <a:extLst>
              <a:ext uri="{FF2B5EF4-FFF2-40B4-BE49-F238E27FC236}">
                <a16:creationId xmlns:a16="http://schemas.microsoft.com/office/drawing/2014/main" id="{43D9BE46-8A02-474D-B643-9758C4C2B28E}"/>
              </a:ext>
            </a:extLst>
          </p:cNvPr>
          <p:cNvCxnSpPr>
            <a:cxnSpLocks/>
            <a:stCxn id="52" idx="6"/>
            <a:endCxn id="44" idx="2"/>
          </p:cNvCxnSpPr>
          <p:nvPr/>
        </p:nvCxnSpPr>
        <p:spPr>
          <a:xfrm flipV="1">
            <a:off x="2401921" y="2371112"/>
            <a:ext cx="698654" cy="313012"/>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8" name="Connettore 2 57">
            <a:extLst>
              <a:ext uri="{FF2B5EF4-FFF2-40B4-BE49-F238E27FC236}">
                <a16:creationId xmlns:a16="http://schemas.microsoft.com/office/drawing/2014/main" id="{15D2DD2F-3F42-4F09-A709-335DB2AD17FB}"/>
              </a:ext>
            </a:extLst>
          </p:cNvPr>
          <p:cNvCxnSpPr>
            <a:cxnSpLocks/>
            <a:stCxn id="53" idx="6"/>
            <a:endCxn id="44" idx="2"/>
          </p:cNvCxnSpPr>
          <p:nvPr/>
        </p:nvCxnSpPr>
        <p:spPr>
          <a:xfrm flipV="1">
            <a:off x="2401921" y="2371112"/>
            <a:ext cx="698654" cy="996185"/>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9" name="Connettore 2 58">
            <a:extLst>
              <a:ext uri="{FF2B5EF4-FFF2-40B4-BE49-F238E27FC236}">
                <a16:creationId xmlns:a16="http://schemas.microsoft.com/office/drawing/2014/main" id="{C4AFE326-05E9-4263-9302-09E0384C0C77}"/>
              </a:ext>
            </a:extLst>
          </p:cNvPr>
          <p:cNvCxnSpPr>
            <a:cxnSpLocks/>
            <a:stCxn id="49" idx="6"/>
            <a:endCxn id="45" idx="2"/>
          </p:cNvCxnSpPr>
          <p:nvPr/>
        </p:nvCxnSpPr>
        <p:spPr>
          <a:xfrm>
            <a:off x="2401921" y="1312793"/>
            <a:ext cx="698654" cy="1746476"/>
          </a:xfrm>
          <a:prstGeom prst="straightConnector1">
            <a:avLst/>
          </a:prstGeom>
          <a:ln w="127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60" name="Connettore 2 59">
            <a:extLst>
              <a:ext uri="{FF2B5EF4-FFF2-40B4-BE49-F238E27FC236}">
                <a16:creationId xmlns:a16="http://schemas.microsoft.com/office/drawing/2014/main" id="{A35C9862-9D2A-4201-BCFE-5A2CE81FA10D}"/>
              </a:ext>
            </a:extLst>
          </p:cNvPr>
          <p:cNvCxnSpPr>
            <a:cxnSpLocks/>
            <a:stCxn id="51" idx="6"/>
            <a:endCxn id="45" idx="2"/>
          </p:cNvCxnSpPr>
          <p:nvPr/>
        </p:nvCxnSpPr>
        <p:spPr>
          <a:xfrm>
            <a:off x="2401921" y="1995967"/>
            <a:ext cx="698654" cy="1063302"/>
          </a:xfrm>
          <a:prstGeom prst="straightConnector1">
            <a:avLst/>
          </a:prstGeom>
          <a:ln w="127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61" name="Connettore 2 60">
            <a:extLst>
              <a:ext uri="{FF2B5EF4-FFF2-40B4-BE49-F238E27FC236}">
                <a16:creationId xmlns:a16="http://schemas.microsoft.com/office/drawing/2014/main" id="{957699E4-2788-47A9-BC0D-3D660BCD14AD}"/>
              </a:ext>
            </a:extLst>
          </p:cNvPr>
          <p:cNvCxnSpPr>
            <a:cxnSpLocks/>
            <a:stCxn id="52" idx="6"/>
            <a:endCxn id="45" idx="2"/>
          </p:cNvCxnSpPr>
          <p:nvPr/>
        </p:nvCxnSpPr>
        <p:spPr>
          <a:xfrm>
            <a:off x="2401921" y="2684124"/>
            <a:ext cx="698654" cy="375145"/>
          </a:xfrm>
          <a:prstGeom prst="straightConnector1">
            <a:avLst/>
          </a:prstGeom>
          <a:ln w="127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62" name="Connettore 2 61">
            <a:extLst>
              <a:ext uri="{FF2B5EF4-FFF2-40B4-BE49-F238E27FC236}">
                <a16:creationId xmlns:a16="http://schemas.microsoft.com/office/drawing/2014/main" id="{6AD7960C-8BE7-4B8C-9605-A7B7F83C8060}"/>
              </a:ext>
            </a:extLst>
          </p:cNvPr>
          <p:cNvCxnSpPr>
            <a:cxnSpLocks/>
            <a:stCxn id="53" idx="6"/>
            <a:endCxn id="45" idx="2"/>
          </p:cNvCxnSpPr>
          <p:nvPr/>
        </p:nvCxnSpPr>
        <p:spPr>
          <a:xfrm flipV="1">
            <a:off x="2401921" y="3059269"/>
            <a:ext cx="698654" cy="308028"/>
          </a:xfrm>
          <a:prstGeom prst="straightConnector1">
            <a:avLst/>
          </a:prstGeom>
          <a:ln w="12700">
            <a:solidFill>
              <a:srgbClr val="0070C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3" name="CasellaDiTesto 62">
                <a:extLst>
                  <a:ext uri="{FF2B5EF4-FFF2-40B4-BE49-F238E27FC236}">
                    <a16:creationId xmlns:a16="http://schemas.microsoft.com/office/drawing/2014/main" id="{5DFEF160-D6CE-4F8F-B801-17ECB34A7BC0}"/>
                  </a:ext>
                </a:extLst>
              </p:cNvPr>
              <p:cNvSpPr txBox="1"/>
              <p:nvPr/>
            </p:nvSpPr>
            <p:spPr>
              <a:xfrm>
                <a:off x="4405312" y="2353682"/>
                <a:ext cx="506100" cy="35394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it-IT" sz="1700" i="1" smtClean="0">
                              <a:latin typeface="Cambria Math" panose="02040503050406030204" pitchFamily="18" charset="0"/>
                            </a:rPr>
                          </m:ctrlPr>
                        </m:sSubPr>
                        <m:e>
                          <m:r>
                            <a:rPr lang="it-IT" sz="1700" b="0" i="1" smtClean="0">
                              <a:latin typeface="Cambria Math" panose="02040503050406030204" pitchFamily="18" charset="0"/>
                            </a:rPr>
                            <m:t>𝑦</m:t>
                          </m:r>
                        </m:e>
                        <m:sub>
                          <m:r>
                            <a:rPr lang="it-IT" sz="1700" b="0" i="1" smtClean="0">
                              <a:latin typeface="Cambria Math" panose="02040503050406030204" pitchFamily="18" charset="0"/>
                            </a:rPr>
                            <m:t>𝑖</m:t>
                          </m:r>
                          <m:r>
                            <a:rPr lang="it-IT" sz="1700" b="0" i="1" smtClean="0">
                              <a:latin typeface="Cambria Math" panose="02040503050406030204" pitchFamily="18" charset="0"/>
                            </a:rPr>
                            <m:t>2</m:t>
                          </m:r>
                        </m:sub>
                      </m:sSub>
                    </m:oMath>
                  </m:oMathPara>
                </a14:m>
                <a:endParaRPr lang="en-US" sz="1700" dirty="0"/>
              </a:p>
            </p:txBody>
          </p:sp>
        </mc:Choice>
        <mc:Fallback xmlns="">
          <p:sp>
            <p:nvSpPr>
              <p:cNvPr id="63" name="CasellaDiTesto 62">
                <a:extLst>
                  <a:ext uri="{FF2B5EF4-FFF2-40B4-BE49-F238E27FC236}">
                    <a16:creationId xmlns:a16="http://schemas.microsoft.com/office/drawing/2014/main" id="{5DFEF160-D6CE-4F8F-B801-17ECB34A7BC0}"/>
                  </a:ext>
                </a:extLst>
              </p:cNvPr>
              <p:cNvSpPr txBox="1">
                <a:spLocks noRot="1" noChangeAspect="1" noMove="1" noResize="1" noEditPoints="1" noAdjustHandles="1" noChangeArrowheads="1" noChangeShapeType="1" noTextEdit="1"/>
              </p:cNvSpPr>
              <p:nvPr/>
            </p:nvSpPr>
            <p:spPr>
              <a:xfrm>
                <a:off x="4405312" y="2353682"/>
                <a:ext cx="506100" cy="353943"/>
              </a:xfrm>
              <a:prstGeom prst="rect">
                <a:avLst/>
              </a:prstGeom>
              <a:blipFill>
                <a:blip r:embed="rId16"/>
                <a:stretch>
                  <a:fillRect b="-3448"/>
                </a:stretch>
              </a:blipFill>
            </p:spPr>
            <p:txBody>
              <a:bodyPr/>
              <a:lstStyle/>
              <a:p>
                <a:r>
                  <a:rPr lang="en-US">
                    <a:noFill/>
                  </a:rPr>
                  <a:t> </a:t>
                </a:r>
              </a:p>
            </p:txBody>
          </p:sp>
        </mc:Fallback>
      </mc:AlternateContent>
      <p:sp>
        <p:nvSpPr>
          <p:cNvPr id="64" name="Ovale 63">
            <a:extLst>
              <a:ext uri="{FF2B5EF4-FFF2-40B4-BE49-F238E27FC236}">
                <a16:creationId xmlns:a16="http://schemas.microsoft.com/office/drawing/2014/main" id="{3EFA7D0D-5E70-48C4-9776-D179C99D8CA4}"/>
              </a:ext>
            </a:extLst>
          </p:cNvPr>
          <p:cNvSpPr>
            <a:spLocks noChangeAspect="1"/>
          </p:cNvSpPr>
          <p:nvPr/>
        </p:nvSpPr>
        <p:spPr>
          <a:xfrm>
            <a:off x="4499252" y="2429382"/>
            <a:ext cx="295076" cy="292318"/>
          </a:xfrm>
          <a:prstGeom prst="ellipse">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5" name="Connettore 2 64">
            <a:extLst>
              <a:ext uri="{FF2B5EF4-FFF2-40B4-BE49-F238E27FC236}">
                <a16:creationId xmlns:a16="http://schemas.microsoft.com/office/drawing/2014/main" id="{D5D5F981-279C-46D0-96D6-6C2763A372FB}"/>
              </a:ext>
            </a:extLst>
          </p:cNvPr>
          <p:cNvCxnSpPr>
            <a:cxnSpLocks/>
            <a:stCxn id="43" idx="6"/>
            <a:endCxn id="64" idx="2"/>
          </p:cNvCxnSpPr>
          <p:nvPr/>
        </p:nvCxnSpPr>
        <p:spPr>
          <a:xfrm>
            <a:off x="3543186" y="1687938"/>
            <a:ext cx="956066" cy="887603"/>
          </a:xfrm>
          <a:prstGeom prst="straightConnector1">
            <a:avLst/>
          </a:prstGeom>
          <a:ln w="127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66" name="Connettore 2 65">
            <a:extLst>
              <a:ext uri="{FF2B5EF4-FFF2-40B4-BE49-F238E27FC236}">
                <a16:creationId xmlns:a16="http://schemas.microsoft.com/office/drawing/2014/main" id="{9079CEF4-15A8-4679-A6B7-E3D9A0818DA3}"/>
              </a:ext>
            </a:extLst>
          </p:cNvPr>
          <p:cNvCxnSpPr>
            <a:cxnSpLocks/>
            <a:stCxn id="44" idx="6"/>
            <a:endCxn id="64" idx="2"/>
          </p:cNvCxnSpPr>
          <p:nvPr/>
        </p:nvCxnSpPr>
        <p:spPr>
          <a:xfrm>
            <a:off x="3543186" y="2371112"/>
            <a:ext cx="956066" cy="204429"/>
          </a:xfrm>
          <a:prstGeom prst="straightConnector1">
            <a:avLst/>
          </a:prstGeom>
          <a:ln w="127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67" name="Connettore 2 66">
            <a:extLst>
              <a:ext uri="{FF2B5EF4-FFF2-40B4-BE49-F238E27FC236}">
                <a16:creationId xmlns:a16="http://schemas.microsoft.com/office/drawing/2014/main" id="{70D7F3FE-401A-4CE2-9E6F-D9B0429805C6}"/>
              </a:ext>
            </a:extLst>
          </p:cNvPr>
          <p:cNvCxnSpPr>
            <a:cxnSpLocks/>
            <a:stCxn id="45" idx="6"/>
            <a:endCxn id="64" idx="2"/>
          </p:cNvCxnSpPr>
          <p:nvPr/>
        </p:nvCxnSpPr>
        <p:spPr>
          <a:xfrm flipV="1">
            <a:off x="3543186" y="2575541"/>
            <a:ext cx="956066" cy="483728"/>
          </a:xfrm>
          <a:prstGeom prst="straightConnector1">
            <a:avLst/>
          </a:prstGeom>
          <a:ln w="127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
        <p:nvSpPr>
          <p:cNvPr id="68" name="CasellaDiTesto 67">
            <a:extLst>
              <a:ext uri="{FF2B5EF4-FFF2-40B4-BE49-F238E27FC236}">
                <a16:creationId xmlns:a16="http://schemas.microsoft.com/office/drawing/2014/main" id="{52F024A5-5BE0-4266-AC94-3F2A7830F981}"/>
              </a:ext>
            </a:extLst>
          </p:cNvPr>
          <p:cNvSpPr txBox="1"/>
          <p:nvPr/>
        </p:nvSpPr>
        <p:spPr>
          <a:xfrm>
            <a:off x="2806437" y="673069"/>
            <a:ext cx="1318502" cy="338554"/>
          </a:xfrm>
          <a:prstGeom prst="rect">
            <a:avLst/>
          </a:prstGeom>
          <a:noFill/>
        </p:spPr>
        <p:txBody>
          <a:bodyPr wrap="square">
            <a:spAutoFit/>
          </a:bodyPr>
          <a:lstStyle/>
          <a:p>
            <a:r>
              <a:rPr lang="en-US" sz="1600" b="1" dirty="0"/>
              <a:t>2</a:t>
            </a:r>
            <a:r>
              <a:rPr lang="en-US" sz="1600" b="1" baseline="30000" dirty="0"/>
              <a:t>nd</a:t>
            </a:r>
            <a:r>
              <a:rPr lang="en-US" sz="1600" b="1" dirty="0"/>
              <a:t> FC layer</a:t>
            </a:r>
            <a:endParaRPr lang="en-US" sz="1600" dirty="0"/>
          </a:p>
        </p:txBody>
      </p:sp>
      <p:sp>
        <p:nvSpPr>
          <p:cNvPr id="69" name="CasellaDiTesto 68">
            <a:extLst>
              <a:ext uri="{FF2B5EF4-FFF2-40B4-BE49-F238E27FC236}">
                <a16:creationId xmlns:a16="http://schemas.microsoft.com/office/drawing/2014/main" id="{443EC8B9-2A1A-404A-AED4-834158A2B982}"/>
              </a:ext>
            </a:extLst>
          </p:cNvPr>
          <p:cNvSpPr txBox="1"/>
          <p:nvPr/>
        </p:nvSpPr>
        <p:spPr>
          <a:xfrm>
            <a:off x="173042" y="-17585"/>
            <a:ext cx="4940583" cy="553998"/>
          </a:xfrm>
          <a:prstGeom prst="rect">
            <a:avLst/>
          </a:prstGeom>
          <a:noFill/>
        </p:spPr>
        <p:txBody>
          <a:bodyPr wrap="none" rtlCol="0">
            <a:spAutoFit/>
          </a:bodyPr>
          <a:lstStyle/>
          <a:p>
            <a:r>
              <a:rPr lang="en-US" sz="3000" b="1" dirty="0"/>
              <a:t>The Multi-Layer Perceptron(s)</a:t>
            </a:r>
          </a:p>
        </p:txBody>
      </p:sp>
      <p:cxnSp>
        <p:nvCxnSpPr>
          <p:cNvPr id="70" name="Connettore 2 69">
            <a:extLst>
              <a:ext uri="{FF2B5EF4-FFF2-40B4-BE49-F238E27FC236}">
                <a16:creationId xmlns:a16="http://schemas.microsoft.com/office/drawing/2014/main" id="{11490067-0659-44DA-ABD9-8D05A316261C}"/>
              </a:ext>
            </a:extLst>
          </p:cNvPr>
          <p:cNvCxnSpPr>
            <a:cxnSpLocks/>
            <a:stCxn id="76" idx="6"/>
            <a:endCxn id="111" idx="2"/>
          </p:cNvCxnSpPr>
          <p:nvPr/>
        </p:nvCxnSpPr>
        <p:spPr>
          <a:xfrm flipV="1">
            <a:off x="5917575" y="3006693"/>
            <a:ext cx="1111650" cy="600111"/>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1" name="Connettore 2 70">
            <a:extLst>
              <a:ext uri="{FF2B5EF4-FFF2-40B4-BE49-F238E27FC236}">
                <a16:creationId xmlns:a16="http://schemas.microsoft.com/office/drawing/2014/main" id="{199DA078-CB6D-488E-81F1-44FBE8C7D552}"/>
              </a:ext>
            </a:extLst>
          </p:cNvPr>
          <p:cNvCxnSpPr>
            <a:cxnSpLocks/>
            <a:stCxn id="77" idx="6"/>
            <a:endCxn id="111" idx="2"/>
          </p:cNvCxnSpPr>
          <p:nvPr/>
        </p:nvCxnSpPr>
        <p:spPr>
          <a:xfrm flipV="1">
            <a:off x="5917575" y="3006693"/>
            <a:ext cx="1111650" cy="1076573"/>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2" name="Connettore 2 71">
            <a:extLst>
              <a:ext uri="{FF2B5EF4-FFF2-40B4-BE49-F238E27FC236}">
                <a16:creationId xmlns:a16="http://schemas.microsoft.com/office/drawing/2014/main" id="{F5C754FE-2D20-4843-9D64-E2AE51466B70}"/>
              </a:ext>
            </a:extLst>
          </p:cNvPr>
          <p:cNvCxnSpPr>
            <a:cxnSpLocks/>
            <a:stCxn id="78" idx="6"/>
            <a:endCxn id="111" idx="2"/>
          </p:cNvCxnSpPr>
          <p:nvPr/>
        </p:nvCxnSpPr>
        <p:spPr>
          <a:xfrm flipV="1">
            <a:off x="5917575" y="3006693"/>
            <a:ext cx="1111650" cy="1550101"/>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3" name="Connettore 2 72">
            <a:extLst>
              <a:ext uri="{FF2B5EF4-FFF2-40B4-BE49-F238E27FC236}">
                <a16:creationId xmlns:a16="http://schemas.microsoft.com/office/drawing/2014/main" id="{294DA54A-3035-435A-9341-A1D8ACD869B7}"/>
              </a:ext>
            </a:extLst>
          </p:cNvPr>
          <p:cNvCxnSpPr>
            <a:cxnSpLocks/>
            <a:stCxn id="76" idx="6"/>
            <a:endCxn id="113" idx="2"/>
          </p:cNvCxnSpPr>
          <p:nvPr/>
        </p:nvCxnSpPr>
        <p:spPr>
          <a:xfrm>
            <a:off x="5917575" y="3606805"/>
            <a:ext cx="1111650" cy="83063"/>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4" name="Connettore 2 73">
            <a:extLst>
              <a:ext uri="{FF2B5EF4-FFF2-40B4-BE49-F238E27FC236}">
                <a16:creationId xmlns:a16="http://schemas.microsoft.com/office/drawing/2014/main" id="{87C91276-F8F4-4C9F-B31D-2549959CBAF7}"/>
              </a:ext>
            </a:extLst>
          </p:cNvPr>
          <p:cNvCxnSpPr>
            <a:cxnSpLocks/>
            <a:stCxn id="77" idx="6"/>
            <a:endCxn id="113" idx="2"/>
          </p:cNvCxnSpPr>
          <p:nvPr/>
        </p:nvCxnSpPr>
        <p:spPr>
          <a:xfrm flipV="1">
            <a:off x="5917575" y="3689868"/>
            <a:ext cx="1111650" cy="393400"/>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5" name="Connettore 2 74">
            <a:extLst>
              <a:ext uri="{FF2B5EF4-FFF2-40B4-BE49-F238E27FC236}">
                <a16:creationId xmlns:a16="http://schemas.microsoft.com/office/drawing/2014/main" id="{AC1605F2-49E9-4EDA-84CB-1CA0FD1FC3E1}"/>
              </a:ext>
            </a:extLst>
          </p:cNvPr>
          <p:cNvCxnSpPr>
            <a:cxnSpLocks/>
            <a:stCxn id="78" idx="6"/>
            <a:endCxn id="113" idx="2"/>
          </p:cNvCxnSpPr>
          <p:nvPr/>
        </p:nvCxnSpPr>
        <p:spPr>
          <a:xfrm flipV="1">
            <a:off x="5917575" y="3689868"/>
            <a:ext cx="1111650" cy="866926"/>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6" name="Ovale 75">
            <a:extLst>
              <a:ext uri="{FF2B5EF4-FFF2-40B4-BE49-F238E27FC236}">
                <a16:creationId xmlns:a16="http://schemas.microsoft.com/office/drawing/2014/main" id="{719FE20A-28DA-4572-8F86-B2F6243BB736}"/>
              </a:ext>
            </a:extLst>
          </p:cNvPr>
          <p:cNvSpPr>
            <a:spLocks noChangeAspect="1"/>
          </p:cNvSpPr>
          <p:nvPr/>
        </p:nvSpPr>
        <p:spPr>
          <a:xfrm>
            <a:off x="5622500" y="3460644"/>
            <a:ext cx="295076" cy="292318"/>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e 76">
            <a:extLst>
              <a:ext uri="{FF2B5EF4-FFF2-40B4-BE49-F238E27FC236}">
                <a16:creationId xmlns:a16="http://schemas.microsoft.com/office/drawing/2014/main" id="{150F23D1-5BBC-49B5-807E-283D58F196AF}"/>
              </a:ext>
            </a:extLst>
          </p:cNvPr>
          <p:cNvSpPr>
            <a:spLocks noChangeAspect="1"/>
          </p:cNvSpPr>
          <p:nvPr/>
        </p:nvSpPr>
        <p:spPr>
          <a:xfrm>
            <a:off x="5622500" y="3937107"/>
            <a:ext cx="295076" cy="292318"/>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e 77">
            <a:extLst>
              <a:ext uri="{FF2B5EF4-FFF2-40B4-BE49-F238E27FC236}">
                <a16:creationId xmlns:a16="http://schemas.microsoft.com/office/drawing/2014/main" id="{D83F8EE0-2D25-4D99-9943-80758516F90F}"/>
              </a:ext>
            </a:extLst>
          </p:cNvPr>
          <p:cNvSpPr>
            <a:spLocks noChangeAspect="1"/>
          </p:cNvSpPr>
          <p:nvPr/>
        </p:nvSpPr>
        <p:spPr>
          <a:xfrm>
            <a:off x="5622499" y="4410633"/>
            <a:ext cx="295076" cy="292318"/>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9" name="Connettore 2 78">
            <a:extLst>
              <a:ext uri="{FF2B5EF4-FFF2-40B4-BE49-F238E27FC236}">
                <a16:creationId xmlns:a16="http://schemas.microsoft.com/office/drawing/2014/main" id="{3E5CB867-69E5-40FE-9DE4-B4E67A6E4952}"/>
              </a:ext>
            </a:extLst>
          </p:cNvPr>
          <p:cNvCxnSpPr>
            <a:cxnSpLocks/>
            <a:stCxn id="76" idx="6"/>
            <a:endCxn id="114" idx="2"/>
          </p:cNvCxnSpPr>
          <p:nvPr/>
        </p:nvCxnSpPr>
        <p:spPr>
          <a:xfrm>
            <a:off x="5917575" y="3606805"/>
            <a:ext cx="1111650" cy="771220"/>
          </a:xfrm>
          <a:prstGeom prst="straightConnector1">
            <a:avLst/>
          </a:prstGeom>
          <a:ln w="127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80" name="Connettore 2 79">
            <a:extLst>
              <a:ext uri="{FF2B5EF4-FFF2-40B4-BE49-F238E27FC236}">
                <a16:creationId xmlns:a16="http://schemas.microsoft.com/office/drawing/2014/main" id="{93DDE438-674F-44DA-BAAC-15DA7289FACE}"/>
              </a:ext>
            </a:extLst>
          </p:cNvPr>
          <p:cNvCxnSpPr>
            <a:cxnSpLocks/>
            <a:stCxn id="77" idx="6"/>
            <a:endCxn id="114" idx="2"/>
          </p:cNvCxnSpPr>
          <p:nvPr/>
        </p:nvCxnSpPr>
        <p:spPr>
          <a:xfrm>
            <a:off x="5917575" y="4083266"/>
            <a:ext cx="1111650" cy="294757"/>
          </a:xfrm>
          <a:prstGeom prst="straightConnector1">
            <a:avLst/>
          </a:prstGeom>
          <a:ln w="127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81" name="Connettore 2 80">
            <a:extLst>
              <a:ext uri="{FF2B5EF4-FFF2-40B4-BE49-F238E27FC236}">
                <a16:creationId xmlns:a16="http://schemas.microsoft.com/office/drawing/2014/main" id="{0A344D3B-A1D9-486C-8ABF-B586271A61AF}"/>
              </a:ext>
            </a:extLst>
          </p:cNvPr>
          <p:cNvCxnSpPr>
            <a:cxnSpLocks/>
            <a:stCxn id="78" idx="6"/>
            <a:endCxn id="114" idx="2"/>
          </p:cNvCxnSpPr>
          <p:nvPr/>
        </p:nvCxnSpPr>
        <p:spPr>
          <a:xfrm flipV="1">
            <a:off x="5917575" y="4378023"/>
            <a:ext cx="1111650" cy="178769"/>
          </a:xfrm>
          <a:prstGeom prst="straightConnector1">
            <a:avLst/>
          </a:prstGeom>
          <a:ln w="127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82" name="Connettore 2 81">
            <a:extLst>
              <a:ext uri="{FF2B5EF4-FFF2-40B4-BE49-F238E27FC236}">
                <a16:creationId xmlns:a16="http://schemas.microsoft.com/office/drawing/2014/main" id="{004E5466-1304-4224-84C5-BB48ABE8589F}"/>
              </a:ext>
            </a:extLst>
          </p:cNvPr>
          <p:cNvCxnSpPr>
            <a:cxnSpLocks/>
            <a:stCxn id="76" idx="6"/>
            <a:endCxn id="115" idx="2"/>
          </p:cNvCxnSpPr>
          <p:nvPr/>
        </p:nvCxnSpPr>
        <p:spPr>
          <a:xfrm>
            <a:off x="5917575" y="3606805"/>
            <a:ext cx="1111650" cy="1454395"/>
          </a:xfrm>
          <a:prstGeom prst="straightConnector1">
            <a:avLst/>
          </a:prstGeom>
          <a:ln w="127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83" name="Connettore 2 82">
            <a:extLst>
              <a:ext uri="{FF2B5EF4-FFF2-40B4-BE49-F238E27FC236}">
                <a16:creationId xmlns:a16="http://schemas.microsoft.com/office/drawing/2014/main" id="{4CB0695E-4D94-4E3A-87B7-7C2D158F9B38}"/>
              </a:ext>
            </a:extLst>
          </p:cNvPr>
          <p:cNvCxnSpPr>
            <a:cxnSpLocks/>
            <a:stCxn id="77" idx="6"/>
            <a:endCxn id="115" idx="2"/>
          </p:cNvCxnSpPr>
          <p:nvPr/>
        </p:nvCxnSpPr>
        <p:spPr>
          <a:xfrm>
            <a:off x="5917573" y="4083266"/>
            <a:ext cx="1111650" cy="977931"/>
          </a:xfrm>
          <a:prstGeom prst="straightConnector1">
            <a:avLst/>
          </a:prstGeom>
          <a:ln w="127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84" name="Connettore 2 83">
            <a:extLst>
              <a:ext uri="{FF2B5EF4-FFF2-40B4-BE49-F238E27FC236}">
                <a16:creationId xmlns:a16="http://schemas.microsoft.com/office/drawing/2014/main" id="{2689B370-0856-4BBD-BF19-19EEF210A28E}"/>
              </a:ext>
            </a:extLst>
          </p:cNvPr>
          <p:cNvCxnSpPr>
            <a:cxnSpLocks/>
            <a:stCxn id="78" idx="6"/>
            <a:endCxn id="115" idx="2"/>
          </p:cNvCxnSpPr>
          <p:nvPr/>
        </p:nvCxnSpPr>
        <p:spPr>
          <a:xfrm>
            <a:off x="5917575" y="4556792"/>
            <a:ext cx="1111650" cy="504405"/>
          </a:xfrm>
          <a:prstGeom prst="straightConnector1">
            <a:avLst/>
          </a:prstGeom>
          <a:ln w="127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85" name="Ovale 84">
            <a:extLst>
              <a:ext uri="{FF2B5EF4-FFF2-40B4-BE49-F238E27FC236}">
                <a16:creationId xmlns:a16="http://schemas.microsoft.com/office/drawing/2014/main" id="{6BE5F81A-41A9-4194-A237-968E50ECFAF8}"/>
              </a:ext>
            </a:extLst>
          </p:cNvPr>
          <p:cNvSpPr>
            <a:spLocks noChangeAspect="1"/>
          </p:cNvSpPr>
          <p:nvPr/>
        </p:nvSpPr>
        <p:spPr>
          <a:xfrm>
            <a:off x="10798100" y="3560713"/>
            <a:ext cx="295076" cy="292318"/>
          </a:xfrm>
          <a:prstGeom prst="ellipse">
            <a:avLst/>
          </a:prstGeom>
          <a:noFill/>
          <a:ln w="190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6" name="Connettore 2 85">
            <a:extLst>
              <a:ext uri="{FF2B5EF4-FFF2-40B4-BE49-F238E27FC236}">
                <a16:creationId xmlns:a16="http://schemas.microsoft.com/office/drawing/2014/main" id="{BFAD18F5-72DF-49F3-B056-183BF577311D}"/>
              </a:ext>
            </a:extLst>
          </p:cNvPr>
          <p:cNvCxnSpPr>
            <a:cxnSpLocks/>
            <a:stCxn id="133" idx="6"/>
            <a:endCxn id="85" idx="2"/>
          </p:cNvCxnSpPr>
          <p:nvPr/>
        </p:nvCxnSpPr>
        <p:spPr>
          <a:xfrm>
            <a:off x="9782853" y="3381838"/>
            <a:ext cx="1015247" cy="325034"/>
          </a:xfrm>
          <a:prstGeom prst="straightConnector1">
            <a:avLst/>
          </a:prstGeom>
          <a:ln w="127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87" name="Connettore 2 86">
            <a:extLst>
              <a:ext uri="{FF2B5EF4-FFF2-40B4-BE49-F238E27FC236}">
                <a16:creationId xmlns:a16="http://schemas.microsoft.com/office/drawing/2014/main" id="{2BA82571-1116-42C6-8542-004A0096861D}"/>
              </a:ext>
            </a:extLst>
          </p:cNvPr>
          <p:cNvCxnSpPr>
            <a:cxnSpLocks/>
            <a:stCxn id="134" idx="6"/>
            <a:endCxn id="85" idx="2"/>
          </p:cNvCxnSpPr>
          <p:nvPr/>
        </p:nvCxnSpPr>
        <p:spPr>
          <a:xfrm flipV="1">
            <a:off x="9782853" y="3706872"/>
            <a:ext cx="1015247" cy="358140"/>
          </a:xfrm>
          <a:prstGeom prst="straightConnector1">
            <a:avLst/>
          </a:prstGeom>
          <a:ln w="127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88" name="Connettore 2 87">
            <a:extLst>
              <a:ext uri="{FF2B5EF4-FFF2-40B4-BE49-F238E27FC236}">
                <a16:creationId xmlns:a16="http://schemas.microsoft.com/office/drawing/2014/main" id="{470B1113-E831-480A-B328-F4BE7C153B1E}"/>
              </a:ext>
            </a:extLst>
          </p:cNvPr>
          <p:cNvCxnSpPr>
            <a:cxnSpLocks/>
            <a:stCxn id="136" idx="6"/>
            <a:endCxn id="85" idx="2"/>
          </p:cNvCxnSpPr>
          <p:nvPr/>
        </p:nvCxnSpPr>
        <p:spPr>
          <a:xfrm flipV="1">
            <a:off x="9805582" y="3706872"/>
            <a:ext cx="992518" cy="1037787"/>
          </a:xfrm>
          <a:prstGeom prst="straightConnector1">
            <a:avLst/>
          </a:prstGeom>
          <a:ln w="127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9" name="CasellaDiTesto 88">
                <a:extLst>
                  <a:ext uri="{FF2B5EF4-FFF2-40B4-BE49-F238E27FC236}">
                    <a16:creationId xmlns:a16="http://schemas.microsoft.com/office/drawing/2014/main" id="{6A5449F2-3E1A-4BB0-A1CE-54A7F4C70947}"/>
                  </a:ext>
                </a:extLst>
              </p:cNvPr>
              <p:cNvSpPr txBox="1"/>
              <p:nvPr/>
            </p:nvSpPr>
            <p:spPr>
              <a:xfrm>
                <a:off x="5227541" y="3381916"/>
                <a:ext cx="52540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it-IT" b="0" i="1" smtClean="0">
                              <a:latin typeface="Cambria Math" panose="02040503050406030204" pitchFamily="18" charset="0"/>
                            </a:rPr>
                            <m:t>𝑥</m:t>
                          </m:r>
                        </m:e>
                        <m:sub>
                          <m:r>
                            <a:rPr lang="it-IT" b="0" i="1" smtClean="0">
                              <a:latin typeface="Cambria Math" panose="02040503050406030204" pitchFamily="18" charset="0"/>
                            </a:rPr>
                            <m:t>𝑖</m:t>
                          </m:r>
                          <m:r>
                            <a:rPr lang="it-IT" b="0" i="1" smtClean="0">
                              <a:latin typeface="Cambria Math" panose="02040503050406030204" pitchFamily="18" charset="0"/>
                            </a:rPr>
                            <m:t>1</m:t>
                          </m:r>
                        </m:sub>
                      </m:sSub>
                    </m:oMath>
                  </m:oMathPara>
                </a14:m>
                <a:endParaRPr lang="en-US" dirty="0"/>
              </a:p>
            </p:txBody>
          </p:sp>
        </mc:Choice>
        <mc:Fallback xmlns="">
          <p:sp>
            <p:nvSpPr>
              <p:cNvPr id="89" name="CasellaDiTesto 88">
                <a:extLst>
                  <a:ext uri="{FF2B5EF4-FFF2-40B4-BE49-F238E27FC236}">
                    <a16:creationId xmlns:a16="http://schemas.microsoft.com/office/drawing/2014/main" id="{6A5449F2-3E1A-4BB0-A1CE-54A7F4C70947}"/>
                  </a:ext>
                </a:extLst>
              </p:cNvPr>
              <p:cNvSpPr txBox="1">
                <a:spLocks noRot="1" noChangeAspect="1" noMove="1" noResize="1" noEditPoints="1" noAdjustHandles="1" noChangeArrowheads="1" noChangeShapeType="1" noTextEdit="1"/>
              </p:cNvSpPr>
              <p:nvPr/>
            </p:nvSpPr>
            <p:spPr>
              <a:xfrm>
                <a:off x="5227541" y="3381916"/>
                <a:ext cx="525400" cy="369332"/>
              </a:xfrm>
              <a:prstGeom prst="rect">
                <a:avLst/>
              </a:prstGeom>
              <a:blipFill>
                <a:blip r:embed="rId17"/>
                <a:stretch>
                  <a:fillRect b="-1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0" name="CasellaDiTesto 89">
                <a:extLst>
                  <a:ext uri="{FF2B5EF4-FFF2-40B4-BE49-F238E27FC236}">
                    <a16:creationId xmlns:a16="http://schemas.microsoft.com/office/drawing/2014/main" id="{19F60F99-2D86-45E0-ADF8-AA1176F66B34}"/>
                  </a:ext>
                </a:extLst>
              </p:cNvPr>
              <p:cNvSpPr txBox="1"/>
              <p:nvPr/>
            </p:nvSpPr>
            <p:spPr>
              <a:xfrm>
                <a:off x="5217005" y="3861722"/>
                <a:ext cx="52540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it-IT" b="0" i="1" smtClean="0">
                              <a:latin typeface="Cambria Math" panose="02040503050406030204" pitchFamily="18" charset="0"/>
                            </a:rPr>
                            <m:t>𝑥</m:t>
                          </m:r>
                        </m:e>
                        <m:sub>
                          <m:r>
                            <a:rPr lang="it-IT" b="0" i="1" smtClean="0">
                              <a:latin typeface="Cambria Math" panose="02040503050406030204" pitchFamily="18" charset="0"/>
                            </a:rPr>
                            <m:t>𝑖</m:t>
                          </m:r>
                          <m:r>
                            <a:rPr lang="it-IT" b="0" i="1" smtClean="0">
                              <a:latin typeface="Cambria Math" panose="02040503050406030204" pitchFamily="18" charset="0"/>
                            </a:rPr>
                            <m:t>2</m:t>
                          </m:r>
                        </m:sub>
                      </m:sSub>
                    </m:oMath>
                  </m:oMathPara>
                </a14:m>
                <a:endParaRPr lang="en-US" dirty="0"/>
              </a:p>
            </p:txBody>
          </p:sp>
        </mc:Choice>
        <mc:Fallback xmlns="">
          <p:sp>
            <p:nvSpPr>
              <p:cNvPr id="90" name="CasellaDiTesto 89">
                <a:extLst>
                  <a:ext uri="{FF2B5EF4-FFF2-40B4-BE49-F238E27FC236}">
                    <a16:creationId xmlns:a16="http://schemas.microsoft.com/office/drawing/2014/main" id="{19F60F99-2D86-45E0-ADF8-AA1176F66B34}"/>
                  </a:ext>
                </a:extLst>
              </p:cNvPr>
              <p:cNvSpPr txBox="1">
                <a:spLocks noRot="1" noChangeAspect="1" noMove="1" noResize="1" noEditPoints="1" noAdjustHandles="1" noChangeArrowheads="1" noChangeShapeType="1" noTextEdit="1"/>
              </p:cNvSpPr>
              <p:nvPr/>
            </p:nvSpPr>
            <p:spPr>
              <a:xfrm>
                <a:off x="5217005" y="3861722"/>
                <a:ext cx="525400" cy="369332"/>
              </a:xfrm>
              <a:prstGeom prst="rect">
                <a:avLst/>
              </a:prstGeom>
              <a:blipFill>
                <a:blip r:embed="rId1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1" name="CasellaDiTesto 90">
                <a:extLst>
                  <a:ext uri="{FF2B5EF4-FFF2-40B4-BE49-F238E27FC236}">
                    <a16:creationId xmlns:a16="http://schemas.microsoft.com/office/drawing/2014/main" id="{2FEBE8D1-B0EC-4AF0-94B5-505FFEA6BA5B}"/>
                  </a:ext>
                </a:extLst>
              </p:cNvPr>
              <p:cNvSpPr txBox="1"/>
              <p:nvPr/>
            </p:nvSpPr>
            <p:spPr>
              <a:xfrm>
                <a:off x="5215354" y="4341528"/>
                <a:ext cx="52540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it-IT" b="0" i="1" smtClean="0">
                              <a:latin typeface="Cambria Math" panose="02040503050406030204" pitchFamily="18" charset="0"/>
                            </a:rPr>
                            <m:t>𝑥</m:t>
                          </m:r>
                        </m:e>
                        <m:sub>
                          <m:r>
                            <a:rPr lang="it-IT" b="0" i="1" smtClean="0">
                              <a:latin typeface="Cambria Math" panose="02040503050406030204" pitchFamily="18" charset="0"/>
                            </a:rPr>
                            <m:t>𝑖</m:t>
                          </m:r>
                          <m:r>
                            <a:rPr lang="it-IT" b="0" i="1" smtClean="0">
                              <a:latin typeface="Cambria Math" panose="02040503050406030204" pitchFamily="18" charset="0"/>
                            </a:rPr>
                            <m:t>3</m:t>
                          </m:r>
                        </m:sub>
                      </m:sSub>
                    </m:oMath>
                  </m:oMathPara>
                </a14:m>
                <a:endParaRPr lang="en-US" dirty="0"/>
              </a:p>
            </p:txBody>
          </p:sp>
        </mc:Choice>
        <mc:Fallback xmlns="">
          <p:sp>
            <p:nvSpPr>
              <p:cNvPr id="91" name="CasellaDiTesto 90">
                <a:extLst>
                  <a:ext uri="{FF2B5EF4-FFF2-40B4-BE49-F238E27FC236}">
                    <a16:creationId xmlns:a16="http://schemas.microsoft.com/office/drawing/2014/main" id="{2FEBE8D1-B0EC-4AF0-94B5-505FFEA6BA5B}"/>
                  </a:ext>
                </a:extLst>
              </p:cNvPr>
              <p:cNvSpPr txBox="1">
                <a:spLocks noRot="1" noChangeAspect="1" noMove="1" noResize="1" noEditPoints="1" noAdjustHandles="1" noChangeArrowheads="1" noChangeShapeType="1" noTextEdit="1"/>
              </p:cNvSpPr>
              <p:nvPr/>
            </p:nvSpPr>
            <p:spPr>
              <a:xfrm>
                <a:off x="5215354" y="4341528"/>
                <a:ext cx="525400" cy="369332"/>
              </a:xfrm>
              <a:prstGeom prst="rect">
                <a:avLst/>
              </a:prstGeom>
              <a:blipFill>
                <a:blip r:embed="rId1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2" name="CasellaDiTesto 91">
                <a:extLst>
                  <a:ext uri="{FF2B5EF4-FFF2-40B4-BE49-F238E27FC236}">
                    <a16:creationId xmlns:a16="http://schemas.microsoft.com/office/drawing/2014/main" id="{BA2D5FA0-DDB2-4A19-AE95-ECC5C1E3B8BA}"/>
                  </a:ext>
                </a:extLst>
              </p:cNvPr>
              <p:cNvSpPr txBox="1"/>
              <p:nvPr/>
            </p:nvSpPr>
            <p:spPr>
              <a:xfrm>
                <a:off x="7025348" y="2772666"/>
                <a:ext cx="47263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it-IT" b="0" i="1" smtClean="0">
                              <a:latin typeface="Cambria Math" panose="02040503050406030204" pitchFamily="18" charset="0"/>
                            </a:rPr>
                            <m:t>𝑛</m:t>
                          </m:r>
                        </m:e>
                        <m:sub>
                          <m:r>
                            <a:rPr lang="it-IT" b="0" i="1" smtClean="0">
                              <a:latin typeface="Cambria Math" panose="02040503050406030204" pitchFamily="18" charset="0"/>
                            </a:rPr>
                            <m:t>1</m:t>
                          </m:r>
                        </m:sub>
                      </m:sSub>
                    </m:oMath>
                  </m:oMathPara>
                </a14:m>
                <a:endParaRPr lang="en-US" dirty="0"/>
              </a:p>
            </p:txBody>
          </p:sp>
        </mc:Choice>
        <mc:Fallback xmlns="">
          <p:sp>
            <p:nvSpPr>
              <p:cNvPr id="92" name="CasellaDiTesto 91">
                <a:extLst>
                  <a:ext uri="{FF2B5EF4-FFF2-40B4-BE49-F238E27FC236}">
                    <a16:creationId xmlns:a16="http://schemas.microsoft.com/office/drawing/2014/main" id="{BA2D5FA0-DDB2-4A19-AE95-ECC5C1E3B8BA}"/>
                  </a:ext>
                </a:extLst>
              </p:cNvPr>
              <p:cNvSpPr txBox="1">
                <a:spLocks noRot="1" noChangeAspect="1" noMove="1" noResize="1" noEditPoints="1" noAdjustHandles="1" noChangeArrowheads="1" noChangeShapeType="1" noTextEdit="1"/>
              </p:cNvSpPr>
              <p:nvPr/>
            </p:nvSpPr>
            <p:spPr>
              <a:xfrm>
                <a:off x="7025348" y="2772666"/>
                <a:ext cx="472630" cy="369332"/>
              </a:xfrm>
              <a:prstGeom prst="rect">
                <a:avLst/>
              </a:prstGeom>
              <a:blipFill>
                <a:blip r:embed="rId2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3" name="CasellaDiTesto 92">
                <a:extLst>
                  <a:ext uri="{FF2B5EF4-FFF2-40B4-BE49-F238E27FC236}">
                    <a16:creationId xmlns:a16="http://schemas.microsoft.com/office/drawing/2014/main" id="{A2B86943-671D-4B35-93E1-9567D67907D0}"/>
                  </a:ext>
                </a:extLst>
              </p:cNvPr>
              <p:cNvSpPr txBox="1"/>
              <p:nvPr/>
            </p:nvSpPr>
            <p:spPr>
              <a:xfrm>
                <a:off x="7025348" y="3477456"/>
                <a:ext cx="477951"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it-IT" b="0" i="1" smtClean="0">
                              <a:latin typeface="Cambria Math" panose="02040503050406030204" pitchFamily="18" charset="0"/>
                            </a:rPr>
                            <m:t>𝑛</m:t>
                          </m:r>
                        </m:e>
                        <m:sub>
                          <m:r>
                            <a:rPr lang="it-IT" b="0" i="1" smtClean="0">
                              <a:latin typeface="Cambria Math" panose="02040503050406030204" pitchFamily="18" charset="0"/>
                            </a:rPr>
                            <m:t>2</m:t>
                          </m:r>
                        </m:sub>
                      </m:sSub>
                    </m:oMath>
                  </m:oMathPara>
                </a14:m>
                <a:endParaRPr lang="en-US" dirty="0"/>
              </a:p>
            </p:txBody>
          </p:sp>
        </mc:Choice>
        <mc:Fallback xmlns="">
          <p:sp>
            <p:nvSpPr>
              <p:cNvPr id="93" name="CasellaDiTesto 92">
                <a:extLst>
                  <a:ext uri="{FF2B5EF4-FFF2-40B4-BE49-F238E27FC236}">
                    <a16:creationId xmlns:a16="http://schemas.microsoft.com/office/drawing/2014/main" id="{A2B86943-671D-4B35-93E1-9567D67907D0}"/>
                  </a:ext>
                </a:extLst>
              </p:cNvPr>
              <p:cNvSpPr txBox="1">
                <a:spLocks noRot="1" noChangeAspect="1" noMove="1" noResize="1" noEditPoints="1" noAdjustHandles="1" noChangeArrowheads="1" noChangeShapeType="1" noTextEdit="1"/>
              </p:cNvSpPr>
              <p:nvPr/>
            </p:nvSpPr>
            <p:spPr>
              <a:xfrm>
                <a:off x="7025348" y="3477456"/>
                <a:ext cx="477951" cy="369332"/>
              </a:xfrm>
              <a:prstGeom prst="rect">
                <a:avLst/>
              </a:prstGeom>
              <a:blipFill>
                <a:blip r:embed="rId2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4" name="CasellaDiTesto 93">
                <a:extLst>
                  <a:ext uri="{FF2B5EF4-FFF2-40B4-BE49-F238E27FC236}">
                    <a16:creationId xmlns:a16="http://schemas.microsoft.com/office/drawing/2014/main" id="{5422E88F-DC84-431D-85F9-4A3A051989CB}"/>
                  </a:ext>
                </a:extLst>
              </p:cNvPr>
              <p:cNvSpPr txBox="1"/>
              <p:nvPr/>
            </p:nvSpPr>
            <p:spPr>
              <a:xfrm>
                <a:off x="7011563" y="4848787"/>
                <a:ext cx="477951"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it-IT" b="0" i="1" smtClean="0">
                              <a:latin typeface="Cambria Math" panose="02040503050406030204" pitchFamily="18" charset="0"/>
                            </a:rPr>
                            <m:t>𝑛</m:t>
                          </m:r>
                        </m:e>
                        <m:sub>
                          <m:r>
                            <a:rPr lang="it-IT" b="0" i="1" smtClean="0">
                              <a:latin typeface="Cambria Math" panose="02040503050406030204" pitchFamily="18" charset="0"/>
                            </a:rPr>
                            <m:t>4</m:t>
                          </m:r>
                        </m:sub>
                      </m:sSub>
                    </m:oMath>
                  </m:oMathPara>
                </a14:m>
                <a:endParaRPr lang="en-US" dirty="0"/>
              </a:p>
            </p:txBody>
          </p:sp>
        </mc:Choice>
        <mc:Fallback xmlns="">
          <p:sp>
            <p:nvSpPr>
              <p:cNvPr id="94" name="CasellaDiTesto 93">
                <a:extLst>
                  <a:ext uri="{FF2B5EF4-FFF2-40B4-BE49-F238E27FC236}">
                    <a16:creationId xmlns:a16="http://schemas.microsoft.com/office/drawing/2014/main" id="{5422E88F-DC84-431D-85F9-4A3A051989CB}"/>
                  </a:ext>
                </a:extLst>
              </p:cNvPr>
              <p:cNvSpPr txBox="1">
                <a:spLocks noRot="1" noChangeAspect="1" noMove="1" noResize="1" noEditPoints="1" noAdjustHandles="1" noChangeArrowheads="1" noChangeShapeType="1" noTextEdit="1"/>
              </p:cNvSpPr>
              <p:nvPr/>
            </p:nvSpPr>
            <p:spPr>
              <a:xfrm>
                <a:off x="7011563" y="4848787"/>
                <a:ext cx="477951" cy="369332"/>
              </a:xfrm>
              <a:prstGeom prst="rect">
                <a:avLst/>
              </a:prstGeom>
              <a:blipFill>
                <a:blip r:embed="rId2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5" name="CasellaDiTesto 94">
                <a:extLst>
                  <a:ext uri="{FF2B5EF4-FFF2-40B4-BE49-F238E27FC236}">
                    <a16:creationId xmlns:a16="http://schemas.microsoft.com/office/drawing/2014/main" id="{41190F7C-13F5-426B-A5B2-F85D647BAC82}"/>
                  </a:ext>
                </a:extLst>
              </p:cNvPr>
              <p:cNvSpPr txBox="1"/>
              <p:nvPr/>
            </p:nvSpPr>
            <p:spPr>
              <a:xfrm>
                <a:off x="10706233" y="3481789"/>
                <a:ext cx="506100" cy="35394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it-IT" sz="1700" i="1" smtClean="0">
                              <a:latin typeface="Cambria Math" panose="02040503050406030204" pitchFamily="18" charset="0"/>
                            </a:rPr>
                          </m:ctrlPr>
                        </m:sSubPr>
                        <m:e>
                          <m:r>
                            <a:rPr lang="it-IT" sz="1700" b="0" i="1" smtClean="0">
                              <a:latin typeface="Cambria Math" panose="02040503050406030204" pitchFamily="18" charset="0"/>
                            </a:rPr>
                            <m:t>𝑦</m:t>
                          </m:r>
                        </m:e>
                        <m:sub>
                          <m:r>
                            <a:rPr lang="it-IT" sz="1700" b="0" i="1" smtClean="0">
                              <a:latin typeface="Cambria Math" panose="02040503050406030204" pitchFamily="18" charset="0"/>
                            </a:rPr>
                            <m:t>𝑖</m:t>
                          </m:r>
                          <m:r>
                            <a:rPr lang="it-IT" sz="1700" b="0" i="1" smtClean="0">
                              <a:latin typeface="Cambria Math" panose="02040503050406030204" pitchFamily="18" charset="0"/>
                            </a:rPr>
                            <m:t>1</m:t>
                          </m:r>
                        </m:sub>
                      </m:sSub>
                    </m:oMath>
                  </m:oMathPara>
                </a14:m>
                <a:endParaRPr lang="en-US" sz="1700" dirty="0"/>
              </a:p>
            </p:txBody>
          </p:sp>
        </mc:Choice>
        <mc:Fallback xmlns="">
          <p:sp>
            <p:nvSpPr>
              <p:cNvPr id="95" name="CasellaDiTesto 94">
                <a:extLst>
                  <a:ext uri="{FF2B5EF4-FFF2-40B4-BE49-F238E27FC236}">
                    <a16:creationId xmlns:a16="http://schemas.microsoft.com/office/drawing/2014/main" id="{41190F7C-13F5-426B-A5B2-F85D647BAC82}"/>
                  </a:ext>
                </a:extLst>
              </p:cNvPr>
              <p:cNvSpPr txBox="1">
                <a:spLocks noRot="1" noChangeAspect="1" noMove="1" noResize="1" noEditPoints="1" noAdjustHandles="1" noChangeArrowheads="1" noChangeShapeType="1" noTextEdit="1"/>
              </p:cNvSpPr>
              <p:nvPr/>
            </p:nvSpPr>
            <p:spPr>
              <a:xfrm>
                <a:off x="10706233" y="3481789"/>
                <a:ext cx="506100" cy="353943"/>
              </a:xfrm>
              <a:prstGeom prst="rect">
                <a:avLst/>
              </a:prstGeom>
              <a:blipFill>
                <a:blip r:embed="rId23"/>
                <a:stretch>
                  <a:fillRect b="-3448"/>
                </a:stretch>
              </a:blipFill>
            </p:spPr>
            <p:txBody>
              <a:bodyPr/>
              <a:lstStyle/>
              <a:p>
                <a:r>
                  <a:rPr lang="en-US">
                    <a:noFill/>
                  </a:rPr>
                  <a:t> </a:t>
                </a:r>
              </a:p>
            </p:txBody>
          </p:sp>
        </mc:Fallback>
      </mc:AlternateContent>
      <p:sp>
        <p:nvSpPr>
          <p:cNvPr id="96" name="CasellaDiTesto 95">
            <a:extLst>
              <a:ext uri="{FF2B5EF4-FFF2-40B4-BE49-F238E27FC236}">
                <a16:creationId xmlns:a16="http://schemas.microsoft.com/office/drawing/2014/main" id="{490FE695-77A4-4BB1-A9DA-505BA7D6BBC4}"/>
              </a:ext>
            </a:extLst>
          </p:cNvPr>
          <p:cNvSpPr txBox="1"/>
          <p:nvPr/>
        </p:nvSpPr>
        <p:spPr>
          <a:xfrm>
            <a:off x="6741710" y="2353449"/>
            <a:ext cx="1318502" cy="338554"/>
          </a:xfrm>
          <a:prstGeom prst="rect">
            <a:avLst/>
          </a:prstGeom>
          <a:noFill/>
        </p:spPr>
        <p:txBody>
          <a:bodyPr wrap="square">
            <a:spAutoFit/>
          </a:bodyPr>
          <a:lstStyle/>
          <a:p>
            <a:r>
              <a:rPr lang="en-US" sz="1600" b="1" dirty="0"/>
              <a:t>1</a:t>
            </a:r>
            <a:r>
              <a:rPr lang="en-US" sz="1600" b="1" baseline="30000" dirty="0"/>
              <a:t>st</a:t>
            </a:r>
            <a:r>
              <a:rPr lang="en-US" sz="1600" b="1" dirty="0"/>
              <a:t> FC layer</a:t>
            </a:r>
            <a:endParaRPr lang="en-US" sz="1600" dirty="0"/>
          </a:p>
        </p:txBody>
      </p:sp>
      <p:sp>
        <p:nvSpPr>
          <p:cNvPr id="97" name="Rettangolo 96">
            <a:extLst>
              <a:ext uri="{FF2B5EF4-FFF2-40B4-BE49-F238E27FC236}">
                <a16:creationId xmlns:a16="http://schemas.microsoft.com/office/drawing/2014/main" id="{C70476A8-3752-467F-9D51-A76028C21E0C}"/>
              </a:ext>
            </a:extLst>
          </p:cNvPr>
          <p:cNvSpPr/>
          <p:nvPr/>
        </p:nvSpPr>
        <p:spPr>
          <a:xfrm>
            <a:off x="6817150" y="2654683"/>
            <a:ext cx="882473" cy="279060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ettangolo 97">
            <a:extLst>
              <a:ext uri="{FF2B5EF4-FFF2-40B4-BE49-F238E27FC236}">
                <a16:creationId xmlns:a16="http://schemas.microsoft.com/office/drawing/2014/main" id="{36973072-0ED0-4A24-96E9-4AD75ECC5F2C}"/>
              </a:ext>
            </a:extLst>
          </p:cNvPr>
          <p:cNvSpPr/>
          <p:nvPr/>
        </p:nvSpPr>
        <p:spPr>
          <a:xfrm>
            <a:off x="5272666" y="3220576"/>
            <a:ext cx="882473" cy="168822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CasellaDiTesto 98">
            <a:extLst>
              <a:ext uri="{FF2B5EF4-FFF2-40B4-BE49-F238E27FC236}">
                <a16:creationId xmlns:a16="http://schemas.microsoft.com/office/drawing/2014/main" id="{2F2AFD88-2DCE-482B-A474-CA387B0CFC7C}"/>
              </a:ext>
            </a:extLst>
          </p:cNvPr>
          <p:cNvSpPr txBox="1"/>
          <p:nvPr/>
        </p:nvSpPr>
        <p:spPr>
          <a:xfrm>
            <a:off x="5166348" y="2885882"/>
            <a:ext cx="1163762" cy="338554"/>
          </a:xfrm>
          <a:prstGeom prst="rect">
            <a:avLst/>
          </a:prstGeom>
          <a:noFill/>
        </p:spPr>
        <p:txBody>
          <a:bodyPr wrap="square">
            <a:spAutoFit/>
          </a:bodyPr>
          <a:lstStyle/>
          <a:p>
            <a:r>
              <a:rPr lang="en-US" sz="1600" b="1" dirty="0"/>
              <a:t>Input layer</a:t>
            </a:r>
            <a:endParaRPr lang="en-US" sz="1600" dirty="0"/>
          </a:p>
        </p:txBody>
      </p:sp>
      <p:sp>
        <p:nvSpPr>
          <p:cNvPr id="100" name="CasellaDiTesto 99">
            <a:extLst>
              <a:ext uri="{FF2B5EF4-FFF2-40B4-BE49-F238E27FC236}">
                <a16:creationId xmlns:a16="http://schemas.microsoft.com/office/drawing/2014/main" id="{AEC2B8F3-6E52-472F-A3BF-9BCF565B241D}"/>
              </a:ext>
            </a:extLst>
          </p:cNvPr>
          <p:cNvSpPr txBox="1"/>
          <p:nvPr/>
        </p:nvSpPr>
        <p:spPr>
          <a:xfrm>
            <a:off x="10413850" y="3207159"/>
            <a:ext cx="1303602" cy="338554"/>
          </a:xfrm>
          <a:prstGeom prst="rect">
            <a:avLst/>
          </a:prstGeom>
          <a:noFill/>
        </p:spPr>
        <p:txBody>
          <a:bodyPr wrap="square">
            <a:spAutoFit/>
          </a:bodyPr>
          <a:lstStyle/>
          <a:p>
            <a:r>
              <a:rPr lang="en-US" sz="1600" b="1" dirty="0"/>
              <a:t>Output layer</a:t>
            </a:r>
            <a:endParaRPr lang="en-US" sz="1600" dirty="0"/>
          </a:p>
        </p:txBody>
      </p:sp>
      <mc:AlternateContent xmlns:mc="http://schemas.openxmlformats.org/markup-compatibility/2006" xmlns:a14="http://schemas.microsoft.com/office/drawing/2010/main">
        <mc:Choice Requires="a14">
          <p:sp>
            <p:nvSpPr>
              <p:cNvPr id="101" name="CasellaDiTesto 100">
                <a:extLst>
                  <a:ext uri="{FF2B5EF4-FFF2-40B4-BE49-F238E27FC236}">
                    <a16:creationId xmlns:a16="http://schemas.microsoft.com/office/drawing/2014/main" id="{DF9AEB4A-063B-4959-B08A-A712E0C66237}"/>
                  </a:ext>
                </a:extLst>
              </p:cNvPr>
              <p:cNvSpPr txBox="1"/>
              <p:nvPr/>
            </p:nvSpPr>
            <p:spPr>
              <a:xfrm>
                <a:off x="8175400" y="3140124"/>
                <a:ext cx="47263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it-IT" b="0" i="1" smtClean="0">
                              <a:latin typeface="Cambria Math" panose="02040503050406030204" pitchFamily="18" charset="0"/>
                            </a:rPr>
                            <m:t>𝑛</m:t>
                          </m:r>
                        </m:e>
                        <m:sub>
                          <m:r>
                            <a:rPr lang="it-IT" b="0" i="1" smtClean="0">
                              <a:latin typeface="Cambria Math" panose="02040503050406030204" pitchFamily="18" charset="0"/>
                            </a:rPr>
                            <m:t>1</m:t>
                          </m:r>
                        </m:sub>
                      </m:sSub>
                    </m:oMath>
                  </m:oMathPara>
                </a14:m>
                <a:endParaRPr lang="en-US" dirty="0"/>
              </a:p>
            </p:txBody>
          </p:sp>
        </mc:Choice>
        <mc:Fallback xmlns="">
          <p:sp>
            <p:nvSpPr>
              <p:cNvPr id="101" name="CasellaDiTesto 100">
                <a:extLst>
                  <a:ext uri="{FF2B5EF4-FFF2-40B4-BE49-F238E27FC236}">
                    <a16:creationId xmlns:a16="http://schemas.microsoft.com/office/drawing/2014/main" id="{DF9AEB4A-063B-4959-B08A-A712E0C66237}"/>
                  </a:ext>
                </a:extLst>
              </p:cNvPr>
              <p:cNvSpPr txBox="1">
                <a:spLocks noRot="1" noChangeAspect="1" noMove="1" noResize="1" noEditPoints="1" noAdjustHandles="1" noChangeArrowheads="1" noChangeShapeType="1" noTextEdit="1"/>
              </p:cNvSpPr>
              <p:nvPr/>
            </p:nvSpPr>
            <p:spPr>
              <a:xfrm>
                <a:off x="8175400" y="3140124"/>
                <a:ext cx="472630" cy="369332"/>
              </a:xfrm>
              <a:prstGeom prst="rect">
                <a:avLst/>
              </a:prstGeom>
              <a:blipFill>
                <a:blip r:embed="rId2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2" name="CasellaDiTesto 101">
                <a:extLst>
                  <a:ext uri="{FF2B5EF4-FFF2-40B4-BE49-F238E27FC236}">
                    <a16:creationId xmlns:a16="http://schemas.microsoft.com/office/drawing/2014/main" id="{9894EEFC-FDD7-4F49-B572-A926AE7E8080}"/>
                  </a:ext>
                </a:extLst>
              </p:cNvPr>
              <p:cNvSpPr txBox="1"/>
              <p:nvPr/>
            </p:nvSpPr>
            <p:spPr>
              <a:xfrm>
                <a:off x="9341116" y="3852836"/>
                <a:ext cx="477951"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it-IT" b="0" i="1" smtClean="0">
                              <a:latin typeface="Cambria Math" panose="02040503050406030204" pitchFamily="18" charset="0"/>
                            </a:rPr>
                            <m:t>𝑛</m:t>
                          </m:r>
                        </m:e>
                        <m:sub>
                          <m:r>
                            <a:rPr lang="it-IT" b="0" i="1" smtClean="0">
                              <a:latin typeface="Cambria Math" panose="02040503050406030204" pitchFamily="18" charset="0"/>
                            </a:rPr>
                            <m:t>2</m:t>
                          </m:r>
                        </m:sub>
                      </m:sSub>
                    </m:oMath>
                  </m:oMathPara>
                </a14:m>
                <a:endParaRPr lang="en-US" dirty="0"/>
              </a:p>
            </p:txBody>
          </p:sp>
        </mc:Choice>
        <mc:Fallback xmlns="">
          <p:sp>
            <p:nvSpPr>
              <p:cNvPr id="102" name="CasellaDiTesto 101">
                <a:extLst>
                  <a:ext uri="{FF2B5EF4-FFF2-40B4-BE49-F238E27FC236}">
                    <a16:creationId xmlns:a16="http://schemas.microsoft.com/office/drawing/2014/main" id="{9894EEFC-FDD7-4F49-B572-A926AE7E8080}"/>
                  </a:ext>
                </a:extLst>
              </p:cNvPr>
              <p:cNvSpPr txBox="1">
                <a:spLocks noRot="1" noChangeAspect="1" noMove="1" noResize="1" noEditPoints="1" noAdjustHandles="1" noChangeArrowheads="1" noChangeShapeType="1" noTextEdit="1"/>
              </p:cNvSpPr>
              <p:nvPr/>
            </p:nvSpPr>
            <p:spPr>
              <a:xfrm>
                <a:off x="9341116" y="3852836"/>
                <a:ext cx="477951" cy="369332"/>
              </a:xfrm>
              <a:prstGeom prst="rect">
                <a:avLst/>
              </a:prstGeom>
              <a:blipFill>
                <a:blip r:embed="rId2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3" name="CasellaDiTesto 102">
                <a:extLst>
                  <a:ext uri="{FF2B5EF4-FFF2-40B4-BE49-F238E27FC236}">
                    <a16:creationId xmlns:a16="http://schemas.microsoft.com/office/drawing/2014/main" id="{133A5644-7407-417B-847B-735D61136CD5}"/>
                  </a:ext>
                </a:extLst>
              </p:cNvPr>
              <p:cNvSpPr txBox="1"/>
              <p:nvPr/>
            </p:nvSpPr>
            <p:spPr>
              <a:xfrm>
                <a:off x="8177961" y="4539769"/>
                <a:ext cx="477951"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it-IT" b="0" i="1" smtClean="0">
                              <a:latin typeface="Cambria Math" panose="02040503050406030204" pitchFamily="18" charset="0"/>
                            </a:rPr>
                            <m:t>𝑛</m:t>
                          </m:r>
                        </m:e>
                        <m:sub>
                          <m:r>
                            <a:rPr lang="it-IT" b="0" i="1" smtClean="0">
                              <a:latin typeface="Cambria Math" panose="02040503050406030204" pitchFamily="18" charset="0"/>
                            </a:rPr>
                            <m:t>3</m:t>
                          </m:r>
                        </m:sub>
                      </m:sSub>
                    </m:oMath>
                  </m:oMathPara>
                </a14:m>
                <a:endParaRPr lang="en-US" dirty="0"/>
              </a:p>
            </p:txBody>
          </p:sp>
        </mc:Choice>
        <mc:Fallback xmlns="">
          <p:sp>
            <p:nvSpPr>
              <p:cNvPr id="103" name="CasellaDiTesto 102">
                <a:extLst>
                  <a:ext uri="{FF2B5EF4-FFF2-40B4-BE49-F238E27FC236}">
                    <a16:creationId xmlns:a16="http://schemas.microsoft.com/office/drawing/2014/main" id="{133A5644-7407-417B-847B-735D61136CD5}"/>
                  </a:ext>
                </a:extLst>
              </p:cNvPr>
              <p:cNvSpPr txBox="1">
                <a:spLocks noRot="1" noChangeAspect="1" noMove="1" noResize="1" noEditPoints="1" noAdjustHandles="1" noChangeArrowheads="1" noChangeShapeType="1" noTextEdit="1"/>
              </p:cNvSpPr>
              <p:nvPr/>
            </p:nvSpPr>
            <p:spPr>
              <a:xfrm>
                <a:off x="8177961" y="4539769"/>
                <a:ext cx="477951" cy="369332"/>
              </a:xfrm>
              <a:prstGeom prst="rect">
                <a:avLst/>
              </a:prstGeom>
              <a:blipFill>
                <a:blip r:embed="rId26"/>
                <a:stretch>
                  <a:fillRect/>
                </a:stretch>
              </a:blipFill>
            </p:spPr>
            <p:txBody>
              <a:bodyPr/>
              <a:lstStyle/>
              <a:p>
                <a:r>
                  <a:rPr lang="en-US">
                    <a:noFill/>
                  </a:rPr>
                  <a:t> </a:t>
                </a:r>
              </a:p>
            </p:txBody>
          </p:sp>
        </mc:Fallback>
      </mc:AlternateContent>
      <p:sp>
        <p:nvSpPr>
          <p:cNvPr id="104" name="Rettangolo 103">
            <a:extLst>
              <a:ext uri="{FF2B5EF4-FFF2-40B4-BE49-F238E27FC236}">
                <a16:creationId xmlns:a16="http://schemas.microsoft.com/office/drawing/2014/main" id="{0FADABD7-EC35-4E62-AC70-B307E8D61B0B}"/>
              </a:ext>
            </a:extLst>
          </p:cNvPr>
          <p:cNvSpPr/>
          <p:nvPr/>
        </p:nvSpPr>
        <p:spPr>
          <a:xfrm>
            <a:off x="7969103" y="2654683"/>
            <a:ext cx="882473" cy="279060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e 104">
            <a:extLst>
              <a:ext uri="{FF2B5EF4-FFF2-40B4-BE49-F238E27FC236}">
                <a16:creationId xmlns:a16="http://schemas.microsoft.com/office/drawing/2014/main" id="{D48D08E2-A227-4756-B446-095D94B1C16A}"/>
              </a:ext>
            </a:extLst>
          </p:cNvPr>
          <p:cNvSpPr>
            <a:spLocks noChangeAspect="1"/>
          </p:cNvSpPr>
          <p:nvPr/>
        </p:nvSpPr>
        <p:spPr>
          <a:xfrm>
            <a:off x="8170489" y="3162599"/>
            <a:ext cx="442611" cy="438478"/>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Ovale 105">
            <a:extLst>
              <a:ext uri="{FF2B5EF4-FFF2-40B4-BE49-F238E27FC236}">
                <a16:creationId xmlns:a16="http://schemas.microsoft.com/office/drawing/2014/main" id="{64E43873-C9A0-4E79-A429-84AADFE9C2A4}"/>
              </a:ext>
            </a:extLst>
          </p:cNvPr>
          <p:cNvSpPr>
            <a:spLocks noChangeAspect="1"/>
          </p:cNvSpPr>
          <p:nvPr/>
        </p:nvSpPr>
        <p:spPr>
          <a:xfrm>
            <a:off x="8170489" y="3845773"/>
            <a:ext cx="442611" cy="438478"/>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e 106">
            <a:extLst>
              <a:ext uri="{FF2B5EF4-FFF2-40B4-BE49-F238E27FC236}">
                <a16:creationId xmlns:a16="http://schemas.microsoft.com/office/drawing/2014/main" id="{1F9B5D9E-0915-4ED7-8721-2A7E61C98047}"/>
              </a:ext>
            </a:extLst>
          </p:cNvPr>
          <p:cNvSpPr>
            <a:spLocks noChangeAspect="1"/>
          </p:cNvSpPr>
          <p:nvPr/>
        </p:nvSpPr>
        <p:spPr>
          <a:xfrm>
            <a:off x="8170489" y="4533930"/>
            <a:ext cx="442611" cy="438478"/>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8" name="Connettore 2 107">
            <a:extLst>
              <a:ext uri="{FF2B5EF4-FFF2-40B4-BE49-F238E27FC236}">
                <a16:creationId xmlns:a16="http://schemas.microsoft.com/office/drawing/2014/main" id="{7972FFDC-D72F-4526-9862-12602CADBE01}"/>
              </a:ext>
            </a:extLst>
          </p:cNvPr>
          <p:cNvCxnSpPr>
            <a:cxnSpLocks/>
            <a:stCxn id="111" idx="6"/>
            <a:endCxn id="105" idx="2"/>
          </p:cNvCxnSpPr>
          <p:nvPr/>
        </p:nvCxnSpPr>
        <p:spPr>
          <a:xfrm>
            <a:off x="7471835" y="3006693"/>
            <a:ext cx="698654" cy="375145"/>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9" name="Connettore 2 108">
            <a:extLst>
              <a:ext uri="{FF2B5EF4-FFF2-40B4-BE49-F238E27FC236}">
                <a16:creationId xmlns:a16="http://schemas.microsoft.com/office/drawing/2014/main" id="{8E01CA3A-C565-40AB-8C71-15EA1DEF966B}"/>
              </a:ext>
            </a:extLst>
          </p:cNvPr>
          <p:cNvCxnSpPr>
            <a:cxnSpLocks/>
            <a:stCxn id="113" idx="6"/>
            <a:endCxn id="105" idx="2"/>
          </p:cNvCxnSpPr>
          <p:nvPr/>
        </p:nvCxnSpPr>
        <p:spPr>
          <a:xfrm flipV="1">
            <a:off x="7471835" y="3381838"/>
            <a:ext cx="698654" cy="308029"/>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0" name="Connettore 2 109">
            <a:extLst>
              <a:ext uri="{FF2B5EF4-FFF2-40B4-BE49-F238E27FC236}">
                <a16:creationId xmlns:a16="http://schemas.microsoft.com/office/drawing/2014/main" id="{22F73C89-2700-4B42-B7E3-E218760FF818}"/>
              </a:ext>
            </a:extLst>
          </p:cNvPr>
          <p:cNvCxnSpPr>
            <a:cxnSpLocks/>
            <a:stCxn id="114" idx="6"/>
            <a:endCxn id="105" idx="2"/>
          </p:cNvCxnSpPr>
          <p:nvPr/>
        </p:nvCxnSpPr>
        <p:spPr>
          <a:xfrm flipV="1">
            <a:off x="7471835" y="3381838"/>
            <a:ext cx="698654" cy="996186"/>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1" name="Ovale 110">
            <a:extLst>
              <a:ext uri="{FF2B5EF4-FFF2-40B4-BE49-F238E27FC236}">
                <a16:creationId xmlns:a16="http://schemas.microsoft.com/office/drawing/2014/main" id="{867AE31B-2166-4872-91AB-33C32CBC0E46}"/>
              </a:ext>
            </a:extLst>
          </p:cNvPr>
          <p:cNvSpPr>
            <a:spLocks noChangeAspect="1"/>
          </p:cNvSpPr>
          <p:nvPr/>
        </p:nvSpPr>
        <p:spPr>
          <a:xfrm>
            <a:off x="7029224" y="2787454"/>
            <a:ext cx="442611" cy="438478"/>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112" name="CasellaDiTesto 111">
                <a:extLst>
                  <a:ext uri="{FF2B5EF4-FFF2-40B4-BE49-F238E27FC236}">
                    <a16:creationId xmlns:a16="http://schemas.microsoft.com/office/drawing/2014/main" id="{2D766798-4890-43E2-B99E-E72E0D4AB510}"/>
                  </a:ext>
                </a:extLst>
              </p:cNvPr>
              <p:cNvSpPr txBox="1"/>
              <p:nvPr/>
            </p:nvSpPr>
            <p:spPr>
              <a:xfrm>
                <a:off x="7021088" y="4156088"/>
                <a:ext cx="477951"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it-IT" b="0" i="1" smtClean="0">
                              <a:latin typeface="Cambria Math" panose="02040503050406030204" pitchFamily="18" charset="0"/>
                            </a:rPr>
                            <m:t>𝑛</m:t>
                          </m:r>
                        </m:e>
                        <m:sub>
                          <m:r>
                            <a:rPr lang="it-IT" b="0" i="1" smtClean="0">
                              <a:latin typeface="Cambria Math" panose="02040503050406030204" pitchFamily="18" charset="0"/>
                            </a:rPr>
                            <m:t>3</m:t>
                          </m:r>
                        </m:sub>
                      </m:sSub>
                    </m:oMath>
                  </m:oMathPara>
                </a14:m>
                <a:endParaRPr lang="en-US" dirty="0"/>
              </a:p>
            </p:txBody>
          </p:sp>
        </mc:Choice>
        <mc:Fallback xmlns="">
          <p:sp>
            <p:nvSpPr>
              <p:cNvPr id="112" name="CasellaDiTesto 111">
                <a:extLst>
                  <a:ext uri="{FF2B5EF4-FFF2-40B4-BE49-F238E27FC236}">
                    <a16:creationId xmlns:a16="http://schemas.microsoft.com/office/drawing/2014/main" id="{2D766798-4890-43E2-B99E-E72E0D4AB510}"/>
                  </a:ext>
                </a:extLst>
              </p:cNvPr>
              <p:cNvSpPr txBox="1">
                <a:spLocks noRot="1" noChangeAspect="1" noMove="1" noResize="1" noEditPoints="1" noAdjustHandles="1" noChangeArrowheads="1" noChangeShapeType="1" noTextEdit="1"/>
              </p:cNvSpPr>
              <p:nvPr/>
            </p:nvSpPr>
            <p:spPr>
              <a:xfrm>
                <a:off x="7021088" y="4156088"/>
                <a:ext cx="477951" cy="369332"/>
              </a:xfrm>
              <a:prstGeom prst="rect">
                <a:avLst/>
              </a:prstGeom>
              <a:blipFill>
                <a:blip r:embed="rId27"/>
                <a:stretch>
                  <a:fillRect/>
                </a:stretch>
              </a:blipFill>
            </p:spPr>
            <p:txBody>
              <a:bodyPr/>
              <a:lstStyle/>
              <a:p>
                <a:r>
                  <a:rPr lang="en-US">
                    <a:noFill/>
                  </a:rPr>
                  <a:t> </a:t>
                </a:r>
              </a:p>
            </p:txBody>
          </p:sp>
        </mc:Fallback>
      </mc:AlternateContent>
      <p:sp>
        <p:nvSpPr>
          <p:cNvPr id="113" name="Ovale 112">
            <a:extLst>
              <a:ext uri="{FF2B5EF4-FFF2-40B4-BE49-F238E27FC236}">
                <a16:creationId xmlns:a16="http://schemas.microsoft.com/office/drawing/2014/main" id="{2C2038AC-2A4C-4DB6-98AC-D5A3C513072A}"/>
              </a:ext>
            </a:extLst>
          </p:cNvPr>
          <p:cNvSpPr>
            <a:spLocks noChangeAspect="1"/>
          </p:cNvSpPr>
          <p:nvPr/>
        </p:nvSpPr>
        <p:spPr>
          <a:xfrm>
            <a:off x="7029224" y="3470628"/>
            <a:ext cx="442611" cy="438478"/>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e 113">
            <a:extLst>
              <a:ext uri="{FF2B5EF4-FFF2-40B4-BE49-F238E27FC236}">
                <a16:creationId xmlns:a16="http://schemas.microsoft.com/office/drawing/2014/main" id="{0E6BCEB0-FC4A-4B5F-90F6-840340CA1266}"/>
              </a:ext>
            </a:extLst>
          </p:cNvPr>
          <p:cNvSpPr>
            <a:spLocks noChangeAspect="1"/>
          </p:cNvSpPr>
          <p:nvPr/>
        </p:nvSpPr>
        <p:spPr>
          <a:xfrm>
            <a:off x="7029224" y="4158785"/>
            <a:ext cx="442611" cy="438478"/>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Ovale 114">
            <a:extLst>
              <a:ext uri="{FF2B5EF4-FFF2-40B4-BE49-F238E27FC236}">
                <a16:creationId xmlns:a16="http://schemas.microsoft.com/office/drawing/2014/main" id="{3D539013-6AD3-4DA0-9B2E-93B67777B17E}"/>
              </a:ext>
            </a:extLst>
          </p:cNvPr>
          <p:cNvSpPr>
            <a:spLocks noChangeAspect="1"/>
          </p:cNvSpPr>
          <p:nvPr/>
        </p:nvSpPr>
        <p:spPr>
          <a:xfrm>
            <a:off x="7029224" y="4841958"/>
            <a:ext cx="442611" cy="438478"/>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6" name="Connettore 2 115">
            <a:extLst>
              <a:ext uri="{FF2B5EF4-FFF2-40B4-BE49-F238E27FC236}">
                <a16:creationId xmlns:a16="http://schemas.microsoft.com/office/drawing/2014/main" id="{F57CF86D-C0B9-4418-9FE0-BD10190B47A6}"/>
              </a:ext>
            </a:extLst>
          </p:cNvPr>
          <p:cNvCxnSpPr>
            <a:cxnSpLocks/>
            <a:stCxn id="115" idx="6"/>
            <a:endCxn id="105" idx="2"/>
          </p:cNvCxnSpPr>
          <p:nvPr/>
        </p:nvCxnSpPr>
        <p:spPr>
          <a:xfrm flipV="1">
            <a:off x="7471835" y="3381838"/>
            <a:ext cx="698654" cy="1679359"/>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7" name="Connettore 2 116">
            <a:extLst>
              <a:ext uri="{FF2B5EF4-FFF2-40B4-BE49-F238E27FC236}">
                <a16:creationId xmlns:a16="http://schemas.microsoft.com/office/drawing/2014/main" id="{E1B1DBA2-C949-4284-AFF7-F2E3B4031816}"/>
              </a:ext>
            </a:extLst>
          </p:cNvPr>
          <p:cNvCxnSpPr>
            <a:cxnSpLocks/>
            <a:stCxn id="111" idx="6"/>
            <a:endCxn id="106" idx="2"/>
          </p:cNvCxnSpPr>
          <p:nvPr/>
        </p:nvCxnSpPr>
        <p:spPr>
          <a:xfrm>
            <a:off x="7471835" y="3006693"/>
            <a:ext cx="698654" cy="1058319"/>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8" name="Connettore 2 117">
            <a:extLst>
              <a:ext uri="{FF2B5EF4-FFF2-40B4-BE49-F238E27FC236}">
                <a16:creationId xmlns:a16="http://schemas.microsoft.com/office/drawing/2014/main" id="{A96E58FC-E032-44A7-A37A-7B078FB4A485}"/>
              </a:ext>
            </a:extLst>
          </p:cNvPr>
          <p:cNvCxnSpPr>
            <a:cxnSpLocks/>
            <a:stCxn id="113" idx="6"/>
            <a:endCxn id="106" idx="2"/>
          </p:cNvCxnSpPr>
          <p:nvPr/>
        </p:nvCxnSpPr>
        <p:spPr>
          <a:xfrm>
            <a:off x="7471835" y="3689867"/>
            <a:ext cx="698654" cy="375145"/>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9" name="Connettore 2 118">
            <a:extLst>
              <a:ext uri="{FF2B5EF4-FFF2-40B4-BE49-F238E27FC236}">
                <a16:creationId xmlns:a16="http://schemas.microsoft.com/office/drawing/2014/main" id="{B35DB13D-50E1-4FAA-8310-E06CB357182D}"/>
              </a:ext>
            </a:extLst>
          </p:cNvPr>
          <p:cNvCxnSpPr>
            <a:cxnSpLocks/>
            <a:stCxn id="114" idx="6"/>
            <a:endCxn id="106" idx="2"/>
          </p:cNvCxnSpPr>
          <p:nvPr/>
        </p:nvCxnSpPr>
        <p:spPr>
          <a:xfrm flipV="1">
            <a:off x="7471835" y="4065012"/>
            <a:ext cx="698654" cy="313012"/>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0" name="Connettore 2 119">
            <a:extLst>
              <a:ext uri="{FF2B5EF4-FFF2-40B4-BE49-F238E27FC236}">
                <a16:creationId xmlns:a16="http://schemas.microsoft.com/office/drawing/2014/main" id="{94A82A60-2D7E-4891-BCC6-08519647069D}"/>
              </a:ext>
            </a:extLst>
          </p:cNvPr>
          <p:cNvCxnSpPr>
            <a:cxnSpLocks/>
            <a:stCxn id="115" idx="6"/>
            <a:endCxn id="106" idx="2"/>
          </p:cNvCxnSpPr>
          <p:nvPr/>
        </p:nvCxnSpPr>
        <p:spPr>
          <a:xfrm flipV="1">
            <a:off x="7471835" y="4065012"/>
            <a:ext cx="698654" cy="996185"/>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1" name="Connettore 2 120">
            <a:extLst>
              <a:ext uri="{FF2B5EF4-FFF2-40B4-BE49-F238E27FC236}">
                <a16:creationId xmlns:a16="http://schemas.microsoft.com/office/drawing/2014/main" id="{93139FAC-B132-4215-BD9B-43A4045826DB}"/>
              </a:ext>
            </a:extLst>
          </p:cNvPr>
          <p:cNvCxnSpPr>
            <a:cxnSpLocks/>
            <a:stCxn id="111" idx="6"/>
            <a:endCxn id="107" idx="2"/>
          </p:cNvCxnSpPr>
          <p:nvPr/>
        </p:nvCxnSpPr>
        <p:spPr>
          <a:xfrm>
            <a:off x="7471835" y="3006693"/>
            <a:ext cx="698654" cy="1746476"/>
          </a:xfrm>
          <a:prstGeom prst="straightConnector1">
            <a:avLst/>
          </a:prstGeom>
          <a:ln w="127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22" name="Connettore 2 121">
            <a:extLst>
              <a:ext uri="{FF2B5EF4-FFF2-40B4-BE49-F238E27FC236}">
                <a16:creationId xmlns:a16="http://schemas.microsoft.com/office/drawing/2014/main" id="{7A32030F-7402-43F2-805C-3513537BB670}"/>
              </a:ext>
            </a:extLst>
          </p:cNvPr>
          <p:cNvCxnSpPr>
            <a:cxnSpLocks/>
            <a:stCxn id="113" idx="6"/>
            <a:endCxn id="107" idx="2"/>
          </p:cNvCxnSpPr>
          <p:nvPr/>
        </p:nvCxnSpPr>
        <p:spPr>
          <a:xfrm>
            <a:off x="7471835" y="3689867"/>
            <a:ext cx="698654" cy="1063302"/>
          </a:xfrm>
          <a:prstGeom prst="straightConnector1">
            <a:avLst/>
          </a:prstGeom>
          <a:ln w="127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23" name="Connettore 2 122">
            <a:extLst>
              <a:ext uri="{FF2B5EF4-FFF2-40B4-BE49-F238E27FC236}">
                <a16:creationId xmlns:a16="http://schemas.microsoft.com/office/drawing/2014/main" id="{FE3A764E-553A-41D4-8703-04598CBA6A5A}"/>
              </a:ext>
            </a:extLst>
          </p:cNvPr>
          <p:cNvCxnSpPr>
            <a:cxnSpLocks/>
            <a:stCxn id="114" idx="6"/>
            <a:endCxn id="107" idx="2"/>
          </p:cNvCxnSpPr>
          <p:nvPr/>
        </p:nvCxnSpPr>
        <p:spPr>
          <a:xfrm>
            <a:off x="7471835" y="4378024"/>
            <a:ext cx="698654" cy="375145"/>
          </a:xfrm>
          <a:prstGeom prst="straightConnector1">
            <a:avLst/>
          </a:prstGeom>
          <a:ln w="127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24" name="Connettore 2 123">
            <a:extLst>
              <a:ext uri="{FF2B5EF4-FFF2-40B4-BE49-F238E27FC236}">
                <a16:creationId xmlns:a16="http://schemas.microsoft.com/office/drawing/2014/main" id="{8F2E4523-C6B1-4663-ADF0-180917113D86}"/>
              </a:ext>
            </a:extLst>
          </p:cNvPr>
          <p:cNvCxnSpPr>
            <a:cxnSpLocks/>
            <a:stCxn id="115" idx="6"/>
            <a:endCxn id="107" idx="2"/>
          </p:cNvCxnSpPr>
          <p:nvPr/>
        </p:nvCxnSpPr>
        <p:spPr>
          <a:xfrm flipV="1">
            <a:off x="7471835" y="4753169"/>
            <a:ext cx="698654" cy="308028"/>
          </a:xfrm>
          <a:prstGeom prst="straightConnector1">
            <a:avLst/>
          </a:prstGeom>
          <a:ln w="12700">
            <a:solidFill>
              <a:srgbClr val="0070C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25" name="CasellaDiTesto 124">
                <a:extLst>
                  <a:ext uri="{FF2B5EF4-FFF2-40B4-BE49-F238E27FC236}">
                    <a16:creationId xmlns:a16="http://schemas.microsoft.com/office/drawing/2014/main" id="{2FFAF4C5-5813-4A24-917C-2ED91ECC2755}"/>
                  </a:ext>
                </a:extLst>
              </p:cNvPr>
              <p:cNvSpPr txBox="1"/>
              <p:nvPr/>
            </p:nvSpPr>
            <p:spPr>
              <a:xfrm>
                <a:off x="10710546" y="4047582"/>
                <a:ext cx="506100" cy="35394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it-IT" sz="1700" i="1" smtClean="0">
                              <a:latin typeface="Cambria Math" panose="02040503050406030204" pitchFamily="18" charset="0"/>
                            </a:rPr>
                          </m:ctrlPr>
                        </m:sSubPr>
                        <m:e>
                          <m:r>
                            <a:rPr lang="it-IT" sz="1700" b="0" i="1" smtClean="0">
                              <a:latin typeface="Cambria Math" panose="02040503050406030204" pitchFamily="18" charset="0"/>
                            </a:rPr>
                            <m:t>𝑦</m:t>
                          </m:r>
                        </m:e>
                        <m:sub>
                          <m:r>
                            <a:rPr lang="it-IT" sz="1700" b="0" i="1" smtClean="0">
                              <a:latin typeface="Cambria Math" panose="02040503050406030204" pitchFamily="18" charset="0"/>
                            </a:rPr>
                            <m:t>𝑖</m:t>
                          </m:r>
                          <m:r>
                            <a:rPr lang="it-IT" sz="1700" b="0" i="1" smtClean="0">
                              <a:latin typeface="Cambria Math" panose="02040503050406030204" pitchFamily="18" charset="0"/>
                            </a:rPr>
                            <m:t>2</m:t>
                          </m:r>
                        </m:sub>
                      </m:sSub>
                    </m:oMath>
                  </m:oMathPara>
                </a14:m>
                <a:endParaRPr lang="en-US" sz="1700" dirty="0"/>
              </a:p>
            </p:txBody>
          </p:sp>
        </mc:Choice>
        <mc:Fallback xmlns="">
          <p:sp>
            <p:nvSpPr>
              <p:cNvPr id="125" name="CasellaDiTesto 124">
                <a:extLst>
                  <a:ext uri="{FF2B5EF4-FFF2-40B4-BE49-F238E27FC236}">
                    <a16:creationId xmlns:a16="http://schemas.microsoft.com/office/drawing/2014/main" id="{2FFAF4C5-5813-4A24-917C-2ED91ECC2755}"/>
                  </a:ext>
                </a:extLst>
              </p:cNvPr>
              <p:cNvSpPr txBox="1">
                <a:spLocks noRot="1" noChangeAspect="1" noMove="1" noResize="1" noEditPoints="1" noAdjustHandles="1" noChangeArrowheads="1" noChangeShapeType="1" noTextEdit="1"/>
              </p:cNvSpPr>
              <p:nvPr/>
            </p:nvSpPr>
            <p:spPr>
              <a:xfrm>
                <a:off x="10710546" y="4047582"/>
                <a:ext cx="506100" cy="353943"/>
              </a:xfrm>
              <a:prstGeom prst="rect">
                <a:avLst/>
              </a:prstGeom>
              <a:blipFill>
                <a:blip r:embed="rId28"/>
                <a:stretch>
                  <a:fillRect b="-3448"/>
                </a:stretch>
              </a:blipFill>
            </p:spPr>
            <p:txBody>
              <a:bodyPr/>
              <a:lstStyle/>
              <a:p>
                <a:r>
                  <a:rPr lang="en-US">
                    <a:noFill/>
                  </a:rPr>
                  <a:t> </a:t>
                </a:r>
              </a:p>
            </p:txBody>
          </p:sp>
        </mc:Fallback>
      </mc:AlternateContent>
      <p:sp>
        <p:nvSpPr>
          <p:cNvPr id="126" name="Ovale 125">
            <a:extLst>
              <a:ext uri="{FF2B5EF4-FFF2-40B4-BE49-F238E27FC236}">
                <a16:creationId xmlns:a16="http://schemas.microsoft.com/office/drawing/2014/main" id="{58721160-7C7A-48A5-97D5-89DEF0F71511}"/>
              </a:ext>
            </a:extLst>
          </p:cNvPr>
          <p:cNvSpPr>
            <a:spLocks noChangeAspect="1"/>
          </p:cNvSpPr>
          <p:nvPr/>
        </p:nvSpPr>
        <p:spPr>
          <a:xfrm>
            <a:off x="10804486" y="4123282"/>
            <a:ext cx="295076" cy="292318"/>
          </a:xfrm>
          <a:prstGeom prst="ellipse">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7" name="Connettore 2 126">
            <a:extLst>
              <a:ext uri="{FF2B5EF4-FFF2-40B4-BE49-F238E27FC236}">
                <a16:creationId xmlns:a16="http://schemas.microsoft.com/office/drawing/2014/main" id="{06358209-1456-4E5B-B436-4003BC5555E4}"/>
              </a:ext>
            </a:extLst>
          </p:cNvPr>
          <p:cNvCxnSpPr>
            <a:cxnSpLocks/>
            <a:stCxn id="133" idx="6"/>
            <a:endCxn id="126" idx="2"/>
          </p:cNvCxnSpPr>
          <p:nvPr/>
        </p:nvCxnSpPr>
        <p:spPr>
          <a:xfrm>
            <a:off x="9782853" y="3381838"/>
            <a:ext cx="1021633" cy="887603"/>
          </a:xfrm>
          <a:prstGeom prst="straightConnector1">
            <a:avLst/>
          </a:prstGeom>
          <a:ln w="127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128" name="Connettore 2 127">
            <a:extLst>
              <a:ext uri="{FF2B5EF4-FFF2-40B4-BE49-F238E27FC236}">
                <a16:creationId xmlns:a16="http://schemas.microsoft.com/office/drawing/2014/main" id="{39818D18-5364-440C-AF62-E42618AFDDE1}"/>
              </a:ext>
            </a:extLst>
          </p:cNvPr>
          <p:cNvCxnSpPr>
            <a:cxnSpLocks/>
            <a:stCxn id="134" idx="6"/>
            <a:endCxn id="126" idx="2"/>
          </p:cNvCxnSpPr>
          <p:nvPr/>
        </p:nvCxnSpPr>
        <p:spPr>
          <a:xfrm>
            <a:off x="9782853" y="4065012"/>
            <a:ext cx="1021633" cy="204429"/>
          </a:xfrm>
          <a:prstGeom prst="straightConnector1">
            <a:avLst/>
          </a:prstGeom>
          <a:ln w="127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129" name="Connettore 2 128">
            <a:extLst>
              <a:ext uri="{FF2B5EF4-FFF2-40B4-BE49-F238E27FC236}">
                <a16:creationId xmlns:a16="http://schemas.microsoft.com/office/drawing/2014/main" id="{8E21527E-8EE9-4EBC-9129-3EFFC12DFCFE}"/>
              </a:ext>
            </a:extLst>
          </p:cNvPr>
          <p:cNvCxnSpPr>
            <a:cxnSpLocks/>
            <a:stCxn id="136" idx="6"/>
            <a:endCxn id="126" idx="2"/>
          </p:cNvCxnSpPr>
          <p:nvPr/>
        </p:nvCxnSpPr>
        <p:spPr>
          <a:xfrm flipV="1">
            <a:off x="9805582" y="4269441"/>
            <a:ext cx="998904" cy="475218"/>
          </a:xfrm>
          <a:prstGeom prst="straightConnector1">
            <a:avLst/>
          </a:prstGeom>
          <a:ln w="127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
        <p:nvSpPr>
          <p:cNvPr id="130" name="CasellaDiTesto 129">
            <a:extLst>
              <a:ext uri="{FF2B5EF4-FFF2-40B4-BE49-F238E27FC236}">
                <a16:creationId xmlns:a16="http://schemas.microsoft.com/office/drawing/2014/main" id="{FEEE0D97-EC29-44FA-AD1B-ACB60BE12276}"/>
              </a:ext>
            </a:extLst>
          </p:cNvPr>
          <p:cNvSpPr txBox="1"/>
          <p:nvPr/>
        </p:nvSpPr>
        <p:spPr>
          <a:xfrm>
            <a:off x="7876351" y="2366969"/>
            <a:ext cx="1318502" cy="338554"/>
          </a:xfrm>
          <a:prstGeom prst="rect">
            <a:avLst/>
          </a:prstGeom>
          <a:noFill/>
        </p:spPr>
        <p:txBody>
          <a:bodyPr wrap="square">
            <a:spAutoFit/>
          </a:bodyPr>
          <a:lstStyle/>
          <a:p>
            <a:r>
              <a:rPr lang="en-US" sz="1600" b="1" dirty="0"/>
              <a:t>2</a:t>
            </a:r>
            <a:r>
              <a:rPr lang="en-US" sz="1600" b="1" baseline="30000" dirty="0"/>
              <a:t>nd</a:t>
            </a:r>
            <a:r>
              <a:rPr lang="en-US" sz="1600" b="1" dirty="0"/>
              <a:t> FC layer</a:t>
            </a:r>
            <a:endParaRPr lang="en-US" sz="1600" dirty="0"/>
          </a:p>
        </p:txBody>
      </p:sp>
      <mc:AlternateContent xmlns:mc="http://schemas.openxmlformats.org/markup-compatibility/2006" xmlns:a14="http://schemas.microsoft.com/office/drawing/2010/main">
        <mc:Choice Requires="a14">
          <p:sp>
            <p:nvSpPr>
              <p:cNvPr id="131" name="CasellaDiTesto 130">
                <a:extLst>
                  <a:ext uri="{FF2B5EF4-FFF2-40B4-BE49-F238E27FC236}">
                    <a16:creationId xmlns:a16="http://schemas.microsoft.com/office/drawing/2014/main" id="{CBDD11FA-BE58-4DBE-9CFE-04ADD87AD837}"/>
                  </a:ext>
                </a:extLst>
              </p:cNvPr>
              <p:cNvSpPr txBox="1"/>
              <p:nvPr/>
            </p:nvSpPr>
            <p:spPr>
              <a:xfrm>
                <a:off x="9354959" y="4550758"/>
                <a:ext cx="477951"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it-IT" b="0" i="1" smtClean="0">
                              <a:latin typeface="Cambria Math" panose="02040503050406030204" pitchFamily="18" charset="0"/>
                            </a:rPr>
                            <m:t>𝑛</m:t>
                          </m:r>
                        </m:e>
                        <m:sub>
                          <m:r>
                            <a:rPr lang="it-IT" b="0" i="1" smtClean="0">
                              <a:latin typeface="Cambria Math" panose="02040503050406030204" pitchFamily="18" charset="0"/>
                            </a:rPr>
                            <m:t>3</m:t>
                          </m:r>
                        </m:sub>
                      </m:sSub>
                    </m:oMath>
                  </m:oMathPara>
                </a14:m>
                <a:endParaRPr lang="en-US" dirty="0"/>
              </a:p>
            </p:txBody>
          </p:sp>
        </mc:Choice>
        <mc:Fallback xmlns="">
          <p:sp>
            <p:nvSpPr>
              <p:cNvPr id="131" name="CasellaDiTesto 130">
                <a:extLst>
                  <a:ext uri="{FF2B5EF4-FFF2-40B4-BE49-F238E27FC236}">
                    <a16:creationId xmlns:a16="http://schemas.microsoft.com/office/drawing/2014/main" id="{CBDD11FA-BE58-4DBE-9CFE-04ADD87AD837}"/>
                  </a:ext>
                </a:extLst>
              </p:cNvPr>
              <p:cNvSpPr txBox="1">
                <a:spLocks noRot="1" noChangeAspect="1" noMove="1" noResize="1" noEditPoints="1" noAdjustHandles="1" noChangeArrowheads="1" noChangeShapeType="1" noTextEdit="1"/>
              </p:cNvSpPr>
              <p:nvPr/>
            </p:nvSpPr>
            <p:spPr>
              <a:xfrm>
                <a:off x="9354959" y="4550758"/>
                <a:ext cx="477951" cy="369332"/>
              </a:xfrm>
              <a:prstGeom prst="rect">
                <a:avLst/>
              </a:prstGeom>
              <a:blipFill>
                <a:blip r:embed="rId29"/>
                <a:stretch>
                  <a:fillRect/>
                </a:stretch>
              </a:blipFill>
            </p:spPr>
            <p:txBody>
              <a:bodyPr/>
              <a:lstStyle/>
              <a:p>
                <a:r>
                  <a:rPr lang="en-US">
                    <a:noFill/>
                  </a:rPr>
                  <a:t> </a:t>
                </a:r>
              </a:p>
            </p:txBody>
          </p:sp>
        </mc:Fallback>
      </mc:AlternateContent>
      <p:sp>
        <p:nvSpPr>
          <p:cNvPr id="132" name="Rettangolo 131">
            <a:extLst>
              <a:ext uri="{FF2B5EF4-FFF2-40B4-BE49-F238E27FC236}">
                <a16:creationId xmlns:a16="http://schemas.microsoft.com/office/drawing/2014/main" id="{FAD26A97-8992-418A-B99C-1ABDD5F3E68C}"/>
              </a:ext>
            </a:extLst>
          </p:cNvPr>
          <p:cNvSpPr/>
          <p:nvPr/>
        </p:nvSpPr>
        <p:spPr>
          <a:xfrm>
            <a:off x="9138856" y="2654683"/>
            <a:ext cx="882473" cy="279060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e 132">
            <a:extLst>
              <a:ext uri="{FF2B5EF4-FFF2-40B4-BE49-F238E27FC236}">
                <a16:creationId xmlns:a16="http://schemas.microsoft.com/office/drawing/2014/main" id="{27D61E98-6F33-4C3B-93EA-17A82F5C17DC}"/>
              </a:ext>
            </a:extLst>
          </p:cNvPr>
          <p:cNvSpPr>
            <a:spLocks noChangeAspect="1"/>
          </p:cNvSpPr>
          <p:nvPr/>
        </p:nvSpPr>
        <p:spPr>
          <a:xfrm>
            <a:off x="9340242" y="3162599"/>
            <a:ext cx="442611" cy="438478"/>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4" name="Ovale 133">
            <a:extLst>
              <a:ext uri="{FF2B5EF4-FFF2-40B4-BE49-F238E27FC236}">
                <a16:creationId xmlns:a16="http://schemas.microsoft.com/office/drawing/2014/main" id="{91C456F2-E987-4418-B40C-674B6A6A137A}"/>
              </a:ext>
            </a:extLst>
          </p:cNvPr>
          <p:cNvSpPr>
            <a:spLocks noChangeAspect="1"/>
          </p:cNvSpPr>
          <p:nvPr/>
        </p:nvSpPr>
        <p:spPr>
          <a:xfrm>
            <a:off x="9340242" y="3845773"/>
            <a:ext cx="442611" cy="438478"/>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CasellaDiTesto 134">
            <a:extLst>
              <a:ext uri="{FF2B5EF4-FFF2-40B4-BE49-F238E27FC236}">
                <a16:creationId xmlns:a16="http://schemas.microsoft.com/office/drawing/2014/main" id="{857E0A17-E42A-4C6C-8EE3-3E97842F0506}"/>
              </a:ext>
            </a:extLst>
          </p:cNvPr>
          <p:cNvSpPr txBox="1"/>
          <p:nvPr/>
        </p:nvSpPr>
        <p:spPr>
          <a:xfrm>
            <a:off x="9046104" y="2366969"/>
            <a:ext cx="1318502" cy="338554"/>
          </a:xfrm>
          <a:prstGeom prst="rect">
            <a:avLst/>
          </a:prstGeom>
          <a:noFill/>
        </p:spPr>
        <p:txBody>
          <a:bodyPr wrap="square">
            <a:spAutoFit/>
          </a:bodyPr>
          <a:lstStyle/>
          <a:p>
            <a:r>
              <a:rPr lang="en-US" sz="1600" b="1" dirty="0"/>
              <a:t>3</a:t>
            </a:r>
            <a:r>
              <a:rPr lang="en-US" sz="1600" b="1" baseline="30000" dirty="0"/>
              <a:t>nd</a:t>
            </a:r>
            <a:r>
              <a:rPr lang="en-US" sz="1600" b="1" dirty="0"/>
              <a:t> FC layer</a:t>
            </a:r>
            <a:endParaRPr lang="en-US" sz="1600" dirty="0"/>
          </a:p>
        </p:txBody>
      </p:sp>
      <p:sp>
        <p:nvSpPr>
          <p:cNvPr id="136" name="Ovale 135">
            <a:extLst>
              <a:ext uri="{FF2B5EF4-FFF2-40B4-BE49-F238E27FC236}">
                <a16:creationId xmlns:a16="http://schemas.microsoft.com/office/drawing/2014/main" id="{9AB9A3CF-6BD2-4DC0-9E38-949AC595D6E0}"/>
              </a:ext>
            </a:extLst>
          </p:cNvPr>
          <p:cNvSpPr>
            <a:spLocks noChangeAspect="1"/>
          </p:cNvSpPr>
          <p:nvPr/>
        </p:nvSpPr>
        <p:spPr>
          <a:xfrm>
            <a:off x="9362971" y="4525420"/>
            <a:ext cx="442611" cy="438478"/>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37" name="CasellaDiTesto 136">
                <a:extLst>
                  <a:ext uri="{FF2B5EF4-FFF2-40B4-BE49-F238E27FC236}">
                    <a16:creationId xmlns:a16="http://schemas.microsoft.com/office/drawing/2014/main" id="{F096C30A-10D0-427B-8AF9-CD121AD13442}"/>
                  </a:ext>
                </a:extLst>
              </p:cNvPr>
              <p:cNvSpPr txBox="1"/>
              <p:nvPr/>
            </p:nvSpPr>
            <p:spPr>
              <a:xfrm>
                <a:off x="8180327" y="3856433"/>
                <a:ext cx="477951"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it-IT" b="0" i="1" smtClean="0">
                              <a:latin typeface="Cambria Math" panose="02040503050406030204" pitchFamily="18" charset="0"/>
                            </a:rPr>
                            <m:t>𝑛</m:t>
                          </m:r>
                        </m:e>
                        <m:sub>
                          <m:r>
                            <a:rPr lang="it-IT" b="0" i="1" smtClean="0">
                              <a:latin typeface="Cambria Math" panose="02040503050406030204" pitchFamily="18" charset="0"/>
                            </a:rPr>
                            <m:t>2</m:t>
                          </m:r>
                        </m:sub>
                      </m:sSub>
                    </m:oMath>
                  </m:oMathPara>
                </a14:m>
                <a:endParaRPr lang="en-US" dirty="0"/>
              </a:p>
            </p:txBody>
          </p:sp>
        </mc:Choice>
        <mc:Fallback xmlns="">
          <p:sp>
            <p:nvSpPr>
              <p:cNvPr id="137" name="CasellaDiTesto 136">
                <a:extLst>
                  <a:ext uri="{FF2B5EF4-FFF2-40B4-BE49-F238E27FC236}">
                    <a16:creationId xmlns:a16="http://schemas.microsoft.com/office/drawing/2014/main" id="{F096C30A-10D0-427B-8AF9-CD121AD13442}"/>
                  </a:ext>
                </a:extLst>
              </p:cNvPr>
              <p:cNvSpPr txBox="1">
                <a:spLocks noRot="1" noChangeAspect="1" noMove="1" noResize="1" noEditPoints="1" noAdjustHandles="1" noChangeArrowheads="1" noChangeShapeType="1" noTextEdit="1"/>
              </p:cNvSpPr>
              <p:nvPr/>
            </p:nvSpPr>
            <p:spPr>
              <a:xfrm>
                <a:off x="8180327" y="3856433"/>
                <a:ext cx="477951" cy="369332"/>
              </a:xfrm>
              <a:prstGeom prst="rect">
                <a:avLst/>
              </a:prstGeom>
              <a:blipFill>
                <a:blip r:embed="rId3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8" name="CasellaDiTesto 137">
                <a:extLst>
                  <a:ext uri="{FF2B5EF4-FFF2-40B4-BE49-F238E27FC236}">
                    <a16:creationId xmlns:a16="http://schemas.microsoft.com/office/drawing/2014/main" id="{5CF31069-FA17-4909-845A-63A9F221A0EC}"/>
                  </a:ext>
                </a:extLst>
              </p:cNvPr>
              <p:cNvSpPr txBox="1"/>
              <p:nvPr/>
            </p:nvSpPr>
            <p:spPr>
              <a:xfrm>
                <a:off x="9325232" y="3158470"/>
                <a:ext cx="47263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it-IT" b="0" i="1" smtClean="0">
                              <a:latin typeface="Cambria Math" panose="02040503050406030204" pitchFamily="18" charset="0"/>
                            </a:rPr>
                            <m:t>𝑛</m:t>
                          </m:r>
                        </m:e>
                        <m:sub>
                          <m:r>
                            <a:rPr lang="it-IT" b="0" i="1" smtClean="0">
                              <a:latin typeface="Cambria Math" panose="02040503050406030204" pitchFamily="18" charset="0"/>
                            </a:rPr>
                            <m:t>1</m:t>
                          </m:r>
                        </m:sub>
                      </m:sSub>
                    </m:oMath>
                  </m:oMathPara>
                </a14:m>
                <a:endParaRPr lang="en-US" dirty="0"/>
              </a:p>
            </p:txBody>
          </p:sp>
        </mc:Choice>
        <mc:Fallback xmlns="">
          <p:sp>
            <p:nvSpPr>
              <p:cNvPr id="138" name="CasellaDiTesto 137">
                <a:extLst>
                  <a:ext uri="{FF2B5EF4-FFF2-40B4-BE49-F238E27FC236}">
                    <a16:creationId xmlns:a16="http://schemas.microsoft.com/office/drawing/2014/main" id="{5CF31069-FA17-4909-845A-63A9F221A0EC}"/>
                  </a:ext>
                </a:extLst>
              </p:cNvPr>
              <p:cNvSpPr txBox="1">
                <a:spLocks noRot="1" noChangeAspect="1" noMove="1" noResize="1" noEditPoints="1" noAdjustHandles="1" noChangeArrowheads="1" noChangeShapeType="1" noTextEdit="1"/>
              </p:cNvSpPr>
              <p:nvPr/>
            </p:nvSpPr>
            <p:spPr>
              <a:xfrm>
                <a:off x="9325232" y="3158470"/>
                <a:ext cx="472630" cy="369332"/>
              </a:xfrm>
              <a:prstGeom prst="rect">
                <a:avLst/>
              </a:prstGeom>
              <a:blipFill>
                <a:blip r:embed="rId31"/>
                <a:stretch>
                  <a:fillRect/>
                </a:stretch>
              </a:blipFill>
            </p:spPr>
            <p:txBody>
              <a:bodyPr/>
              <a:lstStyle/>
              <a:p>
                <a:r>
                  <a:rPr lang="en-US">
                    <a:noFill/>
                  </a:rPr>
                  <a:t> </a:t>
                </a:r>
              </a:p>
            </p:txBody>
          </p:sp>
        </mc:Fallback>
      </mc:AlternateContent>
      <p:cxnSp>
        <p:nvCxnSpPr>
          <p:cNvPr id="155" name="Connettore 2 154">
            <a:extLst>
              <a:ext uri="{FF2B5EF4-FFF2-40B4-BE49-F238E27FC236}">
                <a16:creationId xmlns:a16="http://schemas.microsoft.com/office/drawing/2014/main" id="{18DFFCB3-2FF7-4ADE-815C-2F7E331C9A23}"/>
              </a:ext>
            </a:extLst>
          </p:cNvPr>
          <p:cNvCxnSpPr>
            <a:cxnSpLocks/>
            <a:stCxn id="105" idx="6"/>
            <a:endCxn id="133" idx="2"/>
          </p:cNvCxnSpPr>
          <p:nvPr/>
        </p:nvCxnSpPr>
        <p:spPr>
          <a:xfrm>
            <a:off x="8613100" y="3381838"/>
            <a:ext cx="727142"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1" name="Connettore 2 160">
            <a:extLst>
              <a:ext uri="{FF2B5EF4-FFF2-40B4-BE49-F238E27FC236}">
                <a16:creationId xmlns:a16="http://schemas.microsoft.com/office/drawing/2014/main" id="{E550D1AE-C3BA-4033-9DFA-68BFF7B07D3C}"/>
              </a:ext>
            </a:extLst>
          </p:cNvPr>
          <p:cNvCxnSpPr>
            <a:cxnSpLocks/>
            <a:stCxn id="106" idx="6"/>
            <a:endCxn id="133" idx="2"/>
          </p:cNvCxnSpPr>
          <p:nvPr/>
        </p:nvCxnSpPr>
        <p:spPr>
          <a:xfrm flipV="1">
            <a:off x="8613100" y="3381838"/>
            <a:ext cx="727142" cy="683174"/>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0" name="Connettore 2 169">
            <a:extLst>
              <a:ext uri="{FF2B5EF4-FFF2-40B4-BE49-F238E27FC236}">
                <a16:creationId xmlns:a16="http://schemas.microsoft.com/office/drawing/2014/main" id="{1F9CB6FD-FCAB-4EDC-A7C7-033A46E99852}"/>
              </a:ext>
            </a:extLst>
          </p:cNvPr>
          <p:cNvCxnSpPr>
            <a:cxnSpLocks/>
            <a:stCxn id="107" idx="6"/>
            <a:endCxn id="133" idx="2"/>
          </p:cNvCxnSpPr>
          <p:nvPr/>
        </p:nvCxnSpPr>
        <p:spPr>
          <a:xfrm flipV="1">
            <a:off x="8613100" y="3381838"/>
            <a:ext cx="727142" cy="1371331"/>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3" name="Connettore 2 172">
            <a:extLst>
              <a:ext uri="{FF2B5EF4-FFF2-40B4-BE49-F238E27FC236}">
                <a16:creationId xmlns:a16="http://schemas.microsoft.com/office/drawing/2014/main" id="{671F4115-7A01-4F13-A9C8-EC0CE81D0ECC}"/>
              </a:ext>
            </a:extLst>
          </p:cNvPr>
          <p:cNvCxnSpPr>
            <a:cxnSpLocks/>
            <a:stCxn id="105" idx="6"/>
            <a:endCxn id="134" idx="2"/>
          </p:cNvCxnSpPr>
          <p:nvPr/>
        </p:nvCxnSpPr>
        <p:spPr>
          <a:xfrm>
            <a:off x="8613100" y="3381838"/>
            <a:ext cx="727142" cy="683174"/>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6" name="Connettore 2 175">
            <a:extLst>
              <a:ext uri="{FF2B5EF4-FFF2-40B4-BE49-F238E27FC236}">
                <a16:creationId xmlns:a16="http://schemas.microsoft.com/office/drawing/2014/main" id="{80B4E699-AA6E-457E-AA9D-7BA47DE8D08F}"/>
              </a:ext>
            </a:extLst>
          </p:cNvPr>
          <p:cNvCxnSpPr>
            <a:cxnSpLocks/>
            <a:stCxn id="106" idx="6"/>
            <a:endCxn id="134" idx="2"/>
          </p:cNvCxnSpPr>
          <p:nvPr/>
        </p:nvCxnSpPr>
        <p:spPr>
          <a:xfrm>
            <a:off x="8613100" y="4065012"/>
            <a:ext cx="727142" cy="0"/>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9" name="Connettore 2 178">
            <a:extLst>
              <a:ext uri="{FF2B5EF4-FFF2-40B4-BE49-F238E27FC236}">
                <a16:creationId xmlns:a16="http://schemas.microsoft.com/office/drawing/2014/main" id="{425718DE-12D0-4B45-98F2-48ECB14D8663}"/>
              </a:ext>
            </a:extLst>
          </p:cNvPr>
          <p:cNvCxnSpPr>
            <a:cxnSpLocks/>
            <a:stCxn id="107" idx="6"/>
            <a:endCxn id="134" idx="2"/>
          </p:cNvCxnSpPr>
          <p:nvPr/>
        </p:nvCxnSpPr>
        <p:spPr>
          <a:xfrm flipV="1">
            <a:off x="8613100" y="4065012"/>
            <a:ext cx="727142" cy="688157"/>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83" name="Connettore 2 182">
            <a:extLst>
              <a:ext uri="{FF2B5EF4-FFF2-40B4-BE49-F238E27FC236}">
                <a16:creationId xmlns:a16="http://schemas.microsoft.com/office/drawing/2014/main" id="{80E4E2C9-803E-470E-B082-D096CAE23AEE}"/>
              </a:ext>
            </a:extLst>
          </p:cNvPr>
          <p:cNvCxnSpPr>
            <a:cxnSpLocks/>
            <a:stCxn id="107" idx="6"/>
            <a:endCxn id="136" idx="2"/>
          </p:cNvCxnSpPr>
          <p:nvPr/>
        </p:nvCxnSpPr>
        <p:spPr>
          <a:xfrm flipV="1">
            <a:off x="8613100" y="4744659"/>
            <a:ext cx="749871" cy="8510"/>
          </a:xfrm>
          <a:prstGeom prst="straightConnector1">
            <a:avLst/>
          </a:prstGeom>
          <a:ln w="127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86" name="Connettore 2 185">
            <a:extLst>
              <a:ext uri="{FF2B5EF4-FFF2-40B4-BE49-F238E27FC236}">
                <a16:creationId xmlns:a16="http://schemas.microsoft.com/office/drawing/2014/main" id="{CC355648-8D3C-4381-9435-BC89959CE51B}"/>
              </a:ext>
            </a:extLst>
          </p:cNvPr>
          <p:cNvCxnSpPr>
            <a:cxnSpLocks/>
            <a:stCxn id="106" idx="6"/>
            <a:endCxn id="136" idx="2"/>
          </p:cNvCxnSpPr>
          <p:nvPr/>
        </p:nvCxnSpPr>
        <p:spPr>
          <a:xfrm>
            <a:off x="8613100" y="4065012"/>
            <a:ext cx="749871" cy="679647"/>
          </a:xfrm>
          <a:prstGeom prst="straightConnector1">
            <a:avLst/>
          </a:prstGeom>
          <a:ln w="127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89" name="Connettore 2 188">
            <a:extLst>
              <a:ext uri="{FF2B5EF4-FFF2-40B4-BE49-F238E27FC236}">
                <a16:creationId xmlns:a16="http://schemas.microsoft.com/office/drawing/2014/main" id="{76F2D5A7-9A92-4CD5-956E-11EB6208AE91}"/>
              </a:ext>
            </a:extLst>
          </p:cNvPr>
          <p:cNvCxnSpPr>
            <a:cxnSpLocks/>
            <a:stCxn id="105" idx="6"/>
            <a:endCxn id="136" idx="2"/>
          </p:cNvCxnSpPr>
          <p:nvPr/>
        </p:nvCxnSpPr>
        <p:spPr>
          <a:xfrm>
            <a:off x="8613100" y="3381838"/>
            <a:ext cx="749871" cy="1362821"/>
          </a:xfrm>
          <a:prstGeom prst="straightConnector1">
            <a:avLst/>
          </a:prstGeom>
          <a:ln w="1270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146" name="CasellaDiTesto 145">
            <a:extLst>
              <a:ext uri="{FF2B5EF4-FFF2-40B4-BE49-F238E27FC236}">
                <a16:creationId xmlns:a16="http://schemas.microsoft.com/office/drawing/2014/main" id="{BC5AC89F-2C98-406D-BCAA-FF0D29C0222D}"/>
              </a:ext>
            </a:extLst>
          </p:cNvPr>
          <p:cNvSpPr txBox="1"/>
          <p:nvPr/>
        </p:nvSpPr>
        <p:spPr>
          <a:xfrm>
            <a:off x="191641" y="4210764"/>
            <a:ext cx="2817887" cy="369332"/>
          </a:xfrm>
          <a:prstGeom prst="rect">
            <a:avLst/>
          </a:prstGeom>
          <a:noFill/>
        </p:spPr>
        <p:txBody>
          <a:bodyPr wrap="none" rtlCol="0">
            <a:spAutoFit/>
          </a:bodyPr>
          <a:lstStyle/>
          <a:p>
            <a:r>
              <a:rPr lang="en-US" b="1" dirty="0"/>
              <a:t>What is the correct setting?</a:t>
            </a:r>
          </a:p>
        </p:txBody>
      </p:sp>
    </p:spTree>
    <p:extLst>
      <p:ext uri="{BB962C8B-B14F-4D97-AF65-F5344CB8AC3E}">
        <p14:creationId xmlns:p14="http://schemas.microsoft.com/office/powerpoint/2010/main" val="421457864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BA49B5CB-0E59-47F5-A598-B008FEAB60F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555" t="5848" r="6725" b="6140"/>
          <a:stretch/>
        </p:blipFill>
        <p:spPr bwMode="auto">
          <a:xfrm>
            <a:off x="11390552" y="-17585"/>
            <a:ext cx="801448" cy="80411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662D03B7-781F-465F-B63F-5FECEC74ED4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2882" t="12118" r="9832" b="18598"/>
          <a:stretch/>
        </p:blipFill>
        <p:spPr bwMode="auto">
          <a:xfrm>
            <a:off x="11435555" y="786534"/>
            <a:ext cx="731111" cy="655404"/>
          </a:xfrm>
          <a:prstGeom prst="rect">
            <a:avLst/>
          </a:prstGeom>
          <a:noFill/>
          <a:extLst>
            <a:ext uri="{909E8E84-426E-40DD-AFC4-6F175D3DCCD1}">
              <a14:hiddenFill xmlns:a14="http://schemas.microsoft.com/office/drawing/2010/main">
                <a:solidFill>
                  <a:srgbClr val="FFFFFF"/>
                </a:solidFill>
              </a14:hiddenFill>
            </a:ext>
          </a:extLst>
        </p:spPr>
      </p:pic>
      <p:pic>
        <p:nvPicPr>
          <p:cNvPr id="6" name="Immagine 5">
            <a:extLst>
              <a:ext uri="{FF2B5EF4-FFF2-40B4-BE49-F238E27FC236}">
                <a16:creationId xmlns:a16="http://schemas.microsoft.com/office/drawing/2014/main" id="{E506EE41-8FBF-4069-BE3E-A9357494240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80313" y="0"/>
            <a:ext cx="801447" cy="800101"/>
          </a:xfrm>
          <a:prstGeom prst="rect">
            <a:avLst/>
          </a:prstGeom>
          <a:ln>
            <a:noFill/>
          </a:ln>
          <a:effectLst>
            <a:outerShdw blurRad="292100" dist="139700" dir="2700000" algn="tl" rotWithShape="0">
              <a:srgbClr val="333333">
                <a:alpha val="65000"/>
              </a:srgbClr>
            </a:outerShdw>
          </a:effectLst>
        </p:spPr>
      </p:pic>
      <p:sp>
        <p:nvSpPr>
          <p:cNvPr id="9" name="CasellaDiTesto 8">
            <a:extLst>
              <a:ext uri="{FF2B5EF4-FFF2-40B4-BE49-F238E27FC236}">
                <a16:creationId xmlns:a16="http://schemas.microsoft.com/office/drawing/2014/main" id="{78F30BA7-DC35-49CF-8F0D-1A9CA614DB74}"/>
              </a:ext>
            </a:extLst>
          </p:cNvPr>
          <p:cNvSpPr txBox="1"/>
          <p:nvPr/>
        </p:nvSpPr>
        <p:spPr>
          <a:xfrm>
            <a:off x="8484823" y="6488668"/>
            <a:ext cx="3707177" cy="369332"/>
          </a:xfrm>
          <a:prstGeom prst="rect">
            <a:avLst/>
          </a:prstGeom>
          <a:noFill/>
        </p:spPr>
        <p:txBody>
          <a:bodyPr wrap="square" rtlCol="0">
            <a:spAutoFit/>
          </a:bodyPr>
          <a:lstStyle/>
          <a:p>
            <a:r>
              <a:rPr lang="en-US" i="1" dirty="0"/>
              <a:t>INAF School of AI, Naples, April 14-17</a:t>
            </a:r>
          </a:p>
        </p:txBody>
      </p:sp>
      <p:cxnSp>
        <p:nvCxnSpPr>
          <p:cNvPr id="7" name="Connettore 2 6">
            <a:extLst>
              <a:ext uri="{FF2B5EF4-FFF2-40B4-BE49-F238E27FC236}">
                <a16:creationId xmlns:a16="http://schemas.microsoft.com/office/drawing/2014/main" id="{902E31A7-4784-4D7F-AA48-0B85A02A6AE4}"/>
              </a:ext>
            </a:extLst>
          </p:cNvPr>
          <p:cNvCxnSpPr>
            <a:cxnSpLocks/>
            <a:stCxn id="14" idx="6"/>
            <a:endCxn id="49" idx="2"/>
          </p:cNvCxnSpPr>
          <p:nvPr/>
        </p:nvCxnSpPr>
        <p:spPr>
          <a:xfrm flipV="1">
            <a:off x="847661" y="1312793"/>
            <a:ext cx="1111650" cy="600111"/>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Connettore 2 7">
            <a:extLst>
              <a:ext uri="{FF2B5EF4-FFF2-40B4-BE49-F238E27FC236}">
                <a16:creationId xmlns:a16="http://schemas.microsoft.com/office/drawing/2014/main" id="{8315E806-A12B-4FAE-AF37-3EEA752205F4}"/>
              </a:ext>
            </a:extLst>
          </p:cNvPr>
          <p:cNvCxnSpPr>
            <a:cxnSpLocks/>
            <a:stCxn id="15" idx="6"/>
            <a:endCxn id="49" idx="2"/>
          </p:cNvCxnSpPr>
          <p:nvPr/>
        </p:nvCxnSpPr>
        <p:spPr>
          <a:xfrm flipV="1">
            <a:off x="847661" y="1312793"/>
            <a:ext cx="1111650" cy="1076573"/>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Connettore 2 9">
            <a:extLst>
              <a:ext uri="{FF2B5EF4-FFF2-40B4-BE49-F238E27FC236}">
                <a16:creationId xmlns:a16="http://schemas.microsoft.com/office/drawing/2014/main" id="{B163824D-1C64-4C2A-A4D1-6AE67321FAF3}"/>
              </a:ext>
            </a:extLst>
          </p:cNvPr>
          <p:cNvCxnSpPr>
            <a:cxnSpLocks/>
            <a:stCxn id="16" idx="6"/>
            <a:endCxn id="49" idx="2"/>
          </p:cNvCxnSpPr>
          <p:nvPr/>
        </p:nvCxnSpPr>
        <p:spPr>
          <a:xfrm flipV="1">
            <a:off x="847661" y="1312793"/>
            <a:ext cx="1111650" cy="1550101"/>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Connettore 2 10">
            <a:extLst>
              <a:ext uri="{FF2B5EF4-FFF2-40B4-BE49-F238E27FC236}">
                <a16:creationId xmlns:a16="http://schemas.microsoft.com/office/drawing/2014/main" id="{5D4CA57D-D0A6-4905-92DF-D0A37A2E6620}"/>
              </a:ext>
            </a:extLst>
          </p:cNvPr>
          <p:cNvCxnSpPr>
            <a:cxnSpLocks/>
            <a:stCxn id="14" idx="6"/>
            <a:endCxn id="51" idx="2"/>
          </p:cNvCxnSpPr>
          <p:nvPr/>
        </p:nvCxnSpPr>
        <p:spPr>
          <a:xfrm>
            <a:off x="847661" y="1912905"/>
            <a:ext cx="1111650" cy="83063"/>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Connettore 2 11">
            <a:extLst>
              <a:ext uri="{FF2B5EF4-FFF2-40B4-BE49-F238E27FC236}">
                <a16:creationId xmlns:a16="http://schemas.microsoft.com/office/drawing/2014/main" id="{962BA2DB-C565-4665-B490-D728AEC97E53}"/>
              </a:ext>
            </a:extLst>
          </p:cNvPr>
          <p:cNvCxnSpPr>
            <a:cxnSpLocks/>
            <a:stCxn id="15" idx="6"/>
            <a:endCxn id="51" idx="2"/>
          </p:cNvCxnSpPr>
          <p:nvPr/>
        </p:nvCxnSpPr>
        <p:spPr>
          <a:xfrm flipV="1">
            <a:off x="847661" y="1995968"/>
            <a:ext cx="1111650" cy="393400"/>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Connettore 2 12">
            <a:extLst>
              <a:ext uri="{FF2B5EF4-FFF2-40B4-BE49-F238E27FC236}">
                <a16:creationId xmlns:a16="http://schemas.microsoft.com/office/drawing/2014/main" id="{61490DB7-7138-42AB-B7C9-158DA5D719C1}"/>
              </a:ext>
            </a:extLst>
          </p:cNvPr>
          <p:cNvCxnSpPr>
            <a:cxnSpLocks/>
            <a:stCxn id="16" idx="6"/>
            <a:endCxn id="51" idx="2"/>
          </p:cNvCxnSpPr>
          <p:nvPr/>
        </p:nvCxnSpPr>
        <p:spPr>
          <a:xfrm flipV="1">
            <a:off x="847661" y="1995968"/>
            <a:ext cx="1111650" cy="866926"/>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Ovale 13">
            <a:extLst>
              <a:ext uri="{FF2B5EF4-FFF2-40B4-BE49-F238E27FC236}">
                <a16:creationId xmlns:a16="http://schemas.microsoft.com/office/drawing/2014/main" id="{FECBDC8C-75B4-409F-AF0F-475E14110EA7}"/>
              </a:ext>
            </a:extLst>
          </p:cNvPr>
          <p:cNvSpPr>
            <a:spLocks noChangeAspect="1"/>
          </p:cNvSpPr>
          <p:nvPr/>
        </p:nvSpPr>
        <p:spPr>
          <a:xfrm>
            <a:off x="552586" y="1766744"/>
            <a:ext cx="295076" cy="292318"/>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e 14">
            <a:extLst>
              <a:ext uri="{FF2B5EF4-FFF2-40B4-BE49-F238E27FC236}">
                <a16:creationId xmlns:a16="http://schemas.microsoft.com/office/drawing/2014/main" id="{0E7C9E86-4ED5-4204-90E9-8317FD50DC50}"/>
              </a:ext>
            </a:extLst>
          </p:cNvPr>
          <p:cNvSpPr>
            <a:spLocks noChangeAspect="1"/>
          </p:cNvSpPr>
          <p:nvPr/>
        </p:nvSpPr>
        <p:spPr>
          <a:xfrm>
            <a:off x="552586" y="2243207"/>
            <a:ext cx="295076" cy="292318"/>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e 15">
            <a:extLst>
              <a:ext uri="{FF2B5EF4-FFF2-40B4-BE49-F238E27FC236}">
                <a16:creationId xmlns:a16="http://schemas.microsoft.com/office/drawing/2014/main" id="{6910ED12-EF00-435F-A8E1-C33B5AF3FBE0}"/>
              </a:ext>
            </a:extLst>
          </p:cNvPr>
          <p:cNvSpPr>
            <a:spLocks noChangeAspect="1"/>
          </p:cNvSpPr>
          <p:nvPr/>
        </p:nvSpPr>
        <p:spPr>
          <a:xfrm>
            <a:off x="552585" y="2716733"/>
            <a:ext cx="295076" cy="292318"/>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Connettore 2 16">
            <a:extLst>
              <a:ext uri="{FF2B5EF4-FFF2-40B4-BE49-F238E27FC236}">
                <a16:creationId xmlns:a16="http://schemas.microsoft.com/office/drawing/2014/main" id="{9777D024-D414-4F23-B190-6BED5BBDFB16}"/>
              </a:ext>
            </a:extLst>
          </p:cNvPr>
          <p:cNvCxnSpPr>
            <a:cxnSpLocks/>
            <a:stCxn id="14" idx="6"/>
            <a:endCxn id="52" idx="2"/>
          </p:cNvCxnSpPr>
          <p:nvPr/>
        </p:nvCxnSpPr>
        <p:spPr>
          <a:xfrm>
            <a:off x="847661" y="1912905"/>
            <a:ext cx="1111650" cy="771220"/>
          </a:xfrm>
          <a:prstGeom prst="straightConnector1">
            <a:avLst/>
          </a:prstGeom>
          <a:ln w="127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Connettore 2 17">
            <a:extLst>
              <a:ext uri="{FF2B5EF4-FFF2-40B4-BE49-F238E27FC236}">
                <a16:creationId xmlns:a16="http://schemas.microsoft.com/office/drawing/2014/main" id="{40DD79D2-2E0C-41D1-A90D-89EAA04069C6}"/>
              </a:ext>
            </a:extLst>
          </p:cNvPr>
          <p:cNvCxnSpPr>
            <a:cxnSpLocks/>
            <a:stCxn id="15" idx="6"/>
            <a:endCxn id="52" idx="2"/>
          </p:cNvCxnSpPr>
          <p:nvPr/>
        </p:nvCxnSpPr>
        <p:spPr>
          <a:xfrm>
            <a:off x="847661" y="2389366"/>
            <a:ext cx="1111650" cy="294757"/>
          </a:xfrm>
          <a:prstGeom prst="straightConnector1">
            <a:avLst/>
          </a:prstGeom>
          <a:ln w="127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Connettore 2 18">
            <a:extLst>
              <a:ext uri="{FF2B5EF4-FFF2-40B4-BE49-F238E27FC236}">
                <a16:creationId xmlns:a16="http://schemas.microsoft.com/office/drawing/2014/main" id="{FD08F1CC-547E-414A-97FC-F2BCF2AE675E}"/>
              </a:ext>
            </a:extLst>
          </p:cNvPr>
          <p:cNvCxnSpPr>
            <a:cxnSpLocks/>
            <a:stCxn id="16" idx="6"/>
            <a:endCxn id="52" idx="2"/>
          </p:cNvCxnSpPr>
          <p:nvPr/>
        </p:nvCxnSpPr>
        <p:spPr>
          <a:xfrm flipV="1">
            <a:off x="847661" y="2684123"/>
            <a:ext cx="1111650" cy="178769"/>
          </a:xfrm>
          <a:prstGeom prst="straightConnector1">
            <a:avLst/>
          </a:prstGeom>
          <a:ln w="127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Connettore 2 19">
            <a:extLst>
              <a:ext uri="{FF2B5EF4-FFF2-40B4-BE49-F238E27FC236}">
                <a16:creationId xmlns:a16="http://schemas.microsoft.com/office/drawing/2014/main" id="{3738CD02-A0B9-4E69-AD05-3CFD19CF5480}"/>
              </a:ext>
            </a:extLst>
          </p:cNvPr>
          <p:cNvCxnSpPr>
            <a:cxnSpLocks/>
            <a:stCxn id="14" idx="6"/>
            <a:endCxn id="53" idx="2"/>
          </p:cNvCxnSpPr>
          <p:nvPr/>
        </p:nvCxnSpPr>
        <p:spPr>
          <a:xfrm>
            <a:off x="847661" y="1912905"/>
            <a:ext cx="1111650" cy="1454395"/>
          </a:xfrm>
          <a:prstGeom prst="straightConnector1">
            <a:avLst/>
          </a:prstGeom>
          <a:ln w="127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Connettore 2 20">
            <a:extLst>
              <a:ext uri="{FF2B5EF4-FFF2-40B4-BE49-F238E27FC236}">
                <a16:creationId xmlns:a16="http://schemas.microsoft.com/office/drawing/2014/main" id="{3A9AD26C-DD24-43C3-9689-98EFED6E6A72}"/>
              </a:ext>
            </a:extLst>
          </p:cNvPr>
          <p:cNvCxnSpPr>
            <a:cxnSpLocks/>
            <a:stCxn id="15" idx="6"/>
            <a:endCxn id="53" idx="2"/>
          </p:cNvCxnSpPr>
          <p:nvPr/>
        </p:nvCxnSpPr>
        <p:spPr>
          <a:xfrm>
            <a:off x="847659" y="2389366"/>
            <a:ext cx="1111650" cy="977931"/>
          </a:xfrm>
          <a:prstGeom prst="straightConnector1">
            <a:avLst/>
          </a:prstGeom>
          <a:ln w="127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Connettore 2 21">
            <a:extLst>
              <a:ext uri="{FF2B5EF4-FFF2-40B4-BE49-F238E27FC236}">
                <a16:creationId xmlns:a16="http://schemas.microsoft.com/office/drawing/2014/main" id="{8C2620D1-4B36-4508-99D0-7E7970E7F117}"/>
              </a:ext>
            </a:extLst>
          </p:cNvPr>
          <p:cNvCxnSpPr>
            <a:cxnSpLocks/>
            <a:stCxn id="16" idx="6"/>
            <a:endCxn id="53" idx="2"/>
          </p:cNvCxnSpPr>
          <p:nvPr/>
        </p:nvCxnSpPr>
        <p:spPr>
          <a:xfrm>
            <a:off x="847661" y="2862892"/>
            <a:ext cx="1111650" cy="504405"/>
          </a:xfrm>
          <a:prstGeom prst="straightConnector1">
            <a:avLst/>
          </a:prstGeom>
          <a:ln w="127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23" name="Ovale 22">
            <a:extLst>
              <a:ext uri="{FF2B5EF4-FFF2-40B4-BE49-F238E27FC236}">
                <a16:creationId xmlns:a16="http://schemas.microsoft.com/office/drawing/2014/main" id="{538B257E-0010-4CA0-B7D7-D9E84A299C6B}"/>
              </a:ext>
            </a:extLst>
          </p:cNvPr>
          <p:cNvSpPr>
            <a:spLocks noChangeAspect="1"/>
          </p:cNvSpPr>
          <p:nvPr/>
        </p:nvSpPr>
        <p:spPr>
          <a:xfrm>
            <a:off x="4492866" y="1866813"/>
            <a:ext cx="295076" cy="292318"/>
          </a:xfrm>
          <a:prstGeom prst="ellipse">
            <a:avLst/>
          </a:prstGeom>
          <a:noFill/>
          <a:ln w="190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Connettore 2 23">
            <a:extLst>
              <a:ext uri="{FF2B5EF4-FFF2-40B4-BE49-F238E27FC236}">
                <a16:creationId xmlns:a16="http://schemas.microsoft.com/office/drawing/2014/main" id="{95206F45-F932-400F-B8BF-96CB11CA4D2D}"/>
              </a:ext>
            </a:extLst>
          </p:cNvPr>
          <p:cNvCxnSpPr>
            <a:cxnSpLocks/>
            <a:stCxn id="43" idx="6"/>
            <a:endCxn id="23" idx="2"/>
          </p:cNvCxnSpPr>
          <p:nvPr/>
        </p:nvCxnSpPr>
        <p:spPr>
          <a:xfrm>
            <a:off x="3543186" y="1687938"/>
            <a:ext cx="949680" cy="325034"/>
          </a:xfrm>
          <a:prstGeom prst="straightConnector1">
            <a:avLst/>
          </a:prstGeom>
          <a:ln w="127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25" name="Connettore 2 24">
            <a:extLst>
              <a:ext uri="{FF2B5EF4-FFF2-40B4-BE49-F238E27FC236}">
                <a16:creationId xmlns:a16="http://schemas.microsoft.com/office/drawing/2014/main" id="{18A4E124-A4F5-4275-8836-106D1471FC38}"/>
              </a:ext>
            </a:extLst>
          </p:cNvPr>
          <p:cNvCxnSpPr>
            <a:cxnSpLocks/>
            <a:stCxn id="44" idx="6"/>
            <a:endCxn id="23" idx="2"/>
          </p:cNvCxnSpPr>
          <p:nvPr/>
        </p:nvCxnSpPr>
        <p:spPr>
          <a:xfrm flipV="1">
            <a:off x="3543186" y="2012972"/>
            <a:ext cx="949680" cy="358140"/>
          </a:xfrm>
          <a:prstGeom prst="straightConnector1">
            <a:avLst/>
          </a:prstGeom>
          <a:ln w="127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26" name="Connettore 2 25">
            <a:extLst>
              <a:ext uri="{FF2B5EF4-FFF2-40B4-BE49-F238E27FC236}">
                <a16:creationId xmlns:a16="http://schemas.microsoft.com/office/drawing/2014/main" id="{5154807F-C223-4977-8CF7-65B818986818}"/>
              </a:ext>
            </a:extLst>
          </p:cNvPr>
          <p:cNvCxnSpPr>
            <a:cxnSpLocks/>
            <a:stCxn id="45" idx="6"/>
            <a:endCxn id="23" idx="2"/>
          </p:cNvCxnSpPr>
          <p:nvPr/>
        </p:nvCxnSpPr>
        <p:spPr>
          <a:xfrm flipV="1">
            <a:off x="3543186" y="2012972"/>
            <a:ext cx="949680" cy="1046297"/>
          </a:xfrm>
          <a:prstGeom prst="straightConnector1">
            <a:avLst/>
          </a:prstGeom>
          <a:ln w="127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7" name="CasellaDiTesto 26">
                <a:extLst>
                  <a:ext uri="{FF2B5EF4-FFF2-40B4-BE49-F238E27FC236}">
                    <a16:creationId xmlns:a16="http://schemas.microsoft.com/office/drawing/2014/main" id="{AADE565A-876D-450C-9465-9AB3F7E730C2}"/>
                  </a:ext>
                </a:extLst>
              </p:cNvPr>
              <p:cNvSpPr txBox="1"/>
              <p:nvPr/>
            </p:nvSpPr>
            <p:spPr>
              <a:xfrm>
                <a:off x="157627" y="1688016"/>
                <a:ext cx="52540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it-IT" b="0" i="1" smtClean="0">
                              <a:latin typeface="Cambria Math" panose="02040503050406030204" pitchFamily="18" charset="0"/>
                            </a:rPr>
                            <m:t>𝑥</m:t>
                          </m:r>
                        </m:e>
                        <m:sub>
                          <m:r>
                            <a:rPr lang="it-IT" b="0" i="1" smtClean="0">
                              <a:latin typeface="Cambria Math" panose="02040503050406030204" pitchFamily="18" charset="0"/>
                            </a:rPr>
                            <m:t>𝑖</m:t>
                          </m:r>
                          <m:r>
                            <a:rPr lang="it-IT" b="0" i="1" smtClean="0">
                              <a:latin typeface="Cambria Math" panose="02040503050406030204" pitchFamily="18" charset="0"/>
                            </a:rPr>
                            <m:t>1</m:t>
                          </m:r>
                        </m:sub>
                      </m:sSub>
                    </m:oMath>
                  </m:oMathPara>
                </a14:m>
                <a:endParaRPr lang="en-US" dirty="0"/>
              </a:p>
            </p:txBody>
          </p:sp>
        </mc:Choice>
        <mc:Fallback xmlns="">
          <p:sp>
            <p:nvSpPr>
              <p:cNvPr id="27" name="CasellaDiTesto 26">
                <a:extLst>
                  <a:ext uri="{FF2B5EF4-FFF2-40B4-BE49-F238E27FC236}">
                    <a16:creationId xmlns:a16="http://schemas.microsoft.com/office/drawing/2014/main" id="{AADE565A-876D-450C-9465-9AB3F7E730C2}"/>
                  </a:ext>
                </a:extLst>
              </p:cNvPr>
              <p:cNvSpPr txBox="1">
                <a:spLocks noRot="1" noChangeAspect="1" noMove="1" noResize="1" noEditPoints="1" noAdjustHandles="1" noChangeArrowheads="1" noChangeShapeType="1" noTextEdit="1"/>
              </p:cNvSpPr>
              <p:nvPr/>
            </p:nvSpPr>
            <p:spPr>
              <a:xfrm>
                <a:off x="157627" y="1688016"/>
                <a:ext cx="525400" cy="369332"/>
              </a:xfrm>
              <a:prstGeom prst="rect">
                <a:avLst/>
              </a:prstGeom>
              <a:blipFill>
                <a:blip r:embed="rId5"/>
                <a:stretch>
                  <a:fillRect b="-1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CasellaDiTesto 27">
                <a:extLst>
                  <a:ext uri="{FF2B5EF4-FFF2-40B4-BE49-F238E27FC236}">
                    <a16:creationId xmlns:a16="http://schemas.microsoft.com/office/drawing/2014/main" id="{E5859B80-3F02-4470-A1BF-3A932FAD0F89}"/>
                  </a:ext>
                </a:extLst>
              </p:cNvPr>
              <p:cNvSpPr txBox="1"/>
              <p:nvPr/>
            </p:nvSpPr>
            <p:spPr>
              <a:xfrm>
                <a:off x="147091" y="2167822"/>
                <a:ext cx="52540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it-IT" b="0" i="1" smtClean="0">
                              <a:latin typeface="Cambria Math" panose="02040503050406030204" pitchFamily="18" charset="0"/>
                            </a:rPr>
                            <m:t>𝑥</m:t>
                          </m:r>
                        </m:e>
                        <m:sub>
                          <m:r>
                            <a:rPr lang="it-IT" b="0" i="1" smtClean="0">
                              <a:latin typeface="Cambria Math" panose="02040503050406030204" pitchFamily="18" charset="0"/>
                            </a:rPr>
                            <m:t>𝑖</m:t>
                          </m:r>
                          <m:r>
                            <a:rPr lang="it-IT" b="0" i="1" smtClean="0">
                              <a:latin typeface="Cambria Math" panose="02040503050406030204" pitchFamily="18" charset="0"/>
                            </a:rPr>
                            <m:t>2</m:t>
                          </m:r>
                        </m:sub>
                      </m:sSub>
                    </m:oMath>
                  </m:oMathPara>
                </a14:m>
                <a:endParaRPr lang="en-US" dirty="0"/>
              </a:p>
            </p:txBody>
          </p:sp>
        </mc:Choice>
        <mc:Fallback xmlns="">
          <p:sp>
            <p:nvSpPr>
              <p:cNvPr id="28" name="CasellaDiTesto 27">
                <a:extLst>
                  <a:ext uri="{FF2B5EF4-FFF2-40B4-BE49-F238E27FC236}">
                    <a16:creationId xmlns:a16="http://schemas.microsoft.com/office/drawing/2014/main" id="{E5859B80-3F02-4470-A1BF-3A932FAD0F89}"/>
                  </a:ext>
                </a:extLst>
              </p:cNvPr>
              <p:cNvSpPr txBox="1">
                <a:spLocks noRot="1" noChangeAspect="1" noMove="1" noResize="1" noEditPoints="1" noAdjustHandles="1" noChangeArrowheads="1" noChangeShapeType="1" noTextEdit="1"/>
              </p:cNvSpPr>
              <p:nvPr/>
            </p:nvSpPr>
            <p:spPr>
              <a:xfrm>
                <a:off x="147091" y="2167822"/>
                <a:ext cx="525400" cy="369332"/>
              </a:xfrm>
              <a:prstGeom prst="rect">
                <a:avLst/>
              </a:prstGeom>
              <a:blipFill>
                <a:blip r:embed="rId6"/>
                <a:stretch>
                  <a:fillRect b="-1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CasellaDiTesto 28">
                <a:extLst>
                  <a:ext uri="{FF2B5EF4-FFF2-40B4-BE49-F238E27FC236}">
                    <a16:creationId xmlns:a16="http://schemas.microsoft.com/office/drawing/2014/main" id="{D5811BB3-8343-4FD5-8C70-144026D51186}"/>
                  </a:ext>
                </a:extLst>
              </p:cNvPr>
              <p:cNvSpPr txBox="1"/>
              <p:nvPr/>
            </p:nvSpPr>
            <p:spPr>
              <a:xfrm>
                <a:off x="145440" y="2647628"/>
                <a:ext cx="52540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it-IT" b="0" i="1" smtClean="0">
                              <a:latin typeface="Cambria Math" panose="02040503050406030204" pitchFamily="18" charset="0"/>
                            </a:rPr>
                            <m:t>𝑥</m:t>
                          </m:r>
                        </m:e>
                        <m:sub>
                          <m:r>
                            <a:rPr lang="it-IT" b="0" i="1" smtClean="0">
                              <a:latin typeface="Cambria Math" panose="02040503050406030204" pitchFamily="18" charset="0"/>
                            </a:rPr>
                            <m:t>𝑖</m:t>
                          </m:r>
                          <m:r>
                            <a:rPr lang="it-IT" b="0" i="1" smtClean="0">
                              <a:latin typeface="Cambria Math" panose="02040503050406030204" pitchFamily="18" charset="0"/>
                            </a:rPr>
                            <m:t>3</m:t>
                          </m:r>
                        </m:sub>
                      </m:sSub>
                    </m:oMath>
                  </m:oMathPara>
                </a14:m>
                <a:endParaRPr lang="en-US" dirty="0"/>
              </a:p>
            </p:txBody>
          </p:sp>
        </mc:Choice>
        <mc:Fallback xmlns="">
          <p:sp>
            <p:nvSpPr>
              <p:cNvPr id="29" name="CasellaDiTesto 28">
                <a:extLst>
                  <a:ext uri="{FF2B5EF4-FFF2-40B4-BE49-F238E27FC236}">
                    <a16:creationId xmlns:a16="http://schemas.microsoft.com/office/drawing/2014/main" id="{D5811BB3-8343-4FD5-8C70-144026D51186}"/>
                  </a:ext>
                </a:extLst>
              </p:cNvPr>
              <p:cNvSpPr txBox="1">
                <a:spLocks noRot="1" noChangeAspect="1" noMove="1" noResize="1" noEditPoints="1" noAdjustHandles="1" noChangeArrowheads="1" noChangeShapeType="1" noTextEdit="1"/>
              </p:cNvSpPr>
              <p:nvPr/>
            </p:nvSpPr>
            <p:spPr>
              <a:xfrm>
                <a:off x="145440" y="2647628"/>
                <a:ext cx="525400" cy="369332"/>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CasellaDiTesto 29">
                <a:extLst>
                  <a:ext uri="{FF2B5EF4-FFF2-40B4-BE49-F238E27FC236}">
                    <a16:creationId xmlns:a16="http://schemas.microsoft.com/office/drawing/2014/main" id="{6A11928E-A00C-4EB7-A6C1-6A84A668DB1F}"/>
                  </a:ext>
                </a:extLst>
              </p:cNvPr>
              <p:cNvSpPr txBox="1"/>
              <p:nvPr/>
            </p:nvSpPr>
            <p:spPr>
              <a:xfrm>
                <a:off x="1955434" y="1078766"/>
                <a:ext cx="47263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it-IT" b="0" i="1" smtClean="0">
                              <a:latin typeface="Cambria Math" panose="02040503050406030204" pitchFamily="18" charset="0"/>
                            </a:rPr>
                            <m:t>𝑛</m:t>
                          </m:r>
                        </m:e>
                        <m:sub>
                          <m:r>
                            <a:rPr lang="it-IT" b="0" i="1" smtClean="0">
                              <a:latin typeface="Cambria Math" panose="02040503050406030204" pitchFamily="18" charset="0"/>
                            </a:rPr>
                            <m:t>1</m:t>
                          </m:r>
                        </m:sub>
                      </m:sSub>
                    </m:oMath>
                  </m:oMathPara>
                </a14:m>
                <a:endParaRPr lang="en-US" dirty="0"/>
              </a:p>
            </p:txBody>
          </p:sp>
        </mc:Choice>
        <mc:Fallback xmlns="">
          <p:sp>
            <p:nvSpPr>
              <p:cNvPr id="30" name="CasellaDiTesto 29">
                <a:extLst>
                  <a:ext uri="{FF2B5EF4-FFF2-40B4-BE49-F238E27FC236}">
                    <a16:creationId xmlns:a16="http://schemas.microsoft.com/office/drawing/2014/main" id="{6A11928E-A00C-4EB7-A6C1-6A84A668DB1F}"/>
                  </a:ext>
                </a:extLst>
              </p:cNvPr>
              <p:cNvSpPr txBox="1">
                <a:spLocks noRot="1" noChangeAspect="1" noMove="1" noResize="1" noEditPoints="1" noAdjustHandles="1" noChangeArrowheads="1" noChangeShapeType="1" noTextEdit="1"/>
              </p:cNvSpPr>
              <p:nvPr/>
            </p:nvSpPr>
            <p:spPr>
              <a:xfrm>
                <a:off x="1955434" y="1078766"/>
                <a:ext cx="472630" cy="369332"/>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CasellaDiTesto 30">
                <a:extLst>
                  <a:ext uri="{FF2B5EF4-FFF2-40B4-BE49-F238E27FC236}">
                    <a16:creationId xmlns:a16="http://schemas.microsoft.com/office/drawing/2014/main" id="{5ED68F9A-2A13-4AF7-9088-5499B375CFBD}"/>
                  </a:ext>
                </a:extLst>
              </p:cNvPr>
              <p:cNvSpPr txBox="1"/>
              <p:nvPr/>
            </p:nvSpPr>
            <p:spPr>
              <a:xfrm>
                <a:off x="1955434" y="1783556"/>
                <a:ext cx="477951"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it-IT" b="0" i="1" smtClean="0">
                              <a:latin typeface="Cambria Math" panose="02040503050406030204" pitchFamily="18" charset="0"/>
                            </a:rPr>
                            <m:t>𝑛</m:t>
                          </m:r>
                        </m:e>
                        <m:sub>
                          <m:r>
                            <a:rPr lang="it-IT" b="0" i="1" smtClean="0">
                              <a:latin typeface="Cambria Math" panose="02040503050406030204" pitchFamily="18" charset="0"/>
                            </a:rPr>
                            <m:t>2</m:t>
                          </m:r>
                        </m:sub>
                      </m:sSub>
                    </m:oMath>
                  </m:oMathPara>
                </a14:m>
                <a:endParaRPr lang="en-US" dirty="0"/>
              </a:p>
            </p:txBody>
          </p:sp>
        </mc:Choice>
        <mc:Fallback xmlns="">
          <p:sp>
            <p:nvSpPr>
              <p:cNvPr id="31" name="CasellaDiTesto 30">
                <a:extLst>
                  <a:ext uri="{FF2B5EF4-FFF2-40B4-BE49-F238E27FC236}">
                    <a16:creationId xmlns:a16="http://schemas.microsoft.com/office/drawing/2014/main" id="{5ED68F9A-2A13-4AF7-9088-5499B375CFBD}"/>
                  </a:ext>
                </a:extLst>
              </p:cNvPr>
              <p:cNvSpPr txBox="1">
                <a:spLocks noRot="1" noChangeAspect="1" noMove="1" noResize="1" noEditPoints="1" noAdjustHandles="1" noChangeArrowheads="1" noChangeShapeType="1" noTextEdit="1"/>
              </p:cNvSpPr>
              <p:nvPr/>
            </p:nvSpPr>
            <p:spPr>
              <a:xfrm>
                <a:off x="1955434" y="1783556"/>
                <a:ext cx="477951" cy="369332"/>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 name="CasellaDiTesto 31">
                <a:extLst>
                  <a:ext uri="{FF2B5EF4-FFF2-40B4-BE49-F238E27FC236}">
                    <a16:creationId xmlns:a16="http://schemas.microsoft.com/office/drawing/2014/main" id="{B2E9E9FB-B4FA-4F5E-A8A7-31C9C9018790}"/>
                  </a:ext>
                </a:extLst>
              </p:cNvPr>
              <p:cNvSpPr txBox="1"/>
              <p:nvPr/>
            </p:nvSpPr>
            <p:spPr>
              <a:xfrm>
                <a:off x="1941649" y="3154887"/>
                <a:ext cx="477951"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it-IT" b="0" i="1" smtClean="0">
                              <a:latin typeface="Cambria Math" panose="02040503050406030204" pitchFamily="18" charset="0"/>
                            </a:rPr>
                            <m:t>𝑛</m:t>
                          </m:r>
                        </m:e>
                        <m:sub>
                          <m:r>
                            <a:rPr lang="it-IT" b="0" i="1" smtClean="0">
                              <a:latin typeface="Cambria Math" panose="02040503050406030204" pitchFamily="18" charset="0"/>
                            </a:rPr>
                            <m:t>4</m:t>
                          </m:r>
                        </m:sub>
                      </m:sSub>
                    </m:oMath>
                  </m:oMathPara>
                </a14:m>
                <a:endParaRPr lang="en-US" dirty="0"/>
              </a:p>
            </p:txBody>
          </p:sp>
        </mc:Choice>
        <mc:Fallback xmlns="">
          <p:sp>
            <p:nvSpPr>
              <p:cNvPr id="32" name="CasellaDiTesto 31">
                <a:extLst>
                  <a:ext uri="{FF2B5EF4-FFF2-40B4-BE49-F238E27FC236}">
                    <a16:creationId xmlns:a16="http://schemas.microsoft.com/office/drawing/2014/main" id="{B2E9E9FB-B4FA-4F5E-A8A7-31C9C9018790}"/>
                  </a:ext>
                </a:extLst>
              </p:cNvPr>
              <p:cNvSpPr txBox="1">
                <a:spLocks noRot="1" noChangeAspect="1" noMove="1" noResize="1" noEditPoints="1" noAdjustHandles="1" noChangeArrowheads="1" noChangeShapeType="1" noTextEdit="1"/>
              </p:cNvSpPr>
              <p:nvPr/>
            </p:nvSpPr>
            <p:spPr>
              <a:xfrm>
                <a:off x="1941649" y="3154887"/>
                <a:ext cx="477951" cy="369332"/>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CasellaDiTesto 32">
                <a:extLst>
                  <a:ext uri="{FF2B5EF4-FFF2-40B4-BE49-F238E27FC236}">
                    <a16:creationId xmlns:a16="http://schemas.microsoft.com/office/drawing/2014/main" id="{9349ED77-2DAA-436E-809D-C635B5E5D1C7}"/>
                  </a:ext>
                </a:extLst>
              </p:cNvPr>
              <p:cNvSpPr txBox="1"/>
              <p:nvPr/>
            </p:nvSpPr>
            <p:spPr>
              <a:xfrm>
                <a:off x="4400999" y="1787889"/>
                <a:ext cx="506100" cy="35394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it-IT" sz="1700" i="1" smtClean="0">
                              <a:latin typeface="Cambria Math" panose="02040503050406030204" pitchFamily="18" charset="0"/>
                            </a:rPr>
                          </m:ctrlPr>
                        </m:sSubPr>
                        <m:e>
                          <m:r>
                            <a:rPr lang="it-IT" sz="1700" b="0" i="1" smtClean="0">
                              <a:latin typeface="Cambria Math" panose="02040503050406030204" pitchFamily="18" charset="0"/>
                            </a:rPr>
                            <m:t>𝑦</m:t>
                          </m:r>
                        </m:e>
                        <m:sub>
                          <m:r>
                            <a:rPr lang="it-IT" sz="1700" b="0" i="1" smtClean="0">
                              <a:latin typeface="Cambria Math" panose="02040503050406030204" pitchFamily="18" charset="0"/>
                            </a:rPr>
                            <m:t>𝑖</m:t>
                          </m:r>
                          <m:r>
                            <a:rPr lang="it-IT" sz="1700" b="0" i="1" smtClean="0">
                              <a:latin typeface="Cambria Math" panose="02040503050406030204" pitchFamily="18" charset="0"/>
                            </a:rPr>
                            <m:t>1</m:t>
                          </m:r>
                        </m:sub>
                      </m:sSub>
                    </m:oMath>
                  </m:oMathPara>
                </a14:m>
                <a:endParaRPr lang="en-US" sz="1700" dirty="0"/>
              </a:p>
            </p:txBody>
          </p:sp>
        </mc:Choice>
        <mc:Fallback xmlns="">
          <p:sp>
            <p:nvSpPr>
              <p:cNvPr id="33" name="CasellaDiTesto 32">
                <a:extLst>
                  <a:ext uri="{FF2B5EF4-FFF2-40B4-BE49-F238E27FC236}">
                    <a16:creationId xmlns:a16="http://schemas.microsoft.com/office/drawing/2014/main" id="{9349ED77-2DAA-436E-809D-C635B5E5D1C7}"/>
                  </a:ext>
                </a:extLst>
              </p:cNvPr>
              <p:cNvSpPr txBox="1">
                <a:spLocks noRot="1" noChangeAspect="1" noMove="1" noResize="1" noEditPoints="1" noAdjustHandles="1" noChangeArrowheads="1" noChangeShapeType="1" noTextEdit="1"/>
              </p:cNvSpPr>
              <p:nvPr/>
            </p:nvSpPr>
            <p:spPr>
              <a:xfrm>
                <a:off x="4400999" y="1787889"/>
                <a:ext cx="506100" cy="353943"/>
              </a:xfrm>
              <a:prstGeom prst="rect">
                <a:avLst/>
              </a:prstGeom>
              <a:blipFill>
                <a:blip r:embed="rId11"/>
                <a:stretch>
                  <a:fillRect b="-3448"/>
                </a:stretch>
              </a:blipFill>
            </p:spPr>
            <p:txBody>
              <a:bodyPr/>
              <a:lstStyle/>
              <a:p>
                <a:r>
                  <a:rPr lang="en-US">
                    <a:noFill/>
                  </a:rPr>
                  <a:t> </a:t>
                </a:r>
              </a:p>
            </p:txBody>
          </p:sp>
        </mc:Fallback>
      </mc:AlternateContent>
      <p:sp>
        <p:nvSpPr>
          <p:cNvPr id="34" name="CasellaDiTesto 33">
            <a:extLst>
              <a:ext uri="{FF2B5EF4-FFF2-40B4-BE49-F238E27FC236}">
                <a16:creationId xmlns:a16="http://schemas.microsoft.com/office/drawing/2014/main" id="{B9FBDD33-F282-48F9-9BA6-2F64DA827F52}"/>
              </a:ext>
            </a:extLst>
          </p:cNvPr>
          <p:cNvSpPr txBox="1"/>
          <p:nvPr/>
        </p:nvSpPr>
        <p:spPr>
          <a:xfrm>
            <a:off x="1671796" y="659549"/>
            <a:ext cx="1318502" cy="338554"/>
          </a:xfrm>
          <a:prstGeom prst="rect">
            <a:avLst/>
          </a:prstGeom>
          <a:noFill/>
        </p:spPr>
        <p:txBody>
          <a:bodyPr wrap="square">
            <a:spAutoFit/>
          </a:bodyPr>
          <a:lstStyle/>
          <a:p>
            <a:r>
              <a:rPr lang="en-US" sz="1600" b="1" dirty="0"/>
              <a:t>1</a:t>
            </a:r>
            <a:r>
              <a:rPr lang="en-US" sz="1600" b="1" baseline="30000" dirty="0"/>
              <a:t>st</a:t>
            </a:r>
            <a:r>
              <a:rPr lang="en-US" sz="1600" b="1" dirty="0"/>
              <a:t> FC layer</a:t>
            </a:r>
            <a:endParaRPr lang="en-US" sz="1600" dirty="0"/>
          </a:p>
        </p:txBody>
      </p:sp>
      <p:sp>
        <p:nvSpPr>
          <p:cNvPr id="35" name="Rettangolo 34">
            <a:extLst>
              <a:ext uri="{FF2B5EF4-FFF2-40B4-BE49-F238E27FC236}">
                <a16:creationId xmlns:a16="http://schemas.microsoft.com/office/drawing/2014/main" id="{F6C39C0C-B242-4638-A8E5-83514C6373B6}"/>
              </a:ext>
            </a:extLst>
          </p:cNvPr>
          <p:cNvSpPr/>
          <p:nvPr/>
        </p:nvSpPr>
        <p:spPr>
          <a:xfrm>
            <a:off x="1747236" y="960783"/>
            <a:ext cx="882473" cy="279060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ttangolo 35">
            <a:extLst>
              <a:ext uri="{FF2B5EF4-FFF2-40B4-BE49-F238E27FC236}">
                <a16:creationId xmlns:a16="http://schemas.microsoft.com/office/drawing/2014/main" id="{43F50314-3A58-4E2A-93F7-238D6E985061}"/>
              </a:ext>
            </a:extLst>
          </p:cNvPr>
          <p:cNvSpPr/>
          <p:nvPr/>
        </p:nvSpPr>
        <p:spPr>
          <a:xfrm>
            <a:off x="202752" y="1526676"/>
            <a:ext cx="882473" cy="168822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CasellaDiTesto 36">
            <a:extLst>
              <a:ext uri="{FF2B5EF4-FFF2-40B4-BE49-F238E27FC236}">
                <a16:creationId xmlns:a16="http://schemas.microsoft.com/office/drawing/2014/main" id="{45C02CAB-C16D-45DE-BBEC-D272922A2933}"/>
              </a:ext>
            </a:extLst>
          </p:cNvPr>
          <p:cNvSpPr txBox="1"/>
          <p:nvPr/>
        </p:nvSpPr>
        <p:spPr>
          <a:xfrm>
            <a:off x="96434" y="1191982"/>
            <a:ext cx="1163762" cy="338554"/>
          </a:xfrm>
          <a:prstGeom prst="rect">
            <a:avLst/>
          </a:prstGeom>
          <a:noFill/>
        </p:spPr>
        <p:txBody>
          <a:bodyPr wrap="square">
            <a:spAutoFit/>
          </a:bodyPr>
          <a:lstStyle/>
          <a:p>
            <a:r>
              <a:rPr lang="en-US" sz="1600" b="1" dirty="0"/>
              <a:t>Input layer</a:t>
            </a:r>
            <a:endParaRPr lang="en-US" sz="1600" dirty="0"/>
          </a:p>
        </p:txBody>
      </p:sp>
      <p:sp>
        <p:nvSpPr>
          <p:cNvPr id="38" name="CasellaDiTesto 37">
            <a:extLst>
              <a:ext uri="{FF2B5EF4-FFF2-40B4-BE49-F238E27FC236}">
                <a16:creationId xmlns:a16="http://schemas.microsoft.com/office/drawing/2014/main" id="{7A3EA34A-5FAA-4A60-94A7-78C433510EAA}"/>
              </a:ext>
            </a:extLst>
          </p:cNvPr>
          <p:cNvSpPr txBox="1"/>
          <p:nvPr/>
        </p:nvSpPr>
        <p:spPr>
          <a:xfrm>
            <a:off x="4108616" y="1513259"/>
            <a:ext cx="1303602" cy="338554"/>
          </a:xfrm>
          <a:prstGeom prst="rect">
            <a:avLst/>
          </a:prstGeom>
          <a:noFill/>
        </p:spPr>
        <p:txBody>
          <a:bodyPr wrap="square">
            <a:spAutoFit/>
          </a:bodyPr>
          <a:lstStyle/>
          <a:p>
            <a:r>
              <a:rPr lang="en-US" sz="1600" b="1" dirty="0"/>
              <a:t>Output layer</a:t>
            </a:r>
            <a:endParaRPr lang="en-US" sz="1600" dirty="0"/>
          </a:p>
        </p:txBody>
      </p:sp>
      <mc:AlternateContent xmlns:mc="http://schemas.openxmlformats.org/markup-compatibility/2006" xmlns:a14="http://schemas.microsoft.com/office/drawing/2010/main">
        <mc:Choice Requires="a14">
          <p:sp>
            <p:nvSpPr>
              <p:cNvPr id="39" name="CasellaDiTesto 38">
                <a:extLst>
                  <a:ext uri="{FF2B5EF4-FFF2-40B4-BE49-F238E27FC236}">
                    <a16:creationId xmlns:a16="http://schemas.microsoft.com/office/drawing/2014/main" id="{F6211B2E-883D-4B9A-BBA3-44A22A6BC7C4}"/>
                  </a:ext>
                </a:extLst>
              </p:cNvPr>
              <p:cNvSpPr txBox="1"/>
              <p:nvPr/>
            </p:nvSpPr>
            <p:spPr>
              <a:xfrm>
                <a:off x="3124640" y="1458332"/>
                <a:ext cx="47263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it-IT" b="0" i="1" smtClean="0">
                              <a:latin typeface="Cambria Math" panose="02040503050406030204" pitchFamily="18" charset="0"/>
                            </a:rPr>
                            <m:t>𝑛</m:t>
                          </m:r>
                        </m:e>
                        <m:sub>
                          <m:r>
                            <a:rPr lang="it-IT" b="0" i="1" smtClean="0">
                              <a:latin typeface="Cambria Math" panose="02040503050406030204" pitchFamily="18" charset="0"/>
                            </a:rPr>
                            <m:t>1</m:t>
                          </m:r>
                        </m:sub>
                      </m:sSub>
                    </m:oMath>
                  </m:oMathPara>
                </a14:m>
                <a:endParaRPr lang="en-US" dirty="0"/>
              </a:p>
            </p:txBody>
          </p:sp>
        </mc:Choice>
        <mc:Fallback xmlns="">
          <p:sp>
            <p:nvSpPr>
              <p:cNvPr id="39" name="CasellaDiTesto 38">
                <a:extLst>
                  <a:ext uri="{FF2B5EF4-FFF2-40B4-BE49-F238E27FC236}">
                    <a16:creationId xmlns:a16="http://schemas.microsoft.com/office/drawing/2014/main" id="{F6211B2E-883D-4B9A-BBA3-44A22A6BC7C4}"/>
                  </a:ext>
                </a:extLst>
              </p:cNvPr>
              <p:cNvSpPr txBox="1">
                <a:spLocks noRot="1" noChangeAspect="1" noMove="1" noResize="1" noEditPoints="1" noAdjustHandles="1" noChangeArrowheads="1" noChangeShapeType="1" noTextEdit="1"/>
              </p:cNvSpPr>
              <p:nvPr/>
            </p:nvSpPr>
            <p:spPr>
              <a:xfrm>
                <a:off x="3124640" y="1458332"/>
                <a:ext cx="472630" cy="369332"/>
              </a:xfrm>
              <a:prstGeom prst="rect">
                <a:avLst/>
              </a:prstGeom>
              <a:blipFill>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0" name="CasellaDiTesto 39">
                <a:extLst>
                  <a:ext uri="{FF2B5EF4-FFF2-40B4-BE49-F238E27FC236}">
                    <a16:creationId xmlns:a16="http://schemas.microsoft.com/office/drawing/2014/main" id="{7FD25E44-9BCF-4161-8173-CC53DBD5DE7B}"/>
                  </a:ext>
                </a:extLst>
              </p:cNvPr>
              <p:cNvSpPr txBox="1"/>
              <p:nvPr/>
            </p:nvSpPr>
            <p:spPr>
              <a:xfrm>
                <a:off x="3124640" y="2163122"/>
                <a:ext cx="477951"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it-IT" b="0" i="1" smtClean="0">
                              <a:latin typeface="Cambria Math" panose="02040503050406030204" pitchFamily="18" charset="0"/>
                            </a:rPr>
                            <m:t>𝑛</m:t>
                          </m:r>
                        </m:e>
                        <m:sub>
                          <m:r>
                            <a:rPr lang="it-IT" b="0" i="1" smtClean="0">
                              <a:latin typeface="Cambria Math" panose="02040503050406030204" pitchFamily="18" charset="0"/>
                            </a:rPr>
                            <m:t>2</m:t>
                          </m:r>
                        </m:sub>
                      </m:sSub>
                    </m:oMath>
                  </m:oMathPara>
                </a14:m>
                <a:endParaRPr lang="en-US" dirty="0"/>
              </a:p>
            </p:txBody>
          </p:sp>
        </mc:Choice>
        <mc:Fallback xmlns="">
          <p:sp>
            <p:nvSpPr>
              <p:cNvPr id="40" name="CasellaDiTesto 39">
                <a:extLst>
                  <a:ext uri="{FF2B5EF4-FFF2-40B4-BE49-F238E27FC236}">
                    <a16:creationId xmlns:a16="http://schemas.microsoft.com/office/drawing/2014/main" id="{7FD25E44-9BCF-4161-8173-CC53DBD5DE7B}"/>
                  </a:ext>
                </a:extLst>
              </p:cNvPr>
              <p:cNvSpPr txBox="1">
                <a:spLocks noRot="1" noChangeAspect="1" noMove="1" noResize="1" noEditPoints="1" noAdjustHandles="1" noChangeArrowheads="1" noChangeShapeType="1" noTextEdit="1"/>
              </p:cNvSpPr>
              <p:nvPr/>
            </p:nvSpPr>
            <p:spPr>
              <a:xfrm>
                <a:off x="3124640" y="2163122"/>
                <a:ext cx="477951" cy="369332"/>
              </a:xfrm>
              <a:prstGeom prst="rect">
                <a:avLst/>
              </a:prstGeom>
              <a:blipFill>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CasellaDiTesto 40">
                <a:extLst>
                  <a:ext uri="{FF2B5EF4-FFF2-40B4-BE49-F238E27FC236}">
                    <a16:creationId xmlns:a16="http://schemas.microsoft.com/office/drawing/2014/main" id="{E143916D-2DB3-4B72-B742-CDA2B040685F}"/>
                  </a:ext>
                </a:extLst>
              </p:cNvPr>
              <p:cNvSpPr txBox="1"/>
              <p:nvPr/>
            </p:nvSpPr>
            <p:spPr>
              <a:xfrm>
                <a:off x="3120380" y="2841754"/>
                <a:ext cx="477951"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it-IT" b="0" i="1" smtClean="0">
                              <a:latin typeface="Cambria Math" panose="02040503050406030204" pitchFamily="18" charset="0"/>
                            </a:rPr>
                            <m:t>𝑛</m:t>
                          </m:r>
                        </m:e>
                        <m:sub>
                          <m:r>
                            <a:rPr lang="it-IT" b="0" i="1" smtClean="0">
                              <a:latin typeface="Cambria Math" panose="02040503050406030204" pitchFamily="18" charset="0"/>
                            </a:rPr>
                            <m:t>3</m:t>
                          </m:r>
                        </m:sub>
                      </m:sSub>
                    </m:oMath>
                  </m:oMathPara>
                </a14:m>
                <a:endParaRPr lang="en-US" dirty="0"/>
              </a:p>
            </p:txBody>
          </p:sp>
        </mc:Choice>
        <mc:Fallback xmlns="">
          <p:sp>
            <p:nvSpPr>
              <p:cNvPr id="41" name="CasellaDiTesto 40">
                <a:extLst>
                  <a:ext uri="{FF2B5EF4-FFF2-40B4-BE49-F238E27FC236}">
                    <a16:creationId xmlns:a16="http://schemas.microsoft.com/office/drawing/2014/main" id="{E143916D-2DB3-4B72-B742-CDA2B040685F}"/>
                  </a:ext>
                </a:extLst>
              </p:cNvPr>
              <p:cNvSpPr txBox="1">
                <a:spLocks noRot="1" noChangeAspect="1" noMove="1" noResize="1" noEditPoints="1" noAdjustHandles="1" noChangeArrowheads="1" noChangeShapeType="1" noTextEdit="1"/>
              </p:cNvSpPr>
              <p:nvPr/>
            </p:nvSpPr>
            <p:spPr>
              <a:xfrm>
                <a:off x="3120380" y="2841754"/>
                <a:ext cx="477951" cy="369332"/>
              </a:xfrm>
              <a:prstGeom prst="rect">
                <a:avLst/>
              </a:prstGeom>
              <a:blipFill>
                <a:blip r:embed="rId14"/>
                <a:stretch>
                  <a:fillRect/>
                </a:stretch>
              </a:blipFill>
            </p:spPr>
            <p:txBody>
              <a:bodyPr/>
              <a:lstStyle/>
              <a:p>
                <a:r>
                  <a:rPr lang="en-US">
                    <a:noFill/>
                  </a:rPr>
                  <a:t> </a:t>
                </a:r>
              </a:p>
            </p:txBody>
          </p:sp>
        </mc:Fallback>
      </mc:AlternateContent>
      <p:sp>
        <p:nvSpPr>
          <p:cNvPr id="42" name="Rettangolo 41">
            <a:extLst>
              <a:ext uri="{FF2B5EF4-FFF2-40B4-BE49-F238E27FC236}">
                <a16:creationId xmlns:a16="http://schemas.microsoft.com/office/drawing/2014/main" id="{1406199B-C221-4200-A3C8-A54F884AFE18}"/>
              </a:ext>
            </a:extLst>
          </p:cNvPr>
          <p:cNvSpPr/>
          <p:nvPr/>
        </p:nvSpPr>
        <p:spPr>
          <a:xfrm>
            <a:off x="2899189" y="960783"/>
            <a:ext cx="882473" cy="279060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e 42">
            <a:extLst>
              <a:ext uri="{FF2B5EF4-FFF2-40B4-BE49-F238E27FC236}">
                <a16:creationId xmlns:a16="http://schemas.microsoft.com/office/drawing/2014/main" id="{CE0EC91A-8ADA-4CDD-8D35-E6A757E922D5}"/>
              </a:ext>
            </a:extLst>
          </p:cNvPr>
          <p:cNvSpPr>
            <a:spLocks noChangeAspect="1"/>
          </p:cNvSpPr>
          <p:nvPr/>
        </p:nvSpPr>
        <p:spPr>
          <a:xfrm>
            <a:off x="3100575" y="1468699"/>
            <a:ext cx="442611" cy="438478"/>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Ovale 43">
            <a:extLst>
              <a:ext uri="{FF2B5EF4-FFF2-40B4-BE49-F238E27FC236}">
                <a16:creationId xmlns:a16="http://schemas.microsoft.com/office/drawing/2014/main" id="{6DB26141-E855-49D9-9C64-3E7B30B23693}"/>
              </a:ext>
            </a:extLst>
          </p:cNvPr>
          <p:cNvSpPr>
            <a:spLocks noChangeAspect="1"/>
          </p:cNvSpPr>
          <p:nvPr/>
        </p:nvSpPr>
        <p:spPr>
          <a:xfrm>
            <a:off x="3100575" y="2151873"/>
            <a:ext cx="442611" cy="438478"/>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e 44">
            <a:extLst>
              <a:ext uri="{FF2B5EF4-FFF2-40B4-BE49-F238E27FC236}">
                <a16:creationId xmlns:a16="http://schemas.microsoft.com/office/drawing/2014/main" id="{44BF7C09-8565-46F0-A1D5-F95E02FA772B}"/>
              </a:ext>
            </a:extLst>
          </p:cNvPr>
          <p:cNvSpPr>
            <a:spLocks noChangeAspect="1"/>
          </p:cNvSpPr>
          <p:nvPr/>
        </p:nvSpPr>
        <p:spPr>
          <a:xfrm>
            <a:off x="3100575" y="2840030"/>
            <a:ext cx="442611" cy="438478"/>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6" name="Connettore 2 45">
            <a:extLst>
              <a:ext uri="{FF2B5EF4-FFF2-40B4-BE49-F238E27FC236}">
                <a16:creationId xmlns:a16="http://schemas.microsoft.com/office/drawing/2014/main" id="{E90145BD-D56D-4AE5-92CB-94F1FDD45744}"/>
              </a:ext>
            </a:extLst>
          </p:cNvPr>
          <p:cNvCxnSpPr>
            <a:cxnSpLocks/>
            <a:stCxn id="49" idx="6"/>
            <a:endCxn id="43" idx="2"/>
          </p:cNvCxnSpPr>
          <p:nvPr/>
        </p:nvCxnSpPr>
        <p:spPr>
          <a:xfrm>
            <a:off x="2401921" y="1312793"/>
            <a:ext cx="698654" cy="375145"/>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7" name="Connettore 2 46">
            <a:extLst>
              <a:ext uri="{FF2B5EF4-FFF2-40B4-BE49-F238E27FC236}">
                <a16:creationId xmlns:a16="http://schemas.microsoft.com/office/drawing/2014/main" id="{967700A6-48B5-4006-967B-491D77C13006}"/>
              </a:ext>
            </a:extLst>
          </p:cNvPr>
          <p:cNvCxnSpPr>
            <a:cxnSpLocks/>
            <a:stCxn id="51" idx="6"/>
            <a:endCxn id="43" idx="2"/>
          </p:cNvCxnSpPr>
          <p:nvPr/>
        </p:nvCxnSpPr>
        <p:spPr>
          <a:xfrm flipV="1">
            <a:off x="2401921" y="1687938"/>
            <a:ext cx="698654" cy="308029"/>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Connettore 2 47">
            <a:extLst>
              <a:ext uri="{FF2B5EF4-FFF2-40B4-BE49-F238E27FC236}">
                <a16:creationId xmlns:a16="http://schemas.microsoft.com/office/drawing/2014/main" id="{8E2C721D-7A5E-4C3E-A14E-43B272286DD3}"/>
              </a:ext>
            </a:extLst>
          </p:cNvPr>
          <p:cNvCxnSpPr>
            <a:cxnSpLocks/>
            <a:stCxn id="52" idx="6"/>
            <a:endCxn id="43" idx="2"/>
          </p:cNvCxnSpPr>
          <p:nvPr/>
        </p:nvCxnSpPr>
        <p:spPr>
          <a:xfrm flipV="1">
            <a:off x="2401921" y="1687938"/>
            <a:ext cx="698654" cy="996186"/>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9" name="Ovale 48">
            <a:extLst>
              <a:ext uri="{FF2B5EF4-FFF2-40B4-BE49-F238E27FC236}">
                <a16:creationId xmlns:a16="http://schemas.microsoft.com/office/drawing/2014/main" id="{A08E8490-B93E-4739-9EC2-DED198A4F0E1}"/>
              </a:ext>
            </a:extLst>
          </p:cNvPr>
          <p:cNvSpPr>
            <a:spLocks noChangeAspect="1"/>
          </p:cNvSpPr>
          <p:nvPr/>
        </p:nvSpPr>
        <p:spPr>
          <a:xfrm>
            <a:off x="1959310" y="1093554"/>
            <a:ext cx="442611" cy="438478"/>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50" name="CasellaDiTesto 49">
                <a:extLst>
                  <a:ext uri="{FF2B5EF4-FFF2-40B4-BE49-F238E27FC236}">
                    <a16:creationId xmlns:a16="http://schemas.microsoft.com/office/drawing/2014/main" id="{8E0BACD7-BF92-4AC4-99C8-11CEB79C750D}"/>
                  </a:ext>
                </a:extLst>
              </p:cNvPr>
              <p:cNvSpPr txBox="1"/>
              <p:nvPr/>
            </p:nvSpPr>
            <p:spPr>
              <a:xfrm>
                <a:off x="1951174" y="2462188"/>
                <a:ext cx="477951"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it-IT" b="0" i="1" smtClean="0">
                              <a:latin typeface="Cambria Math" panose="02040503050406030204" pitchFamily="18" charset="0"/>
                            </a:rPr>
                            <m:t>𝑛</m:t>
                          </m:r>
                        </m:e>
                        <m:sub>
                          <m:r>
                            <a:rPr lang="it-IT" b="0" i="1" smtClean="0">
                              <a:latin typeface="Cambria Math" panose="02040503050406030204" pitchFamily="18" charset="0"/>
                            </a:rPr>
                            <m:t>3</m:t>
                          </m:r>
                        </m:sub>
                      </m:sSub>
                    </m:oMath>
                  </m:oMathPara>
                </a14:m>
                <a:endParaRPr lang="en-US" dirty="0"/>
              </a:p>
            </p:txBody>
          </p:sp>
        </mc:Choice>
        <mc:Fallback xmlns="">
          <p:sp>
            <p:nvSpPr>
              <p:cNvPr id="50" name="CasellaDiTesto 49">
                <a:extLst>
                  <a:ext uri="{FF2B5EF4-FFF2-40B4-BE49-F238E27FC236}">
                    <a16:creationId xmlns:a16="http://schemas.microsoft.com/office/drawing/2014/main" id="{8E0BACD7-BF92-4AC4-99C8-11CEB79C750D}"/>
                  </a:ext>
                </a:extLst>
              </p:cNvPr>
              <p:cNvSpPr txBox="1">
                <a:spLocks noRot="1" noChangeAspect="1" noMove="1" noResize="1" noEditPoints="1" noAdjustHandles="1" noChangeArrowheads="1" noChangeShapeType="1" noTextEdit="1"/>
              </p:cNvSpPr>
              <p:nvPr/>
            </p:nvSpPr>
            <p:spPr>
              <a:xfrm>
                <a:off x="1951174" y="2462188"/>
                <a:ext cx="477951" cy="369332"/>
              </a:xfrm>
              <a:prstGeom prst="rect">
                <a:avLst/>
              </a:prstGeom>
              <a:blipFill>
                <a:blip r:embed="rId15"/>
                <a:stretch>
                  <a:fillRect/>
                </a:stretch>
              </a:blipFill>
            </p:spPr>
            <p:txBody>
              <a:bodyPr/>
              <a:lstStyle/>
              <a:p>
                <a:r>
                  <a:rPr lang="en-US">
                    <a:noFill/>
                  </a:rPr>
                  <a:t> </a:t>
                </a:r>
              </a:p>
            </p:txBody>
          </p:sp>
        </mc:Fallback>
      </mc:AlternateContent>
      <p:sp>
        <p:nvSpPr>
          <p:cNvPr id="51" name="Ovale 50">
            <a:extLst>
              <a:ext uri="{FF2B5EF4-FFF2-40B4-BE49-F238E27FC236}">
                <a16:creationId xmlns:a16="http://schemas.microsoft.com/office/drawing/2014/main" id="{6259E20B-2591-4F6F-9D35-FE20F7F69F28}"/>
              </a:ext>
            </a:extLst>
          </p:cNvPr>
          <p:cNvSpPr>
            <a:spLocks noChangeAspect="1"/>
          </p:cNvSpPr>
          <p:nvPr/>
        </p:nvSpPr>
        <p:spPr>
          <a:xfrm>
            <a:off x="1959310" y="1776728"/>
            <a:ext cx="442611" cy="438478"/>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e 51">
            <a:extLst>
              <a:ext uri="{FF2B5EF4-FFF2-40B4-BE49-F238E27FC236}">
                <a16:creationId xmlns:a16="http://schemas.microsoft.com/office/drawing/2014/main" id="{F64B3F15-6EB2-417F-AB44-F7B9FB18F02A}"/>
              </a:ext>
            </a:extLst>
          </p:cNvPr>
          <p:cNvSpPr>
            <a:spLocks noChangeAspect="1"/>
          </p:cNvSpPr>
          <p:nvPr/>
        </p:nvSpPr>
        <p:spPr>
          <a:xfrm>
            <a:off x="1959310" y="2464885"/>
            <a:ext cx="442611" cy="438478"/>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e 52">
            <a:extLst>
              <a:ext uri="{FF2B5EF4-FFF2-40B4-BE49-F238E27FC236}">
                <a16:creationId xmlns:a16="http://schemas.microsoft.com/office/drawing/2014/main" id="{28548E9A-0D94-4E90-A941-915A683397ED}"/>
              </a:ext>
            </a:extLst>
          </p:cNvPr>
          <p:cNvSpPr>
            <a:spLocks noChangeAspect="1"/>
          </p:cNvSpPr>
          <p:nvPr/>
        </p:nvSpPr>
        <p:spPr>
          <a:xfrm>
            <a:off x="1959310" y="3148058"/>
            <a:ext cx="442611" cy="438478"/>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4" name="Connettore 2 53">
            <a:extLst>
              <a:ext uri="{FF2B5EF4-FFF2-40B4-BE49-F238E27FC236}">
                <a16:creationId xmlns:a16="http://schemas.microsoft.com/office/drawing/2014/main" id="{3B97AA59-EADE-43C1-9823-EDF5740C768D}"/>
              </a:ext>
            </a:extLst>
          </p:cNvPr>
          <p:cNvCxnSpPr>
            <a:cxnSpLocks/>
            <a:stCxn id="53" idx="6"/>
            <a:endCxn id="43" idx="2"/>
          </p:cNvCxnSpPr>
          <p:nvPr/>
        </p:nvCxnSpPr>
        <p:spPr>
          <a:xfrm flipV="1">
            <a:off x="2401921" y="1687938"/>
            <a:ext cx="698654" cy="1679359"/>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5" name="Connettore 2 54">
            <a:extLst>
              <a:ext uri="{FF2B5EF4-FFF2-40B4-BE49-F238E27FC236}">
                <a16:creationId xmlns:a16="http://schemas.microsoft.com/office/drawing/2014/main" id="{9059087B-768E-4CB0-96CD-234066124155}"/>
              </a:ext>
            </a:extLst>
          </p:cNvPr>
          <p:cNvCxnSpPr>
            <a:cxnSpLocks/>
            <a:stCxn id="49" idx="6"/>
            <a:endCxn id="44" idx="2"/>
          </p:cNvCxnSpPr>
          <p:nvPr/>
        </p:nvCxnSpPr>
        <p:spPr>
          <a:xfrm>
            <a:off x="2401921" y="1312793"/>
            <a:ext cx="698654" cy="1058319"/>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6" name="Connettore 2 55">
            <a:extLst>
              <a:ext uri="{FF2B5EF4-FFF2-40B4-BE49-F238E27FC236}">
                <a16:creationId xmlns:a16="http://schemas.microsoft.com/office/drawing/2014/main" id="{6AE9EBC6-F646-47BE-9C0E-15771772FFCB}"/>
              </a:ext>
            </a:extLst>
          </p:cNvPr>
          <p:cNvCxnSpPr>
            <a:cxnSpLocks/>
            <a:stCxn id="51" idx="6"/>
            <a:endCxn id="44" idx="2"/>
          </p:cNvCxnSpPr>
          <p:nvPr/>
        </p:nvCxnSpPr>
        <p:spPr>
          <a:xfrm>
            <a:off x="2401921" y="1995967"/>
            <a:ext cx="698654" cy="375145"/>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7" name="Connettore 2 56">
            <a:extLst>
              <a:ext uri="{FF2B5EF4-FFF2-40B4-BE49-F238E27FC236}">
                <a16:creationId xmlns:a16="http://schemas.microsoft.com/office/drawing/2014/main" id="{43D9BE46-8A02-474D-B643-9758C4C2B28E}"/>
              </a:ext>
            </a:extLst>
          </p:cNvPr>
          <p:cNvCxnSpPr>
            <a:cxnSpLocks/>
            <a:stCxn id="52" idx="6"/>
            <a:endCxn id="44" idx="2"/>
          </p:cNvCxnSpPr>
          <p:nvPr/>
        </p:nvCxnSpPr>
        <p:spPr>
          <a:xfrm flipV="1">
            <a:off x="2401921" y="2371112"/>
            <a:ext cx="698654" cy="313012"/>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8" name="Connettore 2 57">
            <a:extLst>
              <a:ext uri="{FF2B5EF4-FFF2-40B4-BE49-F238E27FC236}">
                <a16:creationId xmlns:a16="http://schemas.microsoft.com/office/drawing/2014/main" id="{15D2DD2F-3F42-4F09-A709-335DB2AD17FB}"/>
              </a:ext>
            </a:extLst>
          </p:cNvPr>
          <p:cNvCxnSpPr>
            <a:cxnSpLocks/>
            <a:stCxn id="53" idx="6"/>
            <a:endCxn id="44" idx="2"/>
          </p:cNvCxnSpPr>
          <p:nvPr/>
        </p:nvCxnSpPr>
        <p:spPr>
          <a:xfrm flipV="1">
            <a:off x="2401921" y="2371112"/>
            <a:ext cx="698654" cy="996185"/>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9" name="Connettore 2 58">
            <a:extLst>
              <a:ext uri="{FF2B5EF4-FFF2-40B4-BE49-F238E27FC236}">
                <a16:creationId xmlns:a16="http://schemas.microsoft.com/office/drawing/2014/main" id="{C4AFE326-05E9-4263-9302-09E0384C0C77}"/>
              </a:ext>
            </a:extLst>
          </p:cNvPr>
          <p:cNvCxnSpPr>
            <a:cxnSpLocks/>
            <a:stCxn id="49" idx="6"/>
            <a:endCxn id="45" idx="2"/>
          </p:cNvCxnSpPr>
          <p:nvPr/>
        </p:nvCxnSpPr>
        <p:spPr>
          <a:xfrm>
            <a:off x="2401921" y="1312793"/>
            <a:ext cx="698654" cy="1746476"/>
          </a:xfrm>
          <a:prstGeom prst="straightConnector1">
            <a:avLst/>
          </a:prstGeom>
          <a:ln w="127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60" name="Connettore 2 59">
            <a:extLst>
              <a:ext uri="{FF2B5EF4-FFF2-40B4-BE49-F238E27FC236}">
                <a16:creationId xmlns:a16="http://schemas.microsoft.com/office/drawing/2014/main" id="{A35C9862-9D2A-4201-BCFE-5A2CE81FA10D}"/>
              </a:ext>
            </a:extLst>
          </p:cNvPr>
          <p:cNvCxnSpPr>
            <a:cxnSpLocks/>
            <a:stCxn id="51" idx="6"/>
            <a:endCxn id="45" idx="2"/>
          </p:cNvCxnSpPr>
          <p:nvPr/>
        </p:nvCxnSpPr>
        <p:spPr>
          <a:xfrm>
            <a:off x="2401921" y="1995967"/>
            <a:ext cx="698654" cy="1063302"/>
          </a:xfrm>
          <a:prstGeom prst="straightConnector1">
            <a:avLst/>
          </a:prstGeom>
          <a:ln w="127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61" name="Connettore 2 60">
            <a:extLst>
              <a:ext uri="{FF2B5EF4-FFF2-40B4-BE49-F238E27FC236}">
                <a16:creationId xmlns:a16="http://schemas.microsoft.com/office/drawing/2014/main" id="{957699E4-2788-47A9-BC0D-3D660BCD14AD}"/>
              </a:ext>
            </a:extLst>
          </p:cNvPr>
          <p:cNvCxnSpPr>
            <a:cxnSpLocks/>
            <a:stCxn id="52" idx="6"/>
            <a:endCxn id="45" idx="2"/>
          </p:cNvCxnSpPr>
          <p:nvPr/>
        </p:nvCxnSpPr>
        <p:spPr>
          <a:xfrm>
            <a:off x="2401921" y="2684124"/>
            <a:ext cx="698654" cy="375145"/>
          </a:xfrm>
          <a:prstGeom prst="straightConnector1">
            <a:avLst/>
          </a:prstGeom>
          <a:ln w="127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62" name="Connettore 2 61">
            <a:extLst>
              <a:ext uri="{FF2B5EF4-FFF2-40B4-BE49-F238E27FC236}">
                <a16:creationId xmlns:a16="http://schemas.microsoft.com/office/drawing/2014/main" id="{6AD7960C-8BE7-4B8C-9605-A7B7F83C8060}"/>
              </a:ext>
            </a:extLst>
          </p:cNvPr>
          <p:cNvCxnSpPr>
            <a:cxnSpLocks/>
            <a:stCxn id="53" idx="6"/>
            <a:endCxn id="45" idx="2"/>
          </p:cNvCxnSpPr>
          <p:nvPr/>
        </p:nvCxnSpPr>
        <p:spPr>
          <a:xfrm flipV="1">
            <a:off x="2401921" y="3059269"/>
            <a:ext cx="698654" cy="308028"/>
          </a:xfrm>
          <a:prstGeom prst="straightConnector1">
            <a:avLst/>
          </a:prstGeom>
          <a:ln w="12700">
            <a:solidFill>
              <a:srgbClr val="0070C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3" name="CasellaDiTesto 62">
                <a:extLst>
                  <a:ext uri="{FF2B5EF4-FFF2-40B4-BE49-F238E27FC236}">
                    <a16:creationId xmlns:a16="http://schemas.microsoft.com/office/drawing/2014/main" id="{5DFEF160-D6CE-4F8F-B801-17ECB34A7BC0}"/>
                  </a:ext>
                </a:extLst>
              </p:cNvPr>
              <p:cNvSpPr txBox="1"/>
              <p:nvPr/>
            </p:nvSpPr>
            <p:spPr>
              <a:xfrm>
                <a:off x="4405312" y="2353682"/>
                <a:ext cx="506100" cy="35394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it-IT" sz="1700" i="1" smtClean="0">
                              <a:latin typeface="Cambria Math" panose="02040503050406030204" pitchFamily="18" charset="0"/>
                            </a:rPr>
                          </m:ctrlPr>
                        </m:sSubPr>
                        <m:e>
                          <m:r>
                            <a:rPr lang="it-IT" sz="1700" b="0" i="1" smtClean="0">
                              <a:latin typeface="Cambria Math" panose="02040503050406030204" pitchFamily="18" charset="0"/>
                            </a:rPr>
                            <m:t>𝑦</m:t>
                          </m:r>
                        </m:e>
                        <m:sub>
                          <m:r>
                            <a:rPr lang="it-IT" sz="1700" b="0" i="1" smtClean="0">
                              <a:latin typeface="Cambria Math" panose="02040503050406030204" pitchFamily="18" charset="0"/>
                            </a:rPr>
                            <m:t>𝑖</m:t>
                          </m:r>
                          <m:r>
                            <a:rPr lang="it-IT" sz="1700" b="0" i="1" smtClean="0">
                              <a:latin typeface="Cambria Math" panose="02040503050406030204" pitchFamily="18" charset="0"/>
                            </a:rPr>
                            <m:t>2</m:t>
                          </m:r>
                        </m:sub>
                      </m:sSub>
                    </m:oMath>
                  </m:oMathPara>
                </a14:m>
                <a:endParaRPr lang="en-US" sz="1700" dirty="0"/>
              </a:p>
            </p:txBody>
          </p:sp>
        </mc:Choice>
        <mc:Fallback xmlns="">
          <p:sp>
            <p:nvSpPr>
              <p:cNvPr id="63" name="CasellaDiTesto 62">
                <a:extLst>
                  <a:ext uri="{FF2B5EF4-FFF2-40B4-BE49-F238E27FC236}">
                    <a16:creationId xmlns:a16="http://schemas.microsoft.com/office/drawing/2014/main" id="{5DFEF160-D6CE-4F8F-B801-17ECB34A7BC0}"/>
                  </a:ext>
                </a:extLst>
              </p:cNvPr>
              <p:cNvSpPr txBox="1">
                <a:spLocks noRot="1" noChangeAspect="1" noMove="1" noResize="1" noEditPoints="1" noAdjustHandles="1" noChangeArrowheads="1" noChangeShapeType="1" noTextEdit="1"/>
              </p:cNvSpPr>
              <p:nvPr/>
            </p:nvSpPr>
            <p:spPr>
              <a:xfrm>
                <a:off x="4405312" y="2353682"/>
                <a:ext cx="506100" cy="353943"/>
              </a:xfrm>
              <a:prstGeom prst="rect">
                <a:avLst/>
              </a:prstGeom>
              <a:blipFill>
                <a:blip r:embed="rId16"/>
                <a:stretch>
                  <a:fillRect b="-3448"/>
                </a:stretch>
              </a:blipFill>
            </p:spPr>
            <p:txBody>
              <a:bodyPr/>
              <a:lstStyle/>
              <a:p>
                <a:r>
                  <a:rPr lang="en-US">
                    <a:noFill/>
                  </a:rPr>
                  <a:t> </a:t>
                </a:r>
              </a:p>
            </p:txBody>
          </p:sp>
        </mc:Fallback>
      </mc:AlternateContent>
      <p:sp>
        <p:nvSpPr>
          <p:cNvPr id="64" name="Ovale 63">
            <a:extLst>
              <a:ext uri="{FF2B5EF4-FFF2-40B4-BE49-F238E27FC236}">
                <a16:creationId xmlns:a16="http://schemas.microsoft.com/office/drawing/2014/main" id="{3EFA7D0D-5E70-48C4-9776-D179C99D8CA4}"/>
              </a:ext>
            </a:extLst>
          </p:cNvPr>
          <p:cNvSpPr>
            <a:spLocks noChangeAspect="1"/>
          </p:cNvSpPr>
          <p:nvPr/>
        </p:nvSpPr>
        <p:spPr>
          <a:xfrm>
            <a:off x="4499252" y="2429382"/>
            <a:ext cx="295076" cy="292318"/>
          </a:xfrm>
          <a:prstGeom prst="ellipse">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5" name="Connettore 2 64">
            <a:extLst>
              <a:ext uri="{FF2B5EF4-FFF2-40B4-BE49-F238E27FC236}">
                <a16:creationId xmlns:a16="http://schemas.microsoft.com/office/drawing/2014/main" id="{D5D5F981-279C-46D0-96D6-6C2763A372FB}"/>
              </a:ext>
            </a:extLst>
          </p:cNvPr>
          <p:cNvCxnSpPr>
            <a:cxnSpLocks/>
            <a:stCxn id="43" idx="6"/>
            <a:endCxn id="64" idx="2"/>
          </p:cNvCxnSpPr>
          <p:nvPr/>
        </p:nvCxnSpPr>
        <p:spPr>
          <a:xfrm>
            <a:off x="3543186" y="1687938"/>
            <a:ext cx="956066" cy="887603"/>
          </a:xfrm>
          <a:prstGeom prst="straightConnector1">
            <a:avLst/>
          </a:prstGeom>
          <a:ln w="127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66" name="Connettore 2 65">
            <a:extLst>
              <a:ext uri="{FF2B5EF4-FFF2-40B4-BE49-F238E27FC236}">
                <a16:creationId xmlns:a16="http://schemas.microsoft.com/office/drawing/2014/main" id="{9079CEF4-15A8-4679-A6B7-E3D9A0818DA3}"/>
              </a:ext>
            </a:extLst>
          </p:cNvPr>
          <p:cNvCxnSpPr>
            <a:cxnSpLocks/>
            <a:stCxn id="44" idx="6"/>
            <a:endCxn id="64" idx="2"/>
          </p:cNvCxnSpPr>
          <p:nvPr/>
        </p:nvCxnSpPr>
        <p:spPr>
          <a:xfrm>
            <a:off x="3543186" y="2371112"/>
            <a:ext cx="956066" cy="204429"/>
          </a:xfrm>
          <a:prstGeom prst="straightConnector1">
            <a:avLst/>
          </a:prstGeom>
          <a:ln w="127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67" name="Connettore 2 66">
            <a:extLst>
              <a:ext uri="{FF2B5EF4-FFF2-40B4-BE49-F238E27FC236}">
                <a16:creationId xmlns:a16="http://schemas.microsoft.com/office/drawing/2014/main" id="{70D7F3FE-401A-4CE2-9E6F-D9B0429805C6}"/>
              </a:ext>
            </a:extLst>
          </p:cNvPr>
          <p:cNvCxnSpPr>
            <a:cxnSpLocks/>
            <a:stCxn id="45" idx="6"/>
            <a:endCxn id="64" idx="2"/>
          </p:cNvCxnSpPr>
          <p:nvPr/>
        </p:nvCxnSpPr>
        <p:spPr>
          <a:xfrm flipV="1">
            <a:off x="3543186" y="2575541"/>
            <a:ext cx="956066" cy="483728"/>
          </a:xfrm>
          <a:prstGeom prst="straightConnector1">
            <a:avLst/>
          </a:prstGeom>
          <a:ln w="127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
        <p:nvSpPr>
          <p:cNvPr id="68" name="CasellaDiTesto 67">
            <a:extLst>
              <a:ext uri="{FF2B5EF4-FFF2-40B4-BE49-F238E27FC236}">
                <a16:creationId xmlns:a16="http://schemas.microsoft.com/office/drawing/2014/main" id="{52F024A5-5BE0-4266-AC94-3F2A7830F981}"/>
              </a:ext>
            </a:extLst>
          </p:cNvPr>
          <p:cNvSpPr txBox="1"/>
          <p:nvPr/>
        </p:nvSpPr>
        <p:spPr>
          <a:xfrm>
            <a:off x="2806437" y="673069"/>
            <a:ext cx="1318502" cy="338554"/>
          </a:xfrm>
          <a:prstGeom prst="rect">
            <a:avLst/>
          </a:prstGeom>
          <a:noFill/>
        </p:spPr>
        <p:txBody>
          <a:bodyPr wrap="square">
            <a:spAutoFit/>
          </a:bodyPr>
          <a:lstStyle/>
          <a:p>
            <a:r>
              <a:rPr lang="en-US" sz="1600" b="1" dirty="0"/>
              <a:t>2</a:t>
            </a:r>
            <a:r>
              <a:rPr lang="en-US" sz="1600" b="1" baseline="30000" dirty="0"/>
              <a:t>nd</a:t>
            </a:r>
            <a:r>
              <a:rPr lang="en-US" sz="1600" b="1" dirty="0"/>
              <a:t> FC layer</a:t>
            </a:r>
            <a:endParaRPr lang="en-US" sz="1600" dirty="0"/>
          </a:p>
        </p:txBody>
      </p:sp>
      <p:sp>
        <p:nvSpPr>
          <p:cNvPr id="69" name="CasellaDiTesto 68">
            <a:extLst>
              <a:ext uri="{FF2B5EF4-FFF2-40B4-BE49-F238E27FC236}">
                <a16:creationId xmlns:a16="http://schemas.microsoft.com/office/drawing/2014/main" id="{443EC8B9-2A1A-404A-AED4-834158A2B982}"/>
              </a:ext>
            </a:extLst>
          </p:cNvPr>
          <p:cNvSpPr txBox="1"/>
          <p:nvPr/>
        </p:nvSpPr>
        <p:spPr>
          <a:xfrm>
            <a:off x="173042" y="-17585"/>
            <a:ext cx="4940583" cy="553998"/>
          </a:xfrm>
          <a:prstGeom prst="rect">
            <a:avLst/>
          </a:prstGeom>
          <a:noFill/>
        </p:spPr>
        <p:txBody>
          <a:bodyPr wrap="none" rtlCol="0">
            <a:spAutoFit/>
          </a:bodyPr>
          <a:lstStyle/>
          <a:p>
            <a:r>
              <a:rPr lang="en-US" sz="3000" b="1" dirty="0"/>
              <a:t>The Multi-Layer Perceptron(s)</a:t>
            </a:r>
          </a:p>
        </p:txBody>
      </p:sp>
      <p:cxnSp>
        <p:nvCxnSpPr>
          <p:cNvPr id="70" name="Connettore 2 69">
            <a:extLst>
              <a:ext uri="{FF2B5EF4-FFF2-40B4-BE49-F238E27FC236}">
                <a16:creationId xmlns:a16="http://schemas.microsoft.com/office/drawing/2014/main" id="{11490067-0659-44DA-ABD9-8D05A316261C}"/>
              </a:ext>
            </a:extLst>
          </p:cNvPr>
          <p:cNvCxnSpPr>
            <a:cxnSpLocks/>
            <a:stCxn id="76" idx="6"/>
            <a:endCxn id="111" idx="2"/>
          </p:cNvCxnSpPr>
          <p:nvPr/>
        </p:nvCxnSpPr>
        <p:spPr>
          <a:xfrm flipV="1">
            <a:off x="5917575" y="3006693"/>
            <a:ext cx="1111650" cy="600111"/>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1" name="Connettore 2 70">
            <a:extLst>
              <a:ext uri="{FF2B5EF4-FFF2-40B4-BE49-F238E27FC236}">
                <a16:creationId xmlns:a16="http://schemas.microsoft.com/office/drawing/2014/main" id="{199DA078-CB6D-488E-81F1-44FBE8C7D552}"/>
              </a:ext>
            </a:extLst>
          </p:cNvPr>
          <p:cNvCxnSpPr>
            <a:cxnSpLocks/>
            <a:stCxn id="77" idx="6"/>
            <a:endCxn id="111" idx="2"/>
          </p:cNvCxnSpPr>
          <p:nvPr/>
        </p:nvCxnSpPr>
        <p:spPr>
          <a:xfrm flipV="1">
            <a:off x="5917575" y="3006693"/>
            <a:ext cx="1111650" cy="1076573"/>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2" name="Connettore 2 71">
            <a:extLst>
              <a:ext uri="{FF2B5EF4-FFF2-40B4-BE49-F238E27FC236}">
                <a16:creationId xmlns:a16="http://schemas.microsoft.com/office/drawing/2014/main" id="{F5C754FE-2D20-4843-9D64-E2AE51466B70}"/>
              </a:ext>
            </a:extLst>
          </p:cNvPr>
          <p:cNvCxnSpPr>
            <a:cxnSpLocks/>
            <a:stCxn id="78" idx="6"/>
            <a:endCxn id="111" idx="2"/>
          </p:cNvCxnSpPr>
          <p:nvPr/>
        </p:nvCxnSpPr>
        <p:spPr>
          <a:xfrm flipV="1">
            <a:off x="5917575" y="3006693"/>
            <a:ext cx="1111650" cy="1550101"/>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3" name="Connettore 2 72">
            <a:extLst>
              <a:ext uri="{FF2B5EF4-FFF2-40B4-BE49-F238E27FC236}">
                <a16:creationId xmlns:a16="http://schemas.microsoft.com/office/drawing/2014/main" id="{294DA54A-3035-435A-9341-A1D8ACD869B7}"/>
              </a:ext>
            </a:extLst>
          </p:cNvPr>
          <p:cNvCxnSpPr>
            <a:cxnSpLocks/>
            <a:stCxn id="76" idx="6"/>
            <a:endCxn id="113" idx="2"/>
          </p:cNvCxnSpPr>
          <p:nvPr/>
        </p:nvCxnSpPr>
        <p:spPr>
          <a:xfrm>
            <a:off x="5917575" y="3606805"/>
            <a:ext cx="1111650" cy="83063"/>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4" name="Connettore 2 73">
            <a:extLst>
              <a:ext uri="{FF2B5EF4-FFF2-40B4-BE49-F238E27FC236}">
                <a16:creationId xmlns:a16="http://schemas.microsoft.com/office/drawing/2014/main" id="{87C91276-F8F4-4C9F-B31D-2549959CBAF7}"/>
              </a:ext>
            </a:extLst>
          </p:cNvPr>
          <p:cNvCxnSpPr>
            <a:cxnSpLocks/>
            <a:stCxn id="77" idx="6"/>
            <a:endCxn id="113" idx="2"/>
          </p:cNvCxnSpPr>
          <p:nvPr/>
        </p:nvCxnSpPr>
        <p:spPr>
          <a:xfrm flipV="1">
            <a:off x="5917575" y="3689868"/>
            <a:ext cx="1111650" cy="393400"/>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5" name="Connettore 2 74">
            <a:extLst>
              <a:ext uri="{FF2B5EF4-FFF2-40B4-BE49-F238E27FC236}">
                <a16:creationId xmlns:a16="http://schemas.microsoft.com/office/drawing/2014/main" id="{AC1605F2-49E9-4EDA-84CB-1CA0FD1FC3E1}"/>
              </a:ext>
            </a:extLst>
          </p:cNvPr>
          <p:cNvCxnSpPr>
            <a:cxnSpLocks/>
            <a:stCxn id="78" idx="6"/>
            <a:endCxn id="113" idx="2"/>
          </p:cNvCxnSpPr>
          <p:nvPr/>
        </p:nvCxnSpPr>
        <p:spPr>
          <a:xfrm flipV="1">
            <a:off x="5917575" y="3689868"/>
            <a:ext cx="1111650" cy="866926"/>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6" name="Ovale 75">
            <a:extLst>
              <a:ext uri="{FF2B5EF4-FFF2-40B4-BE49-F238E27FC236}">
                <a16:creationId xmlns:a16="http://schemas.microsoft.com/office/drawing/2014/main" id="{719FE20A-28DA-4572-8F86-B2F6243BB736}"/>
              </a:ext>
            </a:extLst>
          </p:cNvPr>
          <p:cNvSpPr>
            <a:spLocks noChangeAspect="1"/>
          </p:cNvSpPr>
          <p:nvPr/>
        </p:nvSpPr>
        <p:spPr>
          <a:xfrm>
            <a:off x="5622500" y="3460644"/>
            <a:ext cx="295076" cy="292318"/>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e 76">
            <a:extLst>
              <a:ext uri="{FF2B5EF4-FFF2-40B4-BE49-F238E27FC236}">
                <a16:creationId xmlns:a16="http://schemas.microsoft.com/office/drawing/2014/main" id="{150F23D1-5BBC-49B5-807E-283D58F196AF}"/>
              </a:ext>
            </a:extLst>
          </p:cNvPr>
          <p:cNvSpPr>
            <a:spLocks noChangeAspect="1"/>
          </p:cNvSpPr>
          <p:nvPr/>
        </p:nvSpPr>
        <p:spPr>
          <a:xfrm>
            <a:off x="5622500" y="3937107"/>
            <a:ext cx="295076" cy="292318"/>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e 77">
            <a:extLst>
              <a:ext uri="{FF2B5EF4-FFF2-40B4-BE49-F238E27FC236}">
                <a16:creationId xmlns:a16="http://schemas.microsoft.com/office/drawing/2014/main" id="{D83F8EE0-2D25-4D99-9943-80758516F90F}"/>
              </a:ext>
            </a:extLst>
          </p:cNvPr>
          <p:cNvSpPr>
            <a:spLocks noChangeAspect="1"/>
          </p:cNvSpPr>
          <p:nvPr/>
        </p:nvSpPr>
        <p:spPr>
          <a:xfrm>
            <a:off x="5622499" y="4410633"/>
            <a:ext cx="295076" cy="292318"/>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9" name="Connettore 2 78">
            <a:extLst>
              <a:ext uri="{FF2B5EF4-FFF2-40B4-BE49-F238E27FC236}">
                <a16:creationId xmlns:a16="http://schemas.microsoft.com/office/drawing/2014/main" id="{3E5CB867-69E5-40FE-9DE4-B4E67A6E4952}"/>
              </a:ext>
            </a:extLst>
          </p:cNvPr>
          <p:cNvCxnSpPr>
            <a:cxnSpLocks/>
            <a:stCxn id="76" idx="6"/>
            <a:endCxn id="114" idx="2"/>
          </p:cNvCxnSpPr>
          <p:nvPr/>
        </p:nvCxnSpPr>
        <p:spPr>
          <a:xfrm>
            <a:off x="5917575" y="3606805"/>
            <a:ext cx="1111650" cy="771220"/>
          </a:xfrm>
          <a:prstGeom prst="straightConnector1">
            <a:avLst/>
          </a:prstGeom>
          <a:ln w="127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80" name="Connettore 2 79">
            <a:extLst>
              <a:ext uri="{FF2B5EF4-FFF2-40B4-BE49-F238E27FC236}">
                <a16:creationId xmlns:a16="http://schemas.microsoft.com/office/drawing/2014/main" id="{93DDE438-674F-44DA-BAAC-15DA7289FACE}"/>
              </a:ext>
            </a:extLst>
          </p:cNvPr>
          <p:cNvCxnSpPr>
            <a:cxnSpLocks/>
            <a:stCxn id="77" idx="6"/>
            <a:endCxn id="114" idx="2"/>
          </p:cNvCxnSpPr>
          <p:nvPr/>
        </p:nvCxnSpPr>
        <p:spPr>
          <a:xfrm>
            <a:off x="5917575" y="4083266"/>
            <a:ext cx="1111650" cy="294757"/>
          </a:xfrm>
          <a:prstGeom prst="straightConnector1">
            <a:avLst/>
          </a:prstGeom>
          <a:ln w="127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81" name="Connettore 2 80">
            <a:extLst>
              <a:ext uri="{FF2B5EF4-FFF2-40B4-BE49-F238E27FC236}">
                <a16:creationId xmlns:a16="http://schemas.microsoft.com/office/drawing/2014/main" id="{0A344D3B-A1D9-486C-8ABF-B586271A61AF}"/>
              </a:ext>
            </a:extLst>
          </p:cNvPr>
          <p:cNvCxnSpPr>
            <a:cxnSpLocks/>
            <a:stCxn id="78" idx="6"/>
            <a:endCxn id="114" idx="2"/>
          </p:cNvCxnSpPr>
          <p:nvPr/>
        </p:nvCxnSpPr>
        <p:spPr>
          <a:xfrm flipV="1">
            <a:off x="5917575" y="4378023"/>
            <a:ext cx="1111650" cy="178769"/>
          </a:xfrm>
          <a:prstGeom prst="straightConnector1">
            <a:avLst/>
          </a:prstGeom>
          <a:ln w="127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82" name="Connettore 2 81">
            <a:extLst>
              <a:ext uri="{FF2B5EF4-FFF2-40B4-BE49-F238E27FC236}">
                <a16:creationId xmlns:a16="http://schemas.microsoft.com/office/drawing/2014/main" id="{004E5466-1304-4224-84C5-BB48ABE8589F}"/>
              </a:ext>
            </a:extLst>
          </p:cNvPr>
          <p:cNvCxnSpPr>
            <a:cxnSpLocks/>
            <a:stCxn id="76" idx="6"/>
            <a:endCxn id="115" idx="2"/>
          </p:cNvCxnSpPr>
          <p:nvPr/>
        </p:nvCxnSpPr>
        <p:spPr>
          <a:xfrm>
            <a:off x="5917575" y="3606805"/>
            <a:ext cx="1111650" cy="1454395"/>
          </a:xfrm>
          <a:prstGeom prst="straightConnector1">
            <a:avLst/>
          </a:prstGeom>
          <a:ln w="127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83" name="Connettore 2 82">
            <a:extLst>
              <a:ext uri="{FF2B5EF4-FFF2-40B4-BE49-F238E27FC236}">
                <a16:creationId xmlns:a16="http://schemas.microsoft.com/office/drawing/2014/main" id="{4CB0695E-4D94-4E3A-87B7-7C2D158F9B38}"/>
              </a:ext>
            </a:extLst>
          </p:cNvPr>
          <p:cNvCxnSpPr>
            <a:cxnSpLocks/>
            <a:stCxn id="77" idx="6"/>
            <a:endCxn id="115" idx="2"/>
          </p:cNvCxnSpPr>
          <p:nvPr/>
        </p:nvCxnSpPr>
        <p:spPr>
          <a:xfrm>
            <a:off x="5917573" y="4083266"/>
            <a:ext cx="1111650" cy="977931"/>
          </a:xfrm>
          <a:prstGeom prst="straightConnector1">
            <a:avLst/>
          </a:prstGeom>
          <a:ln w="127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84" name="Connettore 2 83">
            <a:extLst>
              <a:ext uri="{FF2B5EF4-FFF2-40B4-BE49-F238E27FC236}">
                <a16:creationId xmlns:a16="http://schemas.microsoft.com/office/drawing/2014/main" id="{2689B370-0856-4BBD-BF19-19EEF210A28E}"/>
              </a:ext>
            </a:extLst>
          </p:cNvPr>
          <p:cNvCxnSpPr>
            <a:cxnSpLocks/>
            <a:stCxn id="78" idx="6"/>
            <a:endCxn id="115" idx="2"/>
          </p:cNvCxnSpPr>
          <p:nvPr/>
        </p:nvCxnSpPr>
        <p:spPr>
          <a:xfrm>
            <a:off x="5917575" y="4556792"/>
            <a:ext cx="1111650" cy="504405"/>
          </a:xfrm>
          <a:prstGeom prst="straightConnector1">
            <a:avLst/>
          </a:prstGeom>
          <a:ln w="127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85" name="Ovale 84">
            <a:extLst>
              <a:ext uri="{FF2B5EF4-FFF2-40B4-BE49-F238E27FC236}">
                <a16:creationId xmlns:a16="http://schemas.microsoft.com/office/drawing/2014/main" id="{6BE5F81A-41A9-4194-A237-968E50ECFAF8}"/>
              </a:ext>
            </a:extLst>
          </p:cNvPr>
          <p:cNvSpPr>
            <a:spLocks noChangeAspect="1"/>
          </p:cNvSpPr>
          <p:nvPr/>
        </p:nvSpPr>
        <p:spPr>
          <a:xfrm>
            <a:off x="10798100" y="3560713"/>
            <a:ext cx="295076" cy="292318"/>
          </a:xfrm>
          <a:prstGeom prst="ellipse">
            <a:avLst/>
          </a:prstGeom>
          <a:noFill/>
          <a:ln w="190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6" name="Connettore 2 85">
            <a:extLst>
              <a:ext uri="{FF2B5EF4-FFF2-40B4-BE49-F238E27FC236}">
                <a16:creationId xmlns:a16="http://schemas.microsoft.com/office/drawing/2014/main" id="{BFAD18F5-72DF-49F3-B056-183BF577311D}"/>
              </a:ext>
            </a:extLst>
          </p:cNvPr>
          <p:cNvCxnSpPr>
            <a:cxnSpLocks/>
            <a:stCxn id="133" idx="6"/>
            <a:endCxn id="85" idx="2"/>
          </p:cNvCxnSpPr>
          <p:nvPr/>
        </p:nvCxnSpPr>
        <p:spPr>
          <a:xfrm>
            <a:off x="9782853" y="3381838"/>
            <a:ext cx="1015247" cy="325034"/>
          </a:xfrm>
          <a:prstGeom prst="straightConnector1">
            <a:avLst/>
          </a:prstGeom>
          <a:ln w="127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87" name="Connettore 2 86">
            <a:extLst>
              <a:ext uri="{FF2B5EF4-FFF2-40B4-BE49-F238E27FC236}">
                <a16:creationId xmlns:a16="http://schemas.microsoft.com/office/drawing/2014/main" id="{2BA82571-1116-42C6-8542-004A0096861D}"/>
              </a:ext>
            </a:extLst>
          </p:cNvPr>
          <p:cNvCxnSpPr>
            <a:cxnSpLocks/>
            <a:stCxn id="134" idx="6"/>
            <a:endCxn id="85" idx="2"/>
          </p:cNvCxnSpPr>
          <p:nvPr/>
        </p:nvCxnSpPr>
        <p:spPr>
          <a:xfrm flipV="1">
            <a:off x="9782853" y="3706872"/>
            <a:ext cx="1015247" cy="358140"/>
          </a:xfrm>
          <a:prstGeom prst="straightConnector1">
            <a:avLst/>
          </a:prstGeom>
          <a:ln w="127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88" name="Connettore 2 87">
            <a:extLst>
              <a:ext uri="{FF2B5EF4-FFF2-40B4-BE49-F238E27FC236}">
                <a16:creationId xmlns:a16="http://schemas.microsoft.com/office/drawing/2014/main" id="{470B1113-E831-480A-B328-F4BE7C153B1E}"/>
              </a:ext>
            </a:extLst>
          </p:cNvPr>
          <p:cNvCxnSpPr>
            <a:cxnSpLocks/>
            <a:stCxn id="136" idx="6"/>
            <a:endCxn id="85" idx="2"/>
          </p:cNvCxnSpPr>
          <p:nvPr/>
        </p:nvCxnSpPr>
        <p:spPr>
          <a:xfrm flipV="1">
            <a:off x="9805582" y="3706872"/>
            <a:ext cx="992518" cy="1037787"/>
          </a:xfrm>
          <a:prstGeom prst="straightConnector1">
            <a:avLst/>
          </a:prstGeom>
          <a:ln w="127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9" name="CasellaDiTesto 88">
                <a:extLst>
                  <a:ext uri="{FF2B5EF4-FFF2-40B4-BE49-F238E27FC236}">
                    <a16:creationId xmlns:a16="http://schemas.microsoft.com/office/drawing/2014/main" id="{6A5449F2-3E1A-4BB0-A1CE-54A7F4C70947}"/>
                  </a:ext>
                </a:extLst>
              </p:cNvPr>
              <p:cNvSpPr txBox="1"/>
              <p:nvPr/>
            </p:nvSpPr>
            <p:spPr>
              <a:xfrm>
                <a:off x="5227541" y="3381916"/>
                <a:ext cx="52540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it-IT" b="0" i="1" smtClean="0">
                              <a:latin typeface="Cambria Math" panose="02040503050406030204" pitchFamily="18" charset="0"/>
                            </a:rPr>
                            <m:t>𝑥</m:t>
                          </m:r>
                        </m:e>
                        <m:sub>
                          <m:r>
                            <a:rPr lang="it-IT" b="0" i="1" smtClean="0">
                              <a:latin typeface="Cambria Math" panose="02040503050406030204" pitchFamily="18" charset="0"/>
                            </a:rPr>
                            <m:t>𝑖</m:t>
                          </m:r>
                          <m:r>
                            <a:rPr lang="it-IT" b="0" i="1" smtClean="0">
                              <a:latin typeface="Cambria Math" panose="02040503050406030204" pitchFamily="18" charset="0"/>
                            </a:rPr>
                            <m:t>1</m:t>
                          </m:r>
                        </m:sub>
                      </m:sSub>
                    </m:oMath>
                  </m:oMathPara>
                </a14:m>
                <a:endParaRPr lang="en-US" dirty="0"/>
              </a:p>
            </p:txBody>
          </p:sp>
        </mc:Choice>
        <mc:Fallback xmlns="">
          <p:sp>
            <p:nvSpPr>
              <p:cNvPr id="89" name="CasellaDiTesto 88">
                <a:extLst>
                  <a:ext uri="{FF2B5EF4-FFF2-40B4-BE49-F238E27FC236}">
                    <a16:creationId xmlns:a16="http://schemas.microsoft.com/office/drawing/2014/main" id="{6A5449F2-3E1A-4BB0-A1CE-54A7F4C70947}"/>
                  </a:ext>
                </a:extLst>
              </p:cNvPr>
              <p:cNvSpPr txBox="1">
                <a:spLocks noRot="1" noChangeAspect="1" noMove="1" noResize="1" noEditPoints="1" noAdjustHandles="1" noChangeArrowheads="1" noChangeShapeType="1" noTextEdit="1"/>
              </p:cNvSpPr>
              <p:nvPr/>
            </p:nvSpPr>
            <p:spPr>
              <a:xfrm>
                <a:off x="5227541" y="3381916"/>
                <a:ext cx="525400" cy="369332"/>
              </a:xfrm>
              <a:prstGeom prst="rect">
                <a:avLst/>
              </a:prstGeom>
              <a:blipFill>
                <a:blip r:embed="rId17"/>
                <a:stretch>
                  <a:fillRect b="-1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0" name="CasellaDiTesto 89">
                <a:extLst>
                  <a:ext uri="{FF2B5EF4-FFF2-40B4-BE49-F238E27FC236}">
                    <a16:creationId xmlns:a16="http://schemas.microsoft.com/office/drawing/2014/main" id="{19F60F99-2D86-45E0-ADF8-AA1176F66B34}"/>
                  </a:ext>
                </a:extLst>
              </p:cNvPr>
              <p:cNvSpPr txBox="1"/>
              <p:nvPr/>
            </p:nvSpPr>
            <p:spPr>
              <a:xfrm>
                <a:off x="5217005" y="3861722"/>
                <a:ext cx="52540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it-IT" b="0" i="1" smtClean="0">
                              <a:latin typeface="Cambria Math" panose="02040503050406030204" pitchFamily="18" charset="0"/>
                            </a:rPr>
                            <m:t>𝑥</m:t>
                          </m:r>
                        </m:e>
                        <m:sub>
                          <m:r>
                            <a:rPr lang="it-IT" b="0" i="1" smtClean="0">
                              <a:latin typeface="Cambria Math" panose="02040503050406030204" pitchFamily="18" charset="0"/>
                            </a:rPr>
                            <m:t>𝑖</m:t>
                          </m:r>
                          <m:r>
                            <a:rPr lang="it-IT" b="0" i="1" smtClean="0">
                              <a:latin typeface="Cambria Math" panose="02040503050406030204" pitchFamily="18" charset="0"/>
                            </a:rPr>
                            <m:t>2</m:t>
                          </m:r>
                        </m:sub>
                      </m:sSub>
                    </m:oMath>
                  </m:oMathPara>
                </a14:m>
                <a:endParaRPr lang="en-US" dirty="0"/>
              </a:p>
            </p:txBody>
          </p:sp>
        </mc:Choice>
        <mc:Fallback xmlns="">
          <p:sp>
            <p:nvSpPr>
              <p:cNvPr id="90" name="CasellaDiTesto 89">
                <a:extLst>
                  <a:ext uri="{FF2B5EF4-FFF2-40B4-BE49-F238E27FC236}">
                    <a16:creationId xmlns:a16="http://schemas.microsoft.com/office/drawing/2014/main" id="{19F60F99-2D86-45E0-ADF8-AA1176F66B34}"/>
                  </a:ext>
                </a:extLst>
              </p:cNvPr>
              <p:cNvSpPr txBox="1">
                <a:spLocks noRot="1" noChangeAspect="1" noMove="1" noResize="1" noEditPoints="1" noAdjustHandles="1" noChangeArrowheads="1" noChangeShapeType="1" noTextEdit="1"/>
              </p:cNvSpPr>
              <p:nvPr/>
            </p:nvSpPr>
            <p:spPr>
              <a:xfrm>
                <a:off x="5217005" y="3861722"/>
                <a:ext cx="525400" cy="369332"/>
              </a:xfrm>
              <a:prstGeom prst="rect">
                <a:avLst/>
              </a:prstGeom>
              <a:blipFill>
                <a:blip r:embed="rId1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1" name="CasellaDiTesto 90">
                <a:extLst>
                  <a:ext uri="{FF2B5EF4-FFF2-40B4-BE49-F238E27FC236}">
                    <a16:creationId xmlns:a16="http://schemas.microsoft.com/office/drawing/2014/main" id="{2FEBE8D1-B0EC-4AF0-94B5-505FFEA6BA5B}"/>
                  </a:ext>
                </a:extLst>
              </p:cNvPr>
              <p:cNvSpPr txBox="1"/>
              <p:nvPr/>
            </p:nvSpPr>
            <p:spPr>
              <a:xfrm>
                <a:off x="5215354" y="4341528"/>
                <a:ext cx="52540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it-IT" b="0" i="1" smtClean="0">
                              <a:latin typeface="Cambria Math" panose="02040503050406030204" pitchFamily="18" charset="0"/>
                            </a:rPr>
                            <m:t>𝑥</m:t>
                          </m:r>
                        </m:e>
                        <m:sub>
                          <m:r>
                            <a:rPr lang="it-IT" b="0" i="1" smtClean="0">
                              <a:latin typeface="Cambria Math" panose="02040503050406030204" pitchFamily="18" charset="0"/>
                            </a:rPr>
                            <m:t>𝑖</m:t>
                          </m:r>
                          <m:r>
                            <a:rPr lang="it-IT" b="0" i="1" smtClean="0">
                              <a:latin typeface="Cambria Math" panose="02040503050406030204" pitchFamily="18" charset="0"/>
                            </a:rPr>
                            <m:t>3</m:t>
                          </m:r>
                        </m:sub>
                      </m:sSub>
                    </m:oMath>
                  </m:oMathPara>
                </a14:m>
                <a:endParaRPr lang="en-US" dirty="0"/>
              </a:p>
            </p:txBody>
          </p:sp>
        </mc:Choice>
        <mc:Fallback xmlns="">
          <p:sp>
            <p:nvSpPr>
              <p:cNvPr id="91" name="CasellaDiTesto 90">
                <a:extLst>
                  <a:ext uri="{FF2B5EF4-FFF2-40B4-BE49-F238E27FC236}">
                    <a16:creationId xmlns:a16="http://schemas.microsoft.com/office/drawing/2014/main" id="{2FEBE8D1-B0EC-4AF0-94B5-505FFEA6BA5B}"/>
                  </a:ext>
                </a:extLst>
              </p:cNvPr>
              <p:cNvSpPr txBox="1">
                <a:spLocks noRot="1" noChangeAspect="1" noMove="1" noResize="1" noEditPoints="1" noAdjustHandles="1" noChangeArrowheads="1" noChangeShapeType="1" noTextEdit="1"/>
              </p:cNvSpPr>
              <p:nvPr/>
            </p:nvSpPr>
            <p:spPr>
              <a:xfrm>
                <a:off x="5215354" y="4341528"/>
                <a:ext cx="525400" cy="369332"/>
              </a:xfrm>
              <a:prstGeom prst="rect">
                <a:avLst/>
              </a:prstGeom>
              <a:blipFill>
                <a:blip r:embed="rId1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2" name="CasellaDiTesto 91">
                <a:extLst>
                  <a:ext uri="{FF2B5EF4-FFF2-40B4-BE49-F238E27FC236}">
                    <a16:creationId xmlns:a16="http://schemas.microsoft.com/office/drawing/2014/main" id="{BA2D5FA0-DDB2-4A19-AE95-ECC5C1E3B8BA}"/>
                  </a:ext>
                </a:extLst>
              </p:cNvPr>
              <p:cNvSpPr txBox="1"/>
              <p:nvPr/>
            </p:nvSpPr>
            <p:spPr>
              <a:xfrm>
                <a:off x="7025348" y="2772666"/>
                <a:ext cx="47263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it-IT" b="0" i="1" smtClean="0">
                              <a:latin typeface="Cambria Math" panose="02040503050406030204" pitchFamily="18" charset="0"/>
                            </a:rPr>
                            <m:t>𝑛</m:t>
                          </m:r>
                        </m:e>
                        <m:sub>
                          <m:r>
                            <a:rPr lang="it-IT" b="0" i="1" smtClean="0">
                              <a:latin typeface="Cambria Math" panose="02040503050406030204" pitchFamily="18" charset="0"/>
                            </a:rPr>
                            <m:t>1</m:t>
                          </m:r>
                        </m:sub>
                      </m:sSub>
                    </m:oMath>
                  </m:oMathPara>
                </a14:m>
                <a:endParaRPr lang="en-US" dirty="0"/>
              </a:p>
            </p:txBody>
          </p:sp>
        </mc:Choice>
        <mc:Fallback xmlns="">
          <p:sp>
            <p:nvSpPr>
              <p:cNvPr id="92" name="CasellaDiTesto 91">
                <a:extLst>
                  <a:ext uri="{FF2B5EF4-FFF2-40B4-BE49-F238E27FC236}">
                    <a16:creationId xmlns:a16="http://schemas.microsoft.com/office/drawing/2014/main" id="{BA2D5FA0-DDB2-4A19-AE95-ECC5C1E3B8BA}"/>
                  </a:ext>
                </a:extLst>
              </p:cNvPr>
              <p:cNvSpPr txBox="1">
                <a:spLocks noRot="1" noChangeAspect="1" noMove="1" noResize="1" noEditPoints="1" noAdjustHandles="1" noChangeArrowheads="1" noChangeShapeType="1" noTextEdit="1"/>
              </p:cNvSpPr>
              <p:nvPr/>
            </p:nvSpPr>
            <p:spPr>
              <a:xfrm>
                <a:off x="7025348" y="2772666"/>
                <a:ext cx="472630" cy="369332"/>
              </a:xfrm>
              <a:prstGeom prst="rect">
                <a:avLst/>
              </a:prstGeom>
              <a:blipFill>
                <a:blip r:embed="rId2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3" name="CasellaDiTesto 92">
                <a:extLst>
                  <a:ext uri="{FF2B5EF4-FFF2-40B4-BE49-F238E27FC236}">
                    <a16:creationId xmlns:a16="http://schemas.microsoft.com/office/drawing/2014/main" id="{A2B86943-671D-4B35-93E1-9567D67907D0}"/>
                  </a:ext>
                </a:extLst>
              </p:cNvPr>
              <p:cNvSpPr txBox="1"/>
              <p:nvPr/>
            </p:nvSpPr>
            <p:spPr>
              <a:xfrm>
                <a:off x="7025348" y="3477456"/>
                <a:ext cx="477951"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it-IT" b="0" i="1" smtClean="0">
                              <a:latin typeface="Cambria Math" panose="02040503050406030204" pitchFamily="18" charset="0"/>
                            </a:rPr>
                            <m:t>𝑛</m:t>
                          </m:r>
                        </m:e>
                        <m:sub>
                          <m:r>
                            <a:rPr lang="it-IT" b="0" i="1" smtClean="0">
                              <a:latin typeface="Cambria Math" panose="02040503050406030204" pitchFamily="18" charset="0"/>
                            </a:rPr>
                            <m:t>2</m:t>
                          </m:r>
                        </m:sub>
                      </m:sSub>
                    </m:oMath>
                  </m:oMathPara>
                </a14:m>
                <a:endParaRPr lang="en-US" dirty="0"/>
              </a:p>
            </p:txBody>
          </p:sp>
        </mc:Choice>
        <mc:Fallback xmlns="">
          <p:sp>
            <p:nvSpPr>
              <p:cNvPr id="93" name="CasellaDiTesto 92">
                <a:extLst>
                  <a:ext uri="{FF2B5EF4-FFF2-40B4-BE49-F238E27FC236}">
                    <a16:creationId xmlns:a16="http://schemas.microsoft.com/office/drawing/2014/main" id="{A2B86943-671D-4B35-93E1-9567D67907D0}"/>
                  </a:ext>
                </a:extLst>
              </p:cNvPr>
              <p:cNvSpPr txBox="1">
                <a:spLocks noRot="1" noChangeAspect="1" noMove="1" noResize="1" noEditPoints="1" noAdjustHandles="1" noChangeArrowheads="1" noChangeShapeType="1" noTextEdit="1"/>
              </p:cNvSpPr>
              <p:nvPr/>
            </p:nvSpPr>
            <p:spPr>
              <a:xfrm>
                <a:off x="7025348" y="3477456"/>
                <a:ext cx="477951" cy="369332"/>
              </a:xfrm>
              <a:prstGeom prst="rect">
                <a:avLst/>
              </a:prstGeom>
              <a:blipFill>
                <a:blip r:embed="rId2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4" name="CasellaDiTesto 93">
                <a:extLst>
                  <a:ext uri="{FF2B5EF4-FFF2-40B4-BE49-F238E27FC236}">
                    <a16:creationId xmlns:a16="http://schemas.microsoft.com/office/drawing/2014/main" id="{5422E88F-DC84-431D-85F9-4A3A051989CB}"/>
                  </a:ext>
                </a:extLst>
              </p:cNvPr>
              <p:cNvSpPr txBox="1"/>
              <p:nvPr/>
            </p:nvSpPr>
            <p:spPr>
              <a:xfrm>
                <a:off x="7011563" y="4848787"/>
                <a:ext cx="477951"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it-IT" b="0" i="1" smtClean="0">
                              <a:latin typeface="Cambria Math" panose="02040503050406030204" pitchFamily="18" charset="0"/>
                            </a:rPr>
                            <m:t>𝑛</m:t>
                          </m:r>
                        </m:e>
                        <m:sub>
                          <m:r>
                            <a:rPr lang="it-IT" b="0" i="1" smtClean="0">
                              <a:latin typeface="Cambria Math" panose="02040503050406030204" pitchFamily="18" charset="0"/>
                            </a:rPr>
                            <m:t>4</m:t>
                          </m:r>
                        </m:sub>
                      </m:sSub>
                    </m:oMath>
                  </m:oMathPara>
                </a14:m>
                <a:endParaRPr lang="en-US" dirty="0"/>
              </a:p>
            </p:txBody>
          </p:sp>
        </mc:Choice>
        <mc:Fallback xmlns="">
          <p:sp>
            <p:nvSpPr>
              <p:cNvPr id="94" name="CasellaDiTesto 93">
                <a:extLst>
                  <a:ext uri="{FF2B5EF4-FFF2-40B4-BE49-F238E27FC236}">
                    <a16:creationId xmlns:a16="http://schemas.microsoft.com/office/drawing/2014/main" id="{5422E88F-DC84-431D-85F9-4A3A051989CB}"/>
                  </a:ext>
                </a:extLst>
              </p:cNvPr>
              <p:cNvSpPr txBox="1">
                <a:spLocks noRot="1" noChangeAspect="1" noMove="1" noResize="1" noEditPoints="1" noAdjustHandles="1" noChangeArrowheads="1" noChangeShapeType="1" noTextEdit="1"/>
              </p:cNvSpPr>
              <p:nvPr/>
            </p:nvSpPr>
            <p:spPr>
              <a:xfrm>
                <a:off x="7011563" y="4848787"/>
                <a:ext cx="477951" cy="369332"/>
              </a:xfrm>
              <a:prstGeom prst="rect">
                <a:avLst/>
              </a:prstGeom>
              <a:blipFill>
                <a:blip r:embed="rId2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5" name="CasellaDiTesto 94">
                <a:extLst>
                  <a:ext uri="{FF2B5EF4-FFF2-40B4-BE49-F238E27FC236}">
                    <a16:creationId xmlns:a16="http://schemas.microsoft.com/office/drawing/2014/main" id="{41190F7C-13F5-426B-A5B2-F85D647BAC82}"/>
                  </a:ext>
                </a:extLst>
              </p:cNvPr>
              <p:cNvSpPr txBox="1"/>
              <p:nvPr/>
            </p:nvSpPr>
            <p:spPr>
              <a:xfrm>
                <a:off x="10706233" y="3481789"/>
                <a:ext cx="506100" cy="35394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it-IT" sz="1700" i="1" smtClean="0">
                              <a:latin typeface="Cambria Math" panose="02040503050406030204" pitchFamily="18" charset="0"/>
                            </a:rPr>
                          </m:ctrlPr>
                        </m:sSubPr>
                        <m:e>
                          <m:r>
                            <a:rPr lang="it-IT" sz="1700" b="0" i="1" smtClean="0">
                              <a:latin typeface="Cambria Math" panose="02040503050406030204" pitchFamily="18" charset="0"/>
                            </a:rPr>
                            <m:t>𝑦</m:t>
                          </m:r>
                        </m:e>
                        <m:sub>
                          <m:r>
                            <a:rPr lang="it-IT" sz="1700" b="0" i="1" smtClean="0">
                              <a:latin typeface="Cambria Math" panose="02040503050406030204" pitchFamily="18" charset="0"/>
                            </a:rPr>
                            <m:t>𝑖</m:t>
                          </m:r>
                          <m:r>
                            <a:rPr lang="it-IT" sz="1700" b="0" i="1" smtClean="0">
                              <a:latin typeface="Cambria Math" panose="02040503050406030204" pitchFamily="18" charset="0"/>
                            </a:rPr>
                            <m:t>1</m:t>
                          </m:r>
                        </m:sub>
                      </m:sSub>
                    </m:oMath>
                  </m:oMathPara>
                </a14:m>
                <a:endParaRPr lang="en-US" sz="1700" dirty="0"/>
              </a:p>
            </p:txBody>
          </p:sp>
        </mc:Choice>
        <mc:Fallback xmlns="">
          <p:sp>
            <p:nvSpPr>
              <p:cNvPr id="95" name="CasellaDiTesto 94">
                <a:extLst>
                  <a:ext uri="{FF2B5EF4-FFF2-40B4-BE49-F238E27FC236}">
                    <a16:creationId xmlns:a16="http://schemas.microsoft.com/office/drawing/2014/main" id="{41190F7C-13F5-426B-A5B2-F85D647BAC82}"/>
                  </a:ext>
                </a:extLst>
              </p:cNvPr>
              <p:cNvSpPr txBox="1">
                <a:spLocks noRot="1" noChangeAspect="1" noMove="1" noResize="1" noEditPoints="1" noAdjustHandles="1" noChangeArrowheads="1" noChangeShapeType="1" noTextEdit="1"/>
              </p:cNvSpPr>
              <p:nvPr/>
            </p:nvSpPr>
            <p:spPr>
              <a:xfrm>
                <a:off x="10706233" y="3481789"/>
                <a:ext cx="506100" cy="353943"/>
              </a:xfrm>
              <a:prstGeom prst="rect">
                <a:avLst/>
              </a:prstGeom>
              <a:blipFill>
                <a:blip r:embed="rId23"/>
                <a:stretch>
                  <a:fillRect b="-3448"/>
                </a:stretch>
              </a:blipFill>
            </p:spPr>
            <p:txBody>
              <a:bodyPr/>
              <a:lstStyle/>
              <a:p>
                <a:r>
                  <a:rPr lang="en-US">
                    <a:noFill/>
                  </a:rPr>
                  <a:t> </a:t>
                </a:r>
              </a:p>
            </p:txBody>
          </p:sp>
        </mc:Fallback>
      </mc:AlternateContent>
      <p:sp>
        <p:nvSpPr>
          <p:cNvPr id="96" name="CasellaDiTesto 95">
            <a:extLst>
              <a:ext uri="{FF2B5EF4-FFF2-40B4-BE49-F238E27FC236}">
                <a16:creationId xmlns:a16="http://schemas.microsoft.com/office/drawing/2014/main" id="{490FE695-77A4-4BB1-A9DA-505BA7D6BBC4}"/>
              </a:ext>
            </a:extLst>
          </p:cNvPr>
          <p:cNvSpPr txBox="1"/>
          <p:nvPr/>
        </p:nvSpPr>
        <p:spPr>
          <a:xfrm>
            <a:off x="6741710" y="2353449"/>
            <a:ext cx="1318502" cy="338554"/>
          </a:xfrm>
          <a:prstGeom prst="rect">
            <a:avLst/>
          </a:prstGeom>
          <a:noFill/>
        </p:spPr>
        <p:txBody>
          <a:bodyPr wrap="square">
            <a:spAutoFit/>
          </a:bodyPr>
          <a:lstStyle/>
          <a:p>
            <a:r>
              <a:rPr lang="en-US" sz="1600" b="1" dirty="0"/>
              <a:t>1</a:t>
            </a:r>
            <a:r>
              <a:rPr lang="en-US" sz="1600" b="1" baseline="30000" dirty="0"/>
              <a:t>st</a:t>
            </a:r>
            <a:r>
              <a:rPr lang="en-US" sz="1600" b="1" dirty="0"/>
              <a:t> FC layer</a:t>
            </a:r>
            <a:endParaRPr lang="en-US" sz="1600" dirty="0"/>
          </a:p>
        </p:txBody>
      </p:sp>
      <p:sp>
        <p:nvSpPr>
          <p:cNvPr id="97" name="Rettangolo 96">
            <a:extLst>
              <a:ext uri="{FF2B5EF4-FFF2-40B4-BE49-F238E27FC236}">
                <a16:creationId xmlns:a16="http://schemas.microsoft.com/office/drawing/2014/main" id="{C70476A8-3752-467F-9D51-A76028C21E0C}"/>
              </a:ext>
            </a:extLst>
          </p:cNvPr>
          <p:cNvSpPr/>
          <p:nvPr/>
        </p:nvSpPr>
        <p:spPr>
          <a:xfrm>
            <a:off x="6817150" y="2654683"/>
            <a:ext cx="882473" cy="279060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ettangolo 97">
            <a:extLst>
              <a:ext uri="{FF2B5EF4-FFF2-40B4-BE49-F238E27FC236}">
                <a16:creationId xmlns:a16="http://schemas.microsoft.com/office/drawing/2014/main" id="{36973072-0ED0-4A24-96E9-4AD75ECC5F2C}"/>
              </a:ext>
            </a:extLst>
          </p:cNvPr>
          <p:cNvSpPr/>
          <p:nvPr/>
        </p:nvSpPr>
        <p:spPr>
          <a:xfrm>
            <a:off x="5272666" y="3220576"/>
            <a:ext cx="882473" cy="168822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CasellaDiTesto 98">
            <a:extLst>
              <a:ext uri="{FF2B5EF4-FFF2-40B4-BE49-F238E27FC236}">
                <a16:creationId xmlns:a16="http://schemas.microsoft.com/office/drawing/2014/main" id="{2F2AFD88-2DCE-482B-A474-CA387B0CFC7C}"/>
              </a:ext>
            </a:extLst>
          </p:cNvPr>
          <p:cNvSpPr txBox="1"/>
          <p:nvPr/>
        </p:nvSpPr>
        <p:spPr>
          <a:xfrm>
            <a:off x="5166348" y="2885882"/>
            <a:ext cx="1163762" cy="338554"/>
          </a:xfrm>
          <a:prstGeom prst="rect">
            <a:avLst/>
          </a:prstGeom>
          <a:noFill/>
        </p:spPr>
        <p:txBody>
          <a:bodyPr wrap="square">
            <a:spAutoFit/>
          </a:bodyPr>
          <a:lstStyle/>
          <a:p>
            <a:r>
              <a:rPr lang="en-US" sz="1600" b="1" dirty="0"/>
              <a:t>Input layer</a:t>
            </a:r>
            <a:endParaRPr lang="en-US" sz="1600" dirty="0"/>
          </a:p>
        </p:txBody>
      </p:sp>
      <p:sp>
        <p:nvSpPr>
          <p:cNvPr id="100" name="CasellaDiTesto 99">
            <a:extLst>
              <a:ext uri="{FF2B5EF4-FFF2-40B4-BE49-F238E27FC236}">
                <a16:creationId xmlns:a16="http://schemas.microsoft.com/office/drawing/2014/main" id="{AEC2B8F3-6E52-472F-A3BF-9BCF565B241D}"/>
              </a:ext>
            </a:extLst>
          </p:cNvPr>
          <p:cNvSpPr txBox="1"/>
          <p:nvPr/>
        </p:nvSpPr>
        <p:spPr>
          <a:xfrm>
            <a:off x="10413850" y="3207159"/>
            <a:ext cx="1303602" cy="338554"/>
          </a:xfrm>
          <a:prstGeom prst="rect">
            <a:avLst/>
          </a:prstGeom>
          <a:noFill/>
        </p:spPr>
        <p:txBody>
          <a:bodyPr wrap="square">
            <a:spAutoFit/>
          </a:bodyPr>
          <a:lstStyle/>
          <a:p>
            <a:r>
              <a:rPr lang="en-US" sz="1600" b="1" dirty="0"/>
              <a:t>Output layer</a:t>
            </a:r>
            <a:endParaRPr lang="en-US" sz="1600" dirty="0"/>
          </a:p>
        </p:txBody>
      </p:sp>
      <mc:AlternateContent xmlns:mc="http://schemas.openxmlformats.org/markup-compatibility/2006" xmlns:a14="http://schemas.microsoft.com/office/drawing/2010/main">
        <mc:Choice Requires="a14">
          <p:sp>
            <p:nvSpPr>
              <p:cNvPr id="101" name="CasellaDiTesto 100">
                <a:extLst>
                  <a:ext uri="{FF2B5EF4-FFF2-40B4-BE49-F238E27FC236}">
                    <a16:creationId xmlns:a16="http://schemas.microsoft.com/office/drawing/2014/main" id="{DF9AEB4A-063B-4959-B08A-A712E0C66237}"/>
                  </a:ext>
                </a:extLst>
              </p:cNvPr>
              <p:cNvSpPr txBox="1"/>
              <p:nvPr/>
            </p:nvSpPr>
            <p:spPr>
              <a:xfrm>
                <a:off x="8175400" y="3140124"/>
                <a:ext cx="47263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it-IT" b="0" i="1" smtClean="0">
                              <a:latin typeface="Cambria Math" panose="02040503050406030204" pitchFamily="18" charset="0"/>
                            </a:rPr>
                            <m:t>𝑛</m:t>
                          </m:r>
                        </m:e>
                        <m:sub>
                          <m:r>
                            <a:rPr lang="it-IT" b="0" i="1" smtClean="0">
                              <a:latin typeface="Cambria Math" panose="02040503050406030204" pitchFamily="18" charset="0"/>
                            </a:rPr>
                            <m:t>1</m:t>
                          </m:r>
                        </m:sub>
                      </m:sSub>
                    </m:oMath>
                  </m:oMathPara>
                </a14:m>
                <a:endParaRPr lang="en-US" dirty="0"/>
              </a:p>
            </p:txBody>
          </p:sp>
        </mc:Choice>
        <mc:Fallback xmlns="">
          <p:sp>
            <p:nvSpPr>
              <p:cNvPr id="101" name="CasellaDiTesto 100">
                <a:extLst>
                  <a:ext uri="{FF2B5EF4-FFF2-40B4-BE49-F238E27FC236}">
                    <a16:creationId xmlns:a16="http://schemas.microsoft.com/office/drawing/2014/main" id="{DF9AEB4A-063B-4959-B08A-A712E0C66237}"/>
                  </a:ext>
                </a:extLst>
              </p:cNvPr>
              <p:cNvSpPr txBox="1">
                <a:spLocks noRot="1" noChangeAspect="1" noMove="1" noResize="1" noEditPoints="1" noAdjustHandles="1" noChangeArrowheads="1" noChangeShapeType="1" noTextEdit="1"/>
              </p:cNvSpPr>
              <p:nvPr/>
            </p:nvSpPr>
            <p:spPr>
              <a:xfrm>
                <a:off x="8175400" y="3140124"/>
                <a:ext cx="472630" cy="369332"/>
              </a:xfrm>
              <a:prstGeom prst="rect">
                <a:avLst/>
              </a:prstGeom>
              <a:blipFill>
                <a:blip r:embed="rId2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2" name="CasellaDiTesto 101">
                <a:extLst>
                  <a:ext uri="{FF2B5EF4-FFF2-40B4-BE49-F238E27FC236}">
                    <a16:creationId xmlns:a16="http://schemas.microsoft.com/office/drawing/2014/main" id="{9894EEFC-FDD7-4F49-B572-A926AE7E8080}"/>
                  </a:ext>
                </a:extLst>
              </p:cNvPr>
              <p:cNvSpPr txBox="1"/>
              <p:nvPr/>
            </p:nvSpPr>
            <p:spPr>
              <a:xfrm>
                <a:off x="9341116" y="3852836"/>
                <a:ext cx="477951"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it-IT" b="0" i="1" smtClean="0">
                              <a:latin typeface="Cambria Math" panose="02040503050406030204" pitchFamily="18" charset="0"/>
                            </a:rPr>
                            <m:t>𝑛</m:t>
                          </m:r>
                        </m:e>
                        <m:sub>
                          <m:r>
                            <a:rPr lang="it-IT" b="0" i="1" smtClean="0">
                              <a:latin typeface="Cambria Math" panose="02040503050406030204" pitchFamily="18" charset="0"/>
                            </a:rPr>
                            <m:t>2</m:t>
                          </m:r>
                        </m:sub>
                      </m:sSub>
                    </m:oMath>
                  </m:oMathPara>
                </a14:m>
                <a:endParaRPr lang="en-US" dirty="0"/>
              </a:p>
            </p:txBody>
          </p:sp>
        </mc:Choice>
        <mc:Fallback xmlns="">
          <p:sp>
            <p:nvSpPr>
              <p:cNvPr id="102" name="CasellaDiTesto 101">
                <a:extLst>
                  <a:ext uri="{FF2B5EF4-FFF2-40B4-BE49-F238E27FC236}">
                    <a16:creationId xmlns:a16="http://schemas.microsoft.com/office/drawing/2014/main" id="{9894EEFC-FDD7-4F49-B572-A926AE7E8080}"/>
                  </a:ext>
                </a:extLst>
              </p:cNvPr>
              <p:cNvSpPr txBox="1">
                <a:spLocks noRot="1" noChangeAspect="1" noMove="1" noResize="1" noEditPoints="1" noAdjustHandles="1" noChangeArrowheads="1" noChangeShapeType="1" noTextEdit="1"/>
              </p:cNvSpPr>
              <p:nvPr/>
            </p:nvSpPr>
            <p:spPr>
              <a:xfrm>
                <a:off x="9341116" y="3852836"/>
                <a:ext cx="477951" cy="369332"/>
              </a:xfrm>
              <a:prstGeom prst="rect">
                <a:avLst/>
              </a:prstGeom>
              <a:blipFill>
                <a:blip r:embed="rId2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3" name="CasellaDiTesto 102">
                <a:extLst>
                  <a:ext uri="{FF2B5EF4-FFF2-40B4-BE49-F238E27FC236}">
                    <a16:creationId xmlns:a16="http://schemas.microsoft.com/office/drawing/2014/main" id="{133A5644-7407-417B-847B-735D61136CD5}"/>
                  </a:ext>
                </a:extLst>
              </p:cNvPr>
              <p:cNvSpPr txBox="1"/>
              <p:nvPr/>
            </p:nvSpPr>
            <p:spPr>
              <a:xfrm>
                <a:off x="8177961" y="4539769"/>
                <a:ext cx="477951"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it-IT" b="0" i="1" smtClean="0">
                              <a:latin typeface="Cambria Math" panose="02040503050406030204" pitchFamily="18" charset="0"/>
                            </a:rPr>
                            <m:t>𝑛</m:t>
                          </m:r>
                        </m:e>
                        <m:sub>
                          <m:r>
                            <a:rPr lang="it-IT" b="0" i="1" smtClean="0">
                              <a:latin typeface="Cambria Math" panose="02040503050406030204" pitchFamily="18" charset="0"/>
                            </a:rPr>
                            <m:t>3</m:t>
                          </m:r>
                        </m:sub>
                      </m:sSub>
                    </m:oMath>
                  </m:oMathPara>
                </a14:m>
                <a:endParaRPr lang="en-US" dirty="0"/>
              </a:p>
            </p:txBody>
          </p:sp>
        </mc:Choice>
        <mc:Fallback xmlns="">
          <p:sp>
            <p:nvSpPr>
              <p:cNvPr id="103" name="CasellaDiTesto 102">
                <a:extLst>
                  <a:ext uri="{FF2B5EF4-FFF2-40B4-BE49-F238E27FC236}">
                    <a16:creationId xmlns:a16="http://schemas.microsoft.com/office/drawing/2014/main" id="{133A5644-7407-417B-847B-735D61136CD5}"/>
                  </a:ext>
                </a:extLst>
              </p:cNvPr>
              <p:cNvSpPr txBox="1">
                <a:spLocks noRot="1" noChangeAspect="1" noMove="1" noResize="1" noEditPoints="1" noAdjustHandles="1" noChangeArrowheads="1" noChangeShapeType="1" noTextEdit="1"/>
              </p:cNvSpPr>
              <p:nvPr/>
            </p:nvSpPr>
            <p:spPr>
              <a:xfrm>
                <a:off x="8177961" y="4539769"/>
                <a:ext cx="477951" cy="369332"/>
              </a:xfrm>
              <a:prstGeom prst="rect">
                <a:avLst/>
              </a:prstGeom>
              <a:blipFill>
                <a:blip r:embed="rId26"/>
                <a:stretch>
                  <a:fillRect/>
                </a:stretch>
              </a:blipFill>
            </p:spPr>
            <p:txBody>
              <a:bodyPr/>
              <a:lstStyle/>
              <a:p>
                <a:r>
                  <a:rPr lang="en-US">
                    <a:noFill/>
                  </a:rPr>
                  <a:t> </a:t>
                </a:r>
              </a:p>
            </p:txBody>
          </p:sp>
        </mc:Fallback>
      </mc:AlternateContent>
      <p:sp>
        <p:nvSpPr>
          <p:cNvPr id="104" name="Rettangolo 103">
            <a:extLst>
              <a:ext uri="{FF2B5EF4-FFF2-40B4-BE49-F238E27FC236}">
                <a16:creationId xmlns:a16="http://schemas.microsoft.com/office/drawing/2014/main" id="{0FADABD7-EC35-4E62-AC70-B307E8D61B0B}"/>
              </a:ext>
            </a:extLst>
          </p:cNvPr>
          <p:cNvSpPr/>
          <p:nvPr/>
        </p:nvSpPr>
        <p:spPr>
          <a:xfrm>
            <a:off x="7969103" y="2654683"/>
            <a:ext cx="882473" cy="279060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e 104">
            <a:extLst>
              <a:ext uri="{FF2B5EF4-FFF2-40B4-BE49-F238E27FC236}">
                <a16:creationId xmlns:a16="http://schemas.microsoft.com/office/drawing/2014/main" id="{D48D08E2-A227-4756-B446-095D94B1C16A}"/>
              </a:ext>
            </a:extLst>
          </p:cNvPr>
          <p:cNvSpPr>
            <a:spLocks noChangeAspect="1"/>
          </p:cNvSpPr>
          <p:nvPr/>
        </p:nvSpPr>
        <p:spPr>
          <a:xfrm>
            <a:off x="8170489" y="3162599"/>
            <a:ext cx="442611" cy="438478"/>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Ovale 105">
            <a:extLst>
              <a:ext uri="{FF2B5EF4-FFF2-40B4-BE49-F238E27FC236}">
                <a16:creationId xmlns:a16="http://schemas.microsoft.com/office/drawing/2014/main" id="{64E43873-C9A0-4E79-A429-84AADFE9C2A4}"/>
              </a:ext>
            </a:extLst>
          </p:cNvPr>
          <p:cNvSpPr>
            <a:spLocks noChangeAspect="1"/>
          </p:cNvSpPr>
          <p:nvPr/>
        </p:nvSpPr>
        <p:spPr>
          <a:xfrm>
            <a:off x="8170489" y="3845773"/>
            <a:ext cx="442611" cy="438478"/>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e 106">
            <a:extLst>
              <a:ext uri="{FF2B5EF4-FFF2-40B4-BE49-F238E27FC236}">
                <a16:creationId xmlns:a16="http://schemas.microsoft.com/office/drawing/2014/main" id="{1F9B5D9E-0915-4ED7-8721-2A7E61C98047}"/>
              </a:ext>
            </a:extLst>
          </p:cNvPr>
          <p:cNvSpPr>
            <a:spLocks noChangeAspect="1"/>
          </p:cNvSpPr>
          <p:nvPr/>
        </p:nvSpPr>
        <p:spPr>
          <a:xfrm>
            <a:off x="8170489" y="4533930"/>
            <a:ext cx="442611" cy="438478"/>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8" name="Connettore 2 107">
            <a:extLst>
              <a:ext uri="{FF2B5EF4-FFF2-40B4-BE49-F238E27FC236}">
                <a16:creationId xmlns:a16="http://schemas.microsoft.com/office/drawing/2014/main" id="{7972FFDC-D72F-4526-9862-12602CADBE01}"/>
              </a:ext>
            </a:extLst>
          </p:cNvPr>
          <p:cNvCxnSpPr>
            <a:cxnSpLocks/>
            <a:stCxn id="111" idx="6"/>
            <a:endCxn id="105" idx="2"/>
          </p:cNvCxnSpPr>
          <p:nvPr/>
        </p:nvCxnSpPr>
        <p:spPr>
          <a:xfrm>
            <a:off x="7471835" y="3006693"/>
            <a:ext cx="698654" cy="375145"/>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9" name="Connettore 2 108">
            <a:extLst>
              <a:ext uri="{FF2B5EF4-FFF2-40B4-BE49-F238E27FC236}">
                <a16:creationId xmlns:a16="http://schemas.microsoft.com/office/drawing/2014/main" id="{8E01CA3A-C565-40AB-8C71-15EA1DEF966B}"/>
              </a:ext>
            </a:extLst>
          </p:cNvPr>
          <p:cNvCxnSpPr>
            <a:cxnSpLocks/>
            <a:stCxn id="113" idx="6"/>
            <a:endCxn id="105" idx="2"/>
          </p:cNvCxnSpPr>
          <p:nvPr/>
        </p:nvCxnSpPr>
        <p:spPr>
          <a:xfrm flipV="1">
            <a:off x="7471835" y="3381838"/>
            <a:ext cx="698654" cy="308029"/>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0" name="Connettore 2 109">
            <a:extLst>
              <a:ext uri="{FF2B5EF4-FFF2-40B4-BE49-F238E27FC236}">
                <a16:creationId xmlns:a16="http://schemas.microsoft.com/office/drawing/2014/main" id="{22F73C89-2700-4B42-B7E3-E218760FF818}"/>
              </a:ext>
            </a:extLst>
          </p:cNvPr>
          <p:cNvCxnSpPr>
            <a:cxnSpLocks/>
            <a:stCxn id="114" idx="6"/>
            <a:endCxn id="105" idx="2"/>
          </p:cNvCxnSpPr>
          <p:nvPr/>
        </p:nvCxnSpPr>
        <p:spPr>
          <a:xfrm flipV="1">
            <a:off x="7471835" y="3381838"/>
            <a:ext cx="698654" cy="996186"/>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1" name="Ovale 110">
            <a:extLst>
              <a:ext uri="{FF2B5EF4-FFF2-40B4-BE49-F238E27FC236}">
                <a16:creationId xmlns:a16="http://schemas.microsoft.com/office/drawing/2014/main" id="{867AE31B-2166-4872-91AB-33C32CBC0E46}"/>
              </a:ext>
            </a:extLst>
          </p:cNvPr>
          <p:cNvSpPr>
            <a:spLocks noChangeAspect="1"/>
          </p:cNvSpPr>
          <p:nvPr/>
        </p:nvSpPr>
        <p:spPr>
          <a:xfrm>
            <a:off x="7029224" y="2787454"/>
            <a:ext cx="442611" cy="438478"/>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112" name="CasellaDiTesto 111">
                <a:extLst>
                  <a:ext uri="{FF2B5EF4-FFF2-40B4-BE49-F238E27FC236}">
                    <a16:creationId xmlns:a16="http://schemas.microsoft.com/office/drawing/2014/main" id="{2D766798-4890-43E2-B99E-E72E0D4AB510}"/>
                  </a:ext>
                </a:extLst>
              </p:cNvPr>
              <p:cNvSpPr txBox="1"/>
              <p:nvPr/>
            </p:nvSpPr>
            <p:spPr>
              <a:xfrm>
                <a:off x="7021088" y="4156088"/>
                <a:ext cx="477951"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it-IT" b="0" i="1" smtClean="0">
                              <a:latin typeface="Cambria Math" panose="02040503050406030204" pitchFamily="18" charset="0"/>
                            </a:rPr>
                            <m:t>𝑛</m:t>
                          </m:r>
                        </m:e>
                        <m:sub>
                          <m:r>
                            <a:rPr lang="it-IT" b="0" i="1" smtClean="0">
                              <a:latin typeface="Cambria Math" panose="02040503050406030204" pitchFamily="18" charset="0"/>
                            </a:rPr>
                            <m:t>3</m:t>
                          </m:r>
                        </m:sub>
                      </m:sSub>
                    </m:oMath>
                  </m:oMathPara>
                </a14:m>
                <a:endParaRPr lang="en-US" dirty="0"/>
              </a:p>
            </p:txBody>
          </p:sp>
        </mc:Choice>
        <mc:Fallback xmlns="">
          <p:sp>
            <p:nvSpPr>
              <p:cNvPr id="112" name="CasellaDiTesto 111">
                <a:extLst>
                  <a:ext uri="{FF2B5EF4-FFF2-40B4-BE49-F238E27FC236}">
                    <a16:creationId xmlns:a16="http://schemas.microsoft.com/office/drawing/2014/main" id="{2D766798-4890-43E2-B99E-E72E0D4AB510}"/>
                  </a:ext>
                </a:extLst>
              </p:cNvPr>
              <p:cNvSpPr txBox="1">
                <a:spLocks noRot="1" noChangeAspect="1" noMove="1" noResize="1" noEditPoints="1" noAdjustHandles="1" noChangeArrowheads="1" noChangeShapeType="1" noTextEdit="1"/>
              </p:cNvSpPr>
              <p:nvPr/>
            </p:nvSpPr>
            <p:spPr>
              <a:xfrm>
                <a:off x="7021088" y="4156088"/>
                <a:ext cx="477951" cy="369332"/>
              </a:xfrm>
              <a:prstGeom prst="rect">
                <a:avLst/>
              </a:prstGeom>
              <a:blipFill>
                <a:blip r:embed="rId27"/>
                <a:stretch>
                  <a:fillRect/>
                </a:stretch>
              </a:blipFill>
            </p:spPr>
            <p:txBody>
              <a:bodyPr/>
              <a:lstStyle/>
              <a:p>
                <a:r>
                  <a:rPr lang="en-US">
                    <a:noFill/>
                  </a:rPr>
                  <a:t> </a:t>
                </a:r>
              </a:p>
            </p:txBody>
          </p:sp>
        </mc:Fallback>
      </mc:AlternateContent>
      <p:sp>
        <p:nvSpPr>
          <p:cNvPr id="113" name="Ovale 112">
            <a:extLst>
              <a:ext uri="{FF2B5EF4-FFF2-40B4-BE49-F238E27FC236}">
                <a16:creationId xmlns:a16="http://schemas.microsoft.com/office/drawing/2014/main" id="{2C2038AC-2A4C-4DB6-98AC-D5A3C513072A}"/>
              </a:ext>
            </a:extLst>
          </p:cNvPr>
          <p:cNvSpPr>
            <a:spLocks noChangeAspect="1"/>
          </p:cNvSpPr>
          <p:nvPr/>
        </p:nvSpPr>
        <p:spPr>
          <a:xfrm>
            <a:off x="7029224" y="3470628"/>
            <a:ext cx="442611" cy="438478"/>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e 113">
            <a:extLst>
              <a:ext uri="{FF2B5EF4-FFF2-40B4-BE49-F238E27FC236}">
                <a16:creationId xmlns:a16="http://schemas.microsoft.com/office/drawing/2014/main" id="{0E6BCEB0-FC4A-4B5F-90F6-840340CA1266}"/>
              </a:ext>
            </a:extLst>
          </p:cNvPr>
          <p:cNvSpPr>
            <a:spLocks noChangeAspect="1"/>
          </p:cNvSpPr>
          <p:nvPr/>
        </p:nvSpPr>
        <p:spPr>
          <a:xfrm>
            <a:off x="7029224" y="4158785"/>
            <a:ext cx="442611" cy="438478"/>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Ovale 114">
            <a:extLst>
              <a:ext uri="{FF2B5EF4-FFF2-40B4-BE49-F238E27FC236}">
                <a16:creationId xmlns:a16="http://schemas.microsoft.com/office/drawing/2014/main" id="{3D539013-6AD3-4DA0-9B2E-93B67777B17E}"/>
              </a:ext>
            </a:extLst>
          </p:cNvPr>
          <p:cNvSpPr>
            <a:spLocks noChangeAspect="1"/>
          </p:cNvSpPr>
          <p:nvPr/>
        </p:nvSpPr>
        <p:spPr>
          <a:xfrm>
            <a:off x="7029224" y="4841958"/>
            <a:ext cx="442611" cy="438478"/>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6" name="Connettore 2 115">
            <a:extLst>
              <a:ext uri="{FF2B5EF4-FFF2-40B4-BE49-F238E27FC236}">
                <a16:creationId xmlns:a16="http://schemas.microsoft.com/office/drawing/2014/main" id="{F57CF86D-C0B9-4418-9FE0-BD10190B47A6}"/>
              </a:ext>
            </a:extLst>
          </p:cNvPr>
          <p:cNvCxnSpPr>
            <a:cxnSpLocks/>
            <a:stCxn id="115" idx="6"/>
            <a:endCxn id="105" idx="2"/>
          </p:cNvCxnSpPr>
          <p:nvPr/>
        </p:nvCxnSpPr>
        <p:spPr>
          <a:xfrm flipV="1">
            <a:off x="7471835" y="3381838"/>
            <a:ext cx="698654" cy="1679359"/>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7" name="Connettore 2 116">
            <a:extLst>
              <a:ext uri="{FF2B5EF4-FFF2-40B4-BE49-F238E27FC236}">
                <a16:creationId xmlns:a16="http://schemas.microsoft.com/office/drawing/2014/main" id="{E1B1DBA2-C949-4284-AFF7-F2E3B4031816}"/>
              </a:ext>
            </a:extLst>
          </p:cNvPr>
          <p:cNvCxnSpPr>
            <a:cxnSpLocks/>
            <a:stCxn id="111" idx="6"/>
            <a:endCxn id="106" idx="2"/>
          </p:cNvCxnSpPr>
          <p:nvPr/>
        </p:nvCxnSpPr>
        <p:spPr>
          <a:xfrm>
            <a:off x="7471835" y="3006693"/>
            <a:ext cx="698654" cy="1058319"/>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8" name="Connettore 2 117">
            <a:extLst>
              <a:ext uri="{FF2B5EF4-FFF2-40B4-BE49-F238E27FC236}">
                <a16:creationId xmlns:a16="http://schemas.microsoft.com/office/drawing/2014/main" id="{A96E58FC-E032-44A7-A37A-7B078FB4A485}"/>
              </a:ext>
            </a:extLst>
          </p:cNvPr>
          <p:cNvCxnSpPr>
            <a:cxnSpLocks/>
            <a:stCxn id="113" idx="6"/>
            <a:endCxn id="106" idx="2"/>
          </p:cNvCxnSpPr>
          <p:nvPr/>
        </p:nvCxnSpPr>
        <p:spPr>
          <a:xfrm>
            <a:off x="7471835" y="3689867"/>
            <a:ext cx="698654" cy="375145"/>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9" name="Connettore 2 118">
            <a:extLst>
              <a:ext uri="{FF2B5EF4-FFF2-40B4-BE49-F238E27FC236}">
                <a16:creationId xmlns:a16="http://schemas.microsoft.com/office/drawing/2014/main" id="{B35DB13D-50E1-4FAA-8310-E06CB357182D}"/>
              </a:ext>
            </a:extLst>
          </p:cNvPr>
          <p:cNvCxnSpPr>
            <a:cxnSpLocks/>
            <a:stCxn id="114" idx="6"/>
            <a:endCxn id="106" idx="2"/>
          </p:cNvCxnSpPr>
          <p:nvPr/>
        </p:nvCxnSpPr>
        <p:spPr>
          <a:xfrm flipV="1">
            <a:off x="7471835" y="4065012"/>
            <a:ext cx="698654" cy="313012"/>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0" name="Connettore 2 119">
            <a:extLst>
              <a:ext uri="{FF2B5EF4-FFF2-40B4-BE49-F238E27FC236}">
                <a16:creationId xmlns:a16="http://schemas.microsoft.com/office/drawing/2014/main" id="{94A82A60-2D7E-4891-BCC6-08519647069D}"/>
              </a:ext>
            </a:extLst>
          </p:cNvPr>
          <p:cNvCxnSpPr>
            <a:cxnSpLocks/>
            <a:stCxn id="115" idx="6"/>
            <a:endCxn id="106" idx="2"/>
          </p:cNvCxnSpPr>
          <p:nvPr/>
        </p:nvCxnSpPr>
        <p:spPr>
          <a:xfrm flipV="1">
            <a:off x="7471835" y="4065012"/>
            <a:ext cx="698654" cy="996185"/>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1" name="Connettore 2 120">
            <a:extLst>
              <a:ext uri="{FF2B5EF4-FFF2-40B4-BE49-F238E27FC236}">
                <a16:creationId xmlns:a16="http://schemas.microsoft.com/office/drawing/2014/main" id="{93139FAC-B132-4215-BD9B-43A4045826DB}"/>
              </a:ext>
            </a:extLst>
          </p:cNvPr>
          <p:cNvCxnSpPr>
            <a:cxnSpLocks/>
            <a:stCxn id="111" idx="6"/>
            <a:endCxn id="107" idx="2"/>
          </p:cNvCxnSpPr>
          <p:nvPr/>
        </p:nvCxnSpPr>
        <p:spPr>
          <a:xfrm>
            <a:off x="7471835" y="3006693"/>
            <a:ext cx="698654" cy="1746476"/>
          </a:xfrm>
          <a:prstGeom prst="straightConnector1">
            <a:avLst/>
          </a:prstGeom>
          <a:ln w="127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22" name="Connettore 2 121">
            <a:extLst>
              <a:ext uri="{FF2B5EF4-FFF2-40B4-BE49-F238E27FC236}">
                <a16:creationId xmlns:a16="http://schemas.microsoft.com/office/drawing/2014/main" id="{7A32030F-7402-43F2-805C-3513537BB670}"/>
              </a:ext>
            </a:extLst>
          </p:cNvPr>
          <p:cNvCxnSpPr>
            <a:cxnSpLocks/>
            <a:stCxn id="113" idx="6"/>
            <a:endCxn id="107" idx="2"/>
          </p:cNvCxnSpPr>
          <p:nvPr/>
        </p:nvCxnSpPr>
        <p:spPr>
          <a:xfrm>
            <a:off x="7471835" y="3689867"/>
            <a:ext cx="698654" cy="1063302"/>
          </a:xfrm>
          <a:prstGeom prst="straightConnector1">
            <a:avLst/>
          </a:prstGeom>
          <a:ln w="127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23" name="Connettore 2 122">
            <a:extLst>
              <a:ext uri="{FF2B5EF4-FFF2-40B4-BE49-F238E27FC236}">
                <a16:creationId xmlns:a16="http://schemas.microsoft.com/office/drawing/2014/main" id="{FE3A764E-553A-41D4-8703-04598CBA6A5A}"/>
              </a:ext>
            </a:extLst>
          </p:cNvPr>
          <p:cNvCxnSpPr>
            <a:cxnSpLocks/>
            <a:stCxn id="114" idx="6"/>
            <a:endCxn id="107" idx="2"/>
          </p:cNvCxnSpPr>
          <p:nvPr/>
        </p:nvCxnSpPr>
        <p:spPr>
          <a:xfrm>
            <a:off x="7471835" y="4378024"/>
            <a:ext cx="698654" cy="375145"/>
          </a:xfrm>
          <a:prstGeom prst="straightConnector1">
            <a:avLst/>
          </a:prstGeom>
          <a:ln w="127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24" name="Connettore 2 123">
            <a:extLst>
              <a:ext uri="{FF2B5EF4-FFF2-40B4-BE49-F238E27FC236}">
                <a16:creationId xmlns:a16="http://schemas.microsoft.com/office/drawing/2014/main" id="{8F2E4523-C6B1-4663-ADF0-180917113D86}"/>
              </a:ext>
            </a:extLst>
          </p:cNvPr>
          <p:cNvCxnSpPr>
            <a:cxnSpLocks/>
            <a:stCxn id="115" idx="6"/>
            <a:endCxn id="107" idx="2"/>
          </p:cNvCxnSpPr>
          <p:nvPr/>
        </p:nvCxnSpPr>
        <p:spPr>
          <a:xfrm flipV="1">
            <a:off x="7471835" y="4753169"/>
            <a:ext cx="698654" cy="308028"/>
          </a:xfrm>
          <a:prstGeom prst="straightConnector1">
            <a:avLst/>
          </a:prstGeom>
          <a:ln w="12700">
            <a:solidFill>
              <a:srgbClr val="0070C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25" name="CasellaDiTesto 124">
                <a:extLst>
                  <a:ext uri="{FF2B5EF4-FFF2-40B4-BE49-F238E27FC236}">
                    <a16:creationId xmlns:a16="http://schemas.microsoft.com/office/drawing/2014/main" id="{2FFAF4C5-5813-4A24-917C-2ED91ECC2755}"/>
                  </a:ext>
                </a:extLst>
              </p:cNvPr>
              <p:cNvSpPr txBox="1"/>
              <p:nvPr/>
            </p:nvSpPr>
            <p:spPr>
              <a:xfrm>
                <a:off x="10710546" y="4047582"/>
                <a:ext cx="506100" cy="35394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it-IT" sz="1700" i="1" smtClean="0">
                              <a:latin typeface="Cambria Math" panose="02040503050406030204" pitchFamily="18" charset="0"/>
                            </a:rPr>
                          </m:ctrlPr>
                        </m:sSubPr>
                        <m:e>
                          <m:r>
                            <a:rPr lang="it-IT" sz="1700" b="0" i="1" smtClean="0">
                              <a:latin typeface="Cambria Math" panose="02040503050406030204" pitchFamily="18" charset="0"/>
                            </a:rPr>
                            <m:t>𝑦</m:t>
                          </m:r>
                        </m:e>
                        <m:sub>
                          <m:r>
                            <a:rPr lang="it-IT" sz="1700" b="0" i="1" smtClean="0">
                              <a:latin typeface="Cambria Math" panose="02040503050406030204" pitchFamily="18" charset="0"/>
                            </a:rPr>
                            <m:t>𝑖</m:t>
                          </m:r>
                          <m:r>
                            <a:rPr lang="it-IT" sz="1700" b="0" i="1" smtClean="0">
                              <a:latin typeface="Cambria Math" panose="02040503050406030204" pitchFamily="18" charset="0"/>
                            </a:rPr>
                            <m:t>2</m:t>
                          </m:r>
                        </m:sub>
                      </m:sSub>
                    </m:oMath>
                  </m:oMathPara>
                </a14:m>
                <a:endParaRPr lang="en-US" sz="1700" dirty="0"/>
              </a:p>
            </p:txBody>
          </p:sp>
        </mc:Choice>
        <mc:Fallback xmlns="">
          <p:sp>
            <p:nvSpPr>
              <p:cNvPr id="125" name="CasellaDiTesto 124">
                <a:extLst>
                  <a:ext uri="{FF2B5EF4-FFF2-40B4-BE49-F238E27FC236}">
                    <a16:creationId xmlns:a16="http://schemas.microsoft.com/office/drawing/2014/main" id="{2FFAF4C5-5813-4A24-917C-2ED91ECC2755}"/>
                  </a:ext>
                </a:extLst>
              </p:cNvPr>
              <p:cNvSpPr txBox="1">
                <a:spLocks noRot="1" noChangeAspect="1" noMove="1" noResize="1" noEditPoints="1" noAdjustHandles="1" noChangeArrowheads="1" noChangeShapeType="1" noTextEdit="1"/>
              </p:cNvSpPr>
              <p:nvPr/>
            </p:nvSpPr>
            <p:spPr>
              <a:xfrm>
                <a:off x="10710546" y="4047582"/>
                <a:ext cx="506100" cy="353943"/>
              </a:xfrm>
              <a:prstGeom prst="rect">
                <a:avLst/>
              </a:prstGeom>
              <a:blipFill>
                <a:blip r:embed="rId28"/>
                <a:stretch>
                  <a:fillRect b="-3448"/>
                </a:stretch>
              </a:blipFill>
            </p:spPr>
            <p:txBody>
              <a:bodyPr/>
              <a:lstStyle/>
              <a:p>
                <a:r>
                  <a:rPr lang="en-US">
                    <a:noFill/>
                  </a:rPr>
                  <a:t> </a:t>
                </a:r>
              </a:p>
            </p:txBody>
          </p:sp>
        </mc:Fallback>
      </mc:AlternateContent>
      <p:sp>
        <p:nvSpPr>
          <p:cNvPr id="126" name="Ovale 125">
            <a:extLst>
              <a:ext uri="{FF2B5EF4-FFF2-40B4-BE49-F238E27FC236}">
                <a16:creationId xmlns:a16="http://schemas.microsoft.com/office/drawing/2014/main" id="{58721160-7C7A-48A5-97D5-89DEF0F71511}"/>
              </a:ext>
            </a:extLst>
          </p:cNvPr>
          <p:cNvSpPr>
            <a:spLocks noChangeAspect="1"/>
          </p:cNvSpPr>
          <p:nvPr/>
        </p:nvSpPr>
        <p:spPr>
          <a:xfrm>
            <a:off x="10804486" y="4123282"/>
            <a:ext cx="295076" cy="292318"/>
          </a:xfrm>
          <a:prstGeom prst="ellipse">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7" name="Connettore 2 126">
            <a:extLst>
              <a:ext uri="{FF2B5EF4-FFF2-40B4-BE49-F238E27FC236}">
                <a16:creationId xmlns:a16="http://schemas.microsoft.com/office/drawing/2014/main" id="{06358209-1456-4E5B-B436-4003BC5555E4}"/>
              </a:ext>
            </a:extLst>
          </p:cNvPr>
          <p:cNvCxnSpPr>
            <a:cxnSpLocks/>
            <a:stCxn id="133" idx="6"/>
            <a:endCxn id="126" idx="2"/>
          </p:cNvCxnSpPr>
          <p:nvPr/>
        </p:nvCxnSpPr>
        <p:spPr>
          <a:xfrm>
            <a:off x="9782853" y="3381838"/>
            <a:ext cx="1021633" cy="887603"/>
          </a:xfrm>
          <a:prstGeom prst="straightConnector1">
            <a:avLst/>
          </a:prstGeom>
          <a:ln w="127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128" name="Connettore 2 127">
            <a:extLst>
              <a:ext uri="{FF2B5EF4-FFF2-40B4-BE49-F238E27FC236}">
                <a16:creationId xmlns:a16="http://schemas.microsoft.com/office/drawing/2014/main" id="{39818D18-5364-440C-AF62-E42618AFDDE1}"/>
              </a:ext>
            </a:extLst>
          </p:cNvPr>
          <p:cNvCxnSpPr>
            <a:cxnSpLocks/>
            <a:stCxn id="134" idx="6"/>
            <a:endCxn id="126" idx="2"/>
          </p:cNvCxnSpPr>
          <p:nvPr/>
        </p:nvCxnSpPr>
        <p:spPr>
          <a:xfrm>
            <a:off x="9782853" y="4065012"/>
            <a:ext cx="1021633" cy="204429"/>
          </a:xfrm>
          <a:prstGeom prst="straightConnector1">
            <a:avLst/>
          </a:prstGeom>
          <a:ln w="127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129" name="Connettore 2 128">
            <a:extLst>
              <a:ext uri="{FF2B5EF4-FFF2-40B4-BE49-F238E27FC236}">
                <a16:creationId xmlns:a16="http://schemas.microsoft.com/office/drawing/2014/main" id="{8E21527E-8EE9-4EBC-9129-3EFFC12DFCFE}"/>
              </a:ext>
            </a:extLst>
          </p:cNvPr>
          <p:cNvCxnSpPr>
            <a:cxnSpLocks/>
            <a:stCxn id="136" idx="6"/>
            <a:endCxn id="126" idx="2"/>
          </p:cNvCxnSpPr>
          <p:nvPr/>
        </p:nvCxnSpPr>
        <p:spPr>
          <a:xfrm flipV="1">
            <a:off x="9805582" y="4269441"/>
            <a:ext cx="998904" cy="475218"/>
          </a:xfrm>
          <a:prstGeom prst="straightConnector1">
            <a:avLst/>
          </a:prstGeom>
          <a:ln w="127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
        <p:nvSpPr>
          <p:cNvPr id="130" name="CasellaDiTesto 129">
            <a:extLst>
              <a:ext uri="{FF2B5EF4-FFF2-40B4-BE49-F238E27FC236}">
                <a16:creationId xmlns:a16="http://schemas.microsoft.com/office/drawing/2014/main" id="{FEEE0D97-EC29-44FA-AD1B-ACB60BE12276}"/>
              </a:ext>
            </a:extLst>
          </p:cNvPr>
          <p:cNvSpPr txBox="1"/>
          <p:nvPr/>
        </p:nvSpPr>
        <p:spPr>
          <a:xfrm>
            <a:off x="7876351" y="2366969"/>
            <a:ext cx="1318502" cy="338554"/>
          </a:xfrm>
          <a:prstGeom prst="rect">
            <a:avLst/>
          </a:prstGeom>
          <a:noFill/>
        </p:spPr>
        <p:txBody>
          <a:bodyPr wrap="square">
            <a:spAutoFit/>
          </a:bodyPr>
          <a:lstStyle/>
          <a:p>
            <a:r>
              <a:rPr lang="en-US" sz="1600" b="1" dirty="0"/>
              <a:t>2</a:t>
            </a:r>
            <a:r>
              <a:rPr lang="en-US" sz="1600" b="1" baseline="30000" dirty="0"/>
              <a:t>nd</a:t>
            </a:r>
            <a:r>
              <a:rPr lang="en-US" sz="1600" b="1" dirty="0"/>
              <a:t> FC layer</a:t>
            </a:r>
            <a:endParaRPr lang="en-US" sz="1600" dirty="0"/>
          </a:p>
        </p:txBody>
      </p:sp>
      <mc:AlternateContent xmlns:mc="http://schemas.openxmlformats.org/markup-compatibility/2006" xmlns:a14="http://schemas.microsoft.com/office/drawing/2010/main">
        <mc:Choice Requires="a14">
          <p:sp>
            <p:nvSpPr>
              <p:cNvPr id="131" name="CasellaDiTesto 130">
                <a:extLst>
                  <a:ext uri="{FF2B5EF4-FFF2-40B4-BE49-F238E27FC236}">
                    <a16:creationId xmlns:a16="http://schemas.microsoft.com/office/drawing/2014/main" id="{CBDD11FA-BE58-4DBE-9CFE-04ADD87AD837}"/>
                  </a:ext>
                </a:extLst>
              </p:cNvPr>
              <p:cNvSpPr txBox="1"/>
              <p:nvPr/>
            </p:nvSpPr>
            <p:spPr>
              <a:xfrm>
                <a:off x="9354959" y="4550758"/>
                <a:ext cx="477951"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it-IT" b="0" i="1" smtClean="0">
                              <a:latin typeface="Cambria Math" panose="02040503050406030204" pitchFamily="18" charset="0"/>
                            </a:rPr>
                            <m:t>𝑛</m:t>
                          </m:r>
                        </m:e>
                        <m:sub>
                          <m:r>
                            <a:rPr lang="it-IT" b="0" i="1" smtClean="0">
                              <a:latin typeface="Cambria Math" panose="02040503050406030204" pitchFamily="18" charset="0"/>
                            </a:rPr>
                            <m:t>3</m:t>
                          </m:r>
                        </m:sub>
                      </m:sSub>
                    </m:oMath>
                  </m:oMathPara>
                </a14:m>
                <a:endParaRPr lang="en-US" dirty="0"/>
              </a:p>
            </p:txBody>
          </p:sp>
        </mc:Choice>
        <mc:Fallback xmlns="">
          <p:sp>
            <p:nvSpPr>
              <p:cNvPr id="131" name="CasellaDiTesto 130">
                <a:extLst>
                  <a:ext uri="{FF2B5EF4-FFF2-40B4-BE49-F238E27FC236}">
                    <a16:creationId xmlns:a16="http://schemas.microsoft.com/office/drawing/2014/main" id="{CBDD11FA-BE58-4DBE-9CFE-04ADD87AD837}"/>
                  </a:ext>
                </a:extLst>
              </p:cNvPr>
              <p:cNvSpPr txBox="1">
                <a:spLocks noRot="1" noChangeAspect="1" noMove="1" noResize="1" noEditPoints="1" noAdjustHandles="1" noChangeArrowheads="1" noChangeShapeType="1" noTextEdit="1"/>
              </p:cNvSpPr>
              <p:nvPr/>
            </p:nvSpPr>
            <p:spPr>
              <a:xfrm>
                <a:off x="9354959" y="4550758"/>
                <a:ext cx="477951" cy="369332"/>
              </a:xfrm>
              <a:prstGeom prst="rect">
                <a:avLst/>
              </a:prstGeom>
              <a:blipFill>
                <a:blip r:embed="rId29"/>
                <a:stretch>
                  <a:fillRect/>
                </a:stretch>
              </a:blipFill>
            </p:spPr>
            <p:txBody>
              <a:bodyPr/>
              <a:lstStyle/>
              <a:p>
                <a:r>
                  <a:rPr lang="en-US">
                    <a:noFill/>
                  </a:rPr>
                  <a:t> </a:t>
                </a:r>
              </a:p>
            </p:txBody>
          </p:sp>
        </mc:Fallback>
      </mc:AlternateContent>
      <p:sp>
        <p:nvSpPr>
          <p:cNvPr id="132" name="Rettangolo 131">
            <a:extLst>
              <a:ext uri="{FF2B5EF4-FFF2-40B4-BE49-F238E27FC236}">
                <a16:creationId xmlns:a16="http://schemas.microsoft.com/office/drawing/2014/main" id="{FAD26A97-8992-418A-B99C-1ABDD5F3E68C}"/>
              </a:ext>
            </a:extLst>
          </p:cNvPr>
          <p:cNvSpPr/>
          <p:nvPr/>
        </p:nvSpPr>
        <p:spPr>
          <a:xfrm>
            <a:off x="9138856" y="2654683"/>
            <a:ext cx="882473" cy="279060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e 132">
            <a:extLst>
              <a:ext uri="{FF2B5EF4-FFF2-40B4-BE49-F238E27FC236}">
                <a16:creationId xmlns:a16="http://schemas.microsoft.com/office/drawing/2014/main" id="{27D61E98-6F33-4C3B-93EA-17A82F5C17DC}"/>
              </a:ext>
            </a:extLst>
          </p:cNvPr>
          <p:cNvSpPr>
            <a:spLocks noChangeAspect="1"/>
          </p:cNvSpPr>
          <p:nvPr/>
        </p:nvSpPr>
        <p:spPr>
          <a:xfrm>
            <a:off x="9340242" y="3162599"/>
            <a:ext cx="442611" cy="438478"/>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4" name="Ovale 133">
            <a:extLst>
              <a:ext uri="{FF2B5EF4-FFF2-40B4-BE49-F238E27FC236}">
                <a16:creationId xmlns:a16="http://schemas.microsoft.com/office/drawing/2014/main" id="{91C456F2-E987-4418-B40C-674B6A6A137A}"/>
              </a:ext>
            </a:extLst>
          </p:cNvPr>
          <p:cNvSpPr>
            <a:spLocks noChangeAspect="1"/>
          </p:cNvSpPr>
          <p:nvPr/>
        </p:nvSpPr>
        <p:spPr>
          <a:xfrm>
            <a:off x="9340242" y="3845773"/>
            <a:ext cx="442611" cy="438478"/>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CasellaDiTesto 134">
            <a:extLst>
              <a:ext uri="{FF2B5EF4-FFF2-40B4-BE49-F238E27FC236}">
                <a16:creationId xmlns:a16="http://schemas.microsoft.com/office/drawing/2014/main" id="{857E0A17-E42A-4C6C-8EE3-3E97842F0506}"/>
              </a:ext>
            </a:extLst>
          </p:cNvPr>
          <p:cNvSpPr txBox="1"/>
          <p:nvPr/>
        </p:nvSpPr>
        <p:spPr>
          <a:xfrm>
            <a:off x="9046104" y="2366969"/>
            <a:ext cx="1318502" cy="338554"/>
          </a:xfrm>
          <a:prstGeom prst="rect">
            <a:avLst/>
          </a:prstGeom>
          <a:noFill/>
        </p:spPr>
        <p:txBody>
          <a:bodyPr wrap="square">
            <a:spAutoFit/>
          </a:bodyPr>
          <a:lstStyle/>
          <a:p>
            <a:r>
              <a:rPr lang="en-US" sz="1600" b="1" dirty="0"/>
              <a:t>3</a:t>
            </a:r>
            <a:r>
              <a:rPr lang="en-US" sz="1600" b="1" baseline="30000" dirty="0"/>
              <a:t>nd</a:t>
            </a:r>
            <a:r>
              <a:rPr lang="en-US" sz="1600" b="1" dirty="0"/>
              <a:t> FC layer</a:t>
            </a:r>
            <a:endParaRPr lang="en-US" sz="1600" dirty="0"/>
          </a:p>
        </p:txBody>
      </p:sp>
      <p:sp>
        <p:nvSpPr>
          <p:cNvPr id="136" name="Ovale 135">
            <a:extLst>
              <a:ext uri="{FF2B5EF4-FFF2-40B4-BE49-F238E27FC236}">
                <a16:creationId xmlns:a16="http://schemas.microsoft.com/office/drawing/2014/main" id="{9AB9A3CF-6BD2-4DC0-9E38-949AC595D6E0}"/>
              </a:ext>
            </a:extLst>
          </p:cNvPr>
          <p:cNvSpPr>
            <a:spLocks noChangeAspect="1"/>
          </p:cNvSpPr>
          <p:nvPr/>
        </p:nvSpPr>
        <p:spPr>
          <a:xfrm>
            <a:off x="9362971" y="4525420"/>
            <a:ext cx="442611" cy="438478"/>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37" name="CasellaDiTesto 136">
                <a:extLst>
                  <a:ext uri="{FF2B5EF4-FFF2-40B4-BE49-F238E27FC236}">
                    <a16:creationId xmlns:a16="http://schemas.microsoft.com/office/drawing/2014/main" id="{F096C30A-10D0-427B-8AF9-CD121AD13442}"/>
                  </a:ext>
                </a:extLst>
              </p:cNvPr>
              <p:cNvSpPr txBox="1"/>
              <p:nvPr/>
            </p:nvSpPr>
            <p:spPr>
              <a:xfrm>
                <a:off x="8180327" y="3856433"/>
                <a:ext cx="477951"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it-IT" b="0" i="1" smtClean="0">
                              <a:latin typeface="Cambria Math" panose="02040503050406030204" pitchFamily="18" charset="0"/>
                            </a:rPr>
                            <m:t>𝑛</m:t>
                          </m:r>
                        </m:e>
                        <m:sub>
                          <m:r>
                            <a:rPr lang="it-IT" b="0" i="1" smtClean="0">
                              <a:latin typeface="Cambria Math" panose="02040503050406030204" pitchFamily="18" charset="0"/>
                            </a:rPr>
                            <m:t>2</m:t>
                          </m:r>
                        </m:sub>
                      </m:sSub>
                    </m:oMath>
                  </m:oMathPara>
                </a14:m>
                <a:endParaRPr lang="en-US" dirty="0"/>
              </a:p>
            </p:txBody>
          </p:sp>
        </mc:Choice>
        <mc:Fallback xmlns="">
          <p:sp>
            <p:nvSpPr>
              <p:cNvPr id="137" name="CasellaDiTesto 136">
                <a:extLst>
                  <a:ext uri="{FF2B5EF4-FFF2-40B4-BE49-F238E27FC236}">
                    <a16:creationId xmlns:a16="http://schemas.microsoft.com/office/drawing/2014/main" id="{F096C30A-10D0-427B-8AF9-CD121AD13442}"/>
                  </a:ext>
                </a:extLst>
              </p:cNvPr>
              <p:cNvSpPr txBox="1">
                <a:spLocks noRot="1" noChangeAspect="1" noMove="1" noResize="1" noEditPoints="1" noAdjustHandles="1" noChangeArrowheads="1" noChangeShapeType="1" noTextEdit="1"/>
              </p:cNvSpPr>
              <p:nvPr/>
            </p:nvSpPr>
            <p:spPr>
              <a:xfrm>
                <a:off x="8180327" y="3856433"/>
                <a:ext cx="477951" cy="369332"/>
              </a:xfrm>
              <a:prstGeom prst="rect">
                <a:avLst/>
              </a:prstGeom>
              <a:blipFill>
                <a:blip r:embed="rId3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8" name="CasellaDiTesto 137">
                <a:extLst>
                  <a:ext uri="{FF2B5EF4-FFF2-40B4-BE49-F238E27FC236}">
                    <a16:creationId xmlns:a16="http://schemas.microsoft.com/office/drawing/2014/main" id="{5CF31069-FA17-4909-845A-63A9F221A0EC}"/>
                  </a:ext>
                </a:extLst>
              </p:cNvPr>
              <p:cNvSpPr txBox="1"/>
              <p:nvPr/>
            </p:nvSpPr>
            <p:spPr>
              <a:xfrm>
                <a:off x="9325232" y="3158470"/>
                <a:ext cx="47263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it-IT" b="0" i="1" smtClean="0">
                              <a:latin typeface="Cambria Math" panose="02040503050406030204" pitchFamily="18" charset="0"/>
                            </a:rPr>
                            <m:t>𝑛</m:t>
                          </m:r>
                        </m:e>
                        <m:sub>
                          <m:r>
                            <a:rPr lang="it-IT" b="0" i="1" smtClean="0">
                              <a:latin typeface="Cambria Math" panose="02040503050406030204" pitchFamily="18" charset="0"/>
                            </a:rPr>
                            <m:t>1</m:t>
                          </m:r>
                        </m:sub>
                      </m:sSub>
                    </m:oMath>
                  </m:oMathPara>
                </a14:m>
                <a:endParaRPr lang="en-US" dirty="0"/>
              </a:p>
            </p:txBody>
          </p:sp>
        </mc:Choice>
        <mc:Fallback xmlns="">
          <p:sp>
            <p:nvSpPr>
              <p:cNvPr id="138" name="CasellaDiTesto 137">
                <a:extLst>
                  <a:ext uri="{FF2B5EF4-FFF2-40B4-BE49-F238E27FC236}">
                    <a16:creationId xmlns:a16="http://schemas.microsoft.com/office/drawing/2014/main" id="{5CF31069-FA17-4909-845A-63A9F221A0EC}"/>
                  </a:ext>
                </a:extLst>
              </p:cNvPr>
              <p:cNvSpPr txBox="1">
                <a:spLocks noRot="1" noChangeAspect="1" noMove="1" noResize="1" noEditPoints="1" noAdjustHandles="1" noChangeArrowheads="1" noChangeShapeType="1" noTextEdit="1"/>
              </p:cNvSpPr>
              <p:nvPr/>
            </p:nvSpPr>
            <p:spPr>
              <a:xfrm>
                <a:off x="9325232" y="3158470"/>
                <a:ext cx="472630" cy="369332"/>
              </a:xfrm>
              <a:prstGeom prst="rect">
                <a:avLst/>
              </a:prstGeom>
              <a:blipFill>
                <a:blip r:embed="rId31"/>
                <a:stretch>
                  <a:fillRect/>
                </a:stretch>
              </a:blipFill>
            </p:spPr>
            <p:txBody>
              <a:bodyPr/>
              <a:lstStyle/>
              <a:p>
                <a:r>
                  <a:rPr lang="en-US">
                    <a:noFill/>
                  </a:rPr>
                  <a:t> </a:t>
                </a:r>
              </a:p>
            </p:txBody>
          </p:sp>
        </mc:Fallback>
      </mc:AlternateContent>
      <p:cxnSp>
        <p:nvCxnSpPr>
          <p:cNvPr id="155" name="Connettore 2 154">
            <a:extLst>
              <a:ext uri="{FF2B5EF4-FFF2-40B4-BE49-F238E27FC236}">
                <a16:creationId xmlns:a16="http://schemas.microsoft.com/office/drawing/2014/main" id="{18DFFCB3-2FF7-4ADE-815C-2F7E331C9A23}"/>
              </a:ext>
            </a:extLst>
          </p:cNvPr>
          <p:cNvCxnSpPr>
            <a:cxnSpLocks/>
            <a:stCxn id="105" idx="6"/>
            <a:endCxn id="133" idx="2"/>
          </p:cNvCxnSpPr>
          <p:nvPr/>
        </p:nvCxnSpPr>
        <p:spPr>
          <a:xfrm>
            <a:off x="8613100" y="3381838"/>
            <a:ext cx="727142"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1" name="Connettore 2 160">
            <a:extLst>
              <a:ext uri="{FF2B5EF4-FFF2-40B4-BE49-F238E27FC236}">
                <a16:creationId xmlns:a16="http://schemas.microsoft.com/office/drawing/2014/main" id="{E550D1AE-C3BA-4033-9DFA-68BFF7B07D3C}"/>
              </a:ext>
            </a:extLst>
          </p:cNvPr>
          <p:cNvCxnSpPr>
            <a:cxnSpLocks/>
            <a:stCxn id="106" idx="6"/>
            <a:endCxn id="133" idx="2"/>
          </p:cNvCxnSpPr>
          <p:nvPr/>
        </p:nvCxnSpPr>
        <p:spPr>
          <a:xfrm flipV="1">
            <a:off x="8613100" y="3381838"/>
            <a:ext cx="727142" cy="683174"/>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0" name="Connettore 2 169">
            <a:extLst>
              <a:ext uri="{FF2B5EF4-FFF2-40B4-BE49-F238E27FC236}">
                <a16:creationId xmlns:a16="http://schemas.microsoft.com/office/drawing/2014/main" id="{1F9CB6FD-FCAB-4EDC-A7C7-033A46E99852}"/>
              </a:ext>
            </a:extLst>
          </p:cNvPr>
          <p:cNvCxnSpPr>
            <a:cxnSpLocks/>
            <a:stCxn id="107" idx="6"/>
            <a:endCxn id="133" idx="2"/>
          </p:cNvCxnSpPr>
          <p:nvPr/>
        </p:nvCxnSpPr>
        <p:spPr>
          <a:xfrm flipV="1">
            <a:off x="8613100" y="3381838"/>
            <a:ext cx="727142" cy="1371331"/>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3" name="Connettore 2 172">
            <a:extLst>
              <a:ext uri="{FF2B5EF4-FFF2-40B4-BE49-F238E27FC236}">
                <a16:creationId xmlns:a16="http://schemas.microsoft.com/office/drawing/2014/main" id="{671F4115-7A01-4F13-A9C8-EC0CE81D0ECC}"/>
              </a:ext>
            </a:extLst>
          </p:cNvPr>
          <p:cNvCxnSpPr>
            <a:cxnSpLocks/>
            <a:stCxn id="105" idx="6"/>
            <a:endCxn id="134" idx="2"/>
          </p:cNvCxnSpPr>
          <p:nvPr/>
        </p:nvCxnSpPr>
        <p:spPr>
          <a:xfrm>
            <a:off x="8613100" y="3381838"/>
            <a:ext cx="727142" cy="683174"/>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6" name="Connettore 2 175">
            <a:extLst>
              <a:ext uri="{FF2B5EF4-FFF2-40B4-BE49-F238E27FC236}">
                <a16:creationId xmlns:a16="http://schemas.microsoft.com/office/drawing/2014/main" id="{80B4E699-AA6E-457E-AA9D-7BA47DE8D08F}"/>
              </a:ext>
            </a:extLst>
          </p:cNvPr>
          <p:cNvCxnSpPr>
            <a:cxnSpLocks/>
            <a:stCxn id="106" idx="6"/>
            <a:endCxn id="134" idx="2"/>
          </p:cNvCxnSpPr>
          <p:nvPr/>
        </p:nvCxnSpPr>
        <p:spPr>
          <a:xfrm>
            <a:off x="8613100" y="4065012"/>
            <a:ext cx="727142" cy="0"/>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9" name="Connettore 2 178">
            <a:extLst>
              <a:ext uri="{FF2B5EF4-FFF2-40B4-BE49-F238E27FC236}">
                <a16:creationId xmlns:a16="http://schemas.microsoft.com/office/drawing/2014/main" id="{425718DE-12D0-4B45-98F2-48ECB14D8663}"/>
              </a:ext>
            </a:extLst>
          </p:cNvPr>
          <p:cNvCxnSpPr>
            <a:cxnSpLocks/>
            <a:stCxn id="107" idx="6"/>
            <a:endCxn id="134" idx="2"/>
          </p:cNvCxnSpPr>
          <p:nvPr/>
        </p:nvCxnSpPr>
        <p:spPr>
          <a:xfrm flipV="1">
            <a:off x="8613100" y="4065012"/>
            <a:ext cx="727142" cy="688157"/>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83" name="Connettore 2 182">
            <a:extLst>
              <a:ext uri="{FF2B5EF4-FFF2-40B4-BE49-F238E27FC236}">
                <a16:creationId xmlns:a16="http://schemas.microsoft.com/office/drawing/2014/main" id="{80E4E2C9-803E-470E-B082-D096CAE23AEE}"/>
              </a:ext>
            </a:extLst>
          </p:cNvPr>
          <p:cNvCxnSpPr>
            <a:cxnSpLocks/>
            <a:stCxn id="107" idx="6"/>
            <a:endCxn id="136" idx="2"/>
          </p:cNvCxnSpPr>
          <p:nvPr/>
        </p:nvCxnSpPr>
        <p:spPr>
          <a:xfrm flipV="1">
            <a:off x="8613100" y="4744659"/>
            <a:ext cx="749871" cy="8510"/>
          </a:xfrm>
          <a:prstGeom prst="straightConnector1">
            <a:avLst/>
          </a:prstGeom>
          <a:ln w="127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86" name="Connettore 2 185">
            <a:extLst>
              <a:ext uri="{FF2B5EF4-FFF2-40B4-BE49-F238E27FC236}">
                <a16:creationId xmlns:a16="http://schemas.microsoft.com/office/drawing/2014/main" id="{CC355648-8D3C-4381-9435-BC89959CE51B}"/>
              </a:ext>
            </a:extLst>
          </p:cNvPr>
          <p:cNvCxnSpPr>
            <a:cxnSpLocks/>
            <a:stCxn id="106" idx="6"/>
            <a:endCxn id="136" idx="2"/>
          </p:cNvCxnSpPr>
          <p:nvPr/>
        </p:nvCxnSpPr>
        <p:spPr>
          <a:xfrm>
            <a:off x="8613100" y="4065012"/>
            <a:ext cx="749871" cy="679647"/>
          </a:xfrm>
          <a:prstGeom prst="straightConnector1">
            <a:avLst/>
          </a:prstGeom>
          <a:ln w="127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89" name="Connettore 2 188">
            <a:extLst>
              <a:ext uri="{FF2B5EF4-FFF2-40B4-BE49-F238E27FC236}">
                <a16:creationId xmlns:a16="http://schemas.microsoft.com/office/drawing/2014/main" id="{76F2D5A7-9A92-4CD5-956E-11EB6208AE91}"/>
              </a:ext>
            </a:extLst>
          </p:cNvPr>
          <p:cNvCxnSpPr>
            <a:cxnSpLocks/>
            <a:stCxn id="105" idx="6"/>
            <a:endCxn id="136" idx="2"/>
          </p:cNvCxnSpPr>
          <p:nvPr/>
        </p:nvCxnSpPr>
        <p:spPr>
          <a:xfrm>
            <a:off x="8613100" y="3381838"/>
            <a:ext cx="749871" cy="1362821"/>
          </a:xfrm>
          <a:prstGeom prst="straightConnector1">
            <a:avLst/>
          </a:prstGeom>
          <a:ln w="1270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146" name="CasellaDiTesto 145">
            <a:extLst>
              <a:ext uri="{FF2B5EF4-FFF2-40B4-BE49-F238E27FC236}">
                <a16:creationId xmlns:a16="http://schemas.microsoft.com/office/drawing/2014/main" id="{BC5AC89F-2C98-406D-BCAA-FF0D29C0222D}"/>
              </a:ext>
            </a:extLst>
          </p:cNvPr>
          <p:cNvSpPr txBox="1"/>
          <p:nvPr/>
        </p:nvSpPr>
        <p:spPr>
          <a:xfrm>
            <a:off x="191641" y="4210764"/>
            <a:ext cx="3894271" cy="1200329"/>
          </a:xfrm>
          <a:prstGeom prst="rect">
            <a:avLst/>
          </a:prstGeom>
          <a:noFill/>
        </p:spPr>
        <p:txBody>
          <a:bodyPr wrap="none" rtlCol="0">
            <a:spAutoFit/>
          </a:bodyPr>
          <a:lstStyle/>
          <a:p>
            <a:r>
              <a:rPr lang="en-US" b="1" dirty="0"/>
              <a:t>What is the correct setting?</a:t>
            </a:r>
          </a:p>
          <a:p>
            <a:r>
              <a:rPr lang="en-US" b="1" dirty="0"/>
              <a:t>There is no a universally right answer…</a:t>
            </a:r>
          </a:p>
          <a:p>
            <a:r>
              <a:rPr lang="en-US" b="1" dirty="0"/>
              <a:t>Only empirical rules and… a theorem</a:t>
            </a:r>
          </a:p>
          <a:p>
            <a:endParaRPr lang="en-US" b="1" dirty="0"/>
          </a:p>
        </p:txBody>
      </p:sp>
    </p:spTree>
    <p:extLst>
      <p:ext uri="{BB962C8B-B14F-4D97-AF65-F5344CB8AC3E}">
        <p14:creationId xmlns:p14="http://schemas.microsoft.com/office/powerpoint/2010/main" val="346310320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BA49B5CB-0E59-47F5-A598-B008FEAB60F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555" t="5848" r="6725" b="6140"/>
          <a:stretch/>
        </p:blipFill>
        <p:spPr bwMode="auto">
          <a:xfrm>
            <a:off x="11390552" y="-17585"/>
            <a:ext cx="801448" cy="80411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662D03B7-781F-465F-B63F-5FECEC74ED4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2882" t="12118" r="9832" b="18598"/>
          <a:stretch/>
        </p:blipFill>
        <p:spPr bwMode="auto">
          <a:xfrm>
            <a:off x="11435555" y="786534"/>
            <a:ext cx="731111" cy="655404"/>
          </a:xfrm>
          <a:prstGeom prst="rect">
            <a:avLst/>
          </a:prstGeom>
          <a:noFill/>
          <a:extLst>
            <a:ext uri="{909E8E84-426E-40DD-AFC4-6F175D3DCCD1}">
              <a14:hiddenFill xmlns:a14="http://schemas.microsoft.com/office/drawing/2010/main">
                <a:solidFill>
                  <a:srgbClr val="FFFFFF"/>
                </a:solidFill>
              </a14:hiddenFill>
            </a:ext>
          </a:extLst>
        </p:spPr>
      </p:pic>
      <p:pic>
        <p:nvPicPr>
          <p:cNvPr id="6" name="Immagine 5">
            <a:extLst>
              <a:ext uri="{FF2B5EF4-FFF2-40B4-BE49-F238E27FC236}">
                <a16:creationId xmlns:a16="http://schemas.microsoft.com/office/drawing/2014/main" id="{E506EE41-8FBF-4069-BE3E-A9357494240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80313" y="0"/>
            <a:ext cx="801447" cy="800101"/>
          </a:xfrm>
          <a:prstGeom prst="rect">
            <a:avLst/>
          </a:prstGeom>
          <a:ln>
            <a:noFill/>
          </a:ln>
          <a:effectLst>
            <a:outerShdw blurRad="292100" dist="139700" dir="2700000" algn="tl" rotWithShape="0">
              <a:srgbClr val="333333">
                <a:alpha val="65000"/>
              </a:srgbClr>
            </a:outerShdw>
          </a:effectLst>
        </p:spPr>
      </p:pic>
      <p:sp>
        <p:nvSpPr>
          <p:cNvPr id="9" name="CasellaDiTesto 8">
            <a:extLst>
              <a:ext uri="{FF2B5EF4-FFF2-40B4-BE49-F238E27FC236}">
                <a16:creationId xmlns:a16="http://schemas.microsoft.com/office/drawing/2014/main" id="{78F30BA7-DC35-49CF-8F0D-1A9CA614DB74}"/>
              </a:ext>
            </a:extLst>
          </p:cNvPr>
          <p:cNvSpPr txBox="1"/>
          <p:nvPr/>
        </p:nvSpPr>
        <p:spPr>
          <a:xfrm>
            <a:off x="8484823" y="6488668"/>
            <a:ext cx="3707177" cy="369332"/>
          </a:xfrm>
          <a:prstGeom prst="rect">
            <a:avLst/>
          </a:prstGeom>
          <a:noFill/>
        </p:spPr>
        <p:txBody>
          <a:bodyPr wrap="square" rtlCol="0">
            <a:spAutoFit/>
          </a:bodyPr>
          <a:lstStyle/>
          <a:p>
            <a:r>
              <a:rPr lang="en-US" i="1" dirty="0"/>
              <a:t>INAF School of AI, Naples, April 14-17</a:t>
            </a:r>
          </a:p>
        </p:txBody>
      </p:sp>
      <p:sp>
        <p:nvSpPr>
          <p:cNvPr id="7" name="CasellaDiTesto 6">
            <a:extLst>
              <a:ext uri="{FF2B5EF4-FFF2-40B4-BE49-F238E27FC236}">
                <a16:creationId xmlns:a16="http://schemas.microsoft.com/office/drawing/2014/main" id="{306F3F82-98C4-41B6-9810-50DBCF33CB62}"/>
              </a:ext>
            </a:extLst>
          </p:cNvPr>
          <p:cNvSpPr txBox="1"/>
          <p:nvPr/>
        </p:nvSpPr>
        <p:spPr>
          <a:xfrm>
            <a:off x="173042" y="-17585"/>
            <a:ext cx="3917291" cy="553998"/>
          </a:xfrm>
          <a:prstGeom prst="rect">
            <a:avLst/>
          </a:prstGeom>
          <a:noFill/>
        </p:spPr>
        <p:txBody>
          <a:bodyPr wrap="none" rtlCol="0">
            <a:spAutoFit/>
          </a:bodyPr>
          <a:lstStyle/>
          <a:p>
            <a:r>
              <a:rPr lang="en-US" sz="3000" b="1" dirty="0"/>
              <a:t>Hyper-parameter setup</a:t>
            </a:r>
          </a:p>
        </p:txBody>
      </p:sp>
      <p:sp>
        <p:nvSpPr>
          <p:cNvPr id="8" name="CasellaDiTesto 7">
            <a:extLst>
              <a:ext uri="{FF2B5EF4-FFF2-40B4-BE49-F238E27FC236}">
                <a16:creationId xmlns:a16="http://schemas.microsoft.com/office/drawing/2014/main" id="{2D684658-FED4-4368-BE35-206D38EE8AD6}"/>
              </a:ext>
            </a:extLst>
          </p:cNvPr>
          <p:cNvSpPr txBox="1"/>
          <p:nvPr/>
        </p:nvSpPr>
        <p:spPr>
          <a:xfrm>
            <a:off x="173042" y="536413"/>
            <a:ext cx="8714693" cy="2031325"/>
          </a:xfrm>
          <a:prstGeom prst="rect">
            <a:avLst/>
          </a:prstGeom>
          <a:noFill/>
        </p:spPr>
        <p:txBody>
          <a:bodyPr wrap="none" rtlCol="0">
            <a:spAutoFit/>
          </a:bodyPr>
          <a:lstStyle/>
          <a:p>
            <a:r>
              <a:rPr lang="en-US" b="1" dirty="0"/>
              <a:t>Universal Approximation Theorem (applied to an MLP): </a:t>
            </a:r>
          </a:p>
          <a:p>
            <a:r>
              <a:rPr lang="en-US" dirty="0"/>
              <a:t>an MLP with one hidden layer can approximate any continuous function </a:t>
            </a:r>
          </a:p>
          <a:p>
            <a:r>
              <a:rPr lang="en-US" dirty="0"/>
              <a:t>(with a non-polynomial activation, e.g. ReLU, sigmoid)</a:t>
            </a:r>
          </a:p>
          <a:p>
            <a:endParaRPr lang="en-US" dirty="0"/>
          </a:p>
          <a:p>
            <a:r>
              <a:rPr lang="en-US" b="1" dirty="0"/>
              <a:t>Its corollary</a:t>
            </a:r>
            <a:r>
              <a:rPr lang="en-US" dirty="0"/>
              <a:t>:</a:t>
            </a:r>
          </a:p>
          <a:p>
            <a:r>
              <a:rPr lang="en-US" dirty="0"/>
              <a:t>An MLP with any number of hidden layers can be approximated with an MLP composed by </a:t>
            </a:r>
          </a:p>
          <a:p>
            <a:r>
              <a:rPr lang="en-US" dirty="0"/>
              <a:t>only two hidden layers and an </a:t>
            </a:r>
            <a:r>
              <a:rPr lang="en-US" i="1" dirty="0"/>
              <a:t>adequate</a:t>
            </a:r>
            <a:r>
              <a:rPr lang="en-US" dirty="0"/>
              <a:t> number of neurons per layer</a:t>
            </a:r>
          </a:p>
        </p:txBody>
      </p:sp>
      <mc:AlternateContent xmlns:mc="http://schemas.openxmlformats.org/markup-compatibility/2006" xmlns:a14="http://schemas.microsoft.com/office/drawing/2010/main">
        <mc:Choice Requires="a14">
          <p:sp>
            <p:nvSpPr>
              <p:cNvPr id="10" name="CasellaDiTesto 9">
                <a:extLst>
                  <a:ext uri="{FF2B5EF4-FFF2-40B4-BE49-F238E27FC236}">
                    <a16:creationId xmlns:a16="http://schemas.microsoft.com/office/drawing/2014/main" id="{F0CC7ED2-CF27-4269-8A8F-9E9AA992F569}"/>
                  </a:ext>
                </a:extLst>
              </p:cNvPr>
              <p:cNvSpPr txBox="1"/>
              <p:nvPr/>
            </p:nvSpPr>
            <p:spPr>
              <a:xfrm>
                <a:off x="173041" y="2705573"/>
                <a:ext cx="4450385" cy="1200329"/>
              </a:xfrm>
              <a:prstGeom prst="rect">
                <a:avLst/>
              </a:prstGeom>
              <a:noFill/>
            </p:spPr>
            <p:txBody>
              <a:bodyPr wrap="none" rtlCol="0">
                <a:spAutoFit/>
              </a:bodyPr>
              <a:lstStyle/>
              <a:p>
                <a:r>
                  <a:rPr lang="en-US" b="1" dirty="0"/>
                  <a:t>An empirical rule (1):</a:t>
                </a:r>
              </a:p>
              <a:p>
                <a:r>
                  <a:rPr lang="en-US" dirty="0"/>
                  <a:t>If the input has M dimensions </a:t>
                </a:r>
              </a:p>
              <a:p>
                <a:r>
                  <a:rPr lang="en-US" b="1" dirty="0"/>
                  <a:t>	</a:t>
                </a:r>
                <a:r>
                  <a:rPr lang="en-US" dirty="0"/>
                  <a:t>the first layer has:</a:t>
                </a:r>
                <a:r>
                  <a:rPr lang="en-US" b="1" dirty="0"/>
                  <a:t>	        </a:t>
                </a:r>
                <a14:m>
                  <m:oMath xmlns:m="http://schemas.openxmlformats.org/officeDocument/2006/math">
                    <m:r>
                      <a:rPr lang="it-IT" b="1" i="1" smtClean="0">
                        <a:latin typeface="Cambria Math" panose="02040503050406030204" pitchFamily="18" charset="0"/>
                      </a:rPr>
                      <m:t>𝟐</m:t>
                    </m:r>
                    <m:r>
                      <a:rPr lang="it-IT" b="1" i="1" smtClean="0">
                        <a:latin typeface="Cambria Math" panose="02040503050406030204" pitchFamily="18" charset="0"/>
                        <a:ea typeface="Cambria Math" panose="02040503050406030204" pitchFamily="18" charset="0"/>
                      </a:rPr>
                      <m:t>∙</m:t>
                    </m:r>
                    <m:r>
                      <a:rPr lang="it-IT" b="1" i="1" smtClean="0">
                        <a:latin typeface="Cambria Math" panose="02040503050406030204" pitchFamily="18" charset="0"/>
                      </a:rPr>
                      <m:t>𝑴</m:t>
                    </m:r>
                    <m:r>
                      <a:rPr lang="it-IT" b="1" i="1" smtClean="0">
                        <a:latin typeface="Cambria Math" panose="02040503050406030204" pitchFamily="18" charset="0"/>
                      </a:rPr>
                      <m:t>−</m:t>
                    </m:r>
                    <m:r>
                      <a:rPr lang="it-IT" b="1" i="1" smtClean="0">
                        <a:latin typeface="Cambria Math" panose="02040503050406030204" pitchFamily="18" charset="0"/>
                      </a:rPr>
                      <m:t>𝟏</m:t>
                    </m:r>
                  </m:oMath>
                </a14:m>
                <a:endParaRPr lang="it-IT" b="1" dirty="0"/>
              </a:p>
              <a:p>
                <a:r>
                  <a:rPr lang="en-US" dirty="0"/>
                  <a:t>	the second layer has:</a:t>
                </a:r>
                <a:r>
                  <a:rPr lang="en-US" b="1" dirty="0"/>
                  <a:t>     </a:t>
                </a:r>
                <a14:m>
                  <m:oMath xmlns:m="http://schemas.openxmlformats.org/officeDocument/2006/math">
                    <m:r>
                      <a:rPr lang="it-IT" b="1" i="1" smtClean="0">
                        <a:latin typeface="Cambria Math" panose="02040503050406030204" pitchFamily="18" charset="0"/>
                      </a:rPr>
                      <m:t>𝑴</m:t>
                    </m:r>
                    <m:r>
                      <a:rPr lang="it-IT" b="1" i="1" smtClean="0">
                        <a:latin typeface="Cambria Math" panose="02040503050406030204" pitchFamily="18" charset="0"/>
                      </a:rPr>
                      <m:t>−</m:t>
                    </m:r>
                    <m:r>
                      <a:rPr lang="it-IT" b="1" i="1" smtClean="0">
                        <a:latin typeface="Cambria Math" panose="02040503050406030204" pitchFamily="18" charset="0"/>
                      </a:rPr>
                      <m:t>𝟏</m:t>
                    </m:r>
                  </m:oMath>
                </a14:m>
                <a:endParaRPr lang="en-US" dirty="0"/>
              </a:p>
            </p:txBody>
          </p:sp>
        </mc:Choice>
        <mc:Fallback xmlns="">
          <p:sp>
            <p:nvSpPr>
              <p:cNvPr id="10" name="CasellaDiTesto 9">
                <a:extLst>
                  <a:ext uri="{FF2B5EF4-FFF2-40B4-BE49-F238E27FC236}">
                    <a16:creationId xmlns:a16="http://schemas.microsoft.com/office/drawing/2014/main" id="{F0CC7ED2-CF27-4269-8A8F-9E9AA992F569}"/>
                  </a:ext>
                </a:extLst>
              </p:cNvPr>
              <p:cNvSpPr txBox="1">
                <a:spLocks noRot="1" noChangeAspect="1" noMove="1" noResize="1" noEditPoints="1" noAdjustHandles="1" noChangeArrowheads="1" noChangeShapeType="1" noTextEdit="1"/>
              </p:cNvSpPr>
              <p:nvPr/>
            </p:nvSpPr>
            <p:spPr>
              <a:xfrm>
                <a:off x="173041" y="2705573"/>
                <a:ext cx="4450385" cy="1200329"/>
              </a:xfrm>
              <a:prstGeom prst="rect">
                <a:avLst/>
              </a:prstGeom>
              <a:blipFill>
                <a:blip r:embed="rId5"/>
                <a:stretch>
                  <a:fillRect l="-1096" t="-3046" b="-710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CasellaDiTesto 10">
                <a:extLst>
                  <a:ext uri="{FF2B5EF4-FFF2-40B4-BE49-F238E27FC236}">
                    <a16:creationId xmlns:a16="http://schemas.microsoft.com/office/drawing/2014/main" id="{DFB94BF8-EA9C-4A75-A95A-B9CE04E6A797}"/>
                  </a:ext>
                </a:extLst>
              </p:cNvPr>
              <p:cNvSpPr txBox="1"/>
              <p:nvPr/>
            </p:nvSpPr>
            <p:spPr>
              <a:xfrm>
                <a:off x="5450542" y="2705573"/>
                <a:ext cx="6231193" cy="1463991"/>
              </a:xfrm>
              <a:prstGeom prst="rect">
                <a:avLst/>
              </a:prstGeom>
              <a:noFill/>
            </p:spPr>
            <p:txBody>
              <a:bodyPr wrap="none" rtlCol="0">
                <a:spAutoFit/>
              </a:bodyPr>
              <a:lstStyle/>
              <a:p>
                <a:r>
                  <a:rPr lang="en-US" b="1" dirty="0"/>
                  <a:t>An empirical rule (2):</a:t>
                </a:r>
              </a:p>
              <a:p>
                <a:r>
                  <a:rPr lang="en-US" dirty="0"/>
                  <a:t>If the input has M dimensions, and the output has K dimensions </a:t>
                </a:r>
              </a:p>
              <a:p>
                <a:r>
                  <a:rPr lang="en-US" b="1" dirty="0"/>
                  <a:t>	</a:t>
                </a:r>
                <a:r>
                  <a:rPr lang="en-US" dirty="0"/>
                  <a:t>the first layer has:</a:t>
                </a:r>
                <a:r>
                  <a:rPr lang="en-US" b="1" dirty="0"/>
                  <a:t>	        </a:t>
                </a:r>
                <a14:m>
                  <m:oMath xmlns:m="http://schemas.openxmlformats.org/officeDocument/2006/math">
                    <m:f>
                      <m:fPr>
                        <m:ctrlPr>
                          <a:rPr lang="it-IT" b="1" i="1" smtClean="0">
                            <a:latin typeface="Cambria Math" panose="02040503050406030204" pitchFamily="18" charset="0"/>
                          </a:rPr>
                        </m:ctrlPr>
                      </m:fPr>
                      <m:num>
                        <m:r>
                          <a:rPr lang="it-IT" b="1" i="1" smtClean="0">
                            <a:latin typeface="Cambria Math" panose="02040503050406030204" pitchFamily="18" charset="0"/>
                          </a:rPr>
                          <m:t>𝟐</m:t>
                        </m:r>
                      </m:num>
                      <m:den>
                        <m:r>
                          <a:rPr lang="it-IT" b="1" i="1" smtClean="0">
                            <a:latin typeface="Cambria Math" panose="02040503050406030204" pitchFamily="18" charset="0"/>
                          </a:rPr>
                          <m:t>𝟑</m:t>
                        </m:r>
                      </m:den>
                    </m:f>
                    <m:r>
                      <a:rPr lang="it-IT" b="1" i="1" smtClean="0">
                        <a:latin typeface="Cambria Math" panose="02040503050406030204" pitchFamily="18" charset="0"/>
                        <a:ea typeface="Cambria Math" panose="02040503050406030204" pitchFamily="18" charset="0"/>
                      </a:rPr>
                      <m:t>∙</m:t>
                    </m:r>
                    <m:r>
                      <a:rPr lang="it-IT" b="1" i="1" smtClean="0">
                        <a:latin typeface="Cambria Math" panose="02040503050406030204" pitchFamily="18" charset="0"/>
                      </a:rPr>
                      <m:t>𝑴</m:t>
                    </m:r>
                    <m:r>
                      <a:rPr lang="it-IT" b="1" i="1" smtClean="0">
                        <a:latin typeface="Cambria Math" panose="02040503050406030204" pitchFamily="18" charset="0"/>
                      </a:rPr>
                      <m:t>+</m:t>
                    </m:r>
                    <m:r>
                      <a:rPr lang="it-IT" b="1" i="1" smtClean="0">
                        <a:latin typeface="Cambria Math" panose="02040503050406030204" pitchFamily="18" charset="0"/>
                      </a:rPr>
                      <m:t>𝑲</m:t>
                    </m:r>
                  </m:oMath>
                </a14:m>
                <a:endParaRPr lang="it-IT" b="1" dirty="0"/>
              </a:p>
              <a:p>
                <a:r>
                  <a:rPr lang="en-US" dirty="0"/>
                  <a:t>	the second layer has:</a:t>
                </a:r>
                <a:r>
                  <a:rPr lang="en-US" b="1" dirty="0"/>
                  <a:t>     </a:t>
                </a:r>
                <a14:m>
                  <m:oMath xmlns:m="http://schemas.openxmlformats.org/officeDocument/2006/math">
                    <m:f>
                      <m:fPr>
                        <m:ctrlPr>
                          <a:rPr lang="it-IT" b="1" i="1">
                            <a:latin typeface="Cambria Math" panose="02040503050406030204" pitchFamily="18" charset="0"/>
                          </a:rPr>
                        </m:ctrlPr>
                      </m:fPr>
                      <m:num>
                        <m:r>
                          <a:rPr lang="it-IT" b="1" i="1" smtClean="0">
                            <a:latin typeface="Cambria Math" panose="02040503050406030204" pitchFamily="18" charset="0"/>
                          </a:rPr>
                          <m:t>𝟏</m:t>
                        </m:r>
                      </m:num>
                      <m:den>
                        <m:r>
                          <a:rPr lang="it-IT" b="1" i="1" smtClean="0">
                            <a:latin typeface="Cambria Math" panose="02040503050406030204" pitchFamily="18" charset="0"/>
                          </a:rPr>
                          <m:t>𝟐</m:t>
                        </m:r>
                      </m:den>
                    </m:f>
                  </m:oMath>
                </a14:m>
                <a:r>
                  <a:rPr lang="en-US" b="1" dirty="0"/>
                  <a:t> </a:t>
                </a:r>
                <a14:m>
                  <m:oMath xmlns:m="http://schemas.openxmlformats.org/officeDocument/2006/math">
                    <m:r>
                      <a:rPr lang="it-IT" b="1" i="1" smtClean="0">
                        <a:latin typeface="Cambria Math" panose="02040503050406030204" pitchFamily="18" charset="0"/>
                      </a:rPr>
                      <m:t>𝑴</m:t>
                    </m:r>
                    <m:r>
                      <a:rPr lang="it-IT" b="1" i="1" smtClean="0">
                        <a:latin typeface="Cambria Math" panose="02040503050406030204" pitchFamily="18" charset="0"/>
                      </a:rPr>
                      <m:t>+</m:t>
                    </m:r>
                    <m:r>
                      <a:rPr lang="it-IT" b="1" i="1" smtClean="0">
                        <a:latin typeface="Cambria Math" panose="02040503050406030204" pitchFamily="18" charset="0"/>
                      </a:rPr>
                      <m:t>𝑲</m:t>
                    </m:r>
                  </m:oMath>
                </a14:m>
                <a:endParaRPr lang="en-US" dirty="0"/>
              </a:p>
            </p:txBody>
          </p:sp>
        </mc:Choice>
        <mc:Fallback xmlns="">
          <p:sp>
            <p:nvSpPr>
              <p:cNvPr id="11" name="CasellaDiTesto 10">
                <a:extLst>
                  <a:ext uri="{FF2B5EF4-FFF2-40B4-BE49-F238E27FC236}">
                    <a16:creationId xmlns:a16="http://schemas.microsoft.com/office/drawing/2014/main" id="{DFB94BF8-EA9C-4A75-A95A-B9CE04E6A797}"/>
                  </a:ext>
                </a:extLst>
              </p:cNvPr>
              <p:cNvSpPr txBox="1">
                <a:spLocks noRot="1" noChangeAspect="1" noMove="1" noResize="1" noEditPoints="1" noAdjustHandles="1" noChangeArrowheads="1" noChangeShapeType="1" noTextEdit="1"/>
              </p:cNvSpPr>
              <p:nvPr/>
            </p:nvSpPr>
            <p:spPr>
              <a:xfrm>
                <a:off x="5450542" y="2705573"/>
                <a:ext cx="6231193" cy="1463991"/>
              </a:xfrm>
              <a:prstGeom prst="rect">
                <a:avLst/>
              </a:prstGeom>
              <a:blipFill>
                <a:blip r:embed="rId6"/>
                <a:stretch>
                  <a:fillRect l="-783" t="-2500" b="-833"/>
                </a:stretch>
              </a:blipFill>
            </p:spPr>
            <p:txBody>
              <a:bodyPr/>
              <a:lstStyle/>
              <a:p>
                <a:r>
                  <a:rPr lang="en-US">
                    <a:noFill/>
                  </a:rPr>
                  <a:t> </a:t>
                </a:r>
              </a:p>
            </p:txBody>
          </p:sp>
        </mc:Fallback>
      </mc:AlternateContent>
    </p:spTree>
    <p:extLst>
      <p:ext uri="{BB962C8B-B14F-4D97-AF65-F5344CB8AC3E}">
        <p14:creationId xmlns:p14="http://schemas.microsoft.com/office/powerpoint/2010/main" val="326528396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BA49B5CB-0E59-47F5-A598-B008FEAB60F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555" t="5848" r="6725" b="6140"/>
          <a:stretch/>
        </p:blipFill>
        <p:spPr bwMode="auto">
          <a:xfrm>
            <a:off x="11390552" y="-17585"/>
            <a:ext cx="801448" cy="80411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662D03B7-781F-465F-B63F-5FECEC74ED4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2882" t="12118" r="9832" b="18598"/>
          <a:stretch/>
        </p:blipFill>
        <p:spPr bwMode="auto">
          <a:xfrm>
            <a:off x="11435555" y="786534"/>
            <a:ext cx="731111" cy="655404"/>
          </a:xfrm>
          <a:prstGeom prst="rect">
            <a:avLst/>
          </a:prstGeom>
          <a:noFill/>
          <a:extLst>
            <a:ext uri="{909E8E84-426E-40DD-AFC4-6F175D3DCCD1}">
              <a14:hiddenFill xmlns:a14="http://schemas.microsoft.com/office/drawing/2010/main">
                <a:solidFill>
                  <a:srgbClr val="FFFFFF"/>
                </a:solidFill>
              </a14:hiddenFill>
            </a:ext>
          </a:extLst>
        </p:spPr>
      </p:pic>
      <p:pic>
        <p:nvPicPr>
          <p:cNvPr id="6" name="Immagine 5">
            <a:extLst>
              <a:ext uri="{FF2B5EF4-FFF2-40B4-BE49-F238E27FC236}">
                <a16:creationId xmlns:a16="http://schemas.microsoft.com/office/drawing/2014/main" id="{E506EE41-8FBF-4069-BE3E-A9357494240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80313" y="0"/>
            <a:ext cx="801447" cy="800101"/>
          </a:xfrm>
          <a:prstGeom prst="rect">
            <a:avLst/>
          </a:prstGeom>
          <a:ln>
            <a:noFill/>
          </a:ln>
          <a:effectLst>
            <a:outerShdw blurRad="292100" dist="139700" dir="2700000" algn="tl" rotWithShape="0">
              <a:srgbClr val="333333">
                <a:alpha val="65000"/>
              </a:srgbClr>
            </a:outerShdw>
          </a:effectLst>
        </p:spPr>
      </p:pic>
      <p:sp>
        <p:nvSpPr>
          <p:cNvPr id="9" name="CasellaDiTesto 8">
            <a:extLst>
              <a:ext uri="{FF2B5EF4-FFF2-40B4-BE49-F238E27FC236}">
                <a16:creationId xmlns:a16="http://schemas.microsoft.com/office/drawing/2014/main" id="{78F30BA7-DC35-49CF-8F0D-1A9CA614DB74}"/>
              </a:ext>
            </a:extLst>
          </p:cNvPr>
          <p:cNvSpPr txBox="1"/>
          <p:nvPr/>
        </p:nvSpPr>
        <p:spPr>
          <a:xfrm>
            <a:off x="8484823" y="6488668"/>
            <a:ext cx="3707177" cy="369332"/>
          </a:xfrm>
          <a:prstGeom prst="rect">
            <a:avLst/>
          </a:prstGeom>
          <a:noFill/>
        </p:spPr>
        <p:txBody>
          <a:bodyPr wrap="square" rtlCol="0">
            <a:spAutoFit/>
          </a:bodyPr>
          <a:lstStyle/>
          <a:p>
            <a:r>
              <a:rPr lang="en-US" i="1" dirty="0"/>
              <a:t>INAF School of AI, Naples, April 14-17</a:t>
            </a:r>
          </a:p>
        </p:txBody>
      </p:sp>
      <p:sp>
        <p:nvSpPr>
          <p:cNvPr id="7" name="CasellaDiTesto 6">
            <a:extLst>
              <a:ext uri="{FF2B5EF4-FFF2-40B4-BE49-F238E27FC236}">
                <a16:creationId xmlns:a16="http://schemas.microsoft.com/office/drawing/2014/main" id="{306F3F82-98C4-41B6-9810-50DBCF33CB62}"/>
              </a:ext>
            </a:extLst>
          </p:cNvPr>
          <p:cNvSpPr txBox="1"/>
          <p:nvPr/>
        </p:nvSpPr>
        <p:spPr>
          <a:xfrm>
            <a:off x="173042" y="-17585"/>
            <a:ext cx="3917291" cy="553998"/>
          </a:xfrm>
          <a:prstGeom prst="rect">
            <a:avLst/>
          </a:prstGeom>
          <a:noFill/>
        </p:spPr>
        <p:txBody>
          <a:bodyPr wrap="none" rtlCol="0">
            <a:spAutoFit/>
          </a:bodyPr>
          <a:lstStyle/>
          <a:p>
            <a:r>
              <a:rPr lang="en-US" sz="3000" b="1" dirty="0"/>
              <a:t>Hyper-parameter setup</a:t>
            </a:r>
          </a:p>
        </p:txBody>
      </p:sp>
      <p:sp>
        <p:nvSpPr>
          <p:cNvPr id="8" name="CasellaDiTesto 7">
            <a:extLst>
              <a:ext uri="{FF2B5EF4-FFF2-40B4-BE49-F238E27FC236}">
                <a16:creationId xmlns:a16="http://schemas.microsoft.com/office/drawing/2014/main" id="{2D684658-FED4-4368-BE35-206D38EE8AD6}"/>
              </a:ext>
            </a:extLst>
          </p:cNvPr>
          <p:cNvSpPr txBox="1"/>
          <p:nvPr/>
        </p:nvSpPr>
        <p:spPr>
          <a:xfrm>
            <a:off x="173042" y="536413"/>
            <a:ext cx="8714693" cy="2031325"/>
          </a:xfrm>
          <a:prstGeom prst="rect">
            <a:avLst/>
          </a:prstGeom>
          <a:noFill/>
        </p:spPr>
        <p:txBody>
          <a:bodyPr wrap="none" rtlCol="0">
            <a:spAutoFit/>
          </a:bodyPr>
          <a:lstStyle/>
          <a:p>
            <a:r>
              <a:rPr lang="en-US" b="1" dirty="0"/>
              <a:t>Universal Approximation Theorem (applied to an MLP): </a:t>
            </a:r>
          </a:p>
          <a:p>
            <a:r>
              <a:rPr lang="en-US" dirty="0"/>
              <a:t>an MLP with one hidden layer can approximate any continuous function </a:t>
            </a:r>
          </a:p>
          <a:p>
            <a:r>
              <a:rPr lang="en-US" dirty="0"/>
              <a:t>(with a non-polynomial activation, e.g. ReLU, sigmoid)</a:t>
            </a:r>
          </a:p>
          <a:p>
            <a:endParaRPr lang="en-US" dirty="0"/>
          </a:p>
          <a:p>
            <a:r>
              <a:rPr lang="en-US" b="1" dirty="0"/>
              <a:t>Its corollary</a:t>
            </a:r>
            <a:r>
              <a:rPr lang="en-US" dirty="0"/>
              <a:t>:</a:t>
            </a:r>
          </a:p>
          <a:p>
            <a:r>
              <a:rPr lang="en-US" dirty="0"/>
              <a:t>An MLP with any number of hidden layers can be approximated with an MLP composed by </a:t>
            </a:r>
          </a:p>
          <a:p>
            <a:r>
              <a:rPr lang="en-US" dirty="0"/>
              <a:t>only two hidden layers and an </a:t>
            </a:r>
            <a:r>
              <a:rPr lang="en-US" i="1" dirty="0"/>
              <a:t>adequate</a:t>
            </a:r>
            <a:r>
              <a:rPr lang="en-US" dirty="0"/>
              <a:t> number of neurons per layer</a:t>
            </a:r>
          </a:p>
        </p:txBody>
      </p:sp>
      <mc:AlternateContent xmlns:mc="http://schemas.openxmlformats.org/markup-compatibility/2006" xmlns:a14="http://schemas.microsoft.com/office/drawing/2010/main">
        <mc:Choice Requires="a14">
          <p:sp>
            <p:nvSpPr>
              <p:cNvPr id="10" name="CasellaDiTesto 9">
                <a:extLst>
                  <a:ext uri="{FF2B5EF4-FFF2-40B4-BE49-F238E27FC236}">
                    <a16:creationId xmlns:a16="http://schemas.microsoft.com/office/drawing/2014/main" id="{F0CC7ED2-CF27-4269-8A8F-9E9AA992F569}"/>
                  </a:ext>
                </a:extLst>
              </p:cNvPr>
              <p:cNvSpPr txBox="1"/>
              <p:nvPr/>
            </p:nvSpPr>
            <p:spPr>
              <a:xfrm>
                <a:off x="173041" y="2705573"/>
                <a:ext cx="4450385" cy="1200329"/>
              </a:xfrm>
              <a:prstGeom prst="rect">
                <a:avLst/>
              </a:prstGeom>
              <a:noFill/>
            </p:spPr>
            <p:txBody>
              <a:bodyPr wrap="none" rtlCol="0">
                <a:spAutoFit/>
              </a:bodyPr>
              <a:lstStyle/>
              <a:p>
                <a:r>
                  <a:rPr lang="en-US" b="1" dirty="0"/>
                  <a:t>An empirical rule (1):</a:t>
                </a:r>
              </a:p>
              <a:p>
                <a:r>
                  <a:rPr lang="en-US" dirty="0"/>
                  <a:t>If the input has M dimensions </a:t>
                </a:r>
              </a:p>
              <a:p>
                <a:r>
                  <a:rPr lang="en-US" b="1" dirty="0"/>
                  <a:t>	</a:t>
                </a:r>
                <a:r>
                  <a:rPr lang="en-US" dirty="0"/>
                  <a:t>the first layer has:</a:t>
                </a:r>
                <a:r>
                  <a:rPr lang="en-US" b="1" dirty="0"/>
                  <a:t>	        </a:t>
                </a:r>
                <a14:m>
                  <m:oMath xmlns:m="http://schemas.openxmlformats.org/officeDocument/2006/math">
                    <m:r>
                      <a:rPr lang="it-IT" b="1" i="1" smtClean="0">
                        <a:latin typeface="Cambria Math" panose="02040503050406030204" pitchFamily="18" charset="0"/>
                      </a:rPr>
                      <m:t>𝟐</m:t>
                    </m:r>
                    <m:r>
                      <a:rPr lang="it-IT" b="1" i="1" smtClean="0">
                        <a:latin typeface="Cambria Math" panose="02040503050406030204" pitchFamily="18" charset="0"/>
                        <a:ea typeface="Cambria Math" panose="02040503050406030204" pitchFamily="18" charset="0"/>
                      </a:rPr>
                      <m:t>∙</m:t>
                    </m:r>
                    <m:r>
                      <a:rPr lang="it-IT" b="1" i="1" smtClean="0">
                        <a:latin typeface="Cambria Math" panose="02040503050406030204" pitchFamily="18" charset="0"/>
                      </a:rPr>
                      <m:t>𝑴</m:t>
                    </m:r>
                    <m:r>
                      <a:rPr lang="it-IT" b="1" i="1" smtClean="0">
                        <a:latin typeface="Cambria Math" panose="02040503050406030204" pitchFamily="18" charset="0"/>
                      </a:rPr>
                      <m:t>−</m:t>
                    </m:r>
                    <m:r>
                      <a:rPr lang="it-IT" b="1" i="1" smtClean="0">
                        <a:latin typeface="Cambria Math" panose="02040503050406030204" pitchFamily="18" charset="0"/>
                      </a:rPr>
                      <m:t>𝟏</m:t>
                    </m:r>
                  </m:oMath>
                </a14:m>
                <a:endParaRPr lang="it-IT" b="1" dirty="0"/>
              </a:p>
              <a:p>
                <a:r>
                  <a:rPr lang="en-US" dirty="0"/>
                  <a:t>	the second layer has:</a:t>
                </a:r>
                <a:r>
                  <a:rPr lang="en-US" b="1" dirty="0"/>
                  <a:t>     </a:t>
                </a:r>
                <a14:m>
                  <m:oMath xmlns:m="http://schemas.openxmlformats.org/officeDocument/2006/math">
                    <m:r>
                      <a:rPr lang="it-IT" b="1" i="1" smtClean="0">
                        <a:latin typeface="Cambria Math" panose="02040503050406030204" pitchFamily="18" charset="0"/>
                      </a:rPr>
                      <m:t>𝑴</m:t>
                    </m:r>
                    <m:r>
                      <a:rPr lang="it-IT" b="1" i="1" smtClean="0">
                        <a:latin typeface="Cambria Math" panose="02040503050406030204" pitchFamily="18" charset="0"/>
                      </a:rPr>
                      <m:t>−</m:t>
                    </m:r>
                    <m:r>
                      <a:rPr lang="it-IT" b="1" i="1" smtClean="0">
                        <a:latin typeface="Cambria Math" panose="02040503050406030204" pitchFamily="18" charset="0"/>
                      </a:rPr>
                      <m:t>𝟏</m:t>
                    </m:r>
                  </m:oMath>
                </a14:m>
                <a:endParaRPr lang="en-US" dirty="0"/>
              </a:p>
            </p:txBody>
          </p:sp>
        </mc:Choice>
        <mc:Fallback xmlns="">
          <p:sp>
            <p:nvSpPr>
              <p:cNvPr id="10" name="CasellaDiTesto 9">
                <a:extLst>
                  <a:ext uri="{FF2B5EF4-FFF2-40B4-BE49-F238E27FC236}">
                    <a16:creationId xmlns:a16="http://schemas.microsoft.com/office/drawing/2014/main" id="{F0CC7ED2-CF27-4269-8A8F-9E9AA992F569}"/>
                  </a:ext>
                </a:extLst>
              </p:cNvPr>
              <p:cNvSpPr txBox="1">
                <a:spLocks noRot="1" noChangeAspect="1" noMove="1" noResize="1" noEditPoints="1" noAdjustHandles="1" noChangeArrowheads="1" noChangeShapeType="1" noTextEdit="1"/>
              </p:cNvSpPr>
              <p:nvPr/>
            </p:nvSpPr>
            <p:spPr>
              <a:xfrm>
                <a:off x="173041" y="2705573"/>
                <a:ext cx="4450385" cy="1200329"/>
              </a:xfrm>
              <a:prstGeom prst="rect">
                <a:avLst/>
              </a:prstGeom>
              <a:blipFill>
                <a:blip r:embed="rId5"/>
                <a:stretch>
                  <a:fillRect l="-1096" t="-3046" b="-710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CasellaDiTesto 10">
                <a:extLst>
                  <a:ext uri="{FF2B5EF4-FFF2-40B4-BE49-F238E27FC236}">
                    <a16:creationId xmlns:a16="http://schemas.microsoft.com/office/drawing/2014/main" id="{DFB94BF8-EA9C-4A75-A95A-B9CE04E6A797}"/>
                  </a:ext>
                </a:extLst>
              </p:cNvPr>
              <p:cNvSpPr txBox="1"/>
              <p:nvPr/>
            </p:nvSpPr>
            <p:spPr>
              <a:xfrm>
                <a:off x="5450542" y="2705573"/>
                <a:ext cx="6231193" cy="1463991"/>
              </a:xfrm>
              <a:prstGeom prst="rect">
                <a:avLst/>
              </a:prstGeom>
              <a:noFill/>
            </p:spPr>
            <p:txBody>
              <a:bodyPr wrap="none" rtlCol="0">
                <a:spAutoFit/>
              </a:bodyPr>
              <a:lstStyle/>
              <a:p>
                <a:r>
                  <a:rPr lang="en-US" b="1" dirty="0"/>
                  <a:t>An empirical rule (2):</a:t>
                </a:r>
              </a:p>
              <a:p>
                <a:r>
                  <a:rPr lang="en-US" dirty="0"/>
                  <a:t>If the input has M dimensions, and the output has K dimensions </a:t>
                </a:r>
              </a:p>
              <a:p>
                <a:r>
                  <a:rPr lang="en-US" b="1" dirty="0"/>
                  <a:t>	</a:t>
                </a:r>
                <a:r>
                  <a:rPr lang="en-US" dirty="0"/>
                  <a:t>the first layer has:</a:t>
                </a:r>
                <a:r>
                  <a:rPr lang="en-US" b="1" dirty="0"/>
                  <a:t>	        </a:t>
                </a:r>
                <a14:m>
                  <m:oMath xmlns:m="http://schemas.openxmlformats.org/officeDocument/2006/math">
                    <m:f>
                      <m:fPr>
                        <m:ctrlPr>
                          <a:rPr lang="it-IT" b="1" i="1" smtClean="0">
                            <a:latin typeface="Cambria Math" panose="02040503050406030204" pitchFamily="18" charset="0"/>
                          </a:rPr>
                        </m:ctrlPr>
                      </m:fPr>
                      <m:num>
                        <m:r>
                          <a:rPr lang="it-IT" b="1" i="1" smtClean="0">
                            <a:latin typeface="Cambria Math" panose="02040503050406030204" pitchFamily="18" charset="0"/>
                          </a:rPr>
                          <m:t>𝟐</m:t>
                        </m:r>
                      </m:num>
                      <m:den>
                        <m:r>
                          <a:rPr lang="it-IT" b="1" i="1" smtClean="0">
                            <a:latin typeface="Cambria Math" panose="02040503050406030204" pitchFamily="18" charset="0"/>
                          </a:rPr>
                          <m:t>𝟑</m:t>
                        </m:r>
                      </m:den>
                    </m:f>
                    <m:r>
                      <a:rPr lang="it-IT" b="1" i="1" smtClean="0">
                        <a:latin typeface="Cambria Math" panose="02040503050406030204" pitchFamily="18" charset="0"/>
                        <a:ea typeface="Cambria Math" panose="02040503050406030204" pitchFamily="18" charset="0"/>
                      </a:rPr>
                      <m:t>∙</m:t>
                    </m:r>
                    <m:r>
                      <a:rPr lang="it-IT" b="1" i="1" smtClean="0">
                        <a:latin typeface="Cambria Math" panose="02040503050406030204" pitchFamily="18" charset="0"/>
                      </a:rPr>
                      <m:t>𝑴</m:t>
                    </m:r>
                    <m:r>
                      <a:rPr lang="it-IT" b="1" i="1" smtClean="0">
                        <a:latin typeface="Cambria Math" panose="02040503050406030204" pitchFamily="18" charset="0"/>
                      </a:rPr>
                      <m:t>+</m:t>
                    </m:r>
                    <m:r>
                      <a:rPr lang="it-IT" b="1" i="1" smtClean="0">
                        <a:latin typeface="Cambria Math" panose="02040503050406030204" pitchFamily="18" charset="0"/>
                      </a:rPr>
                      <m:t>𝑲</m:t>
                    </m:r>
                  </m:oMath>
                </a14:m>
                <a:endParaRPr lang="it-IT" b="1" dirty="0"/>
              </a:p>
              <a:p>
                <a:r>
                  <a:rPr lang="en-US" dirty="0"/>
                  <a:t>	the second layer has:</a:t>
                </a:r>
                <a:r>
                  <a:rPr lang="en-US" b="1" dirty="0"/>
                  <a:t>     </a:t>
                </a:r>
                <a14:m>
                  <m:oMath xmlns:m="http://schemas.openxmlformats.org/officeDocument/2006/math">
                    <m:f>
                      <m:fPr>
                        <m:ctrlPr>
                          <a:rPr lang="it-IT" b="1" i="1">
                            <a:latin typeface="Cambria Math" panose="02040503050406030204" pitchFamily="18" charset="0"/>
                          </a:rPr>
                        </m:ctrlPr>
                      </m:fPr>
                      <m:num>
                        <m:r>
                          <a:rPr lang="it-IT" b="1" i="1" smtClean="0">
                            <a:latin typeface="Cambria Math" panose="02040503050406030204" pitchFamily="18" charset="0"/>
                          </a:rPr>
                          <m:t>𝟏</m:t>
                        </m:r>
                      </m:num>
                      <m:den>
                        <m:r>
                          <a:rPr lang="it-IT" b="1" i="1" smtClean="0">
                            <a:latin typeface="Cambria Math" panose="02040503050406030204" pitchFamily="18" charset="0"/>
                          </a:rPr>
                          <m:t>𝟐</m:t>
                        </m:r>
                      </m:den>
                    </m:f>
                  </m:oMath>
                </a14:m>
                <a:r>
                  <a:rPr lang="en-US" b="1" dirty="0"/>
                  <a:t> </a:t>
                </a:r>
                <a14:m>
                  <m:oMath xmlns:m="http://schemas.openxmlformats.org/officeDocument/2006/math">
                    <m:r>
                      <a:rPr lang="it-IT" b="1" i="1" smtClean="0">
                        <a:latin typeface="Cambria Math" panose="02040503050406030204" pitchFamily="18" charset="0"/>
                      </a:rPr>
                      <m:t>𝑴</m:t>
                    </m:r>
                    <m:r>
                      <a:rPr lang="it-IT" b="1" i="1" smtClean="0">
                        <a:latin typeface="Cambria Math" panose="02040503050406030204" pitchFamily="18" charset="0"/>
                      </a:rPr>
                      <m:t>+</m:t>
                    </m:r>
                    <m:r>
                      <a:rPr lang="it-IT" b="1" i="1" smtClean="0">
                        <a:latin typeface="Cambria Math" panose="02040503050406030204" pitchFamily="18" charset="0"/>
                      </a:rPr>
                      <m:t>𝑲</m:t>
                    </m:r>
                  </m:oMath>
                </a14:m>
                <a:endParaRPr lang="en-US" dirty="0"/>
              </a:p>
            </p:txBody>
          </p:sp>
        </mc:Choice>
        <mc:Fallback xmlns="">
          <p:sp>
            <p:nvSpPr>
              <p:cNvPr id="11" name="CasellaDiTesto 10">
                <a:extLst>
                  <a:ext uri="{FF2B5EF4-FFF2-40B4-BE49-F238E27FC236}">
                    <a16:creationId xmlns:a16="http://schemas.microsoft.com/office/drawing/2014/main" id="{DFB94BF8-EA9C-4A75-A95A-B9CE04E6A797}"/>
                  </a:ext>
                </a:extLst>
              </p:cNvPr>
              <p:cNvSpPr txBox="1">
                <a:spLocks noRot="1" noChangeAspect="1" noMove="1" noResize="1" noEditPoints="1" noAdjustHandles="1" noChangeArrowheads="1" noChangeShapeType="1" noTextEdit="1"/>
              </p:cNvSpPr>
              <p:nvPr/>
            </p:nvSpPr>
            <p:spPr>
              <a:xfrm>
                <a:off x="5450542" y="2705573"/>
                <a:ext cx="6231193" cy="1463991"/>
              </a:xfrm>
              <a:prstGeom prst="rect">
                <a:avLst/>
              </a:prstGeom>
              <a:blipFill>
                <a:blip r:embed="rId6"/>
                <a:stretch>
                  <a:fillRect l="-783" t="-2500" b="-833"/>
                </a:stretch>
              </a:blipFill>
            </p:spPr>
            <p:txBody>
              <a:bodyPr/>
              <a:lstStyle/>
              <a:p>
                <a:r>
                  <a:rPr lang="en-US">
                    <a:noFill/>
                  </a:rPr>
                  <a:t> </a:t>
                </a:r>
              </a:p>
            </p:txBody>
          </p:sp>
        </mc:Fallback>
      </mc:AlternateContent>
      <p:sp>
        <p:nvSpPr>
          <p:cNvPr id="12" name="CasellaDiTesto 11">
            <a:extLst>
              <a:ext uri="{FF2B5EF4-FFF2-40B4-BE49-F238E27FC236}">
                <a16:creationId xmlns:a16="http://schemas.microsoft.com/office/drawing/2014/main" id="{A0EBD84B-B0BF-411E-84B0-FC50A3143E5C}"/>
              </a:ext>
            </a:extLst>
          </p:cNvPr>
          <p:cNvSpPr txBox="1"/>
          <p:nvPr/>
        </p:nvSpPr>
        <p:spPr>
          <a:xfrm>
            <a:off x="173041" y="4463749"/>
            <a:ext cx="3745513" cy="1477328"/>
          </a:xfrm>
          <a:prstGeom prst="rect">
            <a:avLst/>
          </a:prstGeom>
          <a:noFill/>
        </p:spPr>
        <p:txBody>
          <a:bodyPr wrap="none" rtlCol="0">
            <a:spAutoFit/>
          </a:bodyPr>
          <a:lstStyle/>
          <a:p>
            <a:r>
              <a:rPr lang="en-US" b="1" dirty="0"/>
              <a:t>Hyper-parameter setup optimization:</a:t>
            </a:r>
          </a:p>
          <a:p>
            <a:r>
              <a:rPr lang="en-US" dirty="0"/>
              <a:t> - Grid search</a:t>
            </a:r>
          </a:p>
          <a:p>
            <a:r>
              <a:rPr lang="en-US" dirty="0"/>
              <a:t> - Bayes algorithm</a:t>
            </a:r>
          </a:p>
          <a:p>
            <a:r>
              <a:rPr lang="en-US" dirty="0"/>
              <a:t> - Genetic algorithm</a:t>
            </a:r>
          </a:p>
          <a:p>
            <a:r>
              <a:rPr lang="en-US" dirty="0"/>
              <a:t> - many others approaches</a:t>
            </a:r>
          </a:p>
        </p:txBody>
      </p:sp>
    </p:spTree>
    <p:extLst>
      <p:ext uri="{BB962C8B-B14F-4D97-AF65-F5344CB8AC3E}">
        <p14:creationId xmlns:p14="http://schemas.microsoft.com/office/powerpoint/2010/main" val="60183493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BA49B5CB-0E59-47F5-A598-B008FEAB60F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555" t="5848" r="6725" b="6140"/>
          <a:stretch/>
        </p:blipFill>
        <p:spPr bwMode="auto">
          <a:xfrm>
            <a:off x="11390552" y="-17585"/>
            <a:ext cx="801448" cy="80411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662D03B7-781F-465F-B63F-5FECEC74ED4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2882" t="12118" r="9832" b="18598"/>
          <a:stretch/>
        </p:blipFill>
        <p:spPr bwMode="auto">
          <a:xfrm>
            <a:off x="11435555" y="786534"/>
            <a:ext cx="731111" cy="655404"/>
          </a:xfrm>
          <a:prstGeom prst="rect">
            <a:avLst/>
          </a:prstGeom>
          <a:noFill/>
          <a:extLst>
            <a:ext uri="{909E8E84-426E-40DD-AFC4-6F175D3DCCD1}">
              <a14:hiddenFill xmlns:a14="http://schemas.microsoft.com/office/drawing/2010/main">
                <a:solidFill>
                  <a:srgbClr val="FFFFFF"/>
                </a:solidFill>
              </a14:hiddenFill>
            </a:ext>
          </a:extLst>
        </p:spPr>
      </p:pic>
      <p:pic>
        <p:nvPicPr>
          <p:cNvPr id="6" name="Immagine 5">
            <a:extLst>
              <a:ext uri="{FF2B5EF4-FFF2-40B4-BE49-F238E27FC236}">
                <a16:creationId xmlns:a16="http://schemas.microsoft.com/office/drawing/2014/main" id="{E506EE41-8FBF-4069-BE3E-A9357494240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80313" y="0"/>
            <a:ext cx="801447" cy="800101"/>
          </a:xfrm>
          <a:prstGeom prst="rect">
            <a:avLst/>
          </a:prstGeom>
          <a:ln>
            <a:noFill/>
          </a:ln>
          <a:effectLst>
            <a:outerShdw blurRad="292100" dist="139700" dir="2700000" algn="tl" rotWithShape="0">
              <a:srgbClr val="333333">
                <a:alpha val="65000"/>
              </a:srgbClr>
            </a:outerShdw>
          </a:effectLst>
        </p:spPr>
      </p:pic>
      <p:sp>
        <p:nvSpPr>
          <p:cNvPr id="9" name="CasellaDiTesto 8">
            <a:extLst>
              <a:ext uri="{FF2B5EF4-FFF2-40B4-BE49-F238E27FC236}">
                <a16:creationId xmlns:a16="http://schemas.microsoft.com/office/drawing/2014/main" id="{78F30BA7-DC35-49CF-8F0D-1A9CA614DB74}"/>
              </a:ext>
            </a:extLst>
          </p:cNvPr>
          <p:cNvSpPr txBox="1"/>
          <p:nvPr/>
        </p:nvSpPr>
        <p:spPr>
          <a:xfrm>
            <a:off x="8484823" y="6488668"/>
            <a:ext cx="3707177" cy="369332"/>
          </a:xfrm>
          <a:prstGeom prst="rect">
            <a:avLst/>
          </a:prstGeom>
          <a:noFill/>
        </p:spPr>
        <p:txBody>
          <a:bodyPr wrap="square" rtlCol="0">
            <a:spAutoFit/>
          </a:bodyPr>
          <a:lstStyle/>
          <a:p>
            <a:r>
              <a:rPr lang="en-US" i="1" dirty="0"/>
              <a:t>INAF School of AI, Naples, April 14-17</a:t>
            </a:r>
          </a:p>
        </p:txBody>
      </p:sp>
      <p:sp>
        <p:nvSpPr>
          <p:cNvPr id="7" name="CasellaDiTesto 6">
            <a:extLst>
              <a:ext uri="{FF2B5EF4-FFF2-40B4-BE49-F238E27FC236}">
                <a16:creationId xmlns:a16="http://schemas.microsoft.com/office/drawing/2014/main" id="{306F3F82-98C4-41B6-9810-50DBCF33CB62}"/>
              </a:ext>
            </a:extLst>
          </p:cNvPr>
          <p:cNvSpPr txBox="1"/>
          <p:nvPr/>
        </p:nvSpPr>
        <p:spPr>
          <a:xfrm>
            <a:off x="173042" y="-17585"/>
            <a:ext cx="3492238" cy="553998"/>
          </a:xfrm>
          <a:prstGeom prst="rect">
            <a:avLst/>
          </a:prstGeom>
          <a:noFill/>
        </p:spPr>
        <p:txBody>
          <a:bodyPr wrap="none" rtlCol="0">
            <a:spAutoFit/>
          </a:bodyPr>
          <a:lstStyle/>
          <a:p>
            <a:r>
              <a:rPr lang="en-US" sz="3000" b="1" dirty="0"/>
              <a:t>Compiling a network</a:t>
            </a:r>
          </a:p>
        </p:txBody>
      </p:sp>
      <p:sp>
        <p:nvSpPr>
          <p:cNvPr id="11" name="CasellaDiTesto 10">
            <a:extLst>
              <a:ext uri="{FF2B5EF4-FFF2-40B4-BE49-F238E27FC236}">
                <a16:creationId xmlns:a16="http://schemas.microsoft.com/office/drawing/2014/main" id="{ED68E653-33F8-435F-A81F-975B99440549}"/>
              </a:ext>
            </a:extLst>
          </p:cNvPr>
          <p:cNvSpPr txBox="1"/>
          <p:nvPr/>
        </p:nvSpPr>
        <p:spPr>
          <a:xfrm>
            <a:off x="173042" y="536413"/>
            <a:ext cx="11952631" cy="5909310"/>
          </a:xfrm>
          <a:prstGeom prst="rect">
            <a:avLst/>
          </a:prstGeom>
          <a:noFill/>
        </p:spPr>
        <p:txBody>
          <a:bodyPr wrap="none" rtlCol="0">
            <a:spAutoFit/>
          </a:bodyPr>
          <a:lstStyle/>
          <a:p>
            <a:r>
              <a:rPr lang="en-US" b="1" dirty="0"/>
              <a:t>Building the network architecture</a:t>
            </a:r>
            <a:r>
              <a:rPr lang="en-US" dirty="0"/>
              <a:t>, e.g.:</a:t>
            </a:r>
          </a:p>
          <a:p>
            <a:r>
              <a:rPr lang="en-US" b="1" dirty="0"/>
              <a:t>	</a:t>
            </a:r>
            <a:r>
              <a:rPr lang="en-US" dirty="0"/>
              <a:t>define the number of hidden layers</a:t>
            </a:r>
          </a:p>
          <a:p>
            <a:r>
              <a:rPr lang="en-US" dirty="0"/>
              <a:t>	the number of  neuron per hidden layers, </a:t>
            </a:r>
          </a:p>
          <a:p>
            <a:r>
              <a:rPr lang="en-US" dirty="0"/>
              <a:t>	the activation functions</a:t>
            </a:r>
          </a:p>
          <a:p>
            <a:r>
              <a:rPr lang="en-US" dirty="0"/>
              <a:t>	the regularization technique(s)</a:t>
            </a:r>
          </a:p>
          <a:p>
            <a:endParaRPr lang="en-US" b="1" dirty="0"/>
          </a:p>
          <a:p>
            <a:r>
              <a:rPr lang="en-US" b="1" dirty="0"/>
              <a:t>Loss function </a:t>
            </a:r>
            <a:r>
              <a:rPr lang="en-US" dirty="0"/>
              <a:t>(Supervised version): </a:t>
            </a:r>
          </a:p>
          <a:p>
            <a:r>
              <a:rPr lang="en-US" dirty="0"/>
              <a:t>	a measure of the discrepancy between the model’s prediction and the target value</a:t>
            </a:r>
          </a:p>
          <a:p>
            <a:r>
              <a:rPr lang="en-US" dirty="0"/>
              <a:t>	(it requires the setting of a learning rate and/or a learning rate decay rule)</a:t>
            </a:r>
          </a:p>
          <a:p>
            <a:r>
              <a:rPr lang="en-US" b="1" dirty="0"/>
              <a:t>Optimizers</a:t>
            </a:r>
            <a:r>
              <a:rPr lang="en-US" dirty="0"/>
              <a:t>: </a:t>
            </a:r>
          </a:p>
          <a:p>
            <a:r>
              <a:rPr lang="en-US" dirty="0"/>
              <a:t>	the algorithm that minimizes the loss function </a:t>
            </a:r>
          </a:p>
          <a:p>
            <a:r>
              <a:rPr lang="en-US" dirty="0"/>
              <a:t>	by updating the weights and biases during the training</a:t>
            </a:r>
          </a:p>
          <a:p>
            <a:r>
              <a:rPr lang="en-US" b="1" dirty="0"/>
              <a:t>Metrics</a:t>
            </a:r>
            <a:r>
              <a:rPr lang="en-US" dirty="0"/>
              <a:t>: </a:t>
            </a:r>
          </a:p>
          <a:p>
            <a:r>
              <a:rPr lang="en-US" dirty="0"/>
              <a:t>	measures (different from the loss function) of the discrepancy between the model’s prediction and the target value </a:t>
            </a:r>
          </a:p>
          <a:p>
            <a:endParaRPr lang="en-US" dirty="0"/>
          </a:p>
          <a:p>
            <a:endParaRPr lang="en-US" dirty="0"/>
          </a:p>
          <a:p>
            <a:r>
              <a:rPr lang="en-US" dirty="0"/>
              <a:t>Example for a </a:t>
            </a:r>
            <a:r>
              <a:rPr lang="en-US" u="sng" dirty="0"/>
              <a:t>classification problem</a:t>
            </a:r>
            <a:r>
              <a:rPr lang="en-US" dirty="0"/>
              <a:t>:</a:t>
            </a:r>
          </a:p>
          <a:p>
            <a:r>
              <a:rPr lang="en-US" b="1" dirty="0"/>
              <a:t>	Loss function</a:t>
            </a:r>
            <a:r>
              <a:rPr lang="en-US" dirty="0"/>
              <a:t>: Cross-Entropy</a:t>
            </a:r>
          </a:p>
          <a:p>
            <a:r>
              <a:rPr lang="en-US" b="1" dirty="0"/>
              <a:t>	Metric</a:t>
            </a:r>
            <a:r>
              <a:rPr lang="en-US" dirty="0"/>
              <a:t>: Accuracy</a:t>
            </a:r>
          </a:p>
          <a:p>
            <a:r>
              <a:rPr lang="en-US" b="1" dirty="0"/>
              <a:t>	Optimizer</a:t>
            </a:r>
            <a:r>
              <a:rPr lang="en-US" dirty="0"/>
              <a:t>: SGD</a:t>
            </a:r>
          </a:p>
          <a:p>
            <a:endParaRPr lang="en-US" dirty="0"/>
          </a:p>
        </p:txBody>
      </p:sp>
      <p:pic>
        <p:nvPicPr>
          <p:cNvPr id="8" name="Immagine 7">
            <a:extLst>
              <a:ext uri="{FF2B5EF4-FFF2-40B4-BE49-F238E27FC236}">
                <a16:creationId xmlns:a16="http://schemas.microsoft.com/office/drawing/2014/main" id="{BF235B58-AFF6-4B9E-8530-36702224712E}"/>
              </a:ext>
            </a:extLst>
          </p:cNvPr>
          <p:cNvPicPr>
            <a:picLocks noChangeAspect="1"/>
          </p:cNvPicPr>
          <p:nvPr/>
        </p:nvPicPr>
        <p:blipFill rotWithShape="1">
          <a:blip r:embed="rId5"/>
          <a:srcRect l="7958" t="7793" r="52500" b="10207"/>
          <a:stretch/>
        </p:blipFill>
        <p:spPr>
          <a:xfrm>
            <a:off x="9438754" y="1692059"/>
            <a:ext cx="2494086" cy="2296511"/>
          </a:xfrm>
          <a:prstGeom prst="rect">
            <a:avLst/>
          </a:prstGeom>
        </p:spPr>
      </p:pic>
      <p:pic>
        <p:nvPicPr>
          <p:cNvPr id="10" name="Immagine 9">
            <a:extLst>
              <a:ext uri="{FF2B5EF4-FFF2-40B4-BE49-F238E27FC236}">
                <a16:creationId xmlns:a16="http://schemas.microsoft.com/office/drawing/2014/main" id="{735B2702-CF9E-48FF-AFBF-29676706616D}"/>
              </a:ext>
            </a:extLst>
          </p:cNvPr>
          <p:cNvPicPr>
            <a:picLocks noChangeAspect="1"/>
          </p:cNvPicPr>
          <p:nvPr/>
        </p:nvPicPr>
        <p:blipFill>
          <a:blip r:embed="rId6"/>
          <a:stretch>
            <a:fillRect/>
          </a:stretch>
        </p:blipFill>
        <p:spPr>
          <a:xfrm>
            <a:off x="5513371" y="116202"/>
            <a:ext cx="3732551" cy="2302779"/>
          </a:xfrm>
          <a:prstGeom prst="rect">
            <a:avLst/>
          </a:prstGeom>
        </p:spPr>
      </p:pic>
    </p:spTree>
    <p:extLst>
      <p:ext uri="{BB962C8B-B14F-4D97-AF65-F5344CB8AC3E}">
        <p14:creationId xmlns:p14="http://schemas.microsoft.com/office/powerpoint/2010/main" val="87420075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BA49B5CB-0E59-47F5-A598-B008FEAB60F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555" t="5848" r="6725" b="6140"/>
          <a:stretch/>
        </p:blipFill>
        <p:spPr bwMode="auto">
          <a:xfrm>
            <a:off x="11390552" y="-17585"/>
            <a:ext cx="801448" cy="80411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662D03B7-781F-465F-B63F-5FECEC74ED4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2882" t="12118" r="9832" b="18598"/>
          <a:stretch/>
        </p:blipFill>
        <p:spPr bwMode="auto">
          <a:xfrm>
            <a:off x="11435555" y="786534"/>
            <a:ext cx="731111" cy="655404"/>
          </a:xfrm>
          <a:prstGeom prst="rect">
            <a:avLst/>
          </a:prstGeom>
          <a:noFill/>
          <a:extLst>
            <a:ext uri="{909E8E84-426E-40DD-AFC4-6F175D3DCCD1}">
              <a14:hiddenFill xmlns:a14="http://schemas.microsoft.com/office/drawing/2010/main">
                <a:solidFill>
                  <a:srgbClr val="FFFFFF"/>
                </a:solidFill>
              </a14:hiddenFill>
            </a:ext>
          </a:extLst>
        </p:spPr>
      </p:pic>
      <p:pic>
        <p:nvPicPr>
          <p:cNvPr id="6" name="Immagine 5">
            <a:extLst>
              <a:ext uri="{FF2B5EF4-FFF2-40B4-BE49-F238E27FC236}">
                <a16:creationId xmlns:a16="http://schemas.microsoft.com/office/drawing/2014/main" id="{E506EE41-8FBF-4069-BE3E-A9357494240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80313" y="0"/>
            <a:ext cx="801447" cy="800101"/>
          </a:xfrm>
          <a:prstGeom prst="rect">
            <a:avLst/>
          </a:prstGeom>
          <a:ln>
            <a:noFill/>
          </a:ln>
          <a:effectLst>
            <a:outerShdw blurRad="292100" dist="139700" dir="2700000" algn="tl" rotWithShape="0">
              <a:srgbClr val="333333">
                <a:alpha val="65000"/>
              </a:srgbClr>
            </a:outerShdw>
          </a:effectLst>
        </p:spPr>
      </p:pic>
      <p:sp>
        <p:nvSpPr>
          <p:cNvPr id="9" name="CasellaDiTesto 8">
            <a:extLst>
              <a:ext uri="{FF2B5EF4-FFF2-40B4-BE49-F238E27FC236}">
                <a16:creationId xmlns:a16="http://schemas.microsoft.com/office/drawing/2014/main" id="{78F30BA7-DC35-49CF-8F0D-1A9CA614DB74}"/>
              </a:ext>
            </a:extLst>
          </p:cNvPr>
          <p:cNvSpPr txBox="1"/>
          <p:nvPr/>
        </p:nvSpPr>
        <p:spPr>
          <a:xfrm>
            <a:off x="8484823" y="6488668"/>
            <a:ext cx="3707177" cy="369332"/>
          </a:xfrm>
          <a:prstGeom prst="rect">
            <a:avLst/>
          </a:prstGeom>
          <a:noFill/>
        </p:spPr>
        <p:txBody>
          <a:bodyPr wrap="square" rtlCol="0">
            <a:spAutoFit/>
          </a:bodyPr>
          <a:lstStyle/>
          <a:p>
            <a:r>
              <a:rPr lang="en-US" i="1" dirty="0"/>
              <a:t>INAF School of AI, Naples, April 14-17</a:t>
            </a:r>
          </a:p>
        </p:txBody>
      </p:sp>
      <p:sp>
        <p:nvSpPr>
          <p:cNvPr id="7" name="CasellaDiTesto 6">
            <a:extLst>
              <a:ext uri="{FF2B5EF4-FFF2-40B4-BE49-F238E27FC236}">
                <a16:creationId xmlns:a16="http://schemas.microsoft.com/office/drawing/2014/main" id="{C20DA88F-140B-440D-BB08-666A0CCFF9A5}"/>
              </a:ext>
            </a:extLst>
          </p:cNvPr>
          <p:cNvSpPr txBox="1"/>
          <p:nvPr/>
        </p:nvSpPr>
        <p:spPr>
          <a:xfrm>
            <a:off x="1733677" y="2329961"/>
            <a:ext cx="8271970" cy="1015663"/>
          </a:xfrm>
          <a:prstGeom prst="rect">
            <a:avLst/>
          </a:prstGeom>
          <a:noFill/>
        </p:spPr>
        <p:txBody>
          <a:bodyPr wrap="square" rtlCol="0">
            <a:spAutoFit/>
          </a:bodyPr>
          <a:lstStyle/>
          <a:p>
            <a:pPr algn="ctr"/>
            <a:r>
              <a:rPr lang="en-US" sz="3000" b="1" dirty="0"/>
              <a:t>GO TO NOTEBOOK FOR THE MLP CODING INTRODUCTION</a:t>
            </a:r>
          </a:p>
        </p:txBody>
      </p:sp>
    </p:spTree>
    <p:extLst>
      <p:ext uri="{BB962C8B-B14F-4D97-AF65-F5344CB8AC3E}">
        <p14:creationId xmlns:p14="http://schemas.microsoft.com/office/powerpoint/2010/main" val="412089814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BA49B5CB-0E59-47F5-A598-B008FEAB60F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555" t="5848" r="6725" b="6140"/>
          <a:stretch/>
        </p:blipFill>
        <p:spPr bwMode="auto">
          <a:xfrm>
            <a:off x="11390552" y="-17585"/>
            <a:ext cx="801448" cy="80411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662D03B7-781F-465F-B63F-5FECEC74ED4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2882" t="12118" r="9832" b="18598"/>
          <a:stretch/>
        </p:blipFill>
        <p:spPr bwMode="auto">
          <a:xfrm>
            <a:off x="11435555" y="786534"/>
            <a:ext cx="731111" cy="655404"/>
          </a:xfrm>
          <a:prstGeom prst="rect">
            <a:avLst/>
          </a:prstGeom>
          <a:noFill/>
          <a:extLst>
            <a:ext uri="{909E8E84-426E-40DD-AFC4-6F175D3DCCD1}">
              <a14:hiddenFill xmlns:a14="http://schemas.microsoft.com/office/drawing/2010/main">
                <a:solidFill>
                  <a:srgbClr val="FFFFFF"/>
                </a:solidFill>
              </a14:hiddenFill>
            </a:ext>
          </a:extLst>
        </p:spPr>
      </p:pic>
      <p:pic>
        <p:nvPicPr>
          <p:cNvPr id="6" name="Immagine 5">
            <a:extLst>
              <a:ext uri="{FF2B5EF4-FFF2-40B4-BE49-F238E27FC236}">
                <a16:creationId xmlns:a16="http://schemas.microsoft.com/office/drawing/2014/main" id="{E506EE41-8FBF-4069-BE3E-A9357494240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80313" y="0"/>
            <a:ext cx="801447" cy="800101"/>
          </a:xfrm>
          <a:prstGeom prst="rect">
            <a:avLst/>
          </a:prstGeom>
          <a:ln>
            <a:noFill/>
          </a:ln>
          <a:effectLst>
            <a:outerShdw blurRad="292100" dist="139700" dir="2700000" algn="tl" rotWithShape="0">
              <a:srgbClr val="333333">
                <a:alpha val="65000"/>
              </a:srgbClr>
            </a:outerShdw>
          </a:effectLst>
        </p:spPr>
      </p:pic>
      <p:sp>
        <p:nvSpPr>
          <p:cNvPr id="9" name="CasellaDiTesto 8">
            <a:extLst>
              <a:ext uri="{FF2B5EF4-FFF2-40B4-BE49-F238E27FC236}">
                <a16:creationId xmlns:a16="http://schemas.microsoft.com/office/drawing/2014/main" id="{78F30BA7-DC35-49CF-8F0D-1A9CA614DB74}"/>
              </a:ext>
            </a:extLst>
          </p:cNvPr>
          <p:cNvSpPr txBox="1"/>
          <p:nvPr/>
        </p:nvSpPr>
        <p:spPr>
          <a:xfrm>
            <a:off x="8484823" y="6488668"/>
            <a:ext cx="3707177" cy="369332"/>
          </a:xfrm>
          <a:prstGeom prst="rect">
            <a:avLst/>
          </a:prstGeom>
          <a:noFill/>
        </p:spPr>
        <p:txBody>
          <a:bodyPr wrap="square" rtlCol="0">
            <a:spAutoFit/>
          </a:bodyPr>
          <a:lstStyle/>
          <a:p>
            <a:r>
              <a:rPr lang="en-US" i="1" dirty="0"/>
              <a:t>INAF School of AI, Naples, April 14-17</a:t>
            </a:r>
          </a:p>
        </p:txBody>
      </p:sp>
      <p:sp>
        <p:nvSpPr>
          <p:cNvPr id="7" name="CasellaDiTesto 6">
            <a:extLst>
              <a:ext uri="{FF2B5EF4-FFF2-40B4-BE49-F238E27FC236}">
                <a16:creationId xmlns:a16="http://schemas.microsoft.com/office/drawing/2014/main" id="{8A2A38AB-8BE0-4873-8097-B3A0C44C2620}"/>
              </a:ext>
            </a:extLst>
          </p:cNvPr>
          <p:cNvSpPr txBox="1"/>
          <p:nvPr/>
        </p:nvSpPr>
        <p:spPr>
          <a:xfrm>
            <a:off x="173042" y="-17585"/>
            <a:ext cx="2480166" cy="553998"/>
          </a:xfrm>
          <a:prstGeom prst="rect">
            <a:avLst/>
          </a:prstGeom>
          <a:noFill/>
        </p:spPr>
        <p:txBody>
          <a:bodyPr wrap="none" rtlCol="0">
            <a:spAutoFit/>
          </a:bodyPr>
          <a:lstStyle/>
          <a:p>
            <a:r>
              <a:rPr lang="en-US" sz="3000" b="1" dirty="0"/>
              <a:t>Deep Learning</a:t>
            </a:r>
          </a:p>
        </p:txBody>
      </p:sp>
      <p:sp>
        <p:nvSpPr>
          <p:cNvPr id="8" name="CasellaDiTesto 7">
            <a:extLst>
              <a:ext uri="{FF2B5EF4-FFF2-40B4-BE49-F238E27FC236}">
                <a16:creationId xmlns:a16="http://schemas.microsoft.com/office/drawing/2014/main" id="{5AA77203-AF4F-48C0-A595-198865F2BEAF}"/>
              </a:ext>
            </a:extLst>
          </p:cNvPr>
          <p:cNvSpPr txBox="1"/>
          <p:nvPr/>
        </p:nvSpPr>
        <p:spPr>
          <a:xfrm>
            <a:off x="61546" y="572894"/>
            <a:ext cx="10296574" cy="923330"/>
          </a:xfrm>
          <a:prstGeom prst="rect">
            <a:avLst/>
          </a:prstGeom>
          <a:noFill/>
        </p:spPr>
        <p:txBody>
          <a:bodyPr wrap="square">
            <a:spAutoFit/>
          </a:bodyPr>
          <a:lstStyle/>
          <a:p>
            <a:r>
              <a:rPr lang="en-US" dirty="0"/>
              <a:t>There are several differences between machine learning and deep learning (as well as similarities). The main difference is their </a:t>
            </a:r>
            <a:r>
              <a:rPr lang="en-US" b="1" dirty="0"/>
              <a:t>intrinsic capability of deep learning methods to automatically extract features </a:t>
            </a:r>
            <a:r>
              <a:rPr lang="en-US" dirty="0"/>
              <a:t>(avoiding the feature computing and selection), thus they are suitable to process raw data.</a:t>
            </a:r>
          </a:p>
        </p:txBody>
      </p:sp>
      <p:pic>
        <p:nvPicPr>
          <p:cNvPr id="10" name="Picture 2" descr="Deep Learning vs. Machine Learning – What's The Difference?">
            <a:extLst>
              <a:ext uri="{FF2B5EF4-FFF2-40B4-BE49-F238E27FC236}">
                <a16:creationId xmlns:a16="http://schemas.microsoft.com/office/drawing/2014/main" id="{CB924B1C-8A1C-4663-AE03-6D9A5E518FB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13338" y="1633068"/>
            <a:ext cx="8714287" cy="45127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262692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BA49B5CB-0E59-47F5-A598-B008FEAB60F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555" t="5848" r="6725" b="6140"/>
          <a:stretch/>
        </p:blipFill>
        <p:spPr bwMode="auto">
          <a:xfrm>
            <a:off x="11390552" y="-17585"/>
            <a:ext cx="801448" cy="80411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662D03B7-781F-465F-B63F-5FECEC74ED4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2882" t="12118" r="9832" b="18598"/>
          <a:stretch/>
        </p:blipFill>
        <p:spPr bwMode="auto">
          <a:xfrm>
            <a:off x="11435555" y="786534"/>
            <a:ext cx="731111" cy="655404"/>
          </a:xfrm>
          <a:prstGeom prst="rect">
            <a:avLst/>
          </a:prstGeom>
          <a:noFill/>
          <a:extLst>
            <a:ext uri="{909E8E84-426E-40DD-AFC4-6F175D3DCCD1}">
              <a14:hiddenFill xmlns:a14="http://schemas.microsoft.com/office/drawing/2010/main">
                <a:solidFill>
                  <a:srgbClr val="FFFFFF"/>
                </a:solidFill>
              </a14:hiddenFill>
            </a:ext>
          </a:extLst>
        </p:spPr>
      </p:pic>
      <p:pic>
        <p:nvPicPr>
          <p:cNvPr id="6" name="Immagine 5">
            <a:extLst>
              <a:ext uri="{FF2B5EF4-FFF2-40B4-BE49-F238E27FC236}">
                <a16:creationId xmlns:a16="http://schemas.microsoft.com/office/drawing/2014/main" id="{E506EE41-8FBF-4069-BE3E-A9357494240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80313" y="0"/>
            <a:ext cx="801447" cy="800101"/>
          </a:xfrm>
          <a:prstGeom prst="rect">
            <a:avLst/>
          </a:prstGeom>
          <a:ln>
            <a:noFill/>
          </a:ln>
          <a:effectLst>
            <a:outerShdw blurRad="292100" dist="139700" dir="2700000" algn="tl" rotWithShape="0">
              <a:srgbClr val="333333">
                <a:alpha val="65000"/>
              </a:srgbClr>
            </a:outerShdw>
          </a:effectLst>
        </p:spPr>
      </p:pic>
      <p:sp>
        <p:nvSpPr>
          <p:cNvPr id="9" name="CasellaDiTesto 8">
            <a:extLst>
              <a:ext uri="{FF2B5EF4-FFF2-40B4-BE49-F238E27FC236}">
                <a16:creationId xmlns:a16="http://schemas.microsoft.com/office/drawing/2014/main" id="{78F30BA7-DC35-49CF-8F0D-1A9CA614DB74}"/>
              </a:ext>
            </a:extLst>
          </p:cNvPr>
          <p:cNvSpPr txBox="1"/>
          <p:nvPr/>
        </p:nvSpPr>
        <p:spPr>
          <a:xfrm>
            <a:off x="8484823" y="6488668"/>
            <a:ext cx="3707177" cy="369332"/>
          </a:xfrm>
          <a:prstGeom prst="rect">
            <a:avLst/>
          </a:prstGeom>
          <a:noFill/>
        </p:spPr>
        <p:txBody>
          <a:bodyPr wrap="square" rtlCol="0">
            <a:spAutoFit/>
          </a:bodyPr>
          <a:lstStyle/>
          <a:p>
            <a:r>
              <a:rPr lang="en-US" i="1" dirty="0"/>
              <a:t>INAF School of AI, Naples, April 14-17</a:t>
            </a:r>
          </a:p>
        </p:txBody>
      </p:sp>
      <p:sp>
        <p:nvSpPr>
          <p:cNvPr id="7" name="CasellaDiTesto 6">
            <a:extLst>
              <a:ext uri="{FF2B5EF4-FFF2-40B4-BE49-F238E27FC236}">
                <a16:creationId xmlns:a16="http://schemas.microsoft.com/office/drawing/2014/main" id="{D4AE1727-0F8A-4CE4-A397-EA385AB60F2E}"/>
              </a:ext>
            </a:extLst>
          </p:cNvPr>
          <p:cNvSpPr txBox="1"/>
          <p:nvPr/>
        </p:nvSpPr>
        <p:spPr>
          <a:xfrm>
            <a:off x="173042" y="-17585"/>
            <a:ext cx="8615628" cy="553998"/>
          </a:xfrm>
          <a:prstGeom prst="rect">
            <a:avLst/>
          </a:prstGeom>
          <a:noFill/>
        </p:spPr>
        <p:txBody>
          <a:bodyPr wrap="none" rtlCol="0">
            <a:spAutoFit/>
          </a:bodyPr>
          <a:lstStyle/>
          <a:p>
            <a:r>
              <a:rPr lang="en-US" sz="3000" b="1" dirty="0"/>
              <a:t>The element of Deep Learning methods: </a:t>
            </a:r>
            <a:r>
              <a:rPr lang="en-US" sz="3000" b="1" dirty="0">
                <a:solidFill>
                  <a:srgbClr val="00B0F0"/>
                </a:solidFill>
              </a:rPr>
              <a:t>Convolution</a:t>
            </a:r>
          </a:p>
        </p:txBody>
      </p:sp>
      <p:sp>
        <p:nvSpPr>
          <p:cNvPr id="8" name="CasellaDiTesto 7">
            <a:extLst>
              <a:ext uri="{FF2B5EF4-FFF2-40B4-BE49-F238E27FC236}">
                <a16:creationId xmlns:a16="http://schemas.microsoft.com/office/drawing/2014/main" id="{5A075561-3DDC-47DB-86B6-F05CFAD43E44}"/>
              </a:ext>
            </a:extLst>
          </p:cNvPr>
          <p:cNvSpPr txBox="1"/>
          <p:nvPr/>
        </p:nvSpPr>
        <p:spPr>
          <a:xfrm>
            <a:off x="61546" y="572894"/>
            <a:ext cx="10296574" cy="646331"/>
          </a:xfrm>
          <a:prstGeom prst="rect">
            <a:avLst/>
          </a:prstGeom>
          <a:noFill/>
        </p:spPr>
        <p:txBody>
          <a:bodyPr wrap="square">
            <a:spAutoFit/>
          </a:bodyPr>
          <a:lstStyle/>
          <a:p>
            <a:r>
              <a:rPr lang="en-US" sz="1800" dirty="0"/>
              <a:t>In a convolutional neural network (CNN), </a:t>
            </a:r>
            <a:r>
              <a:rPr lang="en-US" sz="1800" b="1" dirty="0"/>
              <a:t>convolutions</a:t>
            </a:r>
            <a:r>
              <a:rPr lang="en-US" sz="1800" dirty="0"/>
              <a:t> replace the matrix products. The weights become </a:t>
            </a:r>
            <a:r>
              <a:rPr lang="en-US" sz="1800" b="1" dirty="0"/>
              <a:t>filters </a:t>
            </a:r>
            <a:r>
              <a:rPr lang="en-US" sz="1800" dirty="0"/>
              <a:t>(kernel), which suppress or emphasize some </a:t>
            </a:r>
            <a:r>
              <a:rPr lang="en-US" sz="1800" b="1" dirty="0"/>
              <a:t>characteristics</a:t>
            </a:r>
            <a:r>
              <a:rPr lang="en-US" sz="1800" dirty="0"/>
              <a:t>.</a:t>
            </a:r>
          </a:p>
        </p:txBody>
      </p:sp>
      <mc:AlternateContent xmlns:mc="http://schemas.openxmlformats.org/markup-compatibility/2006" xmlns:a14="http://schemas.microsoft.com/office/drawing/2010/main">
        <mc:Choice Requires="a14">
          <p:sp>
            <p:nvSpPr>
              <p:cNvPr id="10" name="CasellaDiTesto 9">
                <a:extLst>
                  <a:ext uri="{FF2B5EF4-FFF2-40B4-BE49-F238E27FC236}">
                    <a16:creationId xmlns:a16="http://schemas.microsoft.com/office/drawing/2014/main" id="{B003153B-A0DB-45E6-B9CD-CD0CC502B522}"/>
                  </a:ext>
                </a:extLst>
              </p:cNvPr>
              <p:cNvSpPr txBox="1"/>
              <p:nvPr/>
            </p:nvSpPr>
            <p:spPr>
              <a:xfrm>
                <a:off x="466037" y="1354878"/>
                <a:ext cx="4610941" cy="77886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it-IT" b="0" i="1" smtClean="0">
                          <a:latin typeface="Cambria Math" panose="02040503050406030204" pitchFamily="18" charset="0"/>
                          <a:ea typeface="Cambria Math" panose="02040503050406030204" pitchFamily="18" charset="0"/>
                        </a:rPr>
                        <m:t>𝑋</m:t>
                      </m:r>
                      <m:r>
                        <a:rPr lang="it-IT" b="0" i="1" smtClean="0">
                          <a:latin typeface="Cambria Math" panose="02040503050406030204" pitchFamily="18" charset="0"/>
                          <a:ea typeface="Cambria Math" panose="02040503050406030204" pitchFamily="18" charset="0"/>
                        </a:rPr>
                        <m:t>∗</m:t>
                      </m:r>
                      <m:r>
                        <a:rPr lang="it-IT" b="0" i="1" smtClean="0">
                          <a:latin typeface="Cambria Math" panose="02040503050406030204" pitchFamily="18" charset="0"/>
                          <a:ea typeface="Cambria Math" panose="02040503050406030204" pitchFamily="18" charset="0"/>
                        </a:rPr>
                        <m:t>𝑊</m:t>
                      </m:r>
                      <m:r>
                        <a:rPr lang="it-IT" b="0" i="1" smtClean="0">
                          <a:latin typeface="Cambria Math" panose="02040503050406030204" pitchFamily="18" charset="0"/>
                          <a:ea typeface="Cambria Math" panose="02040503050406030204" pitchFamily="18" charset="0"/>
                        </a:rPr>
                        <m:t> [</m:t>
                      </m:r>
                      <m:r>
                        <a:rPr lang="it-IT" b="0" i="1" smtClean="0">
                          <a:latin typeface="Cambria Math" panose="02040503050406030204" pitchFamily="18" charset="0"/>
                          <a:ea typeface="Cambria Math" panose="02040503050406030204" pitchFamily="18" charset="0"/>
                        </a:rPr>
                        <m:t>𝑙</m:t>
                      </m:r>
                      <m:r>
                        <a:rPr lang="it-IT" b="0" i="1" smtClean="0">
                          <a:latin typeface="Cambria Math" panose="02040503050406030204" pitchFamily="18" charset="0"/>
                          <a:ea typeface="Cambria Math" panose="02040503050406030204" pitchFamily="18" charset="0"/>
                        </a:rPr>
                        <m:t>, </m:t>
                      </m:r>
                      <m:r>
                        <a:rPr lang="it-IT" b="0" i="1" smtClean="0">
                          <a:latin typeface="Cambria Math" panose="02040503050406030204" pitchFamily="18" charset="0"/>
                          <a:ea typeface="Cambria Math" panose="02040503050406030204" pitchFamily="18" charset="0"/>
                        </a:rPr>
                        <m:t>𝑛</m:t>
                      </m:r>
                      <m:r>
                        <a:rPr lang="it-IT" b="0" i="1" smtClean="0">
                          <a:latin typeface="Cambria Math" panose="02040503050406030204" pitchFamily="18" charset="0"/>
                          <a:ea typeface="Cambria Math" panose="02040503050406030204" pitchFamily="18" charset="0"/>
                        </a:rPr>
                        <m:t>] =</m:t>
                      </m:r>
                      <m:nary>
                        <m:naryPr>
                          <m:chr m:val="∑"/>
                          <m:ctrlPr>
                            <a:rPr lang="en-US" i="1" smtClean="0">
                              <a:latin typeface="Cambria Math" panose="02040503050406030204" pitchFamily="18" charset="0"/>
                            </a:rPr>
                          </m:ctrlPr>
                        </m:naryPr>
                        <m:sub>
                          <m:r>
                            <m:rPr>
                              <m:brk m:alnAt="23"/>
                            </m:rPr>
                            <a:rPr lang="it-IT" b="0" i="1" smtClean="0">
                              <a:latin typeface="Cambria Math" panose="02040503050406030204" pitchFamily="18" charset="0"/>
                            </a:rPr>
                            <m:t>𝑘</m:t>
                          </m:r>
                          <m:r>
                            <a:rPr lang="it-IT" b="0" i="1" smtClean="0">
                              <a:latin typeface="Cambria Math" panose="02040503050406030204" pitchFamily="18" charset="0"/>
                            </a:rPr>
                            <m:t>=1</m:t>
                          </m:r>
                        </m:sub>
                        <m:sup>
                          <m:r>
                            <a:rPr lang="it-IT" b="0" i="1" smtClean="0">
                              <a:latin typeface="Cambria Math" panose="02040503050406030204" pitchFamily="18" charset="0"/>
                            </a:rPr>
                            <m:t>𝐾</m:t>
                          </m:r>
                        </m:sup>
                        <m:e>
                          <m:nary>
                            <m:naryPr>
                              <m:chr m:val="∑"/>
                              <m:ctrlPr>
                                <a:rPr lang="en-US" i="1">
                                  <a:latin typeface="Cambria Math" panose="02040503050406030204" pitchFamily="18" charset="0"/>
                                </a:rPr>
                              </m:ctrlPr>
                            </m:naryPr>
                            <m:sub>
                              <m:r>
                                <m:rPr>
                                  <m:brk m:alnAt="23"/>
                                </m:rPr>
                                <a:rPr lang="it-IT" i="1">
                                  <a:latin typeface="Cambria Math" panose="02040503050406030204" pitchFamily="18" charset="0"/>
                                </a:rPr>
                                <m:t>𝑚</m:t>
                              </m:r>
                              <m:r>
                                <a:rPr lang="it-IT" i="1">
                                  <a:latin typeface="Cambria Math" panose="02040503050406030204" pitchFamily="18" charset="0"/>
                                </a:rPr>
                                <m:t>=1</m:t>
                              </m:r>
                            </m:sub>
                            <m:sup>
                              <m:r>
                                <a:rPr lang="it-IT" i="1">
                                  <a:latin typeface="Cambria Math" panose="02040503050406030204" pitchFamily="18" charset="0"/>
                                </a:rPr>
                                <m:t>𝑀</m:t>
                              </m:r>
                            </m:sup>
                            <m:e>
                              <m:r>
                                <a:rPr lang="it-IT" i="1">
                                  <a:latin typeface="Cambria Math" panose="02040503050406030204" pitchFamily="18" charset="0"/>
                                </a:rPr>
                                <m:t>𝑋</m:t>
                              </m:r>
                              <m:d>
                                <m:dPr>
                                  <m:begChr m:val="["/>
                                  <m:endChr m:val="]"/>
                                  <m:ctrlPr>
                                    <a:rPr lang="it-IT" i="1">
                                      <a:latin typeface="Cambria Math" panose="02040503050406030204" pitchFamily="18" charset="0"/>
                                    </a:rPr>
                                  </m:ctrlPr>
                                </m:dPr>
                                <m:e>
                                  <m:r>
                                    <a:rPr lang="it-IT" b="0" i="1" smtClean="0">
                                      <a:latin typeface="Cambria Math" panose="02040503050406030204" pitchFamily="18" charset="0"/>
                                    </a:rPr>
                                    <m:t>𝑘</m:t>
                                  </m:r>
                                  <m:r>
                                    <a:rPr lang="it-IT" b="0" i="1" smtClean="0">
                                      <a:latin typeface="Cambria Math" panose="02040503050406030204" pitchFamily="18" charset="0"/>
                                    </a:rPr>
                                    <m:t>, </m:t>
                                  </m:r>
                                  <m:r>
                                    <a:rPr lang="it-IT" b="0" i="1" smtClean="0">
                                      <a:latin typeface="Cambria Math" panose="02040503050406030204" pitchFamily="18" charset="0"/>
                                    </a:rPr>
                                    <m:t>𝑚</m:t>
                                  </m:r>
                                </m:e>
                              </m:d>
                              <m:r>
                                <a:rPr lang="it-IT" i="1">
                                  <a:latin typeface="Cambria Math" panose="02040503050406030204" pitchFamily="18" charset="0"/>
                                </a:rPr>
                                <m:t>𝑊</m:t>
                              </m:r>
                              <m:r>
                                <a:rPr lang="it-IT" i="1">
                                  <a:latin typeface="Cambria Math" panose="02040503050406030204" pitchFamily="18" charset="0"/>
                                </a:rPr>
                                <m:t>[</m:t>
                              </m:r>
                              <m:r>
                                <a:rPr lang="it-IT" b="0" i="1" smtClean="0">
                                  <a:latin typeface="Cambria Math" panose="02040503050406030204" pitchFamily="18" charset="0"/>
                                </a:rPr>
                                <m:t>𝑙</m:t>
                              </m:r>
                              <m:r>
                                <a:rPr lang="it-IT" b="0" i="1" smtClean="0">
                                  <a:latin typeface="Cambria Math" panose="02040503050406030204" pitchFamily="18" charset="0"/>
                                </a:rPr>
                                <m:t>−</m:t>
                              </m:r>
                              <m:r>
                                <a:rPr lang="it-IT" b="0" i="1" smtClean="0">
                                  <a:latin typeface="Cambria Math" panose="02040503050406030204" pitchFamily="18" charset="0"/>
                                </a:rPr>
                                <m:t>𝑘</m:t>
                              </m:r>
                              <m:r>
                                <a:rPr lang="it-IT" b="0" i="1" smtClean="0">
                                  <a:latin typeface="Cambria Math" panose="02040503050406030204" pitchFamily="18" charset="0"/>
                                </a:rPr>
                                <m:t>, </m:t>
                              </m:r>
                              <m:r>
                                <a:rPr lang="it-IT" i="1">
                                  <a:latin typeface="Cambria Math" panose="02040503050406030204" pitchFamily="18" charset="0"/>
                                </a:rPr>
                                <m:t>𝑛</m:t>
                              </m:r>
                              <m:r>
                                <a:rPr lang="it-IT" i="1">
                                  <a:latin typeface="Cambria Math" panose="02040503050406030204" pitchFamily="18" charset="0"/>
                                </a:rPr>
                                <m:t>−</m:t>
                              </m:r>
                              <m:r>
                                <a:rPr lang="it-IT" i="1">
                                  <a:latin typeface="Cambria Math" panose="02040503050406030204" pitchFamily="18" charset="0"/>
                                </a:rPr>
                                <m:t>𝑚</m:t>
                              </m:r>
                              <m:r>
                                <a:rPr lang="it-IT" i="1">
                                  <a:latin typeface="Cambria Math" panose="02040503050406030204" pitchFamily="18" charset="0"/>
                                </a:rPr>
                                <m:t>]</m:t>
                              </m:r>
                            </m:e>
                          </m:nary>
                        </m:e>
                      </m:nary>
                    </m:oMath>
                  </m:oMathPara>
                </a14:m>
                <a:endParaRPr lang="en-US" dirty="0"/>
              </a:p>
            </p:txBody>
          </p:sp>
        </mc:Choice>
        <mc:Fallback xmlns="">
          <p:sp>
            <p:nvSpPr>
              <p:cNvPr id="10" name="CasellaDiTesto 9">
                <a:extLst>
                  <a:ext uri="{FF2B5EF4-FFF2-40B4-BE49-F238E27FC236}">
                    <a16:creationId xmlns:a16="http://schemas.microsoft.com/office/drawing/2014/main" id="{B003153B-A0DB-45E6-B9CD-CD0CC502B522}"/>
                  </a:ext>
                </a:extLst>
              </p:cNvPr>
              <p:cNvSpPr txBox="1">
                <a:spLocks noRot="1" noChangeAspect="1" noMove="1" noResize="1" noEditPoints="1" noAdjustHandles="1" noChangeArrowheads="1" noChangeShapeType="1" noTextEdit="1"/>
              </p:cNvSpPr>
              <p:nvPr/>
            </p:nvSpPr>
            <p:spPr>
              <a:xfrm>
                <a:off x="466037" y="1354878"/>
                <a:ext cx="4610941" cy="778868"/>
              </a:xfrm>
              <a:prstGeom prst="rect">
                <a:avLst/>
              </a:prstGeom>
              <a:blipFill>
                <a:blip r:embed="rId5"/>
                <a:stretch>
                  <a:fillRect/>
                </a:stretch>
              </a:blipFill>
            </p:spPr>
            <p:txBody>
              <a:bodyPr/>
              <a:lstStyle/>
              <a:p>
                <a:r>
                  <a:rPr lang="en-US">
                    <a:noFill/>
                  </a:rPr>
                  <a:t> </a:t>
                </a:r>
              </a:p>
            </p:txBody>
          </p:sp>
        </mc:Fallback>
      </mc:AlternateContent>
      <p:pic>
        <p:nvPicPr>
          <p:cNvPr id="11" name="Immagine 10">
            <a:extLst>
              <a:ext uri="{FF2B5EF4-FFF2-40B4-BE49-F238E27FC236}">
                <a16:creationId xmlns:a16="http://schemas.microsoft.com/office/drawing/2014/main" id="{B8B3BE9B-6AF7-4F3E-B083-3188AC9639D6}"/>
              </a:ext>
            </a:extLst>
          </p:cNvPr>
          <p:cNvPicPr>
            <a:picLocks noChangeAspect="1"/>
          </p:cNvPicPr>
          <p:nvPr/>
        </p:nvPicPr>
        <p:blipFill rotWithShape="1">
          <a:blip r:embed="rId6">
            <a:extLst>
              <a:ext uri="{28A0092B-C50C-407E-A947-70E740481C1C}">
                <a14:useLocalDpi xmlns:a14="http://schemas.microsoft.com/office/drawing/2010/main" val="0"/>
              </a:ext>
            </a:extLst>
          </a:blip>
          <a:srcRect l="7868" t="12354" r="3422" b="19166"/>
          <a:stretch/>
        </p:blipFill>
        <p:spPr>
          <a:xfrm>
            <a:off x="6003899" y="1354878"/>
            <a:ext cx="3920543" cy="2196159"/>
          </a:xfrm>
          <a:prstGeom prst="rect">
            <a:avLst/>
          </a:prstGeom>
        </p:spPr>
      </p:pic>
      <p:sp>
        <p:nvSpPr>
          <p:cNvPr id="12" name="CasellaDiTesto 11">
            <a:extLst>
              <a:ext uri="{FF2B5EF4-FFF2-40B4-BE49-F238E27FC236}">
                <a16:creationId xmlns:a16="http://schemas.microsoft.com/office/drawing/2014/main" id="{CDDDA439-8F08-4985-87EB-F90132AD4B63}"/>
              </a:ext>
            </a:extLst>
          </p:cNvPr>
          <p:cNvSpPr txBox="1"/>
          <p:nvPr/>
        </p:nvSpPr>
        <p:spPr>
          <a:xfrm>
            <a:off x="213946" y="3715688"/>
            <a:ext cx="10296574" cy="646331"/>
          </a:xfrm>
          <a:prstGeom prst="rect">
            <a:avLst/>
          </a:prstGeom>
          <a:noFill/>
        </p:spPr>
        <p:txBody>
          <a:bodyPr wrap="square">
            <a:spAutoFit/>
          </a:bodyPr>
          <a:lstStyle/>
          <a:p>
            <a:r>
              <a:rPr lang="en-US" sz="1800" dirty="0"/>
              <a:t>Thus the same kernel processes the input → </a:t>
            </a:r>
            <a:r>
              <a:rPr lang="en-US" sz="1800" u="sng" dirty="0"/>
              <a:t>saving memory</a:t>
            </a:r>
          </a:p>
          <a:p>
            <a:r>
              <a:rPr lang="en-US" sz="1800" dirty="0"/>
              <a:t>Multiple kernels on the same input → </a:t>
            </a:r>
            <a:r>
              <a:rPr lang="en-US" sz="1800" u="sng" dirty="0"/>
              <a:t>each kernel act as “feature extractor”</a:t>
            </a:r>
          </a:p>
        </p:txBody>
      </p:sp>
    </p:spTree>
    <p:extLst>
      <p:ext uri="{BB962C8B-B14F-4D97-AF65-F5344CB8AC3E}">
        <p14:creationId xmlns:p14="http://schemas.microsoft.com/office/powerpoint/2010/main" val="260861071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BA49B5CB-0E59-47F5-A598-B008FEAB60F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555" t="5848" r="6725" b="6140"/>
          <a:stretch/>
        </p:blipFill>
        <p:spPr bwMode="auto">
          <a:xfrm>
            <a:off x="11390552" y="-17585"/>
            <a:ext cx="801448" cy="80411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662D03B7-781F-465F-B63F-5FECEC74ED4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2882" t="12118" r="9832" b="18598"/>
          <a:stretch/>
        </p:blipFill>
        <p:spPr bwMode="auto">
          <a:xfrm>
            <a:off x="11435555" y="786534"/>
            <a:ext cx="731111" cy="655404"/>
          </a:xfrm>
          <a:prstGeom prst="rect">
            <a:avLst/>
          </a:prstGeom>
          <a:noFill/>
          <a:extLst>
            <a:ext uri="{909E8E84-426E-40DD-AFC4-6F175D3DCCD1}">
              <a14:hiddenFill xmlns:a14="http://schemas.microsoft.com/office/drawing/2010/main">
                <a:solidFill>
                  <a:srgbClr val="FFFFFF"/>
                </a:solidFill>
              </a14:hiddenFill>
            </a:ext>
          </a:extLst>
        </p:spPr>
      </p:pic>
      <p:pic>
        <p:nvPicPr>
          <p:cNvPr id="6" name="Immagine 5">
            <a:extLst>
              <a:ext uri="{FF2B5EF4-FFF2-40B4-BE49-F238E27FC236}">
                <a16:creationId xmlns:a16="http://schemas.microsoft.com/office/drawing/2014/main" id="{E506EE41-8FBF-4069-BE3E-A9357494240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80313" y="0"/>
            <a:ext cx="801447" cy="800101"/>
          </a:xfrm>
          <a:prstGeom prst="rect">
            <a:avLst/>
          </a:prstGeom>
          <a:ln>
            <a:noFill/>
          </a:ln>
          <a:effectLst>
            <a:outerShdw blurRad="292100" dist="139700" dir="2700000" algn="tl" rotWithShape="0">
              <a:srgbClr val="333333">
                <a:alpha val="65000"/>
              </a:srgbClr>
            </a:outerShdw>
          </a:effectLst>
        </p:spPr>
      </p:pic>
      <p:sp>
        <p:nvSpPr>
          <p:cNvPr id="9" name="CasellaDiTesto 8">
            <a:extLst>
              <a:ext uri="{FF2B5EF4-FFF2-40B4-BE49-F238E27FC236}">
                <a16:creationId xmlns:a16="http://schemas.microsoft.com/office/drawing/2014/main" id="{78F30BA7-DC35-49CF-8F0D-1A9CA614DB74}"/>
              </a:ext>
            </a:extLst>
          </p:cNvPr>
          <p:cNvSpPr txBox="1"/>
          <p:nvPr/>
        </p:nvSpPr>
        <p:spPr>
          <a:xfrm>
            <a:off x="8484823" y="6488668"/>
            <a:ext cx="3707177" cy="369332"/>
          </a:xfrm>
          <a:prstGeom prst="rect">
            <a:avLst/>
          </a:prstGeom>
          <a:noFill/>
        </p:spPr>
        <p:txBody>
          <a:bodyPr wrap="square" rtlCol="0">
            <a:spAutoFit/>
          </a:bodyPr>
          <a:lstStyle/>
          <a:p>
            <a:r>
              <a:rPr lang="en-US" i="1" dirty="0"/>
              <a:t>INAF School of AI, Naples, April 14-17</a:t>
            </a:r>
          </a:p>
        </p:txBody>
      </p:sp>
      <p:sp>
        <p:nvSpPr>
          <p:cNvPr id="7" name="CasellaDiTesto 6">
            <a:extLst>
              <a:ext uri="{FF2B5EF4-FFF2-40B4-BE49-F238E27FC236}">
                <a16:creationId xmlns:a16="http://schemas.microsoft.com/office/drawing/2014/main" id="{D4AE1727-0F8A-4CE4-A397-EA385AB60F2E}"/>
              </a:ext>
            </a:extLst>
          </p:cNvPr>
          <p:cNvSpPr txBox="1"/>
          <p:nvPr/>
        </p:nvSpPr>
        <p:spPr>
          <a:xfrm>
            <a:off x="173042" y="-17585"/>
            <a:ext cx="8615628" cy="553998"/>
          </a:xfrm>
          <a:prstGeom prst="rect">
            <a:avLst/>
          </a:prstGeom>
          <a:noFill/>
        </p:spPr>
        <p:txBody>
          <a:bodyPr wrap="none" rtlCol="0">
            <a:spAutoFit/>
          </a:bodyPr>
          <a:lstStyle/>
          <a:p>
            <a:r>
              <a:rPr lang="en-US" sz="3000" b="1" dirty="0"/>
              <a:t>The element of Deep Learning methods: </a:t>
            </a:r>
            <a:r>
              <a:rPr lang="en-US" sz="3000" b="1" dirty="0">
                <a:solidFill>
                  <a:srgbClr val="00B0F0"/>
                </a:solidFill>
              </a:rPr>
              <a:t>Convolution</a:t>
            </a:r>
          </a:p>
        </p:txBody>
      </p:sp>
      <p:sp>
        <p:nvSpPr>
          <p:cNvPr id="8" name="CasellaDiTesto 7">
            <a:extLst>
              <a:ext uri="{FF2B5EF4-FFF2-40B4-BE49-F238E27FC236}">
                <a16:creationId xmlns:a16="http://schemas.microsoft.com/office/drawing/2014/main" id="{5A075561-3DDC-47DB-86B6-F05CFAD43E44}"/>
              </a:ext>
            </a:extLst>
          </p:cNvPr>
          <p:cNvSpPr txBox="1"/>
          <p:nvPr/>
        </p:nvSpPr>
        <p:spPr>
          <a:xfrm>
            <a:off x="61546" y="572894"/>
            <a:ext cx="10296574" cy="369332"/>
          </a:xfrm>
          <a:prstGeom prst="rect">
            <a:avLst/>
          </a:prstGeom>
          <a:noFill/>
        </p:spPr>
        <p:txBody>
          <a:bodyPr wrap="square">
            <a:spAutoFit/>
          </a:bodyPr>
          <a:lstStyle/>
          <a:p>
            <a:r>
              <a:rPr lang="en-US" sz="1800" dirty="0"/>
              <a:t>Convolution examples</a:t>
            </a:r>
          </a:p>
        </p:txBody>
      </p:sp>
      <p:pic>
        <p:nvPicPr>
          <p:cNvPr id="5" name="Immagine 4">
            <a:extLst>
              <a:ext uri="{FF2B5EF4-FFF2-40B4-BE49-F238E27FC236}">
                <a16:creationId xmlns:a16="http://schemas.microsoft.com/office/drawing/2014/main" id="{3E20327F-1D91-46A9-81FF-CC0273B66A88}"/>
              </a:ext>
            </a:extLst>
          </p:cNvPr>
          <p:cNvPicPr>
            <a:picLocks noChangeAspect="1"/>
          </p:cNvPicPr>
          <p:nvPr/>
        </p:nvPicPr>
        <p:blipFill rotWithShape="1">
          <a:blip r:embed="rId5"/>
          <a:srcRect r="70406" b="50000"/>
          <a:stretch/>
        </p:blipFill>
        <p:spPr>
          <a:xfrm>
            <a:off x="173042" y="1064260"/>
            <a:ext cx="2661580" cy="3277194"/>
          </a:xfrm>
          <a:prstGeom prst="rect">
            <a:avLst/>
          </a:prstGeom>
        </p:spPr>
      </p:pic>
      <p:pic>
        <p:nvPicPr>
          <p:cNvPr id="15" name="Immagine 14">
            <a:extLst>
              <a:ext uri="{FF2B5EF4-FFF2-40B4-BE49-F238E27FC236}">
                <a16:creationId xmlns:a16="http://schemas.microsoft.com/office/drawing/2014/main" id="{A936DFB7-F603-4886-81F4-6CD046A5C57A}"/>
              </a:ext>
            </a:extLst>
          </p:cNvPr>
          <p:cNvPicPr>
            <a:picLocks noChangeAspect="1"/>
          </p:cNvPicPr>
          <p:nvPr/>
        </p:nvPicPr>
        <p:blipFill rotWithShape="1">
          <a:blip r:embed="rId5"/>
          <a:srcRect l="35856" r="35209" b="50000"/>
          <a:stretch/>
        </p:blipFill>
        <p:spPr>
          <a:xfrm>
            <a:off x="3134360" y="572894"/>
            <a:ext cx="2258347" cy="2844000"/>
          </a:xfrm>
          <a:prstGeom prst="rect">
            <a:avLst/>
          </a:prstGeom>
        </p:spPr>
      </p:pic>
      <p:pic>
        <p:nvPicPr>
          <p:cNvPr id="16" name="Immagine 15">
            <a:extLst>
              <a:ext uri="{FF2B5EF4-FFF2-40B4-BE49-F238E27FC236}">
                <a16:creationId xmlns:a16="http://schemas.microsoft.com/office/drawing/2014/main" id="{FC8428E6-D057-44AA-A10E-BE4B3B67FF0D}"/>
              </a:ext>
            </a:extLst>
          </p:cNvPr>
          <p:cNvPicPr>
            <a:picLocks noChangeAspect="1"/>
          </p:cNvPicPr>
          <p:nvPr/>
        </p:nvPicPr>
        <p:blipFill rotWithShape="1">
          <a:blip r:embed="rId5"/>
          <a:srcRect l="70536" r="529" b="50000"/>
          <a:stretch/>
        </p:blipFill>
        <p:spPr>
          <a:xfrm>
            <a:off x="5695678" y="1497454"/>
            <a:ext cx="2258348" cy="2844000"/>
          </a:xfrm>
          <a:prstGeom prst="rect">
            <a:avLst/>
          </a:prstGeom>
        </p:spPr>
      </p:pic>
      <p:pic>
        <p:nvPicPr>
          <p:cNvPr id="17" name="Immagine 16">
            <a:extLst>
              <a:ext uri="{FF2B5EF4-FFF2-40B4-BE49-F238E27FC236}">
                <a16:creationId xmlns:a16="http://schemas.microsoft.com/office/drawing/2014/main" id="{EADA66F3-78C1-4300-85CC-2CE103D21F19}"/>
              </a:ext>
            </a:extLst>
          </p:cNvPr>
          <p:cNvPicPr>
            <a:picLocks noChangeAspect="1"/>
          </p:cNvPicPr>
          <p:nvPr/>
        </p:nvPicPr>
        <p:blipFill rotWithShape="1">
          <a:blip r:embed="rId5"/>
          <a:srcRect l="70536" t="50056" r="529" b="810"/>
          <a:stretch/>
        </p:blipFill>
        <p:spPr>
          <a:xfrm>
            <a:off x="8312105" y="3652520"/>
            <a:ext cx="2298133" cy="2844000"/>
          </a:xfrm>
          <a:prstGeom prst="rect">
            <a:avLst/>
          </a:prstGeom>
        </p:spPr>
      </p:pic>
      <p:pic>
        <p:nvPicPr>
          <p:cNvPr id="18" name="Immagine 17">
            <a:extLst>
              <a:ext uri="{FF2B5EF4-FFF2-40B4-BE49-F238E27FC236}">
                <a16:creationId xmlns:a16="http://schemas.microsoft.com/office/drawing/2014/main" id="{42D81A0B-AEE4-4B5A-84F4-0F58D4ABF842}"/>
              </a:ext>
            </a:extLst>
          </p:cNvPr>
          <p:cNvPicPr>
            <a:picLocks noChangeAspect="1"/>
          </p:cNvPicPr>
          <p:nvPr/>
        </p:nvPicPr>
        <p:blipFill rotWithShape="1">
          <a:blip r:embed="rId5"/>
          <a:srcRect l="35856" t="50660" r="35209" b="452"/>
          <a:stretch/>
        </p:blipFill>
        <p:spPr>
          <a:xfrm>
            <a:off x="3134359" y="3652519"/>
            <a:ext cx="2309759" cy="2844000"/>
          </a:xfrm>
          <a:prstGeom prst="rect">
            <a:avLst/>
          </a:prstGeom>
        </p:spPr>
      </p:pic>
      <p:pic>
        <p:nvPicPr>
          <p:cNvPr id="19" name="Immagine 18">
            <a:extLst>
              <a:ext uri="{FF2B5EF4-FFF2-40B4-BE49-F238E27FC236}">
                <a16:creationId xmlns:a16="http://schemas.microsoft.com/office/drawing/2014/main" id="{FA8540EF-1CC8-4279-83BD-E62B386D4856}"/>
              </a:ext>
            </a:extLst>
          </p:cNvPr>
          <p:cNvPicPr>
            <a:picLocks noChangeAspect="1"/>
          </p:cNvPicPr>
          <p:nvPr/>
        </p:nvPicPr>
        <p:blipFill rotWithShape="1">
          <a:blip r:embed="rId5"/>
          <a:srcRect l="376" t="50660" r="70689" b="452"/>
          <a:stretch/>
        </p:blipFill>
        <p:spPr>
          <a:xfrm>
            <a:off x="8312105" y="669282"/>
            <a:ext cx="2309759" cy="2844000"/>
          </a:xfrm>
          <a:prstGeom prst="rect">
            <a:avLst/>
          </a:prstGeom>
        </p:spPr>
      </p:pic>
    </p:spTree>
    <p:extLst>
      <p:ext uri="{BB962C8B-B14F-4D97-AF65-F5344CB8AC3E}">
        <p14:creationId xmlns:p14="http://schemas.microsoft.com/office/powerpoint/2010/main" val="20022691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BA49B5CB-0E59-47F5-A598-B008FEAB60F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555" t="5848" r="6725" b="6140"/>
          <a:stretch/>
        </p:blipFill>
        <p:spPr bwMode="auto">
          <a:xfrm>
            <a:off x="11390552" y="-17585"/>
            <a:ext cx="801448" cy="80411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662D03B7-781F-465F-B63F-5FECEC74ED4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2882" t="12118" r="9832" b="18598"/>
          <a:stretch/>
        </p:blipFill>
        <p:spPr bwMode="auto">
          <a:xfrm>
            <a:off x="11435555" y="786534"/>
            <a:ext cx="731111" cy="655404"/>
          </a:xfrm>
          <a:prstGeom prst="rect">
            <a:avLst/>
          </a:prstGeom>
          <a:noFill/>
          <a:extLst>
            <a:ext uri="{909E8E84-426E-40DD-AFC4-6F175D3DCCD1}">
              <a14:hiddenFill xmlns:a14="http://schemas.microsoft.com/office/drawing/2010/main">
                <a:solidFill>
                  <a:srgbClr val="FFFFFF"/>
                </a:solidFill>
              </a14:hiddenFill>
            </a:ext>
          </a:extLst>
        </p:spPr>
      </p:pic>
      <p:pic>
        <p:nvPicPr>
          <p:cNvPr id="6" name="Immagine 5">
            <a:extLst>
              <a:ext uri="{FF2B5EF4-FFF2-40B4-BE49-F238E27FC236}">
                <a16:creationId xmlns:a16="http://schemas.microsoft.com/office/drawing/2014/main" id="{E506EE41-8FBF-4069-BE3E-A9357494240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80313" y="0"/>
            <a:ext cx="801447" cy="800101"/>
          </a:xfrm>
          <a:prstGeom prst="rect">
            <a:avLst/>
          </a:prstGeom>
          <a:ln>
            <a:noFill/>
          </a:ln>
          <a:effectLst>
            <a:outerShdw blurRad="292100" dist="139700" dir="2700000" algn="tl" rotWithShape="0">
              <a:srgbClr val="333333">
                <a:alpha val="65000"/>
              </a:srgbClr>
            </a:outerShdw>
          </a:effectLst>
        </p:spPr>
      </p:pic>
      <p:sp>
        <p:nvSpPr>
          <p:cNvPr id="9" name="CasellaDiTesto 8">
            <a:extLst>
              <a:ext uri="{FF2B5EF4-FFF2-40B4-BE49-F238E27FC236}">
                <a16:creationId xmlns:a16="http://schemas.microsoft.com/office/drawing/2014/main" id="{78F30BA7-DC35-49CF-8F0D-1A9CA614DB74}"/>
              </a:ext>
            </a:extLst>
          </p:cNvPr>
          <p:cNvSpPr txBox="1"/>
          <p:nvPr/>
        </p:nvSpPr>
        <p:spPr>
          <a:xfrm>
            <a:off x="8484823" y="6488668"/>
            <a:ext cx="3707177" cy="369332"/>
          </a:xfrm>
          <a:prstGeom prst="rect">
            <a:avLst/>
          </a:prstGeom>
          <a:noFill/>
        </p:spPr>
        <p:txBody>
          <a:bodyPr wrap="square" rtlCol="0">
            <a:spAutoFit/>
          </a:bodyPr>
          <a:lstStyle/>
          <a:p>
            <a:r>
              <a:rPr lang="en-US" i="1" dirty="0"/>
              <a:t>INAF School of AI, Naples, April 14-17</a:t>
            </a:r>
          </a:p>
        </p:txBody>
      </p:sp>
      <p:sp>
        <p:nvSpPr>
          <p:cNvPr id="7" name="CasellaDiTesto 6">
            <a:extLst>
              <a:ext uri="{FF2B5EF4-FFF2-40B4-BE49-F238E27FC236}">
                <a16:creationId xmlns:a16="http://schemas.microsoft.com/office/drawing/2014/main" id="{69FDAD53-5965-4989-8609-380B30ABC699}"/>
              </a:ext>
            </a:extLst>
          </p:cNvPr>
          <p:cNvSpPr txBox="1"/>
          <p:nvPr/>
        </p:nvSpPr>
        <p:spPr>
          <a:xfrm>
            <a:off x="173042" y="-17585"/>
            <a:ext cx="2710807" cy="553998"/>
          </a:xfrm>
          <a:prstGeom prst="rect">
            <a:avLst/>
          </a:prstGeom>
          <a:noFill/>
        </p:spPr>
        <p:txBody>
          <a:bodyPr wrap="none" rtlCol="0">
            <a:spAutoFit/>
          </a:bodyPr>
          <a:lstStyle/>
          <a:p>
            <a:r>
              <a:rPr lang="en-US" sz="3000" b="1" dirty="0"/>
              <a:t>The Perceptron</a:t>
            </a:r>
          </a:p>
        </p:txBody>
      </p:sp>
      <p:pic>
        <p:nvPicPr>
          <p:cNvPr id="8" name="Picture 2" descr="Scientists Just Watched Artificial Neurons 'Speak' to Real Neurons Using  Light : ScienceAlert">
            <a:extLst>
              <a:ext uri="{FF2B5EF4-FFF2-40B4-BE49-F238E27FC236}">
                <a16:creationId xmlns:a16="http://schemas.microsoft.com/office/drawing/2014/main" id="{E879DFE5-8A7F-404B-86BC-617AF9395B5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0800000">
            <a:off x="3429001" y="891714"/>
            <a:ext cx="5343524" cy="2165588"/>
          </a:xfrm>
          <a:prstGeom prst="rect">
            <a:avLst/>
          </a:prstGeom>
          <a:noFill/>
          <a:extLst>
            <a:ext uri="{909E8E84-426E-40DD-AFC4-6F175D3DCCD1}">
              <a14:hiddenFill xmlns:a14="http://schemas.microsoft.com/office/drawing/2010/main">
                <a:solidFill>
                  <a:srgbClr val="FFFFFF"/>
                </a:solidFill>
              </a14:hiddenFill>
            </a:ext>
          </a:extLst>
        </p:spPr>
      </p:pic>
      <p:grpSp>
        <p:nvGrpSpPr>
          <p:cNvPr id="18" name="Gruppo 17">
            <a:extLst>
              <a:ext uri="{FF2B5EF4-FFF2-40B4-BE49-F238E27FC236}">
                <a16:creationId xmlns:a16="http://schemas.microsoft.com/office/drawing/2014/main" id="{D3D0AEE8-EE21-42CC-A0CB-CCB6DDA45FBB}"/>
              </a:ext>
            </a:extLst>
          </p:cNvPr>
          <p:cNvGrpSpPr/>
          <p:nvPr/>
        </p:nvGrpSpPr>
        <p:grpSpPr>
          <a:xfrm>
            <a:off x="3700208" y="3540667"/>
            <a:ext cx="4443667" cy="2818354"/>
            <a:chOff x="3700208" y="3540667"/>
            <a:chExt cx="4443667" cy="2818354"/>
          </a:xfrm>
        </p:grpSpPr>
        <p:grpSp>
          <p:nvGrpSpPr>
            <p:cNvPr id="19" name="Gruppo 18">
              <a:extLst>
                <a:ext uri="{FF2B5EF4-FFF2-40B4-BE49-F238E27FC236}">
                  <a16:creationId xmlns:a16="http://schemas.microsoft.com/office/drawing/2014/main" id="{8CBFD2D4-01E7-4C72-96A7-7D217237E4AD}"/>
                </a:ext>
              </a:extLst>
            </p:cNvPr>
            <p:cNvGrpSpPr/>
            <p:nvPr/>
          </p:nvGrpSpPr>
          <p:grpSpPr>
            <a:xfrm>
              <a:off x="4057650" y="3800699"/>
              <a:ext cx="4086225" cy="2314575"/>
              <a:chOff x="3638550" y="4048125"/>
              <a:chExt cx="3139417" cy="1685925"/>
            </a:xfrm>
          </p:grpSpPr>
          <p:sp>
            <p:nvSpPr>
              <p:cNvPr id="31" name="Ovale 30">
                <a:extLst>
                  <a:ext uri="{FF2B5EF4-FFF2-40B4-BE49-F238E27FC236}">
                    <a16:creationId xmlns:a16="http://schemas.microsoft.com/office/drawing/2014/main" id="{7506A8E7-249F-4411-9C15-55E416BA4AA9}"/>
                  </a:ext>
                </a:extLst>
              </p:cNvPr>
              <p:cNvSpPr/>
              <p:nvPr/>
            </p:nvSpPr>
            <p:spPr>
              <a:xfrm>
                <a:off x="4505326" y="4448175"/>
                <a:ext cx="1047750" cy="9525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2" name="Connettore 2 31">
                <a:extLst>
                  <a:ext uri="{FF2B5EF4-FFF2-40B4-BE49-F238E27FC236}">
                    <a16:creationId xmlns:a16="http://schemas.microsoft.com/office/drawing/2014/main" id="{F9159ED8-D2B7-4F3C-A366-5CBD53090290}"/>
                  </a:ext>
                </a:extLst>
              </p:cNvPr>
              <p:cNvCxnSpPr>
                <a:cxnSpLocks/>
                <a:endCxn id="31" idx="1"/>
              </p:cNvCxnSpPr>
              <p:nvPr/>
            </p:nvCxnSpPr>
            <p:spPr>
              <a:xfrm>
                <a:off x="3971925" y="4048125"/>
                <a:ext cx="686840" cy="53954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Connettore 2 32">
                <a:extLst>
                  <a:ext uri="{FF2B5EF4-FFF2-40B4-BE49-F238E27FC236}">
                    <a16:creationId xmlns:a16="http://schemas.microsoft.com/office/drawing/2014/main" id="{0E7CF49A-C416-4987-A329-A843BE7483D6}"/>
                  </a:ext>
                </a:extLst>
              </p:cNvPr>
              <p:cNvCxnSpPr>
                <a:cxnSpLocks/>
              </p:cNvCxnSpPr>
              <p:nvPr/>
            </p:nvCxnSpPr>
            <p:spPr>
              <a:xfrm>
                <a:off x="3781425" y="4479820"/>
                <a:ext cx="752476" cy="25686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4" name="Connettore 2 33">
                <a:extLst>
                  <a:ext uri="{FF2B5EF4-FFF2-40B4-BE49-F238E27FC236}">
                    <a16:creationId xmlns:a16="http://schemas.microsoft.com/office/drawing/2014/main" id="{8783FEE9-51AB-44BE-B4A2-F5EAB07FA8AB}"/>
                  </a:ext>
                </a:extLst>
              </p:cNvPr>
              <p:cNvCxnSpPr>
                <a:cxnSpLocks/>
                <a:endCxn id="31" idx="2"/>
              </p:cNvCxnSpPr>
              <p:nvPr/>
            </p:nvCxnSpPr>
            <p:spPr>
              <a:xfrm>
                <a:off x="3638550" y="4924425"/>
                <a:ext cx="866776"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5" name="Connettore 2 34">
                <a:extLst>
                  <a:ext uri="{FF2B5EF4-FFF2-40B4-BE49-F238E27FC236}">
                    <a16:creationId xmlns:a16="http://schemas.microsoft.com/office/drawing/2014/main" id="{B94248C9-6D4B-4351-863B-2833770A9FB2}"/>
                  </a:ext>
                </a:extLst>
              </p:cNvPr>
              <p:cNvCxnSpPr>
                <a:cxnSpLocks/>
                <a:endCxn id="31" idx="3"/>
              </p:cNvCxnSpPr>
              <p:nvPr/>
            </p:nvCxnSpPr>
            <p:spPr>
              <a:xfrm flipV="1">
                <a:off x="3848100" y="5261185"/>
                <a:ext cx="810665" cy="472865"/>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6" name="CasellaDiTesto 35">
                <a:extLst>
                  <a:ext uri="{FF2B5EF4-FFF2-40B4-BE49-F238E27FC236}">
                    <a16:creationId xmlns:a16="http://schemas.microsoft.com/office/drawing/2014/main" id="{1EF431BF-5E0D-4BD7-8D0C-7BC9F6D89F3E}"/>
                  </a:ext>
                </a:extLst>
              </p:cNvPr>
              <p:cNvSpPr txBox="1"/>
              <p:nvPr/>
            </p:nvSpPr>
            <p:spPr>
              <a:xfrm>
                <a:off x="3981275" y="5045495"/>
                <a:ext cx="343364" cy="369332"/>
              </a:xfrm>
              <a:prstGeom prst="rect">
                <a:avLst/>
              </a:prstGeom>
              <a:noFill/>
            </p:spPr>
            <p:txBody>
              <a:bodyPr wrap="none" rtlCol="0">
                <a:spAutoFit/>
              </a:bodyPr>
              <a:lstStyle/>
              <a:p>
                <a:r>
                  <a:rPr lang="en-US" dirty="0"/>
                  <a:t>…</a:t>
                </a:r>
              </a:p>
            </p:txBody>
          </p:sp>
          <p:cxnSp>
            <p:nvCxnSpPr>
              <p:cNvPr id="37" name="Connettore 2 36">
                <a:extLst>
                  <a:ext uri="{FF2B5EF4-FFF2-40B4-BE49-F238E27FC236}">
                    <a16:creationId xmlns:a16="http://schemas.microsoft.com/office/drawing/2014/main" id="{C7312EDD-86AE-4BF6-B61D-56345B9EF616}"/>
                  </a:ext>
                </a:extLst>
              </p:cNvPr>
              <p:cNvCxnSpPr>
                <a:cxnSpLocks/>
              </p:cNvCxnSpPr>
              <p:nvPr/>
            </p:nvCxnSpPr>
            <p:spPr>
              <a:xfrm flipV="1">
                <a:off x="5553076" y="4941332"/>
                <a:ext cx="1224891" cy="1"/>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20" name="CasellaDiTesto 19">
                  <a:extLst>
                    <a:ext uri="{FF2B5EF4-FFF2-40B4-BE49-F238E27FC236}">
                      <a16:creationId xmlns:a16="http://schemas.microsoft.com/office/drawing/2014/main" id="{5F48DF2D-C0C1-40E7-A360-45C3885F71EA}"/>
                    </a:ext>
                  </a:extLst>
                </p:cNvPr>
                <p:cNvSpPr txBox="1"/>
                <p:nvPr/>
              </p:nvSpPr>
              <p:spPr>
                <a:xfrm>
                  <a:off x="4160975" y="3540667"/>
                  <a:ext cx="460767"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it-IT" b="0" i="1" smtClean="0">
                                <a:latin typeface="Cambria Math" panose="02040503050406030204" pitchFamily="18" charset="0"/>
                              </a:rPr>
                              <m:t>𝑥</m:t>
                            </m:r>
                          </m:e>
                          <m:sub>
                            <m:r>
                              <a:rPr lang="it-IT" b="0" i="1" smtClean="0">
                                <a:latin typeface="Cambria Math" panose="02040503050406030204" pitchFamily="18" charset="0"/>
                              </a:rPr>
                              <m:t>1</m:t>
                            </m:r>
                          </m:sub>
                        </m:sSub>
                      </m:oMath>
                    </m:oMathPara>
                  </a14:m>
                  <a:endParaRPr lang="en-US" dirty="0"/>
                </a:p>
              </p:txBody>
            </p:sp>
          </mc:Choice>
          <mc:Fallback xmlns="">
            <p:sp>
              <p:nvSpPr>
                <p:cNvPr id="15" name="CasellaDiTesto 14">
                  <a:extLst>
                    <a:ext uri="{FF2B5EF4-FFF2-40B4-BE49-F238E27FC236}">
                      <a16:creationId xmlns:a16="http://schemas.microsoft.com/office/drawing/2014/main" id="{23A3F5A1-B5D8-4FBE-99FE-22236BCDAB09}"/>
                    </a:ext>
                  </a:extLst>
                </p:cNvPr>
                <p:cNvSpPr txBox="1">
                  <a:spLocks noRot="1" noChangeAspect="1" noMove="1" noResize="1" noEditPoints="1" noAdjustHandles="1" noChangeArrowheads="1" noChangeShapeType="1" noTextEdit="1"/>
                </p:cNvSpPr>
                <p:nvPr/>
              </p:nvSpPr>
              <p:spPr>
                <a:xfrm>
                  <a:off x="4160975" y="3540667"/>
                  <a:ext cx="460767" cy="369332"/>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CasellaDiTesto 20">
                  <a:extLst>
                    <a:ext uri="{FF2B5EF4-FFF2-40B4-BE49-F238E27FC236}">
                      <a16:creationId xmlns:a16="http://schemas.microsoft.com/office/drawing/2014/main" id="{9C7F5782-F685-46CF-A250-5D699C3BE37A}"/>
                    </a:ext>
                  </a:extLst>
                </p:cNvPr>
                <p:cNvSpPr txBox="1"/>
                <p:nvPr/>
              </p:nvSpPr>
              <p:spPr>
                <a:xfrm>
                  <a:off x="3913209" y="4133333"/>
                  <a:ext cx="46609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it-IT" b="0" i="1" smtClean="0">
                                <a:latin typeface="Cambria Math" panose="02040503050406030204" pitchFamily="18" charset="0"/>
                              </a:rPr>
                              <m:t>𝑥</m:t>
                            </m:r>
                          </m:e>
                          <m:sub>
                            <m:r>
                              <a:rPr lang="it-IT" b="0" i="1" smtClean="0">
                                <a:latin typeface="Cambria Math" panose="02040503050406030204" pitchFamily="18" charset="0"/>
                              </a:rPr>
                              <m:t>2</m:t>
                            </m:r>
                          </m:sub>
                        </m:sSub>
                      </m:oMath>
                    </m:oMathPara>
                  </a14:m>
                  <a:endParaRPr lang="en-US" dirty="0"/>
                </a:p>
              </p:txBody>
            </p:sp>
          </mc:Choice>
          <mc:Fallback xmlns="">
            <p:sp>
              <p:nvSpPr>
                <p:cNvPr id="16" name="CasellaDiTesto 15">
                  <a:extLst>
                    <a:ext uri="{FF2B5EF4-FFF2-40B4-BE49-F238E27FC236}">
                      <a16:creationId xmlns:a16="http://schemas.microsoft.com/office/drawing/2014/main" id="{398636C4-8C9A-47D5-864E-88C2024AAC25}"/>
                    </a:ext>
                  </a:extLst>
                </p:cNvPr>
                <p:cNvSpPr txBox="1">
                  <a:spLocks noRot="1" noChangeAspect="1" noMove="1" noResize="1" noEditPoints="1" noAdjustHandles="1" noChangeArrowheads="1" noChangeShapeType="1" noTextEdit="1"/>
                </p:cNvSpPr>
                <p:nvPr/>
              </p:nvSpPr>
              <p:spPr>
                <a:xfrm>
                  <a:off x="3913209" y="4133333"/>
                  <a:ext cx="466090" cy="369332"/>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CasellaDiTesto 21">
                  <a:extLst>
                    <a:ext uri="{FF2B5EF4-FFF2-40B4-BE49-F238E27FC236}">
                      <a16:creationId xmlns:a16="http://schemas.microsoft.com/office/drawing/2014/main" id="{380C3436-AE05-4866-A2CB-8033F64095A7}"/>
                    </a:ext>
                  </a:extLst>
                </p:cNvPr>
                <p:cNvSpPr txBox="1"/>
                <p:nvPr/>
              </p:nvSpPr>
              <p:spPr>
                <a:xfrm>
                  <a:off x="3700208" y="4731768"/>
                  <a:ext cx="46609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it-IT" b="0" i="1" smtClean="0">
                                <a:latin typeface="Cambria Math" panose="02040503050406030204" pitchFamily="18" charset="0"/>
                              </a:rPr>
                              <m:t>𝑥</m:t>
                            </m:r>
                          </m:e>
                          <m:sub>
                            <m:r>
                              <a:rPr lang="it-IT" b="0" i="1" smtClean="0">
                                <a:latin typeface="Cambria Math" panose="02040503050406030204" pitchFamily="18" charset="0"/>
                              </a:rPr>
                              <m:t>3</m:t>
                            </m:r>
                          </m:sub>
                        </m:sSub>
                      </m:oMath>
                    </m:oMathPara>
                  </a14:m>
                  <a:endParaRPr lang="en-US" dirty="0"/>
                </a:p>
              </p:txBody>
            </p:sp>
          </mc:Choice>
          <mc:Fallback xmlns="">
            <p:sp>
              <p:nvSpPr>
                <p:cNvPr id="17" name="CasellaDiTesto 16">
                  <a:extLst>
                    <a:ext uri="{FF2B5EF4-FFF2-40B4-BE49-F238E27FC236}">
                      <a16:creationId xmlns:a16="http://schemas.microsoft.com/office/drawing/2014/main" id="{F537163B-6428-4B4F-A31E-00A2740E989D}"/>
                    </a:ext>
                  </a:extLst>
                </p:cNvPr>
                <p:cNvSpPr txBox="1">
                  <a:spLocks noRot="1" noChangeAspect="1" noMove="1" noResize="1" noEditPoints="1" noAdjustHandles="1" noChangeArrowheads="1" noChangeShapeType="1" noTextEdit="1"/>
                </p:cNvSpPr>
                <p:nvPr/>
              </p:nvSpPr>
              <p:spPr>
                <a:xfrm>
                  <a:off x="3700208" y="4731768"/>
                  <a:ext cx="466090" cy="369332"/>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CasellaDiTesto 22">
                  <a:extLst>
                    <a:ext uri="{FF2B5EF4-FFF2-40B4-BE49-F238E27FC236}">
                      <a16:creationId xmlns:a16="http://schemas.microsoft.com/office/drawing/2014/main" id="{DC5C3222-3090-4FDC-87D3-394BBBCD36BE}"/>
                    </a:ext>
                  </a:extLst>
                </p:cNvPr>
                <p:cNvSpPr txBox="1"/>
                <p:nvPr/>
              </p:nvSpPr>
              <p:spPr>
                <a:xfrm>
                  <a:off x="3895486" y="5914958"/>
                  <a:ext cx="526041"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it-IT" b="0" i="1" smtClean="0">
                                <a:latin typeface="Cambria Math" panose="02040503050406030204" pitchFamily="18" charset="0"/>
                              </a:rPr>
                              <m:t>𝑥</m:t>
                            </m:r>
                          </m:e>
                          <m:sub>
                            <m:r>
                              <a:rPr lang="it-IT" b="0" i="1" smtClean="0">
                                <a:latin typeface="Cambria Math" panose="02040503050406030204" pitchFamily="18" charset="0"/>
                              </a:rPr>
                              <m:t>𝑚</m:t>
                            </m:r>
                          </m:sub>
                        </m:sSub>
                      </m:oMath>
                    </m:oMathPara>
                  </a14:m>
                  <a:endParaRPr lang="en-US" dirty="0"/>
                </a:p>
              </p:txBody>
            </p:sp>
          </mc:Choice>
          <mc:Fallback xmlns="">
            <p:sp>
              <p:nvSpPr>
                <p:cNvPr id="18" name="CasellaDiTesto 17">
                  <a:extLst>
                    <a:ext uri="{FF2B5EF4-FFF2-40B4-BE49-F238E27FC236}">
                      <a16:creationId xmlns:a16="http://schemas.microsoft.com/office/drawing/2014/main" id="{5C4A8983-48AD-4B71-9023-2180613C342A}"/>
                    </a:ext>
                  </a:extLst>
                </p:cNvPr>
                <p:cNvSpPr txBox="1">
                  <a:spLocks noRot="1" noChangeAspect="1" noMove="1" noResize="1" noEditPoints="1" noAdjustHandles="1" noChangeArrowheads="1" noChangeShapeType="1" noTextEdit="1"/>
                </p:cNvSpPr>
                <p:nvPr/>
              </p:nvSpPr>
              <p:spPr>
                <a:xfrm>
                  <a:off x="3895486" y="5914958"/>
                  <a:ext cx="526041" cy="369332"/>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CasellaDiTesto 23">
                  <a:extLst>
                    <a:ext uri="{FF2B5EF4-FFF2-40B4-BE49-F238E27FC236}">
                      <a16:creationId xmlns:a16="http://schemas.microsoft.com/office/drawing/2014/main" id="{8D508BB8-A21E-4386-A61F-66F141828493}"/>
                    </a:ext>
                  </a:extLst>
                </p:cNvPr>
                <p:cNvSpPr txBox="1"/>
                <p:nvPr/>
              </p:nvSpPr>
              <p:spPr>
                <a:xfrm>
                  <a:off x="4789625" y="3807260"/>
                  <a:ext cx="50180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it-IT" b="0" i="1" smtClean="0">
                                <a:latin typeface="Cambria Math" panose="02040503050406030204" pitchFamily="18" charset="0"/>
                              </a:rPr>
                              <m:t>𝑤</m:t>
                            </m:r>
                          </m:e>
                          <m:sub>
                            <m:r>
                              <a:rPr lang="it-IT" b="0" i="1" smtClean="0">
                                <a:latin typeface="Cambria Math" panose="02040503050406030204" pitchFamily="18" charset="0"/>
                              </a:rPr>
                              <m:t>1</m:t>
                            </m:r>
                          </m:sub>
                        </m:sSub>
                      </m:oMath>
                    </m:oMathPara>
                  </a14:m>
                  <a:endParaRPr lang="en-US" dirty="0"/>
                </a:p>
              </p:txBody>
            </p:sp>
          </mc:Choice>
          <mc:Fallback xmlns="">
            <p:sp>
              <p:nvSpPr>
                <p:cNvPr id="20" name="CasellaDiTesto 19">
                  <a:extLst>
                    <a:ext uri="{FF2B5EF4-FFF2-40B4-BE49-F238E27FC236}">
                      <a16:creationId xmlns:a16="http://schemas.microsoft.com/office/drawing/2014/main" id="{47B72F61-034B-421E-98F0-D8E21B056941}"/>
                    </a:ext>
                  </a:extLst>
                </p:cNvPr>
                <p:cNvSpPr txBox="1">
                  <a:spLocks noRot="1" noChangeAspect="1" noMove="1" noResize="1" noEditPoints="1" noAdjustHandles="1" noChangeArrowheads="1" noChangeShapeType="1" noTextEdit="1"/>
                </p:cNvSpPr>
                <p:nvPr/>
              </p:nvSpPr>
              <p:spPr>
                <a:xfrm>
                  <a:off x="4789625" y="3807260"/>
                  <a:ext cx="501804" cy="369332"/>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CasellaDiTesto 24">
                  <a:extLst>
                    <a:ext uri="{FF2B5EF4-FFF2-40B4-BE49-F238E27FC236}">
                      <a16:creationId xmlns:a16="http://schemas.microsoft.com/office/drawing/2014/main" id="{BDB5C85E-6320-4514-8DFF-FB0CB01C8635}"/>
                    </a:ext>
                  </a:extLst>
                </p:cNvPr>
                <p:cNvSpPr txBox="1"/>
                <p:nvPr/>
              </p:nvSpPr>
              <p:spPr>
                <a:xfrm>
                  <a:off x="4518536" y="4227151"/>
                  <a:ext cx="507127"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it-IT" b="0" i="1" smtClean="0">
                                <a:latin typeface="Cambria Math" panose="02040503050406030204" pitchFamily="18" charset="0"/>
                              </a:rPr>
                              <m:t>𝑤</m:t>
                            </m:r>
                          </m:e>
                          <m:sub>
                            <m:r>
                              <a:rPr lang="it-IT" b="0" i="1" smtClean="0">
                                <a:latin typeface="Cambria Math" panose="02040503050406030204" pitchFamily="18" charset="0"/>
                              </a:rPr>
                              <m:t>2</m:t>
                            </m:r>
                          </m:sub>
                        </m:sSub>
                      </m:oMath>
                    </m:oMathPara>
                  </a14:m>
                  <a:endParaRPr lang="en-US" dirty="0"/>
                </a:p>
              </p:txBody>
            </p:sp>
          </mc:Choice>
          <mc:Fallback xmlns="">
            <p:sp>
              <p:nvSpPr>
                <p:cNvPr id="21" name="CasellaDiTesto 20">
                  <a:extLst>
                    <a:ext uri="{FF2B5EF4-FFF2-40B4-BE49-F238E27FC236}">
                      <a16:creationId xmlns:a16="http://schemas.microsoft.com/office/drawing/2014/main" id="{B15B50D6-273F-4DD4-9899-131628078598}"/>
                    </a:ext>
                  </a:extLst>
                </p:cNvPr>
                <p:cNvSpPr txBox="1">
                  <a:spLocks noRot="1" noChangeAspect="1" noMove="1" noResize="1" noEditPoints="1" noAdjustHandles="1" noChangeArrowheads="1" noChangeShapeType="1" noTextEdit="1"/>
                </p:cNvSpPr>
                <p:nvPr/>
              </p:nvSpPr>
              <p:spPr>
                <a:xfrm>
                  <a:off x="4518536" y="4227151"/>
                  <a:ext cx="507127" cy="369332"/>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CasellaDiTesto 25">
                  <a:extLst>
                    <a:ext uri="{FF2B5EF4-FFF2-40B4-BE49-F238E27FC236}">
                      <a16:creationId xmlns:a16="http://schemas.microsoft.com/office/drawing/2014/main" id="{668DD29F-7E38-4F50-BE87-2AAD56305D8F}"/>
                    </a:ext>
                  </a:extLst>
                </p:cNvPr>
                <p:cNvSpPr txBox="1"/>
                <p:nvPr/>
              </p:nvSpPr>
              <p:spPr>
                <a:xfrm>
                  <a:off x="4419326" y="4673951"/>
                  <a:ext cx="507127"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it-IT" b="0" i="1" smtClean="0">
                                <a:latin typeface="Cambria Math" panose="02040503050406030204" pitchFamily="18" charset="0"/>
                              </a:rPr>
                              <m:t>𝑤</m:t>
                            </m:r>
                          </m:e>
                          <m:sub>
                            <m:r>
                              <a:rPr lang="it-IT" b="0" i="1" smtClean="0">
                                <a:latin typeface="Cambria Math" panose="02040503050406030204" pitchFamily="18" charset="0"/>
                              </a:rPr>
                              <m:t>3</m:t>
                            </m:r>
                          </m:sub>
                        </m:sSub>
                      </m:oMath>
                    </m:oMathPara>
                  </a14:m>
                  <a:endParaRPr lang="en-US" dirty="0"/>
                </a:p>
              </p:txBody>
            </p:sp>
          </mc:Choice>
          <mc:Fallback xmlns="">
            <p:sp>
              <p:nvSpPr>
                <p:cNvPr id="22" name="CasellaDiTesto 21">
                  <a:extLst>
                    <a:ext uri="{FF2B5EF4-FFF2-40B4-BE49-F238E27FC236}">
                      <a16:creationId xmlns:a16="http://schemas.microsoft.com/office/drawing/2014/main" id="{34CA9B00-27D1-4CB9-8EDD-94C1D4C4AC96}"/>
                    </a:ext>
                  </a:extLst>
                </p:cNvPr>
                <p:cNvSpPr txBox="1">
                  <a:spLocks noRot="1" noChangeAspect="1" noMove="1" noResize="1" noEditPoints="1" noAdjustHandles="1" noChangeArrowheads="1" noChangeShapeType="1" noTextEdit="1"/>
                </p:cNvSpPr>
                <p:nvPr/>
              </p:nvSpPr>
              <p:spPr>
                <a:xfrm>
                  <a:off x="4419326" y="4673951"/>
                  <a:ext cx="507127" cy="369332"/>
                </a:xfrm>
                <a:prstGeom prst="rect">
                  <a:avLst/>
                </a:prstGeom>
                <a:blipFill>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CasellaDiTesto 26">
                  <a:extLst>
                    <a:ext uri="{FF2B5EF4-FFF2-40B4-BE49-F238E27FC236}">
                      <a16:creationId xmlns:a16="http://schemas.microsoft.com/office/drawing/2014/main" id="{B62AAD6C-5A28-4F6E-BFC9-76A5CABAC2D5}"/>
                    </a:ext>
                  </a:extLst>
                </p:cNvPr>
                <p:cNvSpPr txBox="1"/>
                <p:nvPr/>
              </p:nvSpPr>
              <p:spPr>
                <a:xfrm>
                  <a:off x="4740766" y="5701178"/>
                  <a:ext cx="572529"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it-IT" b="0" i="1" smtClean="0">
                                <a:latin typeface="Cambria Math" panose="02040503050406030204" pitchFamily="18" charset="0"/>
                              </a:rPr>
                              <m:t>𝑤</m:t>
                            </m:r>
                          </m:e>
                          <m:sub>
                            <m:r>
                              <a:rPr lang="it-IT" b="0" i="1" smtClean="0">
                                <a:latin typeface="Cambria Math" panose="02040503050406030204" pitchFamily="18" charset="0"/>
                              </a:rPr>
                              <m:t>𝑚</m:t>
                            </m:r>
                          </m:sub>
                        </m:sSub>
                      </m:oMath>
                    </m:oMathPara>
                  </a14:m>
                  <a:endParaRPr lang="en-US" dirty="0"/>
                </a:p>
              </p:txBody>
            </p:sp>
          </mc:Choice>
          <mc:Fallback xmlns="">
            <p:sp>
              <p:nvSpPr>
                <p:cNvPr id="23" name="CasellaDiTesto 22">
                  <a:extLst>
                    <a:ext uri="{FF2B5EF4-FFF2-40B4-BE49-F238E27FC236}">
                      <a16:creationId xmlns:a16="http://schemas.microsoft.com/office/drawing/2014/main" id="{863DB20B-355A-4F23-8B35-D5E8852383D6}"/>
                    </a:ext>
                  </a:extLst>
                </p:cNvPr>
                <p:cNvSpPr txBox="1">
                  <a:spLocks noRot="1" noChangeAspect="1" noMove="1" noResize="1" noEditPoints="1" noAdjustHandles="1" noChangeArrowheads="1" noChangeShapeType="1" noTextEdit="1"/>
                </p:cNvSpPr>
                <p:nvPr/>
              </p:nvSpPr>
              <p:spPr>
                <a:xfrm>
                  <a:off x="4740766" y="5701178"/>
                  <a:ext cx="572529" cy="369332"/>
                </a:xfrm>
                <a:prstGeom prst="rect">
                  <a:avLst/>
                </a:prstGeom>
                <a:blipFill>
                  <a:blip r:embed="rId13"/>
                  <a:stretch>
                    <a:fillRect/>
                  </a:stretch>
                </a:blipFill>
              </p:spPr>
              <p:txBody>
                <a:bodyPr/>
                <a:lstStyle/>
                <a:p>
                  <a:r>
                    <a:rPr lang="en-US">
                      <a:noFill/>
                    </a:rPr>
                    <a:t> </a:t>
                  </a:r>
                </a:p>
              </p:txBody>
            </p:sp>
          </mc:Fallback>
        </mc:AlternateContent>
        <p:cxnSp>
          <p:nvCxnSpPr>
            <p:cNvPr id="29" name="Connettore 2 28">
              <a:extLst>
                <a:ext uri="{FF2B5EF4-FFF2-40B4-BE49-F238E27FC236}">
                  <a16:creationId xmlns:a16="http://schemas.microsoft.com/office/drawing/2014/main" id="{73F3493D-EEA9-4FB6-A563-961F6A14AC28}"/>
                </a:ext>
              </a:extLst>
            </p:cNvPr>
            <p:cNvCxnSpPr>
              <a:cxnSpLocks/>
              <a:endCxn id="31" idx="4"/>
            </p:cNvCxnSpPr>
            <p:nvPr/>
          </p:nvCxnSpPr>
          <p:spPr>
            <a:xfrm flipV="1">
              <a:off x="5867704" y="5657589"/>
              <a:ext cx="0" cy="549221"/>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0" name="CasellaDiTesto 29">
                  <a:extLst>
                    <a:ext uri="{FF2B5EF4-FFF2-40B4-BE49-F238E27FC236}">
                      <a16:creationId xmlns:a16="http://schemas.microsoft.com/office/drawing/2014/main" id="{FA493255-43E1-437E-BB81-EE1FE1C8780B}"/>
                    </a:ext>
                  </a:extLst>
                </p:cNvPr>
                <p:cNvSpPr txBox="1"/>
                <p:nvPr/>
              </p:nvSpPr>
              <p:spPr>
                <a:xfrm>
                  <a:off x="5820461" y="5989689"/>
                  <a:ext cx="36766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it-IT" b="0" i="1" smtClean="0">
                            <a:latin typeface="Cambria Math" panose="02040503050406030204" pitchFamily="18" charset="0"/>
                          </a:rPr>
                          <m:t>𝑏</m:t>
                        </m:r>
                      </m:oMath>
                    </m:oMathPara>
                  </a14:m>
                  <a:endParaRPr lang="en-US" dirty="0"/>
                </a:p>
              </p:txBody>
            </p:sp>
          </mc:Choice>
          <mc:Fallback xmlns="">
            <p:sp>
              <p:nvSpPr>
                <p:cNvPr id="28" name="CasellaDiTesto 27">
                  <a:extLst>
                    <a:ext uri="{FF2B5EF4-FFF2-40B4-BE49-F238E27FC236}">
                      <a16:creationId xmlns:a16="http://schemas.microsoft.com/office/drawing/2014/main" id="{0A33B2DA-82ED-45BE-9275-8B9B023F626D}"/>
                    </a:ext>
                  </a:extLst>
                </p:cNvPr>
                <p:cNvSpPr txBox="1">
                  <a:spLocks noRot="1" noChangeAspect="1" noMove="1" noResize="1" noEditPoints="1" noAdjustHandles="1" noChangeArrowheads="1" noChangeShapeType="1" noTextEdit="1"/>
                </p:cNvSpPr>
                <p:nvPr/>
              </p:nvSpPr>
              <p:spPr>
                <a:xfrm>
                  <a:off x="5820461" y="5989689"/>
                  <a:ext cx="367665" cy="369332"/>
                </a:xfrm>
                <a:prstGeom prst="rect">
                  <a:avLst/>
                </a:prstGeom>
                <a:blipFill>
                  <a:blip r:embed="rId15"/>
                  <a:stretch>
                    <a:fillRect/>
                  </a:stretch>
                </a:blipFill>
              </p:spPr>
              <p:txBody>
                <a:bodyPr/>
                <a:lstStyle/>
                <a:p>
                  <a:r>
                    <a:rPr lang="en-US">
                      <a:noFill/>
                    </a:rPr>
                    <a:t> </a:t>
                  </a:r>
                </a:p>
              </p:txBody>
            </p:sp>
          </mc:Fallback>
        </mc:AlternateContent>
      </p:grpSp>
      <p:sp>
        <p:nvSpPr>
          <p:cNvPr id="38" name="CasellaDiTesto 37">
            <a:extLst>
              <a:ext uri="{FF2B5EF4-FFF2-40B4-BE49-F238E27FC236}">
                <a16:creationId xmlns:a16="http://schemas.microsoft.com/office/drawing/2014/main" id="{5AFC3C77-BB4C-4871-9B79-A21DB9C8C3EF}"/>
              </a:ext>
            </a:extLst>
          </p:cNvPr>
          <p:cNvSpPr txBox="1"/>
          <p:nvPr/>
        </p:nvSpPr>
        <p:spPr>
          <a:xfrm>
            <a:off x="125935" y="3664260"/>
            <a:ext cx="3293269" cy="1754326"/>
          </a:xfrm>
          <a:prstGeom prst="rect">
            <a:avLst/>
          </a:prstGeom>
          <a:noFill/>
        </p:spPr>
        <p:txBody>
          <a:bodyPr wrap="square">
            <a:spAutoFit/>
          </a:bodyPr>
          <a:lstStyle/>
          <a:p>
            <a:r>
              <a:rPr lang="en-US" b="1" dirty="0"/>
              <a:t>Hebbian behavior (Hebb, 1949)</a:t>
            </a:r>
            <a:r>
              <a:rPr lang="en-US" dirty="0"/>
              <a:t>:</a:t>
            </a:r>
          </a:p>
          <a:p>
            <a:r>
              <a:rPr lang="en-US" dirty="0"/>
              <a:t>The variation of the synaptic connection sensibility (with respect to a certain input signal) is correlated to the learning mechanism</a:t>
            </a:r>
          </a:p>
        </p:txBody>
      </p:sp>
    </p:spTree>
    <p:extLst>
      <p:ext uri="{BB962C8B-B14F-4D97-AF65-F5344CB8AC3E}">
        <p14:creationId xmlns:p14="http://schemas.microsoft.com/office/powerpoint/2010/main" val="87486870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BA49B5CB-0E59-47F5-A598-B008FEAB60F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555" t="5848" r="6725" b="6140"/>
          <a:stretch/>
        </p:blipFill>
        <p:spPr bwMode="auto">
          <a:xfrm>
            <a:off x="11390552" y="-17585"/>
            <a:ext cx="801448" cy="80411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662D03B7-781F-465F-B63F-5FECEC74ED4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2882" t="12118" r="9832" b="18598"/>
          <a:stretch/>
        </p:blipFill>
        <p:spPr bwMode="auto">
          <a:xfrm>
            <a:off x="11435555" y="786534"/>
            <a:ext cx="731111" cy="655404"/>
          </a:xfrm>
          <a:prstGeom prst="rect">
            <a:avLst/>
          </a:prstGeom>
          <a:noFill/>
          <a:extLst>
            <a:ext uri="{909E8E84-426E-40DD-AFC4-6F175D3DCCD1}">
              <a14:hiddenFill xmlns:a14="http://schemas.microsoft.com/office/drawing/2010/main">
                <a:solidFill>
                  <a:srgbClr val="FFFFFF"/>
                </a:solidFill>
              </a14:hiddenFill>
            </a:ext>
          </a:extLst>
        </p:spPr>
      </p:pic>
      <p:pic>
        <p:nvPicPr>
          <p:cNvPr id="6" name="Immagine 5">
            <a:extLst>
              <a:ext uri="{FF2B5EF4-FFF2-40B4-BE49-F238E27FC236}">
                <a16:creationId xmlns:a16="http://schemas.microsoft.com/office/drawing/2014/main" id="{E506EE41-8FBF-4069-BE3E-A9357494240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80313" y="0"/>
            <a:ext cx="801447" cy="800101"/>
          </a:xfrm>
          <a:prstGeom prst="rect">
            <a:avLst/>
          </a:prstGeom>
          <a:ln>
            <a:noFill/>
          </a:ln>
          <a:effectLst>
            <a:outerShdw blurRad="292100" dist="139700" dir="2700000" algn="tl" rotWithShape="0">
              <a:srgbClr val="333333">
                <a:alpha val="65000"/>
              </a:srgbClr>
            </a:outerShdw>
          </a:effectLst>
        </p:spPr>
      </p:pic>
      <p:sp>
        <p:nvSpPr>
          <p:cNvPr id="9" name="CasellaDiTesto 8">
            <a:extLst>
              <a:ext uri="{FF2B5EF4-FFF2-40B4-BE49-F238E27FC236}">
                <a16:creationId xmlns:a16="http://schemas.microsoft.com/office/drawing/2014/main" id="{78F30BA7-DC35-49CF-8F0D-1A9CA614DB74}"/>
              </a:ext>
            </a:extLst>
          </p:cNvPr>
          <p:cNvSpPr txBox="1"/>
          <p:nvPr/>
        </p:nvSpPr>
        <p:spPr>
          <a:xfrm>
            <a:off x="8484823" y="6488668"/>
            <a:ext cx="3707177" cy="369332"/>
          </a:xfrm>
          <a:prstGeom prst="rect">
            <a:avLst/>
          </a:prstGeom>
          <a:noFill/>
        </p:spPr>
        <p:txBody>
          <a:bodyPr wrap="square" rtlCol="0">
            <a:spAutoFit/>
          </a:bodyPr>
          <a:lstStyle/>
          <a:p>
            <a:r>
              <a:rPr lang="en-US" i="1" dirty="0"/>
              <a:t>INAF School of AI, Naples, April 14-17</a:t>
            </a:r>
          </a:p>
        </p:txBody>
      </p:sp>
      <p:sp>
        <p:nvSpPr>
          <p:cNvPr id="7" name="CasellaDiTesto 6">
            <a:extLst>
              <a:ext uri="{FF2B5EF4-FFF2-40B4-BE49-F238E27FC236}">
                <a16:creationId xmlns:a16="http://schemas.microsoft.com/office/drawing/2014/main" id="{D4AE1727-0F8A-4CE4-A397-EA385AB60F2E}"/>
              </a:ext>
            </a:extLst>
          </p:cNvPr>
          <p:cNvSpPr txBox="1"/>
          <p:nvPr/>
        </p:nvSpPr>
        <p:spPr>
          <a:xfrm>
            <a:off x="173042" y="-17585"/>
            <a:ext cx="8615628" cy="553998"/>
          </a:xfrm>
          <a:prstGeom prst="rect">
            <a:avLst/>
          </a:prstGeom>
          <a:noFill/>
        </p:spPr>
        <p:txBody>
          <a:bodyPr wrap="none" rtlCol="0">
            <a:spAutoFit/>
          </a:bodyPr>
          <a:lstStyle/>
          <a:p>
            <a:r>
              <a:rPr lang="en-US" sz="3000" b="1" dirty="0"/>
              <a:t>The element of Deep Learning methods: </a:t>
            </a:r>
            <a:r>
              <a:rPr lang="en-US" sz="3000" b="1" dirty="0">
                <a:solidFill>
                  <a:srgbClr val="00B0F0"/>
                </a:solidFill>
              </a:rPr>
              <a:t>Convolution</a:t>
            </a:r>
          </a:p>
        </p:txBody>
      </p:sp>
      <p:sp>
        <p:nvSpPr>
          <p:cNvPr id="8" name="CasellaDiTesto 7">
            <a:extLst>
              <a:ext uri="{FF2B5EF4-FFF2-40B4-BE49-F238E27FC236}">
                <a16:creationId xmlns:a16="http://schemas.microsoft.com/office/drawing/2014/main" id="{5A075561-3DDC-47DB-86B6-F05CFAD43E44}"/>
              </a:ext>
            </a:extLst>
          </p:cNvPr>
          <p:cNvSpPr txBox="1"/>
          <p:nvPr/>
        </p:nvSpPr>
        <p:spPr>
          <a:xfrm>
            <a:off x="61546" y="572894"/>
            <a:ext cx="10296574" cy="646331"/>
          </a:xfrm>
          <a:prstGeom prst="rect">
            <a:avLst/>
          </a:prstGeom>
          <a:noFill/>
        </p:spPr>
        <p:txBody>
          <a:bodyPr wrap="square">
            <a:spAutoFit/>
          </a:bodyPr>
          <a:lstStyle/>
          <a:p>
            <a:r>
              <a:rPr lang="en-US" sz="1800" dirty="0"/>
              <a:t>In a convolutional neural network (CNN), </a:t>
            </a:r>
            <a:r>
              <a:rPr lang="en-US" sz="1800" b="1" dirty="0"/>
              <a:t>convolutions</a:t>
            </a:r>
            <a:r>
              <a:rPr lang="en-US" sz="1800" dirty="0"/>
              <a:t> replace the matrix products. The weights become </a:t>
            </a:r>
            <a:r>
              <a:rPr lang="en-US" sz="1800" b="1" dirty="0"/>
              <a:t>filters </a:t>
            </a:r>
            <a:r>
              <a:rPr lang="en-US" sz="1800" dirty="0"/>
              <a:t>(kernel), which suppress or emphasize some </a:t>
            </a:r>
            <a:r>
              <a:rPr lang="en-US" sz="1800" b="1" dirty="0"/>
              <a:t>characteristics</a:t>
            </a:r>
            <a:r>
              <a:rPr lang="en-US" sz="1800" dirty="0"/>
              <a:t>.</a:t>
            </a:r>
          </a:p>
        </p:txBody>
      </p:sp>
      <mc:AlternateContent xmlns:mc="http://schemas.openxmlformats.org/markup-compatibility/2006" xmlns:a14="http://schemas.microsoft.com/office/drawing/2010/main">
        <mc:Choice Requires="a14">
          <p:sp>
            <p:nvSpPr>
              <p:cNvPr id="10" name="CasellaDiTesto 9">
                <a:extLst>
                  <a:ext uri="{FF2B5EF4-FFF2-40B4-BE49-F238E27FC236}">
                    <a16:creationId xmlns:a16="http://schemas.microsoft.com/office/drawing/2014/main" id="{B003153B-A0DB-45E6-B9CD-CD0CC502B522}"/>
                  </a:ext>
                </a:extLst>
              </p:cNvPr>
              <p:cNvSpPr txBox="1"/>
              <p:nvPr/>
            </p:nvSpPr>
            <p:spPr>
              <a:xfrm>
                <a:off x="466037" y="1354878"/>
                <a:ext cx="4610941" cy="77886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it-IT" b="0" i="1" smtClean="0">
                          <a:latin typeface="Cambria Math" panose="02040503050406030204" pitchFamily="18" charset="0"/>
                          <a:ea typeface="Cambria Math" panose="02040503050406030204" pitchFamily="18" charset="0"/>
                        </a:rPr>
                        <m:t>𝑋</m:t>
                      </m:r>
                      <m:r>
                        <a:rPr lang="it-IT" b="0" i="1" smtClean="0">
                          <a:latin typeface="Cambria Math" panose="02040503050406030204" pitchFamily="18" charset="0"/>
                          <a:ea typeface="Cambria Math" panose="02040503050406030204" pitchFamily="18" charset="0"/>
                        </a:rPr>
                        <m:t>∗</m:t>
                      </m:r>
                      <m:r>
                        <a:rPr lang="it-IT" b="0" i="1" smtClean="0">
                          <a:latin typeface="Cambria Math" panose="02040503050406030204" pitchFamily="18" charset="0"/>
                          <a:ea typeface="Cambria Math" panose="02040503050406030204" pitchFamily="18" charset="0"/>
                        </a:rPr>
                        <m:t>𝑊</m:t>
                      </m:r>
                      <m:r>
                        <a:rPr lang="it-IT" b="0" i="1" smtClean="0">
                          <a:latin typeface="Cambria Math" panose="02040503050406030204" pitchFamily="18" charset="0"/>
                          <a:ea typeface="Cambria Math" panose="02040503050406030204" pitchFamily="18" charset="0"/>
                        </a:rPr>
                        <m:t> [</m:t>
                      </m:r>
                      <m:r>
                        <a:rPr lang="it-IT" b="0" i="1" smtClean="0">
                          <a:latin typeface="Cambria Math" panose="02040503050406030204" pitchFamily="18" charset="0"/>
                          <a:ea typeface="Cambria Math" panose="02040503050406030204" pitchFamily="18" charset="0"/>
                        </a:rPr>
                        <m:t>𝑙</m:t>
                      </m:r>
                      <m:r>
                        <a:rPr lang="it-IT" b="0" i="1" smtClean="0">
                          <a:latin typeface="Cambria Math" panose="02040503050406030204" pitchFamily="18" charset="0"/>
                          <a:ea typeface="Cambria Math" panose="02040503050406030204" pitchFamily="18" charset="0"/>
                        </a:rPr>
                        <m:t>, </m:t>
                      </m:r>
                      <m:r>
                        <a:rPr lang="it-IT" b="0" i="1" smtClean="0">
                          <a:latin typeface="Cambria Math" panose="02040503050406030204" pitchFamily="18" charset="0"/>
                          <a:ea typeface="Cambria Math" panose="02040503050406030204" pitchFamily="18" charset="0"/>
                        </a:rPr>
                        <m:t>𝑛</m:t>
                      </m:r>
                      <m:r>
                        <a:rPr lang="it-IT" b="0" i="1" smtClean="0">
                          <a:latin typeface="Cambria Math" panose="02040503050406030204" pitchFamily="18" charset="0"/>
                          <a:ea typeface="Cambria Math" panose="02040503050406030204" pitchFamily="18" charset="0"/>
                        </a:rPr>
                        <m:t>] =</m:t>
                      </m:r>
                      <m:nary>
                        <m:naryPr>
                          <m:chr m:val="∑"/>
                          <m:ctrlPr>
                            <a:rPr lang="en-US" i="1" smtClean="0">
                              <a:latin typeface="Cambria Math" panose="02040503050406030204" pitchFamily="18" charset="0"/>
                            </a:rPr>
                          </m:ctrlPr>
                        </m:naryPr>
                        <m:sub>
                          <m:r>
                            <m:rPr>
                              <m:brk m:alnAt="23"/>
                            </m:rPr>
                            <a:rPr lang="it-IT" b="0" i="1" smtClean="0">
                              <a:latin typeface="Cambria Math" panose="02040503050406030204" pitchFamily="18" charset="0"/>
                            </a:rPr>
                            <m:t>𝑘</m:t>
                          </m:r>
                          <m:r>
                            <a:rPr lang="it-IT" b="0" i="1" smtClean="0">
                              <a:latin typeface="Cambria Math" panose="02040503050406030204" pitchFamily="18" charset="0"/>
                            </a:rPr>
                            <m:t>=1</m:t>
                          </m:r>
                        </m:sub>
                        <m:sup>
                          <m:r>
                            <a:rPr lang="it-IT" b="0" i="1" smtClean="0">
                              <a:latin typeface="Cambria Math" panose="02040503050406030204" pitchFamily="18" charset="0"/>
                            </a:rPr>
                            <m:t>𝐾</m:t>
                          </m:r>
                        </m:sup>
                        <m:e>
                          <m:nary>
                            <m:naryPr>
                              <m:chr m:val="∑"/>
                              <m:ctrlPr>
                                <a:rPr lang="en-US" i="1">
                                  <a:latin typeface="Cambria Math" panose="02040503050406030204" pitchFamily="18" charset="0"/>
                                </a:rPr>
                              </m:ctrlPr>
                            </m:naryPr>
                            <m:sub>
                              <m:r>
                                <m:rPr>
                                  <m:brk m:alnAt="23"/>
                                </m:rPr>
                                <a:rPr lang="it-IT" i="1">
                                  <a:latin typeface="Cambria Math" panose="02040503050406030204" pitchFamily="18" charset="0"/>
                                </a:rPr>
                                <m:t>𝑚</m:t>
                              </m:r>
                              <m:r>
                                <a:rPr lang="it-IT" i="1">
                                  <a:latin typeface="Cambria Math" panose="02040503050406030204" pitchFamily="18" charset="0"/>
                                </a:rPr>
                                <m:t>=1</m:t>
                              </m:r>
                            </m:sub>
                            <m:sup>
                              <m:r>
                                <a:rPr lang="it-IT" i="1">
                                  <a:latin typeface="Cambria Math" panose="02040503050406030204" pitchFamily="18" charset="0"/>
                                </a:rPr>
                                <m:t>𝑀</m:t>
                              </m:r>
                            </m:sup>
                            <m:e>
                              <m:r>
                                <a:rPr lang="it-IT" i="1">
                                  <a:latin typeface="Cambria Math" panose="02040503050406030204" pitchFamily="18" charset="0"/>
                                </a:rPr>
                                <m:t>𝑋</m:t>
                              </m:r>
                              <m:d>
                                <m:dPr>
                                  <m:begChr m:val="["/>
                                  <m:endChr m:val="]"/>
                                  <m:ctrlPr>
                                    <a:rPr lang="it-IT" i="1">
                                      <a:latin typeface="Cambria Math" panose="02040503050406030204" pitchFamily="18" charset="0"/>
                                    </a:rPr>
                                  </m:ctrlPr>
                                </m:dPr>
                                <m:e>
                                  <m:r>
                                    <a:rPr lang="it-IT" b="0" i="1" smtClean="0">
                                      <a:latin typeface="Cambria Math" panose="02040503050406030204" pitchFamily="18" charset="0"/>
                                    </a:rPr>
                                    <m:t>𝑘</m:t>
                                  </m:r>
                                  <m:r>
                                    <a:rPr lang="it-IT" b="0" i="1" smtClean="0">
                                      <a:latin typeface="Cambria Math" panose="02040503050406030204" pitchFamily="18" charset="0"/>
                                    </a:rPr>
                                    <m:t>, </m:t>
                                  </m:r>
                                  <m:r>
                                    <a:rPr lang="it-IT" b="0" i="1" smtClean="0">
                                      <a:latin typeface="Cambria Math" panose="02040503050406030204" pitchFamily="18" charset="0"/>
                                    </a:rPr>
                                    <m:t>𝑚</m:t>
                                  </m:r>
                                </m:e>
                              </m:d>
                              <m:r>
                                <a:rPr lang="it-IT" i="1">
                                  <a:latin typeface="Cambria Math" panose="02040503050406030204" pitchFamily="18" charset="0"/>
                                </a:rPr>
                                <m:t>𝑊</m:t>
                              </m:r>
                              <m:r>
                                <a:rPr lang="it-IT" i="1">
                                  <a:latin typeface="Cambria Math" panose="02040503050406030204" pitchFamily="18" charset="0"/>
                                </a:rPr>
                                <m:t>[</m:t>
                              </m:r>
                              <m:r>
                                <a:rPr lang="it-IT" b="0" i="1" smtClean="0">
                                  <a:latin typeface="Cambria Math" panose="02040503050406030204" pitchFamily="18" charset="0"/>
                                </a:rPr>
                                <m:t>𝑙</m:t>
                              </m:r>
                              <m:r>
                                <a:rPr lang="it-IT" b="0" i="1" smtClean="0">
                                  <a:latin typeface="Cambria Math" panose="02040503050406030204" pitchFamily="18" charset="0"/>
                                </a:rPr>
                                <m:t>−</m:t>
                              </m:r>
                              <m:r>
                                <a:rPr lang="it-IT" b="0" i="1" smtClean="0">
                                  <a:latin typeface="Cambria Math" panose="02040503050406030204" pitchFamily="18" charset="0"/>
                                </a:rPr>
                                <m:t>𝑘</m:t>
                              </m:r>
                              <m:r>
                                <a:rPr lang="it-IT" b="0" i="1" smtClean="0">
                                  <a:latin typeface="Cambria Math" panose="02040503050406030204" pitchFamily="18" charset="0"/>
                                </a:rPr>
                                <m:t>, </m:t>
                              </m:r>
                              <m:r>
                                <a:rPr lang="it-IT" i="1">
                                  <a:latin typeface="Cambria Math" panose="02040503050406030204" pitchFamily="18" charset="0"/>
                                </a:rPr>
                                <m:t>𝑛</m:t>
                              </m:r>
                              <m:r>
                                <a:rPr lang="it-IT" i="1">
                                  <a:latin typeface="Cambria Math" panose="02040503050406030204" pitchFamily="18" charset="0"/>
                                </a:rPr>
                                <m:t>−</m:t>
                              </m:r>
                              <m:r>
                                <a:rPr lang="it-IT" i="1">
                                  <a:latin typeface="Cambria Math" panose="02040503050406030204" pitchFamily="18" charset="0"/>
                                </a:rPr>
                                <m:t>𝑚</m:t>
                              </m:r>
                              <m:r>
                                <a:rPr lang="it-IT" i="1">
                                  <a:latin typeface="Cambria Math" panose="02040503050406030204" pitchFamily="18" charset="0"/>
                                </a:rPr>
                                <m:t>]</m:t>
                              </m:r>
                            </m:e>
                          </m:nary>
                        </m:e>
                      </m:nary>
                    </m:oMath>
                  </m:oMathPara>
                </a14:m>
                <a:endParaRPr lang="en-US" dirty="0"/>
              </a:p>
            </p:txBody>
          </p:sp>
        </mc:Choice>
        <mc:Fallback xmlns="">
          <p:sp>
            <p:nvSpPr>
              <p:cNvPr id="10" name="CasellaDiTesto 9">
                <a:extLst>
                  <a:ext uri="{FF2B5EF4-FFF2-40B4-BE49-F238E27FC236}">
                    <a16:creationId xmlns:a16="http://schemas.microsoft.com/office/drawing/2014/main" id="{B003153B-A0DB-45E6-B9CD-CD0CC502B522}"/>
                  </a:ext>
                </a:extLst>
              </p:cNvPr>
              <p:cNvSpPr txBox="1">
                <a:spLocks noRot="1" noChangeAspect="1" noMove="1" noResize="1" noEditPoints="1" noAdjustHandles="1" noChangeArrowheads="1" noChangeShapeType="1" noTextEdit="1"/>
              </p:cNvSpPr>
              <p:nvPr/>
            </p:nvSpPr>
            <p:spPr>
              <a:xfrm>
                <a:off x="466037" y="1354878"/>
                <a:ext cx="4610941" cy="778868"/>
              </a:xfrm>
              <a:prstGeom prst="rect">
                <a:avLst/>
              </a:prstGeom>
              <a:blipFill>
                <a:blip r:embed="rId5"/>
                <a:stretch>
                  <a:fillRect/>
                </a:stretch>
              </a:blipFill>
            </p:spPr>
            <p:txBody>
              <a:bodyPr/>
              <a:lstStyle/>
              <a:p>
                <a:r>
                  <a:rPr lang="en-US">
                    <a:noFill/>
                  </a:rPr>
                  <a:t> </a:t>
                </a:r>
              </a:p>
            </p:txBody>
          </p:sp>
        </mc:Fallback>
      </mc:AlternateContent>
      <p:pic>
        <p:nvPicPr>
          <p:cNvPr id="11" name="Immagine 10">
            <a:extLst>
              <a:ext uri="{FF2B5EF4-FFF2-40B4-BE49-F238E27FC236}">
                <a16:creationId xmlns:a16="http://schemas.microsoft.com/office/drawing/2014/main" id="{B8B3BE9B-6AF7-4F3E-B083-3188AC9639D6}"/>
              </a:ext>
            </a:extLst>
          </p:cNvPr>
          <p:cNvPicPr>
            <a:picLocks noChangeAspect="1"/>
          </p:cNvPicPr>
          <p:nvPr/>
        </p:nvPicPr>
        <p:blipFill rotWithShape="1">
          <a:blip r:embed="rId6">
            <a:extLst>
              <a:ext uri="{28A0092B-C50C-407E-A947-70E740481C1C}">
                <a14:useLocalDpi xmlns:a14="http://schemas.microsoft.com/office/drawing/2010/main" val="0"/>
              </a:ext>
            </a:extLst>
          </a:blip>
          <a:srcRect l="7868" t="12354" r="3422" b="19166"/>
          <a:stretch/>
        </p:blipFill>
        <p:spPr>
          <a:xfrm>
            <a:off x="6003899" y="1354878"/>
            <a:ext cx="3920543" cy="2196159"/>
          </a:xfrm>
          <a:prstGeom prst="rect">
            <a:avLst/>
          </a:prstGeom>
        </p:spPr>
      </p:pic>
      <p:sp>
        <p:nvSpPr>
          <p:cNvPr id="12" name="CasellaDiTesto 11">
            <a:extLst>
              <a:ext uri="{FF2B5EF4-FFF2-40B4-BE49-F238E27FC236}">
                <a16:creationId xmlns:a16="http://schemas.microsoft.com/office/drawing/2014/main" id="{CDDDA439-8F08-4985-87EB-F90132AD4B63}"/>
              </a:ext>
            </a:extLst>
          </p:cNvPr>
          <p:cNvSpPr txBox="1"/>
          <p:nvPr/>
        </p:nvSpPr>
        <p:spPr>
          <a:xfrm>
            <a:off x="209548" y="3040052"/>
            <a:ext cx="11501805" cy="2308324"/>
          </a:xfrm>
          <a:prstGeom prst="rect">
            <a:avLst/>
          </a:prstGeom>
          <a:noFill/>
        </p:spPr>
        <p:txBody>
          <a:bodyPr wrap="square">
            <a:spAutoFit/>
          </a:bodyPr>
          <a:lstStyle/>
          <a:p>
            <a:r>
              <a:rPr lang="en-US" sz="1800" u="sng" dirty="0"/>
              <a:t>A convolution block can be represented with a set of hyperparameters:</a:t>
            </a:r>
          </a:p>
          <a:p>
            <a:pPr marL="285750" indent="-285750">
              <a:buFontTx/>
              <a:buChar char="-"/>
            </a:pPr>
            <a:r>
              <a:rPr lang="en-US" dirty="0"/>
              <a:t>Kernel size (typically 3x3, 5x5, sometimes 7x7)</a:t>
            </a:r>
          </a:p>
          <a:p>
            <a:pPr marL="285750" indent="-285750">
              <a:buFontTx/>
              <a:buChar char="-"/>
            </a:pPr>
            <a:r>
              <a:rPr lang="en-US" dirty="0"/>
              <a:t>Kernel dimension: the number of kernels (i.e. the number of convolutions), it determines the output dimension. </a:t>
            </a:r>
          </a:p>
          <a:p>
            <a:pPr marL="285750" indent="-285750">
              <a:buFontTx/>
              <a:buChar char="-"/>
            </a:pPr>
            <a:r>
              <a:rPr lang="en-US" dirty="0"/>
              <a:t>Strides: the step of the convolution</a:t>
            </a:r>
          </a:p>
          <a:p>
            <a:pPr marL="285750" indent="-285750">
              <a:buFontTx/>
              <a:buChar char="-"/>
            </a:pPr>
            <a:r>
              <a:rPr lang="en-US" dirty="0"/>
              <a:t>Padding: adding (or not) a zero pad out of the image, so that input and output shape correspond (we always assume </a:t>
            </a:r>
            <a:r>
              <a:rPr lang="en-US" b="1" dirty="0"/>
              <a:t>padding = ‘same’)</a:t>
            </a:r>
            <a:r>
              <a:rPr lang="en-US" dirty="0"/>
              <a:t>.</a:t>
            </a:r>
          </a:p>
          <a:p>
            <a:endParaRPr lang="en-US" sz="1800" dirty="0"/>
          </a:p>
          <a:p>
            <a:r>
              <a:rPr lang="en-US" dirty="0"/>
              <a:t>We are going to represent a convolution operation with this box:</a:t>
            </a:r>
            <a:endParaRPr lang="en-US" sz="1800" dirty="0"/>
          </a:p>
        </p:txBody>
      </p:sp>
      <p:sp>
        <p:nvSpPr>
          <p:cNvPr id="13" name="CasellaDiTesto 12">
            <a:extLst>
              <a:ext uri="{FF2B5EF4-FFF2-40B4-BE49-F238E27FC236}">
                <a16:creationId xmlns:a16="http://schemas.microsoft.com/office/drawing/2014/main" id="{CC947DEC-0E83-4A39-BDAF-15AEF551BDF9}"/>
              </a:ext>
            </a:extLst>
          </p:cNvPr>
          <p:cNvSpPr txBox="1"/>
          <p:nvPr/>
        </p:nvSpPr>
        <p:spPr>
          <a:xfrm>
            <a:off x="6465716" y="4939479"/>
            <a:ext cx="2495748" cy="369332"/>
          </a:xfrm>
          <a:prstGeom prst="rect">
            <a:avLst/>
          </a:prstGeom>
          <a:noFill/>
          <a:ln w="25400">
            <a:solidFill>
              <a:schemeClr val="tx1"/>
            </a:solidFill>
          </a:ln>
        </p:spPr>
        <p:txBody>
          <a:bodyPr wrap="none" rtlCol="0">
            <a:spAutoFit/>
          </a:bodyPr>
          <a:lstStyle/>
          <a:p>
            <a:pPr algn="ctr"/>
            <a:r>
              <a:rPr lang="en-US" dirty="0"/>
              <a:t>CONV2D (k1 x k2 x M, s) </a:t>
            </a:r>
          </a:p>
        </p:txBody>
      </p:sp>
      <p:cxnSp>
        <p:nvCxnSpPr>
          <p:cNvPr id="15" name="Connettore 2 14">
            <a:extLst>
              <a:ext uri="{FF2B5EF4-FFF2-40B4-BE49-F238E27FC236}">
                <a16:creationId xmlns:a16="http://schemas.microsoft.com/office/drawing/2014/main" id="{C7D640A7-5022-42F5-AB4A-FC3DEA15A158}"/>
              </a:ext>
            </a:extLst>
          </p:cNvPr>
          <p:cNvCxnSpPr>
            <a:cxnSpLocks/>
          </p:cNvCxnSpPr>
          <p:nvPr/>
        </p:nvCxnSpPr>
        <p:spPr>
          <a:xfrm flipV="1">
            <a:off x="6351227" y="5213838"/>
            <a:ext cx="1465135" cy="531706"/>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 name="CasellaDiTesto 3">
            <a:extLst>
              <a:ext uri="{FF2B5EF4-FFF2-40B4-BE49-F238E27FC236}">
                <a16:creationId xmlns:a16="http://schemas.microsoft.com/office/drawing/2014/main" id="{1718F80B-1FF9-43DC-9312-8E6932B85A67}"/>
              </a:ext>
            </a:extLst>
          </p:cNvPr>
          <p:cNvSpPr txBox="1"/>
          <p:nvPr/>
        </p:nvSpPr>
        <p:spPr>
          <a:xfrm>
            <a:off x="5076978" y="5733856"/>
            <a:ext cx="2235420" cy="338554"/>
          </a:xfrm>
          <a:prstGeom prst="rect">
            <a:avLst/>
          </a:prstGeom>
          <a:noFill/>
        </p:spPr>
        <p:txBody>
          <a:bodyPr wrap="none" rtlCol="0">
            <a:spAutoFit/>
          </a:bodyPr>
          <a:lstStyle/>
          <a:p>
            <a:r>
              <a:rPr lang="en-US" sz="1600" dirty="0"/>
              <a:t>k1, k2 are the kernel size</a:t>
            </a:r>
          </a:p>
        </p:txBody>
      </p:sp>
      <p:cxnSp>
        <p:nvCxnSpPr>
          <p:cNvPr id="17" name="Connettore 2 16">
            <a:extLst>
              <a:ext uri="{FF2B5EF4-FFF2-40B4-BE49-F238E27FC236}">
                <a16:creationId xmlns:a16="http://schemas.microsoft.com/office/drawing/2014/main" id="{729A04BE-5630-4AE1-89CD-263048AE293A}"/>
              </a:ext>
            </a:extLst>
          </p:cNvPr>
          <p:cNvCxnSpPr>
            <a:cxnSpLocks/>
          </p:cNvCxnSpPr>
          <p:nvPr/>
        </p:nvCxnSpPr>
        <p:spPr>
          <a:xfrm flipV="1">
            <a:off x="8198718" y="5236212"/>
            <a:ext cx="229957" cy="575503"/>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0" name="CasellaDiTesto 19">
            <a:extLst>
              <a:ext uri="{FF2B5EF4-FFF2-40B4-BE49-F238E27FC236}">
                <a16:creationId xmlns:a16="http://schemas.microsoft.com/office/drawing/2014/main" id="{3D3A7156-68F1-41FF-9C57-9AC958E06B6F}"/>
              </a:ext>
            </a:extLst>
          </p:cNvPr>
          <p:cNvSpPr txBox="1"/>
          <p:nvPr/>
        </p:nvSpPr>
        <p:spPr>
          <a:xfrm>
            <a:off x="7409870" y="5811715"/>
            <a:ext cx="1468479" cy="584775"/>
          </a:xfrm>
          <a:prstGeom prst="rect">
            <a:avLst/>
          </a:prstGeom>
          <a:noFill/>
        </p:spPr>
        <p:txBody>
          <a:bodyPr wrap="none" rtlCol="0">
            <a:spAutoFit/>
          </a:bodyPr>
          <a:lstStyle/>
          <a:p>
            <a:pPr algn="ctr"/>
            <a:r>
              <a:rPr lang="en-US" sz="1600" dirty="0"/>
              <a:t>M is the kernel </a:t>
            </a:r>
          </a:p>
          <a:p>
            <a:pPr algn="ctr"/>
            <a:r>
              <a:rPr lang="en-US" sz="1600" dirty="0"/>
              <a:t>dimension</a:t>
            </a:r>
          </a:p>
        </p:txBody>
      </p:sp>
      <p:sp>
        <p:nvSpPr>
          <p:cNvPr id="21" name="CasellaDiTesto 20">
            <a:extLst>
              <a:ext uri="{FF2B5EF4-FFF2-40B4-BE49-F238E27FC236}">
                <a16:creationId xmlns:a16="http://schemas.microsoft.com/office/drawing/2014/main" id="{54D30E75-A690-40AD-8B3E-777DCBD54185}"/>
              </a:ext>
            </a:extLst>
          </p:cNvPr>
          <p:cNvSpPr txBox="1"/>
          <p:nvPr/>
        </p:nvSpPr>
        <p:spPr>
          <a:xfrm>
            <a:off x="9148105" y="5565417"/>
            <a:ext cx="1285224" cy="338554"/>
          </a:xfrm>
          <a:prstGeom prst="rect">
            <a:avLst/>
          </a:prstGeom>
          <a:noFill/>
        </p:spPr>
        <p:txBody>
          <a:bodyPr wrap="none" rtlCol="0">
            <a:spAutoFit/>
          </a:bodyPr>
          <a:lstStyle/>
          <a:p>
            <a:pPr algn="ctr"/>
            <a:r>
              <a:rPr lang="en-US" sz="1600" dirty="0"/>
              <a:t>s is the stride</a:t>
            </a:r>
          </a:p>
        </p:txBody>
      </p:sp>
      <p:cxnSp>
        <p:nvCxnSpPr>
          <p:cNvPr id="22" name="Connettore 2 21">
            <a:extLst>
              <a:ext uri="{FF2B5EF4-FFF2-40B4-BE49-F238E27FC236}">
                <a16:creationId xmlns:a16="http://schemas.microsoft.com/office/drawing/2014/main" id="{6E5EDE0A-8B6C-4B5D-A8C1-82271A685DBE}"/>
              </a:ext>
            </a:extLst>
          </p:cNvPr>
          <p:cNvCxnSpPr>
            <a:cxnSpLocks/>
          </p:cNvCxnSpPr>
          <p:nvPr/>
        </p:nvCxnSpPr>
        <p:spPr>
          <a:xfrm flipH="1" flipV="1">
            <a:off x="8673411" y="5213838"/>
            <a:ext cx="1251031" cy="369305"/>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275739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Immagine 24">
            <a:extLst>
              <a:ext uri="{FF2B5EF4-FFF2-40B4-BE49-F238E27FC236}">
                <a16:creationId xmlns:a16="http://schemas.microsoft.com/office/drawing/2014/main" id="{C3A25636-89A4-44F8-AC10-02B623E11FF9}"/>
              </a:ext>
            </a:extLst>
          </p:cNvPr>
          <p:cNvPicPr>
            <a:picLocks noChangeAspect="1"/>
          </p:cNvPicPr>
          <p:nvPr/>
        </p:nvPicPr>
        <p:blipFill rotWithShape="1">
          <a:blip r:embed="rId2"/>
          <a:srcRect l="45819" t="37434" r="23153" b="38262"/>
          <a:stretch/>
        </p:blipFill>
        <p:spPr>
          <a:xfrm>
            <a:off x="2847260" y="4585187"/>
            <a:ext cx="1806820" cy="690197"/>
          </a:xfrm>
          <a:prstGeom prst="rect">
            <a:avLst/>
          </a:prstGeom>
        </p:spPr>
      </p:pic>
      <p:pic>
        <p:nvPicPr>
          <p:cNvPr id="1026" name="Picture 2">
            <a:extLst>
              <a:ext uri="{FF2B5EF4-FFF2-40B4-BE49-F238E27FC236}">
                <a16:creationId xmlns:a16="http://schemas.microsoft.com/office/drawing/2014/main" id="{BA49B5CB-0E59-47F5-A598-B008FEAB60F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555" t="5848" r="6725" b="6140"/>
          <a:stretch/>
        </p:blipFill>
        <p:spPr bwMode="auto">
          <a:xfrm>
            <a:off x="11390552" y="-17585"/>
            <a:ext cx="801448" cy="80411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662D03B7-781F-465F-B63F-5FECEC74ED4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2882" t="12118" r="9832" b="18598"/>
          <a:stretch/>
        </p:blipFill>
        <p:spPr bwMode="auto">
          <a:xfrm>
            <a:off x="11435555" y="786534"/>
            <a:ext cx="731111" cy="655404"/>
          </a:xfrm>
          <a:prstGeom prst="rect">
            <a:avLst/>
          </a:prstGeom>
          <a:noFill/>
          <a:extLst>
            <a:ext uri="{909E8E84-426E-40DD-AFC4-6F175D3DCCD1}">
              <a14:hiddenFill xmlns:a14="http://schemas.microsoft.com/office/drawing/2010/main">
                <a:solidFill>
                  <a:srgbClr val="FFFFFF"/>
                </a:solidFill>
              </a14:hiddenFill>
            </a:ext>
          </a:extLst>
        </p:spPr>
      </p:pic>
      <p:pic>
        <p:nvPicPr>
          <p:cNvPr id="6" name="Immagine 5">
            <a:extLst>
              <a:ext uri="{FF2B5EF4-FFF2-40B4-BE49-F238E27FC236}">
                <a16:creationId xmlns:a16="http://schemas.microsoft.com/office/drawing/2014/main" id="{E506EE41-8FBF-4069-BE3E-A9357494240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580313" y="0"/>
            <a:ext cx="801447" cy="800101"/>
          </a:xfrm>
          <a:prstGeom prst="rect">
            <a:avLst/>
          </a:prstGeom>
          <a:ln>
            <a:noFill/>
          </a:ln>
          <a:effectLst>
            <a:outerShdw blurRad="292100" dist="139700" dir="2700000" algn="tl" rotWithShape="0">
              <a:srgbClr val="333333">
                <a:alpha val="65000"/>
              </a:srgbClr>
            </a:outerShdw>
          </a:effectLst>
        </p:spPr>
      </p:pic>
      <p:sp>
        <p:nvSpPr>
          <p:cNvPr id="9" name="CasellaDiTesto 8">
            <a:extLst>
              <a:ext uri="{FF2B5EF4-FFF2-40B4-BE49-F238E27FC236}">
                <a16:creationId xmlns:a16="http://schemas.microsoft.com/office/drawing/2014/main" id="{78F30BA7-DC35-49CF-8F0D-1A9CA614DB74}"/>
              </a:ext>
            </a:extLst>
          </p:cNvPr>
          <p:cNvSpPr txBox="1"/>
          <p:nvPr/>
        </p:nvSpPr>
        <p:spPr>
          <a:xfrm>
            <a:off x="8484823" y="6488668"/>
            <a:ext cx="3707177" cy="369332"/>
          </a:xfrm>
          <a:prstGeom prst="rect">
            <a:avLst/>
          </a:prstGeom>
          <a:noFill/>
        </p:spPr>
        <p:txBody>
          <a:bodyPr wrap="square" rtlCol="0">
            <a:spAutoFit/>
          </a:bodyPr>
          <a:lstStyle/>
          <a:p>
            <a:r>
              <a:rPr lang="en-US" i="1" dirty="0"/>
              <a:t>INAF School of AI, Naples, April 14-17</a:t>
            </a:r>
          </a:p>
        </p:txBody>
      </p:sp>
      <p:sp>
        <p:nvSpPr>
          <p:cNvPr id="7" name="CasellaDiTesto 6">
            <a:extLst>
              <a:ext uri="{FF2B5EF4-FFF2-40B4-BE49-F238E27FC236}">
                <a16:creationId xmlns:a16="http://schemas.microsoft.com/office/drawing/2014/main" id="{06E317D3-0C10-45D5-B313-9C9E2583C89D}"/>
              </a:ext>
            </a:extLst>
          </p:cNvPr>
          <p:cNvSpPr txBox="1"/>
          <p:nvPr/>
        </p:nvSpPr>
        <p:spPr>
          <a:xfrm>
            <a:off x="173042" y="-17585"/>
            <a:ext cx="7866641" cy="553998"/>
          </a:xfrm>
          <a:prstGeom prst="rect">
            <a:avLst/>
          </a:prstGeom>
          <a:noFill/>
        </p:spPr>
        <p:txBody>
          <a:bodyPr wrap="none" rtlCol="0">
            <a:spAutoFit/>
          </a:bodyPr>
          <a:lstStyle/>
          <a:p>
            <a:r>
              <a:rPr lang="en-US" sz="3000" b="1" dirty="0"/>
              <a:t>The element of Deep Learning methods: </a:t>
            </a:r>
            <a:r>
              <a:rPr lang="en-US" sz="3000" b="1" dirty="0">
                <a:solidFill>
                  <a:srgbClr val="00B0F0"/>
                </a:solidFill>
              </a:rPr>
              <a:t>Pooling</a:t>
            </a:r>
          </a:p>
        </p:txBody>
      </p:sp>
      <p:sp>
        <p:nvSpPr>
          <p:cNvPr id="8" name="CasellaDiTesto 7">
            <a:extLst>
              <a:ext uri="{FF2B5EF4-FFF2-40B4-BE49-F238E27FC236}">
                <a16:creationId xmlns:a16="http://schemas.microsoft.com/office/drawing/2014/main" id="{32DFCEA8-C060-49FB-AAAE-EA893A693527}"/>
              </a:ext>
            </a:extLst>
          </p:cNvPr>
          <p:cNvSpPr txBox="1"/>
          <p:nvPr/>
        </p:nvSpPr>
        <p:spPr>
          <a:xfrm>
            <a:off x="61546" y="572894"/>
            <a:ext cx="10296574" cy="646331"/>
          </a:xfrm>
          <a:prstGeom prst="rect">
            <a:avLst/>
          </a:prstGeom>
          <a:noFill/>
        </p:spPr>
        <p:txBody>
          <a:bodyPr wrap="square">
            <a:spAutoFit/>
          </a:bodyPr>
          <a:lstStyle/>
          <a:p>
            <a:r>
              <a:rPr lang="en-US" sz="1800" dirty="0"/>
              <a:t>In a convolutional neural network (CNN), </a:t>
            </a:r>
            <a:r>
              <a:rPr lang="en-US" sz="1800" b="1" dirty="0"/>
              <a:t>pooling</a:t>
            </a:r>
            <a:r>
              <a:rPr lang="en-US" sz="1800" dirty="0"/>
              <a:t> operations (i.e. a </a:t>
            </a:r>
            <a:r>
              <a:rPr lang="en-US" sz="1800" u="sng" dirty="0"/>
              <a:t>subsampling</a:t>
            </a:r>
            <a:r>
              <a:rPr lang="en-US" sz="1800" dirty="0"/>
              <a:t>) is used to propagate only the most important </a:t>
            </a:r>
            <a:r>
              <a:rPr lang="en-US" sz="1800" b="1" dirty="0"/>
              <a:t>information</a:t>
            </a:r>
            <a:r>
              <a:rPr lang="en-US" sz="1800" dirty="0"/>
              <a:t>, suppressing noise </a:t>
            </a:r>
            <a:r>
              <a:rPr lang="en-US" sz="1800" b="1" dirty="0"/>
              <a:t>features</a:t>
            </a:r>
            <a:r>
              <a:rPr lang="en-US" sz="1800" dirty="0"/>
              <a:t> and reducing the complexity.</a:t>
            </a:r>
          </a:p>
        </p:txBody>
      </p:sp>
      <p:grpSp>
        <p:nvGrpSpPr>
          <p:cNvPr id="3" name="Gruppo 2">
            <a:extLst>
              <a:ext uri="{FF2B5EF4-FFF2-40B4-BE49-F238E27FC236}">
                <a16:creationId xmlns:a16="http://schemas.microsoft.com/office/drawing/2014/main" id="{0DEB9A77-A23E-4F59-90E2-23EE47C13F34}"/>
              </a:ext>
            </a:extLst>
          </p:cNvPr>
          <p:cNvGrpSpPr/>
          <p:nvPr/>
        </p:nvGrpSpPr>
        <p:grpSpPr>
          <a:xfrm>
            <a:off x="2801130" y="1441938"/>
            <a:ext cx="3294869" cy="2265892"/>
            <a:chOff x="2675106" y="1367708"/>
            <a:chExt cx="3294869" cy="2265892"/>
          </a:xfrm>
        </p:grpSpPr>
        <p:pic>
          <p:nvPicPr>
            <p:cNvPr id="10" name="Immagine 9">
              <a:extLst>
                <a:ext uri="{FF2B5EF4-FFF2-40B4-BE49-F238E27FC236}">
                  <a16:creationId xmlns:a16="http://schemas.microsoft.com/office/drawing/2014/main" id="{7B1CAB5A-B87F-4330-9707-18EE2464A376}"/>
                </a:ext>
              </a:extLst>
            </p:cNvPr>
            <p:cNvPicPr>
              <a:picLocks noChangeAspect="1"/>
            </p:cNvPicPr>
            <p:nvPr/>
          </p:nvPicPr>
          <p:blipFill rotWithShape="1">
            <a:blip r:embed="rId2"/>
            <a:srcRect l="45066" t="12193" b="8020"/>
            <a:stretch/>
          </p:blipFill>
          <p:spPr>
            <a:xfrm>
              <a:off x="2771040" y="1367708"/>
              <a:ext cx="3198935" cy="2265892"/>
            </a:xfrm>
            <a:prstGeom prst="rect">
              <a:avLst/>
            </a:prstGeom>
          </p:spPr>
        </p:pic>
        <p:sp>
          <p:nvSpPr>
            <p:cNvPr id="2" name="CasellaDiTesto 1">
              <a:extLst>
                <a:ext uri="{FF2B5EF4-FFF2-40B4-BE49-F238E27FC236}">
                  <a16:creationId xmlns:a16="http://schemas.microsoft.com/office/drawing/2014/main" id="{5612F612-1C98-4FBE-B250-73B2C12B086F}"/>
                </a:ext>
              </a:extLst>
            </p:cNvPr>
            <p:cNvSpPr txBox="1"/>
            <p:nvPr/>
          </p:nvSpPr>
          <p:spPr>
            <a:xfrm>
              <a:off x="2675106" y="1960913"/>
              <a:ext cx="1988750" cy="430887"/>
            </a:xfrm>
            <a:prstGeom prst="rect">
              <a:avLst/>
            </a:prstGeom>
            <a:solidFill>
              <a:schemeClr val="bg1"/>
            </a:solidFill>
          </p:spPr>
          <p:txBody>
            <a:bodyPr wrap="none" lIns="0" tIns="0" rIns="0" bIns="0" rtlCol="0">
              <a:spAutoFit/>
            </a:bodyPr>
            <a:lstStyle/>
            <a:p>
              <a:pPr algn="ctr"/>
              <a:r>
                <a:rPr lang="en-US" sz="1400" dirty="0"/>
                <a:t>Max pool </a:t>
              </a:r>
            </a:p>
            <a:p>
              <a:pPr algn="ctr"/>
              <a:r>
                <a:rPr lang="en-US" sz="1400" dirty="0"/>
                <a:t>with 2x2 filters and stride 2</a:t>
              </a:r>
            </a:p>
          </p:txBody>
        </p:sp>
      </p:grpSp>
      <p:sp>
        <p:nvSpPr>
          <p:cNvPr id="14" name="CasellaDiTesto 13">
            <a:extLst>
              <a:ext uri="{FF2B5EF4-FFF2-40B4-BE49-F238E27FC236}">
                <a16:creationId xmlns:a16="http://schemas.microsoft.com/office/drawing/2014/main" id="{13BF8D59-19B2-48DC-8D04-5899144FA426}"/>
              </a:ext>
            </a:extLst>
          </p:cNvPr>
          <p:cNvSpPr txBox="1"/>
          <p:nvPr/>
        </p:nvSpPr>
        <p:spPr>
          <a:xfrm>
            <a:off x="2801130" y="4448143"/>
            <a:ext cx="1988750" cy="430887"/>
          </a:xfrm>
          <a:prstGeom prst="rect">
            <a:avLst/>
          </a:prstGeom>
          <a:solidFill>
            <a:schemeClr val="bg1"/>
          </a:solidFill>
        </p:spPr>
        <p:txBody>
          <a:bodyPr wrap="none" lIns="0" tIns="0" rIns="0" bIns="0" rtlCol="0">
            <a:spAutoFit/>
          </a:bodyPr>
          <a:lstStyle/>
          <a:p>
            <a:pPr algn="ctr"/>
            <a:r>
              <a:rPr lang="en-US" sz="1400" dirty="0"/>
              <a:t>Average pool </a:t>
            </a:r>
          </a:p>
          <a:p>
            <a:pPr algn="ctr"/>
            <a:r>
              <a:rPr lang="en-US" sz="1400" dirty="0"/>
              <a:t>with 2x2 filters and stride 2</a:t>
            </a:r>
          </a:p>
        </p:txBody>
      </p:sp>
      <p:grpSp>
        <p:nvGrpSpPr>
          <p:cNvPr id="15" name="Gruppo 14">
            <a:extLst>
              <a:ext uri="{FF2B5EF4-FFF2-40B4-BE49-F238E27FC236}">
                <a16:creationId xmlns:a16="http://schemas.microsoft.com/office/drawing/2014/main" id="{D97C9C9F-03E9-41B4-B198-7AB8F41FD8D8}"/>
              </a:ext>
            </a:extLst>
          </p:cNvPr>
          <p:cNvGrpSpPr/>
          <p:nvPr/>
        </p:nvGrpSpPr>
        <p:grpSpPr>
          <a:xfrm>
            <a:off x="4832925" y="3785087"/>
            <a:ext cx="1159032" cy="1151793"/>
            <a:chOff x="6481483" y="3969726"/>
            <a:chExt cx="1159032" cy="1151793"/>
          </a:xfrm>
        </p:grpSpPr>
        <p:pic>
          <p:nvPicPr>
            <p:cNvPr id="13" name="Immagine 12">
              <a:extLst>
                <a:ext uri="{FF2B5EF4-FFF2-40B4-BE49-F238E27FC236}">
                  <a16:creationId xmlns:a16="http://schemas.microsoft.com/office/drawing/2014/main" id="{4A6D3A7F-DCA6-46DB-9C66-C178FCEC3BFE}"/>
                </a:ext>
              </a:extLst>
            </p:cNvPr>
            <p:cNvPicPr>
              <a:picLocks noChangeAspect="1"/>
            </p:cNvPicPr>
            <p:nvPr/>
          </p:nvPicPr>
          <p:blipFill rotWithShape="1">
            <a:blip r:embed="rId2"/>
            <a:srcRect l="77571" t="31233" r="2526" b="28210"/>
            <a:stretch/>
          </p:blipFill>
          <p:spPr>
            <a:xfrm>
              <a:off x="6481483" y="3969726"/>
              <a:ext cx="1159032" cy="1151793"/>
            </a:xfrm>
            <a:prstGeom prst="rect">
              <a:avLst/>
            </a:prstGeom>
          </p:spPr>
        </p:pic>
        <p:sp>
          <p:nvSpPr>
            <p:cNvPr id="4" name="CasellaDiTesto 3">
              <a:extLst>
                <a:ext uri="{FF2B5EF4-FFF2-40B4-BE49-F238E27FC236}">
                  <a16:creationId xmlns:a16="http://schemas.microsoft.com/office/drawing/2014/main" id="{E06E7ECA-2249-4F32-BCD2-F6E913D6AB0C}"/>
                </a:ext>
              </a:extLst>
            </p:cNvPr>
            <p:cNvSpPr txBox="1"/>
            <p:nvPr/>
          </p:nvSpPr>
          <p:spPr>
            <a:xfrm>
              <a:off x="6568440" y="4079374"/>
              <a:ext cx="430848" cy="369332"/>
            </a:xfrm>
            <a:prstGeom prst="rect">
              <a:avLst/>
            </a:prstGeom>
            <a:solidFill>
              <a:srgbClr val="FFFFFF"/>
            </a:solidFill>
          </p:spPr>
          <p:txBody>
            <a:bodyPr wrap="square" lIns="0" tIns="0" rIns="0" bIns="0" rtlCol="0">
              <a:spAutoFit/>
            </a:bodyPr>
            <a:lstStyle/>
            <a:p>
              <a:r>
                <a:rPr lang="en-US" sz="2400" dirty="0"/>
                <a:t>3.2</a:t>
              </a:r>
            </a:p>
          </p:txBody>
        </p:sp>
        <p:sp>
          <p:nvSpPr>
            <p:cNvPr id="5" name="Rettangolo 4">
              <a:extLst>
                <a:ext uri="{FF2B5EF4-FFF2-40B4-BE49-F238E27FC236}">
                  <a16:creationId xmlns:a16="http://schemas.microsoft.com/office/drawing/2014/main" id="{4D377E12-6189-4B7F-AD88-D2598DEC6BB7}"/>
                </a:ext>
              </a:extLst>
            </p:cNvPr>
            <p:cNvSpPr/>
            <p:nvPr/>
          </p:nvSpPr>
          <p:spPr>
            <a:xfrm>
              <a:off x="6654800" y="4565409"/>
              <a:ext cx="309880" cy="392672"/>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ttangolo 20">
              <a:extLst>
                <a:ext uri="{FF2B5EF4-FFF2-40B4-BE49-F238E27FC236}">
                  <a16:creationId xmlns:a16="http://schemas.microsoft.com/office/drawing/2014/main" id="{89F81064-C8BE-44D3-BB1F-DDAB3974F597}"/>
                </a:ext>
              </a:extLst>
            </p:cNvPr>
            <p:cNvSpPr/>
            <p:nvPr/>
          </p:nvSpPr>
          <p:spPr>
            <a:xfrm>
              <a:off x="7068411" y="4541658"/>
              <a:ext cx="505552" cy="508179"/>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ttangolo 21">
              <a:extLst>
                <a:ext uri="{FF2B5EF4-FFF2-40B4-BE49-F238E27FC236}">
                  <a16:creationId xmlns:a16="http://schemas.microsoft.com/office/drawing/2014/main" id="{E0ADB94C-203F-40C4-AC98-948FFBB58729}"/>
                </a:ext>
              </a:extLst>
            </p:cNvPr>
            <p:cNvSpPr/>
            <p:nvPr/>
          </p:nvSpPr>
          <p:spPr>
            <a:xfrm>
              <a:off x="7058653" y="4008440"/>
              <a:ext cx="514800" cy="51120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CasellaDiTesto 15">
              <a:extLst>
                <a:ext uri="{FF2B5EF4-FFF2-40B4-BE49-F238E27FC236}">
                  <a16:creationId xmlns:a16="http://schemas.microsoft.com/office/drawing/2014/main" id="{179AEB69-9283-48B3-A411-3B00D5AE8208}"/>
                </a:ext>
              </a:extLst>
            </p:cNvPr>
            <p:cNvSpPr txBox="1"/>
            <p:nvPr/>
          </p:nvSpPr>
          <p:spPr>
            <a:xfrm>
              <a:off x="7122089" y="4079374"/>
              <a:ext cx="387927" cy="369332"/>
            </a:xfrm>
            <a:prstGeom prst="rect">
              <a:avLst/>
            </a:prstGeom>
            <a:noFill/>
          </p:spPr>
          <p:txBody>
            <a:bodyPr wrap="none" lIns="0" tIns="0" rIns="0" bIns="0" rtlCol="0">
              <a:spAutoFit/>
            </a:bodyPr>
            <a:lstStyle/>
            <a:p>
              <a:r>
                <a:rPr lang="en-US" sz="2400" dirty="0"/>
                <a:t>5.2</a:t>
              </a:r>
            </a:p>
          </p:txBody>
        </p:sp>
        <p:sp>
          <p:nvSpPr>
            <p:cNvPr id="17" name="CasellaDiTesto 16">
              <a:extLst>
                <a:ext uri="{FF2B5EF4-FFF2-40B4-BE49-F238E27FC236}">
                  <a16:creationId xmlns:a16="http://schemas.microsoft.com/office/drawing/2014/main" id="{5B3809E2-AEFD-4F46-A546-9AD249234796}"/>
                </a:ext>
              </a:extLst>
            </p:cNvPr>
            <p:cNvSpPr txBox="1"/>
            <p:nvPr/>
          </p:nvSpPr>
          <p:spPr>
            <a:xfrm>
              <a:off x="7029755" y="4564914"/>
              <a:ext cx="572593" cy="461665"/>
            </a:xfrm>
            <a:prstGeom prst="rect">
              <a:avLst/>
            </a:prstGeom>
            <a:noFill/>
          </p:spPr>
          <p:txBody>
            <a:bodyPr wrap="none" rtlCol="0">
              <a:spAutoFit/>
            </a:bodyPr>
            <a:lstStyle/>
            <a:p>
              <a:r>
                <a:rPr lang="en-US" sz="2400" dirty="0"/>
                <a:t>2.0</a:t>
              </a:r>
            </a:p>
          </p:txBody>
        </p:sp>
        <p:sp>
          <p:nvSpPr>
            <p:cNvPr id="19" name="CasellaDiTesto 18">
              <a:extLst>
                <a:ext uri="{FF2B5EF4-FFF2-40B4-BE49-F238E27FC236}">
                  <a16:creationId xmlns:a16="http://schemas.microsoft.com/office/drawing/2014/main" id="{9272D632-58E0-4DF3-8EC6-22975E2551BA}"/>
                </a:ext>
              </a:extLst>
            </p:cNvPr>
            <p:cNvSpPr txBox="1"/>
            <p:nvPr/>
          </p:nvSpPr>
          <p:spPr>
            <a:xfrm>
              <a:off x="6498151" y="4588172"/>
              <a:ext cx="572593" cy="461665"/>
            </a:xfrm>
            <a:prstGeom prst="rect">
              <a:avLst/>
            </a:prstGeom>
            <a:noFill/>
          </p:spPr>
          <p:txBody>
            <a:bodyPr wrap="none" rtlCol="0">
              <a:spAutoFit/>
            </a:bodyPr>
            <a:lstStyle/>
            <a:p>
              <a:r>
                <a:rPr lang="en-US" sz="2400" dirty="0"/>
                <a:t>2.0</a:t>
              </a:r>
            </a:p>
          </p:txBody>
        </p:sp>
      </p:grpSp>
      <p:pic>
        <p:nvPicPr>
          <p:cNvPr id="26" name="Immagine 25">
            <a:extLst>
              <a:ext uri="{FF2B5EF4-FFF2-40B4-BE49-F238E27FC236}">
                <a16:creationId xmlns:a16="http://schemas.microsoft.com/office/drawing/2014/main" id="{61E9A6F9-96F4-42B2-AE32-31F3ED8A4F95}"/>
              </a:ext>
            </a:extLst>
          </p:cNvPr>
          <p:cNvPicPr>
            <a:picLocks noChangeAspect="1"/>
          </p:cNvPicPr>
          <p:nvPr/>
        </p:nvPicPr>
        <p:blipFill rotWithShape="1">
          <a:blip r:embed="rId2"/>
          <a:srcRect l="4584" t="12193" r="55739" b="8020"/>
          <a:stretch/>
        </p:blipFill>
        <p:spPr>
          <a:xfrm>
            <a:off x="18793" y="2378320"/>
            <a:ext cx="2646537" cy="2595391"/>
          </a:xfrm>
          <a:prstGeom prst="rect">
            <a:avLst/>
          </a:prstGeom>
        </p:spPr>
      </p:pic>
    </p:spTree>
    <p:extLst>
      <p:ext uri="{BB962C8B-B14F-4D97-AF65-F5344CB8AC3E}">
        <p14:creationId xmlns:p14="http://schemas.microsoft.com/office/powerpoint/2010/main" val="331899888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BA49B5CB-0E59-47F5-A598-B008FEAB60F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555" t="5848" r="6725" b="6140"/>
          <a:stretch/>
        </p:blipFill>
        <p:spPr bwMode="auto">
          <a:xfrm>
            <a:off x="11390552" y="-17585"/>
            <a:ext cx="801448" cy="80411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662D03B7-781F-465F-B63F-5FECEC74ED4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2882" t="12118" r="9832" b="18598"/>
          <a:stretch/>
        </p:blipFill>
        <p:spPr bwMode="auto">
          <a:xfrm>
            <a:off x="11435555" y="786534"/>
            <a:ext cx="731111" cy="655404"/>
          </a:xfrm>
          <a:prstGeom prst="rect">
            <a:avLst/>
          </a:prstGeom>
          <a:noFill/>
          <a:extLst>
            <a:ext uri="{909E8E84-426E-40DD-AFC4-6F175D3DCCD1}">
              <a14:hiddenFill xmlns:a14="http://schemas.microsoft.com/office/drawing/2010/main">
                <a:solidFill>
                  <a:srgbClr val="FFFFFF"/>
                </a:solidFill>
              </a14:hiddenFill>
            </a:ext>
          </a:extLst>
        </p:spPr>
      </p:pic>
      <p:pic>
        <p:nvPicPr>
          <p:cNvPr id="6" name="Immagine 5">
            <a:extLst>
              <a:ext uri="{FF2B5EF4-FFF2-40B4-BE49-F238E27FC236}">
                <a16:creationId xmlns:a16="http://schemas.microsoft.com/office/drawing/2014/main" id="{E506EE41-8FBF-4069-BE3E-A9357494240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80313" y="0"/>
            <a:ext cx="801447" cy="800101"/>
          </a:xfrm>
          <a:prstGeom prst="rect">
            <a:avLst/>
          </a:prstGeom>
          <a:ln>
            <a:noFill/>
          </a:ln>
          <a:effectLst>
            <a:outerShdw blurRad="292100" dist="139700" dir="2700000" algn="tl" rotWithShape="0">
              <a:srgbClr val="333333">
                <a:alpha val="65000"/>
              </a:srgbClr>
            </a:outerShdw>
          </a:effectLst>
        </p:spPr>
      </p:pic>
      <p:sp>
        <p:nvSpPr>
          <p:cNvPr id="9" name="CasellaDiTesto 8">
            <a:extLst>
              <a:ext uri="{FF2B5EF4-FFF2-40B4-BE49-F238E27FC236}">
                <a16:creationId xmlns:a16="http://schemas.microsoft.com/office/drawing/2014/main" id="{78F30BA7-DC35-49CF-8F0D-1A9CA614DB74}"/>
              </a:ext>
            </a:extLst>
          </p:cNvPr>
          <p:cNvSpPr txBox="1"/>
          <p:nvPr/>
        </p:nvSpPr>
        <p:spPr>
          <a:xfrm>
            <a:off x="8484823" y="6488668"/>
            <a:ext cx="3707177" cy="369332"/>
          </a:xfrm>
          <a:prstGeom prst="rect">
            <a:avLst/>
          </a:prstGeom>
          <a:noFill/>
        </p:spPr>
        <p:txBody>
          <a:bodyPr wrap="square" rtlCol="0">
            <a:spAutoFit/>
          </a:bodyPr>
          <a:lstStyle/>
          <a:p>
            <a:r>
              <a:rPr lang="en-US" i="1" dirty="0"/>
              <a:t>INAF School of AI, Naples, April 14-17</a:t>
            </a:r>
          </a:p>
        </p:txBody>
      </p:sp>
      <p:sp>
        <p:nvSpPr>
          <p:cNvPr id="7" name="CasellaDiTesto 6">
            <a:extLst>
              <a:ext uri="{FF2B5EF4-FFF2-40B4-BE49-F238E27FC236}">
                <a16:creationId xmlns:a16="http://schemas.microsoft.com/office/drawing/2014/main" id="{06E317D3-0C10-45D5-B313-9C9E2583C89D}"/>
              </a:ext>
            </a:extLst>
          </p:cNvPr>
          <p:cNvSpPr txBox="1"/>
          <p:nvPr/>
        </p:nvSpPr>
        <p:spPr>
          <a:xfrm>
            <a:off x="173042" y="-17585"/>
            <a:ext cx="7866641" cy="553998"/>
          </a:xfrm>
          <a:prstGeom prst="rect">
            <a:avLst/>
          </a:prstGeom>
          <a:noFill/>
        </p:spPr>
        <p:txBody>
          <a:bodyPr wrap="none" rtlCol="0">
            <a:spAutoFit/>
          </a:bodyPr>
          <a:lstStyle/>
          <a:p>
            <a:r>
              <a:rPr lang="en-US" sz="3000" b="1" dirty="0"/>
              <a:t>The element of Deep Learning methods: </a:t>
            </a:r>
            <a:r>
              <a:rPr lang="en-US" sz="3000" b="1" dirty="0">
                <a:solidFill>
                  <a:srgbClr val="00B0F0"/>
                </a:solidFill>
              </a:rPr>
              <a:t>Pooling</a:t>
            </a:r>
          </a:p>
        </p:txBody>
      </p:sp>
      <p:sp>
        <p:nvSpPr>
          <p:cNvPr id="8" name="CasellaDiTesto 7">
            <a:extLst>
              <a:ext uri="{FF2B5EF4-FFF2-40B4-BE49-F238E27FC236}">
                <a16:creationId xmlns:a16="http://schemas.microsoft.com/office/drawing/2014/main" id="{32DFCEA8-C060-49FB-AAAE-EA893A693527}"/>
              </a:ext>
            </a:extLst>
          </p:cNvPr>
          <p:cNvSpPr txBox="1"/>
          <p:nvPr/>
        </p:nvSpPr>
        <p:spPr>
          <a:xfrm>
            <a:off x="61546" y="572894"/>
            <a:ext cx="10296574" cy="646331"/>
          </a:xfrm>
          <a:prstGeom prst="rect">
            <a:avLst/>
          </a:prstGeom>
          <a:noFill/>
        </p:spPr>
        <p:txBody>
          <a:bodyPr wrap="square">
            <a:spAutoFit/>
          </a:bodyPr>
          <a:lstStyle/>
          <a:p>
            <a:r>
              <a:rPr lang="en-US" sz="1800" dirty="0"/>
              <a:t>In a convolutional neural network (CNN), </a:t>
            </a:r>
            <a:r>
              <a:rPr lang="en-US" sz="1800" b="1" dirty="0"/>
              <a:t>pooling</a:t>
            </a:r>
            <a:r>
              <a:rPr lang="en-US" sz="1800" dirty="0"/>
              <a:t> operations (i.e. a </a:t>
            </a:r>
            <a:r>
              <a:rPr lang="en-US" sz="1800" u="sng" dirty="0"/>
              <a:t>subsampling</a:t>
            </a:r>
            <a:r>
              <a:rPr lang="en-US" sz="1800" dirty="0"/>
              <a:t>) is used to propagate only the most important </a:t>
            </a:r>
            <a:r>
              <a:rPr lang="en-US" sz="1800" b="1" dirty="0"/>
              <a:t>information</a:t>
            </a:r>
            <a:r>
              <a:rPr lang="en-US" sz="1800" dirty="0"/>
              <a:t>, suppressing noise </a:t>
            </a:r>
            <a:r>
              <a:rPr lang="en-US" sz="1800" b="1" dirty="0"/>
              <a:t>features</a:t>
            </a:r>
            <a:r>
              <a:rPr lang="en-US" sz="1800" dirty="0"/>
              <a:t> and reducing the complexity.</a:t>
            </a:r>
          </a:p>
        </p:txBody>
      </p:sp>
      <p:pic>
        <p:nvPicPr>
          <p:cNvPr id="12" name="Immagine 11">
            <a:extLst>
              <a:ext uri="{FF2B5EF4-FFF2-40B4-BE49-F238E27FC236}">
                <a16:creationId xmlns:a16="http://schemas.microsoft.com/office/drawing/2014/main" id="{21C67F72-BF51-4B36-84E1-D62A3963E10C}"/>
              </a:ext>
            </a:extLst>
          </p:cNvPr>
          <p:cNvPicPr>
            <a:picLocks noChangeAspect="1"/>
          </p:cNvPicPr>
          <p:nvPr/>
        </p:nvPicPr>
        <p:blipFill rotWithShape="1">
          <a:blip r:embed="rId5"/>
          <a:srcRect r="71545" b="50000"/>
          <a:stretch/>
        </p:blipFill>
        <p:spPr>
          <a:xfrm>
            <a:off x="119760" y="2281602"/>
            <a:ext cx="2615968" cy="3168000"/>
          </a:xfrm>
          <a:prstGeom prst="rect">
            <a:avLst/>
          </a:prstGeom>
        </p:spPr>
      </p:pic>
      <p:pic>
        <p:nvPicPr>
          <p:cNvPr id="27" name="Immagine 26">
            <a:extLst>
              <a:ext uri="{FF2B5EF4-FFF2-40B4-BE49-F238E27FC236}">
                <a16:creationId xmlns:a16="http://schemas.microsoft.com/office/drawing/2014/main" id="{CB7095F5-B2D0-44A1-89C5-60312FC15DFC}"/>
              </a:ext>
            </a:extLst>
          </p:cNvPr>
          <p:cNvPicPr>
            <a:picLocks noChangeAspect="1"/>
          </p:cNvPicPr>
          <p:nvPr/>
        </p:nvPicPr>
        <p:blipFill rotWithShape="1">
          <a:blip r:embed="rId5"/>
          <a:srcRect l="34210" r="37974" b="50000"/>
          <a:stretch/>
        </p:blipFill>
        <p:spPr>
          <a:xfrm>
            <a:off x="2760783" y="1312059"/>
            <a:ext cx="2295763" cy="2844000"/>
          </a:xfrm>
          <a:prstGeom prst="rect">
            <a:avLst/>
          </a:prstGeom>
        </p:spPr>
      </p:pic>
      <p:pic>
        <p:nvPicPr>
          <p:cNvPr id="28" name="Immagine 27">
            <a:extLst>
              <a:ext uri="{FF2B5EF4-FFF2-40B4-BE49-F238E27FC236}">
                <a16:creationId xmlns:a16="http://schemas.microsoft.com/office/drawing/2014/main" id="{C1F5B877-1DE1-487D-927E-33DFA1571988}"/>
              </a:ext>
            </a:extLst>
          </p:cNvPr>
          <p:cNvPicPr>
            <a:picLocks noChangeAspect="1"/>
          </p:cNvPicPr>
          <p:nvPr/>
        </p:nvPicPr>
        <p:blipFill rotWithShape="1">
          <a:blip r:embed="rId5"/>
          <a:srcRect l="68140" r="4044" b="50000"/>
          <a:stretch/>
        </p:blipFill>
        <p:spPr>
          <a:xfrm>
            <a:off x="7460242" y="1312059"/>
            <a:ext cx="2295763" cy="2844000"/>
          </a:xfrm>
          <a:prstGeom prst="rect">
            <a:avLst/>
          </a:prstGeom>
        </p:spPr>
      </p:pic>
      <p:pic>
        <p:nvPicPr>
          <p:cNvPr id="30" name="Immagine 29">
            <a:extLst>
              <a:ext uri="{FF2B5EF4-FFF2-40B4-BE49-F238E27FC236}">
                <a16:creationId xmlns:a16="http://schemas.microsoft.com/office/drawing/2014/main" id="{E2D17F94-C845-442A-AACA-3EDB8915ED7B}"/>
              </a:ext>
            </a:extLst>
          </p:cNvPr>
          <p:cNvPicPr>
            <a:picLocks noChangeAspect="1"/>
          </p:cNvPicPr>
          <p:nvPr/>
        </p:nvPicPr>
        <p:blipFill rotWithShape="1">
          <a:blip r:embed="rId5"/>
          <a:srcRect l="34210" t="49447" r="37974" b="554"/>
          <a:stretch/>
        </p:blipFill>
        <p:spPr>
          <a:xfrm>
            <a:off x="9833154" y="3497518"/>
            <a:ext cx="2295763" cy="2844000"/>
          </a:xfrm>
          <a:prstGeom prst="rect">
            <a:avLst/>
          </a:prstGeom>
        </p:spPr>
      </p:pic>
      <p:pic>
        <p:nvPicPr>
          <p:cNvPr id="20" name="Immagine 19">
            <a:extLst>
              <a:ext uri="{FF2B5EF4-FFF2-40B4-BE49-F238E27FC236}">
                <a16:creationId xmlns:a16="http://schemas.microsoft.com/office/drawing/2014/main" id="{EC60381F-C978-4ACC-94E7-690739576252}"/>
              </a:ext>
            </a:extLst>
          </p:cNvPr>
          <p:cNvPicPr>
            <a:picLocks noChangeAspect="1"/>
          </p:cNvPicPr>
          <p:nvPr/>
        </p:nvPicPr>
        <p:blipFill rotWithShape="1">
          <a:blip r:embed="rId6"/>
          <a:srcRect t="50000" r="71810"/>
          <a:stretch/>
        </p:blipFill>
        <p:spPr>
          <a:xfrm>
            <a:off x="5056546" y="3565277"/>
            <a:ext cx="2326547" cy="2844000"/>
          </a:xfrm>
          <a:prstGeom prst="rect">
            <a:avLst/>
          </a:prstGeom>
        </p:spPr>
      </p:pic>
    </p:spTree>
    <p:extLst>
      <p:ext uri="{BB962C8B-B14F-4D97-AF65-F5344CB8AC3E}">
        <p14:creationId xmlns:p14="http://schemas.microsoft.com/office/powerpoint/2010/main" val="219013846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BA49B5CB-0E59-47F5-A598-B008FEAB60F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555" t="5848" r="6725" b="6140"/>
          <a:stretch/>
        </p:blipFill>
        <p:spPr bwMode="auto">
          <a:xfrm>
            <a:off x="11390552" y="-17585"/>
            <a:ext cx="801448" cy="80411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662D03B7-781F-465F-B63F-5FECEC74ED4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2882" t="12118" r="9832" b="18598"/>
          <a:stretch/>
        </p:blipFill>
        <p:spPr bwMode="auto">
          <a:xfrm>
            <a:off x="11435555" y="786534"/>
            <a:ext cx="731111" cy="655404"/>
          </a:xfrm>
          <a:prstGeom prst="rect">
            <a:avLst/>
          </a:prstGeom>
          <a:noFill/>
          <a:extLst>
            <a:ext uri="{909E8E84-426E-40DD-AFC4-6F175D3DCCD1}">
              <a14:hiddenFill xmlns:a14="http://schemas.microsoft.com/office/drawing/2010/main">
                <a:solidFill>
                  <a:srgbClr val="FFFFFF"/>
                </a:solidFill>
              </a14:hiddenFill>
            </a:ext>
          </a:extLst>
        </p:spPr>
      </p:pic>
      <p:pic>
        <p:nvPicPr>
          <p:cNvPr id="6" name="Immagine 5">
            <a:extLst>
              <a:ext uri="{FF2B5EF4-FFF2-40B4-BE49-F238E27FC236}">
                <a16:creationId xmlns:a16="http://schemas.microsoft.com/office/drawing/2014/main" id="{E506EE41-8FBF-4069-BE3E-A9357494240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80313" y="0"/>
            <a:ext cx="801447" cy="800101"/>
          </a:xfrm>
          <a:prstGeom prst="rect">
            <a:avLst/>
          </a:prstGeom>
          <a:ln>
            <a:noFill/>
          </a:ln>
          <a:effectLst>
            <a:outerShdw blurRad="292100" dist="139700" dir="2700000" algn="tl" rotWithShape="0">
              <a:srgbClr val="333333">
                <a:alpha val="65000"/>
              </a:srgbClr>
            </a:outerShdw>
          </a:effectLst>
        </p:spPr>
      </p:pic>
      <p:sp>
        <p:nvSpPr>
          <p:cNvPr id="9" name="CasellaDiTesto 8">
            <a:extLst>
              <a:ext uri="{FF2B5EF4-FFF2-40B4-BE49-F238E27FC236}">
                <a16:creationId xmlns:a16="http://schemas.microsoft.com/office/drawing/2014/main" id="{78F30BA7-DC35-49CF-8F0D-1A9CA614DB74}"/>
              </a:ext>
            </a:extLst>
          </p:cNvPr>
          <p:cNvSpPr txBox="1"/>
          <p:nvPr/>
        </p:nvSpPr>
        <p:spPr>
          <a:xfrm>
            <a:off x="8484823" y="6488668"/>
            <a:ext cx="3707177" cy="369332"/>
          </a:xfrm>
          <a:prstGeom prst="rect">
            <a:avLst/>
          </a:prstGeom>
          <a:noFill/>
        </p:spPr>
        <p:txBody>
          <a:bodyPr wrap="square" rtlCol="0">
            <a:spAutoFit/>
          </a:bodyPr>
          <a:lstStyle/>
          <a:p>
            <a:r>
              <a:rPr lang="en-US" i="1" dirty="0"/>
              <a:t>INAF School of AI, Naples, April 14-17</a:t>
            </a:r>
          </a:p>
        </p:txBody>
      </p:sp>
      <p:sp>
        <p:nvSpPr>
          <p:cNvPr id="7" name="CasellaDiTesto 6">
            <a:extLst>
              <a:ext uri="{FF2B5EF4-FFF2-40B4-BE49-F238E27FC236}">
                <a16:creationId xmlns:a16="http://schemas.microsoft.com/office/drawing/2014/main" id="{06E317D3-0C10-45D5-B313-9C9E2583C89D}"/>
              </a:ext>
            </a:extLst>
          </p:cNvPr>
          <p:cNvSpPr txBox="1"/>
          <p:nvPr/>
        </p:nvSpPr>
        <p:spPr>
          <a:xfrm>
            <a:off x="173042" y="-17585"/>
            <a:ext cx="8573116" cy="553998"/>
          </a:xfrm>
          <a:prstGeom prst="rect">
            <a:avLst/>
          </a:prstGeom>
          <a:noFill/>
        </p:spPr>
        <p:txBody>
          <a:bodyPr wrap="none" rtlCol="0">
            <a:spAutoFit/>
          </a:bodyPr>
          <a:lstStyle/>
          <a:p>
            <a:r>
              <a:rPr lang="en-US" sz="3000" b="1" dirty="0"/>
              <a:t>The element of Deep Learning methods: </a:t>
            </a:r>
            <a:r>
              <a:rPr lang="en-US" sz="3000" b="1" dirty="0" err="1">
                <a:solidFill>
                  <a:srgbClr val="00B0F0"/>
                </a:solidFill>
              </a:rPr>
              <a:t>Upsampling</a:t>
            </a:r>
            <a:endParaRPr lang="en-US" sz="3000" b="1" dirty="0">
              <a:solidFill>
                <a:srgbClr val="00B0F0"/>
              </a:solidFill>
            </a:endParaRPr>
          </a:p>
        </p:txBody>
      </p:sp>
      <p:sp>
        <p:nvSpPr>
          <p:cNvPr id="8" name="CasellaDiTesto 7">
            <a:extLst>
              <a:ext uri="{FF2B5EF4-FFF2-40B4-BE49-F238E27FC236}">
                <a16:creationId xmlns:a16="http://schemas.microsoft.com/office/drawing/2014/main" id="{32DFCEA8-C060-49FB-AAAE-EA893A693527}"/>
              </a:ext>
            </a:extLst>
          </p:cNvPr>
          <p:cNvSpPr txBox="1"/>
          <p:nvPr/>
        </p:nvSpPr>
        <p:spPr>
          <a:xfrm>
            <a:off x="61546" y="572894"/>
            <a:ext cx="10296574" cy="369332"/>
          </a:xfrm>
          <a:prstGeom prst="rect">
            <a:avLst/>
          </a:prstGeom>
          <a:noFill/>
        </p:spPr>
        <p:txBody>
          <a:bodyPr wrap="square">
            <a:spAutoFit/>
          </a:bodyPr>
          <a:lstStyle/>
          <a:p>
            <a:r>
              <a:rPr lang="en-US" sz="1800" dirty="0"/>
              <a:t>Up-sampling is the opposite mechanism of Pooling. It resize the input by interpolating the ‘new’ pixel values.</a:t>
            </a:r>
          </a:p>
        </p:txBody>
      </p:sp>
      <p:pic>
        <p:nvPicPr>
          <p:cNvPr id="22530" name="Picture 2" descr="UpSampling2D vs Conv2DTranspose: U-Net Architecture | by Tigoan  Matei-Daniel | Medium">
            <a:extLst>
              <a:ext uri="{FF2B5EF4-FFF2-40B4-BE49-F238E27FC236}">
                <a16:creationId xmlns:a16="http://schemas.microsoft.com/office/drawing/2014/main" id="{064452B1-8CA7-4D4E-8AC8-155AAAC17E5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3055" y="1748856"/>
            <a:ext cx="5937713" cy="3360288"/>
          </a:xfrm>
          <a:prstGeom prst="rect">
            <a:avLst/>
          </a:prstGeom>
          <a:noFill/>
          <a:extLst>
            <a:ext uri="{909E8E84-426E-40DD-AFC4-6F175D3DCCD1}">
              <a14:hiddenFill xmlns:a14="http://schemas.microsoft.com/office/drawing/2010/main">
                <a:solidFill>
                  <a:srgbClr val="FFFFFF"/>
                </a:solidFill>
              </a14:hiddenFill>
            </a:ext>
          </a:extLst>
        </p:spPr>
      </p:pic>
      <p:pic>
        <p:nvPicPr>
          <p:cNvPr id="24" name="Immagine 23">
            <a:extLst>
              <a:ext uri="{FF2B5EF4-FFF2-40B4-BE49-F238E27FC236}">
                <a16:creationId xmlns:a16="http://schemas.microsoft.com/office/drawing/2014/main" id="{18F2B515-12F7-4EEB-AE75-20073A27FD6B}"/>
              </a:ext>
            </a:extLst>
          </p:cNvPr>
          <p:cNvPicPr>
            <a:picLocks noChangeAspect="1"/>
          </p:cNvPicPr>
          <p:nvPr/>
        </p:nvPicPr>
        <p:blipFill rotWithShape="1">
          <a:blip r:embed="rId6"/>
          <a:srcRect r="66563"/>
          <a:stretch/>
        </p:blipFill>
        <p:spPr>
          <a:xfrm>
            <a:off x="8110220" y="1337392"/>
            <a:ext cx="2387600" cy="2366791"/>
          </a:xfrm>
          <a:prstGeom prst="rect">
            <a:avLst/>
          </a:prstGeom>
        </p:spPr>
      </p:pic>
      <p:pic>
        <p:nvPicPr>
          <p:cNvPr id="30" name="Immagine 29">
            <a:extLst>
              <a:ext uri="{FF2B5EF4-FFF2-40B4-BE49-F238E27FC236}">
                <a16:creationId xmlns:a16="http://schemas.microsoft.com/office/drawing/2014/main" id="{E3BCE833-3549-4057-A299-B1507F870D6D}"/>
              </a:ext>
            </a:extLst>
          </p:cNvPr>
          <p:cNvPicPr>
            <a:picLocks noChangeAspect="1"/>
          </p:cNvPicPr>
          <p:nvPr/>
        </p:nvPicPr>
        <p:blipFill rotWithShape="1">
          <a:blip r:embed="rId6"/>
          <a:srcRect l="33597" r="33588"/>
          <a:stretch/>
        </p:blipFill>
        <p:spPr>
          <a:xfrm>
            <a:off x="6546850" y="4068606"/>
            <a:ext cx="2343150" cy="2366791"/>
          </a:xfrm>
          <a:prstGeom prst="rect">
            <a:avLst/>
          </a:prstGeom>
        </p:spPr>
      </p:pic>
      <p:pic>
        <p:nvPicPr>
          <p:cNvPr id="31" name="Immagine 30">
            <a:extLst>
              <a:ext uri="{FF2B5EF4-FFF2-40B4-BE49-F238E27FC236}">
                <a16:creationId xmlns:a16="http://schemas.microsoft.com/office/drawing/2014/main" id="{C9E9D4A9-BA97-41E3-BE66-F017082BF2CB}"/>
              </a:ext>
            </a:extLst>
          </p:cNvPr>
          <p:cNvPicPr>
            <a:picLocks noChangeAspect="1"/>
          </p:cNvPicPr>
          <p:nvPr/>
        </p:nvPicPr>
        <p:blipFill rotWithShape="1">
          <a:blip r:embed="rId6"/>
          <a:srcRect l="66489" r="696"/>
          <a:stretch/>
        </p:blipFill>
        <p:spPr>
          <a:xfrm>
            <a:off x="9631045" y="4049319"/>
            <a:ext cx="2343150" cy="2366791"/>
          </a:xfrm>
          <a:prstGeom prst="rect">
            <a:avLst/>
          </a:prstGeom>
        </p:spPr>
      </p:pic>
      <p:sp>
        <p:nvSpPr>
          <p:cNvPr id="32" name="CasellaDiTesto 31">
            <a:extLst>
              <a:ext uri="{FF2B5EF4-FFF2-40B4-BE49-F238E27FC236}">
                <a16:creationId xmlns:a16="http://schemas.microsoft.com/office/drawing/2014/main" id="{6F8E51A3-EF38-4377-A4FF-E9908C9C4B3D}"/>
              </a:ext>
            </a:extLst>
          </p:cNvPr>
          <p:cNvSpPr txBox="1"/>
          <p:nvPr/>
        </p:nvSpPr>
        <p:spPr>
          <a:xfrm>
            <a:off x="8575614" y="1048261"/>
            <a:ext cx="1569920" cy="338554"/>
          </a:xfrm>
          <a:prstGeom prst="rect">
            <a:avLst/>
          </a:prstGeom>
          <a:noFill/>
        </p:spPr>
        <p:txBody>
          <a:bodyPr wrap="square">
            <a:spAutoFit/>
          </a:bodyPr>
          <a:lstStyle/>
          <a:p>
            <a:r>
              <a:rPr lang="en-US" sz="1600" dirty="0"/>
              <a:t>Original image</a:t>
            </a:r>
          </a:p>
        </p:txBody>
      </p:sp>
      <p:sp>
        <p:nvSpPr>
          <p:cNvPr id="33" name="CasellaDiTesto 32">
            <a:extLst>
              <a:ext uri="{FF2B5EF4-FFF2-40B4-BE49-F238E27FC236}">
                <a16:creationId xmlns:a16="http://schemas.microsoft.com/office/drawing/2014/main" id="{07599148-349B-4F65-80AB-565BDDF57858}"/>
              </a:ext>
            </a:extLst>
          </p:cNvPr>
          <p:cNvSpPr txBox="1"/>
          <p:nvPr/>
        </p:nvSpPr>
        <p:spPr>
          <a:xfrm>
            <a:off x="6876083" y="3760795"/>
            <a:ext cx="1569920" cy="338554"/>
          </a:xfrm>
          <a:prstGeom prst="rect">
            <a:avLst/>
          </a:prstGeom>
          <a:noFill/>
        </p:spPr>
        <p:txBody>
          <a:bodyPr wrap="square">
            <a:spAutoFit/>
          </a:bodyPr>
          <a:lstStyle/>
          <a:p>
            <a:r>
              <a:rPr lang="en-US" sz="1600" dirty="0"/>
              <a:t>2x </a:t>
            </a:r>
            <a:r>
              <a:rPr lang="en-US" sz="1600" dirty="0" err="1"/>
              <a:t>Upsampling</a:t>
            </a:r>
            <a:endParaRPr lang="en-US" sz="1600" dirty="0"/>
          </a:p>
        </p:txBody>
      </p:sp>
      <p:sp>
        <p:nvSpPr>
          <p:cNvPr id="34" name="CasellaDiTesto 33">
            <a:extLst>
              <a:ext uri="{FF2B5EF4-FFF2-40B4-BE49-F238E27FC236}">
                <a16:creationId xmlns:a16="http://schemas.microsoft.com/office/drawing/2014/main" id="{260AD716-09F3-4336-A142-DAD04FCB0BE9}"/>
              </a:ext>
            </a:extLst>
          </p:cNvPr>
          <p:cNvSpPr txBox="1"/>
          <p:nvPr/>
        </p:nvSpPr>
        <p:spPr>
          <a:xfrm>
            <a:off x="10196076" y="3776740"/>
            <a:ext cx="1569920" cy="338554"/>
          </a:xfrm>
          <a:prstGeom prst="rect">
            <a:avLst/>
          </a:prstGeom>
          <a:noFill/>
        </p:spPr>
        <p:txBody>
          <a:bodyPr wrap="square">
            <a:spAutoFit/>
          </a:bodyPr>
          <a:lstStyle/>
          <a:p>
            <a:r>
              <a:rPr lang="en-US" sz="1600" dirty="0"/>
              <a:t>4x </a:t>
            </a:r>
            <a:r>
              <a:rPr lang="en-US" sz="1600" dirty="0" err="1"/>
              <a:t>Upsampling</a:t>
            </a:r>
            <a:endParaRPr lang="en-US" sz="1600" dirty="0"/>
          </a:p>
        </p:txBody>
      </p:sp>
    </p:spTree>
    <p:extLst>
      <p:ext uri="{BB962C8B-B14F-4D97-AF65-F5344CB8AC3E}">
        <p14:creationId xmlns:p14="http://schemas.microsoft.com/office/powerpoint/2010/main" val="230725610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BA49B5CB-0E59-47F5-A598-B008FEAB60F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555" t="5848" r="6725" b="6140"/>
          <a:stretch/>
        </p:blipFill>
        <p:spPr bwMode="auto">
          <a:xfrm>
            <a:off x="11390552" y="-17585"/>
            <a:ext cx="801448" cy="80411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662D03B7-781F-465F-B63F-5FECEC74ED4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2882" t="12118" r="9832" b="18598"/>
          <a:stretch/>
        </p:blipFill>
        <p:spPr bwMode="auto">
          <a:xfrm>
            <a:off x="11435555" y="786534"/>
            <a:ext cx="731111" cy="655404"/>
          </a:xfrm>
          <a:prstGeom prst="rect">
            <a:avLst/>
          </a:prstGeom>
          <a:noFill/>
          <a:extLst>
            <a:ext uri="{909E8E84-426E-40DD-AFC4-6F175D3DCCD1}">
              <a14:hiddenFill xmlns:a14="http://schemas.microsoft.com/office/drawing/2010/main">
                <a:solidFill>
                  <a:srgbClr val="FFFFFF"/>
                </a:solidFill>
              </a14:hiddenFill>
            </a:ext>
          </a:extLst>
        </p:spPr>
      </p:pic>
      <p:pic>
        <p:nvPicPr>
          <p:cNvPr id="6" name="Immagine 5">
            <a:extLst>
              <a:ext uri="{FF2B5EF4-FFF2-40B4-BE49-F238E27FC236}">
                <a16:creationId xmlns:a16="http://schemas.microsoft.com/office/drawing/2014/main" id="{E506EE41-8FBF-4069-BE3E-A9357494240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80313" y="0"/>
            <a:ext cx="801447" cy="800101"/>
          </a:xfrm>
          <a:prstGeom prst="rect">
            <a:avLst/>
          </a:prstGeom>
          <a:ln>
            <a:noFill/>
          </a:ln>
          <a:effectLst>
            <a:outerShdw blurRad="292100" dist="139700" dir="2700000" algn="tl" rotWithShape="0">
              <a:srgbClr val="333333">
                <a:alpha val="65000"/>
              </a:srgbClr>
            </a:outerShdw>
          </a:effectLst>
        </p:spPr>
      </p:pic>
      <p:sp>
        <p:nvSpPr>
          <p:cNvPr id="9" name="CasellaDiTesto 8">
            <a:extLst>
              <a:ext uri="{FF2B5EF4-FFF2-40B4-BE49-F238E27FC236}">
                <a16:creationId xmlns:a16="http://schemas.microsoft.com/office/drawing/2014/main" id="{78F30BA7-DC35-49CF-8F0D-1A9CA614DB74}"/>
              </a:ext>
            </a:extLst>
          </p:cNvPr>
          <p:cNvSpPr txBox="1"/>
          <p:nvPr/>
        </p:nvSpPr>
        <p:spPr>
          <a:xfrm>
            <a:off x="8484823" y="6488668"/>
            <a:ext cx="3707177" cy="369332"/>
          </a:xfrm>
          <a:prstGeom prst="rect">
            <a:avLst/>
          </a:prstGeom>
          <a:noFill/>
        </p:spPr>
        <p:txBody>
          <a:bodyPr wrap="square" rtlCol="0">
            <a:spAutoFit/>
          </a:bodyPr>
          <a:lstStyle/>
          <a:p>
            <a:r>
              <a:rPr lang="en-US" i="1" dirty="0"/>
              <a:t>INAF School of AI, Naples, April 14-17</a:t>
            </a:r>
          </a:p>
        </p:txBody>
      </p:sp>
      <p:sp>
        <p:nvSpPr>
          <p:cNvPr id="7" name="CasellaDiTesto 6">
            <a:extLst>
              <a:ext uri="{FF2B5EF4-FFF2-40B4-BE49-F238E27FC236}">
                <a16:creationId xmlns:a16="http://schemas.microsoft.com/office/drawing/2014/main" id="{06E317D3-0C10-45D5-B313-9C9E2583C89D}"/>
              </a:ext>
            </a:extLst>
          </p:cNvPr>
          <p:cNvSpPr txBox="1"/>
          <p:nvPr/>
        </p:nvSpPr>
        <p:spPr>
          <a:xfrm>
            <a:off x="173042" y="-17585"/>
            <a:ext cx="8009244" cy="553998"/>
          </a:xfrm>
          <a:prstGeom prst="rect">
            <a:avLst/>
          </a:prstGeom>
          <a:noFill/>
        </p:spPr>
        <p:txBody>
          <a:bodyPr wrap="none" rtlCol="0">
            <a:spAutoFit/>
          </a:bodyPr>
          <a:lstStyle/>
          <a:p>
            <a:r>
              <a:rPr lang="en-US" sz="3000" b="1" dirty="0"/>
              <a:t>The element of Deep Learning methods: </a:t>
            </a:r>
            <a:r>
              <a:rPr lang="en-US" sz="3000" b="1" dirty="0">
                <a:solidFill>
                  <a:srgbClr val="00B0F0"/>
                </a:solidFill>
              </a:rPr>
              <a:t>Dropout</a:t>
            </a:r>
          </a:p>
        </p:txBody>
      </p:sp>
      <p:sp>
        <p:nvSpPr>
          <p:cNvPr id="8" name="CasellaDiTesto 7">
            <a:extLst>
              <a:ext uri="{FF2B5EF4-FFF2-40B4-BE49-F238E27FC236}">
                <a16:creationId xmlns:a16="http://schemas.microsoft.com/office/drawing/2014/main" id="{32DFCEA8-C060-49FB-AAAE-EA893A693527}"/>
              </a:ext>
            </a:extLst>
          </p:cNvPr>
          <p:cNvSpPr txBox="1"/>
          <p:nvPr/>
        </p:nvSpPr>
        <p:spPr>
          <a:xfrm>
            <a:off x="61546" y="572894"/>
            <a:ext cx="10296574" cy="923330"/>
          </a:xfrm>
          <a:prstGeom prst="rect">
            <a:avLst/>
          </a:prstGeom>
          <a:noFill/>
        </p:spPr>
        <p:txBody>
          <a:bodyPr wrap="square">
            <a:spAutoFit/>
          </a:bodyPr>
          <a:lstStyle/>
          <a:p>
            <a:r>
              <a:rPr lang="en-US" sz="1800" b="1" dirty="0"/>
              <a:t>Dropout</a:t>
            </a:r>
            <a:r>
              <a:rPr lang="en-US" sz="1800" dirty="0"/>
              <a:t> is regularization technique which randomly ‘drops out’ (i.e. deactivate) neurons during the training. This ‘connections pruning’ prevents neurons from relying one specific neighbors (</a:t>
            </a:r>
            <a:r>
              <a:rPr lang="en-US" sz="1800" dirty="0" err="1"/>
              <a:t>a.k.a</a:t>
            </a:r>
            <a:r>
              <a:rPr lang="en-US" sz="1800" dirty="0"/>
              <a:t> co-adaptation problem).</a:t>
            </a:r>
          </a:p>
        </p:txBody>
      </p:sp>
      <p:pic>
        <p:nvPicPr>
          <p:cNvPr id="17410" name="Picture 2" descr="Dropout in (Deep) Machine learning | by Amar Budhiraja | Medium">
            <a:extLst>
              <a:ext uri="{FF2B5EF4-FFF2-40B4-BE49-F238E27FC236}">
                <a16:creationId xmlns:a16="http://schemas.microsoft.com/office/drawing/2014/main" id="{9225BAC5-1F45-4436-8C8B-A55D4148C6B8}"/>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b="9086"/>
          <a:stretch/>
        </p:blipFill>
        <p:spPr bwMode="auto">
          <a:xfrm>
            <a:off x="1531313" y="1819856"/>
            <a:ext cx="8414412" cy="3810292"/>
          </a:xfrm>
          <a:prstGeom prst="rect">
            <a:avLst/>
          </a:prstGeom>
          <a:noFill/>
          <a:extLst>
            <a:ext uri="{909E8E84-426E-40DD-AFC4-6F175D3DCCD1}">
              <a14:hiddenFill xmlns:a14="http://schemas.microsoft.com/office/drawing/2010/main">
                <a:solidFill>
                  <a:srgbClr val="FFFFFF"/>
                </a:solidFill>
              </a14:hiddenFill>
            </a:ext>
          </a:extLst>
        </p:spPr>
      </p:pic>
      <p:sp>
        <p:nvSpPr>
          <p:cNvPr id="14" name="CasellaDiTesto 13">
            <a:extLst>
              <a:ext uri="{FF2B5EF4-FFF2-40B4-BE49-F238E27FC236}">
                <a16:creationId xmlns:a16="http://schemas.microsoft.com/office/drawing/2014/main" id="{631F3F26-CAD7-442C-901F-618FFA1FAACB}"/>
              </a:ext>
            </a:extLst>
          </p:cNvPr>
          <p:cNvSpPr txBox="1"/>
          <p:nvPr/>
        </p:nvSpPr>
        <p:spPr>
          <a:xfrm>
            <a:off x="2602464" y="5615226"/>
            <a:ext cx="2358851" cy="584775"/>
          </a:xfrm>
          <a:prstGeom prst="rect">
            <a:avLst/>
          </a:prstGeom>
          <a:noFill/>
        </p:spPr>
        <p:txBody>
          <a:bodyPr wrap="none" rtlCol="0">
            <a:spAutoFit/>
          </a:bodyPr>
          <a:lstStyle/>
          <a:p>
            <a:pPr algn="ctr"/>
            <a:r>
              <a:rPr lang="en-US" sz="1600" dirty="0"/>
              <a:t>Standard Fully Connected </a:t>
            </a:r>
          </a:p>
          <a:p>
            <a:pPr algn="ctr"/>
            <a:r>
              <a:rPr lang="en-US" sz="1600" dirty="0"/>
              <a:t>Network</a:t>
            </a:r>
          </a:p>
        </p:txBody>
      </p:sp>
      <p:sp>
        <p:nvSpPr>
          <p:cNvPr id="15" name="CasellaDiTesto 14">
            <a:extLst>
              <a:ext uri="{FF2B5EF4-FFF2-40B4-BE49-F238E27FC236}">
                <a16:creationId xmlns:a16="http://schemas.microsoft.com/office/drawing/2014/main" id="{A8019128-14C6-42AC-A4DC-C6CDF539A203}"/>
              </a:ext>
            </a:extLst>
          </p:cNvPr>
          <p:cNvSpPr txBox="1"/>
          <p:nvPr/>
        </p:nvSpPr>
        <p:spPr>
          <a:xfrm>
            <a:off x="7435739" y="5587477"/>
            <a:ext cx="1657121" cy="338554"/>
          </a:xfrm>
          <a:prstGeom prst="rect">
            <a:avLst/>
          </a:prstGeom>
          <a:noFill/>
        </p:spPr>
        <p:txBody>
          <a:bodyPr wrap="none" rtlCol="0">
            <a:spAutoFit/>
          </a:bodyPr>
          <a:lstStyle/>
          <a:p>
            <a:pPr algn="ctr"/>
            <a:r>
              <a:rPr lang="en-US" sz="1600" dirty="0"/>
              <a:t>After the dropout</a:t>
            </a:r>
          </a:p>
        </p:txBody>
      </p:sp>
    </p:spTree>
    <p:extLst>
      <p:ext uri="{BB962C8B-B14F-4D97-AF65-F5344CB8AC3E}">
        <p14:creationId xmlns:p14="http://schemas.microsoft.com/office/powerpoint/2010/main" val="163245648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BA49B5CB-0E59-47F5-A598-B008FEAB60F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555" t="5848" r="6725" b="6140"/>
          <a:stretch/>
        </p:blipFill>
        <p:spPr bwMode="auto">
          <a:xfrm>
            <a:off x="11390552" y="-17585"/>
            <a:ext cx="801448" cy="80411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662D03B7-781F-465F-B63F-5FECEC74ED4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2882" t="12118" r="9832" b="18598"/>
          <a:stretch/>
        </p:blipFill>
        <p:spPr bwMode="auto">
          <a:xfrm>
            <a:off x="11435555" y="786534"/>
            <a:ext cx="731111" cy="655404"/>
          </a:xfrm>
          <a:prstGeom prst="rect">
            <a:avLst/>
          </a:prstGeom>
          <a:noFill/>
          <a:extLst>
            <a:ext uri="{909E8E84-426E-40DD-AFC4-6F175D3DCCD1}">
              <a14:hiddenFill xmlns:a14="http://schemas.microsoft.com/office/drawing/2010/main">
                <a:solidFill>
                  <a:srgbClr val="FFFFFF"/>
                </a:solidFill>
              </a14:hiddenFill>
            </a:ext>
          </a:extLst>
        </p:spPr>
      </p:pic>
      <p:pic>
        <p:nvPicPr>
          <p:cNvPr id="6" name="Immagine 5">
            <a:extLst>
              <a:ext uri="{FF2B5EF4-FFF2-40B4-BE49-F238E27FC236}">
                <a16:creationId xmlns:a16="http://schemas.microsoft.com/office/drawing/2014/main" id="{E506EE41-8FBF-4069-BE3E-A9357494240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80313" y="0"/>
            <a:ext cx="801447" cy="800101"/>
          </a:xfrm>
          <a:prstGeom prst="rect">
            <a:avLst/>
          </a:prstGeom>
          <a:ln>
            <a:noFill/>
          </a:ln>
          <a:effectLst>
            <a:outerShdw blurRad="292100" dist="139700" dir="2700000" algn="tl" rotWithShape="0">
              <a:srgbClr val="333333">
                <a:alpha val="65000"/>
              </a:srgbClr>
            </a:outerShdw>
          </a:effectLst>
        </p:spPr>
      </p:pic>
      <p:sp>
        <p:nvSpPr>
          <p:cNvPr id="9" name="CasellaDiTesto 8">
            <a:extLst>
              <a:ext uri="{FF2B5EF4-FFF2-40B4-BE49-F238E27FC236}">
                <a16:creationId xmlns:a16="http://schemas.microsoft.com/office/drawing/2014/main" id="{78F30BA7-DC35-49CF-8F0D-1A9CA614DB74}"/>
              </a:ext>
            </a:extLst>
          </p:cNvPr>
          <p:cNvSpPr txBox="1"/>
          <p:nvPr/>
        </p:nvSpPr>
        <p:spPr>
          <a:xfrm>
            <a:off x="8484823" y="6488668"/>
            <a:ext cx="3707177" cy="369332"/>
          </a:xfrm>
          <a:prstGeom prst="rect">
            <a:avLst/>
          </a:prstGeom>
          <a:noFill/>
        </p:spPr>
        <p:txBody>
          <a:bodyPr wrap="square" rtlCol="0">
            <a:spAutoFit/>
          </a:bodyPr>
          <a:lstStyle/>
          <a:p>
            <a:r>
              <a:rPr lang="en-US" i="1" dirty="0"/>
              <a:t>INAF School of AI, Naples, April 14-17</a:t>
            </a:r>
          </a:p>
        </p:txBody>
      </p:sp>
      <p:sp>
        <p:nvSpPr>
          <p:cNvPr id="7" name="CasellaDiTesto 6">
            <a:extLst>
              <a:ext uri="{FF2B5EF4-FFF2-40B4-BE49-F238E27FC236}">
                <a16:creationId xmlns:a16="http://schemas.microsoft.com/office/drawing/2014/main" id="{0C401DF7-2273-4695-9E04-5D91EFF0EBB0}"/>
              </a:ext>
            </a:extLst>
          </p:cNvPr>
          <p:cNvSpPr txBox="1"/>
          <p:nvPr/>
        </p:nvSpPr>
        <p:spPr>
          <a:xfrm>
            <a:off x="173042" y="-17585"/>
            <a:ext cx="8455328" cy="1077218"/>
          </a:xfrm>
          <a:prstGeom prst="rect">
            <a:avLst/>
          </a:prstGeom>
          <a:noFill/>
        </p:spPr>
        <p:txBody>
          <a:bodyPr wrap="none" rtlCol="0">
            <a:spAutoFit/>
          </a:bodyPr>
          <a:lstStyle/>
          <a:p>
            <a:r>
              <a:rPr lang="en-US" sz="3200" b="1" dirty="0"/>
              <a:t>Building a Convolutional Neural Network (CNN): </a:t>
            </a:r>
          </a:p>
          <a:p>
            <a:r>
              <a:rPr lang="en-US" sz="3200" b="1" dirty="0">
                <a:solidFill>
                  <a:srgbClr val="0070C0"/>
                </a:solidFill>
              </a:rPr>
              <a:t>the simplest block of the chain</a:t>
            </a:r>
          </a:p>
        </p:txBody>
      </p:sp>
      <p:sp>
        <p:nvSpPr>
          <p:cNvPr id="8" name="CasellaDiTesto 7">
            <a:extLst>
              <a:ext uri="{FF2B5EF4-FFF2-40B4-BE49-F238E27FC236}">
                <a16:creationId xmlns:a16="http://schemas.microsoft.com/office/drawing/2014/main" id="{0F429A21-D944-441A-9448-63E8B0683CAC}"/>
              </a:ext>
            </a:extLst>
          </p:cNvPr>
          <p:cNvSpPr txBox="1"/>
          <p:nvPr/>
        </p:nvSpPr>
        <p:spPr>
          <a:xfrm>
            <a:off x="293244" y="1217405"/>
            <a:ext cx="3968132" cy="338554"/>
          </a:xfrm>
          <a:prstGeom prst="rect">
            <a:avLst/>
          </a:prstGeom>
          <a:noFill/>
        </p:spPr>
        <p:txBody>
          <a:bodyPr wrap="square" rtlCol="0">
            <a:spAutoFit/>
          </a:bodyPr>
          <a:lstStyle/>
          <a:p>
            <a:r>
              <a:rPr lang="en-US" sz="1600" dirty="0"/>
              <a:t>The simplest block in a CNN is chain like this:</a:t>
            </a:r>
          </a:p>
        </p:txBody>
      </p:sp>
      <p:sp>
        <p:nvSpPr>
          <p:cNvPr id="10" name="CasellaDiTesto 9">
            <a:extLst>
              <a:ext uri="{FF2B5EF4-FFF2-40B4-BE49-F238E27FC236}">
                <a16:creationId xmlns:a16="http://schemas.microsoft.com/office/drawing/2014/main" id="{90210861-9A0A-4DA5-B411-0CB9D047305B}"/>
              </a:ext>
            </a:extLst>
          </p:cNvPr>
          <p:cNvSpPr txBox="1"/>
          <p:nvPr/>
        </p:nvSpPr>
        <p:spPr>
          <a:xfrm>
            <a:off x="411051" y="1702921"/>
            <a:ext cx="926407" cy="369332"/>
          </a:xfrm>
          <a:prstGeom prst="rect">
            <a:avLst/>
          </a:prstGeom>
          <a:noFill/>
          <a:ln w="25400">
            <a:solidFill>
              <a:schemeClr val="tx1"/>
            </a:solidFill>
          </a:ln>
        </p:spPr>
        <p:txBody>
          <a:bodyPr wrap="none" rtlCol="0">
            <a:spAutoFit/>
          </a:bodyPr>
          <a:lstStyle/>
          <a:p>
            <a:r>
              <a:rPr lang="en-US" dirty="0"/>
              <a:t>CONV-1</a:t>
            </a:r>
          </a:p>
        </p:txBody>
      </p:sp>
      <p:cxnSp>
        <p:nvCxnSpPr>
          <p:cNvPr id="11" name="Connettore 2 10">
            <a:extLst>
              <a:ext uri="{FF2B5EF4-FFF2-40B4-BE49-F238E27FC236}">
                <a16:creationId xmlns:a16="http://schemas.microsoft.com/office/drawing/2014/main" id="{1A4E5328-65EB-49A0-8436-F699227D50A9}"/>
              </a:ext>
            </a:extLst>
          </p:cNvPr>
          <p:cNvCxnSpPr>
            <a:cxnSpLocks/>
            <a:stCxn id="10" idx="3"/>
            <a:endCxn id="12" idx="1"/>
          </p:cNvCxnSpPr>
          <p:nvPr/>
        </p:nvCxnSpPr>
        <p:spPr>
          <a:xfrm>
            <a:off x="1337458" y="1887587"/>
            <a:ext cx="257850"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a16="http://schemas.microsoft.com/office/drawing/2014/main" id="{FF889DA0-3652-4CEB-89A4-5EB3EF4EA9A6}"/>
              </a:ext>
            </a:extLst>
          </p:cNvPr>
          <p:cNvSpPr txBox="1"/>
          <p:nvPr/>
        </p:nvSpPr>
        <p:spPr>
          <a:xfrm>
            <a:off x="1595308" y="1702921"/>
            <a:ext cx="926407" cy="369332"/>
          </a:xfrm>
          <a:prstGeom prst="rect">
            <a:avLst/>
          </a:prstGeom>
          <a:noFill/>
          <a:ln w="25400">
            <a:solidFill>
              <a:schemeClr val="tx1"/>
            </a:solidFill>
          </a:ln>
        </p:spPr>
        <p:txBody>
          <a:bodyPr wrap="none" rtlCol="0">
            <a:spAutoFit/>
          </a:bodyPr>
          <a:lstStyle/>
          <a:p>
            <a:r>
              <a:rPr lang="en-US" dirty="0"/>
              <a:t>CONV-2</a:t>
            </a:r>
          </a:p>
        </p:txBody>
      </p:sp>
      <p:cxnSp>
        <p:nvCxnSpPr>
          <p:cNvPr id="13" name="Connettore 2 12">
            <a:extLst>
              <a:ext uri="{FF2B5EF4-FFF2-40B4-BE49-F238E27FC236}">
                <a16:creationId xmlns:a16="http://schemas.microsoft.com/office/drawing/2014/main" id="{54F77E2B-D216-4A90-9128-CA7061FB845C}"/>
              </a:ext>
            </a:extLst>
          </p:cNvPr>
          <p:cNvCxnSpPr>
            <a:cxnSpLocks/>
            <a:endCxn id="14" idx="1"/>
          </p:cNvCxnSpPr>
          <p:nvPr/>
        </p:nvCxnSpPr>
        <p:spPr>
          <a:xfrm>
            <a:off x="3077119" y="1894514"/>
            <a:ext cx="257850"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CasellaDiTesto 13">
            <a:extLst>
              <a:ext uri="{FF2B5EF4-FFF2-40B4-BE49-F238E27FC236}">
                <a16:creationId xmlns:a16="http://schemas.microsoft.com/office/drawing/2014/main" id="{2CDC7088-A5BD-4392-8C8D-D07B2ECFDED7}"/>
              </a:ext>
            </a:extLst>
          </p:cNvPr>
          <p:cNvSpPr txBox="1"/>
          <p:nvPr/>
        </p:nvSpPr>
        <p:spPr>
          <a:xfrm>
            <a:off x="3334969" y="1709848"/>
            <a:ext cx="931217" cy="369332"/>
          </a:xfrm>
          <a:prstGeom prst="rect">
            <a:avLst/>
          </a:prstGeom>
          <a:noFill/>
          <a:ln w="25400">
            <a:solidFill>
              <a:schemeClr val="tx1"/>
            </a:solidFill>
          </a:ln>
        </p:spPr>
        <p:txBody>
          <a:bodyPr wrap="none" rtlCol="0">
            <a:spAutoFit/>
          </a:bodyPr>
          <a:lstStyle/>
          <a:p>
            <a:r>
              <a:rPr lang="en-US" dirty="0"/>
              <a:t>CONV-n</a:t>
            </a:r>
          </a:p>
        </p:txBody>
      </p:sp>
      <p:cxnSp>
        <p:nvCxnSpPr>
          <p:cNvPr id="15" name="Connettore 2 14">
            <a:extLst>
              <a:ext uri="{FF2B5EF4-FFF2-40B4-BE49-F238E27FC236}">
                <a16:creationId xmlns:a16="http://schemas.microsoft.com/office/drawing/2014/main" id="{81A075DB-2C89-4864-808F-E172E9E6081E}"/>
              </a:ext>
            </a:extLst>
          </p:cNvPr>
          <p:cNvCxnSpPr>
            <a:cxnSpLocks/>
          </p:cNvCxnSpPr>
          <p:nvPr/>
        </p:nvCxnSpPr>
        <p:spPr>
          <a:xfrm>
            <a:off x="2521715" y="1896960"/>
            <a:ext cx="257850"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CasellaDiTesto 15">
            <a:extLst>
              <a:ext uri="{FF2B5EF4-FFF2-40B4-BE49-F238E27FC236}">
                <a16:creationId xmlns:a16="http://schemas.microsoft.com/office/drawing/2014/main" id="{278044A3-7CD4-4CB8-9B1A-339855C5456C}"/>
              </a:ext>
            </a:extLst>
          </p:cNvPr>
          <p:cNvSpPr txBox="1"/>
          <p:nvPr/>
        </p:nvSpPr>
        <p:spPr>
          <a:xfrm>
            <a:off x="2756660" y="1646803"/>
            <a:ext cx="343364" cy="369332"/>
          </a:xfrm>
          <a:prstGeom prst="rect">
            <a:avLst/>
          </a:prstGeom>
          <a:noFill/>
        </p:spPr>
        <p:txBody>
          <a:bodyPr wrap="none" rtlCol="0">
            <a:spAutoFit/>
          </a:bodyPr>
          <a:lstStyle/>
          <a:p>
            <a:r>
              <a:rPr lang="en-US" dirty="0"/>
              <a:t>…</a:t>
            </a:r>
          </a:p>
        </p:txBody>
      </p:sp>
      <p:cxnSp>
        <p:nvCxnSpPr>
          <p:cNvPr id="17" name="Connettore 2 16">
            <a:extLst>
              <a:ext uri="{FF2B5EF4-FFF2-40B4-BE49-F238E27FC236}">
                <a16:creationId xmlns:a16="http://schemas.microsoft.com/office/drawing/2014/main" id="{73C74178-F772-420B-AEA9-387606940629}"/>
              </a:ext>
            </a:extLst>
          </p:cNvPr>
          <p:cNvCxnSpPr>
            <a:cxnSpLocks/>
            <a:endCxn id="18" idx="1"/>
          </p:cNvCxnSpPr>
          <p:nvPr/>
        </p:nvCxnSpPr>
        <p:spPr>
          <a:xfrm>
            <a:off x="4261376" y="1894514"/>
            <a:ext cx="257850"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 name="CasellaDiTesto 17">
            <a:extLst>
              <a:ext uri="{FF2B5EF4-FFF2-40B4-BE49-F238E27FC236}">
                <a16:creationId xmlns:a16="http://schemas.microsoft.com/office/drawing/2014/main" id="{FA3B4340-C028-495D-86D9-2416B476C12D}"/>
              </a:ext>
            </a:extLst>
          </p:cNvPr>
          <p:cNvSpPr txBox="1"/>
          <p:nvPr/>
        </p:nvSpPr>
        <p:spPr>
          <a:xfrm>
            <a:off x="4519226" y="1709848"/>
            <a:ext cx="595228" cy="369332"/>
          </a:xfrm>
          <a:prstGeom prst="rect">
            <a:avLst/>
          </a:prstGeom>
          <a:noFill/>
          <a:ln w="25400">
            <a:solidFill>
              <a:schemeClr val="tx1"/>
            </a:solidFill>
          </a:ln>
        </p:spPr>
        <p:txBody>
          <a:bodyPr wrap="none" rtlCol="0">
            <a:spAutoFit/>
          </a:bodyPr>
          <a:lstStyle/>
          <a:p>
            <a:r>
              <a:rPr lang="en-US" dirty="0"/>
              <a:t>Pool</a:t>
            </a:r>
          </a:p>
        </p:txBody>
      </p:sp>
      <p:cxnSp>
        <p:nvCxnSpPr>
          <p:cNvPr id="19" name="Connettore 2 18">
            <a:extLst>
              <a:ext uri="{FF2B5EF4-FFF2-40B4-BE49-F238E27FC236}">
                <a16:creationId xmlns:a16="http://schemas.microsoft.com/office/drawing/2014/main" id="{A4A2C48F-BC35-4A4A-B9C4-7D6F37CB621F}"/>
              </a:ext>
            </a:extLst>
          </p:cNvPr>
          <p:cNvCxnSpPr>
            <a:cxnSpLocks/>
            <a:stCxn id="18" idx="3"/>
            <a:endCxn id="20" idx="1"/>
          </p:cNvCxnSpPr>
          <p:nvPr/>
        </p:nvCxnSpPr>
        <p:spPr>
          <a:xfrm>
            <a:off x="5114454" y="1894514"/>
            <a:ext cx="242972" cy="476"/>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0" name="CasellaDiTesto 19">
            <a:extLst>
              <a:ext uri="{FF2B5EF4-FFF2-40B4-BE49-F238E27FC236}">
                <a16:creationId xmlns:a16="http://schemas.microsoft.com/office/drawing/2014/main" id="{E8FE1CCA-538E-4E8F-9B9B-477EBF506FAD}"/>
              </a:ext>
            </a:extLst>
          </p:cNvPr>
          <p:cNvSpPr txBox="1"/>
          <p:nvPr/>
        </p:nvSpPr>
        <p:spPr>
          <a:xfrm>
            <a:off x="5357426" y="1571824"/>
            <a:ext cx="1181029" cy="646331"/>
          </a:xfrm>
          <a:prstGeom prst="rect">
            <a:avLst/>
          </a:prstGeom>
          <a:noFill/>
          <a:ln w="25400">
            <a:solidFill>
              <a:schemeClr val="tx1"/>
            </a:solidFill>
          </a:ln>
        </p:spPr>
        <p:txBody>
          <a:bodyPr wrap="none" rtlCol="0">
            <a:spAutoFit/>
          </a:bodyPr>
          <a:lstStyle/>
          <a:p>
            <a:pPr algn="ctr"/>
            <a:r>
              <a:rPr lang="en-US" dirty="0"/>
              <a:t>Activation </a:t>
            </a:r>
          </a:p>
          <a:p>
            <a:pPr algn="ctr"/>
            <a:r>
              <a:rPr lang="en-US" dirty="0"/>
              <a:t>function</a:t>
            </a:r>
          </a:p>
        </p:txBody>
      </p:sp>
      <p:sp>
        <p:nvSpPr>
          <p:cNvPr id="21" name="CasellaDiTesto 20">
            <a:extLst>
              <a:ext uri="{FF2B5EF4-FFF2-40B4-BE49-F238E27FC236}">
                <a16:creationId xmlns:a16="http://schemas.microsoft.com/office/drawing/2014/main" id="{4059A495-DFFB-421D-9F5A-D220EC9DC978}"/>
              </a:ext>
            </a:extLst>
          </p:cNvPr>
          <p:cNvSpPr txBox="1"/>
          <p:nvPr/>
        </p:nvSpPr>
        <p:spPr>
          <a:xfrm>
            <a:off x="293242" y="2459926"/>
            <a:ext cx="6736207" cy="338554"/>
          </a:xfrm>
          <a:prstGeom prst="rect">
            <a:avLst/>
          </a:prstGeom>
          <a:noFill/>
        </p:spPr>
        <p:txBody>
          <a:bodyPr wrap="square" rtlCol="0">
            <a:spAutoFit/>
          </a:bodyPr>
          <a:lstStyle/>
          <a:p>
            <a:r>
              <a:rPr lang="en-US" sz="1600" dirty="0"/>
              <a:t>Or, the activation function can be applied after each convolution (e.g. a ReLU):</a:t>
            </a:r>
          </a:p>
        </p:txBody>
      </p:sp>
      <p:sp>
        <p:nvSpPr>
          <p:cNvPr id="22" name="CasellaDiTesto 21">
            <a:extLst>
              <a:ext uri="{FF2B5EF4-FFF2-40B4-BE49-F238E27FC236}">
                <a16:creationId xmlns:a16="http://schemas.microsoft.com/office/drawing/2014/main" id="{4E2F6B15-4492-4393-A26F-BCACE7AEF226}"/>
              </a:ext>
            </a:extLst>
          </p:cNvPr>
          <p:cNvSpPr txBox="1"/>
          <p:nvPr/>
        </p:nvSpPr>
        <p:spPr>
          <a:xfrm>
            <a:off x="409584" y="2930936"/>
            <a:ext cx="926407" cy="646331"/>
          </a:xfrm>
          <a:prstGeom prst="rect">
            <a:avLst/>
          </a:prstGeom>
          <a:noFill/>
          <a:ln w="25400">
            <a:solidFill>
              <a:schemeClr val="tx1"/>
            </a:solidFill>
          </a:ln>
        </p:spPr>
        <p:txBody>
          <a:bodyPr wrap="none" rtlCol="0">
            <a:spAutoFit/>
          </a:bodyPr>
          <a:lstStyle/>
          <a:p>
            <a:pPr algn="ctr"/>
            <a:r>
              <a:rPr lang="en-US" dirty="0"/>
              <a:t>CONV-1</a:t>
            </a:r>
          </a:p>
          <a:p>
            <a:pPr algn="ctr"/>
            <a:r>
              <a:rPr lang="en-US" dirty="0"/>
              <a:t>(ReLU)</a:t>
            </a:r>
          </a:p>
        </p:txBody>
      </p:sp>
      <p:cxnSp>
        <p:nvCxnSpPr>
          <p:cNvPr id="23" name="Connettore 2 22">
            <a:extLst>
              <a:ext uri="{FF2B5EF4-FFF2-40B4-BE49-F238E27FC236}">
                <a16:creationId xmlns:a16="http://schemas.microsoft.com/office/drawing/2014/main" id="{3466037A-3C8D-40F7-8A4D-13222F170E01}"/>
              </a:ext>
            </a:extLst>
          </p:cNvPr>
          <p:cNvCxnSpPr>
            <a:cxnSpLocks/>
            <a:stCxn id="22" idx="3"/>
            <a:endCxn id="24" idx="1"/>
          </p:cNvCxnSpPr>
          <p:nvPr/>
        </p:nvCxnSpPr>
        <p:spPr>
          <a:xfrm>
            <a:off x="1335991" y="3254102"/>
            <a:ext cx="257850"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 name="CasellaDiTesto 23">
            <a:extLst>
              <a:ext uri="{FF2B5EF4-FFF2-40B4-BE49-F238E27FC236}">
                <a16:creationId xmlns:a16="http://schemas.microsoft.com/office/drawing/2014/main" id="{E6BF2122-0727-4C23-AC32-A03C22F1E923}"/>
              </a:ext>
            </a:extLst>
          </p:cNvPr>
          <p:cNvSpPr txBox="1"/>
          <p:nvPr/>
        </p:nvSpPr>
        <p:spPr>
          <a:xfrm>
            <a:off x="1593841" y="2930936"/>
            <a:ext cx="926407" cy="646331"/>
          </a:xfrm>
          <a:prstGeom prst="rect">
            <a:avLst/>
          </a:prstGeom>
          <a:noFill/>
          <a:ln w="25400">
            <a:solidFill>
              <a:schemeClr val="tx1"/>
            </a:solidFill>
          </a:ln>
        </p:spPr>
        <p:txBody>
          <a:bodyPr wrap="none" rtlCol="0">
            <a:spAutoFit/>
          </a:bodyPr>
          <a:lstStyle/>
          <a:p>
            <a:pPr algn="ctr"/>
            <a:r>
              <a:rPr lang="en-US" dirty="0"/>
              <a:t>CONV-2</a:t>
            </a:r>
          </a:p>
          <a:p>
            <a:pPr algn="ctr"/>
            <a:r>
              <a:rPr lang="en-US" dirty="0"/>
              <a:t>(ReLU)</a:t>
            </a:r>
          </a:p>
        </p:txBody>
      </p:sp>
      <p:cxnSp>
        <p:nvCxnSpPr>
          <p:cNvPr id="25" name="Connettore 2 24">
            <a:extLst>
              <a:ext uri="{FF2B5EF4-FFF2-40B4-BE49-F238E27FC236}">
                <a16:creationId xmlns:a16="http://schemas.microsoft.com/office/drawing/2014/main" id="{B8B85BA0-30F6-4E2C-B647-6EFA46760C6D}"/>
              </a:ext>
            </a:extLst>
          </p:cNvPr>
          <p:cNvCxnSpPr>
            <a:cxnSpLocks/>
          </p:cNvCxnSpPr>
          <p:nvPr/>
        </p:nvCxnSpPr>
        <p:spPr>
          <a:xfrm>
            <a:off x="3078554" y="3254102"/>
            <a:ext cx="252000"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6" name="CasellaDiTesto 25">
            <a:extLst>
              <a:ext uri="{FF2B5EF4-FFF2-40B4-BE49-F238E27FC236}">
                <a16:creationId xmlns:a16="http://schemas.microsoft.com/office/drawing/2014/main" id="{B0D9910A-CB08-4ED2-BD03-A6CC73B038C1}"/>
              </a:ext>
            </a:extLst>
          </p:cNvPr>
          <p:cNvSpPr txBox="1"/>
          <p:nvPr/>
        </p:nvSpPr>
        <p:spPr>
          <a:xfrm>
            <a:off x="3333502" y="2933467"/>
            <a:ext cx="931217" cy="646331"/>
          </a:xfrm>
          <a:prstGeom prst="rect">
            <a:avLst/>
          </a:prstGeom>
          <a:noFill/>
          <a:ln w="25400">
            <a:solidFill>
              <a:schemeClr val="tx1"/>
            </a:solidFill>
          </a:ln>
        </p:spPr>
        <p:txBody>
          <a:bodyPr wrap="none" rtlCol="0">
            <a:spAutoFit/>
          </a:bodyPr>
          <a:lstStyle/>
          <a:p>
            <a:pPr algn="ctr"/>
            <a:r>
              <a:rPr lang="en-US" dirty="0"/>
              <a:t>CONV-n</a:t>
            </a:r>
          </a:p>
          <a:p>
            <a:pPr algn="ctr"/>
            <a:r>
              <a:rPr lang="en-US" dirty="0"/>
              <a:t>(ReLU)</a:t>
            </a:r>
          </a:p>
        </p:txBody>
      </p:sp>
      <p:cxnSp>
        <p:nvCxnSpPr>
          <p:cNvPr id="27" name="Connettore 2 26">
            <a:extLst>
              <a:ext uri="{FF2B5EF4-FFF2-40B4-BE49-F238E27FC236}">
                <a16:creationId xmlns:a16="http://schemas.microsoft.com/office/drawing/2014/main" id="{AA2626A6-B043-4CED-ADB9-E9A487991729}"/>
              </a:ext>
            </a:extLst>
          </p:cNvPr>
          <p:cNvCxnSpPr>
            <a:cxnSpLocks/>
          </p:cNvCxnSpPr>
          <p:nvPr/>
        </p:nvCxnSpPr>
        <p:spPr>
          <a:xfrm>
            <a:off x="2520248" y="3252459"/>
            <a:ext cx="257850"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8" name="CasellaDiTesto 27">
            <a:extLst>
              <a:ext uri="{FF2B5EF4-FFF2-40B4-BE49-F238E27FC236}">
                <a16:creationId xmlns:a16="http://schemas.microsoft.com/office/drawing/2014/main" id="{D1EF6307-46CC-4CD3-9979-8287563CA9BE}"/>
              </a:ext>
            </a:extLst>
          </p:cNvPr>
          <p:cNvSpPr txBox="1"/>
          <p:nvPr/>
        </p:nvSpPr>
        <p:spPr>
          <a:xfrm>
            <a:off x="2755193" y="2995468"/>
            <a:ext cx="343364" cy="369332"/>
          </a:xfrm>
          <a:prstGeom prst="rect">
            <a:avLst/>
          </a:prstGeom>
          <a:noFill/>
        </p:spPr>
        <p:txBody>
          <a:bodyPr wrap="none" rtlCol="0">
            <a:spAutoFit/>
          </a:bodyPr>
          <a:lstStyle/>
          <a:p>
            <a:r>
              <a:rPr lang="en-US" dirty="0"/>
              <a:t>…</a:t>
            </a:r>
          </a:p>
        </p:txBody>
      </p:sp>
      <p:cxnSp>
        <p:nvCxnSpPr>
          <p:cNvPr id="29" name="Connettore 2 28">
            <a:extLst>
              <a:ext uri="{FF2B5EF4-FFF2-40B4-BE49-F238E27FC236}">
                <a16:creationId xmlns:a16="http://schemas.microsoft.com/office/drawing/2014/main" id="{18C9750D-8CB7-4C49-9773-5CB772CF594D}"/>
              </a:ext>
            </a:extLst>
          </p:cNvPr>
          <p:cNvCxnSpPr>
            <a:cxnSpLocks/>
            <a:stCxn id="26" idx="3"/>
            <a:endCxn id="30" idx="1"/>
          </p:cNvCxnSpPr>
          <p:nvPr/>
        </p:nvCxnSpPr>
        <p:spPr>
          <a:xfrm flipV="1">
            <a:off x="4264719" y="3255244"/>
            <a:ext cx="248006" cy="1389"/>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0" name="CasellaDiTesto 29">
            <a:extLst>
              <a:ext uri="{FF2B5EF4-FFF2-40B4-BE49-F238E27FC236}">
                <a16:creationId xmlns:a16="http://schemas.microsoft.com/office/drawing/2014/main" id="{251B076D-2FA6-49DC-86B2-80DBB29C636D}"/>
              </a:ext>
            </a:extLst>
          </p:cNvPr>
          <p:cNvSpPr txBox="1"/>
          <p:nvPr/>
        </p:nvSpPr>
        <p:spPr>
          <a:xfrm>
            <a:off x="4512725" y="3070578"/>
            <a:ext cx="595228" cy="369332"/>
          </a:xfrm>
          <a:prstGeom prst="rect">
            <a:avLst/>
          </a:prstGeom>
          <a:noFill/>
          <a:ln w="25400">
            <a:solidFill>
              <a:schemeClr val="tx1"/>
            </a:solidFill>
          </a:ln>
        </p:spPr>
        <p:txBody>
          <a:bodyPr wrap="square" rtlCol="0">
            <a:spAutoFit/>
          </a:bodyPr>
          <a:lstStyle/>
          <a:p>
            <a:r>
              <a:rPr lang="en-US" dirty="0"/>
              <a:t>Pool</a:t>
            </a:r>
          </a:p>
        </p:txBody>
      </p:sp>
      <p:pic>
        <p:nvPicPr>
          <p:cNvPr id="36" name="Immagine 35">
            <a:extLst>
              <a:ext uri="{FF2B5EF4-FFF2-40B4-BE49-F238E27FC236}">
                <a16:creationId xmlns:a16="http://schemas.microsoft.com/office/drawing/2014/main" id="{7BC98F09-60BF-4065-97E5-8D32D8350429}"/>
              </a:ext>
            </a:extLst>
          </p:cNvPr>
          <p:cNvPicPr>
            <a:picLocks noChangeAspect="1"/>
          </p:cNvPicPr>
          <p:nvPr/>
        </p:nvPicPr>
        <p:blipFill rotWithShape="1">
          <a:blip r:embed="rId5"/>
          <a:srcRect t="3657" r="70406" b="50000"/>
          <a:stretch/>
        </p:blipFill>
        <p:spPr>
          <a:xfrm>
            <a:off x="1806220" y="4624754"/>
            <a:ext cx="1604415" cy="1831031"/>
          </a:xfrm>
          <a:prstGeom prst="rect">
            <a:avLst/>
          </a:prstGeom>
        </p:spPr>
      </p:pic>
      <p:sp>
        <p:nvSpPr>
          <p:cNvPr id="37" name="CasellaDiTesto 36">
            <a:extLst>
              <a:ext uri="{FF2B5EF4-FFF2-40B4-BE49-F238E27FC236}">
                <a16:creationId xmlns:a16="http://schemas.microsoft.com/office/drawing/2014/main" id="{DE3A5217-8000-46F1-B6DD-578DF74A93C9}"/>
              </a:ext>
            </a:extLst>
          </p:cNvPr>
          <p:cNvSpPr txBox="1"/>
          <p:nvPr/>
        </p:nvSpPr>
        <p:spPr>
          <a:xfrm>
            <a:off x="1989058" y="4169131"/>
            <a:ext cx="1238737" cy="369332"/>
          </a:xfrm>
          <a:prstGeom prst="rect">
            <a:avLst/>
          </a:prstGeom>
          <a:noFill/>
          <a:ln w="25400">
            <a:solidFill>
              <a:schemeClr val="tx1"/>
            </a:solidFill>
          </a:ln>
        </p:spPr>
        <p:txBody>
          <a:bodyPr wrap="none" rtlCol="0">
            <a:spAutoFit/>
          </a:bodyPr>
          <a:lstStyle/>
          <a:p>
            <a:r>
              <a:rPr lang="en-US" dirty="0"/>
              <a:t>Input Layer</a:t>
            </a:r>
          </a:p>
        </p:txBody>
      </p:sp>
      <p:sp>
        <p:nvSpPr>
          <p:cNvPr id="39" name="CasellaDiTesto 38">
            <a:extLst>
              <a:ext uri="{FF2B5EF4-FFF2-40B4-BE49-F238E27FC236}">
                <a16:creationId xmlns:a16="http://schemas.microsoft.com/office/drawing/2014/main" id="{29A96C0C-8543-4018-AF6B-B02C01B3FEEA}"/>
              </a:ext>
            </a:extLst>
          </p:cNvPr>
          <p:cNvSpPr txBox="1"/>
          <p:nvPr/>
        </p:nvSpPr>
        <p:spPr>
          <a:xfrm>
            <a:off x="3713613" y="5029172"/>
            <a:ext cx="1728825" cy="646331"/>
          </a:xfrm>
          <a:prstGeom prst="rect">
            <a:avLst/>
          </a:prstGeom>
          <a:noFill/>
          <a:ln w="25400">
            <a:solidFill>
              <a:schemeClr val="tx1"/>
            </a:solidFill>
          </a:ln>
        </p:spPr>
        <p:txBody>
          <a:bodyPr wrap="square" rtlCol="0">
            <a:spAutoFit/>
          </a:bodyPr>
          <a:lstStyle/>
          <a:p>
            <a:pPr algn="ctr"/>
            <a:r>
              <a:rPr lang="en-US" dirty="0"/>
              <a:t>CONV2D </a:t>
            </a:r>
          </a:p>
          <a:p>
            <a:pPr algn="ctr"/>
            <a:r>
              <a:rPr lang="en-US" dirty="0"/>
              <a:t>(3x3xM=32, s=1) </a:t>
            </a:r>
          </a:p>
        </p:txBody>
      </p:sp>
      <p:grpSp>
        <p:nvGrpSpPr>
          <p:cNvPr id="40" name="Gruppo 39">
            <a:extLst>
              <a:ext uri="{FF2B5EF4-FFF2-40B4-BE49-F238E27FC236}">
                <a16:creationId xmlns:a16="http://schemas.microsoft.com/office/drawing/2014/main" id="{3ED413E7-D661-4252-9ECF-BDDAA5CAC521}"/>
              </a:ext>
            </a:extLst>
          </p:cNvPr>
          <p:cNvGrpSpPr/>
          <p:nvPr/>
        </p:nvGrpSpPr>
        <p:grpSpPr>
          <a:xfrm>
            <a:off x="5699596" y="4637309"/>
            <a:ext cx="1390237" cy="1297733"/>
            <a:chOff x="3999116" y="2442058"/>
            <a:chExt cx="1390237" cy="1297733"/>
          </a:xfrm>
        </p:grpSpPr>
        <p:pic>
          <p:nvPicPr>
            <p:cNvPr id="41" name="Immagine 40">
              <a:extLst>
                <a:ext uri="{FF2B5EF4-FFF2-40B4-BE49-F238E27FC236}">
                  <a16:creationId xmlns:a16="http://schemas.microsoft.com/office/drawing/2014/main" id="{F9C6178D-5255-4AD6-9B75-5A8103F40F98}"/>
                </a:ext>
              </a:extLst>
            </p:cNvPr>
            <p:cNvPicPr>
              <a:picLocks noChangeAspect="1"/>
            </p:cNvPicPr>
            <p:nvPr/>
          </p:nvPicPr>
          <p:blipFill rotWithShape="1">
            <a:blip r:embed="rId6"/>
            <a:srcRect l="14308" t="41967" r="73993" b="13089"/>
            <a:stretch/>
          </p:blipFill>
          <p:spPr>
            <a:xfrm>
              <a:off x="3999116" y="2442058"/>
              <a:ext cx="1390237" cy="1297733"/>
            </a:xfrm>
            <a:prstGeom prst="rect">
              <a:avLst/>
            </a:prstGeom>
          </p:spPr>
        </p:pic>
        <p:sp>
          <p:nvSpPr>
            <p:cNvPr id="42" name="Rettangolo 41">
              <a:extLst>
                <a:ext uri="{FF2B5EF4-FFF2-40B4-BE49-F238E27FC236}">
                  <a16:creationId xmlns:a16="http://schemas.microsoft.com/office/drawing/2014/main" id="{D2CB0254-1E5E-4132-BCAF-3FC4C322AC81}"/>
                </a:ext>
              </a:extLst>
            </p:cNvPr>
            <p:cNvSpPr/>
            <p:nvPr/>
          </p:nvSpPr>
          <p:spPr>
            <a:xfrm>
              <a:off x="5341908" y="2578914"/>
              <a:ext cx="47445" cy="8018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CasellaDiTesto 42">
            <a:extLst>
              <a:ext uri="{FF2B5EF4-FFF2-40B4-BE49-F238E27FC236}">
                <a16:creationId xmlns:a16="http://schemas.microsoft.com/office/drawing/2014/main" id="{10526A02-C1F0-4C42-BBA4-2013ADB3BF42}"/>
              </a:ext>
            </a:extLst>
          </p:cNvPr>
          <p:cNvSpPr txBox="1"/>
          <p:nvPr/>
        </p:nvSpPr>
        <p:spPr>
          <a:xfrm>
            <a:off x="5114454" y="3990978"/>
            <a:ext cx="2315057" cy="646331"/>
          </a:xfrm>
          <a:prstGeom prst="rect">
            <a:avLst/>
          </a:prstGeom>
          <a:noFill/>
          <a:ln w="25400">
            <a:solidFill>
              <a:schemeClr val="tx1"/>
            </a:solidFill>
          </a:ln>
        </p:spPr>
        <p:txBody>
          <a:bodyPr wrap="none" rtlCol="0">
            <a:spAutoFit/>
          </a:bodyPr>
          <a:lstStyle/>
          <a:p>
            <a:pPr algn="ctr"/>
            <a:r>
              <a:rPr lang="en-US" dirty="0"/>
              <a:t>32 “images” </a:t>
            </a:r>
          </a:p>
          <a:p>
            <a:pPr algn="ctr"/>
            <a:r>
              <a:rPr lang="en-US" dirty="0"/>
              <a:t>with same input shape</a:t>
            </a:r>
          </a:p>
        </p:txBody>
      </p:sp>
      <p:sp>
        <p:nvSpPr>
          <p:cNvPr id="44" name="CasellaDiTesto 43">
            <a:extLst>
              <a:ext uri="{FF2B5EF4-FFF2-40B4-BE49-F238E27FC236}">
                <a16:creationId xmlns:a16="http://schemas.microsoft.com/office/drawing/2014/main" id="{44172D6D-76DE-42E4-B834-67CBEC893E82}"/>
              </a:ext>
            </a:extLst>
          </p:cNvPr>
          <p:cNvSpPr txBox="1"/>
          <p:nvPr/>
        </p:nvSpPr>
        <p:spPr>
          <a:xfrm>
            <a:off x="7620411" y="5029171"/>
            <a:ext cx="1281802" cy="646331"/>
          </a:xfrm>
          <a:prstGeom prst="rect">
            <a:avLst/>
          </a:prstGeom>
          <a:noFill/>
          <a:ln w="25400">
            <a:solidFill>
              <a:schemeClr val="tx1"/>
            </a:solidFill>
          </a:ln>
        </p:spPr>
        <p:txBody>
          <a:bodyPr wrap="square" rtlCol="0">
            <a:spAutoFit/>
          </a:bodyPr>
          <a:lstStyle/>
          <a:p>
            <a:pPr algn="ctr"/>
            <a:r>
              <a:rPr lang="en-US" dirty="0"/>
              <a:t>MaxPool2D </a:t>
            </a:r>
          </a:p>
          <a:p>
            <a:pPr algn="ctr"/>
            <a:r>
              <a:rPr lang="en-US" dirty="0"/>
              <a:t>(2x2, s=1) </a:t>
            </a:r>
          </a:p>
        </p:txBody>
      </p:sp>
      <p:grpSp>
        <p:nvGrpSpPr>
          <p:cNvPr id="45" name="Gruppo 44">
            <a:extLst>
              <a:ext uri="{FF2B5EF4-FFF2-40B4-BE49-F238E27FC236}">
                <a16:creationId xmlns:a16="http://schemas.microsoft.com/office/drawing/2014/main" id="{5BF29CF4-2F8F-46FB-821C-FBBCCF2A31E2}"/>
              </a:ext>
            </a:extLst>
          </p:cNvPr>
          <p:cNvGrpSpPr/>
          <p:nvPr/>
        </p:nvGrpSpPr>
        <p:grpSpPr>
          <a:xfrm>
            <a:off x="9596023" y="4585862"/>
            <a:ext cx="984290" cy="1297733"/>
            <a:chOff x="8397365" y="2347719"/>
            <a:chExt cx="984290" cy="1297733"/>
          </a:xfrm>
        </p:grpSpPr>
        <p:pic>
          <p:nvPicPr>
            <p:cNvPr id="46" name="Immagine 45">
              <a:extLst>
                <a:ext uri="{FF2B5EF4-FFF2-40B4-BE49-F238E27FC236}">
                  <a16:creationId xmlns:a16="http://schemas.microsoft.com/office/drawing/2014/main" id="{FE7C114B-4943-499B-A348-FEFEC2F8F988}"/>
                </a:ext>
              </a:extLst>
            </p:cNvPr>
            <p:cNvPicPr>
              <a:picLocks noChangeAspect="1"/>
            </p:cNvPicPr>
            <p:nvPr/>
          </p:nvPicPr>
          <p:blipFill rotWithShape="1">
            <a:blip r:embed="rId6"/>
            <a:srcRect l="26008" t="41967" r="66080" b="13089"/>
            <a:stretch/>
          </p:blipFill>
          <p:spPr>
            <a:xfrm>
              <a:off x="8419362" y="2347719"/>
              <a:ext cx="940297" cy="1297733"/>
            </a:xfrm>
            <a:prstGeom prst="rect">
              <a:avLst/>
            </a:prstGeom>
          </p:spPr>
        </p:pic>
        <p:sp>
          <p:nvSpPr>
            <p:cNvPr id="47" name="Rettangolo 46">
              <a:extLst>
                <a:ext uri="{FF2B5EF4-FFF2-40B4-BE49-F238E27FC236}">
                  <a16:creationId xmlns:a16="http://schemas.microsoft.com/office/drawing/2014/main" id="{73705080-5B1F-4203-8BB9-A307F8CDAB38}"/>
                </a:ext>
              </a:extLst>
            </p:cNvPr>
            <p:cNvSpPr/>
            <p:nvPr/>
          </p:nvSpPr>
          <p:spPr>
            <a:xfrm>
              <a:off x="9243185" y="2375366"/>
              <a:ext cx="116474" cy="28372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ttangolo 47">
              <a:extLst>
                <a:ext uri="{FF2B5EF4-FFF2-40B4-BE49-F238E27FC236}">
                  <a16:creationId xmlns:a16="http://schemas.microsoft.com/office/drawing/2014/main" id="{49015508-6722-4EA0-AECD-300B9D2FB5E9}"/>
                </a:ext>
              </a:extLst>
            </p:cNvPr>
            <p:cNvSpPr/>
            <p:nvPr/>
          </p:nvSpPr>
          <p:spPr>
            <a:xfrm>
              <a:off x="8397365" y="3264146"/>
              <a:ext cx="45719" cy="3813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ttangolo 48">
              <a:extLst>
                <a:ext uri="{FF2B5EF4-FFF2-40B4-BE49-F238E27FC236}">
                  <a16:creationId xmlns:a16="http://schemas.microsoft.com/office/drawing/2014/main" id="{179E1B7F-3709-4D45-AA4C-791CBE522325}"/>
                </a:ext>
              </a:extLst>
            </p:cNvPr>
            <p:cNvSpPr/>
            <p:nvPr/>
          </p:nvSpPr>
          <p:spPr>
            <a:xfrm>
              <a:off x="9299274" y="2508132"/>
              <a:ext cx="82381" cy="2156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CasellaDiTesto 49">
            <a:extLst>
              <a:ext uri="{FF2B5EF4-FFF2-40B4-BE49-F238E27FC236}">
                <a16:creationId xmlns:a16="http://schemas.microsoft.com/office/drawing/2014/main" id="{D2763409-5C53-41F1-AB93-89EFA0CB8A0B}"/>
              </a:ext>
            </a:extLst>
          </p:cNvPr>
          <p:cNvSpPr txBox="1"/>
          <p:nvPr/>
        </p:nvSpPr>
        <p:spPr>
          <a:xfrm>
            <a:off x="8785574" y="4008435"/>
            <a:ext cx="2170787" cy="646331"/>
          </a:xfrm>
          <a:prstGeom prst="rect">
            <a:avLst/>
          </a:prstGeom>
          <a:noFill/>
          <a:ln w="25400">
            <a:solidFill>
              <a:schemeClr val="tx1"/>
            </a:solidFill>
          </a:ln>
        </p:spPr>
        <p:txBody>
          <a:bodyPr wrap="none" rtlCol="0">
            <a:spAutoFit/>
          </a:bodyPr>
          <a:lstStyle/>
          <a:p>
            <a:pPr algn="ctr"/>
            <a:r>
              <a:rPr lang="en-US" dirty="0"/>
              <a:t>32 “images” </a:t>
            </a:r>
          </a:p>
          <a:p>
            <a:pPr algn="ctr"/>
            <a:r>
              <a:rPr lang="en-US" dirty="0"/>
              <a:t>with half input shape</a:t>
            </a:r>
          </a:p>
        </p:txBody>
      </p:sp>
    </p:spTree>
    <p:extLst>
      <p:ext uri="{BB962C8B-B14F-4D97-AF65-F5344CB8AC3E}">
        <p14:creationId xmlns:p14="http://schemas.microsoft.com/office/powerpoint/2010/main" val="146213660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BA49B5CB-0E59-47F5-A598-B008FEAB60F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555" t="5848" r="6725" b="6140"/>
          <a:stretch/>
        </p:blipFill>
        <p:spPr bwMode="auto">
          <a:xfrm>
            <a:off x="11390552" y="-17585"/>
            <a:ext cx="801448" cy="80411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662D03B7-781F-465F-B63F-5FECEC74ED4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2882" t="12118" r="9832" b="18598"/>
          <a:stretch/>
        </p:blipFill>
        <p:spPr bwMode="auto">
          <a:xfrm>
            <a:off x="11435555" y="786534"/>
            <a:ext cx="731111" cy="655404"/>
          </a:xfrm>
          <a:prstGeom prst="rect">
            <a:avLst/>
          </a:prstGeom>
          <a:noFill/>
          <a:extLst>
            <a:ext uri="{909E8E84-426E-40DD-AFC4-6F175D3DCCD1}">
              <a14:hiddenFill xmlns:a14="http://schemas.microsoft.com/office/drawing/2010/main">
                <a:solidFill>
                  <a:srgbClr val="FFFFFF"/>
                </a:solidFill>
              </a14:hiddenFill>
            </a:ext>
          </a:extLst>
        </p:spPr>
      </p:pic>
      <p:pic>
        <p:nvPicPr>
          <p:cNvPr id="6" name="Immagine 5">
            <a:extLst>
              <a:ext uri="{FF2B5EF4-FFF2-40B4-BE49-F238E27FC236}">
                <a16:creationId xmlns:a16="http://schemas.microsoft.com/office/drawing/2014/main" id="{E506EE41-8FBF-4069-BE3E-A9357494240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80313" y="0"/>
            <a:ext cx="801447" cy="800101"/>
          </a:xfrm>
          <a:prstGeom prst="rect">
            <a:avLst/>
          </a:prstGeom>
          <a:ln>
            <a:noFill/>
          </a:ln>
          <a:effectLst>
            <a:outerShdw blurRad="292100" dist="139700" dir="2700000" algn="tl" rotWithShape="0">
              <a:srgbClr val="333333">
                <a:alpha val="65000"/>
              </a:srgbClr>
            </a:outerShdw>
          </a:effectLst>
        </p:spPr>
      </p:pic>
      <p:sp>
        <p:nvSpPr>
          <p:cNvPr id="9" name="CasellaDiTesto 8">
            <a:extLst>
              <a:ext uri="{FF2B5EF4-FFF2-40B4-BE49-F238E27FC236}">
                <a16:creationId xmlns:a16="http://schemas.microsoft.com/office/drawing/2014/main" id="{78F30BA7-DC35-49CF-8F0D-1A9CA614DB74}"/>
              </a:ext>
            </a:extLst>
          </p:cNvPr>
          <p:cNvSpPr txBox="1"/>
          <p:nvPr/>
        </p:nvSpPr>
        <p:spPr>
          <a:xfrm>
            <a:off x="8484823" y="6488668"/>
            <a:ext cx="3707177" cy="369332"/>
          </a:xfrm>
          <a:prstGeom prst="rect">
            <a:avLst/>
          </a:prstGeom>
          <a:noFill/>
        </p:spPr>
        <p:txBody>
          <a:bodyPr wrap="square" rtlCol="0">
            <a:spAutoFit/>
          </a:bodyPr>
          <a:lstStyle/>
          <a:p>
            <a:r>
              <a:rPr lang="en-US" i="1" dirty="0"/>
              <a:t>INAF School of AI, Naples, April 14-17</a:t>
            </a:r>
          </a:p>
        </p:txBody>
      </p:sp>
      <p:sp>
        <p:nvSpPr>
          <p:cNvPr id="7" name="CasellaDiTesto 6">
            <a:extLst>
              <a:ext uri="{FF2B5EF4-FFF2-40B4-BE49-F238E27FC236}">
                <a16:creationId xmlns:a16="http://schemas.microsoft.com/office/drawing/2014/main" id="{0C401DF7-2273-4695-9E04-5D91EFF0EBB0}"/>
              </a:ext>
            </a:extLst>
          </p:cNvPr>
          <p:cNvSpPr txBox="1"/>
          <p:nvPr/>
        </p:nvSpPr>
        <p:spPr>
          <a:xfrm>
            <a:off x="173042" y="-17585"/>
            <a:ext cx="8455328" cy="1077218"/>
          </a:xfrm>
          <a:prstGeom prst="rect">
            <a:avLst/>
          </a:prstGeom>
          <a:noFill/>
        </p:spPr>
        <p:txBody>
          <a:bodyPr wrap="none" rtlCol="0">
            <a:spAutoFit/>
          </a:bodyPr>
          <a:lstStyle/>
          <a:p>
            <a:r>
              <a:rPr lang="en-US" sz="3200" b="1" dirty="0"/>
              <a:t>Building a Convolutional Neural Network (CNN): </a:t>
            </a:r>
          </a:p>
          <a:p>
            <a:r>
              <a:rPr lang="en-US" sz="3200" b="1" dirty="0">
                <a:solidFill>
                  <a:srgbClr val="0070C0"/>
                </a:solidFill>
              </a:rPr>
              <a:t>the simplest block of the chain</a:t>
            </a:r>
          </a:p>
        </p:txBody>
      </p:sp>
      <p:sp>
        <p:nvSpPr>
          <p:cNvPr id="8" name="CasellaDiTesto 7">
            <a:extLst>
              <a:ext uri="{FF2B5EF4-FFF2-40B4-BE49-F238E27FC236}">
                <a16:creationId xmlns:a16="http://schemas.microsoft.com/office/drawing/2014/main" id="{0F429A21-D944-441A-9448-63E8B0683CAC}"/>
              </a:ext>
            </a:extLst>
          </p:cNvPr>
          <p:cNvSpPr txBox="1"/>
          <p:nvPr/>
        </p:nvSpPr>
        <p:spPr>
          <a:xfrm>
            <a:off x="293244" y="1217405"/>
            <a:ext cx="3968132" cy="338554"/>
          </a:xfrm>
          <a:prstGeom prst="rect">
            <a:avLst/>
          </a:prstGeom>
          <a:noFill/>
        </p:spPr>
        <p:txBody>
          <a:bodyPr wrap="square" rtlCol="0">
            <a:spAutoFit/>
          </a:bodyPr>
          <a:lstStyle/>
          <a:p>
            <a:r>
              <a:rPr lang="en-US" sz="1600" dirty="0"/>
              <a:t>The simplest block in a CNN is chain like this:</a:t>
            </a:r>
          </a:p>
        </p:txBody>
      </p:sp>
      <p:sp>
        <p:nvSpPr>
          <p:cNvPr id="10" name="CasellaDiTesto 9">
            <a:extLst>
              <a:ext uri="{FF2B5EF4-FFF2-40B4-BE49-F238E27FC236}">
                <a16:creationId xmlns:a16="http://schemas.microsoft.com/office/drawing/2014/main" id="{90210861-9A0A-4DA5-B411-0CB9D047305B}"/>
              </a:ext>
            </a:extLst>
          </p:cNvPr>
          <p:cNvSpPr txBox="1"/>
          <p:nvPr/>
        </p:nvSpPr>
        <p:spPr>
          <a:xfrm>
            <a:off x="411051" y="1702921"/>
            <a:ext cx="926407" cy="369332"/>
          </a:xfrm>
          <a:prstGeom prst="rect">
            <a:avLst/>
          </a:prstGeom>
          <a:noFill/>
          <a:ln w="25400">
            <a:solidFill>
              <a:schemeClr val="tx1"/>
            </a:solidFill>
          </a:ln>
        </p:spPr>
        <p:txBody>
          <a:bodyPr wrap="none" rtlCol="0">
            <a:spAutoFit/>
          </a:bodyPr>
          <a:lstStyle/>
          <a:p>
            <a:r>
              <a:rPr lang="en-US" dirty="0"/>
              <a:t>CONV-1</a:t>
            </a:r>
          </a:p>
        </p:txBody>
      </p:sp>
      <p:cxnSp>
        <p:nvCxnSpPr>
          <p:cNvPr id="11" name="Connettore 2 10">
            <a:extLst>
              <a:ext uri="{FF2B5EF4-FFF2-40B4-BE49-F238E27FC236}">
                <a16:creationId xmlns:a16="http://schemas.microsoft.com/office/drawing/2014/main" id="{1A4E5328-65EB-49A0-8436-F699227D50A9}"/>
              </a:ext>
            </a:extLst>
          </p:cNvPr>
          <p:cNvCxnSpPr>
            <a:cxnSpLocks/>
            <a:stCxn id="10" idx="3"/>
            <a:endCxn id="12" idx="1"/>
          </p:cNvCxnSpPr>
          <p:nvPr/>
        </p:nvCxnSpPr>
        <p:spPr>
          <a:xfrm>
            <a:off x="1337458" y="1887587"/>
            <a:ext cx="257850"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a16="http://schemas.microsoft.com/office/drawing/2014/main" id="{FF889DA0-3652-4CEB-89A4-5EB3EF4EA9A6}"/>
              </a:ext>
            </a:extLst>
          </p:cNvPr>
          <p:cNvSpPr txBox="1"/>
          <p:nvPr/>
        </p:nvSpPr>
        <p:spPr>
          <a:xfrm>
            <a:off x="1595308" y="1702921"/>
            <a:ext cx="926407" cy="369332"/>
          </a:xfrm>
          <a:prstGeom prst="rect">
            <a:avLst/>
          </a:prstGeom>
          <a:noFill/>
          <a:ln w="25400">
            <a:solidFill>
              <a:schemeClr val="tx1"/>
            </a:solidFill>
          </a:ln>
        </p:spPr>
        <p:txBody>
          <a:bodyPr wrap="none" rtlCol="0">
            <a:spAutoFit/>
          </a:bodyPr>
          <a:lstStyle/>
          <a:p>
            <a:r>
              <a:rPr lang="en-US" dirty="0"/>
              <a:t>CONV-2</a:t>
            </a:r>
          </a:p>
        </p:txBody>
      </p:sp>
      <p:cxnSp>
        <p:nvCxnSpPr>
          <p:cNvPr id="13" name="Connettore 2 12">
            <a:extLst>
              <a:ext uri="{FF2B5EF4-FFF2-40B4-BE49-F238E27FC236}">
                <a16:creationId xmlns:a16="http://schemas.microsoft.com/office/drawing/2014/main" id="{54F77E2B-D216-4A90-9128-CA7061FB845C}"/>
              </a:ext>
            </a:extLst>
          </p:cNvPr>
          <p:cNvCxnSpPr>
            <a:cxnSpLocks/>
            <a:endCxn id="14" idx="1"/>
          </p:cNvCxnSpPr>
          <p:nvPr/>
        </p:nvCxnSpPr>
        <p:spPr>
          <a:xfrm>
            <a:off x="3077119" y="1894514"/>
            <a:ext cx="257850"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CasellaDiTesto 13">
            <a:extLst>
              <a:ext uri="{FF2B5EF4-FFF2-40B4-BE49-F238E27FC236}">
                <a16:creationId xmlns:a16="http://schemas.microsoft.com/office/drawing/2014/main" id="{2CDC7088-A5BD-4392-8C8D-D07B2ECFDED7}"/>
              </a:ext>
            </a:extLst>
          </p:cNvPr>
          <p:cNvSpPr txBox="1"/>
          <p:nvPr/>
        </p:nvSpPr>
        <p:spPr>
          <a:xfrm>
            <a:off x="3334969" y="1709848"/>
            <a:ext cx="931217" cy="369332"/>
          </a:xfrm>
          <a:prstGeom prst="rect">
            <a:avLst/>
          </a:prstGeom>
          <a:noFill/>
          <a:ln w="25400">
            <a:solidFill>
              <a:schemeClr val="tx1"/>
            </a:solidFill>
          </a:ln>
        </p:spPr>
        <p:txBody>
          <a:bodyPr wrap="none" rtlCol="0">
            <a:spAutoFit/>
          </a:bodyPr>
          <a:lstStyle/>
          <a:p>
            <a:r>
              <a:rPr lang="en-US" dirty="0"/>
              <a:t>CONV-n</a:t>
            </a:r>
          </a:p>
        </p:txBody>
      </p:sp>
      <p:cxnSp>
        <p:nvCxnSpPr>
          <p:cNvPr id="15" name="Connettore 2 14">
            <a:extLst>
              <a:ext uri="{FF2B5EF4-FFF2-40B4-BE49-F238E27FC236}">
                <a16:creationId xmlns:a16="http://schemas.microsoft.com/office/drawing/2014/main" id="{81A075DB-2C89-4864-808F-E172E9E6081E}"/>
              </a:ext>
            </a:extLst>
          </p:cNvPr>
          <p:cNvCxnSpPr>
            <a:cxnSpLocks/>
          </p:cNvCxnSpPr>
          <p:nvPr/>
        </p:nvCxnSpPr>
        <p:spPr>
          <a:xfrm>
            <a:off x="2521715" y="1896960"/>
            <a:ext cx="257850"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CasellaDiTesto 15">
            <a:extLst>
              <a:ext uri="{FF2B5EF4-FFF2-40B4-BE49-F238E27FC236}">
                <a16:creationId xmlns:a16="http://schemas.microsoft.com/office/drawing/2014/main" id="{278044A3-7CD4-4CB8-9B1A-339855C5456C}"/>
              </a:ext>
            </a:extLst>
          </p:cNvPr>
          <p:cNvSpPr txBox="1"/>
          <p:nvPr/>
        </p:nvSpPr>
        <p:spPr>
          <a:xfrm>
            <a:off x="2756660" y="1767453"/>
            <a:ext cx="343364" cy="369332"/>
          </a:xfrm>
          <a:prstGeom prst="rect">
            <a:avLst/>
          </a:prstGeom>
          <a:noFill/>
        </p:spPr>
        <p:txBody>
          <a:bodyPr wrap="none" rtlCol="0">
            <a:spAutoFit/>
          </a:bodyPr>
          <a:lstStyle/>
          <a:p>
            <a:r>
              <a:rPr lang="en-US" dirty="0"/>
              <a:t>…</a:t>
            </a:r>
          </a:p>
        </p:txBody>
      </p:sp>
      <p:cxnSp>
        <p:nvCxnSpPr>
          <p:cNvPr id="17" name="Connettore 2 16">
            <a:extLst>
              <a:ext uri="{FF2B5EF4-FFF2-40B4-BE49-F238E27FC236}">
                <a16:creationId xmlns:a16="http://schemas.microsoft.com/office/drawing/2014/main" id="{73C74178-F772-420B-AEA9-387606940629}"/>
              </a:ext>
            </a:extLst>
          </p:cNvPr>
          <p:cNvCxnSpPr>
            <a:cxnSpLocks/>
            <a:endCxn id="18" idx="1"/>
          </p:cNvCxnSpPr>
          <p:nvPr/>
        </p:nvCxnSpPr>
        <p:spPr>
          <a:xfrm>
            <a:off x="4261376" y="1894514"/>
            <a:ext cx="257850"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 name="CasellaDiTesto 17">
            <a:extLst>
              <a:ext uri="{FF2B5EF4-FFF2-40B4-BE49-F238E27FC236}">
                <a16:creationId xmlns:a16="http://schemas.microsoft.com/office/drawing/2014/main" id="{FA3B4340-C028-495D-86D9-2416B476C12D}"/>
              </a:ext>
            </a:extLst>
          </p:cNvPr>
          <p:cNvSpPr txBox="1"/>
          <p:nvPr/>
        </p:nvSpPr>
        <p:spPr>
          <a:xfrm>
            <a:off x="4519226" y="1709848"/>
            <a:ext cx="595228" cy="369332"/>
          </a:xfrm>
          <a:prstGeom prst="rect">
            <a:avLst/>
          </a:prstGeom>
          <a:noFill/>
          <a:ln w="25400">
            <a:solidFill>
              <a:schemeClr val="tx1"/>
            </a:solidFill>
          </a:ln>
        </p:spPr>
        <p:txBody>
          <a:bodyPr wrap="none" rtlCol="0">
            <a:spAutoFit/>
          </a:bodyPr>
          <a:lstStyle/>
          <a:p>
            <a:r>
              <a:rPr lang="en-US" dirty="0"/>
              <a:t>Pool</a:t>
            </a:r>
          </a:p>
        </p:txBody>
      </p:sp>
      <p:cxnSp>
        <p:nvCxnSpPr>
          <p:cNvPr id="19" name="Connettore 2 18">
            <a:extLst>
              <a:ext uri="{FF2B5EF4-FFF2-40B4-BE49-F238E27FC236}">
                <a16:creationId xmlns:a16="http://schemas.microsoft.com/office/drawing/2014/main" id="{A4A2C48F-BC35-4A4A-B9C4-7D6F37CB621F}"/>
              </a:ext>
            </a:extLst>
          </p:cNvPr>
          <p:cNvCxnSpPr>
            <a:cxnSpLocks/>
            <a:stCxn id="18" idx="3"/>
            <a:endCxn id="20" idx="1"/>
          </p:cNvCxnSpPr>
          <p:nvPr/>
        </p:nvCxnSpPr>
        <p:spPr>
          <a:xfrm>
            <a:off x="5114454" y="1894514"/>
            <a:ext cx="242972" cy="476"/>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0" name="CasellaDiTesto 19">
            <a:extLst>
              <a:ext uri="{FF2B5EF4-FFF2-40B4-BE49-F238E27FC236}">
                <a16:creationId xmlns:a16="http://schemas.microsoft.com/office/drawing/2014/main" id="{E8FE1CCA-538E-4E8F-9B9B-477EBF506FAD}"/>
              </a:ext>
            </a:extLst>
          </p:cNvPr>
          <p:cNvSpPr txBox="1"/>
          <p:nvPr/>
        </p:nvSpPr>
        <p:spPr>
          <a:xfrm>
            <a:off x="5357426" y="1571824"/>
            <a:ext cx="1181029" cy="646331"/>
          </a:xfrm>
          <a:prstGeom prst="rect">
            <a:avLst/>
          </a:prstGeom>
          <a:noFill/>
          <a:ln w="25400">
            <a:solidFill>
              <a:schemeClr val="tx1"/>
            </a:solidFill>
          </a:ln>
        </p:spPr>
        <p:txBody>
          <a:bodyPr wrap="none" rtlCol="0">
            <a:spAutoFit/>
          </a:bodyPr>
          <a:lstStyle/>
          <a:p>
            <a:pPr algn="ctr"/>
            <a:r>
              <a:rPr lang="en-US" dirty="0"/>
              <a:t>Activation </a:t>
            </a:r>
          </a:p>
          <a:p>
            <a:pPr algn="ctr"/>
            <a:r>
              <a:rPr lang="en-US" dirty="0"/>
              <a:t>function</a:t>
            </a:r>
          </a:p>
        </p:txBody>
      </p:sp>
      <p:sp>
        <p:nvSpPr>
          <p:cNvPr id="21" name="CasellaDiTesto 20">
            <a:extLst>
              <a:ext uri="{FF2B5EF4-FFF2-40B4-BE49-F238E27FC236}">
                <a16:creationId xmlns:a16="http://schemas.microsoft.com/office/drawing/2014/main" id="{4059A495-DFFB-421D-9F5A-D220EC9DC978}"/>
              </a:ext>
            </a:extLst>
          </p:cNvPr>
          <p:cNvSpPr txBox="1"/>
          <p:nvPr/>
        </p:nvSpPr>
        <p:spPr>
          <a:xfrm>
            <a:off x="293242" y="2459926"/>
            <a:ext cx="6736207" cy="338554"/>
          </a:xfrm>
          <a:prstGeom prst="rect">
            <a:avLst/>
          </a:prstGeom>
          <a:noFill/>
        </p:spPr>
        <p:txBody>
          <a:bodyPr wrap="square" rtlCol="0">
            <a:spAutoFit/>
          </a:bodyPr>
          <a:lstStyle/>
          <a:p>
            <a:r>
              <a:rPr lang="en-US" sz="1600" dirty="0"/>
              <a:t>Or, the activation function can be applied after each convolution (e.g. a ReLU):</a:t>
            </a:r>
          </a:p>
        </p:txBody>
      </p:sp>
      <p:sp>
        <p:nvSpPr>
          <p:cNvPr id="22" name="CasellaDiTesto 21">
            <a:extLst>
              <a:ext uri="{FF2B5EF4-FFF2-40B4-BE49-F238E27FC236}">
                <a16:creationId xmlns:a16="http://schemas.microsoft.com/office/drawing/2014/main" id="{4E2F6B15-4492-4393-A26F-BCACE7AEF226}"/>
              </a:ext>
            </a:extLst>
          </p:cNvPr>
          <p:cNvSpPr txBox="1"/>
          <p:nvPr/>
        </p:nvSpPr>
        <p:spPr>
          <a:xfrm>
            <a:off x="409584" y="2930936"/>
            <a:ext cx="926407" cy="646331"/>
          </a:xfrm>
          <a:prstGeom prst="rect">
            <a:avLst/>
          </a:prstGeom>
          <a:noFill/>
          <a:ln w="25400">
            <a:solidFill>
              <a:schemeClr val="tx1"/>
            </a:solidFill>
          </a:ln>
        </p:spPr>
        <p:txBody>
          <a:bodyPr wrap="none" rtlCol="0">
            <a:spAutoFit/>
          </a:bodyPr>
          <a:lstStyle/>
          <a:p>
            <a:pPr algn="ctr"/>
            <a:r>
              <a:rPr lang="en-US" dirty="0"/>
              <a:t>CONV-1</a:t>
            </a:r>
          </a:p>
          <a:p>
            <a:pPr algn="ctr"/>
            <a:r>
              <a:rPr lang="en-US" dirty="0"/>
              <a:t>(ReLU)</a:t>
            </a:r>
          </a:p>
        </p:txBody>
      </p:sp>
      <p:cxnSp>
        <p:nvCxnSpPr>
          <p:cNvPr id="23" name="Connettore 2 22">
            <a:extLst>
              <a:ext uri="{FF2B5EF4-FFF2-40B4-BE49-F238E27FC236}">
                <a16:creationId xmlns:a16="http://schemas.microsoft.com/office/drawing/2014/main" id="{3466037A-3C8D-40F7-8A4D-13222F170E01}"/>
              </a:ext>
            </a:extLst>
          </p:cNvPr>
          <p:cNvCxnSpPr>
            <a:cxnSpLocks/>
            <a:stCxn id="22" idx="3"/>
            <a:endCxn id="24" idx="1"/>
          </p:cNvCxnSpPr>
          <p:nvPr/>
        </p:nvCxnSpPr>
        <p:spPr>
          <a:xfrm>
            <a:off x="1335991" y="3254102"/>
            <a:ext cx="257850"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 name="CasellaDiTesto 23">
            <a:extLst>
              <a:ext uri="{FF2B5EF4-FFF2-40B4-BE49-F238E27FC236}">
                <a16:creationId xmlns:a16="http://schemas.microsoft.com/office/drawing/2014/main" id="{E6BF2122-0727-4C23-AC32-A03C22F1E923}"/>
              </a:ext>
            </a:extLst>
          </p:cNvPr>
          <p:cNvSpPr txBox="1"/>
          <p:nvPr/>
        </p:nvSpPr>
        <p:spPr>
          <a:xfrm>
            <a:off x="1593841" y="2930936"/>
            <a:ext cx="926407" cy="646331"/>
          </a:xfrm>
          <a:prstGeom prst="rect">
            <a:avLst/>
          </a:prstGeom>
          <a:noFill/>
          <a:ln w="25400">
            <a:solidFill>
              <a:schemeClr val="tx1"/>
            </a:solidFill>
          </a:ln>
        </p:spPr>
        <p:txBody>
          <a:bodyPr wrap="none" rtlCol="0">
            <a:spAutoFit/>
          </a:bodyPr>
          <a:lstStyle/>
          <a:p>
            <a:pPr algn="ctr"/>
            <a:r>
              <a:rPr lang="en-US" dirty="0"/>
              <a:t>CONV-2</a:t>
            </a:r>
          </a:p>
          <a:p>
            <a:pPr algn="ctr"/>
            <a:r>
              <a:rPr lang="en-US" dirty="0"/>
              <a:t>(ReLU)</a:t>
            </a:r>
          </a:p>
        </p:txBody>
      </p:sp>
      <p:cxnSp>
        <p:nvCxnSpPr>
          <p:cNvPr id="25" name="Connettore 2 24">
            <a:extLst>
              <a:ext uri="{FF2B5EF4-FFF2-40B4-BE49-F238E27FC236}">
                <a16:creationId xmlns:a16="http://schemas.microsoft.com/office/drawing/2014/main" id="{B8B85BA0-30F6-4E2C-B647-6EFA46760C6D}"/>
              </a:ext>
            </a:extLst>
          </p:cNvPr>
          <p:cNvCxnSpPr>
            <a:cxnSpLocks/>
          </p:cNvCxnSpPr>
          <p:nvPr/>
        </p:nvCxnSpPr>
        <p:spPr>
          <a:xfrm>
            <a:off x="3078554" y="3254102"/>
            <a:ext cx="252000"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6" name="CasellaDiTesto 25">
            <a:extLst>
              <a:ext uri="{FF2B5EF4-FFF2-40B4-BE49-F238E27FC236}">
                <a16:creationId xmlns:a16="http://schemas.microsoft.com/office/drawing/2014/main" id="{B0D9910A-CB08-4ED2-BD03-A6CC73B038C1}"/>
              </a:ext>
            </a:extLst>
          </p:cNvPr>
          <p:cNvSpPr txBox="1"/>
          <p:nvPr/>
        </p:nvSpPr>
        <p:spPr>
          <a:xfrm>
            <a:off x="3333502" y="2933467"/>
            <a:ext cx="931217" cy="646331"/>
          </a:xfrm>
          <a:prstGeom prst="rect">
            <a:avLst/>
          </a:prstGeom>
          <a:noFill/>
          <a:ln w="25400">
            <a:solidFill>
              <a:schemeClr val="tx1"/>
            </a:solidFill>
          </a:ln>
        </p:spPr>
        <p:txBody>
          <a:bodyPr wrap="none" rtlCol="0">
            <a:spAutoFit/>
          </a:bodyPr>
          <a:lstStyle/>
          <a:p>
            <a:pPr algn="ctr"/>
            <a:r>
              <a:rPr lang="en-US" dirty="0"/>
              <a:t>CONV-n</a:t>
            </a:r>
          </a:p>
          <a:p>
            <a:pPr algn="ctr"/>
            <a:r>
              <a:rPr lang="en-US" dirty="0"/>
              <a:t>(ReLU)</a:t>
            </a:r>
          </a:p>
        </p:txBody>
      </p:sp>
      <p:cxnSp>
        <p:nvCxnSpPr>
          <p:cNvPr id="27" name="Connettore 2 26">
            <a:extLst>
              <a:ext uri="{FF2B5EF4-FFF2-40B4-BE49-F238E27FC236}">
                <a16:creationId xmlns:a16="http://schemas.microsoft.com/office/drawing/2014/main" id="{AA2626A6-B043-4CED-ADB9-E9A487991729}"/>
              </a:ext>
            </a:extLst>
          </p:cNvPr>
          <p:cNvCxnSpPr>
            <a:cxnSpLocks/>
          </p:cNvCxnSpPr>
          <p:nvPr/>
        </p:nvCxnSpPr>
        <p:spPr>
          <a:xfrm>
            <a:off x="2520248" y="3252459"/>
            <a:ext cx="257850"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8" name="CasellaDiTesto 27">
            <a:extLst>
              <a:ext uri="{FF2B5EF4-FFF2-40B4-BE49-F238E27FC236}">
                <a16:creationId xmlns:a16="http://schemas.microsoft.com/office/drawing/2014/main" id="{D1EF6307-46CC-4CD3-9979-8287563CA9BE}"/>
              </a:ext>
            </a:extLst>
          </p:cNvPr>
          <p:cNvSpPr txBox="1"/>
          <p:nvPr/>
        </p:nvSpPr>
        <p:spPr>
          <a:xfrm>
            <a:off x="2755193" y="2995468"/>
            <a:ext cx="343364" cy="369332"/>
          </a:xfrm>
          <a:prstGeom prst="rect">
            <a:avLst/>
          </a:prstGeom>
          <a:noFill/>
        </p:spPr>
        <p:txBody>
          <a:bodyPr wrap="none" rtlCol="0">
            <a:spAutoFit/>
          </a:bodyPr>
          <a:lstStyle/>
          <a:p>
            <a:r>
              <a:rPr lang="en-US" dirty="0"/>
              <a:t>…</a:t>
            </a:r>
          </a:p>
        </p:txBody>
      </p:sp>
      <p:cxnSp>
        <p:nvCxnSpPr>
          <p:cNvPr id="29" name="Connettore 2 28">
            <a:extLst>
              <a:ext uri="{FF2B5EF4-FFF2-40B4-BE49-F238E27FC236}">
                <a16:creationId xmlns:a16="http://schemas.microsoft.com/office/drawing/2014/main" id="{18C9750D-8CB7-4C49-9773-5CB772CF594D}"/>
              </a:ext>
            </a:extLst>
          </p:cNvPr>
          <p:cNvCxnSpPr>
            <a:cxnSpLocks/>
            <a:stCxn id="26" idx="3"/>
            <a:endCxn id="30" idx="1"/>
          </p:cNvCxnSpPr>
          <p:nvPr/>
        </p:nvCxnSpPr>
        <p:spPr>
          <a:xfrm flipV="1">
            <a:off x="4264719" y="3255244"/>
            <a:ext cx="248006" cy="1389"/>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0" name="CasellaDiTesto 29">
            <a:extLst>
              <a:ext uri="{FF2B5EF4-FFF2-40B4-BE49-F238E27FC236}">
                <a16:creationId xmlns:a16="http://schemas.microsoft.com/office/drawing/2014/main" id="{251B076D-2FA6-49DC-86B2-80DBB29C636D}"/>
              </a:ext>
            </a:extLst>
          </p:cNvPr>
          <p:cNvSpPr txBox="1"/>
          <p:nvPr/>
        </p:nvSpPr>
        <p:spPr>
          <a:xfrm>
            <a:off x="4512725" y="3070578"/>
            <a:ext cx="595228" cy="369332"/>
          </a:xfrm>
          <a:prstGeom prst="rect">
            <a:avLst/>
          </a:prstGeom>
          <a:noFill/>
          <a:ln w="25400">
            <a:solidFill>
              <a:schemeClr val="tx1"/>
            </a:solidFill>
          </a:ln>
        </p:spPr>
        <p:txBody>
          <a:bodyPr wrap="square" rtlCol="0">
            <a:spAutoFit/>
          </a:bodyPr>
          <a:lstStyle/>
          <a:p>
            <a:r>
              <a:rPr lang="en-US" dirty="0"/>
              <a:t>Pool</a:t>
            </a:r>
          </a:p>
        </p:txBody>
      </p:sp>
      <p:pic>
        <p:nvPicPr>
          <p:cNvPr id="36" name="Immagine 35">
            <a:extLst>
              <a:ext uri="{FF2B5EF4-FFF2-40B4-BE49-F238E27FC236}">
                <a16:creationId xmlns:a16="http://schemas.microsoft.com/office/drawing/2014/main" id="{7BC98F09-60BF-4065-97E5-8D32D8350429}"/>
              </a:ext>
            </a:extLst>
          </p:cNvPr>
          <p:cNvPicPr>
            <a:picLocks noChangeAspect="1"/>
          </p:cNvPicPr>
          <p:nvPr/>
        </p:nvPicPr>
        <p:blipFill rotWithShape="1">
          <a:blip r:embed="rId5"/>
          <a:srcRect t="3657" r="70406" b="50000"/>
          <a:stretch/>
        </p:blipFill>
        <p:spPr>
          <a:xfrm>
            <a:off x="1806220" y="4624754"/>
            <a:ext cx="1604415" cy="1831031"/>
          </a:xfrm>
          <a:prstGeom prst="rect">
            <a:avLst/>
          </a:prstGeom>
        </p:spPr>
      </p:pic>
      <p:sp>
        <p:nvSpPr>
          <p:cNvPr id="37" name="CasellaDiTesto 36">
            <a:extLst>
              <a:ext uri="{FF2B5EF4-FFF2-40B4-BE49-F238E27FC236}">
                <a16:creationId xmlns:a16="http://schemas.microsoft.com/office/drawing/2014/main" id="{DE3A5217-8000-46F1-B6DD-578DF74A93C9}"/>
              </a:ext>
            </a:extLst>
          </p:cNvPr>
          <p:cNvSpPr txBox="1"/>
          <p:nvPr/>
        </p:nvSpPr>
        <p:spPr>
          <a:xfrm>
            <a:off x="1989058" y="4169131"/>
            <a:ext cx="1238737" cy="369332"/>
          </a:xfrm>
          <a:prstGeom prst="rect">
            <a:avLst/>
          </a:prstGeom>
          <a:noFill/>
          <a:ln w="25400">
            <a:solidFill>
              <a:schemeClr val="tx1"/>
            </a:solidFill>
          </a:ln>
        </p:spPr>
        <p:txBody>
          <a:bodyPr wrap="none" rtlCol="0">
            <a:spAutoFit/>
          </a:bodyPr>
          <a:lstStyle/>
          <a:p>
            <a:r>
              <a:rPr lang="en-US" dirty="0"/>
              <a:t>Input Layer</a:t>
            </a:r>
          </a:p>
        </p:txBody>
      </p:sp>
      <p:sp>
        <p:nvSpPr>
          <p:cNvPr id="39" name="CasellaDiTesto 38">
            <a:extLst>
              <a:ext uri="{FF2B5EF4-FFF2-40B4-BE49-F238E27FC236}">
                <a16:creationId xmlns:a16="http://schemas.microsoft.com/office/drawing/2014/main" id="{29A96C0C-8543-4018-AF6B-B02C01B3FEEA}"/>
              </a:ext>
            </a:extLst>
          </p:cNvPr>
          <p:cNvSpPr txBox="1"/>
          <p:nvPr/>
        </p:nvSpPr>
        <p:spPr>
          <a:xfrm>
            <a:off x="3713613" y="5029172"/>
            <a:ext cx="1728825" cy="646331"/>
          </a:xfrm>
          <a:prstGeom prst="rect">
            <a:avLst/>
          </a:prstGeom>
          <a:noFill/>
          <a:ln w="25400">
            <a:solidFill>
              <a:schemeClr val="tx1"/>
            </a:solidFill>
          </a:ln>
        </p:spPr>
        <p:txBody>
          <a:bodyPr wrap="square" rtlCol="0">
            <a:spAutoFit/>
          </a:bodyPr>
          <a:lstStyle/>
          <a:p>
            <a:pPr algn="ctr"/>
            <a:r>
              <a:rPr lang="en-US" dirty="0"/>
              <a:t>CONV2D </a:t>
            </a:r>
          </a:p>
          <a:p>
            <a:pPr algn="ctr"/>
            <a:r>
              <a:rPr lang="en-US" dirty="0"/>
              <a:t>(3x3xM=32, s=1) </a:t>
            </a:r>
          </a:p>
        </p:txBody>
      </p:sp>
      <p:grpSp>
        <p:nvGrpSpPr>
          <p:cNvPr id="40" name="Gruppo 39">
            <a:extLst>
              <a:ext uri="{FF2B5EF4-FFF2-40B4-BE49-F238E27FC236}">
                <a16:creationId xmlns:a16="http://schemas.microsoft.com/office/drawing/2014/main" id="{3ED413E7-D661-4252-9ECF-BDDAA5CAC521}"/>
              </a:ext>
            </a:extLst>
          </p:cNvPr>
          <p:cNvGrpSpPr/>
          <p:nvPr/>
        </p:nvGrpSpPr>
        <p:grpSpPr>
          <a:xfrm>
            <a:off x="5699596" y="4637309"/>
            <a:ext cx="1390237" cy="1297733"/>
            <a:chOff x="3999116" y="2442058"/>
            <a:chExt cx="1390237" cy="1297733"/>
          </a:xfrm>
        </p:grpSpPr>
        <p:pic>
          <p:nvPicPr>
            <p:cNvPr id="41" name="Immagine 40">
              <a:extLst>
                <a:ext uri="{FF2B5EF4-FFF2-40B4-BE49-F238E27FC236}">
                  <a16:creationId xmlns:a16="http://schemas.microsoft.com/office/drawing/2014/main" id="{F9C6178D-5255-4AD6-9B75-5A8103F40F98}"/>
                </a:ext>
              </a:extLst>
            </p:cNvPr>
            <p:cNvPicPr>
              <a:picLocks noChangeAspect="1"/>
            </p:cNvPicPr>
            <p:nvPr/>
          </p:nvPicPr>
          <p:blipFill rotWithShape="1">
            <a:blip r:embed="rId6"/>
            <a:srcRect l="14308" t="41967" r="73993" b="13089"/>
            <a:stretch/>
          </p:blipFill>
          <p:spPr>
            <a:xfrm>
              <a:off x="3999116" y="2442058"/>
              <a:ext cx="1390237" cy="1297733"/>
            </a:xfrm>
            <a:prstGeom prst="rect">
              <a:avLst/>
            </a:prstGeom>
          </p:spPr>
        </p:pic>
        <p:sp>
          <p:nvSpPr>
            <p:cNvPr id="42" name="Rettangolo 41">
              <a:extLst>
                <a:ext uri="{FF2B5EF4-FFF2-40B4-BE49-F238E27FC236}">
                  <a16:creationId xmlns:a16="http://schemas.microsoft.com/office/drawing/2014/main" id="{D2CB0254-1E5E-4132-BCAF-3FC4C322AC81}"/>
                </a:ext>
              </a:extLst>
            </p:cNvPr>
            <p:cNvSpPr/>
            <p:nvPr/>
          </p:nvSpPr>
          <p:spPr>
            <a:xfrm>
              <a:off x="5341908" y="2578914"/>
              <a:ext cx="47445" cy="8018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CasellaDiTesto 42">
            <a:extLst>
              <a:ext uri="{FF2B5EF4-FFF2-40B4-BE49-F238E27FC236}">
                <a16:creationId xmlns:a16="http://schemas.microsoft.com/office/drawing/2014/main" id="{10526A02-C1F0-4C42-BBA4-2013ADB3BF42}"/>
              </a:ext>
            </a:extLst>
          </p:cNvPr>
          <p:cNvSpPr txBox="1"/>
          <p:nvPr/>
        </p:nvSpPr>
        <p:spPr>
          <a:xfrm>
            <a:off x="5114454" y="3990978"/>
            <a:ext cx="2315057" cy="646331"/>
          </a:xfrm>
          <a:prstGeom prst="rect">
            <a:avLst/>
          </a:prstGeom>
          <a:noFill/>
          <a:ln w="25400">
            <a:solidFill>
              <a:schemeClr val="tx1"/>
            </a:solidFill>
          </a:ln>
        </p:spPr>
        <p:txBody>
          <a:bodyPr wrap="none" rtlCol="0">
            <a:spAutoFit/>
          </a:bodyPr>
          <a:lstStyle/>
          <a:p>
            <a:pPr algn="ctr"/>
            <a:r>
              <a:rPr lang="en-US" dirty="0"/>
              <a:t>32 “images” </a:t>
            </a:r>
          </a:p>
          <a:p>
            <a:pPr algn="ctr"/>
            <a:r>
              <a:rPr lang="en-US" dirty="0"/>
              <a:t>with same input shape</a:t>
            </a:r>
          </a:p>
        </p:txBody>
      </p:sp>
      <p:sp>
        <p:nvSpPr>
          <p:cNvPr id="44" name="CasellaDiTesto 43">
            <a:extLst>
              <a:ext uri="{FF2B5EF4-FFF2-40B4-BE49-F238E27FC236}">
                <a16:creationId xmlns:a16="http://schemas.microsoft.com/office/drawing/2014/main" id="{44172D6D-76DE-42E4-B834-67CBEC893E82}"/>
              </a:ext>
            </a:extLst>
          </p:cNvPr>
          <p:cNvSpPr txBox="1"/>
          <p:nvPr/>
        </p:nvSpPr>
        <p:spPr>
          <a:xfrm>
            <a:off x="7620411" y="5029171"/>
            <a:ext cx="1281802" cy="646331"/>
          </a:xfrm>
          <a:prstGeom prst="rect">
            <a:avLst/>
          </a:prstGeom>
          <a:noFill/>
          <a:ln w="25400">
            <a:solidFill>
              <a:schemeClr val="tx1"/>
            </a:solidFill>
          </a:ln>
        </p:spPr>
        <p:txBody>
          <a:bodyPr wrap="square" rtlCol="0">
            <a:spAutoFit/>
          </a:bodyPr>
          <a:lstStyle/>
          <a:p>
            <a:pPr algn="ctr"/>
            <a:r>
              <a:rPr lang="en-US" dirty="0"/>
              <a:t>MaxPool2D </a:t>
            </a:r>
          </a:p>
          <a:p>
            <a:pPr algn="ctr"/>
            <a:r>
              <a:rPr lang="en-US" dirty="0"/>
              <a:t>(2x2, s=1) </a:t>
            </a:r>
          </a:p>
        </p:txBody>
      </p:sp>
      <p:grpSp>
        <p:nvGrpSpPr>
          <p:cNvPr id="45" name="Gruppo 44">
            <a:extLst>
              <a:ext uri="{FF2B5EF4-FFF2-40B4-BE49-F238E27FC236}">
                <a16:creationId xmlns:a16="http://schemas.microsoft.com/office/drawing/2014/main" id="{5BF29CF4-2F8F-46FB-821C-FBBCCF2A31E2}"/>
              </a:ext>
            </a:extLst>
          </p:cNvPr>
          <p:cNvGrpSpPr/>
          <p:nvPr/>
        </p:nvGrpSpPr>
        <p:grpSpPr>
          <a:xfrm>
            <a:off x="9596023" y="4585862"/>
            <a:ext cx="984290" cy="1297733"/>
            <a:chOff x="8397365" y="2347719"/>
            <a:chExt cx="984290" cy="1297733"/>
          </a:xfrm>
        </p:grpSpPr>
        <p:pic>
          <p:nvPicPr>
            <p:cNvPr id="46" name="Immagine 45">
              <a:extLst>
                <a:ext uri="{FF2B5EF4-FFF2-40B4-BE49-F238E27FC236}">
                  <a16:creationId xmlns:a16="http://schemas.microsoft.com/office/drawing/2014/main" id="{FE7C114B-4943-499B-A348-FEFEC2F8F988}"/>
                </a:ext>
              </a:extLst>
            </p:cNvPr>
            <p:cNvPicPr>
              <a:picLocks noChangeAspect="1"/>
            </p:cNvPicPr>
            <p:nvPr/>
          </p:nvPicPr>
          <p:blipFill rotWithShape="1">
            <a:blip r:embed="rId6"/>
            <a:srcRect l="26008" t="41967" r="66080" b="13089"/>
            <a:stretch/>
          </p:blipFill>
          <p:spPr>
            <a:xfrm>
              <a:off x="8419362" y="2347719"/>
              <a:ext cx="940297" cy="1297733"/>
            </a:xfrm>
            <a:prstGeom prst="rect">
              <a:avLst/>
            </a:prstGeom>
          </p:spPr>
        </p:pic>
        <p:sp>
          <p:nvSpPr>
            <p:cNvPr id="47" name="Rettangolo 46">
              <a:extLst>
                <a:ext uri="{FF2B5EF4-FFF2-40B4-BE49-F238E27FC236}">
                  <a16:creationId xmlns:a16="http://schemas.microsoft.com/office/drawing/2014/main" id="{73705080-5B1F-4203-8BB9-A307F8CDAB38}"/>
                </a:ext>
              </a:extLst>
            </p:cNvPr>
            <p:cNvSpPr/>
            <p:nvPr/>
          </p:nvSpPr>
          <p:spPr>
            <a:xfrm>
              <a:off x="9243185" y="2375366"/>
              <a:ext cx="116474" cy="28372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ttangolo 47">
              <a:extLst>
                <a:ext uri="{FF2B5EF4-FFF2-40B4-BE49-F238E27FC236}">
                  <a16:creationId xmlns:a16="http://schemas.microsoft.com/office/drawing/2014/main" id="{49015508-6722-4EA0-AECD-300B9D2FB5E9}"/>
                </a:ext>
              </a:extLst>
            </p:cNvPr>
            <p:cNvSpPr/>
            <p:nvPr/>
          </p:nvSpPr>
          <p:spPr>
            <a:xfrm>
              <a:off x="8397365" y="3264146"/>
              <a:ext cx="45719" cy="3813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ttangolo 48">
              <a:extLst>
                <a:ext uri="{FF2B5EF4-FFF2-40B4-BE49-F238E27FC236}">
                  <a16:creationId xmlns:a16="http://schemas.microsoft.com/office/drawing/2014/main" id="{179E1B7F-3709-4D45-AA4C-791CBE522325}"/>
                </a:ext>
              </a:extLst>
            </p:cNvPr>
            <p:cNvSpPr/>
            <p:nvPr/>
          </p:nvSpPr>
          <p:spPr>
            <a:xfrm>
              <a:off x="9299274" y="2508132"/>
              <a:ext cx="82381" cy="2156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CasellaDiTesto 49">
            <a:extLst>
              <a:ext uri="{FF2B5EF4-FFF2-40B4-BE49-F238E27FC236}">
                <a16:creationId xmlns:a16="http://schemas.microsoft.com/office/drawing/2014/main" id="{D2763409-5C53-41F1-AB93-89EFA0CB8A0B}"/>
              </a:ext>
            </a:extLst>
          </p:cNvPr>
          <p:cNvSpPr txBox="1"/>
          <p:nvPr/>
        </p:nvSpPr>
        <p:spPr>
          <a:xfrm>
            <a:off x="8785574" y="4008435"/>
            <a:ext cx="2170787" cy="646331"/>
          </a:xfrm>
          <a:prstGeom prst="rect">
            <a:avLst/>
          </a:prstGeom>
          <a:noFill/>
          <a:ln w="25400">
            <a:solidFill>
              <a:schemeClr val="tx1"/>
            </a:solidFill>
          </a:ln>
        </p:spPr>
        <p:txBody>
          <a:bodyPr wrap="none" rtlCol="0">
            <a:spAutoFit/>
          </a:bodyPr>
          <a:lstStyle/>
          <a:p>
            <a:pPr algn="ctr"/>
            <a:r>
              <a:rPr lang="en-US" dirty="0"/>
              <a:t>32 “images” </a:t>
            </a:r>
          </a:p>
          <a:p>
            <a:pPr algn="ctr"/>
            <a:r>
              <a:rPr lang="en-US" dirty="0"/>
              <a:t>with half input shape</a:t>
            </a:r>
          </a:p>
        </p:txBody>
      </p:sp>
      <p:sp>
        <p:nvSpPr>
          <p:cNvPr id="51" name="CasellaDiTesto 50">
            <a:extLst>
              <a:ext uri="{FF2B5EF4-FFF2-40B4-BE49-F238E27FC236}">
                <a16:creationId xmlns:a16="http://schemas.microsoft.com/office/drawing/2014/main" id="{F8A57578-2353-4EE2-B10D-F53601C7C65B}"/>
              </a:ext>
            </a:extLst>
          </p:cNvPr>
          <p:cNvSpPr txBox="1"/>
          <p:nvPr/>
        </p:nvSpPr>
        <p:spPr>
          <a:xfrm>
            <a:off x="6765681" y="3046186"/>
            <a:ext cx="5329628" cy="830997"/>
          </a:xfrm>
          <a:prstGeom prst="rect">
            <a:avLst/>
          </a:prstGeom>
          <a:noFill/>
        </p:spPr>
        <p:txBody>
          <a:bodyPr wrap="square" rtlCol="0">
            <a:spAutoFit/>
          </a:bodyPr>
          <a:lstStyle/>
          <a:p>
            <a:r>
              <a:rPr lang="en-US" sz="1600" u="sng" dirty="0"/>
              <a:t>The extracted set of (sub)images is called</a:t>
            </a:r>
            <a:r>
              <a:rPr lang="en-US" sz="1600" b="1" u="sng" dirty="0"/>
              <a:t> Feature Map</a:t>
            </a:r>
            <a:r>
              <a:rPr lang="en-US" sz="1600" u="sng" dirty="0"/>
              <a:t> (FM):</a:t>
            </a:r>
          </a:p>
          <a:p>
            <a:r>
              <a:rPr lang="en-US" sz="1600" dirty="0"/>
              <a:t>FMs (at the end of the training) represent the set of features the network automatically extracted to solve the problem</a:t>
            </a:r>
          </a:p>
        </p:txBody>
      </p:sp>
    </p:spTree>
    <p:extLst>
      <p:ext uri="{BB962C8B-B14F-4D97-AF65-F5344CB8AC3E}">
        <p14:creationId xmlns:p14="http://schemas.microsoft.com/office/powerpoint/2010/main" val="95875116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asellaDiTesto 8">
            <a:extLst>
              <a:ext uri="{FF2B5EF4-FFF2-40B4-BE49-F238E27FC236}">
                <a16:creationId xmlns:a16="http://schemas.microsoft.com/office/drawing/2014/main" id="{78F30BA7-DC35-49CF-8F0D-1A9CA614DB74}"/>
              </a:ext>
            </a:extLst>
          </p:cNvPr>
          <p:cNvSpPr txBox="1"/>
          <p:nvPr/>
        </p:nvSpPr>
        <p:spPr>
          <a:xfrm>
            <a:off x="8484823" y="6488668"/>
            <a:ext cx="3707177" cy="369332"/>
          </a:xfrm>
          <a:prstGeom prst="rect">
            <a:avLst/>
          </a:prstGeom>
          <a:noFill/>
        </p:spPr>
        <p:txBody>
          <a:bodyPr wrap="square" rtlCol="0">
            <a:spAutoFit/>
          </a:bodyPr>
          <a:lstStyle/>
          <a:p>
            <a:r>
              <a:rPr lang="en-US" i="1" dirty="0"/>
              <a:t>INAF School of AI, Naples, April 14-17</a:t>
            </a:r>
          </a:p>
        </p:txBody>
      </p:sp>
      <p:pic>
        <p:nvPicPr>
          <p:cNvPr id="7" name="Immagine 6">
            <a:extLst>
              <a:ext uri="{FF2B5EF4-FFF2-40B4-BE49-F238E27FC236}">
                <a16:creationId xmlns:a16="http://schemas.microsoft.com/office/drawing/2014/main" id="{8E2FCE8A-452A-4598-A070-5D0A2AF801A5}"/>
              </a:ext>
            </a:extLst>
          </p:cNvPr>
          <p:cNvPicPr>
            <a:picLocks noChangeAspect="1"/>
          </p:cNvPicPr>
          <p:nvPr/>
        </p:nvPicPr>
        <p:blipFill>
          <a:blip r:embed="rId2"/>
          <a:stretch>
            <a:fillRect/>
          </a:stretch>
        </p:blipFill>
        <p:spPr>
          <a:xfrm>
            <a:off x="75546" y="649155"/>
            <a:ext cx="11798466" cy="2866653"/>
          </a:xfrm>
          <a:prstGeom prst="rect">
            <a:avLst/>
          </a:prstGeom>
        </p:spPr>
      </p:pic>
      <p:sp>
        <p:nvSpPr>
          <p:cNvPr id="8" name="CasellaDiTesto 7">
            <a:extLst>
              <a:ext uri="{FF2B5EF4-FFF2-40B4-BE49-F238E27FC236}">
                <a16:creationId xmlns:a16="http://schemas.microsoft.com/office/drawing/2014/main" id="{D2137A08-26BB-4E9D-8FC7-68129F784585}"/>
              </a:ext>
            </a:extLst>
          </p:cNvPr>
          <p:cNvSpPr txBox="1"/>
          <p:nvPr/>
        </p:nvSpPr>
        <p:spPr>
          <a:xfrm>
            <a:off x="173042" y="-17585"/>
            <a:ext cx="8455328" cy="584775"/>
          </a:xfrm>
          <a:prstGeom prst="rect">
            <a:avLst/>
          </a:prstGeom>
          <a:noFill/>
        </p:spPr>
        <p:txBody>
          <a:bodyPr wrap="none" rtlCol="0">
            <a:spAutoFit/>
          </a:bodyPr>
          <a:lstStyle/>
          <a:p>
            <a:r>
              <a:rPr lang="en-US" sz="3200" b="1" dirty="0"/>
              <a:t>Building a Convolutional Neural Network (CNN): </a:t>
            </a:r>
          </a:p>
        </p:txBody>
      </p:sp>
      <p:pic>
        <p:nvPicPr>
          <p:cNvPr id="1028" name="Picture 4">
            <a:extLst>
              <a:ext uri="{FF2B5EF4-FFF2-40B4-BE49-F238E27FC236}">
                <a16:creationId xmlns:a16="http://schemas.microsoft.com/office/drawing/2014/main" id="{662D03B7-781F-465F-B63F-5FECEC74ED4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2882" t="12118" r="9832" b="18598"/>
          <a:stretch/>
        </p:blipFill>
        <p:spPr bwMode="auto">
          <a:xfrm>
            <a:off x="11435555" y="786534"/>
            <a:ext cx="731111" cy="655404"/>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a:extLst>
              <a:ext uri="{FF2B5EF4-FFF2-40B4-BE49-F238E27FC236}">
                <a16:creationId xmlns:a16="http://schemas.microsoft.com/office/drawing/2014/main" id="{BA49B5CB-0E59-47F5-A598-B008FEAB60F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5555" t="5848" r="6725" b="6140"/>
          <a:stretch/>
        </p:blipFill>
        <p:spPr bwMode="auto">
          <a:xfrm>
            <a:off x="11390552" y="-17585"/>
            <a:ext cx="801448" cy="804119"/>
          </a:xfrm>
          <a:prstGeom prst="rect">
            <a:avLst/>
          </a:prstGeom>
          <a:noFill/>
          <a:extLst>
            <a:ext uri="{909E8E84-426E-40DD-AFC4-6F175D3DCCD1}">
              <a14:hiddenFill xmlns:a14="http://schemas.microsoft.com/office/drawing/2010/main">
                <a:solidFill>
                  <a:srgbClr val="FFFFFF"/>
                </a:solidFill>
              </a14:hiddenFill>
            </a:ext>
          </a:extLst>
        </p:spPr>
      </p:pic>
      <p:pic>
        <p:nvPicPr>
          <p:cNvPr id="6" name="Immagine 5">
            <a:extLst>
              <a:ext uri="{FF2B5EF4-FFF2-40B4-BE49-F238E27FC236}">
                <a16:creationId xmlns:a16="http://schemas.microsoft.com/office/drawing/2014/main" id="{E506EE41-8FBF-4069-BE3E-A9357494240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580313" y="0"/>
            <a:ext cx="801447" cy="80010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21053327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asellaDiTesto 8">
            <a:extLst>
              <a:ext uri="{FF2B5EF4-FFF2-40B4-BE49-F238E27FC236}">
                <a16:creationId xmlns:a16="http://schemas.microsoft.com/office/drawing/2014/main" id="{78F30BA7-DC35-49CF-8F0D-1A9CA614DB74}"/>
              </a:ext>
            </a:extLst>
          </p:cNvPr>
          <p:cNvSpPr txBox="1"/>
          <p:nvPr/>
        </p:nvSpPr>
        <p:spPr>
          <a:xfrm>
            <a:off x="8484823" y="6488668"/>
            <a:ext cx="3707177" cy="369332"/>
          </a:xfrm>
          <a:prstGeom prst="rect">
            <a:avLst/>
          </a:prstGeom>
          <a:noFill/>
        </p:spPr>
        <p:txBody>
          <a:bodyPr wrap="square" rtlCol="0">
            <a:spAutoFit/>
          </a:bodyPr>
          <a:lstStyle/>
          <a:p>
            <a:r>
              <a:rPr lang="en-US" i="1" dirty="0"/>
              <a:t>INAF School of AI, Naples, April 14-17</a:t>
            </a:r>
          </a:p>
        </p:txBody>
      </p:sp>
      <p:pic>
        <p:nvPicPr>
          <p:cNvPr id="7" name="Immagine 6">
            <a:extLst>
              <a:ext uri="{FF2B5EF4-FFF2-40B4-BE49-F238E27FC236}">
                <a16:creationId xmlns:a16="http://schemas.microsoft.com/office/drawing/2014/main" id="{8E2FCE8A-452A-4598-A070-5D0A2AF801A5}"/>
              </a:ext>
            </a:extLst>
          </p:cNvPr>
          <p:cNvPicPr>
            <a:picLocks noChangeAspect="1"/>
          </p:cNvPicPr>
          <p:nvPr/>
        </p:nvPicPr>
        <p:blipFill>
          <a:blip r:embed="rId2"/>
          <a:stretch>
            <a:fillRect/>
          </a:stretch>
        </p:blipFill>
        <p:spPr>
          <a:xfrm>
            <a:off x="75546" y="649155"/>
            <a:ext cx="11798466" cy="2866653"/>
          </a:xfrm>
          <a:prstGeom prst="rect">
            <a:avLst/>
          </a:prstGeom>
        </p:spPr>
      </p:pic>
      <p:sp>
        <p:nvSpPr>
          <p:cNvPr id="8" name="CasellaDiTesto 7">
            <a:extLst>
              <a:ext uri="{FF2B5EF4-FFF2-40B4-BE49-F238E27FC236}">
                <a16:creationId xmlns:a16="http://schemas.microsoft.com/office/drawing/2014/main" id="{D2137A08-26BB-4E9D-8FC7-68129F784585}"/>
              </a:ext>
            </a:extLst>
          </p:cNvPr>
          <p:cNvSpPr txBox="1"/>
          <p:nvPr/>
        </p:nvSpPr>
        <p:spPr>
          <a:xfrm>
            <a:off x="173042" y="-17585"/>
            <a:ext cx="8455328" cy="584775"/>
          </a:xfrm>
          <a:prstGeom prst="rect">
            <a:avLst/>
          </a:prstGeom>
          <a:noFill/>
        </p:spPr>
        <p:txBody>
          <a:bodyPr wrap="none" rtlCol="0">
            <a:spAutoFit/>
          </a:bodyPr>
          <a:lstStyle/>
          <a:p>
            <a:r>
              <a:rPr lang="en-US" sz="3200" b="1" dirty="0"/>
              <a:t>Building a Convolutional Neural Network (CNN): </a:t>
            </a:r>
          </a:p>
        </p:txBody>
      </p:sp>
      <p:pic>
        <p:nvPicPr>
          <p:cNvPr id="1028" name="Picture 4">
            <a:extLst>
              <a:ext uri="{FF2B5EF4-FFF2-40B4-BE49-F238E27FC236}">
                <a16:creationId xmlns:a16="http://schemas.microsoft.com/office/drawing/2014/main" id="{662D03B7-781F-465F-B63F-5FECEC74ED4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2882" t="12118" r="9832" b="18598"/>
          <a:stretch/>
        </p:blipFill>
        <p:spPr bwMode="auto">
          <a:xfrm>
            <a:off x="11435555" y="786534"/>
            <a:ext cx="731111" cy="655404"/>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a:extLst>
              <a:ext uri="{FF2B5EF4-FFF2-40B4-BE49-F238E27FC236}">
                <a16:creationId xmlns:a16="http://schemas.microsoft.com/office/drawing/2014/main" id="{BA49B5CB-0E59-47F5-A598-B008FEAB60F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5555" t="5848" r="6725" b="6140"/>
          <a:stretch/>
        </p:blipFill>
        <p:spPr bwMode="auto">
          <a:xfrm>
            <a:off x="11390552" y="-17585"/>
            <a:ext cx="801448" cy="804119"/>
          </a:xfrm>
          <a:prstGeom prst="rect">
            <a:avLst/>
          </a:prstGeom>
          <a:noFill/>
          <a:extLst>
            <a:ext uri="{909E8E84-426E-40DD-AFC4-6F175D3DCCD1}">
              <a14:hiddenFill xmlns:a14="http://schemas.microsoft.com/office/drawing/2010/main">
                <a:solidFill>
                  <a:srgbClr val="FFFFFF"/>
                </a:solidFill>
              </a14:hiddenFill>
            </a:ext>
          </a:extLst>
        </p:spPr>
      </p:pic>
      <p:pic>
        <p:nvPicPr>
          <p:cNvPr id="6" name="Immagine 5">
            <a:extLst>
              <a:ext uri="{FF2B5EF4-FFF2-40B4-BE49-F238E27FC236}">
                <a16:creationId xmlns:a16="http://schemas.microsoft.com/office/drawing/2014/main" id="{E506EE41-8FBF-4069-BE3E-A9357494240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580313" y="0"/>
            <a:ext cx="801447" cy="800101"/>
          </a:xfrm>
          <a:prstGeom prst="rect">
            <a:avLst/>
          </a:prstGeom>
          <a:ln>
            <a:noFill/>
          </a:ln>
          <a:effectLst>
            <a:outerShdw blurRad="292100" dist="139700" dir="2700000" algn="tl" rotWithShape="0">
              <a:srgbClr val="333333">
                <a:alpha val="65000"/>
              </a:srgbClr>
            </a:outerShdw>
          </a:effectLst>
        </p:spPr>
      </p:pic>
      <p:sp>
        <p:nvSpPr>
          <p:cNvPr id="84" name="CasellaDiTesto 83">
            <a:extLst>
              <a:ext uri="{FF2B5EF4-FFF2-40B4-BE49-F238E27FC236}">
                <a16:creationId xmlns:a16="http://schemas.microsoft.com/office/drawing/2014/main" id="{89F7F5EC-03C8-4CD6-9091-48665E8A42B6}"/>
              </a:ext>
            </a:extLst>
          </p:cNvPr>
          <p:cNvSpPr txBox="1"/>
          <p:nvPr/>
        </p:nvSpPr>
        <p:spPr>
          <a:xfrm>
            <a:off x="5042388" y="3597773"/>
            <a:ext cx="2356339" cy="430887"/>
          </a:xfrm>
          <a:prstGeom prst="rect">
            <a:avLst/>
          </a:prstGeom>
          <a:noFill/>
        </p:spPr>
        <p:txBody>
          <a:bodyPr wrap="square" rtlCol="0">
            <a:spAutoFit/>
          </a:bodyPr>
          <a:lstStyle/>
          <a:p>
            <a:r>
              <a:rPr lang="en-US" sz="2200" b="1" dirty="0"/>
              <a:t>Feature extractor</a:t>
            </a:r>
          </a:p>
        </p:txBody>
      </p:sp>
      <p:sp>
        <p:nvSpPr>
          <p:cNvPr id="81" name="Parentesi graffa chiusa 80">
            <a:extLst>
              <a:ext uri="{FF2B5EF4-FFF2-40B4-BE49-F238E27FC236}">
                <a16:creationId xmlns:a16="http://schemas.microsoft.com/office/drawing/2014/main" id="{76B35992-AD61-4F3C-A93B-0C3EAAB35815}"/>
              </a:ext>
            </a:extLst>
          </p:cNvPr>
          <p:cNvSpPr/>
          <p:nvPr/>
        </p:nvSpPr>
        <p:spPr>
          <a:xfrm rot="5400000">
            <a:off x="5844862" y="-1349662"/>
            <a:ext cx="751393" cy="9223132"/>
          </a:xfrm>
          <a:prstGeom prst="rightBrace">
            <a:avLst/>
          </a:prstGeom>
          <a:ln w="158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6354436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asellaDiTesto 8">
            <a:extLst>
              <a:ext uri="{FF2B5EF4-FFF2-40B4-BE49-F238E27FC236}">
                <a16:creationId xmlns:a16="http://schemas.microsoft.com/office/drawing/2014/main" id="{78F30BA7-DC35-49CF-8F0D-1A9CA614DB74}"/>
              </a:ext>
            </a:extLst>
          </p:cNvPr>
          <p:cNvSpPr txBox="1"/>
          <p:nvPr/>
        </p:nvSpPr>
        <p:spPr>
          <a:xfrm>
            <a:off x="8484823" y="6488668"/>
            <a:ext cx="3707177" cy="369332"/>
          </a:xfrm>
          <a:prstGeom prst="rect">
            <a:avLst/>
          </a:prstGeom>
          <a:noFill/>
        </p:spPr>
        <p:txBody>
          <a:bodyPr wrap="square" rtlCol="0">
            <a:spAutoFit/>
          </a:bodyPr>
          <a:lstStyle/>
          <a:p>
            <a:r>
              <a:rPr lang="en-US" i="1" dirty="0"/>
              <a:t>INAF School of AI, Naples, April 14-17</a:t>
            </a:r>
          </a:p>
        </p:txBody>
      </p:sp>
      <p:pic>
        <p:nvPicPr>
          <p:cNvPr id="7" name="Immagine 6">
            <a:extLst>
              <a:ext uri="{FF2B5EF4-FFF2-40B4-BE49-F238E27FC236}">
                <a16:creationId xmlns:a16="http://schemas.microsoft.com/office/drawing/2014/main" id="{8E2FCE8A-452A-4598-A070-5D0A2AF801A5}"/>
              </a:ext>
            </a:extLst>
          </p:cNvPr>
          <p:cNvPicPr>
            <a:picLocks noChangeAspect="1"/>
          </p:cNvPicPr>
          <p:nvPr/>
        </p:nvPicPr>
        <p:blipFill>
          <a:blip r:embed="rId2"/>
          <a:stretch>
            <a:fillRect/>
          </a:stretch>
        </p:blipFill>
        <p:spPr>
          <a:xfrm>
            <a:off x="75546" y="649155"/>
            <a:ext cx="11798466" cy="2866653"/>
          </a:xfrm>
          <a:prstGeom prst="rect">
            <a:avLst/>
          </a:prstGeom>
        </p:spPr>
      </p:pic>
      <p:sp>
        <p:nvSpPr>
          <p:cNvPr id="8" name="CasellaDiTesto 7">
            <a:extLst>
              <a:ext uri="{FF2B5EF4-FFF2-40B4-BE49-F238E27FC236}">
                <a16:creationId xmlns:a16="http://schemas.microsoft.com/office/drawing/2014/main" id="{D2137A08-26BB-4E9D-8FC7-68129F784585}"/>
              </a:ext>
            </a:extLst>
          </p:cNvPr>
          <p:cNvSpPr txBox="1"/>
          <p:nvPr/>
        </p:nvSpPr>
        <p:spPr>
          <a:xfrm>
            <a:off x="173042" y="-17585"/>
            <a:ext cx="8455328" cy="584775"/>
          </a:xfrm>
          <a:prstGeom prst="rect">
            <a:avLst/>
          </a:prstGeom>
          <a:noFill/>
        </p:spPr>
        <p:txBody>
          <a:bodyPr wrap="none" rtlCol="0">
            <a:spAutoFit/>
          </a:bodyPr>
          <a:lstStyle/>
          <a:p>
            <a:r>
              <a:rPr lang="en-US" sz="3200" b="1" dirty="0"/>
              <a:t>Building a Convolutional Neural Network (CNN): </a:t>
            </a:r>
          </a:p>
        </p:txBody>
      </p:sp>
      <p:pic>
        <p:nvPicPr>
          <p:cNvPr id="1028" name="Picture 4">
            <a:extLst>
              <a:ext uri="{FF2B5EF4-FFF2-40B4-BE49-F238E27FC236}">
                <a16:creationId xmlns:a16="http://schemas.microsoft.com/office/drawing/2014/main" id="{662D03B7-781F-465F-B63F-5FECEC74ED4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2882" t="12118" r="9832" b="18598"/>
          <a:stretch/>
        </p:blipFill>
        <p:spPr bwMode="auto">
          <a:xfrm>
            <a:off x="11435555" y="786534"/>
            <a:ext cx="731111" cy="655404"/>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a:extLst>
              <a:ext uri="{FF2B5EF4-FFF2-40B4-BE49-F238E27FC236}">
                <a16:creationId xmlns:a16="http://schemas.microsoft.com/office/drawing/2014/main" id="{BA49B5CB-0E59-47F5-A598-B008FEAB60F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5555" t="5848" r="6725" b="6140"/>
          <a:stretch/>
        </p:blipFill>
        <p:spPr bwMode="auto">
          <a:xfrm>
            <a:off x="11390552" y="-17585"/>
            <a:ext cx="801448" cy="804119"/>
          </a:xfrm>
          <a:prstGeom prst="rect">
            <a:avLst/>
          </a:prstGeom>
          <a:noFill/>
          <a:extLst>
            <a:ext uri="{909E8E84-426E-40DD-AFC4-6F175D3DCCD1}">
              <a14:hiddenFill xmlns:a14="http://schemas.microsoft.com/office/drawing/2010/main">
                <a:solidFill>
                  <a:srgbClr val="FFFFFF"/>
                </a:solidFill>
              </a14:hiddenFill>
            </a:ext>
          </a:extLst>
        </p:spPr>
      </p:pic>
      <p:pic>
        <p:nvPicPr>
          <p:cNvPr id="6" name="Immagine 5">
            <a:extLst>
              <a:ext uri="{FF2B5EF4-FFF2-40B4-BE49-F238E27FC236}">
                <a16:creationId xmlns:a16="http://schemas.microsoft.com/office/drawing/2014/main" id="{E506EE41-8FBF-4069-BE3E-A9357494240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580313" y="0"/>
            <a:ext cx="801447" cy="800101"/>
          </a:xfrm>
          <a:prstGeom prst="rect">
            <a:avLst/>
          </a:prstGeom>
          <a:ln>
            <a:noFill/>
          </a:ln>
          <a:effectLst>
            <a:outerShdw blurRad="292100" dist="139700" dir="2700000" algn="tl" rotWithShape="0">
              <a:srgbClr val="333333">
                <a:alpha val="65000"/>
              </a:srgbClr>
            </a:outerShdw>
          </a:effectLst>
        </p:spPr>
      </p:pic>
      <p:sp>
        <p:nvSpPr>
          <p:cNvPr id="84" name="CasellaDiTesto 83">
            <a:extLst>
              <a:ext uri="{FF2B5EF4-FFF2-40B4-BE49-F238E27FC236}">
                <a16:creationId xmlns:a16="http://schemas.microsoft.com/office/drawing/2014/main" id="{89F7F5EC-03C8-4CD6-9091-48665E8A42B6}"/>
              </a:ext>
            </a:extLst>
          </p:cNvPr>
          <p:cNvSpPr txBox="1"/>
          <p:nvPr/>
        </p:nvSpPr>
        <p:spPr>
          <a:xfrm>
            <a:off x="5042388" y="3597773"/>
            <a:ext cx="2356339" cy="430887"/>
          </a:xfrm>
          <a:prstGeom prst="rect">
            <a:avLst/>
          </a:prstGeom>
          <a:noFill/>
        </p:spPr>
        <p:txBody>
          <a:bodyPr wrap="square" rtlCol="0">
            <a:spAutoFit/>
          </a:bodyPr>
          <a:lstStyle/>
          <a:p>
            <a:r>
              <a:rPr lang="en-US" sz="2200" b="1" dirty="0"/>
              <a:t>Feature extractor</a:t>
            </a:r>
          </a:p>
        </p:txBody>
      </p:sp>
      <p:sp>
        <p:nvSpPr>
          <p:cNvPr id="81" name="Parentesi graffa chiusa 80">
            <a:extLst>
              <a:ext uri="{FF2B5EF4-FFF2-40B4-BE49-F238E27FC236}">
                <a16:creationId xmlns:a16="http://schemas.microsoft.com/office/drawing/2014/main" id="{76B35992-AD61-4F3C-A93B-0C3EAAB35815}"/>
              </a:ext>
            </a:extLst>
          </p:cNvPr>
          <p:cNvSpPr/>
          <p:nvPr/>
        </p:nvSpPr>
        <p:spPr>
          <a:xfrm rot="5400000">
            <a:off x="5844862" y="-1349662"/>
            <a:ext cx="751393" cy="9223132"/>
          </a:xfrm>
          <a:prstGeom prst="rightBrace">
            <a:avLst/>
          </a:prstGeom>
          <a:ln w="158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CasellaDiTesto 9">
            <a:extLst>
              <a:ext uri="{FF2B5EF4-FFF2-40B4-BE49-F238E27FC236}">
                <a16:creationId xmlns:a16="http://schemas.microsoft.com/office/drawing/2014/main" id="{E38BEE93-32CB-4EBD-81D8-4BF4F2E5E36B}"/>
              </a:ext>
            </a:extLst>
          </p:cNvPr>
          <p:cNvSpPr txBox="1"/>
          <p:nvPr/>
        </p:nvSpPr>
        <p:spPr>
          <a:xfrm>
            <a:off x="8176846" y="4028660"/>
            <a:ext cx="3868615" cy="1107996"/>
          </a:xfrm>
          <a:prstGeom prst="rect">
            <a:avLst/>
          </a:prstGeom>
          <a:noFill/>
        </p:spPr>
        <p:txBody>
          <a:bodyPr wrap="square" rtlCol="0">
            <a:spAutoFit/>
          </a:bodyPr>
          <a:lstStyle/>
          <a:p>
            <a:pPr algn="ctr"/>
            <a:r>
              <a:rPr lang="en-US" sz="2200" b="1" dirty="0"/>
              <a:t>Fully Connected (Dense) Layers</a:t>
            </a:r>
          </a:p>
          <a:p>
            <a:pPr algn="ctr"/>
            <a:r>
              <a:rPr lang="en-US" sz="2200" b="1" dirty="0"/>
              <a:t>For the Classification / Regression task </a:t>
            </a:r>
          </a:p>
        </p:txBody>
      </p:sp>
      <p:sp>
        <p:nvSpPr>
          <p:cNvPr id="2" name="Parallelogramma 1">
            <a:extLst>
              <a:ext uri="{FF2B5EF4-FFF2-40B4-BE49-F238E27FC236}">
                <a16:creationId xmlns:a16="http://schemas.microsoft.com/office/drawing/2014/main" id="{035B8BDC-8F9C-4DEB-BF57-D3293717225D}"/>
              </a:ext>
            </a:extLst>
          </p:cNvPr>
          <p:cNvSpPr/>
          <p:nvPr/>
        </p:nvSpPr>
        <p:spPr>
          <a:xfrm rot="20680771" flipH="1">
            <a:off x="9650580" y="1166824"/>
            <a:ext cx="2006288" cy="2009405"/>
          </a:xfrm>
          <a:prstGeom prst="parallelogram">
            <a:avLst>
              <a:gd name="adj" fmla="val 52762"/>
            </a:avLst>
          </a:prstGeom>
          <a:noFill/>
          <a:ln w="254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Connettore 2 12">
            <a:extLst>
              <a:ext uri="{FF2B5EF4-FFF2-40B4-BE49-F238E27FC236}">
                <a16:creationId xmlns:a16="http://schemas.microsoft.com/office/drawing/2014/main" id="{F23A5899-E2BD-4752-B854-658AEFC75DF3}"/>
              </a:ext>
            </a:extLst>
          </p:cNvPr>
          <p:cNvCxnSpPr>
            <a:cxnSpLocks/>
            <a:stCxn id="2" idx="3"/>
            <a:endCxn id="10" idx="0"/>
          </p:cNvCxnSpPr>
          <p:nvPr/>
        </p:nvCxnSpPr>
        <p:spPr>
          <a:xfrm flipH="1">
            <a:off x="10111154" y="3000680"/>
            <a:ext cx="1318500" cy="102798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189140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BA49B5CB-0E59-47F5-A598-B008FEAB60F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555" t="5848" r="6725" b="6140"/>
          <a:stretch/>
        </p:blipFill>
        <p:spPr bwMode="auto">
          <a:xfrm>
            <a:off x="11390552" y="-17585"/>
            <a:ext cx="801448" cy="80411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662D03B7-781F-465F-B63F-5FECEC74ED4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2882" t="12118" r="9832" b="18598"/>
          <a:stretch/>
        </p:blipFill>
        <p:spPr bwMode="auto">
          <a:xfrm>
            <a:off x="11435555" y="786534"/>
            <a:ext cx="731111" cy="655404"/>
          </a:xfrm>
          <a:prstGeom prst="rect">
            <a:avLst/>
          </a:prstGeom>
          <a:noFill/>
          <a:extLst>
            <a:ext uri="{909E8E84-426E-40DD-AFC4-6F175D3DCCD1}">
              <a14:hiddenFill xmlns:a14="http://schemas.microsoft.com/office/drawing/2010/main">
                <a:solidFill>
                  <a:srgbClr val="FFFFFF"/>
                </a:solidFill>
              </a14:hiddenFill>
            </a:ext>
          </a:extLst>
        </p:spPr>
      </p:pic>
      <p:pic>
        <p:nvPicPr>
          <p:cNvPr id="6" name="Immagine 5">
            <a:extLst>
              <a:ext uri="{FF2B5EF4-FFF2-40B4-BE49-F238E27FC236}">
                <a16:creationId xmlns:a16="http://schemas.microsoft.com/office/drawing/2014/main" id="{E506EE41-8FBF-4069-BE3E-A9357494240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80313" y="0"/>
            <a:ext cx="801447" cy="800101"/>
          </a:xfrm>
          <a:prstGeom prst="rect">
            <a:avLst/>
          </a:prstGeom>
          <a:ln>
            <a:noFill/>
          </a:ln>
          <a:effectLst>
            <a:outerShdw blurRad="292100" dist="139700" dir="2700000" algn="tl" rotWithShape="0">
              <a:srgbClr val="333333">
                <a:alpha val="65000"/>
              </a:srgbClr>
            </a:outerShdw>
          </a:effectLst>
        </p:spPr>
      </p:pic>
      <p:sp>
        <p:nvSpPr>
          <p:cNvPr id="9" name="CasellaDiTesto 8">
            <a:extLst>
              <a:ext uri="{FF2B5EF4-FFF2-40B4-BE49-F238E27FC236}">
                <a16:creationId xmlns:a16="http://schemas.microsoft.com/office/drawing/2014/main" id="{78F30BA7-DC35-49CF-8F0D-1A9CA614DB74}"/>
              </a:ext>
            </a:extLst>
          </p:cNvPr>
          <p:cNvSpPr txBox="1"/>
          <p:nvPr/>
        </p:nvSpPr>
        <p:spPr>
          <a:xfrm>
            <a:off x="8484823" y="6488668"/>
            <a:ext cx="3707177" cy="369332"/>
          </a:xfrm>
          <a:prstGeom prst="rect">
            <a:avLst/>
          </a:prstGeom>
          <a:noFill/>
        </p:spPr>
        <p:txBody>
          <a:bodyPr wrap="square" rtlCol="0">
            <a:spAutoFit/>
          </a:bodyPr>
          <a:lstStyle/>
          <a:p>
            <a:r>
              <a:rPr lang="en-US" i="1" dirty="0"/>
              <a:t>INAF School of AI, Naples, April 14-17</a:t>
            </a:r>
          </a:p>
        </p:txBody>
      </p:sp>
      <p:sp>
        <p:nvSpPr>
          <p:cNvPr id="7" name="CasellaDiTesto 6">
            <a:extLst>
              <a:ext uri="{FF2B5EF4-FFF2-40B4-BE49-F238E27FC236}">
                <a16:creationId xmlns:a16="http://schemas.microsoft.com/office/drawing/2014/main" id="{69FDAD53-5965-4989-8609-380B30ABC699}"/>
              </a:ext>
            </a:extLst>
          </p:cNvPr>
          <p:cNvSpPr txBox="1"/>
          <p:nvPr/>
        </p:nvSpPr>
        <p:spPr>
          <a:xfrm>
            <a:off x="173042" y="-17585"/>
            <a:ext cx="2710807" cy="553998"/>
          </a:xfrm>
          <a:prstGeom prst="rect">
            <a:avLst/>
          </a:prstGeom>
          <a:noFill/>
        </p:spPr>
        <p:txBody>
          <a:bodyPr wrap="none" rtlCol="0">
            <a:spAutoFit/>
          </a:bodyPr>
          <a:lstStyle/>
          <a:p>
            <a:r>
              <a:rPr lang="en-US" sz="3000" b="1" dirty="0"/>
              <a:t>The Perceptron</a:t>
            </a:r>
          </a:p>
        </p:txBody>
      </p:sp>
      <p:pic>
        <p:nvPicPr>
          <p:cNvPr id="8" name="Picture 2" descr="Scientists Just Watched Artificial Neurons 'Speak' to Real Neurons Using  Light : ScienceAlert">
            <a:extLst>
              <a:ext uri="{FF2B5EF4-FFF2-40B4-BE49-F238E27FC236}">
                <a16:creationId xmlns:a16="http://schemas.microsoft.com/office/drawing/2014/main" id="{E879DFE5-8A7F-404B-86BC-617AF9395B5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0800000">
            <a:off x="3429001" y="891714"/>
            <a:ext cx="5343524" cy="2165588"/>
          </a:xfrm>
          <a:prstGeom prst="rect">
            <a:avLst/>
          </a:prstGeom>
          <a:noFill/>
          <a:extLst>
            <a:ext uri="{909E8E84-426E-40DD-AFC4-6F175D3DCCD1}">
              <a14:hiddenFill xmlns:a14="http://schemas.microsoft.com/office/drawing/2010/main">
                <a:solidFill>
                  <a:srgbClr val="FFFFFF"/>
                </a:solidFill>
              </a14:hiddenFill>
            </a:ext>
          </a:extLst>
        </p:spPr>
      </p:pic>
      <p:grpSp>
        <p:nvGrpSpPr>
          <p:cNvPr id="18" name="Gruppo 17">
            <a:extLst>
              <a:ext uri="{FF2B5EF4-FFF2-40B4-BE49-F238E27FC236}">
                <a16:creationId xmlns:a16="http://schemas.microsoft.com/office/drawing/2014/main" id="{D3D0AEE8-EE21-42CC-A0CB-CCB6DDA45FBB}"/>
              </a:ext>
            </a:extLst>
          </p:cNvPr>
          <p:cNvGrpSpPr/>
          <p:nvPr/>
        </p:nvGrpSpPr>
        <p:grpSpPr>
          <a:xfrm>
            <a:off x="3700208" y="3540667"/>
            <a:ext cx="6296803" cy="2818354"/>
            <a:chOff x="3700208" y="3540667"/>
            <a:chExt cx="6296803" cy="2818354"/>
          </a:xfrm>
        </p:grpSpPr>
        <p:grpSp>
          <p:nvGrpSpPr>
            <p:cNvPr id="19" name="Gruppo 18">
              <a:extLst>
                <a:ext uri="{FF2B5EF4-FFF2-40B4-BE49-F238E27FC236}">
                  <a16:creationId xmlns:a16="http://schemas.microsoft.com/office/drawing/2014/main" id="{8CBFD2D4-01E7-4C72-96A7-7D217237E4AD}"/>
                </a:ext>
              </a:extLst>
            </p:cNvPr>
            <p:cNvGrpSpPr/>
            <p:nvPr/>
          </p:nvGrpSpPr>
          <p:grpSpPr>
            <a:xfrm>
              <a:off x="4057650" y="3800699"/>
              <a:ext cx="4086225" cy="2314575"/>
              <a:chOff x="3638550" y="4048125"/>
              <a:chExt cx="3139417" cy="1685925"/>
            </a:xfrm>
          </p:grpSpPr>
          <p:sp>
            <p:nvSpPr>
              <p:cNvPr id="31" name="Ovale 30">
                <a:extLst>
                  <a:ext uri="{FF2B5EF4-FFF2-40B4-BE49-F238E27FC236}">
                    <a16:creationId xmlns:a16="http://schemas.microsoft.com/office/drawing/2014/main" id="{7506A8E7-249F-4411-9C15-55E416BA4AA9}"/>
                  </a:ext>
                </a:extLst>
              </p:cNvPr>
              <p:cNvSpPr/>
              <p:nvPr/>
            </p:nvSpPr>
            <p:spPr>
              <a:xfrm>
                <a:off x="4505326" y="4448175"/>
                <a:ext cx="1047750" cy="9525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2" name="Connettore 2 31">
                <a:extLst>
                  <a:ext uri="{FF2B5EF4-FFF2-40B4-BE49-F238E27FC236}">
                    <a16:creationId xmlns:a16="http://schemas.microsoft.com/office/drawing/2014/main" id="{F9159ED8-D2B7-4F3C-A366-5CBD53090290}"/>
                  </a:ext>
                </a:extLst>
              </p:cNvPr>
              <p:cNvCxnSpPr>
                <a:cxnSpLocks/>
                <a:endCxn id="31" idx="1"/>
              </p:cNvCxnSpPr>
              <p:nvPr/>
            </p:nvCxnSpPr>
            <p:spPr>
              <a:xfrm>
                <a:off x="3971925" y="4048125"/>
                <a:ext cx="686840" cy="53954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Connettore 2 32">
                <a:extLst>
                  <a:ext uri="{FF2B5EF4-FFF2-40B4-BE49-F238E27FC236}">
                    <a16:creationId xmlns:a16="http://schemas.microsoft.com/office/drawing/2014/main" id="{0E7CF49A-C416-4987-A329-A843BE7483D6}"/>
                  </a:ext>
                </a:extLst>
              </p:cNvPr>
              <p:cNvCxnSpPr>
                <a:cxnSpLocks/>
              </p:cNvCxnSpPr>
              <p:nvPr/>
            </p:nvCxnSpPr>
            <p:spPr>
              <a:xfrm>
                <a:off x="3781425" y="4479820"/>
                <a:ext cx="752476" cy="25686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4" name="Connettore 2 33">
                <a:extLst>
                  <a:ext uri="{FF2B5EF4-FFF2-40B4-BE49-F238E27FC236}">
                    <a16:creationId xmlns:a16="http://schemas.microsoft.com/office/drawing/2014/main" id="{8783FEE9-51AB-44BE-B4A2-F5EAB07FA8AB}"/>
                  </a:ext>
                </a:extLst>
              </p:cNvPr>
              <p:cNvCxnSpPr>
                <a:cxnSpLocks/>
                <a:endCxn id="31" idx="2"/>
              </p:cNvCxnSpPr>
              <p:nvPr/>
            </p:nvCxnSpPr>
            <p:spPr>
              <a:xfrm>
                <a:off x="3638550" y="4924425"/>
                <a:ext cx="866776"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5" name="Connettore 2 34">
                <a:extLst>
                  <a:ext uri="{FF2B5EF4-FFF2-40B4-BE49-F238E27FC236}">
                    <a16:creationId xmlns:a16="http://schemas.microsoft.com/office/drawing/2014/main" id="{B94248C9-6D4B-4351-863B-2833770A9FB2}"/>
                  </a:ext>
                </a:extLst>
              </p:cNvPr>
              <p:cNvCxnSpPr>
                <a:cxnSpLocks/>
                <a:endCxn id="31" idx="3"/>
              </p:cNvCxnSpPr>
              <p:nvPr/>
            </p:nvCxnSpPr>
            <p:spPr>
              <a:xfrm flipV="1">
                <a:off x="3848100" y="5261185"/>
                <a:ext cx="810665" cy="472865"/>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6" name="CasellaDiTesto 35">
                <a:extLst>
                  <a:ext uri="{FF2B5EF4-FFF2-40B4-BE49-F238E27FC236}">
                    <a16:creationId xmlns:a16="http://schemas.microsoft.com/office/drawing/2014/main" id="{1EF431BF-5E0D-4BD7-8D0C-7BC9F6D89F3E}"/>
                  </a:ext>
                </a:extLst>
              </p:cNvPr>
              <p:cNvSpPr txBox="1"/>
              <p:nvPr/>
            </p:nvSpPr>
            <p:spPr>
              <a:xfrm>
                <a:off x="3981275" y="5045495"/>
                <a:ext cx="343364" cy="369332"/>
              </a:xfrm>
              <a:prstGeom prst="rect">
                <a:avLst/>
              </a:prstGeom>
              <a:noFill/>
            </p:spPr>
            <p:txBody>
              <a:bodyPr wrap="none" rtlCol="0">
                <a:spAutoFit/>
              </a:bodyPr>
              <a:lstStyle/>
              <a:p>
                <a:r>
                  <a:rPr lang="en-US" dirty="0"/>
                  <a:t>…</a:t>
                </a:r>
              </a:p>
            </p:txBody>
          </p:sp>
          <p:cxnSp>
            <p:nvCxnSpPr>
              <p:cNvPr id="37" name="Connettore 2 36">
                <a:extLst>
                  <a:ext uri="{FF2B5EF4-FFF2-40B4-BE49-F238E27FC236}">
                    <a16:creationId xmlns:a16="http://schemas.microsoft.com/office/drawing/2014/main" id="{C7312EDD-86AE-4BF6-B61D-56345B9EF616}"/>
                  </a:ext>
                </a:extLst>
              </p:cNvPr>
              <p:cNvCxnSpPr>
                <a:cxnSpLocks/>
              </p:cNvCxnSpPr>
              <p:nvPr/>
            </p:nvCxnSpPr>
            <p:spPr>
              <a:xfrm flipV="1">
                <a:off x="5553076" y="4941332"/>
                <a:ext cx="1224891" cy="1"/>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20" name="CasellaDiTesto 19">
                  <a:extLst>
                    <a:ext uri="{FF2B5EF4-FFF2-40B4-BE49-F238E27FC236}">
                      <a16:creationId xmlns:a16="http://schemas.microsoft.com/office/drawing/2014/main" id="{5F48DF2D-C0C1-40E7-A360-45C3885F71EA}"/>
                    </a:ext>
                  </a:extLst>
                </p:cNvPr>
                <p:cNvSpPr txBox="1"/>
                <p:nvPr/>
              </p:nvSpPr>
              <p:spPr>
                <a:xfrm>
                  <a:off x="4160975" y="3540667"/>
                  <a:ext cx="460767"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it-IT" b="0" i="1" smtClean="0">
                                <a:latin typeface="Cambria Math" panose="02040503050406030204" pitchFamily="18" charset="0"/>
                              </a:rPr>
                              <m:t>𝑥</m:t>
                            </m:r>
                          </m:e>
                          <m:sub>
                            <m:r>
                              <a:rPr lang="it-IT" b="0" i="1" smtClean="0">
                                <a:latin typeface="Cambria Math" panose="02040503050406030204" pitchFamily="18" charset="0"/>
                              </a:rPr>
                              <m:t>1</m:t>
                            </m:r>
                          </m:sub>
                        </m:sSub>
                      </m:oMath>
                    </m:oMathPara>
                  </a14:m>
                  <a:endParaRPr lang="en-US" dirty="0"/>
                </a:p>
              </p:txBody>
            </p:sp>
          </mc:Choice>
          <mc:Fallback xmlns="">
            <p:sp>
              <p:nvSpPr>
                <p:cNvPr id="15" name="CasellaDiTesto 14">
                  <a:extLst>
                    <a:ext uri="{FF2B5EF4-FFF2-40B4-BE49-F238E27FC236}">
                      <a16:creationId xmlns:a16="http://schemas.microsoft.com/office/drawing/2014/main" id="{23A3F5A1-B5D8-4FBE-99FE-22236BCDAB09}"/>
                    </a:ext>
                  </a:extLst>
                </p:cNvPr>
                <p:cNvSpPr txBox="1">
                  <a:spLocks noRot="1" noChangeAspect="1" noMove="1" noResize="1" noEditPoints="1" noAdjustHandles="1" noChangeArrowheads="1" noChangeShapeType="1" noTextEdit="1"/>
                </p:cNvSpPr>
                <p:nvPr/>
              </p:nvSpPr>
              <p:spPr>
                <a:xfrm>
                  <a:off x="4160975" y="3540667"/>
                  <a:ext cx="460767" cy="369332"/>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CasellaDiTesto 20">
                  <a:extLst>
                    <a:ext uri="{FF2B5EF4-FFF2-40B4-BE49-F238E27FC236}">
                      <a16:creationId xmlns:a16="http://schemas.microsoft.com/office/drawing/2014/main" id="{9C7F5782-F685-46CF-A250-5D699C3BE37A}"/>
                    </a:ext>
                  </a:extLst>
                </p:cNvPr>
                <p:cNvSpPr txBox="1"/>
                <p:nvPr/>
              </p:nvSpPr>
              <p:spPr>
                <a:xfrm>
                  <a:off x="3913209" y="4133333"/>
                  <a:ext cx="46609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it-IT" b="0" i="1" smtClean="0">
                                <a:latin typeface="Cambria Math" panose="02040503050406030204" pitchFamily="18" charset="0"/>
                              </a:rPr>
                              <m:t>𝑥</m:t>
                            </m:r>
                          </m:e>
                          <m:sub>
                            <m:r>
                              <a:rPr lang="it-IT" b="0" i="1" smtClean="0">
                                <a:latin typeface="Cambria Math" panose="02040503050406030204" pitchFamily="18" charset="0"/>
                              </a:rPr>
                              <m:t>2</m:t>
                            </m:r>
                          </m:sub>
                        </m:sSub>
                      </m:oMath>
                    </m:oMathPara>
                  </a14:m>
                  <a:endParaRPr lang="en-US" dirty="0"/>
                </a:p>
              </p:txBody>
            </p:sp>
          </mc:Choice>
          <mc:Fallback xmlns="">
            <p:sp>
              <p:nvSpPr>
                <p:cNvPr id="16" name="CasellaDiTesto 15">
                  <a:extLst>
                    <a:ext uri="{FF2B5EF4-FFF2-40B4-BE49-F238E27FC236}">
                      <a16:creationId xmlns:a16="http://schemas.microsoft.com/office/drawing/2014/main" id="{398636C4-8C9A-47D5-864E-88C2024AAC25}"/>
                    </a:ext>
                  </a:extLst>
                </p:cNvPr>
                <p:cNvSpPr txBox="1">
                  <a:spLocks noRot="1" noChangeAspect="1" noMove="1" noResize="1" noEditPoints="1" noAdjustHandles="1" noChangeArrowheads="1" noChangeShapeType="1" noTextEdit="1"/>
                </p:cNvSpPr>
                <p:nvPr/>
              </p:nvSpPr>
              <p:spPr>
                <a:xfrm>
                  <a:off x="3913209" y="4133333"/>
                  <a:ext cx="466090" cy="369332"/>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CasellaDiTesto 21">
                  <a:extLst>
                    <a:ext uri="{FF2B5EF4-FFF2-40B4-BE49-F238E27FC236}">
                      <a16:creationId xmlns:a16="http://schemas.microsoft.com/office/drawing/2014/main" id="{380C3436-AE05-4866-A2CB-8033F64095A7}"/>
                    </a:ext>
                  </a:extLst>
                </p:cNvPr>
                <p:cNvSpPr txBox="1"/>
                <p:nvPr/>
              </p:nvSpPr>
              <p:spPr>
                <a:xfrm>
                  <a:off x="3700208" y="4731768"/>
                  <a:ext cx="46609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it-IT" b="0" i="1" smtClean="0">
                                <a:latin typeface="Cambria Math" panose="02040503050406030204" pitchFamily="18" charset="0"/>
                              </a:rPr>
                              <m:t>𝑥</m:t>
                            </m:r>
                          </m:e>
                          <m:sub>
                            <m:r>
                              <a:rPr lang="it-IT" b="0" i="1" smtClean="0">
                                <a:latin typeface="Cambria Math" panose="02040503050406030204" pitchFamily="18" charset="0"/>
                              </a:rPr>
                              <m:t>3</m:t>
                            </m:r>
                          </m:sub>
                        </m:sSub>
                      </m:oMath>
                    </m:oMathPara>
                  </a14:m>
                  <a:endParaRPr lang="en-US" dirty="0"/>
                </a:p>
              </p:txBody>
            </p:sp>
          </mc:Choice>
          <mc:Fallback xmlns="">
            <p:sp>
              <p:nvSpPr>
                <p:cNvPr id="17" name="CasellaDiTesto 16">
                  <a:extLst>
                    <a:ext uri="{FF2B5EF4-FFF2-40B4-BE49-F238E27FC236}">
                      <a16:creationId xmlns:a16="http://schemas.microsoft.com/office/drawing/2014/main" id="{F537163B-6428-4B4F-A31E-00A2740E989D}"/>
                    </a:ext>
                  </a:extLst>
                </p:cNvPr>
                <p:cNvSpPr txBox="1">
                  <a:spLocks noRot="1" noChangeAspect="1" noMove="1" noResize="1" noEditPoints="1" noAdjustHandles="1" noChangeArrowheads="1" noChangeShapeType="1" noTextEdit="1"/>
                </p:cNvSpPr>
                <p:nvPr/>
              </p:nvSpPr>
              <p:spPr>
                <a:xfrm>
                  <a:off x="3700208" y="4731768"/>
                  <a:ext cx="466090" cy="369332"/>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CasellaDiTesto 22">
                  <a:extLst>
                    <a:ext uri="{FF2B5EF4-FFF2-40B4-BE49-F238E27FC236}">
                      <a16:creationId xmlns:a16="http://schemas.microsoft.com/office/drawing/2014/main" id="{DC5C3222-3090-4FDC-87D3-394BBBCD36BE}"/>
                    </a:ext>
                  </a:extLst>
                </p:cNvPr>
                <p:cNvSpPr txBox="1"/>
                <p:nvPr/>
              </p:nvSpPr>
              <p:spPr>
                <a:xfrm>
                  <a:off x="3895486" y="5914958"/>
                  <a:ext cx="526041"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it-IT" b="0" i="1" smtClean="0">
                                <a:latin typeface="Cambria Math" panose="02040503050406030204" pitchFamily="18" charset="0"/>
                              </a:rPr>
                              <m:t>𝑥</m:t>
                            </m:r>
                          </m:e>
                          <m:sub>
                            <m:r>
                              <a:rPr lang="it-IT" b="0" i="1" smtClean="0">
                                <a:latin typeface="Cambria Math" panose="02040503050406030204" pitchFamily="18" charset="0"/>
                              </a:rPr>
                              <m:t>𝑚</m:t>
                            </m:r>
                          </m:sub>
                        </m:sSub>
                      </m:oMath>
                    </m:oMathPara>
                  </a14:m>
                  <a:endParaRPr lang="en-US" dirty="0"/>
                </a:p>
              </p:txBody>
            </p:sp>
          </mc:Choice>
          <mc:Fallback xmlns="">
            <p:sp>
              <p:nvSpPr>
                <p:cNvPr id="18" name="CasellaDiTesto 17">
                  <a:extLst>
                    <a:ext uri="{FF2B5EF4-FFF2-40B4-BE49-F238E27FC236}">
                      <a16:creationId xmlns:a16="http://schemas.microsoft.com/office/drawing/2014/main" id="{5C4A8983-48AD-4B71-9023-2180613C342A}"/>
                    </a:ext>
                  </a:extLst>
                </p:cNvPr>
                <p:cNvSpPr txBox="1">
                  <a:spLocks noRot="1" noChangeAspect="1" noMove="1" noResize="1" noEditPoints="1" noAdjustHandles="1" noChangeArrowheads="1" noChangeShapeType="1" noTextEdit="1"/>
                </p:cNvSpPr>
                <p:nvPr/>
              </p:nvSpPr>
              <p:spPr>
                <a:xfrm>
                  <a:off x="3895486" y="5914958"/>
                  <a:ext cx="526041" cy="369332"/>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CasellaDiTesto 23">
                  <a:extLst>
                    <a:ext uri="{FF2B5EF4-FFF2-40B4-BE49-F238E27FC236}">
                      <a16:creationId xmlns:a16="http://schemas.microsoft.com/office/drawing/2014/main" id="{8D508BB8-A21E-4386-A61F-66F141828493}"/>
                    </a:ext>
                  </a:extLst>
                </p:cNvPr>
                <p:cNvSpPr txBox="1"/>
                <p:nvPr/>
              </p:nvSpPr>
              <p:spPr>
                <a:xfrm>
                  <a:off x="4789625" y="3807260"/>
                  <a:ext cx="50180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it-IT" b="0" i="1" smtClean="0">
                                <a:latin typeface="Cambria Math" panose="02040503050406030204" pitchFamily="18" charset="0"/>
                              </a:rPr>
                              <m:t>𝑤</m:t>
                            </m:r>
                          </m:e>
                          <m:sub>
                            <m:r>
                              <a:rPr lang="it-IT" b="0" i="1" smtClean="0">
                                <a:latin typeface="Cambria Math" panose="02040503050406030204" pitchFamily="18" charset="0"/>
                              </a:rPr>
                              <m:t>1</m:t>
                            </m:r>
                          </m:sub>
                        </m:sSub>
                      </m:oMath>
                    </m:oMathPara>
                  </a14:m>
                  <a:endParaRPr lang="en-US" dirty="0"/>
                </a:p>
              </p:txBody>
            </p:sp>
          </mc:Choice>
          <mc:Fallback xmlns="">
            <p:sp>
              <p:nvSpPr>
                <p:cNvPr id="20" name="CasellaDiTesto 19">
                  <a:extLst>
                    <a:ext uri="{FF2B5EF4-FFF2-40B4-BE49-F238E27FC236}">
                      <a16:creationId xmlns:a16="http://schemas.microsoft.com/office/drawing/2014/main" id="{47B72F61-034B-421E-98F0-D8E21B056941}"/>
                    </a:ext>
                  </a:extLst>
                </p:cNvPr>
                <p:cNvSpPr txBox="1">
                  <a:spLocks noRot="1" noChangeAspect="1" noMove="1" noResize="1" noEditPoints="1" noAdjustHandles="1" noChangeArrowheads="1" noChangeShapeType="1" noTextEdit="1"/>
                </p:cNvSpPr>
                <p:nvPr/>
              </p:nvSpPr>
              <p:spPr>
                <a:xfrm>
                  <a:off x="4789625" y="3807260"/>
                  <a:ext cx="501804" cy="369332"/>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CasellaDiTesto 24">
                  <a:extLst>
                    <a:ext uri="{FF2B5EF4-FFF2-40B4-BE49-F238E27FC236}">
                      <a16:creationId xmlns:a16="http://schemas.microsoft.com/office/drawing/2014/main" id="{BDB5C85E-6320-4514-8DFF-FB0CB01C8635}"/>
                    </a:ext>
                  </a:extLst>
                </p:cNvPr>
                <p:cNvSpPr txBox="1"/>
                <p:nvPr/>
              </p:nvSpPr>
              <p:spPr>
                <a:xfrm>
                  <a:off x="4518536" y="4227151"/>
                  <a:ext cx="507127"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it-IT" b="0" i="1" smtClean="0">
                                <a:latin typeface="Cambria Math" panose="02040503050406030204" pitchFamily="18" charset="0"/>
                              </a:rPr>
                              <m:t>𝑤</m:t>
                            </m:r>
                          </m:e>
                          <m:sub>
                            <m:r>
                              <a:rPr lang="it-IT" b="0" i="1" smtClean="0">
                                <a:latin typeface="Cambria Math" panose="02040503050406030204" pitchFamily="18" charset="0"/>
                              </a:rPr>
                              <m:t>2</m:t>
                            </m:r>
                          </m:sub>
                        </m:sSub>
                      </m:oMath>
                    </m:oMathPara>
                  </a14:m>
                  <a:endParaRPr lang="en-US" dirty="0"/>
                </a:p>
              </p:txBody>
            </p:sp>
          </mc:Choice>
          <mc:Fallback xmlns="">
            <p:sp>
              <p:nvSpPr>
                <p:cNvPr id="21" name="CasellaDiTesto 20">
                  <a:extLst>
                    <a:ext uri="{FF2B5EF4-FFF2-40B4-BE49-F238E27FC236}">
                      <a16:creationId xmlns:a16="http://schemas.microsoft.com/office/drawing/2014/main" id="{B15B50D6-273F-4DD4-9899-131628078598}"/>
                    </a:ext>
                  </a:extLst>
                </p:cNvPr>
                <p:cNvSpPr txBox="1">
                  <a:spLocks noRot="1" noChangeAspect="1" noMove="1" noResize="1" noEditPoints="1" noAdjustHandles="1" noChangeArrowheads="1" noChangeShapeType="1" noTextEdit="1"/>
                </p:cNvSpPr>
                <p:nvPr/>
              </p:nvSpPr>
              <p:spPr>
                <a:xfrm>
                  <a:off x="4518536" y="4227151"/>
                  <a:ext cx="507127" cy="369332"/>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CasellaDiTesto 25">
                  <a:extLst>
                    <a:ext uri="{FF2B5EF4-FFF2-40B4-BE49-F238E27FC236}">
                      <a16:creationId xmlns:a16="http://schemas.microsoft.com/office/drawing/2014/main" id="{668DD29F-7E38-4F50-BE87-2AAD56305D8F}"/>
                    </a:ext>
                  </a:extLst>
                </p:cNvPr>
                <p:cNvSpPr txBox="1"/>
                <p:nvPr/>
              </p:nvSpPr>
              <p:spPr>
                <a:xfrm>
                  <a:off x="4419326" y="4673951"/>
                  <a:ext cx="507127"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it-IT" b="0" i="1" smtClean="0">
                                <a:latin typeface="Cambria Math" panose="02040503050406030204" pitchFamily="18" charset="0"/>
                              </a:rPr>
                              <m:t>𝑤</m:t>
                            </m:r>
                          </m:e>
                          <m:sub>
                            <m:r>
                              <a:rPr lang="it-IT" b="0" i="1" smtClean="0">
                                <a:latin typeface="Cambria Math" panose="02040503050406030204" pitchFamily="18" charset="0"/>
                              </a:rPr>
                              <m:t>3</m:t>
                            </m:r>
                          </m:sub>
                        </m:sSub>
                      </m:oMath>
                    </m:oMathPara>
                  </a14:m>
                  <a:endParaRPr lang="en-US" dirty="0"/>
                </a:p>
              </p:txBody>
            </p:sp>
          </mc:Choice>
          <mc:Fallback xmlns="">
            <p:sp>
              <p:nvSpPr>
                <p:cNvPr id="22" name="CasellaDiTesto 21">
                  <a:extLst>
                    <a:ext uri="{FF2B5EF4-FFF2-40B4-BE49-F238E27FC236}">
                      <a16:creationId xmlns:a16="http://schemas.microsoft.com/office/drawing/2014/main" id="{34CA9B00-27D1-4CB9-8EDD-94C1D4C4AC96}"/>
                    </a:ext>
                  </a:extLst>
                </p:cNvPr>
                <p:cNvSpPr txBox="1">
                  <a:spLocks noRot="1" noChangeAspect="1" noMove="1" noResize="1" noEditPoints="1" noAdjustHandles="1" noChangeArrowheads="1" noChangeShapeType="1" noTextEdit="1"/>
                </p:cNvSpPr>
                <p:nvPr/>
              </p:nvSpPr>
              <p:spPr>
                <a:xfrm>
                  <a:off x="4419326" y="4673951"/>
                  <a:ext cx="507127" cy="369332"/>
                </a:xfrm>
                <a:prstGeom prst="rect">
                  <a:avLst/>
                </a:prstGeom>
                <a:blipFill>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CasellaDiTesto 26">
                  <a:extLst>
                    <a:ext uri="{FF2B5EF4-FFF2-40B4-BE49-F238E27FC236}">
                      <a16:creationId xmlns:a16="http://schemas.microsoft.com/office/drawing/2014/main" id="{B62AAD6C-5A28-4F6E-BFC9-76A5CABAC2D5}"/>
                    </a:ext>
                  </a:extLst>
                </p:cNvPr>
                <p:cNvSpPr txBox="1"/>
                <p:nvPr/>
              </p:nvSpPr>
              <p:spPr>
                <a:xfrm>
                  <a:off x="4740766" y="5701178"/>
                  <a:ext cx="572529"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it-IT" b="0" i="1" smtClean="0">
                                <a:latin typeface="Cambria Math" panose="02040503050406030204" pitchFamily="18" charset="0"/>
                              </a:rPr>
                              <m:t>𝑤</m:t>
                            </m:r>
                          </m:e>
                          <m:sub>
                            <m:r>
                              <a:rPr lang="it-IT" b="0" i="1" smtClean="0">
                                <a:latin typeface="Cambria Math" panose="02040503050406030204" pitchFamily="18" charset="0"/>
                              </a:rPr>
                              <m:t>𝑚</m:t>
                            </m:r>
                          </m:sub>
                        </m:sSub>
                      </m:oMath>
                    </m:oMathPara>
                  </a14:m>
                  <a:endParaRPr lang="en-US" dirty="0"/>
                </a:p>
              </p:txBody>
            </p:sp>
          </mc:Choice>
          <mc:Fallback xmlns="">
            <p:sp>
              <p:nvSpPr>
                <p:cNvPr id="23" name="CasellaDiTesto 22">
                  <a:extLst>
                    <a:ext uri="{FF2B5EF4-FFF2-40B4-BE49-F238E27FC236}">
                      <a16:creationId xmlns:a16="http://schemas.microsoft.com/office/drawing/2014/main" id="{863DB20B-355A-4F23-8B35-D5E8852383D6}"/>
                    </a:ext>
                  </a:extLst>
                </p:cNvPr>
                <p:cNvSpPr txBox="1">
                  <a:spLocks noRot="1" noChangeAspect="1" noMove="1" noResize="1" noEditPoints="1" noAdjustHandles="1" noChangeArrowheads="1" noChangeShapeType="1" noTextEdit="1"/>
                </p:cNvSpPr>
                <p:nvPr/>
              </p:nvSpPr>
              <p:spPr>
                <a:xfrm>
                  <a:off x="4740766" y="5701178"/>
                  <a:ext cx="572529" cy="369332"/>
                </a:xfrm>
                <a:prstGeom prst="rect">
                  <a:avLst/>
                </a:prstGeom>
                <a:blipFill>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CasellaDiTesto 27">
                  <a:extLst>
                    <a:ext uri="{FF2B5EF4-FFF2-40B4-BE49-F238E27FC236}">
                      <a16:creationId xmlns:a16="http://schemas.microsoft.com/office/drawing/2014/main" id="{F5F52DCA-4439-4C16-B9CD-1279D67C355A}"/>
                    </a:ext>
                  </a:extLst>
                </p:cNvPr>
                <p:cNvSpPr txBox="1"/>
                <p:nvPr/>
              </p:nvSpPr>
              <p:spPr>
                <a:xfrm>
                  <a:off x="8143875" y="4615537"/>
                  <a:ext cx="1853136" cy="87985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it-IT" b="0" i="1" smtClean="0">
                            <a:latin typeface="Cambria Math" panose="02040503050406030204" pitchFamily="18" charset="0"/>
                          </a:rPr>
                          <m:t>𝑦</m:t>
                        </m:r>
                        <m:r>
                          <a:rPr lang="it-IT" b="0" i="1" smtClean="0">
                            <a:latin typeface="Cambria Math" panose="02040503050406030204" pitchFamily="18" charset="0"/>
                          </a:rPr>
                          <m:t>=</m:t>
                        </m:r>
                        <m:nary>
                          <m:naryPr>
                            <m:chr m:val="∑"/>
                            <m:ctrlPr>
                              <a:rPr lang="it-IT" b="0" i="1" smtClean="0">
                                <a:latin typeface="Cambria Math" panose="02040503050406030204" pitchFamily="18" charset="0"/>
                              </a:rPr>
                            </m:ctrlPr>
                          </m:naryPr>
                          <m:sub>
                            <m:r>
                              <m:rPr>
                                <m:brk m:alnAt="23"/>
                              </m:rPr>
                              <a:rPr lang="it-IT" b="0" i="1" smtClean="0">
                                <a:latin typeface="Cambria Math" panose="02040503050406030204" pitchFamily="18" charset="0"/>
                              </a:rPr>
                              <m:t>𝑗</m:t>
                            </m:r>
                            <m:r>
                              <a:rPr lang="it-IT" b="0" i="1" smtClean="0">
                                <a:latin typeface="Cambria Math" panose="02040503050406030204" pitchFamily="18" charset="0"/>
                              </a:rPr>
                              <m:t>=1</m:t>
                            </m:r>
                          </m:sub>
                          <m:sup>
                            <m:r>
                              <a:rPr lang="it-IT" b="0" i="1" smtClean="0">
                                <a:latin typeface="Cambria Math" panose="02040503050406030204" pitchFamily="18" charset="0"/>
                              </a:rPr>
                              <m:t>𝑚</m:t>
                            </m:r>
                          </m:sup>
                          <m:e>
                            <m:sSub>
                              <m:sSubPr>
                                <m:ctrlPr>
                                  <a:rPr lang="it-IT" b="0" i="1" smtClean="0">
                                    <a:latin typeface="Cambria Math" panose="02040503050406030204" pitchFamily="18" charset="0"/>
                                  </a:rPr>
                                </m:ctrlPr>
                              </m:sSubPr>
                              <m:e>
                                <m:r>
                                  <a:rPr lang="it-IT" b="0" i="1" smtClean="0">
                                    <a:latin typeface="Cambria Math" panose="02040503050406030204" pitchFamily="18" charset="0"/>
                                  </a:rPr>
                                  <m:t>𝑤</m:t>
                                </m:r>
                              </m:e>
                              <m:sub>
                                <m:r>
                                  <a:rPr lang="it-IT" b="0" i="1" smtClean="0">
                                    <a:latin typeface="Cambria Math" panose="02040503050406030204" pitchFamily="18" charset="0"/>
                                  </a:rPr>
                                  <m:t>𝑗</m:t>
                                </m:r>
                              </m:sub>
                            </m:sSub>
                            <m:sSub>
                              <m:sSubPr>
                                <m:ctrlPr>
                                  <a:rPr lang="it-IT" b="0" i="1" smtClean="0">
                                    <a:latin typeface="Cambria Math" panose="02040503050406030204" pitchFamily="18" charset="0"/>
                                  </a:rPr>
                                </m:ctrlPr>
                              </m:sSubPr>
                              <m:e>
                                <m:r>
                                  <a:rPr lang="it-IT" b="0" i="1" smtClean="0">
                                    <a:latin typeface="Cambria Math" panose="02040503050406030204" pitchFamily="18" charset="0"/>
                                  </a:rPr>
                                  <m:t>𝑥</m:t>
                                </m:r>
                              </m:e>
                              <m:sub>
                                <m:r>
                                  <a:rPr lang="it-IT" b="0" i="1" smtClean="0">
                                    <a:latin typeface="Cambria Math" panose="02040503050406030204" pitchFamily="18" charset="0"/>
                                  </a:rPr>
                                  <m:t>𝑗</m:t>
                                </m:r>
                              </m:sub>
                            </m:sSub>
                          </m:e>
                        </m:nary>
                        <m:r>
                          <a:rPr lang="it-IT" b="0" i="1" smtClean="0">
                            <a:latin typeface="Cambria Math" panose="02040503050406030204" pitchFamily="18" charset="0"/>
                          </a:rPr>
                          <m:t>+</m:t>
                        </m:r>
                        <m:r>
                          <a:rPr lang="it-IT" b="0" i="1" smtClean="0">
                            <a:latin typeface="Cambria Math" panose="02040503050406030204" pitchFamily="18" charset="0"/>
                          </a:rPr>
                          <m:t>𝑏</m:t>
                        </m:r>
                      </m:oMath>
                    </m:oMathPara>
                  </a14:m>
                  <a:endParaRPr lang="en-US" dirty="0"/>
                </a:p>
              </p:txBody>
            </p:sp>
          </mc:Choice>
          <mc:Fallback xmlns="">
            <p:sp>
              <p:nvSpPr>
                <p:cNvPr id="25" name="CasellaDiTesto 24">
                  <a:extLst>
                    <a:ext uri="{FF2B5EF4-FFF2-40B4-BE49-F238E27FC236}">
                      <a16:creationId xmlns:a16="http://schemas.microsoft.com/office/drawing/2014/main" id="{02D2E85F-EA49-4EC7-8A57-82921DB3E698}"/>
                    </a:ext>
                  </a:extLst>
                </p:cNvPr>
                <p:cNvSpPr txBox="1">
                  <a:spLocks noRot="1" noChangeAspect="1" noMove="1" noResize="1" noEditPoints="1" noAdjustHandles="1" noChangeArrowheads="1" noChangeShapeType="1" noTextEdit="1"/>
                </p:cNvSpPr>
                <p:nvPr/>
              </p:nvSpPr>
              <p:spPr>
                <a:xfrm>
                  <a:off x="8143875" y="4615537"/>
                  <a:ext cx="1853136" cy="879856"/>
                </a:xfrm>
                <a:prstGeom prst="rect">
                  <a:avLst/>
                </a:prstGeom>
                <a:blipFill>
                  <a:blip r:embed="rId14"/>
                  <a:stretch>
                    <a:fillRect/>
                  </a:stretch>
                </a:blipFill>
              </p:spPr>
              <p:txBody>
                <a:bodyPr/>
                <a:lstStyle/>
                <a:p>
                  <a:r>
                    <a:rPr lang="en-US">
                      <a:noFill/>
                    </a:rPr>
                    <a:t> </a:t>
                  </a:r>
                </a:p>
              </p:txBody>
            </p:sp>
          </mc:Fallback>
        </mc:AlternateContent>
        <p:cxnSp>
          <p:nvCxnSpPr>
            <p:cNvPr id="29" name="Connettore 2 28">
              <a:extLst>
                <a:ext uri="{FF2B5EF4-FFF2-40B4-BE49-F238E27FC236}">
                  <a16:creationId xmlns:a16="http://schemas.microsoft.com/office/drawing/2014/main" id="{73F3493D-EEA9-4FB6-A563-961F6A14AC28}"/>
                </a:ext>
              </a:extLst>
            </p:cNvPr>
            <p:cNvCxnSpPr>
              <a:cxnSpLocks/>
              <a:endCxn id="31" idx="4"/>
            </p:cNvCxnSpPr>
            <p:nvPr/>
          </p:nvCxnSpPr>
          <p:spPr>
            <a:xfrm flipV="1">
              <a:off x="5867704" y="5657589"/>
              <a:ext cx="0" cy="549221"/>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0" name="CasellaDiTesto 29">
                  <a:extLst>
                    <a:ext uri="{FF2B5EF4-FFF2-40B4-BE49-F238E27FC236}">
                      <a16:creationId xmlns:a16="http://schemas.microsoft.com/office/drawing/2014/main" id="{FA493255-43E1-437E-BB81-EE1FE1C8780B}"/>
                    </a:ext>
                  </a:extLst>
                </p:cNvPr>
                <p:cNvSpPr txBox="1"/>
                <p:nvPr/>
              </p:nvSpPr>
              <p:spPr>
                <a:xfrm>
                  <a:off x="5820461" y="5989689"/>
                  <a:ext cx="36766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it-IT" b="0" i="1" smtClean="0">
                            <a:latin typeface="Cambria Math" panose="02040503050406030204" pitchFamily="18" charset="0"/>
                          </a:rPr>
                          <m:t>𝑏</m:t>
                        </m:r>
                      </m:oMath>
                    </m:oMathPara>
                  </a14:m>
                  <a:endParaRPr lang="en-US" dirty="0"/>
                </a:p>
              </p:txBody>
            </p:sp>
          </mc:Choice>
          <mc:Fallback xmlns="">
            <p:sp>
              <p:nvSpPr>
                <p:cNvPr id="28" name="CasellaDiTesto 27">
                  <a:extLst>
                    <a:ext uri="{FF2B5EF4-FFF2-40B4-BE49-F238E27FC236}">
                      <a16:creationId xmlns:a16="http://schemas.microsoft.com/office/drawing/2014/main" id="{0A33B2DA-82ED-45BE-9275-8B9B023F626D}"/>
                    </a:ext>
                  </a:extLst>
                </p:cNvPr>
                <p:cNvSpPr txBox="1">
                  <a:spLocks noRot="1" noChangeAspect="1" noMove="1" noResize="1" noEditPoints="1" noAdjustHandles="1" noChangeArrowheads="1" noChangeShapeType="1" noTextEdit="1"/>
                </p:cNvSpPr>
                <p:nvPr/>
              </p:nvSpPr>
              <p:spPr>
                <a:xfrm>
                  <a:off x="5820461" y="5989689"/>
                  <a:ext cx="367665" cy="369332"/>
                </a:xfrm>
                <a:prstGeom prst="rect">
                  <a:avLst/>
                </a:prstGeom>
                <a:blipFill>
                  <a:blip r:embed="rId15"/>
                  <a:stretch>
                    <a:fillRect/>
                  </a:stretch>
                </a:blipFill>
              </p:spPr>
              <p:txBody>
                <a:bodyPr/>
                <a:lstStyle/>
                <a:p>
                  <a:r>
                    <a:rPr lang="en-US">
                      <a:noFill/>
                    </a:rPr>
                    <a:t> </a:t>
                  </a:r>
                </a:p>
              </p:txBody>
            </p:sp>
          </mc:Fallback>
        </mc:AlternateContent>
      </p:grpSp>
      <p:sp>
        <p:nvSpPr>
          <p:cNvPr id="38" name="CasellaDiTesto 37">
            <a:extLst>
              <a:ext uri="{FF2B5EF4-FFF2-40B4-BE49-F238E27FC236}">
                <a16:creationId xmlns:a16="http://schemas.microsoft.com/office/drawing/2014/main" id="{5AFC3C77-BB4C-4871-9B79-A21DB9C8C3EF}"/>
              </a:ext>
            </a:extLst>
          </p:cNvPr>
          <p:cNvSpPr txBox="1"/>
          <p:nvPr/>
        </p:nvSpPr>
        <p:spPr>
          <a:xfrm>
            <a:off x="125935" y="3664260"/>
            <a:ext cx="3293269" cy="1754326"/>
          </a:xfrm>
          <a:prstGeom prst="rect">
            <a:avLst/>
          </a:prstGeom>
          <a:noFill/>
        </p:spPr>
        <p:txBody>
          <a:bodyPr wrap="square">
            <a:spAutoFit/>
          </a:bodyPr>
          <a:lstStyle/>
          <a:p>
            <a:r>
              <a:rPr lang="en-US" b="1" dirty="0"/>
              <a:t>Hebbian behavior (Hebb, 1949)</a:t>
            </a:r>
            <a:r>
              <a:rPr lang="en-US" dirty="0"/>
              <a:t>:</a:t>
            </a:r>
          </a:p>
          <a:p>
            <a:r>
              <a:rPr lang="en-US" dirty="0"/>
              <a:t>The variation of the synaptic connection sensibility (with respect to a certain input signal) is correlated to the learning mechanism</a:t>
            </a:r>
          </a:p>
        </p:txBody>
      </p:sp>
    </p:spTree>
    <p:extLst>
      <p:ext uri="{BB962C8B-B14F-4D97-AF65-F5344CB8AC3E}">
        <p14:creationId xmlns:p14="http://schemas.microsoft.com/office/powerpoint/2010/main" val="177635336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asellaDiTesto 8">
            <a:extLst>
              <a:ext uri="{FF2B5EF4-FFF2-40B4-BE49-F238E27FC236}">
                <a16:creationId xmlns:a16="http://schemas.microsoft.com/office/drawing/2014/main" id="{78F30BA7-DC35-49CF-8F0D-1A9CA614DB74}"/>
              </a:ext>
            </a:extLst>
          </p:cNvPr>
          <p:cNvSpPr txBox="1"/>
          <p:nvPr/>
        </p:nvSpPr>
        <p:spPr>
          <a:xfrm>
            <a:off x="8484823" y="6488668"/>
            <a:ext cx="3707177" cy="369332"/>
          </a:xfrm>
          <a:prstGeom prst="rect">
            <a:avLst/>
          </a:prstGeom>
          <a:noFill/>
        </p:spPr>
        <p:txBody>
          <a:bodyPr wrap="square" rtlCol="0">
            <a:spAutoFit/>
          </a:bodyPr>
          <a:lstStyle/>
          <a:p>
            <a:r>
              <a:rPr lang="en-US" i="1" dirty="0"/>
              <a:t>INAF School of AI, Naples, April 14-17</a:t>
            </a:r>
          </a:p>
        </p:txBody>
      </p:sp>
      <p:pic>
        <p:nvPicPr>
          <p:cNvPr id="7" name="Immagine 6">
            <a:extLst>
              <a:ext uri="{FF2B5EF4-FFF2-40B4-BE49-F238E27FC236}">
                <a16:creationId xmlns:a16="http://schemas.microsoft.com/office/drawing/2014/main" id="{8E2FCE8A-452A-4598-A070-5D0A2AF801A5}"/>
              </a:ext>
            </a:extLst>
          </p:cNvPr>
          <p:cNvPicPr>
            <a:picLocks noChangeAspect="1"/>
          </p:cNvPicPr>
          <p:nvPr/>
        </p:nvPicPr>
        <p:blipFill>
          <a:blip r:embed="rId2"/>
          <a:stretch>
            <a:fillRect/>
          </a:stretch>
        </p:blipFill>
        <p:spPr>
          <a:xfrm>
            <a:off x="75546" y="649155"/>
            <a:ext cx="11798466" cy="2866653"/>
          </a:xfrm>
          <a:prstGeom prst="rect">
            <a:avLst/>
          </a:prstGeom>
        </p:spPr>
      </p:pic>
      <p:sp>
        <p:nvSpPr>
          <p:cNvPr id="8" name="CasellaDiTesto 7">
            <a:extLst>
              <a:ext uri="{FF2B5EF4-FFF2-40B4-BE49-F238E27FC236}">
                <a16:creationId xmlns:a16="http://schemas.microsoft.com/office/drawing/2014/main" id="{D2137A08-26BB-4E9D-8FC7-68129F784585}"/>
              </a:ext>
            </a:extLst>
          </p:cNvPr>
          <p:cNvSpPr txBox="1"/>
          <p:nvPr/>
        </p:nvSpPr>
        <p:spPr>
          <a:xfrm>
            <a:off x="173042" y="-17585"/>
            <a:ext cx="8455328" cy="584775"/>
          </a:xfrm>
          <a:prstGeom prst="rect">
            <a:avLst/>
          </a:prstGeom>
          <a:noFill/>
        </p:spPr>
        <p:txBody>
          <a:bodyPr wrap="none" rtlCol="0">
            <a:spAutoFit/>
          </a:bodyPr>
          <a:lstStyle/>
          <a:p>
            <a:r>
              <a:rPr lang="en-US" sz="3200" b="1" dirty="0"/>
              <a:t>Building a Convolutional Neural Network (CNN): </a:t>
            </a:r>
          </a:p>
        </p:txBody>
      </p:sp>
      <p:pic>
        <p:nvPicPr>
          <p:cNvPr id="1028" name="Picture 4">
            <a:extLst>
              <a:ext uri="{FF2B5EF4-FFF2-40B4-BE49-F238E27FC236}">
                <a16:creationId xmlns:a16="http://schemas.microsoft.com/office/drawing/2014/main" id="{662D03B7-781F-465F-B63F-5FECEC74ED4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2882" t="12118" r="9832" b="18598"/>
          <a:stretch/>
        </p:blipFill>
        <p:spPr bwMode="auto">
          <a:xfrm>
            <a:off x="11435555" y="786534"/>
            <a:ext cx="731111" cy="655404"/>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a:extLst>
              <a:ext uri="{FF2B5EF4-FFF2-40B4-BE49-F238E27FC236}">
                <a16:creationId xmlns:a16="http://schemas.microsoft.com/office/drawing/2014/main" id="{BA49B5CB-0E59-47F5-A598-B008FEAB60F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5555" t="5848" r="6725" b="6140"/>
          <a:stretch/>
        </p:blipFill>
        <p:spPr bwMode="auto">
          <a:xfrm>
            <a:off x="11390552" y="-17585"/>
            <a:ext cx="801448" cy="804119"/>
          </a:xfrm>
          <a:prstGeom prst="rect">
            <a:avLst/>
          </a:prstGeom>
          <a:noFill/>
          <a:extLst>
            <a:ext uri="{909E8E84-426E-40DD-AFC4-6F175D3DCCD1}">
              <a14:hiddenFill xmlns:a14="http://schemas.microsoft.com/office/drawing/2010/main">
                <a:solidFill>
                  <a:srgbClr val="FFFFFF"/>
                </a:solidFill>
              </a14:hiddenFill>
            </a:ext>
          </a:extLst>
        </p:spPr>
      </p:pic>
      <p:pic>
        <p:nvPicPr>
          <p:cNvPr id="6" name="Immagine 5">
            <a:extLst>
              <a:ext uri="{FF2B5EF4-FFF2-40B4-BE49-F238E27FC236}">
                <a16:creationId xmlns:a16="http://schemas.microsoft.com/office/drawing/2014/main" id="{E506EE41-8FBF-4069-BE3E-A9357494240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580313" y="0"/>
            <a:ext cx="801447" cy="800101"/>
          </a:xfrm>
          <a:prstGeom prst="rect">
            <a:avLst/>
          </a:prstGeom>
          <a:ln>
            <a:noFill/>
          </a:ln>
          <a:effectLst>
            <a:outerShdw blurRad="292100" dist="139700" dir="2700000" algn="tl" rotWithShape="0">
              <a:srgbClr val="333333">
                <a:alpha val="65000"/>
              </a:srgbClr>
            </a:outerShdw>
          </a:effectLst>
        </p:spPr>
      </p:pic>
      <p:sp>
        <p:nvSpPr>
          <p:cNvPr id="10" name="CasellaDiTesto 9">
            <a:extLst>
              <a:ext uri="{FF2B5EF4-FFF2-40B4-BE49-F238E27FC236}">
                <a16:creationId xmlns:a16="http://schemas.microsoft.com/office/drawing/2014/main" id="{C450371B-162D-496B-89DD-AB988F7E1CD3}"/>
              </a:ext>
            </a:extLst>
          </p:cNvPr>
          <p:cNvSpPr txBox="1"/>
          <p:nvPr/>
        </p:nvSpPr>
        <p:spPr>
          <a:xfrm>
            <a:off x="1622756" y="4093086"/>
            <a:ext cx="1122423" cy="584775"/>
          </a:xfrm>
          <a:prstGeom prst="rect">
            <a:avLst/>
          </a:prstGeom>
          <a:solidFill>
            <a:schemeClr val="bg1"/>
          </a:solidFill>
          <a:ln w="22225">
            <a:solidFill>
              <a:schemeClr val="tx1"/>
            </a:solidFill>
          </a:ln>
        </p:spPr>
        <p:txBody>
          <a:bodyPr wrap="none" rtlCol="0">
            <a:spAutoFit/>
          </a:bodyPr>
          <a:lstStyle/>
          <a:p>
            <a:pPr algn="ctr"/>
            <a:r>
              <a:rPr lang="en-US" sz="1600" b="1" dirty="0"/>
              <a:t>CONV2D </a:t>
            </a:r>
          </a:p>
          <a:p>
            <a:pPr algn="ctr"/>
            <a:r>
              <a:rPr lang="en-US" sz="1600" b="1" dirty="0"/>
              <a:t>(3x3x64, 1)</a:t>
            </a:r>
          </a:p>
        </p:txBody>
      </p:sp>
      <p:sp>
        <p:nvSpPr>
          <p:cNvPr id="11" name="CasellaDiTesto 10">
            <a:extLst>
              <a:ext uri="{FF2B5EF4-FFF2-40B4-BE49-F238E27FC236}">
                <a16:creationId xmlns:a16="http://schemas.microsoft.com/office/drawing/2014/main" id="{4369FA8A-A710-4DC0-8AA0-C2CC14191834}"/>
              </a:ext>
            </a:extLst>
          </p:cNvPr>
          <p:cNvSpPr txBox="1"/>
          <p:nvPr/>
        </p:nvSpPr>
        <p:spPr>
          <a:xfrm>
            <a:off x="1742004" y="4776679"/>
            <a:ext cx="1412117" cy="584775"/>
          </a:xfrm>
          <a:prstGeom prst="rect">
            <a:avLst/>
          </a:prstGeom>
          <a:solidFill>
            <a:schemeClr val="bg1"/>
          </a:solidFill>
          <a:ln w="22225">
            <a:solidFill>
              <a:schemeClr val="tx1"/>
            </a:solidFill>
          </a:ln>
        </p:spPr>
        <p:txBody>
          <a:bodyPr wrap="none" rtlCol="0">
            <a:spAutoFit/>
          </a:bodyPr>
          <a:lstStyle/>
          <a:p>
            <a:pPr algn="ctr"/>
            <a:r>
              <a:rPr lang="en-US" sz="1600" b="1" dirty="0" err="1"/>
              <a:t>MaxPool</a:t>
            </a:r>
            <a:r>
              <a:rPr lang="en-US" sz="1600" b="1" dirty="0"/>
              <a:t> (2x2)</a:t>
            </a:r>
          </a:p>
          <a:p>
            <a:pPr algn="ctr"/>
            <a:r>
              <a:rPr lang="en-US" sz="1600" b="1" dirty="0"/>
              <a:t>Leaky ReLU</a:t>
            </a:r>
          </a:p>
        </p:txBody>
      </p:sp>
      <p:sp>
        <p:nvSpPr>
          <p:cNvPr id="12" name="CasellaDiTesto 11">
            <a:extLst>
              <a:ext uri="{FF2B5EF4-FFF2-40B4-BE49-F238E27FC236}">
                <a16:creationId xmlns:a16="http://schemas.microsoft.com/office/drawing/2014/main" id="{DE546520-EB95-4211-964F-D58DA532D6E6}"/>
              </a:ext>
            </a:extLst>
          </p:cNvPr>
          <p:cNvSpPr txBox="1"/>
          <p:nvPr/>
        </p:nvSpPr>
        <p:spPr>
          <a:xfrm>
            <a:off x="116692" y="4093086"/>
            <a:ext cx="1277914" cy="584775"/>
          </a:xfrm>
          <a:prstGeom prst="rect">
            <a:avLst/>
          </a:prstGeom>
          <a:solidFill>
            <a:schemeClr val="bg1"/>
          </a:solidFill>
          <a:ln w="22225">
            <a:solidFill>
              <a:schemeClr val="tx1"/>
            </a:solidFill>
          </a:ln>
        </p:spPr>
        <p:txBody>
          <a:bodyPr wrap="none" rtlCol="0">
            <a:spAutoFit/>
          </a:bodyPr>
          <a:lstStyle/>
          <a:p>
            <a:pPr algn="ctr"/>
            <a:r>
              <a:rPr lang="en-US" sz="1600" b="1" dirty="0"/>
              <a:t>Input layer</a:t>
            </a:r>
          </a:p>
          <a:p>
            <a:pPr algn="ctr"/>
            <a:r>
              <a:rPr lang="en-US" sz="1600" b="1" dirty="0"/>
              <a:t>(N, 64, 64, B)</a:t>
            </a:r>
          </a:p>
        </p:txBody>
      </p:sp>
      <p:cxnSp>
        <p:nvCxnSpPr>
          <p:cNvPr id="13" name="Connettore 2 12">
            <a:extLst>
              <a:ext uri="{FF2B5EF4-FFF2-40B4-BE49-F238E27FC236}">
                <a16:creationId xmlns:a16="http://schemas.microsoft.com/office/drawing/2014/main" id="{1EA0AC4D-4FD0-46A4-BEDA-F638A9839EC1}"/>
              </a:ext>
            </a:extLst>
          </p:cNvPr>
          <p:cNvCxnSpPr>
            <a:cxnSpLocks/>
            <a:stCxn id="12" idx="3"/>
            <a:endCxn id="10" idx="1"/>
          </p:cNvCxnSpPr>
          <p:nvPr/>
        </p:nvCxnSpPr>
        <p:spPr>
          <a:xfrm>
            <a:off x="1394606" y="4385474"/>
            <a:ext cx="228150"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Connettore a gomito 13">
            <a:extLst>
              <a:ext uri="{FF2B5EF4-FFF2-40B4-BE49-F238E27FC236}">
                <a16:creationId xmlns:a16="http://schemas.microsoft.com/office/drawing/2014/main" id="{B1162A2A-DC51-494B-A15E-90F84A93F30C}"/>
              </a:ext>
            </a:extLst>
          </p:cNvPr>
          <p:cNvCxnSpPr>
            <a:cxnSpLocks/>
            <a:stCxn id="11" idx="3"/>
          </p:cNvCxnSpPr>
          <p:nvPr/>
        </p:nvCxnSpPr>
        <p:spPr>
          <a:xfrm flipV="1">
            <a:off x="3154121" y="4385473"/>
            <a:ext cx="188289" cy="683594"/>
          </a:xfrm>
          <a:prstGeom prst="bentConnector3">
            <a:avLst>
              <a:gd name="adj1" fmla="val 50000"/>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Connettore 2 14">
            <a:extLst>
              <a:ext uri="{FF2B5EF4-FFF2-40B4-BE49-F238E27FC236}">
                <a16:creationId xmlns:a16="http://schemas.microsoft.com/office/drawing/2014/main" id="{E0390374-F4DF-44D3-91BD-F40FDDE1F973}"/>
              </a:ext>
            </a:extLst>
          </p:cNvPr>
          <p:cNvCxnSpPr>
            <a:cxnSpLocks/>
            <a:stCxn id="10" idx="2"/>
            <a:endCxn id="11" idx="0"/>
          </p:cNvCxnSpPr>
          <p:nvPr/>
        </p:nvCxnSpPr>
        <p:spPr>
          <a:xfrm>
            <a:off x="2183968" y="4677861"/>
            <a:ext cx="264095" cy="98818"/>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CasellaDiTesto 15">
            <a:extLst>
              <a:ext uri="{FF2B5EF4-FFF2-40B4-BE49-F238E27FC236}">
                <a16:creationId xmlns:a16="http://schemas.microsoft.com/office/drawing/2014/main" id="{DCC93BF9-97BE-48FC-A2B7-5664965D5752}"/>
              </a:ext>
            </a:extLst>
          </p:cNvPr>
          <p:cNvSpPr txBox="1"/>
          <p:nvPr/>
        </p:nvSpPr>
        <p:spPr>
          <a:xfrm>
            <a:off x="3316763" y="4093085"/>
            <a:ext cx="1173718" cy="584775"/>
          </a:xfrm>
          <a:prstGeom prst="rect">
            <a:avLst/>
          </a:prstGeom>
          <a:solidFill>
            <a:schemeClr val="bg1"/>
          </a:solidFill>
          <a:ln w="22225">
            <a:solidFill>
              <a:schemeClr val="tx1"/>
            </a:solidFill>
          </a:ln>
        </p:spPr>
        <p:txBody>
          <a:bodyPr wrap="none" rtlCol="0">
            <a:spAutoFit/>
          </a:bodyPr>
          <a:lstStyle/>
          <a:p>
            <a:pPr algn="ctr"/>
            <a:r>
              <a:rPr lang="en-US" sz="1600" b="1" dirty="0"/>
              <a:t>Output: </a:t>
            </a:r>
          </a:p>
          <a:p>
            <a:pPr algn="ctr"/>
            <a:r>
              <a:rPr lang="en-US" sz="1600" b="1" dirty="0"/>
              <a:t>(32x32 x64)</a:t>
            </a:r>
          </a:p>
        </p:txBody>
      </p:sp>
    </p:spTree>
    <p:extLst>
      <p:ext uri="{BB962C8B-B14F-4D97-AF65-F5344CB8AC3E}">
        <p14:creationId xmlns:p14="http://schemas.microsoft.com/office/powerpoint/2010/main" val="134682804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asellaDiTesto 8">
            <a:extLst>
              <a:ext uri="{FF2B5EF4-FFF2-40B4-BE49-F238E27FC236}">
                <a16:creationId xmlns:a16="http://schemas.microsoft.com/office/drawing/2014/main" id="{78F30BA7-DC35-49CF-8F0D-1A9CA614DB74}"/>
              </a:ext>
            </a:extLst>
          </p:cNvPr>
          <p:cNvSpPr txBox="1"/>
          <p:nvPr/>
        </p:nvSpPr>
        <p:spPr>
          <a:xfrm>
            <a:off x="8484823" y="6488668"/>
            <a:ext cx="3707177" cy="369332"/>
          </a:xfrm>
          <a:prstGeom prst="rect">
            <a:avLst/>
          </a:prstGeom>
          <a:noFill/>
        </p:spPr>
        <p:txBody>
          <a:bodyPr wrap="square" rtlCol="0">
            <a:spAutoFit/>
          </a:bodyPr>
          <a:lstStyle/>
          <a:p>
            <a:r>
              <a:rPr lang="en-US" i="1" dirty="0"/>
              <a:t>INAF School of AI, Naples, April 14-17</a:t>
            </a:r>
          </a:p>
        </p:txBody>
      </p:sp>
      <p:pic>
        <p:nvPicPr>
          <p:cNvPr id="7" name="Immagine 6">
            <a:extLst>
              <a:ext uri="{FF2B5EF4-FFF2-40B4-BE49-F238E27FC236}">
                <a16:creationId xmlns:a16="http://schemas.microsoft.com/office/drawing/2014/main" id="{8E2FCE8A-452A-4598-A070-5D0A2AF801A5}"/>
              </a:ext>
            </a:extLst>
          </p:cNvPr>
          <p:cNvPicPr>
            <a:picLocks noChangeAspect="1"/>
          </p:cNvPicPr>
          <p:nvPr/>
        </p:nvPicPr>
        <p:blipFill>
          <a:blip r:embed="rId2"/>
          <a:stretch>
            <a:fillRect/>
          </a:stretch>
        </p:blipFill>
        <p:spPr>
          <a:xfrm>
            <a:off x="75546" y="649155"/>
            <a:ext cx="11798466" cy="2866653"/>
          </a:xfrm>
          <a:prstGeom prst="rect">
            <a:avLst/>
          </a:prstGeom>
        </p:spPr>
      </p:pic>
      <p:sp>
        <p:nvSpPr>
          <p:cNvPr id="8" name="CasellaDiTesto 7">
            <a:extLst>
              <a:ext uri="{FF2B5EF4-FFF2-40B4-BE49-F238E27FC236}">
                <a16:creationId xmlns:a16="http://schemas.microsoft.com/office/drawing/2014/main" id="{D2137A08-26BB-4E9D-8FC7-68129F784585}"/>
              </a:ext>
            </a:extLst>
          </p:cNvPr>
          <p:cNvSpPr txBox="1"/>
          <p:nvPr/>
        </p:nvSpPr>
        <p:spPr>
          <a:xfrm>
            <a:off x="173042" y="-17585"/>
            <a:ext cx="8455328" cy="584775"/>
          </a:xfrm>
          <a:prstGeom prst="rect">
            <a:avLst/>
          </a:prstGeom>
          <a:noFill/>
        </p:spPr>
        <p:txBody>
          <a:bodyPr wrap="none" rtlCol="0">
            <a:spAutoFit/>
          </a:bodyPr>
          <a:lstStyle/>
          <a:p>
            <a:r>
              <a:rPr lang="en-US" sz="3200" b="1" dirty="0"/>
              <a:t>Building a Convolutional Neural Network (CNN): </a:t>
            </a:r>
          </a:p>
        </p:txBody>
      </p:sp>
      <p:pic>
        <p:nvPicPr>
          <p:cNvPr id="1028" name="Picture 4">
            <a:extLst>
              <a:ext uri="{FF2B5EF4-FFF2-40B4-BE49-F238E27FC236}">
                <a16:creationId xmlns:a16="http://schemas.microsoft.com/office/drawing/2014/main" id="{662D03B7-781F-465F-B63F-5FECEC74ED4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2882" t="12118" r="9832" b="18598"/>
          <a:stretch/>
        </p:blipFill>
        <p:spPr bwMode="auto">
          <a:xfrm>
            <a:off x="11435555" y="786534"/>
            <a:ext cx="731111" cy="655404"/>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a:extLst>
              <a:ext uri="{FF2B5EF4-FFF2-40B4-BE49-F238E27FC236}">
                <a16:creationId xmlns:a16="http://schemas.microsoft.com/office/drawing/2014/main" id="{BA49B5CB-0E59-47F5-A598-B008FEAB60F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5555" t="5848" r="6725" b="6140"/>
          <a:stretch/>
        </p:blipFill>
        <p:spPr bwMode="auto">
          <a:xfrm>
            <a:off x="11390552" y="-17585"/>
            <a:ext cx="801448" cy="804119"/>
          </a:xfrm>
          <a:prstGeom prst="rect">
            <a:avLst/>
          </a:prstGeom>
          <a:noFill/>
          <a:extLst>
            <a:ext uri="{909E8E84-426E-40DD-AFC4-6F175D3DCCD1}">
              <a14:hiddenFill xmlns:a14="http://schemas.microsoft.com/office/drawing/2010/main">
                <a:solidFill>
                  <a:srgbClr val="FFFFFF"/>
                </a:solidFill>
              </a14:hiddenFill>
            </a:ext>
          </a:extLst>
        </p:spPr>
      </p:pic>
      <p:pic>
        <p:nvPicPr>
          <p:cNvPr id="6" name="Immagine 5">
            <a:extLst>
              <a:ext uri="{FF2B5EF4-FFF2-40B4-BE49-F238E27FC236}">
                <a16:creationId xmlns:a16="http://schemas.microsoft.com/office/drawing/2014/main" id="{E506EE41-8FBF-4069-BE3E-A9357494240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580313" y="0"/>
            <a:ext cx="801447" cy="800101"/>
          </a:xfrm>
          <a:prstGeom prst="rect">
            <a:avLst/>
          </a:prstGeom>
          <a:ln>
            <a:noFill/>
          </a:ln>
          <a:effectLst>
            <a:outerShdw blurRad="292100" dist="139700" dir="2700000" algn="tl" rotWithShape="0">
              <a:srgbClr val="333333">
                <a:alpha val="65000"/>
              </a:srgbClr>
            </a:outerShdw>
          </a:effectLst>
        </p:spPr>
      </p:pic>
      <p:sp>
        <p:nvSpPr>
          <p:cNvPr id="17" name="CasellaDiTesto 16">
            <a:extLst>
              <a:ext uri="{FF2B5EF4-FFF2-40B4-BE49-F238E27FC236}">
                <a16:creationId xmlns:a16="http://schemas.microsoft.com/office/drawing/2014/main" id="{DFE44731-A705-401F-B109-E6DCAFC76CD6}"/>
              </a:ext>
            </a:extLst>
          </p:cNvPr>
          <p:cNvSpPr txBox="1"/>
          <p:nvPr/>
        </p:nvSpPr>
        <p:spPr>
          <a:xfrm>
            <a:off x="1622756" y="4093086"/>
            <a:ext cx="1122423" cy="584775"/>
          </a:xfrm>
          <a:prstGeom prst="rect">
            <a:avLst/>
          </a:prstGeom>
          <a:solidFill>
            <a:schemeClr val="bg1"/>
          </a:solidFill>
          <a:ln w="22225">
            <a:solidFill>
              <a:schemeClr val="tx1"/>
            </a:solidFill>
          </a:ln>
        </p:spPr>
        <p:txBody>
          <a:bodyPr wrap="none" rtlCol="0">
            <a:spAutoFit/>
          </a:bodyPr>
          <a:lstStyle/>
          <a:p>
            <a:pPr algn="ctr"/>
            <a:r>
              <a:rPr lang="en-US" sz="1600" b="1" dirty="0"/>
              <a:t>CONV2D </a:t>
            </a:r>
          </a:p>
          <a:p>
            <a:pPr algn="ctr"/>
            <a:r>
              <a:rPr lang="en-US" sz="1600" b="1" dirty="0"/>
              <a:t>(3x3x64, 1)</a:t>
            </a:r>
          </a:p>
        </p:txBody>
      </p:sp>
      <p:sp>
        <p:nvSpPr>
          <p:cNvPr id="18" name="CasellaDiTesto 17">
            <a:extLst>
              <a:ext uri="{FF2B5EF4-FFF2-40B4-BE49-F238E27FC236}">
                <a16:creationId xmlns:a16="http://schemas.microsoft.com/office/drawing/2014/main" id="{B13C141D-7FB2-49DA-ADD5-E86C807A45F2}"/>
              </a:ext>
            </a:extLst>
          </p:cNvPr>
          <p:cNvSpPr txBox="1"/>
          <p:nvPr/>
        </p:nvSpPr>
        <p:spPr>
          <a:xfrm>
            <a:off x="1742004" y="4776679"/>
            <a:ext cx="1412117" cy="584775"/>
          </a:xfrm>
          <a:prstGeom prst="rect">
            <a:avLst/>
          </a:prstGeom>
          <a:solidFill>
            <a:schemeClr val="bg1"/>
          </a:solidFill>
          <a:ln w="22225">
            <a:solidFill>
              <a:schemeClr val="tx1"/>
            </a:solidFill>
          </a:ln>
        </p:spPr>
        <p:txBody>
          <a:bodyPr wrap="none" rtlCol="0">
            <a:spAutoFit/>
          </a:bodyPr>
          <a:lstStyle/>
          <a:p>
            <a:pPr algn="ctr"/>
            <a:r>
              <a:rPr lang="en-US" sz="1600" b="1" dirty="0" err="1"/>
              <a:t>MaxPool</a:t>
            </a:r>
            <a:r>
              <a:rPr lang="en-US" sz="1600" b="1" dirty="0"/>
              <a:t> (2x2)</a:t>
            </a:r>
          </a:p>
          <a:p>
            <a:pPr algn="ctr"/>
            <a:r>
              <a:rPr lang="en-US" sz="1600" b="1" dirty="0"/>
              <a:t>Leaky ReLU</a:t>
            </a:r>
          </a:p>
        </p:txBody>
      </p:sp>
      <p:sp>
        <p:nvSpPr>
          <p:cNvPr id="19" name="CasellaDiTesto 18">
            <a:extLst>
              <a:ext uri="{FF2B5EF4-FFF2-40B4-BE49-F238E27FC236}">
                <a16:creationId xmlns:a16="http://schemas.microsoft.com/office/drawing/2014/main" id="{3630EAF5-EEE0-4A17-A642-6601369C1D59}"/>
              </a:ext>
            </a:extLst>
          </p:cNvPr>
          <p:cNvSpPr txBox="1"/>
          <p:nvPr/>
        </p:nvSpPr>
        <p:spPr>
          <a:xfrm>
            <a:off x="116692" y="4093086"/>
            <a:ext cx="1277914" cy="584775"/>
          </a:xfrm>
          <a:prstGeom prst="rect">
            <a:avLst/>
          </a:prstGeom>
          <a:solidFill>
            <a:schemeClr val="bg1"/>
          </a:solidFill>
          <a:ln w="22225">
            <a:solidFill>
              <a:schemeClr val="tx1"/>
            </a:solidFill>
          </a:ln>
        </p:spPr>
        <p:txBody>
          <a:bodyPr wrap="none" rtlCol="0">
            <a:spAutoFit/>
          </a:bodyPr>
          <a:lstStyle/>
          <a:p>
            <a:pPr algn="ctr"/>
            <a:r>
              <a:rPr lang="en-US" sz="1600" b="1" dirty="0"/>
              <a:t>Input layer</a:t>
            </a:r>
          </a:p>
          <a:p>
            <a:pPr algn="ctr"/>
            <a:r>
              <a:rPr lang="en-US" sz="1600" b="1" dirty="0"/>
              <a:t>(N, 64, 64, B)</a:t>
            </a:r>
          </a:p>
        </p:txBody>
      </p:sp>
      <p:cxnSp>
        <p:nvCxnSpPr>
          <p:cNvPr id="20" name="Connettore 2 19">
            <a:extLst>
              <a:ext uri="{FF2B5EF4-FFF2-40B4-BE49-F238E27FC236}">
                <a16:creationId xmlns:a16="http://schemas.microsoft.com/office/drawing/2014/main" id="{F38C0BC5-C80D-4420-831C-08E4D4E58D60}"/>
              </a:ext>
            </a:extLst>
          </p:cNvPr>
          <p:cNvCxnSpPr>
            <a:cxnSpLocks/>
            <a:stCxn id="19" idx="3"/>
            <a:endCxn id="17" idx="1"/>
          </p:cNvCxnSpPr>
          <p:nvPr/>
        </p:nvCxnSpPr>
        <p:spPr>
          <a:xfrm>
            <a:off x="1394606" y="4385474"/>
            <a:ext cx="228150"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Connettore a gomito 20">
            <a:extLst>
              <a:ext uri="{FF2B5EF4-FFF2-40B4-BE49-F238E27FC236}">
                <a16:creationId xmlns:a16="http://schemas.microsoft.com/office/drawing/2014/main" id="{CE006FB1-B94C-43D5-AD55-30A85B4CB57C}"/>
              </a:ext>
            </a:extLst>
          </p:cNvPr>
          <p:cNvCxnSpPr>
            <a:cxnSpLocks/>
            <a:stCxn id="18" idx="3"/>
            <a:endCxn id="22" idx="1"/>
          </p:cNvCxnSpPr>
          <p:nvPr/>
        </p:nvCxnSpPr>
        <p:spPr>
          <a:xfrm flipV="1">
            <a:off x="3154121" y="4385473"/>
            <a:ext cx="188289" cy="683594"/>
          </a:xfrm>
          <a:prstGeom prst="bentConnector3">
            <a:avLst>
              <a:gd name="adj1" fmla="val 50000"/>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2" name="CasellaDiTesto 21">
            <a:extLst>
              <a:ext uri="{FF2B5EF4-FFF2-40B4-BE49-F238E27FC236}">
                <a16:creationId xmlns:a16="http://schemas.microsoft.com/office/drawing/2014/main" id="{0F3DF293-5167-4495-B507-B39617E62A87}"/>
              </a:ext>
            </a:extLst>
          </p:cNvPr>
          <p:cNvSpPr txBox="1"/>
          <p:nvPr/>
        </p:nvSpPr>
        <p:spPr>
          <a:xfrm>
            <a:off x="3342410" y="4093085"/>
            <a:ext cx="1226618" cy="584775"/>
          </a:xfrm>
          <a:prstGeom prst="rect">
            <a:avLst/>
          </a:prstGeom>
          <a:solidFill>
            <a:schemeClr val="bg1"/>
          </a:solidFill>
          <a:ln w="22225">
            <a:solidFill>
              <a:schemeClr val="tx1"/>
            </a:solidFill>
          </a:ln>
        </p:spPr>
        <p:txBody>
          <a:bodyPr wrap="none" rtlCol="0">
            <a:spAutoFit/>
          </a:bodyPr>
          <a:lstStyle/>
          <a:p>
            <a:pPr algn="ctr"/>
            <a:r>
              <a:rPr lang="en-US" sz="1600" b="1" dirty="0"/>
              <a:t>CONV2D </a:t>
            </a:r>
          </a:p>
          <a:p>
            <a:pPr algn="ctr"/>
            <a:r>
              <a:rPr lang="en-US" sz="1600" b="1" dirty="0"/>
              <a:t>(3x3x128, 1)</a:t>
            </a:r>
          </a:p>
        </p:txBody>
      </p:sp>
      <p:sp>
        <p:nvSpPr>
          <p:cNvPr id="23" name="CasellaDiTesto 22">
            <a:extLst>
              <a:ext uri="{FF2B5EF4-FFF2-40B4-BE49-F238E27FC236}">
                <a16:creationId xmlns:a16="http://schemas.microsoft.com/office/drawing/2014/main" id="{98057D23-15D6-4FB7-A1E8-4081B214901F}"/>
              </a:ext>
            </a:extLst>
          </p:cNvPr>
          <p:cNvSpPr txBox="1"/>
          <p:nvPr/>
        </p:nvSpPr>
        <p:spPr>
          <a:xfrm>
            <a:off x="3555537" y="4776678"/>
            <a:ext cx="1412117" cy="584775"/>
          </a:xfrm>
          <a:prstGeom prst="rect">
            <a:avLst/>
          </a:prstGeom>
          <a:solidFill>
            <a:schemeClr val="bg1"/>
          </a:solidFill>
          <a:ln w="22225">
            <a:solidFill>
              <a:schemeClr val="tx1"/>
            </a:solidFill>
          </a:ln>
        </p:spPr>
        <p:txBody>
          <a:bodyPr wrap="none" rtlCol="0">
            <a:spAutoFit/>
          </a:bodyPr>
          <a:lstStyle/>
          <a:p>
            <a:pPr algn="ctr"/>
            <a:r>
              <a:rPr lang="en-US" sz="1600" b="1" dirty="0" err="1"/>
              <a:t>MaxPool</a:t>
            </a:r>
            <a:r>
              <a:rPr lang="en-US" sz="1600" b="1" dirty="0"/>
              <a:t> (2x2)</a:t>
            </a:r>
          </a:p>
          <a:p>
            <a:pPr algn="ctr"/>
            <a:r>
              <a:rPr lang="en-US" sz="1600" b="1" dirty="0"/>
              <a:t>Leaky ReLU</a:t>
            </a:r>
          </a:p>
        </p:txBody>
      </p:sp>
      <p:cxnSp>
        <p:nvCxnSpPr>
          <p:cNvPr id="24" name="Connettore a gomito 23">
            <a:extLst>
              <a:ext uri="{FF2B5EF4-FFF2-40B4-BE49-F238E27FC236}">
                <a16:creationId xmlns:a16="http://schemas.microsoft.com/office/drawing/2014/main" id="{7A1ACFFF-B41D-4C99-9A0E-7FD9F25867BF}"/>
              </a:ext>
            </a:extLst>
          </p:cNvPr>
          <p:cNvCxnSpPr>
            <a:cxnSpLocks/>
            <a:stCxn id="23" idx="3"/>
            <a:endCxn id="27" idx="1"/>
          </p:cNvCxnSpPr>
          <p:nvPr/>
        </p:nvCxnSpPr>
        <p:spPr>
          <a:xfrm flipV="1">
            <a:off x="4967654" y="3853139"/>
            <a:ext cx="324461" cy="1215927"/>
          </a:xfrm>
          <a:prstGeom prst="bentConnector3">
            <a:avLst>
              <a:gd name="adj1" fmla="val 50000"/>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Connettore 2 24">
            <a:extLst>
              <a:ext uri="{FF2B5EF4-FFF2-40B4-BE49-F238E27FC236}">
                <a16:creationId xmlns:a16="http://schemas.microsoft.com/office/drawing/2014/main" id="{1E1BDEF0-753F-42EB-B32A-F98CCC8C6177}"/>
              </a:ext>
            </a:extLst>
          </p:cNvPr>
          <p:cNvCxnSpPr>
            <a:cxnSpLocks/>
            <a:stCxn id="17" idx="2"/>
            <a:endCxn id="18" idx="0"/>
          </p:cNvCxnSpPr>
          <p:nvPr/>
        </p:nvCxnSpPr>
        <p:spPr>
          <a:xfrm>
            <a:off x="2183968" y="4677861"/>
            <a:ext cx="264095" cy="98818"/>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Connettore 2 25">
            <a:extLst>
              <a:ext uri="{FF2B5EF4-FFF2-40B4-BE49-F238E27FC236}">
                <a16:creationId xmlns:a16="http://schemas.microsoft.com/office/drawing/2014/main" id="{1F242CDB-21AB-4E75-8D7D-3C9E5D0A19E2}"/>
              </a:ext>
            </a:extLst>
          </p:cNvPr>
          <p:cNvCxnSpPr>
            <a:cxnSpLocks/>
            <a:stCxn id="22" idx="2"/>
            <a:endCxn id="23" idx="0"/>
          </p:cNvCxnSpPr>
          <p:nvPr/>
        </p:nvCxnSpPr>
        <p:spPr>
          <a:xfrm>
            <a:off x="3955719" y="4677860"/>
            <a:ext cx="305877" cy="98818"/>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7" name="CasellaDiTesto 26">
            <a:extLst>
              <a:ext uri="{FF2B5EF4-FFF2-40B4-BE49-F238E27FC236}">
                <a16:creationId xmlns:a16="http://schemas.microsoft.com/office/drawing/2014/main" id="{0ABE27C3-B8B3-4F0F-B0A4-2B75AEFB2A66}"/>
              </a:ext>
            </a:extLst>
          </p:cNvPr>
          <p:cNvSpPr txBox="1"/>
          <p:nvPr/>
        </p:nvSpPr>
        <p:spPr>
          <a:xfrm>
            <a:off x="5292115" y="3560751"/>
            <a:ext cx="1277915" cy="584775"/>
          </a:xfrm>
          <a:prstGeom prst="rect">
            <a:avLst/>
          </a:prstGeom>
          <a:solidFill>
            <a:schemeClr val="bg1"/>
          </a:solidFill>
          <a:ln w="22225">
            <a:solidFill>
              <a:schemeClr val="tx1"/>
            </a:solidFill>
          </a:ln>
        </p:spPr>
        <p:txBody>
          <a:bodyPr wrap="none" rtlCol="0">
            <a:spAutoFit/>
          </a:bodyPr>
          <a:lstStyle/>
          <a:p>
            <a:pPr algn="ctr"/>
            <a:r>
              <a:rPr lang="en-US" sz="1600" b="1" dirty="0"/>
              <a:t>Output: </a:t>
            </a:r>
          </a:p>
          <a:p>
            <a:pPr algn="ctr"/>
            <a:r>
              <a:rPr lang="en-US" sz="1600" b="1" dirty="0"/>
              <a:t>(16x16 x128)</a:t>
            </a:r>
          </a:p>
        </p:txBody>
      </p:sp>
    </p:spTree>
    <p:extLst>
      <p:ext uri="{BB962C8B-B14F-4D97-AF65-F5344CB8AC3E}">
        <p14:creationId xmlns:p14="http://schemas.microsoft.com/office/powerpoint/2010/main" val="40094660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asellaDiTesto 8">
            <a:extLst>
              <a:ext uri="{FF2B5EF4-FFF2-40B4-BE49-F238E27FC236}">
                <a16:creationId xmlns:a16="http://schemas.microsoft.com/office/drawing/2014/main" id="{78F30BA7-DC35-49CF-8F0D-1A9CA614DB74}"/>
              </a:ext>
            </a:extLst>
          </p:cNvPr>
          <p:cNvSpPr txBox="1"/>
          <p:nvPr/>
        </p:nvSpPr>
        <p:spPr>
          <a:xfrm>
            <a:off x="8484823" y="6488668"/>
            <a:ext cx="3707177" cy="369332"/>
          </a:xfrm>
          <a:prstGeom prst="rect">
            <a:avLst/>
          </a:prstGeom>
          <a:noFill/>
        </p:spPr>
        <p:txBody>
          <a:bodyPr wrap="square" rtlCol="0">
            <a:spAutoFit/>
          </a:bodyPr>
          <a:lstStyle/>
          <a:p>
            <a:r>
              <a:rPr lang="en-US" i="1" dirty="0"/>
              <a:t>INAF School of AI, Naples, April 14-17</a:t>
            </a:r>
          </a:p>
        </p:txBody>
      </p:sp>
      <p:pic>
        <p:nvPicPr>
          <p:cNvPr id="7" name="Immagine 6">
            <a:extLst>
              <a:ext uri="{FF2B5EF4-FFF2-40B4-BE49-F238E27FC236}">
                <a16:creationId xmlns:a16="http://schemas.microsoft.com/office/drawing/2014/main" id="{8E2FCE8A-452A-4598-A070-5D0A2AF801A5}"/>
              </a:ext>
            </a:extLst>
          </p:cNvPr>
          <p:cNvPicPr>
            <a:picLocks noChangeAspect="1"/>
          </p:cNvPicPr>
          <p:nvPr/>
        </p:nvPicPr>
        <p:blipFill>
          <a:blip r:embed="rId2"/>
          <a:stretch>
            <a:fillRect/>
          </a:stretch>
        </p:blipFill>
        <p:spPr>
          <a:xfrm>
            <a:off x="75546" y="649155"/>
            <a:ext cx="11798466" cy="2866653"/>
          </a:xfrm>
          <a:prstGeom prst="rect">
            <a:avLst/>
          </a:prstGeom>
        </p:spPr>
      </p:pic>
      <p:sp>
        <p:nvSpPr>
          <p:cNvPr id="8" name="CasellaDiTesto 7">
            <a:extLst>
              <a:ext uri="{FF2B5EF4-FFF2-40B4-BE49-F238E27FC236}">
                <a16:creationId xmlns:a16="http://schemas.microsoft.com/office/drawing/2014/main" id="{D2137A08-26BB-4E9D-8FC7-68129F784585}"/>
              </a:ext>
            </a:extLst>
          </p:cNvPr>
          <p:cNvSpPr txBox="1"/>
          <p:nvPr/>
        </p:nvSpPr>
        <p:spPr>
          <a:xfrm>
            <a:off x="173042" y="-17585"/>
            <a:ext cx="8455328" cy="584775"/>
          </a:xfrm>
          <a:prstGeom prst="rect">
            <a:avLst/>
          </a:prstGeom>
          <a:noFill/>
        </p:spPr>
        <p:txBody>
          <a:bodyPr wrap="none" rtlCol="0">
            <a:spAutoFit/>
          </a:bodyPr>
          <a:lstStyle/>
          <a:p>
            <a:r>
              <a:rPr lang="en-US" sz="3200" b="1" dirty="0"/>
              <a:t>Building a Convolutional Neural Network (CNN): </a:t>
            </a:r>
          </a:p>
        </p:txBody>
      </p:sp>
      <p:pic>
        <p:nvPicPr>
          <p:cNvPr id="1028" name="Picture 4">
            <a:extLst>
              <a:ext uri="{FF2B5EF4-FFF2-40B4-BE49-F238E27FC236}">
                <a16:creationId xmlns:a16="http://schemas.microsoft.com/office/drawing/2014/main" id="{662D03B7-781F-465F-B63F-5FECEC74ED4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2882" t="12118" r="9832" b="18598"/>
          <a:stretch/>
        </p:blipFill>
        <p:spPr bwMode="auto">
          <a:xfrm>
            <a:off x="11435555" y="786534"/>
            <a:ext cx="731111" cy="655404"/>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a:extLst>
              <a:ext uri="{FF2B5EF4-FFF2-40B4-BE49-F238E27FC236}">
                <a16:creationId xmlns:a16="http://schemas.microsoft.com/office/drawing/2014/main" id="{BA49B5CB-0E59-47F5-A598-B008FEAB60F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5555" t="5848" r="6725" b="6140"/>
          <a:stretch/>
        </p:blipFill>
        <p:spPr bwMode="auto">
          <a:xfrm>
            <a:off x="11390552" y="-17585"/>
            <a:ext cx="801448" cy="804119"/>
          </a:xfrm>
          <a:prstGeom prst="rect">
            <a:avLst/>
          </a:prstGeom>
          <a:noFill/>
          <a:extLst>
            <a:ext uri="{909E8E84-426E-40DD-AFC4-6F175D3DCCD1}">
              <a14:hiddenFill xmlns:a14="http://schemas.microsoft.com/office/drawing/2010/main">
                <a:solidFill>
                  <a:srgbClr val="FFFFFF"/>
                </a:solidFill>
              </a14:hiddenFill>
            </a:ext>
          </a:extLst>
        </p:spPr>
      </p:pic>
      <p:pic>
        <p:nvPicPr>
          <p:cNvPr id="6" name="Immagine 5">
            <a:extLst>
              <a:ext uri="{FF2B5EF4-FFF2-40B4-BE49-F238E27FC236}">
                <a16:creationId xmlns:a16="http://schemas.microsoft.com/office/drawing/2014/main" id="{E506EE41-8FBF-4069-BE3E-A9357494240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580313" y="0"/>
            <a:ext cx="801447" cy="800101"/>
          </a:xfrm>
          <a:prstGeom prst="rect">
            <a:avLst/>
          </a:prstGeom>
          <a:ln>
            <a:noFill/>
          </a:ln>
          <a:effectLst>
            <a:outerShdw blurRad="292100" dist="139700" dir="2700000" algn="tl" rotWithShape="0">
              <a:srgbClr val="333333">
                <a:alpha val="65000"/>
              </a:srgbClr>
            </a:outerShdw>
          </a:effectLst>
        </p:spPr>
      </p:pic>
      <p:sp>
        <p:nvSpPr>
          <p:cNvPr id="28" name="CasellaDiTesto 27">
            <a:extLst>
              <a:ext uri="{FF2B5EF4-FFF2-40B4-BE49-F238E27FC236}">
                <a16:creationId xmlns:a16="http://schemas.microsoft.com/office/drawing/2014/main" id="{08FBD18A-BC72-4EED-B653-DFC9EC047681}"/>
              </a:ext>
            </a:extLst>
          </p:cNvPr>
          <p:cNvSpPr txBox="1"/>
          <p:nvPr/>
        </p:nvSpPr>
        <p:spPr>
          <a:xfrm>
            <a:off x="1622756" y="4093086"/>
            <a:ext cx="1122423" cy="584775"/>
          </a:xfrm>
          <a:prstGeom prst="rect">
            <a:avLst/>
          </a:prstGeom>
          <a:solidFill>
            <a:schemeClr val="bg1"/>
          </a:solidFill>
          <a:ln w="22225">
            <a:solidFill>
              <a:schemeClr val="tx1"/>
            </a:solidFill>
          </a:ln>
        </p:spPr>
        <p:txBody>
          <a:bodyPr wrap="none" rtlCol="0">
            <a:spAutoFit/>
          </a:bodyPr>
          <a:lstStyle/>
          <a:p>
            <a:pPr algn="ctr"/>
            <a:r>
              <a:rPr lang="en-US" sz="1600" b="1" dirty="0"/>
              <a:t>CONV2D </a:t>
            </a:r>
          </a:p>
          <a:p>
            <a:pPr algn="ctr"/>
            <a:r>
              <a:rPr lang="en-US" sz="1600" b="1" dirty="0"/>
              <a:t>(3x3x64, 1)</a:t>
            </a:r>
          </a:p>
        </p:txBody>
      </p:sp>
      <p:sp>
        <p:nvSpPr>
          <p:cNvPr id="29" name="CasellaDiTesto 28">
            <a:extLst>
              <a:ext uri="{FF2B5EF4-FFF2-40B4-BE49-F238E27FC236}">
                <a16:creationId xmlns:a16="http://schemas.microsoft.com/office/drawing/2014/main" id="{F5F4F376-FC3C-472D-BFCB-763F99FE81C9}"/>
              </a:ext>
            </a:extLst>
          </p:cNvPr>
          <p:cNvSpPr txBox="1"/>
          <p:nvPr/>
        </p:nvSpPr>
        <p:spPr>
          <a:xfrm>
            <a:off x="1742004" y="4776679"/>
            <a:ext cx="1412117" cy="584775"/>
          </a:xfrm>
          <a:prstGeom prst="rect">
            <a:avLst/>
          </a:prstGeom>
          <a:solidFill>
            <a:schemeClr val="bg1"/>
          </a:solidFill>
          <a:ln w="22225">
            <a:solidFill>
              <a:schemeClr val="tx1"/>
            </a:solidFill>
          </a:ln>
        </p:spPr>
        <p:txBody>
          <a:bodyPr wrap="none" rtlCol="0">
            <a:spAutoFit/>
          </a:bodyPr>
          <a:lstStyle/>
          <a:p>
            <a:pPr algn="ctr"/>
            <a:r>
              <a:rPr lang="en-US" sz="1600" b="1" dirty="0" err="1"/>
              <a:t>MaxPool</a:t>
            </a:r>
            <a:r>
              <a:rPr lang="en-US" sz="1600" b="1" dirty="0"/>
              <a:t> (2x2)</a:t>
            </a:r>
          </a:p>
          <a:p>
            <a:pPr algn="ctr"/>
            <a:r>
              <a:rPr lang="en-US" sz="1600" b="1" dirty="0"/>
              <a:t>Leaky ReLU</a:t>
            </a:r>
          </a:p>
        </p:txBody>
      </p:sp>
      <p:sp>
        <p:nvSpPr>
          <p:cNvPr id="30" name="CasellaDiTesto 29">
            <a:extLst>
              <a:ext uri="{FF2B5EF4-FFF2-40B4-BE49-F238E27FC236}">
                <a16:creationId xmlns:a16="http://schemas.microsoft.com/office/drawing/2014/main" id="{2EE05B35-3F2F-4C47-B3D8-E54DCDAD5287}"/>
              </a:ext>
            </a:extLst>
          </p:cNvPr>
          <p:cNvSpPr txBox="1"/>
          <p:nvPr/>
        </p:nvSpPr>
        <p:spPr>
          <a:xfrm>
            <a:off x="116692" y="4093086"/>
            <a:ext cx="1277914" cy="584775"/>
          </a:xfrm>
          <a:prstGeom prst="rect">
            <a:avLst/>
          </a:prstGeom>
          <a:solidFill>
            <a:schemeClr val="bg1"/>
          </a:solidFill>
          <a:ln w="22225">
            <a:solidFill>
              <a:schemeClr val="tx1"/>
            </a:solidFill>
          </a:ln>
        </p:spPr>
        <p:txBody>
          <a:bodyPr wrap="none" rtlCol="0">
            <a:spAutoFit/>
          </a:bodyPr>
          <a:lstStyle/>
          <a:p>
            <a:pPr algn="ctr"/>
            <a:r>
              <a:rPr lang="en-US" sz="1600" b="1" dirty="0"/>
              <a:t>Input layer</a:t>
            </a:r>
          </a:p>
          <a:p>
            <a:pPr algn="ctr"/>
            <a:r>
              <a:rPr lang="en-US" sz="1600" b="1" dirty="0"/>
              <a:t>(N, 64, 64, B)</a:t>
            </a:r>
          </a:p>
        </p:txBody>
      </p:sp>
      <p:cxnSp>
        <p:nvCxnSpPr>
          <p:cNvPr id="31" name="Connettore 2 30">
            <a:extLst>
              <a:ext uri="{FF2B5EF4-FFF2-40B4-BE49-F238E27FC236}">
                <a16:creationId xmlns:a16="http://schemas.microsoft.com/office/drawing/2014/main" id="{55079D02-50F0-4FCD-8DDE-44006B4458C4}"/>
              </a:ext>
            </a:extLst>
          </p:cNvPr>
          <p:cNvCxnSpPr>
            <a:cxnSpLocks/>
            <a:stCxn id="30" idx="3"/>
            <a:endCxn id="28" idx="1"/>
          </p:cNvCxnSpPr>
          <p:nvPr/>
        </p:nvCxnSpPr>
        <p:spPr>
          <a:xfrm>
            <a:off x="1394606" y="4385474"/>
            <a:ext cx="228150"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2" name="Connettore a gomito 31">
            <a:extLst>
              <a:ext uri="{FF2B5EF4-FFF2-40B4-BE49-F238E27FC236}">
                <a16:creationId xmlns:a16="http://schemas.microsoft.com/office/drawing/2014/main" id="{B4814057-6136-4258-B000-40928A9DBFF7}"/>
              </a:ext>
            </a:extLst>
          </p:cNvPr>
          <p:cNvCxnSpPr>
            <a:cxnSpLocks/>
            <a:stCxn id="29" idx="3"/>
            <a:endCxn id="33" idx="1"/>
          </p:cNvCxnSpPr>
          <p:nvPr/>
        </p:nvCxnSpPr>
        <p:spPr>
          <a:xfrm flipV="1">
            <a:off x="3154121" y="4385473"/>
            <a:ext cx="188289" cy="683594"/>
          </a:xfrm>
          <a:prstGeom prst="bentConnector3">
            <a:avLst>
              <a:gd name="adj1" fmla="val 50000"/>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3" name="CasellaDiTesto 32">
            <a:extLst>
              <a:ext uri="{FF2B5EF4-FFF2-40B4-BE49-F238E27FC236}">
                <a16:creationId xmlns:a16="http://schemas.microsoft.com/office/drawing/2014/main" id="{9A406162-96BF-4333-AD94-B7C1E4A8EC13}"/>
              </a:ext>
            </a:extLst>
          </p:cNvPr>
          <p:cNvSpPr txBox="1"/>
          <p:nvPr/>
        </p:nvSpPr>
        <p:spPr>
          <a:xfrm>
            <a:off x="3342410" y="4093085"/>
            <a:ext cx="1226618" cy="584775"/>
          </a:xfrm>
          <a:prstGeom prst="rect">
            <a:avLst/>
          </a:prstGeom>
          <a:solidFill>
            <a:schemeClr val="bg1"/>
          </a:solidFill>
          <a:ln w="22225">
            <a:solidFill>
              <a:schemeClr val="tx1"/>
            </a:solidFill>
          </a:ln>
        </p:spPr>
        <p:txBody>
          <a:bodyPr wrap="none" rtlCol="0">
            <a:spAutoFit/>
          </a:bodyPr>
          <a:lstStyle/>
          <a:p>
            <a:pPr algn="ctr"/>
            <a:r>
              <a:rPr lang="en-US" sz="1600" b="1" dirty="0"/>
              <a:t>CONV2D </a:t>
            </a:r>
          </a:p>
          <a:p>
            <a:pPr algn="ctr"/>
            <a:r>
              <a:rPr lang="en-US" sz="1600" b="1" dirty="0"/>
              <a:t>(3x3x128, 1)</a:t>
            </a:r>
          </a:p>
        </p:txBody>
      </p:sp>
      <p:sp>
        <p:nvSpPr>
          <p:cNvPr id="34" name="CasellaDiTesto 33">
            <a:extLst>
              <a:ext uri="{FF2B5EF4-FFF2-40B4-BE49-F238E27FC236}">
                <a16:creationId xmlns:a16="http://schemas.microsoft.com/office/drawing/2014/main" id="{FB196BB8-3C97-4451-BD05-490590EA8B3F}"/>
              </a:ext>
            </a:extLst>
          </p:cNvPr>
          <p:cNvSpPr txBox="1"/>
          <p:nvPr/>
        </p:nvSpPr>
        <p:spPr>
          <a:xfrm>
            <a:off x="3555537" y="4776678"/>
            <a:ext cx="1412117" cy="584775"/>
          </a:xfrm>
          <a:prstGeom prst="rect">
            <a:avLst/>
          </a:prstGeom>
          <a:solidFill>
            <a:schemeClr val="bg1"/>
          </a:solidFill>
          <a:ln w="22225">
            <a:solidFill>
              <a:schemeClr val="tx1"/>
            </a:solidFill>
          </a:ln>
        </p:spPr>
        <p:txBody>
          <a:bodyPr wrap="none" rtlCol="0">
            <a:spAutoFit/>
          </a:bodyPr>
          <a:lstStyle/>
          <a:p>
            <a:pPr algn="ctr"/>
            <a:r>
              <a:rPr lang="en-US" sz="1600" b="1" dirty="0" err="1"/>
              <a:t>MaxPool</a:t>
            </a:r>
            <a:r>
              <a:rPr lang="en-US" sz="1600" b="1" dirty="0"/>
              <a:t> (2x2)</a:t>
            </a:r>
          </a:p>
          <a:p>
            <a:pPr algn="ctr"/>
            <a:r>
              <a:rPr lang="en-US" sz="1600" b="1" dirty="0"/>
              <a:t>Leaky ReLU</a:t>
            </a:r>
          </a:p>
        </p:txBody>
      </p:sp>
      <p:cxnSp>
        <p:nvCxnSpPr>
          <p:cNvPr id="35" name="Connettore a gomito 34">
            <a:extLst>
              <a:ext uri="{FF2B5EF4-FFF2-40B4-BE49-F238E27FC236}">
                <a16:creationId xmlns:a16="http://schemas.microsoft.com/office/drawing/2014/main" id="{6F4FAC42-3142-40C4-B7E7-C6317F14B6A3}"/>
              </a:ext>
            </a:extLst>
          </p:cNvPr>
          <p:cNvCxnSpPr>
            <a:cxnSpLocks/>
            <a:stCxn id="34" idx="3"/>
            <a:endCxn id="38" idx="1"/>
          </p:cNvCxnSpPr>
          <p:nvPr/>
        </p:nvCxnSpPr>
        <p:spPr>
          <a:xfrm flipV="1">
            <a:off x="4967654" y="3848743"/>
            <a:ext cx="376559" cy="1220323"/>
          </a:xfrm>
          <a:prstGeom prst="bentConnector3">
            <a:avLst>
              <a:gd name="adj1" fmla="val 50000"/>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Connettore 2 35">
            <a:extLst>
              <a:ext uri="{FF2B5EF4-FFF2-40B4-BE49-F238E27FC236}">
                <a16:creationId xmlns:a16="http://schemas.microsoft.com/office/drawing/2014/main" id="{65D10BAA-5874-4C13-8797-84FAFCFE0703}"/>
              </a:ext>
            </a:extLst>
          </p:cNvPr>
          <p:cNvCxnSpPr>
            <a:cxnSpLocks/>
            <a:stCxn id="28" idx="2"/>
            <a:endCxn id="29" idx="0"/>
          </p:cNvCxnSpPr>
          <p:nvPr/>
        </p:nvCxnSpPr>
        <p:spPr>
          <a:xfrm>
            <a:off x="2183968" y="4677861"/>
            <a:ext cx="264095" cy="98818"/>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7" name="Connettore 2 36">
            <a:extLst>
              <a:ext uri="{FF2B5EF4-FFF2-40B4-BE49-F238E27FC236}">
                <a16:creationId xmlns:a16="http://schemas.microsoft.com/office/drawing/2014/main" id="{E712A009-8118-4587-8A75-35242ACEE000}"/>
              </a:ext>
            </a:extLst>
          </p:cNvPr>
          <p:cNvCxnSpPr>
            <a:cxnSpLocks/>
            <a:stCxn id="33" idx="2"/>
            <a:endCxn id="34" idx="0"/>
          </p:cNvCxnSpPr>
          <p:nvPr/>
        </p:nvCxnSpPr>
        <p:spPr>
          <a:xfrm>
            <a:off x="3955719" y="4677860"/>
            <a:ext cx="305877" cy="98818"/>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8" name="CasellaDiTesto 37">
            <a:extLst>
              <a:ext uri="{FF2B5EF4-FFF2-40B4-BE49-F238E27FC236}">
                <a16:creationId xmlns:a16="http://schemas.microsoft.com/office/drawing/2014/main" id="{DFD41839-2548-453B-BC6B-5D44AC8F97B8}"/>
              </a:ext>
            </a:extLst>
          </p:cNvPr>
          <p:cNvSpPr txBox="1"/>
          <p:nvPr/>
        </p:nvSpPr>
        <p:spPr>
          <a:xfrm>
            <a:off x="5344213" y="3556355"/>
            <a:ext cx="1226618" cy="584775"/>
          </a:xfrm>
          <a:prstGeom prst="rect">
            <a:avLst/>
          </a:prstGeom>
          <a:solidFill>
            <a:schemeClr val="bg1"/>
          </a:solidFill>
          <a:ln w="22225">
            <a:solidFill>
              <a:schemeClr val="tx1"/>
            </a:solidFill>
          </a:ln>
        </p:spPr>
        <p:txBody>
          <a:bodyPr wrap="square" rtlCol="0">
            <a:spAutoFit/>
          </a:bodyPr>
          <a:lstStyle/>
          <a:p>
            <a:pPr algn="ctr"/>
            <a:r>
              <a:rPr lang="en-US" sz="1600" b="1" dirty="0"/>
              <a:t>CONV2D </a:t>
            </a:r>
          </a:p>
          <a:p>
            <a:pPr algn="ctr"/>
            <a:r>
              <a:rPr lang="en-US" sz="1600" b="1" dirty="0"/>
              <a:t>(3x3x256, 1)</a:t>
            </a:r>
          </a:p>
        </p:txBody>
      </p:sp>
      <p:sp>
        <p:nvSpPr>
          <p:cNvPr id="39" name="CasellaDiTesto 38">
            <a:extLst>
              <a:ext uri="{FF2B5EF4-FFF2-40B4-BE49-F238E27FC236}">
                <a16:creationId xmlns:a16="http://schemas.microsoft.com/office/drawing/2014/main" id="{9D68D104-CBE3-423F-A7AE-F371F3F9FFA7}"/>
              </a:ext>
            </a:extLst>
          </p:cNvPr>
          <p:cNvSpPr txBox="1"/>
          <p:nvPr/>
        </p:nvSpPr>
        <p:spPr>
          <a:xfrm>
            <a:off x="5344213" y="4258614"/>
            <a:ext cx="1226618" cy="584775"/>
          </a:xfrm>
          <a:prstGeom prst="rect">
            <a:avLst/>
          </a:prstGeom>
          <a:solidFill>
            <a:schemeClr val="bg1"/>
          </a:solidFill>
          <a:ln w="22225">
            <a:solidFill>
              <a:schemeClr val="tx1"/>
            </a:solidFill>
          </a:ln>
        </p:spPr>
        <p:txBody>
          <a:bodyPr wrap="square" rtlCol="0">
            <a:spAutoFit/>
          </a:bodyPr>
          <a:lstStyle/>
          <a:p>
            <a:pPr algn="ctr"/>
            <a:r>
              <a:rPr lang="en-US" sz="1600" b="1" dirty="0"/>
              <a:t>CONV2D </a:t>
            </a:r>
          </a:p>
          <a:p>
            <a:pPr algn="ctr"/>
            <a:r>
              <a:rPr lang="en-US" sz="1600" b="1" dirty="0"/>
              <a:t>(3x3x256, 1)</a:t>
            </a:r>
          </a:p>
        </p:txBody>
      </p:sp>
      <p:sp>
        <p:nvSpPr>
          <p:cNvPr id="40" name="CasellaDiTesto 39">
            <a:extLst>
              <a:ext uri="{FF2B5EF4-FFF2-40B4-BE49-F238E27FC236}">
                <a16:creationId xmlns:a16="http://schemas.microsoft.com/office/drawing/2014/main" id="{2A0F3717-AF79-479A-9E5D-1341D86F2FFA}"/>
              </a:ext>
            </a:extLst>
          </p:cNvPr>
          <p:cNvSpPr txBox="1"/>
          <p:nvPr/>
        </p:nvSpPr>
        <p:spPr>
          <a:xfrm>
            <a:off x="5344212" y="4960873"/>
            <a:ext cx="1226618" cy="584775"/>
          </a:xfrm>
          <a:prstGeom prst="rect">
            <a:avLst/>
          </a:prstGeom>
          <a:solidFill>
            <a:schemeClr val="bg1"/>
          </a:solidFill>
          <a:ln w="22225">
            <a:solidFill>
              <a:schemeClr val="tx1"/>
            </a:solidFill>
          </a:ln>
        </p:spPr>
        <p:txBody>
          <a:bodyPr wrap="square" rtlCol="0">
            <a:spAutoFit/>
          </a:bodyPr>
          <a:lstStyle/>
          <a:p>
            <a:pPr algn="ctr"/>
            <a:r>
              <a:rPr lang="en-US" sz="1600" b="1" dirty="0"/>
              <a:t>CONV2D </a:t>
            </a:r>
          </a:p>
          <a:p>
            <a:pPr algn="ctr"/>
            <a:r>
              <a:rPr lang="en-US" sz="1600" b="1" dirty="0"/>
              <a:t>(3x3x256, 1)</a:t>
            </a:r>
          </a:p>
        </p:txBody>
      </p:sp>
      <p:sp>
        <p:nvSpPr>
          <p:cNvPr id="41" name="CasellaDiTesto 40">
            <a:extLst>
              <a:ext uri="{FF2B5EF4-FFF2-40B4-BE49-F238E27FC236}">
                <a16:creationId xmlns:a16="http://schemas.microsoft.com/office/drawing/2014/main" id="{8604F829-0692-4BCB-81A6-715819F9D953}"/>
              </a:ext>
            </a:extLst>
          </p:cNvPr>
          <p:cNvSpPr txBox="1"/>
          <p:nvPr/>
        </p:nvSpPr>
        <p:spPr>
          <a:xfrm>
            <a:off x="5572906" y="5683662"/>
            <a:ext cx="1412117" cy="584775"/>
          </a:xfrm>
          <a:prstGeom prst="rect">
            <a:avLst/>
          </a:prstGeom>
          <a:solidFill>
            <a:schemeClr val="bg1"/>
          </a:solidFill>
          <a:ln w="22225">
            <a:solidFill>
              <a:schemeClr val="tx1"/>
            </a:solidFill>
          </a:ln>
        </p:spPr>
        <p:txBody>
          <a:bodyPr wrap="square" rtlCol="0">
            <a:spAutoFit/>
          </a:bodyPr>
          <a:lstStyle/>
          <a:p>
            <a:pPr algn="ctr"/>
            <a:r>
              <a:rPr lang="en-US" sz="1600" b="1" dirty="0" err="1"/>
              <a:t>MaxPool</a:t>
            </a:r>
            <a:r>
              <a:rPr lang="en-US" sz="1600" b="1" dirty="0"/>
              <a:t> (2x2)</a:t>
            </a:r>
          </a:p>
          <a:p>
            <a:pPr algn="ctr"/>
            <a:r>
              <a:rPr lang="en-US" sz="1600" b="1" dirty="0"/>
              <a:t>Leaky ReLU</a:t>
            </a:r>
          </a:p>
        </p:txBody>
      </p:sp>
      <p:cxnSp>
        <p:nvCxnSpPr>
          <p:cNvPr id="42" name="Connettore 2 41">
            <a:extLst>
              <a:ext uri="{FF2B5EF4-FFF2-40B4-BE49-F238E27FC236}">
                <a16:creationId xmlns:a16="http://schemas.microsoft.com/office/drawing/2014/main" id="{D22A5CF5-CB6D-4090-BC53-4F44CCB7CF90}"/>
              </a:ext>
            </a:extLst>
          </p:cNvPr>
          <p:cNvCxnSpPr>
            <a:cxnSpLocks/>
            <a:stCxn id="40" idx="2"/>
            <a:endCxn id="41" idx="0"/>
          </p:cNvCxnSpPr>
          <p:nvPr/>
        </p:nvCxnSpPr>
        <p:spPr>
          <a:xfrm>
            <a:off x="5957521" y="5545648"/>
            <a:ext cx="321444" cy="138014"/>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3" name="Connettore a gomito 42">
            <a:extLst>
              <a:ext uri="{FF2B5EF4-FFF2-40B4-BE49-F238E27FC236}">
                <a16:creationId xmlns:a16="http://schemas.microsoft.com/office/drawing/2014/main" id="{5EA8AED4-5F68-48DA-B8DC-935386E478B4}"/>
              </a:ext>
            </a:extLst>
          </p:cNvPr>
          <p:cNvCxnSpPr>
            <a:cxnSpLocks/>
            <a:stCxn id="41" idx="3"/>
            <a:endCxn id="44" idx="1"/>
          </p:cNvCxnSpPr>
          <p:nvPr/>
        </p:nvCxnSpPr>
        <p:spPr>
          <a:xfrm flipV="1">
            <a:off x="6985023" y="3848743"/>
            <a:ext cx="259747" cy="2127307"/>
          </a:xfrm>
          <a:prstGeom prst="bentConnector3">
            <a:avLst>
              <a:gd name="adj1" fmla="val 50000"/>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4" name="CasellaDiTesto 43">
            <a:extLst>
              <a:ext uri="{FF2B5EF4-FFF2-40B4-BE49-F238E27FC236}">
                <a16:creationId xmlns:a16="http://schemas.microsoft.com/office/drawing/2014/main" id="{4C021F4F-8F47-4717-941E-179FDF3302D2}"/>
              </a:ext>
            </a:extLst>
          </p:cNvPr>
          <p:cNvSpPr txBox="1"/>
          <p:nvPr/>
        </p:nvSpPr>
        <p:spPr>
          <a:xfrm>
            <a:off x="7244770" y="3556355"/>
            <a:ext cx="1069524" cy="584775"/>
          </a:xfrm>
          <a:prstGeom prst="rect">
            <a:avLst/>
          </a:prstGeom>
          <a:solidFill>
            <a:schemeClr val="bg1"/>
          </a:solidFill>
          <a:ln w="22225">
            <a:solidFill>
              <a:schemeClr val="tx1"/>
            </a:solidFill>
          </a:ln>
        </p:spPr>
        <p:txBody>
          <a:bodyPr wrap="none" rtlCol="0">
            <a:spAutoFit/>
          </a:bodyPr>
          <a:lstStyle/>
          <a:p>
            <a:pPr algn="ctr"/>
            <a:r>
              <a:rPr lang="en-US" sz="1600" b="1" dirty="0"/>
              <a:t>Output: </a:t>
            </a:r>
          </a:p>
          <a:p>
            <a:pPr algn="ctr"/>
            <a:r>
              <a:rPr lang="en-US" sz="1600" b="1" dirty="0"/>
              <a:t>(8x8 x512)</a:t>
            </a:r>
          </a:p>
        </p:txBody>
      </p:sp>
    </p:spTree>
    <p:extLst>
      <p:ext uri="{BB962C8B-B14F-4D97-AF65-F5344CB8AC3E}">
        <p14:creationId xmlns:p14="http://schemas.microsoft.com/office/powerpoint/2010/main" val="421935919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asellaDiTesto 8">
            <a:extLst>
              <a:ext uri="{FF2B5EF4-FFF2-40B4-BE49-F238E27FC236}">
                <a16:creationId xmlns:a16="http://schemas.microsoft.com/office/drawing/2014/main" id="{78F30BA7-DC35-49CF-8F0D-1A9CA614DB74}"/>
              </a:ext>
            </a:extLst>
          </p:cNvPr>
          <p:cNvSpPr txBox="1"/>
          <p:nvPr/>
        </p:nvSpPr>
        <p:spPr>
          <a:xfrm>
            <a:off x="8484823" y="6488668"/>
            <a:ext cx="3707177" cy="369332"/>
          </a:xfrm>
          <a:prstGeom prst="rect">
            <a:avLst/>
          </a:prstGeom>
          <a:noFill/>
        </p:spPr>
        <p:txBody>
          <a:bodyPr wrap="square" rtlCol="0">
            <a:spAutoFit/>
          </a:bodyPr>
          <a:lstStyle/>
          <a:p>
            <a:r>
              <a:rPr lang="en-US" i="1" dirty="0"/>
              <a:t>INAF School of AI, Naples, April 14-17</a:t>
            </a:r>
          </a:p>
        </p:txBody>
      </p:sp>
      <p:pic>
        <p:nvPicPr>
          <p:cNvPr id="7" name="Immagine 6">
            <a:extLst>
              <a:ext uri="{FF2B5EF4-FFF2-40B4-BE49-F238E27FC236}">
                <a16:creationId xmlns:a16="http://schemas.microsoft.com/office/drawing/2014/main" id="{8E2FCE8A-452A-4598-A070-5D0A2AF801A5}"/>
              </a:ext>
            </a:extLst>
          </p:cNvPr>
          <p:cNvPicPr>
            <a:picLocks noChangeAspect="1"/>
          </p:cNvPicPr>
          <p:nvPr/>
        </p:nvPicPr>
        <p:blipFill>
          <a:blip r:embed="rId2"/>
          <a:stretch>
            <a:fillRect/>
          </a:stretch>
        </p:blipFill>
        <p:spPr>
          <a:xfrm>
            <a:off x="75546" y="649155"/>
            <a:ext cx="11798466" cy="2866653"/>
          </a:xfrm>
          <a:prstGeom prst="rect">
            <a:avLst/>
          </a:prstGeom>
        </p:spPr>
      </p:pic>
      <p:sp>
        <p:nvSpPr>
          <p:cNvPr id="8" name="CasellaDiTesto 7">
            <a:extLst>
              <a:ext uri="{FF2B5EF4-FFF2-40B4-BE49-F238E27FC236}">
                <a16:creationId xmlns:a16="http://schemas.microsoft.com/office/drawing/2014/main" id="{D2137A08-26BB-4E9D-8FC7-68129F784585}"/>
              </a:ext>
            </a:extLst>
          </p:cNvPr>
          <p:cNvSpPr txBox="1"/>
          <p:nvPr/>
        </p:nvSpPr>
        <p:spPr>
          <a:xfrm>
            <a:off x="173042" y="-17585"/>
            <a:ext cx="8455328" cy="584775"/>
          </a:xfrm>
          <a:prstGeom prst="rect">
            <a:avLst/>
          </a:prstGeom>
          <a:noFill/>
        </p:spPr>
        <p:txBody>
          <a:bodyPr wrap="none" rtlCol="0">
            <a:spAutoFit/>
          </a:bodyPr>
          <a:lstStyle/>
          <a:p>
            <a:r>
              <a:rPr lang="en-US" sz="3200" b="1" dirty="0"/>
              <a:t>Building a Convolutional Neural Network (CNN): </a:t>
            </a:r>
          </a:p>
        </p:txBody>
      </p:sp>
      <p:pic>
        <p:nvPicPr>
          <p:cNvPr id="1028" name="Picture 4">
            <a:extLst>
              <a:ext uri="{FF2B5EF4-FFF2-40B4-BE49-F238E27FC236}">
                <a16:creationId xmlns:a16="http://schemas.microsoft.com/office/drawing/2014/main" id="{662D03B7-781F-465F-B63F-5FECEC74ED4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2882" t="12118" r="9832" b="18598"/>
          <a:stretch/>
        </p:blipFill>
        <p:spPr bwMode="auto">
          <a:xfrm>
            <a:off x="11435555" y="786534"/>
            <a:ext cx="731111" cy="655404"/>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a:extLst>
              <a:ext uri="{FF2B5EF4-FFF2-40B4-BE49-F238E27FC236}">
                <a16:creationId xmlns:a16="http://schemas.microsoft.com/office/drawing/2014/main" id="{BA49B5CB-0E59-47F5-A598-B008FEAB60F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5555" t="5848" r="6725" b="6140"/>
          <a:stretch/>
        </p:blipFill>
        <p:spPr bwMode="auto">
          <a:xfrm>
            <a:off x="11390552" y="-17585"/>
            <a:ext cx="801448" cy="804119"/>
          </a:xfrm>
          <a:prstGeom prst="rect">
            <a:avLst/>
          </a:prstGeom>
          <a:noFill/>
          <a:extLst>
            <a:ext uri="{909E8E84-426E-40DD-AFC4-6F175D3DCCD1}">
              <a14:hiddenFill xmlns:a14="http://schemas.microsoft.com/office/drawing/2010/main">
                <a:solidFill>
                  <a:srgbClr val="FFFFFF"/>
                </a:solidFill>
              </a14:hiddenFill>
            </a:ext>
          </a:extLst>
        </p:spPr>
      </p:pic>
      <p:pic>
        <p:nvPicPr>
          <p:cNvPr id="6" name="Immagine 5">
            <a:extLst>
              <a:ext uri="{FF2B5EF4-FFF2-40B4-BE49-F238E27FC236}">
                <a16:creationId xmlns:a16="http://schemas.microsoft.com/office/drawing/2014/main" id="{E506EE41-8FBF-4069-BE3E-A9357494240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580313" y="0"/>
            <a:ext cx="801447" cy="800101"/>
          </a:xfrm>
          <a:prstGeom prst="rect">
            <a:avLst/>
          </a:prstGeom>
          <a:ln>
            <a:noFill/>
          </a:ln>
          <a:effectLst>
            <a:outerShdw blurRad="292100" dist="139700" dir="2700000" algn="tl" rotWithShape="0">
              <a:srgbClr val="333333">
                <a:alpha val="65000"/>
              </a:srgbClr>
            </a:outerShdw>
          </a:effectLst>
        </p:spPr>
      </p:pic>
      <p:sp>
        <p:nvSpPr>
          <p:cNvPr id="25" name="CasellaDiTesto 24">
            <a:extLst>
              <a:ext uri="{FF2B5EF4-FFF2-40B4-BE49-F238E27FC236}">
                <a16:creationId xmlns:a16="http://schemas.microsoft.com/office/drawing/2014/main" id="{61EF8290-7376-4B27-9E0E-4CD6DCC3BB48}"/>
              </a:ext>
            </a:extLst>
          </p:cNvPr>
          <p:cNvSpPr txBox="1"/>
          <p:nvPr/>
        </p:nvSpPr>
        <p:spPr>
          <a:xfrm>
            <a:off x="1622756" y="4093086"/>
            <a:ext cx="1122423" cy="584775"/>
          </a:xfrm>
          <a:prstGeom prst="rect">
            <a:avLst/>
          </a:prstGeom>
          <a:solidFill>
            <a:schemeClr val="bg1"/>
          </a:solidFill>
          <a:ln w="22225">
            <a:solidFill>
              <a:schemeClr val="tx1"/>
            </a:solidFill>
          </a:ln>
        </p:spPr>
        <p:txBody>
          <a:bodyPr wrap="none" rtlCol="0">
            <a:spAutoFit/>
          </a:bodyPr>
          <a:lstStyle/>
          <a:p>
            <a:pPr algn="ctr"/>
            <a:r>
              <a:rPr lang="en-US" sz="1600" b="1" dirty="0"/>
              <a:t>CONV2D </a:t>
            </a:r>
          </a:p>
          <a:p>
            <a:pPr algn="ctr"/>
            <a:r>
              <a:rPr lang="en-US" sz="1600" b="1" dirty="0"/>
              <a:t>(3x3x64, 1)</a:t>
            </a:r>
          </a:p>
        </p:txBody>
      </p:sp>
      <p:sp>
        <p:nvSpPr>
          <p:cNvPr id="26" name="CasellaDiTesto 25">
            <a:extLst>
              <a:ext uri="{FF2B5EF4-FFF2-40B4-BE49-F238E27FC236}">
                <a16:creationId xmlns:a16="http://schemas.microsoft.com/office/drawing/2014/main" id="{600281D2-73A0-4D9F-928A-0F9C90B57DF6}"/>
              </a:ext>
            </a:extLst>
          </p:cNvPr>
          <p:cNvSpPr txBox="1"/>
          <p:nvPr/>
        </p:nvSpPr>
        <p:spPr>
          <a:xfrm>
            <a:off x="1742004" y="4776679"/>
            <a:ext cx="1412117" cy="584775"/>
          </a:xfrm>
          <a:prstGeom prst="rect">
            <a:avLst/>
          </a:prstGeom>
          <a:solidFill>
            <a:schemeClr val="bg1"/>
          </a:solidFill>
          <a:ln w="22225">
            <a:solidFill>
              <a:schemeClr val="tx1"/>
            </a:solidFill>
          </a:ln>
        </p:spPr>
        <p:txBody>
          <a:bodyPr wrap="none" rtlCol="0">
            <a:spAutoFit/>
          </a:bodyPr>
          <a:lstStyle/>
          <a:p>
            <a:pPr algn="ctr"/>
            <a:r>
              <a:rPr lang="en-US" sz="1600" b="1" dirty="0" err="1"/>
              <a:t>MaxPool</a:t>
            </a:r>
            <a:r>
              <a:rPr lang="en-US" sz="1600" b="1" dirty="0"/>
              <a:t> (2x2)</a:t>
            </a:r>
          </a:p>
          <a:p>
            <a:pPr algn="ctr"/>
            <a:r>
              <a:rPr lang="en-US" sz="1600" b="1" dirty="0"/>
              <a:t>Leaky ReLU</a:t>
            </a:r>
          </a:p>
        </p:txBody>
      </p:sp>
      <p:sp>
        <p:nvSpPr>
          <p:cNvPr id="27" name="CasellaDiTesto 26">
            <a:extLst>
              <a:ext uri="{FF2B5EF4-FFF2-40B4-BE49-F238E27FC236}">
                <a16:creationId xmlns:a16="http://schemas.microsoft.com/office/drawing/2014/main" id="{0B67148E-93FD-4C89-A720-414F262E7981}"/>
              </a:ext>
            </a:extLst>
          </p:cNvPr>
          <p:cNvSpPr txBox="1"/>
          <p:nvPr/>
        </p:nvSpPr>
        <p:spPr>
          <a:xfrm>
            <a:off x="116692" y="4093086"/>
            <a:ext cx="1277914" cy="584775"/>
          </a:xfrm>
          <a:prstGeom prst="rect">
            <a:avLst/>
          </a:prstGeom>
          <a:solidFill>
            <a:schemeClr val="bg1"/>
          </a:solidFill>
          <a:ln w="22225">
            <a:solidFill>
              <a:schemeClr val="tx1"/>
            </a:solidFill>
          </a:ln>
        </p:spPr>
        <p:txBody>
          <a:bodyPr wrap="none" rtlCol="0">
            <a:spAutoFit/>
          </a:bodyPr>
          <a:lstStyle/>
          <a:p>
            <a:pPr algn="ctr"/>
            <a:r>
              <a:rPr lang="en-US" sz="1600" b="1" dirty="0"/>
              <a:t>Input layer</a:t>
            </a:r>
          </a:p>
          <a:p>
            <a:pPr algn="ctr"/>
            <a:r>
              <a:rPr lang="en-US" sz="1600" b="1" dirty="0"/>
              <a:t>(N, 64, 64, B)</a:t>
            </a:r>
          </a:p>
        </p:txBody>
      </p:sp>
      <p:cxnSp>
        <p:nvCxnSpPr>
          <p:cNvPr id="45" name="Connettore 2 44">
            <a:extLst>
              <a:ext uri="{FF2B5EF4-FFF2-40B4-BE49-F238E27FC236}">
                <a16:creationId xmlns:a16="http://schemas.microsoft.com/office/drawing/2014/main" id="{772D344B-FF26-45F3-9299-7CFDFD635A4A}"/>
              </a:ext>
            </a:extLst>
          </p:cNvPr>
          <p:cNvCxnSpPr>
            <a:cxnSpLocks/>
            <a:stCxn id="27" idx="3"/>
            <a:endCxn id="25" idx="1"/>
          </p:cNvCxnSpPr>
          <p:nvPr/>
        </p:nvCxnSpPr>
        <p:spPr>
          <a:xfrm>
            <a:off x="1394606" y="4385474"/>
            <a:ext cx="228150"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6" name="Connettore a gomito 45">
            <a:extLst>
              <a:ext uri="{FF2B5EF4-FFF2-40B4-BE49-F238E27FC236}">
                <a16:creationId xmlns:a16="http://schemas.microsoft.com/office/drawing/2014/main" id="{3C772E43-56D4-4479-B490-43E816C186FB}"/>
              </a:ext>
            </a:extLst>
          </p:cNvPr>
          <p:cNvCxnSpPr>
            <a:cxnSpLocks/>
            <a:stCxn id="26" idx="3"/>
            <a:endCxn id="47" idx="1"/>
          </p:cNvCxnSpPr>
          <p:nvPr/>
        </p:nvCxnSpPr>
        <p:spPr>
          <a:xfrm flipV="1">
            <a:off x="3154121" y="4385473"/>
            <a:ext cx="188289" cy="683594"/>
          </a:xfrm>
          <a:prstGeom prst="bentConnector3">
            <a:avLst>
              <a:gd name="adj1" fmla="val 50000"/>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7" name="CasellaDiTesto 46">
            <a:extLst>
              <a:ext uri="{FF2B5EF4-FFF2-40B4-BE49-F238E27FC236}">
                <a16:creationId xmlns:a16="http://schemas.microsoft.com/office/drawing/2014/main" id="{AAF4FB78-0FB2-4119-B247-09ED4921169B}"/>
              </a:ext>
            </a:extLst>
          </p:cNvPr>
          <p:cNvSpPr txBox="1"/>
          <p:nvPr/>
        </p:nvSpPr>
        <p:spPr>
          <a:xfrm>
            <a:off x="3342410" y="4093085"/>
            <a:ext cx="1226618" cy="584775"/>
          </a:xfrm>
          <a:prstGeom prst="rect">
            <a:avLst/>
          </a:prstGeom>
          <a:solidFill>
            <a:schemeClr val="bg1"/>
          </a:solidFill>
          <a:ln w="22225">
            <a:solidFill>
              <a:schemeClr val="tx1"/>
            </a:solidFill>
          </a:ln>
        </p:spPr>
        <p:txBody>
          <a:bodyPr wrap="none" rtlCol="0">
            <a:spAutoFit/>
          </a:bodyPr>
          <a:lstStyle/>
          <a:p>
            <a:pPr algn="ctr"/>
            <a:r>
              <a:rPr lang="en-US" sz="1600" b="1" dirty="0"/>
              <a:t>CONV2D </a:t>
            </a:r>
          </a:p>
          <a:p>
            <a:pPr algn="ctr"/>
            <a:r>
              <a:rPr lang="en-US" sz="1600" b="1" dirty="0"/>
              <a:t>(3x3x128, 1)</a:t>
            </a:r>
          </a:p>
        </p:txBody>
      </p:sp>
      <p:sp>
        <p:nvSpPr>
          <p:cNvPr id="48" name="CasellaDiTesto 47">
            <a:extLst>
              <a:ext uri="{FF2B5EF4-FFF2-40B4-BE49-F238E27FC236}">
                <a16:creationId xmlns:a16="http://schemas.microsoft.com/office/drawing/2014/main" id="{30BF13DE-73AC-4392-B89A-E18A390F6257}"/>
              </a:ext>
            </a:extLst>
          </p:cNvPr>
          <p:cNvSpPr txBox="1"/>
          <p:nvPr/>
        </p:nvSpPr>
        <p:spPr>
          <a:xfrm>
            <a:off x="3555537" y="4776678"/>
            <a:ext cx="1412117" cy="584775"/>
          </a:xfrm>
          <a:prstGeom prst="rect">
            <a:avLst/>
          </a:prstGeom>
          <a:solidFill>
            <a:schemeClr val="bg1"/>
          </a:solidFill>
          <a:ln w="22225">
            <a:solidFill>
              <a:schemeClr val="tx1"/>
            </a:solidFill>
          </a:ln>
        </p:spPr>
        <p:txBody>
          <a:bodyPr wrap="none" rtlCol="0">
            <a:spAutoFit/>
          </a:bodyPr>
          <a:lstStyle/>
          <a:p>
            <a:pPr algn="ctr"/>
            <a:r>
              <a:rPr lang="en-US" sz="1600" b="1" dirty="0" err="1"/>
              <a:t>MaxPool</a:t>
            </a:r>
            <a:r>
              <a:rPr lang="en-US" sz="1600" b="1" dirty="0"/>
              <a:t> (2x2)</a:t>
            </a:r>
          </a:p>
          <a:p>
            <a:pPr algn="ctr"/>
            <a:r>
              <a:rPr lang="en-US" sz="1600" b="1" dirty="0"/>
              <a:t>Leaky ReLU</a:t>
            </a:r>
          </a:p>
        </p:txBody>
      </p:sp>
      <p:cxnSp>
        <p:nvCxnSpPr>
          <p:cNvPr id="49" name="Connettore a gomito 48">
            <a:extLst>
              <a:ext uri="{FF2B5EF4-FFF2-40B4-BE49-F238E27FC236}">
                <a16:creationId xmlns:a16="http://schemas.microsoft.com/office/drawing/2014/main" id="{BFD1B9D0-35D1-4FB9-9FFC-97EE2C780822}"/>
              </a:ext>
            </a:extLst>
          </p:cNvPr>
          <p:cNvCxnSpPr>
            <a:cxnSpLocks/>
            <a:stCxn id="48" idx="3"/>
            <a:endCxn id="52" idx="1"/>
          </p:cNvCxnSpPr>
          <p:nvPr/>
        </p:nvCxnSpPr>
        <p:spPr>
          <a:xfrm flipV="1">
            <a:off x="4967654" y="3848743"/>
            <a:ext cx="376559" cy="1220323"/>
          </a:xfrm>
          <a:prstGeom prst="bentConnector3">
            <a:avLst>
              <a:gd name="adj1" fmla="val 50000"/>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0" name="Connettore 2 49">
            <a:extLst>
              <a:ext uri="{FF2B5EF4-FFF2-40B4-BE49-F238E27FC236}">
                <a16:creationId xmlns:a16="http://schemas.microsoft.com/office/drawing/2014/main" id="{ACB43294-CEF7-457E-AACC-CA047A25034A}"/>
              </a:ext>
            </a:extLst>
          </p:cNvPr>
          <p:cNvCxnSpPr>
            <a:cxnSpLocks/>
            <a:stCxn id="25" idx="2"/>
            <a:endCxn id="26" idx="0"/>
          </p:cNvCxnSpPr>
          <p:nvPr/>
        </p:nvCxnSpPr>
        <p:spPr>
          <a:xfrm>
            <a:off x="2183968" y="4677861"/>
            <a:ext cx="264095" cy="98818"/>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1" name="Connettore 2 50">
            <a:extLst>
              <a:ext uri="{FF2B5EF4-FFF2-40B4-BE49-F238E27FC236}">
                <a16:creationId xmlns:a16="http://schemas.microsoft.com/office/drawing/2014/main" id="{C7462929-E182-4609-A668-FF9D67207B03}"/>
              </a:ext>
            </a:extLst>
          </p:cNvPr>
          <p:cNvCxnSpPr>
            <a:cxnSpLocks/>
            <a:stCxn id="47" idx="2"/>
            <a:endCxn id="48" idx="0"/>
          </p:cNvCxnSpPr>
          <p:nvPr/>
        </p:nvCxnSpPr>
        <p:spPr>
          <a:xfrm>
            <a:off x="3955719" y="4677860"/>
            <a:ext cx="305877" cy="98818"/>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2" name="CasellaDiTesto 51">
            <a:extLst>
              <a:ext uri="{FF2B5EF4-FFF2-40B4-BE49-F238E27FC236}">
                <a16:creationId xmlns:a16="http://schemas.microsoft.com/office/drawing/2014/main" id="{F8F9A49D-101A-48E9-B4E3-0F95A509CC98}"/>
              </a:ext>
            </a:extLst>
          </p:cNvPr>
          <p:cNvSpPr txBox="1"/>
          <p:nvPr/>
        </p:nvSpPr>
        <p:spPr>
          <a:xfrm>
            <a:off x="5344213" y="3556355"/>
            <a:ext cx="1226618" cy="584775"/>
          </a:xfrm>
          <a:prstGeom prst="rect">
            <a:avLst/>
          </a:prstGeom>
          <a:solidFill>
            <a:schemeClr val="bg1"/>
          </a:solidFill>
          <a:ln w="22225">
            <a:solidFill>
              <a:schemeClr val="tx1"/>
            </a:solidFill>
          </a:ln>
        </p:spPr>
        <p:txBody>
          <a:bodyPr wrap="square" rtlCol="0">
            <a:spAutoFit/>
          </a:bodyPr>
          <a:lstStyle/>
          <a:p>
            <a:pPr algn="ctr"/>
            <a:r>
              <a:rPr lang="en-US" sz="1600" b="1" dirty="0"/>
              <a:t>CONV2D </a:t>
            </a:r>
          </a:p>
          <a:p>
            <a:pPr algn="ctr"/>
            <a:r>
              <a:rPr lang="en-US" sz="1600" b="1" dirty="0"/>
              <a:t>(3x3x256, 1)</a:t>
            </a:r>
          </a:p>
        </p:txBody>
      </p:sp>
      <p:sp>
        <p:nvSpPr>
          <p:cNvPr id="53" name="CasellaDiTesto 52">
            <a:extLst>
              <a:ext uri="{FF2B5EF4-FFF2-40B4-BE49-F238E27FC236}">
                <a16:creationId xmlns:a16="http://schemas.microsoft.com/office/drawing/2014/main" id="{4E0ACCF7-6F83-4F4E-B68F-FC131A1F6D2E}"/>
              </a:ext>
            </a:extLst>
          </p:cNvPr>
          <p:cNvSpPr txBox="1"/>
          <p:nvPr/>
        </p:nvSpPr>
        <p:spPr>
          <a:xfrm>
            <a:off x="5344213" y="4258614"/>
            <a:ext cx="1226618" cy="584775"/>
          </a:xfrm>
          <a:prstGeom prst="rect">
            <a:avLst/>
          </a:prstGeom>
          <a:solidFill>
            <a:schemeClr val="bg1"/>
          </a:solidFill>
          <a:ln w="22225">
            <a:solidFill>
              <a:schemeClr val="tx1"/>
            </a:solidFill>
          </a:ln>
        </p:spPr>
        <p:txBody>
          <a:bodyPr wrap="square" rtlCol="0">
            <a:spAutoFit/>
          </a:bodyPr>
          <a:lstStyle/>
          <a:p>
            <a:pPr algn="ctr"/>
            <a:r>
              <a:rPr lang="en-US" sz="1600" b="1" dirty="0"/>
              <a:t>CONV2D </a:t>
            </a:r>
          </a:p>
          <a:p>
            <a:pPr algn="ctr"/>
            <a:r>
              <a:rPr lang="en-US" sz="1600" b="1" dirty="0"/>
              <a:t>(3x3x256, 1)</a:t>
            </a:r>
          </a:p>
        </p:txBody>
      </p:sp>
      <p:sp>
        <p:nvSpPr>
          <p:cNvPr id="54" name="CasellaDiTesto 53">
            <a:extLst>
              <a:ext uri="{FF2B5EF4-FFF2-40B4-BE49-F238E27FC236}">
                <a16:creationId xmlns:a16="http://schemas.microsoft.com/office/drawing/2014/main" id="{92875843-E56F-4450-9E10-D96D536903D6}"/>
              </a:ext>
            </a:extLst>
          </p:cNvPr>
          <p:cNvSpPr txBox="1"/>
          <p:nvPr/>
        </p:nvSpPr>
        <p:spPr>
          <a:xfrm>
            <a:off x="5344212" y="4960873"/>
            <a:ext cx="1226618" cy="584775"/>
          </a:xfrm>
          <a:prstGeom prst="rect">
            <a:avLst/>
          </a:prstGeom>
          <a:solidFill>
            <a:schemeClr val="bg1"/>
          </a:solidFill>
          <a:ln w="22225">
            <a:solidFill>
              <a:schemeClr val="tx1"/>
            </a:solidFill>
          </a:ln>
        </p:spPr>
        <p:txBody>
          <a:bodyPr wrap="square" rtlCol="0">
            <a:spAutoFit/>
          </a:bodyPr>
          <a:lstStyle/>
          <a:p>
            <a:pPr algn="ctr"/>
            <a:r>
              <a:rPr lang="en-US" sz="1600" b="1" dirty="0"/>
              <a:t>CONV2D </a:t>
            </a:r>
          </a:p>
          <a:p>
            <a:pPr algn="ctr"/>
            <a:r>
              <a:rPr lang="en-US" sz="1600" b="1" dirty="0"/>
              <a:t>(3x3x256, 1)</a:t>
            </a:r>
          </a:p>
        </p:txBody>
      </p:sp>
      <p:sp>
        <p:nvSpPr>
          <p:cNvPr id="55" name="CasellaDiTesto 54">
            <a:extLst>
              <a:ext uri="{FF2B5EF4-FFF2-40B4-BE49-F238E27FC236}">
                <a16:creationId xmlns:a16="http://schemas.microsoft.com/office/drawing/2014/main" id="{0A99BE0A-9515-465A-BC80-FCE8883D6161}"/>
              </a:ext>
            </a:extLst>
          </p:cNvPr>
          <p:cNvSpPr txBox="1"/>
          <p:nvPr/>
        </p:nvSpPr>
        <p:spPr>
          <a:xfrm>
            <a:off x="5572906" y="5683662"/>
            <a:ext cx="1412117" cy="584775"/>
          </a:xfrm>
          <a:prstGeom prst="rect">
            <a:avLst/>
          </a:prstGeom>
          <a:solidFill>
            <a:schemeClr val="bg1"/>
          </a:solidFill>
          <a:ln w="22225">
            <a:solidFill>
              <a:schemeClr val="tx1"/>
            </a:solidFill>
          </a:ln>
        </p:spPr>
        <p:txBody>
          <a:bodyPr wrap="square" rtlCol="0">
            <a:spAutoFit/>
          </a:bodyPr>
          <a:lstStyle/>
          <a:p>
            <a:pPr algn="ctr"/>
            <a:r>
              <a:rPr lang="en-US" sz="1600" b="1" dirty="0" err="1"/>
              <a:t>MaxPool</a:t>
            </a:r>
            <a:r>
              <a:rPr lang="en-US" sz="1600" b="1" dirty="0"/>
              <a:t> (2x2)</a:t>
            </a:r>
          </a:p>
          <a:p>
            <a:pPr algn="ctr"/>
            <a:r>
              <a:rPr lang="en-US" sz="1600" b="1" dirty="0"/>
              <a:t>Leaky ReLU</a:t>
            </a:r>
          </a:p>
        </p:txBody>
      </p:sp>
      <p:cxnSp>
        <p:nvCxnSpPr>
          <p:cNvPr id="56" name="Connettore 2 55">
            <a:extLst>
              <a:ext uri="{FF2B5EF4-FFF2-40B4-BE49-F238E27FC236}">
                <a16:creationId xmlns:a16="http://schemas.microsoft.com/office/drawing/2014/main" id="{C64179BB-3957-4D1D-8EB8-6E6733620663}"/>
              </a:ext>
            </a:extLst>
          </p:cNvPr>
          <p:cNvCxnSpPr>
            <a:cxnSpLocks/>
            <a:stCxn id="54" idx="2"/>
            <a:endCxn id="55" idx="0"/>
          </p:cNvCxnSpPr>
          <p:nvPr/>
        </p:nvCxnSpPr>
        <p:spPr>
          <a:xfrm>
            <a:off x="5957521" y="5545648"/>
            <a:ext cx="321444" cy="138014"/>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7" name="CasellaDiTesto 56">
            <a:extLst>
              <a:ext uri="{FF2B5EF4-FFF2-40B4-BE49-F238E27FC236}">
                <a16:creationId xmlns:a16="http://schemas.microsoft.com/office/drawing/2014/main" id="{9CF440A0-3479-4AFD-A7E1-EB82D8E48B06}"/>
              </a:ext>
            </a:extLst>
          </p:cNvPr>
          <p:cNvSpPr txBox="1"/>
          <p:nvPr/>
        </p:nvSpPr>
        <p:spPr>
          <a:xfrm>
            <a:off x="7165642" y="3556355"/>
            <a:ext cx="1226618" cy="584775"/>
          </a:xfrm>
          <a:prstGeom prst="rect">
            <a:avLst/>
          </a:prstGeom>
          <a:solidFill>
            <a:schemeClr val="bg1"/>
          </a:solidFill>
          <a:ln w="22225">
            <a:solidFill>
              <a:schemeClr val="tx1"/>
            </a:solidFill>
          </a:ln>
        </p:spPr>
        <p:txBody>
          <a:bodyPr wrap="square" rtlCol="0">
            <a:spAutoFit/>
          </a:bodyPr>
          <a:lstStyle/>
          <a:p>
            <a:pPr algn="ctr"/>
            <a:r>
              <a:rPr lang="en-US" sz="1600" b="1" dirty="0"/>
              <a:t>CONV2D </a:t>
            </a:r>
          </a:p>
          <a:p>
            <a:pPr algn="ctr"/>
            <a:r>
              <a:rPr lang="en-US" sz="1600" b="1" dirty="0"/>
              <a:t>(3x3x512, 1)</a:t>
            </a:r>
          </a:p>
        </p:txBody>
      </p:sp>
      <p:sp>
        <p:nvSpPr>
          <p:cNvPr id="58" name="CasellaDiTesto 57">
            <a:extLst>
              <a:ext uri="{FF2B5EF4-FFF2-40B4-BE49-F238E27FC236}">
                <a16:creationId xmlns:a16="http://schemas.microsoft.com/office/drawing/2014/main" id="{2E5474E4-EC9D-4A2A-8516-6D0930453070}"/>
              </a:ext>
            </a:extLst>
          </p:cNvPr>
          <p:cNvSpPr txBox="1"/>
          <p:nvPr/>
        </p:nvSpPr>
        <p:spPr>
          <a:xfrm>
            <a:off x="7165642" y="4258614"/>
            <a:ext cx="1226618" cy="584775"/>
          </a:xfrm>
          <a:prstGeom prst="rect">
            <a:avLst/>
          </a:prstGeom>
          <a:solidFill>
            <a:schemeClr val="bg1"/>
          </a:solidFill>
          <a:ln w="22225">
            <a:solidFill>
              <a:schemeClr val="tx1"/>
            </a:solidFill>
          </a:ln>
        </p:spPr>
        <p:txBody>
          <a:bodyPr wrap="square" rtlCol="0">
            <a:spAutoFit/>
          </a:bodyPr>
          <a:lstStyle/>
          <a:p>
            <a:pPr algn="ctr"/>
            <a:r>
              <a:rPr lang="en-US" sz="1600" b="1" dirty="0"/>
              <a:t>CONV2D </a:t>
            </a:r>
          </a:p>
          <a:p>
            <a:pPr algn="ctr"/>
            <a:r>
              <a:rPr lang="en-US" sz="1600" b="1" dirty="0"/>
              <a:t>(3x3x512, 1)</a:t>
            </a:r>
          </a:p>
        </p:txBody>
      </p:sp>
      <p:sp>
        <p:nvSpPr>
          <p:cNvPr id="59" name="CasellaDiTesto 58">
            <a:extLst>
              <a:ext uri="{FF2B5EF4-FFF2-40B4-BE49-F238E27FC236}">
                <a16:creationId xmlns:a16="http://schemas.microsoft.com/office/drawing/2014/main" id="{F84AF343-C991-472E-B0AA-3D827C59F57C}"/>
              </a:ext>
            </a:extLst>
          </p:cNvPr>
          <p:cNvSpPr txBox="1"/>
          <p:nvPr/>
        </p:nvSpPr>
        <p:spPr>
          <a:xfrm>
            <a:off x="7165641" y="4960873"/>
            <a:ext cx="1226618" cy="584775"/>
          </a:xfrm>
          <a:prstGeom prst="rect">
            <a:avLst/>
          </a:prstGeom>
          <a:solidFill>
            <a:schemeClr val="bg1"/>
          </a:solidFill>
          <a:ln w="22225">
            <a:solidFill>
              <a:schemeClr val="tx1"/>
            </a:solidFill>
          </a:ln>
        </p:spPr>
        <p:txBody>
          <a:bodyPr wrap="square" rtlCol="0">
            <a:spAutoFit/>
          </a:bodyPr>
          <a:lstStyle/>
          <a:p>
            <a:pPr algn="ctr"/>
            <a:r>
              <a:rPr lang="en-US" sz="1600" b="1" dirty="0"/>
              <a:t>CONV2D </a:t>
            </a:r>
          </a:p>
          <a:p>
            <a:pPr algn="ctr"/>
            <a:r>
              <a:rPr lang="en-US" sz="1600" b="1" dirty="0"/>
              <a:t>(3x3x512, 1)</a:t>
            </a:r>
          </a:p>
        </p:txBody>
      </p:sp>
      <p:sp>
        <p:nvSpPr>
          <p:cNvPr id="60" name="CasellaDiTesto 59">
            <a:extLst>
              <a:ext uri="{FF2B5EF4-FFF2-40B4-BE49-F238E27FC236}">
                <a16:creationId xmlns:a16="http://schemas.microsoft.com/office/drawing/2014/main" id="{DFB8BDDE-3402-41C9-B1C9-0BFC48BEA25E}"/>
              </a:ext>
            </a:extLst>
          </p:cNvPr>
          <p:cNvSpPr txBox="1"/>
          <p:nvPr/>
        </p:nvSpPr>
        <p:spPr>
          <a:xfrm>
            <a:off x="7403127" y="5683662"/>
            <a:ext cx="1412117" cy="584775"/>
          </a:xfrm>
          <a:prstGeom prst="rect">
            <a:avLst/>
          </a:prstGeom>
          <a:solidFill>
            <a:schemeClr val="bg1"/>
          </a:solidFill>
          <a:ln w="22225">
            <a:solidFill>
              <a:schemeClr val="tx1"/>
            </a:solidFill>
          </a:ln>
        </p:spPr>
        <p:txBody>
          <a:bodyPr wrap="none" rtlCol="0">
            <a:spAutoFit/>
          </a:bodyPr>
          <a:lstStyle/>
          <a:p>
            <a:pPr algn="ctr"/>
            <a:r>
              <a:rPr lang="en-US" sz="1600" b="1" dirty="0" err="1"/>
              <a:t>MaxPool</a:t>
            </a:r>
            <a:r>
              <a:rPr lang="en-US" sz="1600" b="1" dirty="0"/>
              <a:t> (2x2)</a:t>
            </a:r>
          </a:p>
          <a:p>
            <a:pPr algn="ctr"/>
            <a:r>
              <a:rPr lang="en-US" sz="1600" b="1" dirty="0"/>
              <a:t>Leaky ReLU</a:t>
            </a:r>
          </a:p>
        </p:txBody>
      </p:sp>
      <p:cxnSp>
        <p:nvCxnSpPr>
          <p:cNvPr id="61" name="Connettore 2 60">
            <a:extLst>
              <a:ext uri="{FF2B5EF4-FFF2-40B4-BE49-F238E27FC236}">
                <a16:creationId xmlns:a16="http://schemas.microsoft.com/office/drawing/2014/main" id="{78172B80-5FBA-4077-8476-8CCE1D770D91}"/>
              </a:ext>
            </a:extLst>
          </p:cNvPr>
          <p:cNvCxnSpPr>
            <a:cxnSpLocks/>
            <a:stCxn id="59" idx="2"/>
            <a:endCxn id="60" idx="0"/>
          </p:cNvCxnSpPr>
          <p:nvPr/>
        </p:nvCxnSpPr>
        <p:spPr>
          <a:xfrm>
            <a:off x="7778950" y="5545648"/>
            <a:ext cx="330236" cy="138014"/>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2" name="CasellaDiTesto 61">
            <a:extLst>
              <a:ext uri="{FF2B5EF4-FFF2-40B4-BE49-F238E27FC236}">
                <a16:creationId xmlns:a16="http://schemas.microsoft.com/office/drawing/2014/main" id="{395EACC5-7733-415E-A9B4-244462F04414}"/>
              </a:ext>
            </a:extLst>
          </p:cNvPr>
          <p:cNvSpPr txBox="1"/>
          <p:nvPr/>
        </p:nvSpPr>
        <p:spPr>
          <a:xfrm>
            <a:off x="9029100" y="3542244"/>
            <a:ext cx="1226618" cy="584775"/>
          </a:xfrm>
          <a:prstGeom prst="rect">
            <a:avLst/>
          </a:prstGeom>
          <a:solidFill>
            <a:schemeClr val="bg1"/>
          </a:solidFill>
          <a:ln w="22225">
            <a:solidFill>
              <a:schemeClr val="tx1"/>
            </a:solidFill>
          </a:ln>
        </p:spPr>
        <p:txBody>
          <a:bodyPr wrap="square" rtlCol="0">
            <a:spAutoFit/>
          </a:bodyPr>
          <a:lstStyle/>
          <a:p>
            <a:pPr algn="ctr"/>
            <a:r>
              <a:rPr lang="en-US" sz="1600" b="1" dirty="0"/>
              <a:t>CONV2D </a:t>
            </a:r>
          </a:p>
          <a:p>
            <a:pPr algn="ctr"/>
            <a:r>
              <a:rPr lang="en-US" sz="1600" b="1" dirty="0"/>
              <a:t>(3x3x256, 1)</a:t>
            </a:r>
          </a:p>
        </p:txBody>
      </p:sp>
      <p:sp>
        <p:nvSpPr>
          <p:cNvPr id="63" name="CasellaDiTesto 62">
            <a:extLst>
              <a:ext uri="{FF2B5EF4-FFF2-40B4-BE49-F238E27FC236}">
                <a16:creationId xmlns:a16="http://schemas.microsoft.com/office/drawing/2014/main" id="{07749BD0-F64E-41C5-819C-D799F9A19730}"/>
              </a:ext>
            </a:extLst>
          </p:cNvPr>
          <p:cNvSpPr txBox="1"/>
          <p:nvPr/>
        </p:nvSpPr>
        <p:spPr>
          <a:xfrm>
            <a:off x="9029100" y="4244503"/>
            <a:ext cx="1226618" cy="584775"/>
          </a:xfrm>
          <a:prstGeom prst="rect">
            <a:avLst/>
          </a:prstGeom>
          <a:solidFill>
            <a:schemeClr val="bg1"/>
          </a:solidFill>
          <a:ln w="22225">
            <a:solidFill>
              <a:schemeClr val="tx1"/>
            </a:solidFill>
          </a:ln>
        </p:spPr>
        <p:txBody>
          <a:bodyPr wrap="square" rtlCol="0">
            <a:spAutoFit/>
          </a:bodyPr>
          <a:lstStyle/>
          <a:p>
            <a:pPr algn="ctr"/>
            <a:r>
              <a:rPr lang="en-US" sz="1600" b="1" dirty="0"/>
              <a:t>CONV2D </a:t>
            </a:r>
          </a:p>
          <a:p>
            <a:pPr algn="ctr"/>
            <a:r>
              <a:rPr lang="en-US" sz="1600" b="1" dirty="0"/>
              <a:t>(3x3x256, 1)</a:t>
            </a:r>
          </a:p>
        </p:txBody>
      </p:sp>
      <p:sp>
        <p:nvSpPr>
          <p:cNvPr id="64" name="CasellaDiTesto 63">
            <a:extLst>
              <a:ext uri="{FF2B5EF4-FFF2-40B4-BE49-F238E27FC236}">
                <a16:creationId xmlns:a16="http://schemas.microsoft.com/office/drawing/2014/main" id="{6F829E1B-C084-4706-9803-0B1CF5B65251}"/>
              </a:ext>
            </a:extLst>
          </p:cNvPr>
          <p:cNvSpPr txBox="1"/>
          <p:nvPr/>
        </p:nvSpPr>
        <p:spPr>
          <a:xfrm>
            <a:off x="9029099" y="4946762"/>
            <a:ext cx="1226618" cy="584775"/>
          </a:xfrm>
          <a:prstGeom prst="rect">
            <a:avLst/>
          </a:prstGeom>
          <a:solidFill>
            <a:schemeClr val="bg1"/>
          </a:solidFill>
          <a:ln w="22225">
            <a:solidFill>
              <a:schemeClr val="tx1"/>
            </a:solidFill>
          </a:ln>
        </p:spPr>
        <p:txBody>
          <a:bodyPr wrap="square" rtlCol="0">
            <a:spAutoFit/>
          </a:bodyPr>
          <a:lstStyle/>
          <a:p>
            <a:pPr algn="ctr"/>
            <a:r>
              <a:rPr lang="en-US" sz="1600" b="1" dirty="0"/>
              <a:t>CONV2D </a:t>
            </a:r>
          </a:p>
          <a:p>
            <a:pPr algn="ctr"/>
            <a:r>
              <a:rPr lang="en-US" sz="1600" b="1" dirty="0"/>
              <a:t>(3x3x256, 1)</a:t>
            </a:r>
          </a:p>
        </p:txBody>
      </p:sp>
      <p:sp>
        <p:nvSpPr>
          <p:cNvPr id="65" name="CasellaDiTesto 64">
            <a:extLst>
              <a:ext uri="{FF2B5EF4-FFF2-40B4-BE49-F238E27FC236}">
                <a16:creationId xmlns:a16="http://schemas.microsoft.com/office/drawing/2014/main" id="{A6EAE7FB-354B-4758-8196-AA23E5A619EB}"/>
              </a:ext>
            </a:extLst>
          </p:cNvPr>
          <p:cNvSpPr txBox="1"/>
          <p:nvPr/>
        </p:nvSpPr>
        <p:spPr>
          <a:xfrm>
            <a:off x="9275377" y="5669551"/>
            <a:ext cx="1412117" cy="584775"/>
          </a:xfrm>
          <a:prstGeom prst="rect">
            <a:avLst/>
          </a:prstGeom>
          <a:solidFill>
            <a:schemeClr val="bg1"/>
          </a:solidFill>
          <a:ln w="22225">
            <a:solidFill>
              <a:schemeClr val="tx1"/>
            </a:solidFill>
          </a:ln>
        </p:spPr>
        <p:txBody>
          <a:bodyPr wrap="none" rtlCol="0">
            <a:spAutoFit/>
          </a:bodyPr>
          <a:lstStyle/>
          <a:p>
            <a:pPr algn="ctr"/>
            <a:r>
              <a:rPr lang="en-US" sz="1600" b="1" dirty="0" err="1"/>
              <a:t>MaxPool</a:t>
            </a:r>
            <a:r>
              <a:rPr lang="en-US" sz="1600" b="1" dirty="0"/>
              <a:t> (2x2)</a:t>
            </a:r>
          </a:p>
          <a:p>
            <a:pPr algn="ctr"/>
            <a:r>
              <a:rPr lang="en-US" sz="1600" b="1" dirty="0"/>
              <a:t>Leaky ReLU</a:t>
            </a:r>
          </a:p>
        </p:txBody>
      </p:sp>
      <p:cxnSp>
        <p:nvCxnSpPr>
          <p:cNvPr id="66" name="Connettore 2 65">
            <a:extLst>
              <a:ext uri="{FF2B5EF4-FFF2-40B4-BE49-F238E27FC236}">
                <a16:creationId xmlns:a16="http://schemas.microsoft.com/office/drawing/2014/main" id="{D0B19712-3FEC-4B55-A415-1FABC4F65D4C}"/>
              </a:ext>
            </a:extLst>
          </p:cNvPr>
          <p:cNvCxnSpPr>
            <a:cxnSpLocks/>
            <a:stCxn id="64" idx="2"/>
            <a:endCxn id="65" idx="0"/>
          </p:cNvCxnSpPr>
          <p:nvPr/>
        </p:nvCxnSpPr>
        <p:spPr>
          <a:xfrm>
            <a:off x="9642408" y="5531537"/>
            <a:ext cx="339028" cy="138014"/>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7" name="Connettore a gomito 66">
            <a:extLst>
              <a:ext uri="{FF2B5EF4-FFF2-40B4-BE49-F238E27FC236}">
                <a16:creationId xmlns:a16="http://schemas.microsoft.com/office/drawing/2014/main" id="{D94C87D5-9017-4F6F-8483-720E73A557CA}"/>
              </a:ext>
            </a:extLst>
          </p:cNvPr>
          <p:cNvCxnSpPr>
            <a:cxnSpLocks/>
            <a:stCxn id="55" idx="3"/>
            <a:endCxn id="57" idx="1"/>
          </p:cNvCxnSpPr>
          <p:nvPr/>
        </p:nvCxnSpPr>
        <p:spPr>
          <a:xfrm flipV="1">
            <a:off x="6985023" y="3848743"/>
            <a:ext cx="180619" cy="2127307"/>
          </a:xfrm>
          <a:prstGeom prst="bentConnector3">
            <a:avLst>
              <a:gd name="adj1" fmla="val 50000"/>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8" name="Connettore a gomito 67">
            <a:extLst>
              <a:ext uri="{FF2B5EF4-FFF2-40B4-BE49-F238E27FC236}">
                <a16:creationId xmlns:a16="http://schemas.microsoft.com/office/drawing/2014/main" id="{E83782FE-49AC-4C36-8A92-14B3D3A68883}"/>
              </a:ext>
            </a:extLst>
          </p:cNvPr>
          <p:cNvCxnSpPr>
            <a:cxnSpLocks/>
            <a:stCxn id="60" idx="3"/>
            <a:endCxn id="62" idx="1"/>
          </p:cNvCxnSpPr>
          <p:nvPr/>
        </p:nvCxnSpPr>
        <p:spPr>
          <a:xfrm flipV="1">
            <a:off x="8815244" y="3834632"/>
            <a:ext cx="213856" cy="2141418"/>
          </a:xfrm>
          <a:prstGeom prst="bentConnector3">
            <a:avLst>
              <a:gd name="adj1" fmla="val 50000"/>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2" name="Connettore a gomito 71">
            <a:extLst>
              <a:ext uri="{FF2B5EF4-FFF2-40B4-BE49-F238E27FC236}">
                <a16:creationId xmlns:a16="http://schemas.microsoft.com/office/drawing/2014/main" id="{6D540CD8-5A49-4099-967E-AFC208F5BECD}"/>
              </a:ext>
            </a:extLst>
          </p:cNvPr>
          <p:cNvCxnSpPr>
            <a:cxnSpLocks/>
            <a:stCxn id="65" idx="3"/>
            <a:endCxn id="73" idx="1"/>
          </p:cNvCxnSpPr>
          <p:nvPr/>
        </p:nvCxnSpPr>
        <p:spPr>
          <a:xfrm flipV="1">
            <a:off x="10687494" y="3886485"/>
            <a:ext cx="175629" cy="2075454"/>
          </a:xfrm>
          <a:prstGeom prst="bentConnector3">
            <a:avLst>
              <a:gd name="adj1" fmla="val 50000"/>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3" name="CasellaDiTesto 72">
            <a:extLst>
              <a:ext uri="{FF2B5EF4-FFF2-40B4-BE49-F238E27FC236}">
                <a16:creationId xmlns:a16="http://schemas.microsoft.com/office/drawing/2014/main" id="{9FCA7A83-D795-4F2B-ACB5-B20822D76E6B}"/>
              </a:ext>
            </a:extLst>
          </p:cNvPr>
          <p:cNvSpPr txBox="1"/>
          <p:nvPr/>
        </p:nvSpPr>
        <p:spPr>
          <a:xfrm>
            <a:off x="10863123" y="3594097"/>
            <a:ext cx="1144864" cy="584775"/>
          </a:xfrm>
          <a:prstGeom prst="rect">
            <a:avLst/>
          </a:prstGeom>
          <a:solidFill>
            <a:schemeClr val="bg1"/>
          </a:solidFill>
          <a:ln w="22225">
            <a:solidFill>
              <a:schemeClr val="tx1"/>
            </a:solidFill>
          </a:ln>
        </p:spPr>
        <p:txBody>
          <a:bodyPr wrap="none" rtlCol="0">
            <a:spAutoFit/>
          </a:bodyPr>
          <a:lstStyle/>
          <a:p>
            <a:pPr algn="ctr"/>
            <a:r>
              <a:rPr lang="en-US" sz="1600" b="1" dirty="0">
                <a:solidFill>
                  <a:srgbClr val="0070C0"/>
                </a:solidFill>
              </a:rPr>
              <a:t>FM output:</a:t>
            </a:r>
          </a:p>
          <a:p>
            <a:pPr algn="ctr"/>
            <a:r>
              <a:rPr lang="en-US" sz="1600" b="1" dirty="0">
                <a:solidFill>
                  <a:srgbClr val="0070C0"/>
                </a:solidFill>
              </a:rPr>
              <a:t>2048</a:t>
            </a:r>
          </a:p>
        </p:txBody>
      </p:sp>
    </p:spTree>
    <p:extLst>
      <p:ext uri="{BB962C8B-B14F-4D97-AF65-F5344CB8AC3E}">
        <p14:creationId xmlns:p14="http://schemas.microsoft.com/office/powerpoint/2010/main" val="44686303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asellaDiTesto 8">
            <a:extLst>
              <a:ext uri="{FF2B5EF4-FFF2-40B4-BE49-F238E27FC236}">
                <a16:creationId xmlns:a16="http://schemas.microsoft.com/office/drawing/2014/main" id="{78F30BA7-DC35-49CF-8F0D-1A9CA614DB74}"/>
              </a:ext>
            </a:extLst>
          </p:cNvPr>
          <p:cNvSpPr txBox="1"/>
          <p:nvPr/>
        </p:nvSpPr>
        <p:spPr>
          <a:xfrm>
            <a:off x="8484823" y="6488668"/>
            <a:ext cx="3707177" cy="369332"/>
          </a:xfrm>
          <a:prstGeom prst="rect">
            <a:avLst/>
          </a:prstGeom>
          <a:noFill/>
        </p:spPr>
        <p:txBody>
          <a:bodyPr wrap="square" rtlCol="0">
            <a:spAutoFit/>
          </a:bodyPr>
          <a:lstStyle/>
          <a:p>
            <a:r>
              <a:rPr lang="en-US" i="1" dirty="0"/>
              <a:t>INAF School of AI, Naples, April 14-17</a:t>
            </a:r>
          </a:p>
        </p:txBody>
      </p:sp>
      <p:pic>
        <p:nvPicPr>
          <p:cNvPr id="7" name="Immagine 6">
            <a:extLst>
              <a:ext uri="{FF2B5EF4-FFF2-40B4-BE49-F238E27FC236}">
                <a16:creationId xmlns:a16="http://schemas.microsoft.com/office/drawing/2014/main" id="{8E2FCE8A-452A-4598-A070-5D0A2AF801A5}"/>
              </a:ext>
            </a:extLst>
          </p:cNvPr>
          <p:cNvPicPr>
            <a:picLocks noChangeAspect="1"/>
          </p:cNvPicPr>
          <p:nvPr/>
        </p:nvPicPr>
        <p:blipFill>
          <a:blip r:embed="rId2"/>
          <a:stretch>
            <a:fillRect/>
          </a:stretch>
        </p:blipFill>
        <p:spPr>
          <a:xfrm>
            <a:off x="75546" y="649155"/>
            <a:ext cx="11798466" cy="2866653"/>
          </a:xfrm>
          <a:prstGeom prst="rect">
            <a:avLst/>
          </a:prstGeom>
        </p:spPr>
      </p:pic>
      <p:sp>
        <p:nvSpPr>
          <p:cNvPr id="8" name="CasellaDiTesto 7">
            <a:extLst>
              <a:ext uri="{FF2B5EF4-FFF2-40B4-BE49-F238E27FC236}">
                <a16:creationId xmlns:a16="http://schemas.microsoft.com/office/drawing/2014/main" id="{D2137A08-26BB-4E9D-8FC7-68129F784585}"/>
              </a:ext>
            </a:extLst>
          </p:cNvPr>
          <p:cNvSpPr txBox="1"/>
          <p:nvPr/>
        </p:nvSpPr>
        <p:spPr>
          <a:xfrm>
            <a:off x="173042" y="-17585"/>
            <a:ext cx="8455328" cy="584775"/>
          </a:xfrm>
          <a:prstGeom prst="rect">
            <a:avLst/>
          </a:prstGeom>
          <a:noFill/>
        </p:spPr>
        <p:txBody>
          <a:bodyPr wrap="none" rtlCol="0">
            <a:spAutoFit/>
          </a:bodyPr>
          <a:lstStyle/>
          <a:p>
            <a:r>
              <a:rPr lang="en-US" sz="3200" b="1" dirty="0"/>
              <a:t>Building a Convolutional Neural Network (CNN): </a:t>
            </a:r>
          </a:p>
        </p:txBody>
      </p:sp>
      <p:sp>
        <p:nvSpPr>
          <p:cNvPr id="10" name="CasellaDiTesto 9">
            <a:extLst>
              <a:ext uri="{FF2B5EF4-FFF2-40B4-BE49-F238E27FC236}">
                <a16:creationId xmlns:a16="http://schemas.microsoft.com/office/drawing/2014/main" id="{E21E5B4C-68BA-49E6-AEF8-F126A3774CDD}"/>
              </a:ext>
            </a:extLst>
          </p:cNvPr>
          <p:cNvSpPr txBox="1"/>
          <p:nvPr/>
        </p:nvSpPr>
        <p:spPr>
          <a:xfrm>
            <a:off x="1622756" y="4093086"/>
            <a:ext cx="1122423" cy="584775"/>
          </a:xfrm>
          <a:prstGeom prst="rect">
            <a:avLst/>
          </a:prstGeom>
          <a:solidFill>
            <a:schemeClr val="bg1"/>
          </a:solidFill>
          <a:ln w="22225">
            <a:solidFill>
              <a:schemeClr val="tx1"/>
            </a:solidFill>
          </a:ln>
        </p:spPr>
        <p:txBody>
          <a:bodyPr wrap="none" rtlCol="0">
            <a:spAutoFit/>
          </a:bodyPr>
          <a:lstStyle/>
          <a:p>
            <a:pPr algn="ctr"/>
            <a:r>
              <a:rPr lang="en-US" sz="1600" b="1" dirty="0"/>
              <a:t>CONV2D </a:t>
            </a:r>
          </a:p>
          <a:p>
            <a:pPr algn="ctr"/>
            <a:r>
              <a:rPr lang="en-US" sz="1600" b="1" dirty="0"/>
              <a:t>(3x3x64, 1)</a:t>
            </a:r>
          </a:p>
        </p:txBody>
      </p:sp>
      <p:sp>
        <p:nvSpPr>
          <p:cNvPr id="11" name="CasellaDiTesto 10">
            <a:extLst>
              <a:ext uri="{FF2B5EF4-FFF2-40B4-BE49-F238E27FC236}">
                <a16:creationId xmlns:a16="http://schemas.microsoft.com/office/drawing/2014/main" id="{BBF1F2DE-B21F-434F-A34E-DCFE89A13FC6}"/>
              </a:ext>
            </a:extLst>
          </p:cNvPr>
          <p:cNvSpPr txBox="1"/>
          <p:nvPr/>
        </p:nvSpPr>
        <p:spPr>
          <a:xfrm>
            <a:off x="1742004" y="4776679"/>
            <a:ext cx="1412117" cy="584775"/>
          </a:xfrm>
          <a:prstGeom prst="rect">
            <a:avLst/>
          </a:prstGeom>
          <a:solidFill>
            <a:schemeClr val="bg1"/>
          </a:solidFill>
          <a:ln w="22225">
            <a:solidFill>
              <a:schemeClr val="tx1"/>
            </a:solidFill>
          </a:ln>
        </p:spPr>
        <p:txBody>
          <a:bodyPr wrap="none" rtlCol="0">
            <a:spAutoFit/>
          </a:bodyPr>
          <a:lstStyle/>
          <a:p>
            <a:pPr algn="ctr"/>
            <a:r>
              <a:rPr lang="en-US" sz="1600" b="1" dirty="0" err="1"/>
              <a:t>MaxPool</a:t>
            </a:r>
            <a:r>
              <a:rPr lang="en-US" sz="1600" b="1" dirty="0"/>
              <a:t> (2x2)</a:t>
            </a:r>
          </a:p>
          <a:p>
            <a:pPr algn="ctr"/>
            <a:r>
              <a:rPr lang="en-US" sz="1600" b="1" dirty="0"/>
              <a:t>Leaky ReLU</a:t>
            </a:r>
          </a:p>
        </p:txBody>
      </p:sp>
      <p:sp>
        <p:nvSpPr>
          <p:cNvPr id="13" name="CasellaDiTesto 12">
            <a:extLst>
              <a:ext uri="{FF2B5EF4-FFF2-40B4-BE49-F238E27FC236}">
                <a16:creationId xmlns:a16="http://schemas.microsoft.com/office/drawing/2014/main" id="{B1436B40-7F6E-485F-85D2-F26B2E3A4CE0}"/>
              </a:ext>
            </a:extLst>
          </p:cNvPr>
          <p:cNvSpPr txBox="1"/>
          <p:nvPr/>
        </p:nvSpPr>
        <p:spPr>
          <a:xfrm>
            <a:off x="116692" y="4093086"/>
            <a:ext cx="1277914" cy="584775"/>
          </a:xfrm>
          <a:prstGeom prst="rect">
            <a:avLst/>
          </a:prstGeom>
          <a:solidFill>
            <a:schemeClr val="bg1"/>
          </a:solidFill>
          <a:ln w="22225">
            <a:solidFill>
              <a:schemeClr val="tx1"/>
            </a:solidFill>
          </a:ln>
        </p:spPr>
        <p:txBody>
          <a:bodyPr wrap="none" rtlCol="0">
            <a:spAutoFit/>
          </a:bodyPr>
          <a:lstStyle/>
          <a:p>
            <a:pPr algn="ctr"/>
            <a:r>
              <a:rPr lang="en-US" sz="1600" b="1" dirty="0"/>
              <a:t>Input layer</a:t>
            </a:r>
          </a:p>
          <a:p>
            <a:pPr algn="ctr"/>
            <a:r>
              <a:rPr lang="en-US" sz="1600" b="1" dirty="0"/>
              <a:t>(N, 64, 64, B)</a:t>
            </a:r>
          </a:p>
        </p:txBody>
      </p:sp>
      <p:cxnSp>
        <p:nvCxnSpPr>
          <p:cNvPr id="14" name="Connettore 2 13">
            <a:extLst>
              <a:ext uri="{FF2B5EF4-FFF2-40B4-BE49-F238E27FC236}">
                <a16:creationId xmlns:a16="http://schemas.microsoft.com/office/drawing/2014/main" id="{E5A96A23-38E5-48AE-9B66-7B0BC92D4A82}"/>
              </a:ext>
            </a:extLst>
          </p:cNvPr>
          <p:cNvCxnSpPr>
            <a:cxnSpLocks/>
            <a:stCxn id="13" idx="3"/>
            <a:endCxn id="10" idx="1"/>
          </p:cNvCxnSpPr>
          <p:nvPr/>
        </p:nvCxnSpPr>
        <p:spPr>
          <a:xfrm>
            <a:off x="1394606" y="4385474"/>
            <a:ext cx="228150"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Connettore a gomito 14">
            <a:extLst>
              <a:ext uri="{FF2B5EF4-FFF2-40B4-BE49-F238E27FC236}">
                <a16:creationId xmlns:a16="http://schemas.microsoft.com/office/drawing/2014/main" id="{E2D3AEE9-C4AB-4E25-AA35-84F4FE9E49EB}"/>
              </a:ext>
            </a:extLst>
          </p:cNvPr>
          <p:cNvCxnSpPr>
            <a:cxnSpLocks/>
            <a:stCxn id="11" idx="3"/>
            <a:endCxn id="18" idx="1"/>
          </p:cNvCxnSpPr>
          <p:nvPr/>
        </p:nvCxnSpPr>
        <p:spPr>
          <a:xfrm flipV="1">
            <a:off x="3154121" y="4385473"/>
            <a:ext cx="188289" cy="683594"/>
          </a:xfrm>
          <a:prstGeom prst="bentConnector3">
            <a:avLst>
              <a:gd name="adj1" fmla="val 50000"/>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 name="CasellaDiTesto 17">
            <a:extLst>
              <a:ext uri="{FF2B5EF4-FFF2-40B4-BE49-F238E27FC236}">
                <a16:creationId xmlns:a16="http://schemas.microsoft.com/office/drawing/2014/main" id="{761BAD7C-4226-417E-8A45-55C6054C6803}"/>
              </a:ext>
            </a:extLst>
          </p:cNvPr>
          <p:cNvSpPr txBox="1"/>
          <p:nvPr/>
        </p:nvSpPr>
        <p:spPr>
          <a:xfrm>
            <a:off x="3342410" y="4093085"/>
            <a:ext cx="1226618" cy="584775"/>
          </a:xfrm>
          <a:prstGeom prst="rect">
            <a:avLst/>
          </a:prstGeom>
          <a:solidFill>
            <a:schemeClr val="bg1"/>
          </a:solidFill>
          <a:ln w="22225">
            <a:solidFill>
              <a:schemeClr val="tx1"/>
            </a:solidFill>
          </a:ln>
        </p:spPr>
        <p:txBody>
          <a:bodyPr wrap="none" rtlCol="0">
            <a:spAutoFit/>
          </a:bodyPr>
          <a:lstStyle/>
          <a:p>
            <a:pPr algn="ctr"/>
            <a:r>
              <a:rPr lang="en-US" sz="1600" b="1" dirty="0"/>
              <a:t>CONV2D </a:t>
            </a:r>
          </a:p>
          <a:p>
            <a:pPr algn="ctr"/>
            <a:r>
              <a:rPr lang="en-US" sz="1600" b="1" dirty="0"/>
              <a:t>(3x3x128, 1)</a:t>
            </a:r>
          </a:p>
        </p:txBody>
      </p:sp>
      <p:sp>
        <p:nvSpPr>
          <p:cNvPr id="19" name="CasellaDiTesto 18">
            <a:extLst>
              <a:ext uri="{FF2B5EF4-FFF2-40B4-BE49-F238E27FC236}">
                <a16:creationId xmlns:a16="http://schemas.microsoft.com/office/drawing/2014/main" id="{46383960-1401-47F6-9D3F-F177DBB26E3A}"/>
              </a:ext>
            </a:extLst>
          </p:cNvPr>
          <p:cNvSpPr txBox="1"/>
          <p:nvPr/>
        </p:nvSpPr>
        <p:spPr>
          <a:xfrm>
            <a:off x="3555537" y="4776678"/>
            <a:ext cx="1412117" cy="584775"/>
          </a:xfrm>
          <a:prstGeom prst="rect">
            <a:avLst/>
          </a:prstGeom>
          <a:solidFill>
            <a:schemeClr val="bg1"/>
          </a:solidFill>
          <a:ln w="22225">
            <a:solidFill>
              <a:schemeClr val="tx1"/>
            </a:solidFill>
          </a:ln>
        </p:spPr>
        <p:txBody>
          <a:bodyPr wrap="none" rtlCol="0">
            <a:spAutoFit/>
          </a:bodyPr>
          <a:lstStyle/>
          <a:p>
            <a:pPr algn="ctr"/>
            <a:r>
              <a:rPr lang="en-US" sz="1600" b="1" dirty="0" err="1"/>
              <a:t>MaxPool</a:t>
            </a:r>
            <a:r>
              <a:rPr lang="en-US" sz="1600" b="1" dirty="0"/>
              <a:t> (2x2)</a:t>
            </a:r>
          </a:p>
          <a:p>
            <a:pPr algn="ctr"/>
            <a:r>
              <a:rPr lang="en-US" sz="1600" b="1" dirty="0"/>
              <a:t>Leaky ReLU</a:t>
            </a:r>
          </a:p>
        </p:txBody>
      </p:sp>
      <p:cxnSp>
        <p:nvCxnSpPr>
          <p:cNvPr id="20" name="Connettore a gomito 19">
            <a:extLst>
              <a:ext uri="{FF2B5EF4-FFF2-40B4-BE49-F238E27FC236}">
                <a16:creationId xmlns:a16="http://schemas.microsoft.com/office/drawing/2014/main" id="{DAFE332F-21D6-4477-AF65-9DF0F1F55711}"/>
              </a:ext>
            </a:extLst>
          </p:cNvPr>
          <p:cNvCxnSpPr>
            <a:cxnSpLocks/>
            <a:stCxn id="19" idx="3"/>
            <a:endCxn id="32" idx="1"/>
          </p:cNvCxnSpPr>
          <p:nvPr/>
        </p:nvCxnSpPr>
        <p:spPr>
          <a:xfrm flipV="1">
            <a:off x="4967654" y="3848743"/>
            <a:ext cx="376559" cy="1220323"/>
          </a:xfrm>
          <a:prstGeom prst="bentConnector3">
            <a:avLst>
              <a:gd name="adj1" fmla="val 50000"/>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Connettore 2 21">
            <a:extLst>
              <a:ext uri="{FF2B5EF4-FFF2-40B4-BE49-F238E27FC236}">
                <a16:creationId xmlns:a16="http://schemas.microsoft.com/office/drawing/2014/main" id="{E92A18A9-FE03-4565-A143-7770741EB9E1}"/>
              </a:ext>
            </a:extLst>
          </p:cNvPr>
          <p:cNvCxnSpPr>
            <a:cxnSpLocks/>
            <a:stCxn id="10" idx="2"/>
            <a:endCxn id="11" idx="0"/>
          </p:cNvCxnSpPr>
          <p:nvPr/>
        </p:nvCxnSpPr>
        <p:spPr>
          <a:xfrm>
            <a:off x="2183968" y="4677861"/>
            <a:ext cx="264095" cy="98818"/>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Connettore 2 28">
            <a:extLst>
              <a:ext uri="{FF2B5EF4-FFF2-40B4-BE49-F238E27FC236}">
                <a16:creationId xmlns:a16="http://schemas.microsoft.com/office/drawing/2014/main" id="{82A8C1B4-2BAC-46CF-9AB0-9BCB297DA4C8}"/>
              </a:ext>
            </a:extLst>
          </p:cNvPr>
          <p:cNvCxnSpPr>
            <a:cxnSpLocks/>
            <a:stCxn id="18" idx="2"/>
            <a:endCxn id="19" idx="0"/>
          </p:cNvCxnSpPr>
          <p:nvPr/>
        </p:nvCxnSpPr>
        <p:spPr>
          <a:xfrm>
            <a:off x="3955719" y="4677860"/>
            <a:ext cx="305877" cy="98818"/>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2" name="CasellaDiTesto 31">
            <a:extLst>
              <a:ext uri="{FF2B5EF4-FFF2-40B4-BE49-F238E27FC236}">
                <a16:creationId xmlns:a16="http://schemas.microsoft.com/office/drawing/2014/main" id="{98BAFCA5-5CF2-4392-AC7C-51CD05852ABF}"/>
              </a:ext>
            </a:extLst>
          </p:cNvPr>
          <p:cNvSpPr txBox="1"/>
          <p:nvPr/>
        </p:nvSpPr>
        <p:spPr>
          <a:xfrm>
            <a:off x="5344213" y="3556355"/>
            <a:ext cx="1226618" cy="584775"/>
          </a:xfrm>
          <a:prstGeom prst="rect">
            <a:avLst/>
          </a:prstGeom>
          <a:solidFill>
            <a:schemeClr val="bg1"/>
          </a:solidFill>
          <a:ln w="22225">
            <a:solidFill>
              <a:schemeClr val="tx1"/>
            </a:solidFill>
          </a:ln>
        </p:spPr>
        <p:txBody>
          <a:bodyPr wrap="square" rtlCol="0">
            <a:spAutoFit/>
          </a:bodyPr>
          <a:lstStyle/>
          <a:p>
            <a:pPr algn="ctr"/>
            <a:r>
              <a:rPr lang="en-US" sz="1600" b="1" dirty="0"/>
              <a:t>CONV2D </a:t>
            </a:r>
          </a:p>
          <a:p>
            <a:pPr algn="ctr"/>
            <a:r>
              <a:rPr lang="en-US" sz="1600" b="1" dirty="0"/>
              <a:t>(3x3x256, 1)</a:t>
            </a:r>
          </a:p>
        </p:txBody>
      </p:sp>
      <p:sp>
        <p:nvSpPr>
          <p:cNvPr id="33" name="CasellaDiTesto 32">
            <a:extLst>
              <a:ext uri="{FF2B5EF4-FFF2-40B4-BE49-F238E27FC236}">
                <a16:creationId xmlns:a16="http://schemas.microsoft.com/office/drawing/2014/main" id="{2D49CA42-7460-4868-8294-9D41B2932901}"/>
              </a:ext>
            </a:extLst>
          </p:cNvPr>
          <p:cNvSpPr txBox="1"/>
          <p:nvPr/>
        </p:nvSpPr>
        <p:spPr>
          <a:xfrm>
            <a:off x="5344213" y="4258614"/>
            <a:ext cx="1226618" cy="584775"/>
          </a:xfrm>
          <a:prstGeom prst="rect">
            <a:avLst/>
          </a:prstGeom>
          <a:solidFill>
            <a:schemeClr val="bg1"/>
          </a:solidFill>
          <a:ln w="22225">
            <a:solidFill>
              <a:schemeClr val="tx1"/>
            </a:solidFill>
          </a:ln>
        </p:spPr>
        <p:txBody>
          <a:bodyPr wrap="square" rtlCol="0">
            <a:spAutoFit/>
          </a:bodyPr>
          <a:lstStyle/>
          <a:p>
            <a:pPr algn="ctr"/>
            <a:r>
              <a:rPr lang="en-US" sz="1600" b="1" dirty="0"/>
              <a:t>CONV2D </a:t>
            </a:r>
          </a:p>
          <a:p>
            <a:pPr algn="ctr"/>
            <a:r>
              <a:rPr lang="en-US" sz="1600" b="1" dirty="0"/>
              <a:t>(3x3x256, 1)</a:t>
            </a:r>
          </a:p>
        </p:txBody>
      </p:sp>
      <p:sp>
        <p:nvSpPr>
          <p:cNvPr id="34" name="CasellaDiTesto 33">
            <a:extLst>
              <a:ext uri="{FF2B5EF4-FFF2-40B4-BE49-F238E27FC236}">
                <a16:creationId xmlns:a16="http://schemas.microsoft.com/office/drawing/2014/main" id="{045019AA-E877-4D0F-9EF2-A24ECAB4A0F8}"/>
              </a:ext>
            </a:extLst>
          </p:cNvPr>
          <p:cNvSpPr txBox="1"/>
          <p:nvPr/>
        </p:nvSpPr>
        <p:spPr>
          <a:xfrm>
            <a:off x="5344212" y="4960873"/>
            <a:ext cx="1226618" cy="584775"/>
          </a:xfrm>
          <a:prstGeom prst="rect">
            <a:avLst/>
          </a:prstGeom>
          <a:solidFill>
            <a:schemeClr val="bg1"/>
          </a:solidFill>
          <a:ln w="22225">
            <a:solidFill>
              <a:schemeClr val="tx1"/>
            </a:solidFill>
          </a:ln>
        </p:spPr>
        <p:txBody>
          <a:bodyPr wrap="square" rtlCol="0">
            <a:spAutoFit/>
          </a:bodyPr>
          <a:lstStyle/>
          <a:p>
            <a:pPr algn="ctr"/>
            <a:r>
              <a:rPr lang="en-US" sz="1600" b="1" dirty="0"/>
              <a:t>CONV2D </a:t>
            </a:r>
          </a:p>
          <a:p>
            <a:pPr algn="ctr"/>
            <a:r>
              <a:rPr lang="en-US" sz="1600" b="1" dirty="0"/>
              <a:t>(3x3x256, 1)</a:t>
            </a:r>
          </a:p>
        </p:txBody>
      </p:sp>
      <p:sp>
        <p:nvSpPr>
          <p:cNvPr id="37" name="CasellaDiTesto 36">
            <a:extLst>
              <a:ext uri="{FF2B5EF4-FFF2-40B4-BE49-F238E27FC236}">
                <a16:creationId xmlns:a16="http://schemas.microsoft.com/office/drawing/2014/main" id="{34CFDDC5-CB8B-4C02-B190-10CDC5A1ABB5}"/>
              </a:ext>
            </a:extLst>
          </p:cNvPr>
          <p:cNvSpPr txBox="1"/>
          <p:nvPr/>
        </p:nvSpPr>
        <p:spPr>
          <a:xfrm>
            <a:off x="5572906" y="5683662"/>
            <a:ext cx="1412117" cy="584775"/>
          </a:xfrm>
          <a:prstGeom prst="rect">
            <a:avLst/>
          </a:prstGeom>
          <a:solidFill>
            <a:schemeClr val="bg1"/>
          </a:solidFill>
          <a:ln w="22225">
            <a:solidFill>
              <a:schemeClr val="tx1"/>
            </a:solidFill>
          </a:ln>
        </p:spPr>
        <p:txBody>
          <a:bodyPr wrap="square" rtlCol="0">
            <a:spAutoFit/>
          </a:bodyPr>
          <a:lstStyle/>
          <a:p>
            <a:pPr algn="ctr"/>
            <a:r>
              <a:rPr lang="en-US" sz="1600" b="1" dirty="0" err="1"/>
              <a:t>MaxPool</a:t>
            </a:r>
            <a:r>
              <a:rPr lang="en-US" sz="1600" b="1" dirty="0"/>
              <a:t> (2x2)</a:t>
            </a:r>
          </a:p>
          <a:p>
            <a:pPr algn="ctr"/>
            <a:r>
              <a:rPr lang="en-US" sz="1600" b="1" dirty="0"/>
              <a:t>Leaky ReLU</a:t>
            </a:r>
          </a:p>
        </p:txBody>
      </p:sp>
      <p:pic>
        <p:nvPicPr>
          <p:cNvPr id="1028" name="Picture 4">
            <a:extLst>
              <a:ext uri="{FF2B5EF4-FFF2-40B4-BE49-F238E27FC236}">
                <a16:creationId xmlns:a16="http://schemas.microsoft.com/office/drawing/2014/main" id="{662D03B7-781F-465F-B63F-5FECEC74ED4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2882" t="12118" r="9832" b="18598"/>
          <a:stretch/>
        </p:blipFill>
        <p:spPr bwMode="auto">
          <a:xfrm>
            <a:off x="11435555" y="786534"/>
            <a:ext cx="731111" cy="655404"/>
          </a:xfrm>
          <a:prstGeom prst="rect">
            <a:avLst/>
          </a:prstGeom>
          <a:noFill/>
          <a:extLst>
            <a:ext uri="{909E8E84-426E-40DD-AFC4-6F175D3DCCD1}">
              <a14:hiddenFill xmlns:a14="http://schemas.microsoft.com/office/drawing/2010/main">
                <a:solidFill>
                  <a:srgbClr val="FFFFFF"/>
                </a:solidFill>
              </a14:hiddenFill>
            </a:ext>
          </a:extLst>
        </p:spPr>
      </p:pic>
      <p:cxnSp>
        <p:nvCxnSpPr>
          <p:cNvPr id="42" name="Connettore 2 41">
            <a:extLst>
              <a:ext uri="{FF2B5EF4-FFF2-40B4-BE49-F238E27FC236}">
                <a16:creationId xmlns:a16="http://schemas.microsoft.com/office/drawing/2014/main" id="{2CB88BFC-55A8-43F6-A815-59E537CAA4A6}"/>
              </a:ext>
            </a:extLst>
          </p:cNvPr>
          <p:cNvCxnSpPr>
            <a:cxnSpLocks/>
            <a:stCxn id="34" idx="2"/>
            <a:endCxn id="37" idx="0"/>
          </p:cNvCxnSpPr>
          <p:nvPr/>
        </p:nvCxnSpPr>
        <p:spPr>
          <a:xfrm>
            <a:off x="5957521" y="5545648"/>
            <a:ext cx="321444" cy="138014"/>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7" name="CasellaDiTesto 56">
            <a:extLst>
              <a:ext uri="{FF2B5EF4-FFF2-40B4-BE49-F238E27FC236}">
                <a16:creationId xmlns:a16="http://schemas.microsoft.com/office/drawing/2014/main" id="{7CBF47F2-669B-4244-BC3B-EF6D9257035D}"/>
              </a:ext>
            </a:extLst>
          </p:cNvPr>
          <p:cNvSpPr txBox="1"/>
          <p:nvPr/>
        </p:nvSpPr>
        <p:spPr>
          <a:xfrm>
            <a:off x="7165642" y="3556355"/>
            <a:ext cx="1226618" cy="584775"/>
          </a:xfrm>
          <a:prstGeom prst="rect">
            <a:avLst/>
          </a:prstGeom>
          <a:solidFill>
            <a:schemeClr val="bg1"/>
          </a:solidFill>
          <a:ln w="22225">
            <a:solidFill>
              <a:schemeClr val="tx1"/>
            </a:solidFill>
          </a:ln>
        </p:spPr>
        <p:txBody>
          <a:bodyPr wrap="square" rtlCol="0">
            <a:spAutoFit/>
          </a:bodyPr>
          <a:lstStyle/>
          <a:p>
            <a:pPr algn="ctr"/>
            <a:r>
              <a:rPr lang="en-US" sz="1600" b="1" dirty="0"/>
              <a:t>CONV2D </a:t>
            </a:r>
          </a:p>
          <a:p>
            <a:pPr algn="ctr"/>
            <a:r>
              <a:rPr lang="en-US" sz="1600" b="1" dirty="0"/>
              <a:t>(3x3x512, 1)</a:t>
            </a:r>
          </a:p>
        </p:txBody>
      </p:sp>
      <p:sp>
        <p:nvSpPr>
          <p:cNvPr id="58" name="CasellaDiTesto 57">
            <a:extLst>
              <a:ext uri="{FF2B5EF4-FFF2-40B4-BE49-F238E27FC236}">
                <a16:creationId xmlns:a16="http://schemas.microsoft.com/office/drawing/2014/main" id="{5DAAD68A-CA83-4972-ABB1-FE2E9F879CE4}"/>
              </a:ext>
            </a:extLst>
          </p:cNvPr>
          <p:cNvSpPr txBox="1"/>
          <p:nvPr/>
        </p:nvSpPr>
        <p:spPr>
          <a:xfrm>
            <a:off x="7165642" y="4258614"/>
            <a:ext cx="1226618" cy="584775"/>
          </a:xfrm>
          <a:prstGeom prst="rect">
            <a:avLst/>
          </a:prstGeom>
          <a:solidFill>
            <a:schemeClr val="bg1"/>
          </a:solidFill>
          <a:ln w="22225">
            <a:solidFill>
              <a:schemeClr val="tx1"/>
            </a:solidFill>
          </a:ln>
        </p:spPr>
        <p:txBody>
          <a:bodyPr wrap="square" rtlCol="0">
            <a:spAutoFit/>
          </a:bodyPr>
          <a:lstStyle/>
          <a:p>
            <a:pPr algn="ctr"/>
            <a:r>
              <a:rPr lang="en-US" sz="1600" b="1" dirty="0"/>
              <a:t>CONV2D </a:t>
            </a:r>
          </a:p>
          <a:p>
            <a:pPr algn="ctr"/>
            <a:r>
              <a:rPr lang="en-US" sz="1600" b="1" dirty="0"/>
              <a:t>(3x3x512, 1)</a:t>
            </a:r>
          </a:p>
        </p:txBody>
      </p:sp>
      <p:sp>
        <p:nvSpPr>
          <p:cNvPr id="59" name="CasellaDiTesto 58">
            <a:extLst>
              <a:ext uri="{FF2B5EF4-FFF2-40B4-BE49-F238E27FC236}">
                <a16:creationId xmlns:a16="http://schemas.microsoft.com/office/drawing/2014/main" id="{EEF30F82-54CE-4C93-9659-52D41D124804}"/>
              </a:ext>
            </a:extLst>
          </p:cNvPr>
          <p:cNvSpPr txBox="1"/>
          <p:nvPr/>
        </p:nvSpPr>
        <p:spPr>
          <a:xfrm>
            <a:off x="7165641" y="4960873"/>
            <a:ext cx="1226618" cy="584775"/>
          </a:xfrm>
          <a:prstGeom prst="rect">
            <a:avLst/>
          </a:prstGeom>
          <a:solidFill>
            <a:schemeClr val="bg1"/>
          </a:solidFill>
          <a:ln w="22225">
            <a:solidFill>
              <a:schemeClr val="tx1"/>
            </a:solidFill>
          </a:ln>
        </p:spPr>
        <p:txBody>
          <a:bodyPr wrap="square" rtlCol="0">
            <a:spAutoFit/>
          </a:bodyPr>
          <a:lstStyle/>
          <a:p>
            <a:pPr algn="ctr"/>
            <a:r>
              <a:rPr lang="en-US" sz="1600" b="1" dirty="0"/>
              <a:t>CONV2D </a:t>
            </a:r>
          </a:p>
          <a:p>
            <a:pPr algn="ctr"/>
            <a:r>
              <a:rPr lang="en-US" sz="1600" b="1" dirty="0"/>
              <a:t>(3x3x512, 1)</a:t>
            </a:r>
          </a:p>
        </p:txBody>
      </p:sp>
      <p:sp>
        <p:nvSpPr>
          <p:cNvPr id="60" name="CasellaDiTesto 59">
            <a:extLst>
              <a:ext uri="{FF2B5EF4-FFF2-40B4-BE49-F238E27FC236}">
                <a16:creationId xmlns:a16="http://schemas.microsoft.com/office/drawing/2014/main" id="{EABCD708-6627-48D7-B55C-36906DF3C6DB}"/>
              </a:ext>
            </a:extLst>
          </p:cNvPr>
          <p:cNvSpPr txBox="1"/>
          <p:nvPr/>
        </p:nvSpPr>
        <p:spPr>
          <a:xfrm>
            <a:off x="7403127" y="5683662"/>
            <a:ext cx="1412117" cy="584775"/>
          </a:xfrm>
          <a:prstGeom prst="rect">
            <a:avLst/>
          </a:prstGeom>
          <a:solidFill>
            <a:schemeClr val="bg1"/>
          </a:solidFill>
          <a:ln w="22225">
            <a:solidFill>
              <a:schemeClr val="tx1"/>
            </a:solidFill>
          </a:ln>
        </p:spPr>
        <p:txBody>
          <a:bodyPr wrap="none" rtlCol="0">
            <a:spAutoFit/>
          </a:bodyPr>
          <a:lstStyle/>
          <a:p>
            <a:pPr algn="ctr"/>
            <a:r>
              <a:rPr lang="en-US" sz="1600" b="1" dirty="0" err="1"/>
              <a:t>MaxPool</a:t>
            </a:r>
            <a:r>
              <a:rPr lang="en-US" sz="1600" b="1" dirty="0"/>
              <a:t> (2x2)</a:t>
            </a:r>
          </a:p>
          <a:p>
            <a:pPr algn="ctr"/>
            <a:r>
              <a:rPr lang="en-US" sz="1600" b="1" dirty="0"/>
              <a:t>Leaky ReLU</a:t>
            </a:r>
          </a:p>
        </p:txBody>
      </p:sp>
      <p:cxnSp>
        <p:nvCxnSpPr>
          <p:cNvPr id="61" name="Connettore 2 60">
            <a:extLst>
              <a:ext uri="{FF2B5EF4-FFF2-40B4-BE49-F238E27FC236}">
                <a16:creationId xmlns:a16="http://schemas.microsoft.com/office/drawing/2014/main" id="{CEEC1260-377B-4213-A25A-56D9DD8CBC47}"/>
              </a:ext>
            </a:extLst>
          </p:cNvPr>
          <p:cNvCxnSpPr>
            <a:cxnSpLocks/>
            <a:stCxn id="59" idx="2"/>
            <a:endCxn id="60" idx="0"/>
          </p:cNvCxnSpPr>
          <p:nvPr/>
        </p:nvCxnSpPr>
        <p:spPr>
          <a:xfrm>
            <a:off x="7778950" y="5545648"/>
            <a:ext cx="330236" cy="138014"/>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2" name="CasellaDiTesto 61">
            <a:extLst>
              <a:ext uri="{FF2B5EF4-FFF2-40B4-BE49-F238E27FC236}">
                <a16:creationId xmlns:a16="http://schemas.microsoft.com/office/drawing/2014/main" id="{03B17BED-04F2-4B7F-B62E-7E605D415620}"/>
              </a:ext>
            </a:extLst>
          </p:cNvPr>
          <p:cNvSpPr txBox="1"/>
          <p:nvPr/>
        </p:nvSpPr>
        <p:spPr>
          <a:xfrm>
            <a:off x="9029100" y="3542244"/>
            <a:ext cx="1226618" cy="584775"/>
          </a:xfrm>
          <a:prstGeom prst="rect">
            <a:avLst/>
          </a:prstGeom>
          <a:solidFill>
            <a:schemeClr val="bg1"/>
          </a:solidFill>
          <a:ln w="22225">
            <a:solidFill>
              <a:schemeClr val="tx1"/>
            </a:solidFill>
          </a:ln>
        </p:spPr>
        <p:txBody>
          <a:bodyPr wrap="square" rtlCol="0">
            <a:spAutoFit/>
          </a:bodyPr>
          <a:lstStyle/>
          <a:p>
            <a:pPr algn="ctr"/>
            <a:r>
              <a:rPr lang="en-US" sz="1600" b="1" dirty="0"/>
              <a:t>CONV2D </a:t>
            </a:r>
          </a:p>
          <a:p>
            <a:pPr algn="ctr"/>
            <a:r>
              <a:rPr lang="en-US" sz="1600" b="1" dirty="0"/>
              <a:t>(3x3x256, 1)</a:t>
            </a:r>
          </a:p>
        </p:txBody>
      </p:sp>
      <p:sp>
        <p:nvSpPr>
          <p:cNvPr id="63" name="CasellaDiTesto 62">
            <a:extLst>
              <a:ext uri="{FF2B5EF4-FFF2-40B4-BE49-F238E27FC236}">
                <a16:creationId xmlns:a16="http://schemas.microsoft.com/office/drawing/2014/main" id="{AD8F1E9F-75F9-4D34-9609-243CF5DDBBC0}"/>
              </a:ext>
            </a:extLst>
          </p:cNvPr>
          <p:cNvSpPr txBox="1"/>
          <p:nvPr/>
        </p:nvSpPr>
        <p:spPr>
          <a:xfrm>
            <a:off x="9029100" y="4244503"/>
            <a:ext cx="1226618" cy="584775"/>
          </a:xfrm>
          <a:prstGeom prst="rect">
            <a:avLst/>
          </a:prstGeom>
          <a:solidFill>
            <a:schemeClr val="bg1"/>
          </a:solidFill>
          <a:ln w="22225">
            <a:solidFill>
              <a:schemeClr val="tx1"/>
            </a:solidFill>
          </a:ln>
        </p:spPr>
        <p:txBody>
          <a:bodyPr wrap="square" rtlCol="0">
            <a:spAutoFit/>
          </a:bodyPr>
          <a:lstStyle/>
          <a:p>
            <a:pPr algn="ctr"/>
            <a:r>
              <a:rPr lang="en-US" sz="1600" b="1" dirty="0"/>
              <a:t>CONV2D </a:t>
            </a:r>
          </a:p>
          <a:p>
            <a:pPr algn="ctr"/>
            <a:r>
              <a:rPr lang="en-US" sz="1600" b="1" dirty="0"/>
              <a:t>(3x3x256, 1)</a:t>
            </a:r>
          </a:p>
        </p:txBody>
      </p:sp>
      <p:sp>
        <p:nvSpPr>
          <p:cNvPr id="64" name="CasellaDiTesto 63">
            <a:extLst>
              <a:ext uri="{FF2B5EF4-FFF2-40B4-BE49-F238E27FC236}">
                <a16:creationId xmlns:a16="http://schemas.microsoft.com/office/drawing/2014/main" id="{5F7D8806-AF31-414E-B214-8801B991349C}"/>
              </a:ext>
            </a:extLst>
          </p:cNvPr>
          <p:cNvSpPr txBox="1"/>
          <p:nvPr/>
        </p:nvSpPr>
        <p:spPr>
          <a:xfrm>
            <a:off x="9029099" y="4946762"/>
            <a:ext cx="1226618" cy="584775"/>
          </a:xfrm>
          <a:prstGeom prst="rect">
            <a:avLst/>
          </a:prstGeom>
          <a:solidFill>
            <a:schemeClr val="bg1"/>
          </a:solidFill>
          <a:ln w="22225">
            <a:solidFill>
              <a:schemeClr val="tx1"/>
            </a:solidFill>
          </a:ln>
        </p:spPr>
        <p:txBody>
          <a:bodyPr wrap="square" rtlCol="0">
            <a:spAutoFit/>
          </a:bodyPr>
          <a:lstStyle/>
          <a:p>
            <a:pPr algn="ctr"/>
            <a:r>
              <a:rPr lang="en-US" sz="1600" b="1" dirty="0"/>
              <a:t>CONV2D </a:t>
            </a:r>
          </a:p>
          <a:p>
            <a:pPr algn="ctr"/>
            <a:r>
              <a:rPr lang="en-US" sz="1600" b="1" dirty="0"/>
              <a:t>(3x3x256, 1)</a:t>
            </a:r>
          </a:p>
        </p:txBody>
      </p:sp>
      <p:sp>
        <p:nvSpPr>
          <p:cNvPr id="65" name="CasellaDiTesto 64">
            <a:extLst>
              <a:ext uri="{FF2B5EF4-FFF2-40B4-BE49-F238E27FC236}">
                <a16:creationId xmlns:a16="http://schemas.microsoft.com/office/drawing/2014/main" id="{D553F333-251B-4AC7-BF73-A6BAA8E91A02}"/>
              </a:ext>
            </a:extLst>
          </p:cNvPr>
          <p:cNvSpPr txBox="1"/>
          <p:nvPr/>
        </p:nvSpPr>
        <p:spPr>
          <a:xfrm>
            <a:off x="9275377" y="5669551"/>
            <a:ext cx="1412117" cy="584775"/>
          </a:xfrm>
          <a:prstGeom prst="rect">
            <a:avLst/>
          </a:prstGeom>
          <a:solidFill>
            <a:schemeClr val="bg1"/>
          </a:solidFill>
          <a:ln w="22225">
            <a:solidFill>
              <a:schemeClr val="tx1"/>
            </a:solidFill>
          </a:ln>
        </p:spPr>
        <p:txBody>
          <a:bodyPr wrap="none" rtlCol="0">
            <a:spAutoFit/>
          </a:bodyPr>
          <a:lstStyle/>
          <a:p>
            <a:pPr algn="ctr"/>
            <a:r>
              <a:rPr lang="en-US" sz="1600" b="1" dirty="0" err="1"/>
              <a:t>MaxPool</a:t>
            </a:r>
            <a:r>
              <a:rPr lang="en-US" sz="1600" b="1" dirty="0"/>
              <a:t> (2x2)</a:t>
            </a:r>
          </a:p>
          <a:p>
            <a:pPr algn="ctr"/>
            <a:r>
              <a:rPr lang="en-US" sz="1600" b="1" dirty="0"/>
              <a:t>Leaky ReLU</a:t>
            </a:r>
          </a:p>
        </p:txBody>
      </p:sp>
      <p:cxnSp>
        <p:nvCxnSpPr>
          <p:cNvPr id="66" name="Connettore 2 65">
            <a:extLst>
              <a:ext uri="{FF2B5EF4-FFF2-40B4-BE49-F238E27FC236}">
                <a16:creationId xmlns:a16="http://schemas.microsoft.com/office/drawing/2014/main" id="{6106F95D-CC4B-4DCA-83F6-72A63488AE66}"/>
              </a:ext>
            </a:extLst>
          </p:cNvPr>
          <p:cNvCxnSpPr>
            <a:cxnSpLocks/>
            <a:stCxn id="64" idx="2"/>
            <a:endCxn id="65" idx="0"/>
          </p:cNvCxnSpPr>
          <p:nvPr/>
        </p:nvCxnSpPr>
        <p:spPr>
          <a:xfrm>
            <a:off x="9642408" y="5531537"/>
            <a:ext cx="339028" cy="138014"/>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026" name="Picture 2">
            <a:extLst>
              <a:ext uri="{FF2B5EF4-FFF2-40B4-BE49-F238E27FC236}">
                <a16:creationId xmlns:a16="http://schemas.microsoft.com/office/drawing/2014/main" id="{BA49B5CB-0E59-47F5-A598-B008FEAB60F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5555" t="5848" r="6725" b="6140"/>
          <a:stretch/>
        </p:blipFill>
        <p:spPr bwMode="auto">
          <a:xfrm>
            <a:off x="11390552" y="-17585"/>
            <a:ext cx="801448" cy="804119"/>
          </a:xfrm>
          <a:prstGeom prst="rect">
            <a:avLst/>
          </a:prstGeom>
          <a:noFill/>
          <a:extLst>
            <a:ext uri="{909E8E84-426E-40DD-AFC4-6F175D3DCCD1}">
              <a14:hiddenFill xmlns:a14="http://schemas.microsoft.com/office/drawing/2010/main">
                <a:solidFill>
                  <a:srgbClr val="FFFFFF"/>
                </a:solidFill>
              </a14:hiddenFill>
            </a:ext>
          </a:extLst>
        </p:spPr>
      </p:pic>
      <p:pic>
        <p:nvPicPr>
          <p:cNvPr id="6" name="Immagine 5">
            <a:extLst>
              <a:ext uri="{FF2B5EF4-FFF2-40B4-BE49-F238E27FC236}">
                <a16:creationId xmlns:a16="http://schemas.microsoft.com/office/drawing/2014/main" id="{E506EE41-8FBF-4069-BE3E-A9357494240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580313" y="0"/>
            <a:ext cx="801447" cy="800101"/>
          </a:xfrm>
          <a:prstGeom prst="rect">
            <a:avLst/>
          </a:prstGeom>
          <a:ln>
            <a:noFill/>
          </a:ln>
          <a:effectLst>
            <a:outerShdw blurRad="292100" dist="139700" dir="2700000" algn="tl" rotWithShape="0">
              <a:srgbClr val="333333">
                <a:alpha val="65000"/>
              </a:srgbClr>
            </a:outerShdw>
          </a:effectLst>
        </p:spPr>
      </p:pic>
      <p:cxnSp>
        <p:nvCxnSpPr>
          <p:cNvPr id="68" name="Connettore a gomito 67">
            <a:extLst>
              <a:ext uri="{FF2B5EF4-FFF2-40B4-BE49-F238E27FC236}">
                <a16:creationId xmlns:a16="http://schemas.microsoft.com/office/drawing/2014/main" id="{56CAD94A-2783-4AE9-93BD-32F6F2740354}"/>
              </a:ext>
            </a:extLst>
          </p:cNvPr>
          <p:cNvCxnSpPr>
            <a:cxnSpLocks/>
            <a:stCxn id="37" idx="3"/>
            <a:endCxn id="57" idx="1"/>
          </p:cNvCxnSpPr>
          <p:nvPr/>
        </p:nvCxnSpPr>
        <p:spPr>
          <a:xfrm flipV="1">
            <a:off x="6985023" y="3848743"/>
            <a:ext cx="180619" cy="2127307"/>
          </a:xfrm>
          <a:prstGeom prst="bentConnector3">
            <a:avLst>
              <a:gd name="adj1" fmla="val 50000"/>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1" name="Connettore a gomito 70">
            <a:extLst>
              <a:ext uri="{FF2B5EF4-FFF2-40B4-BE49-F238E27FC236}">
                <a16:creationId xmlns:a16="http://schemas.microsoft.com/office/drawing/2014/main" id="{CBA4CE73-7418-44C5-82DD-F62A93809E1A}"/>
              </a:ext>
            </a:extLst>
          </p:cNvPr>
          <p:cNvCxnSpPr>
            <a:cxnSpLocks/>
            <a:stCxn id="60" idx="3"/>
            <a:endCxn id="62" idx="1"/>
          </p:cNvCxnSpPr>
          <p:nvPr/>
        </p:nvCxnSpPr>
        <p:spPr>
          <a:xfrm flipV="1">
            <a:off x="8815244" y="3834632"/>
            <a:ext cx="213856" cy="2141418"/>
          </a:xfrm>
          <a:prstGeom prst="bentConnector3">
            <a:avLst>
              <a:gd name="adj1" fmla="val 50000"/>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6" name="CasellaDiTesto 75">
            <a:extLst>
              <a:ext uri="{FF2B5EF4-FFF2-40B4-BE49-F238E27FC236}">
                <a16:creationId xmlns:a16="http://schemas.microsoft.com/office/drawing/2014/main" id="{214684D8-E86B-44F3-ABA9-E22EA0768CB5}"/>
              </a:ext>
            </a:extLst>
          </p:cNvPr>
          <p:cNvSpPr txBox="1"/>
          <p:nvPr/>
        </p:nvSpPr>
        <p:spPr>
          <a:xfrm>
            <a:off x="10836601" y="4346658"/>
            <a:ext cx="1303562" cy="338554"/>
          </a:xfrm>
          <a:prstGeom prst="rect">
            <a:avLst/>
          </a:prstGeom>
          <a:solidFill>
            <a:schemeClr val="bg1"/>
          </a:solidFill>
          <a:ln w="22225">
            <a:solidFill>
              <a:schemeClr val="tx1"/>
            </a:solidFill>
          </a:ln>
        </p:spPr>
        <p:txBody>
          <a:bodyPr wrap="none" rtlCol="0">
            <a:spAutoFit/>
          </a:bodyPr>
          <a:lstStyle/>
          <a:p>
            <a:pPr algn="ctr"/>
            <a:r>
              <a:rPr lang="en-US" sz="1600" b="1" dirty="0"/>
              <a:t>Dense (4096)</a:t>
            </a:r>
          </a:p>
        </p:txBody>
      </p:sp>
      <p:sp>
        <p:nvSpPr>
          <p:cNvPr id="77" name="CasellaDiTesto 76">
            <a:extLst>
              <a:ext uri="{FF2B5EF4-FFF2-40B4-BE49-F238E27FC236}">
                <a16:creationId xmlns:a16="http://schemas.microsoft.com/office/drawing/2014/main" id="{8A32C2EF-82A2-4387-838C-EE0DB915868B}"/>
              </a:ext>
            </a:extLst>
          </p:cNvPr>
          <p:cNvSpPr txBox="1"/>
          <p:nvPr/>
        </p:nvSpPr>
        <p:spPr>
          <a:xfrm>
            <a:off x="10836601" y="4736166"/>
            <a:ext cx="1303562" cy="338554"/>
          </a:xfrm>
          <a:prstGeom prst="rect">
            <a:avLst/>
          </a:prstGeom>
          <a:solidFill>
            <a:schemeClr val="bg1"/>
          </a:solidFill>
          <a:ln w="22225">
            <a:solidFill>
              <a:schemeClr val="tx1"/>
            </a:solidFill>
          </a:ln>
        </p:spPr>
        <p:txBody>
          <a:bodyPr wrap="none" rtlCol="0">
            <a:spAutoFit/>
          </a:bodyPr>
          <a:lstStyle/>
          <a:p>
            <a:pPr algn="ctr"/>
            <a:r>
              <a:rPr lang="en-US" sz="1600" b="1" dirty="0"/>
              <a:t>Dense (4096)</a:t>
            </a:r>
          </a:p>
        </p:txBody>
      </p:sp>
      <p:sp>
        <p:nvSpPr>
          <p:cNvPr id="78" name="CasellaDiTesto 77">
            <a:extLst>
              <a:ext uri="{FF2B5EF4-FFF2-40B4-BE49-F238E27FC236}">
                <a16:creationId xmlns:a16="http://schemas.microsoft.com/office/drawing/2014/main" id="{DA4196DE-9F43-409A-A326-5C1A62340D2A}"/>
              </a:ext>
            </a:extLst>
          </p:cNvPr>
          <p:cNvSpPr txBox="1"/>
          <p:nvPr/>
        </p:nvSpPr>
        <p:spPr>
          <a:xfrm>
            <a:off x="10992895" y="5186931"/>
            <a:ext cx="990976" cy="584775"/>
          </a:xfrm>
          <a:prstGeom prst="rect">
            <a:avLst/>
          </a:prstGeom>
          <a:solidFill>
            <a:schemeClr val="bg1"/>
          </a:solidFill>
          <a:ln w="22225">
            <a:solidFill>
              <a:schemeClr val="tx1"/>
            </a:solidFill>
          </a:ln>
        </p:spPr>
        <p:txBody>
          <a:bodyPr wrap="none" rtlCol="0">
            <a:spAutoFit/>
          </a:bodyPr>
          <a:lstStyle/>
          <a:p>
            <a:pPr algn="ctr"/>
            <a:r>
              <a:rPr lang="en-US" sz="1600" b="1" dirty="0"/>
              <a:t>Output</a:t>
            </a:r>
          </a:p>
          <a:p>
            <a:pPr algn="ctr"/>
            <a:r>
              <a:rPr lang="en-US" sz="1600" b="1" dirty="0"/>
              <a:t>Dense (2)</a:t>
            </a:r>
          </a:p>
        </p:txBody>
      </p:sp>
      <p:cxnSp>
        <p:nvCxnSpPr>
          <p:cNvPr id="79" name="Connettore a gomito 78">
            <a:extLst>
              <a:ext uri="{FF2B5EF4-FFF2-40B4-BE49-F238E27FC236}">
                <a16:creationId xmlns:a16="http://schemas.microsoft.com/office/drawing/2014/main" id="{5F52A930-CBDD-43E9-9C1F-91B833FC2D63}"/>
              </a:ext>
            </a:extLst>
          </p:cNvPr>
          <p:cNvCxnSpPr>
            <a:cxnSpLocks/>
            <a:stCxn id="65" idx="3"/>
            <a:endCxn id="82" idx="1"/>
          </p:cNvCxnSpPr>
          <p:nvPr/>
        </p:nvCxnSpPr>
        <p:spPr>
          <a:xfrm flipV="1">
            <a:off x="10687494" y="3886485"/>
            <a:ext cx="175629" cy="2075454"/>
          </a:xfrm>
          <a:prstGeom prst="bentConnector3">
            <a:avLst>
              <a:gd name="adj1" fmla="val 50000"/>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2" name="CasellaDiTesto 81">
            <a:extLst>
              <a:ext uri="{FF2B5EF4-FFF2-40B4-BE49-F238E27FC236}">
                <a16:creationId xmlns:a16="http://schemas.microsoft.com/office/drawing/2014/main" id="{083363FA-56D2-45C7-BB73-B1794ACACF85}"/>
              </a:ext>
            </a:extLst>
          </p:cNvPr>
          <p:cNvSpPr txBox="1"/>
          <p:nvPr/>
        </p:nvSpPr>
        <p:spPr>
          <a:xfrm>
            <a:off x="10863123" y="3594097"/>
            <a:ext cx="1144864" cy="584775"/>
          </a:xfrm>
          <a:prstGeom prst="rect">
            <a:avLst/>
          </a:prstGeom>
          <a:solidFill>
            <a:schemeClr val="bg1"/>
          </a:solidFill>
          <a:ln w="22225">
            <a:solidFill>
              <a:schemeClr val="tx1"/>
            </a:solidFill>
          </a:ln>
        </p:spPr>
        <p:txBody>
          <a:bodyPr wrap="none" rtlCol="0">
            <a:spAutoFit/>
          </a:bodyPr>
          <a:lstStyle/>
          <a:p>
            <a:pPr algn="ctr"/>
            <a:r>
              <a:rPr lang="en-US" sz="1600" b="1" dirty="0"/>
              <a:t>FM output:</a:t>
            </a:r>
          </a:p>
          <a:p>
            <a:pPr algn="ctr"/>
            <a:r>
              <a:rPr lang="en-US" sz="1600" b="1" dirty="0"/>
              <a:t>2048</a:t>
            </a:r>
          </a:p>
        </p:txBody>
      </p:sp>
    </p:spTree>
    <p:extLst>
      <p:ext uri="{BB962C8B-B14F-4D97-AF65-F5344CB8AC3E}">
        <p14:creationId xmlns:p14="http://schemas.microsoft.com/office/powerpoint/2010/main" val="241812834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BA49B5CB-0E59-47F5-A598-B008FEAB60F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555" t="5848" r="6725" b="6140"/>
          <a:stretch/>
        </p:blipFill>
        <p:spPr bwMode="auto">
          <a:xfrm>
            <a:off x="11390552" y="-17585"/>
            <a:ext cx="801448" cy="80411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662D03B7-781F-465F-B63F-5FECEC74ED4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2882" t="12118" r="9832" b="18598"/>
          <a:stretch/>
        </p:blipFill>
        <p:spPr bwMode="auto">
          <a:xfrm>
            <a:off x="11435555" y="786534"/>
            <a:ext cx="731111" cy="655404"/>
          </a:xfrm>
          <a:prstGeom prst="rect">
            <a:avLst/>
          </a:prstGeom>
          <a:noFill/>
          <a:extLst>
            <a:ext uri="{909E8E84-426E-40DD-AFC4-6F175D3DCCD1}">
              <a14:hiddenFill xmlns:a14="http://schemas.microsoft.com/office/drawing/2010/main">
                <a:solidFill>
                  <a:srgbClr val="FFFFFF"/>
                </a:solidFill>
              </a14:hiddenFill>
            </a:ext>
          </a:extLst>
        </p:spPr>
      </p:pic>
      <p:pic>
        <p:nvPicPr>
          <p:cNvPr id="6" name="Immagine 5">
            <a:extLst>
              <a:ext uri="{FF2B5EF4-FFF2-40B4-BE49-F238E27FC236}">
                <a16:creationId xmlns:a16="http://schemas.microsoft.com/office/drawing/2014/main" id="{E506EE41-8FBF-4069-BE3E-A9357494240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80313" y="0"/>
            <a:ext cx="801447" cy="800101"/>
          </a:xfrm>
          <a:prstGeom prst="rect">
            <a:avLst/>
          </a:prstGeom>
          <a:ln>
            <a:noFill/>
          </a:ln>
          <a:effectLst>
            <a:outerShdw blurRad="292100" dist="139700" dir="2700000" algn="tl" rotWithShape="0">
              <a:srgbClr val="333333">
                <a:alpha val="65000"/>
              </a:srgbClr>
            </a:outerShdw>
          </a:effectLst>
        </p:spPr>
      </p:pic>
      <p:sp>
        <p:nvSpPr>
          <p:cNvPr id="9" name="CasellaDiTesto 8">
            <a:extLst>
              <a:ext uri="{FF2B5EF4-FFF2-40B4-BE49-F238E27FC236}">
                <a16:creationId xmlns:a16="http://schemas.microsoft.com/office/drawing/2014/main" id="{78F30BA7-DC35-49CF-8F0D-1A9CA614DB74}"/>
              </a:ext>
            </a:extLst>
          </p:cNvPr>
          <p:cNvSpPr txBox="1"/>
          <p:nvPr/>
        </p:nvSpPr>
        <p:spPr>
          <a:xfrm>
            <a:off x="8484823" y="6488668"/>
            <a:ext cx="3707177" cy="369332"/>
          </a:xfrm>
          <a:prstGeom prst="rect">
            <a:avLst/>
          </a:prstGeom>
          <a:noFill/>
        </p:spPr>
        <p:txBody>
          <a:bodyPr wrap="square" rtlCol="0">
            <a:spAutoFit/>
          </a:bodyPr>
          <a:lstStyle/>
          <a:p>
            <a:r>
              <a:rPr lang="en-US" i="1" dirty="0"/>
              <a:t>INAF School of AI, Naples, April 14-17</a:t>
            </a:r>
          </a:p>
        </p:txBody>
      </p:sp>
      <p:sp>
        <p:nvSpPr>
          <p:cNvPr id="7" name="CasellaDiTesto 6">
            <a:extLst>
              <a:ext uri="{FF2B5EF4-FFF2-40B4-BE49-F238E27FC236}">
                <a16:creationId xmlns:a16="http://schemas.microsoft.com/office/drawing/2014/main" id="{FBB2F79A-EDD3-47CD-8C0A-477C7E7D4ED9}"/>
              </a:ext>
            </a:extLst>
          </p:cNvPr>
          <p:cNvSpPr txBox="1"/>
          <p:nvPr/>
        </p:nvSpPr>
        <p:spPr>
          <a:xfrm>
            <a:off x="173042" y="-17585"/>
            <a:ext cx="5357172" cy="584775"/>
          </a:xfrm>
          <a:prstGeom prst="rect">
            <a:avLst/>
          </a:prstGeom>
          <a:noFill/>
        </p:spPr>
        <p:txBody>
          <a:bodyPr wrap="none" rtlCol="0">
            <a:spAutoFit/>
          </a:bodyPr>
          <a:lstStyle/>
          <a:p>
            <a:r>
              <a:rPr lang="en-US" sz="3200" b="1" dirty="0"/>
              <a:t>Deep Learning: </a:t>
            </a:r>
            <a:r>
              <a:rPr lang="en-US" sz="3200" b="1"/>
              <a:t>Feature Maps  </a:t>
            </a:r>
            <a:endParaRPr lang="en-US" sz="3200" b="1" dirty="0"/>
          </a:p>
        </p:txBody>
      </p:sp>
      <p:pic>
        <p:nvPicPr>
          <p:cNvPr id="10" name="Immagine 9">
            <a:extLst>
              <a:ext uri="{FF2B5EF4-FFF2-40B4-BE49-F238E27FC236}">
                <a16:creationId xmlns:a16="http://schemas.microsoft.com/office/drawing/2014/main" id="{F17585B9-A4B6-49E7-9EC1-D9CFF4E675F2}"/>
              </a:ext>
            </a:extLst>
          </p:cNvPr>
          <p:cNvPicPr>
            <a:picLocks noChangeAspect="1"/>
          </p:cNvPicPr>
          <p:nvPr/>
        </p:nvPicPr>
        <p:blipFill>
          <a:blip r:embed="rId5"/>
          <a:stretch>
            <a:fillRect/>
          </a:stretch>
        </p:blipFill>
        <p:spPr>
          <a:xfrm>
            <a:off x="1783080" y="543560"/>
            <a:ext cx="8304968" cy="2017844"/>
          </a:xfrm>
          <a:prstGeom prst="rect">
            <a:avLst/>
          </a:prstGeom>
        </p:spPr>
      </p:pic>
      <p:pic>
        <p:nvPicPr>
          <p:cNvPr id="12" name="Immagine 11">
            <a:extLst>
              <a:ext uri="{FF2B5EF4-FFF2-40B4-BE49-F238E27FC236}">
                <a16:creationId xmlns:a16="http://schemas.microsoft.com/office/drawing/2014/main" id="{B6C921C3-07BE-45DD-9DE9-41AD37F1391A}"/>
              </a:ext>
            </a:extLst>
          </p:cNvPr>
          <p:cNvPicPr>
            <a:picLocks noChangeAspect="1"/>
          </p:cNvPicPr>
          <p:nvPr/>
        </p:nvPicPr>
        <p:blipFill rotWithShape="1">
          <a:blip r:embed="rId6"/>
          <a:srcRect r="71545" b="50000"/>
          <a:stretch/>
        </p:blipFill>
        <p:spPr>
          <a:xfrm>
            <a:off x="318733" y="2858581"/>
            <a:ext cx="2786549" cy="3374579"/>
          </a:xfrm>
          <a:prstGeom prst="rect">
            <a:avLst/>
          </a:prstGeom>
        </p:spPr>
      </p:pic>
      <p:pic>
        <p:nvPicPr>
          <p:cNvPr id="5" name="Immagine 4">
            <a:extLst>
              <a:ext uri="{FF2B5EF4-FFF2-40B4-BE49-F238E27FC236}">
                <a16:creationId xmlns:a16="http://schemas.microsoft.com/office/drawing/2014/main" id="{8C4A0EED-D221-4912-84F3-72410E189535}"/>
              </a:ext>
            </a:extLst>
          </p:cNvPr>
          <p:cNvPicPr>
            <a:picLocks noChangeAspect="1"/>
          </p:cNvPicPr>
          <p:nvPr/>
        </p:nvPicPr>
        <p:blipFill rotWithShape="1">
          <a:blip r:embed="rId7"/>
          <a:srcRect r="50147" b="79630"/>
          <a:stretch/>
        </p:blipFill>
        <p:spPr>
          <a:xfrm>
            <a:off x="3540361" y="2767488"/>
            <a:ext cx="7100014" cy="1860391"/>
          </a:xfrm>
          <a:prstGeom prst="rect">
            <a:avLst/>
          </a:prstGeom>
        </p:spPr>
      </p:pic>
      <p:pic>
        <p:nvPicPr>
          <p:cNvPr id="15" name="Immagine 14">
            <a:extLst>
              <a:ext uri="{FF2B5EF4-FFF2-40B4-BE49-F238E27FC236}">
                <a16:creationId xmlns:a16="http://schemas.microsoft.com/office/drawing/2014/main" id="{20A8877A-08D3-4F7E-9F7E-716AA2A6BE89}"/>
              </a:ext>
            </a:extLst>
          </p:cNvPr>
          <p:cNvPicPr>
            <a:picLocks noChangeAspect="1"/>
          </p:cNvPicPr>
          <p:nvPr/>
        </p:nvPicPr>
        <p:blipFill rotWithShape="1">
          <a:blip r:embed="rId7"/>
          <a:srcRect l="50119" t="3197" r="28" b="79630"/>
          <a:stretch/>
        </p:blipFill>
        <p:spPr>
          <a:xfrm>
            <a:off x="3540360" y="4714212"/>
            <a:ext cx="7106073" cy="1569748"/>
          </a:xfrm>
          <a:prstGeom prst="rect">
            <a:avLst/>
          </a:prstGeom>
        </p:spPr>
      </p:pic>
      <p:sp>
        <p:nvSpPr>
          <p:cNvPr id="16" name="CasellaDiTesto 15">
            <a:extLst>
              <a:ext uri="{FF2B5EF4-FFF2-40B4-BE49-F238E27FC236}">
                <a16:creationId xmlns:a16="http://schemas.microsoft.com/office/drawing/2014/main" id="{6009CFC8-D9D6-43CF-B6F4-9C500B2B0099}"/>
              </a:ext>
            </a:extLst>
          </p:cNvPr>
          <p:cNvSpPr txBox="1"/>
          <p:nvPr/>
        </p:nvSpPr>
        <p:spPr>
          <a:xfrm>
            <a:off x="3540360" y="2511878"/>
            <a:ext cx="3893681" cy="338554"/>
          </a:xfrm>
          <a:prstGeom prst="rect">
            <a:avLst/>
          </a:prstGeom>
          <a:noFill/>
        </p:spPr>
        <p:txBody>
          <a:bodyPr wrap="square" rtlCol="0">
            <a:spAutoFit/>
          </a:bodyPr>
          <a:lstStyle/>
          <a:p>
            <a:pPr lvl="0" algn="l" rtl="0">
              <a:spcBef>
                <a:spcPts val="0"/>
              </a:spcBef>
              <a:spcAft>
                <a:spcPts val="0"/>
              </a:spcAft>
              <a:buClr>
                <a:srgbClr val="C00000"/>
              </a:buClr>
              <a:buSzPct val="60000"/>
            </a:pPr>
            <a:r>
              <a:rPr lang="en-US" sz="1600" b="1" dirty="0"/>
              <a:t>Feature extracted from after the first layer:</a:t>
            </a:r>
          </a:p>
        </p:txBody>
      </p:sp>
      <p:cxnSp>
        <p:nvCxnSpPr>
          <p:cNvPr id="17" name="Connettore 2 16">
            <a:extLst>
              <a:ext uri="{FF2B5EF4-FFF2-40B4-BE49-F238E27FC236}">
                <a16:creationId xmlns:a16="http://schemas.microsoft.com/office/drawing/2014/main" id="{9B2DCC6A-58D7-4D23-836D-2FBEDD5A554C}"/>
              </a:ext>
            </a:extLst>
          </p:cNvPr>
          <p:cNvCxnSpPr>
            <a:cxnSpLocks/>
          </p:cNvCxnSpPr>
          <p:nvPr/>
        </p:nvCxnSpPr>
        <p:spPr>
          <a:xfrm>
            <a:off x="4556760" y="2225040"/>
            <a:ext cx="0" cy="336364"/>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8672019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BA49B5CB-0E59-47F5-A598-B008FEAB60F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555" t="5848" r="6725" b="6140"/>
          <a:stretch/>
        </p:blipFill>
        <p:spPr bwMode="auto">
          <a:xfrm>
            <a:off x="11390552" y="-17585"/>
            <a:ext cx="801448" cy="80411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662D03B7-781F-465F-B63F-5FECEC74ED4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2882" t="12118" r="9832" b="18598"/>
          <a:stretch/>
        </p:blipFill>
        <p:spPr bwMode="auto">
          <a:xfrm>
            <a:off x="11435555" y="786534"/>
            <a:ext cx="731111" cy="655404"/>
          </a:xfrm>
          <a:prstGeom prst="rect">
            <a:avLst/>
          </a:prstGeom>
          <a:noFill/>
          <a:extLst>
            <a:ext uri="{909E8E84-426E-40DD-AFC4-6F175D3DCCD1}">
              <a14:hiddenFill xmlns:a14="http://schemas.microsoft.com/office/drawing/2010/main">
                <a:solidFill>
                  <a:srgbClr val="FFFFFF"/>
                </a:solidFill>
              </a14:hiddenFill>
            </a:ext>
          </a:extLst>
        </p:spPr>
      </p:pic>
      <p:pic>
        <p:nvPicPr>
          <p:cNvPr id="6" name="Immagine 5">
            <a:extLst>
              <a:ext uri="{FF2B5EF4-FFF2-40B4-BE49-F238E27FC236}">
                <a16:creationId xmlns:a16="http://schemas.microsoft.com/office/drawing/2014/main" id="{E506EE41-8FBF-4069-BE3E-A9357494240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80313" y="0"/>
            <a:ext cx="801447" cy="800101"/>
          </a:xfrm>
          <a:prstGeom prst="rect">
            <a:avLst/>
          </a:prstGeom>
          <a:ln>
            <a:noFill/>
          </a:ln>
          <a:effectLst>
            <a:outerShdw blurRad="292100" dist="139700" dir="2700000" algn="tl" rotWithShape="0">
              <a:srgbClr val="333333">
                <a:alpha val="65000"/>
              </a:srgbClr>
            </a:outerShdw>
          </a:effectLst>
        </p:spPr>
      </p:pic>
      <p:sp>
        <p:nvSpPr>
          <p:cNvPr id="9" name="CasellaDiTesto 8">
            <a:extLst>
              <a:ext uri="{FF2B5EF4-FFF2-40B4-BE49-F238E27FC236}">
                <a16:creationId xmlns:a16="http://schemas.microsoft.com/office/drawing/2014/main" id="{78F30BA7-DC35-49CF-8F0D-1A9CA614DB74}"/>
              </a:ext>
            </a:extLst>
          </p:cNvPr>
          <p:cNvSpPr txBox="1"/>
          <p:nvPr/>
        </p:nvSpPr>
        <p:spPr>
          <a:xfrm>
            <a:off x="8484823" y="6488668"/>
            <a:ext cx="3707177" cy="369332"/>
          </a:xfrm>
          <a:prstGeom prst="rect">
            <a:avLst/>
          </a:prstGeom>
          <a:noFill/>
        </p:spPr>
        <p:txBody>
          <a:bodyPr wrap="square" rtlCol="0">
            <a:spAutoFit/>
          </a:bodyPr>
          <a:lstStyle/>
          <a:p>
            <a:r>
              <a:rPr lang="en-US" i="1" dirty="0"/>
              <a:t>INAF School of AI, Naples, April 14-17</a:t>
            </a:r>
          </a:p>
        </p:txBody>
      </p:sp>
      <p:sp>
        <p:nvSpPr>
          <p:cNvPr id="7" name="CasellaDiTesto 6">
            <a:extLst>
              <a:ext uri="{FF2B5EF4-FFF2-40B4-BE49-F238E27FC236}">
                <a16:creationId xmlns:a16="http://schemas.microsoft.com/office/drawing/2014/main" id="{FBB2F79A-EDD3-47CD-8C0A-477C7E7D4ED9}"/>
              </a:ext>
            </a:extLst>
          </p:cNvPr>
          <p:cNvSpPr txBox="1"/>
          <p:nvPr/>
        </p:nvSpPr>
        <p:spPr>
          <a:xfrm>
            <a:off x="173042" y="-17585"/>
            <a:ext cx="5331524" cy="584775"/>
          </a:xfrm>
          <a:prstGeom prst="rect">
            <a:avLst/>
          </a:prstGeom>
          <a:noFill/>
        </p:spPr>
        <p:txBody>
          <a:bodyPr wrap="none" rtlCol="0">
            <a:spAutoFit/>
          </a:bodyPr>
          <a:lstStyle/>
          <a:p>
            <a:r>
              <a:rPr lang="en-US" sz="3200" b="1" dirty="0"/>
              <a:t>Deep Learning: Feature maps  </a:t>
            </a:r>
          </a:p>
        </p:txBody>
      </p:sp>
      <p:pic>
        <p:nvPicPr>
          <p:cNvPr id="10" name="Immagine 9">
            <a:extLst>
              <a:ext uri="{FF2B5EF4-FFF2-40B4-BE49-F238E27FC236}">
                <a16:creationId xmlns:a16="http://schemas.microsoft.com/office/drawing/2014/main" id="{F17585B9-A4B6-49E7-9EC1-D9CFF4E675F2}"/>
              </a:ext>
            </a:extLst>
          </p:cNvPr>
          <p:cNvPicPr>
            <a:picLocks noChangeAspect="1"/>
          </p:cNvPicPr>
          <p:nvPr/>
        </p:nvPicPr>
        <p:blipFill>
          <a:blip r:embed="rId5"/>
          <a:stretch>
            <a:fillRect/>
          </a:stretch>
        </p:blipFill>
        <p:spPr>
          <a:xfrm>
            <a:off x="1783080" y="543560"/>
            <a:ext cx="8304968" cy="2017844"/>
          </a:xfrm>
          <a:prstGeom prst="rect">
            <a:avLst/>
          </a:prstGeom>
        </p:spPr>
      </p:pic>
      <p:pic>
        <p:nvPicPr>
          <p:cNvPr id="12" name="Immagine 11">
            <a:extLst>
              <a:ext uri="{FF2B5EF4-FFF2-40B4-BE49-F238E27FC236}">
                <a16:creationId xmlns:a16="http://schemas.microsoft.com/office/drawing/2014/main" id="{B6C921C3-07BE-45DD-9DE9-41AD37F1391A}"/>
              </a:ext>
            </a:extLst>
          </p:cNvPr>
          <p:cNvPicPr>
            <a:picLocks noChangeAspect="1"/>
          </p:cNvPicPr>
          <p:nvPr/>
        </p:nvPicPr>
        <p:blipFill rotWithShape="1">
          <a:blip r:embed="rId6"/>
          <a:srcRect r="71545" b="50000"/>
          <a:stretch/>
        </p:blipFill>
        <p:spPr>
          <a:xfrm>
            <a:off x="318733" y="2858581"/>
            <a:ext cx="2786549" cy="3374579"/>
          </a:xfrm>
          <a:prstGeom prst="rect">
            <a:avLst/>
          </a:prstGeom>
        </p:spPr>
      </p:pic>
      <p:pic>
        <p:nvPicPr>
          <p:cNvPr id="5" name="Immagine 4">
            <a:extLst>
              <a:ext uri="{FF2B5EF4-FFF2-40B4-BE49-F238E27FC236}">
                <a16:creationId xmlns:a16="http://schemas.microsoft.com/office/drawing/2014/main" id="{8C4A0EED-D221-4912-84F3-72410E189535}"/>
              </a:ext>
            </a:extLst>
          </p:cNvPr>
          <p:cNvPicPr>
            <a:picLocks noChangeAspect="1"/>
          </p:cNvPicPr>
          <p:nvPr/>
        </p:nvPicPr>
        <p:blipFill rotWithShape="1">
          <a:blip r:embed="rId7"/>
          <a:srcRect t="20591" r="50147" b="59774"/>
          <a:stretch/>
        </p:blipFill>
        <p:spPr>
          <a:xfrm>
            <a:off x="3540360" y="2803979"/>
            <a:ext cx="7100014" cy="1793240"/>
          </a:xfrm>
          <a:prstGeom prst="rect">
            <a:avLst/>
          </a:prstGeom>
        </p:spPr>
      </p:pic>
      <p:sp>
        <p:nvSpPr>
          <p:cNvPr id="16" name="CasellaDiTesto 15">
            <a:extLst>
              <a:ext uri="{FF2B5EF4-FFF2-40B4-BE49-F238E27FC236}">
                <a16:creationId xmlns:a16="http://schemas.microsoft.com/office/drawing/2014/main" id="{6009CFC8-D9D6-43CF-B6F4-9C500B2B0099}"/>
              </a:ext>
            </a:extLst>
          </p:cNvPr>
          <p:cNvSpPr txBox="1"/>
          <p:nvPr/>
        </p:nvSpPr>
        <p:spPr>
          <a:xfrm>
            <a:off x="3540360" y="2511878"/>
            <a:ext cx="4282840" cy="338554"/>
          </a:xfrm>
          <a:prstGeom prst="rect">
            <a:avLst/>
          </a:prstGeom>
          <a:noFill/>
        </p:spPr>
        <p:txBody>
          <a:bodyPr wrap="square" rtlCol="0">
            <a:spAutoFit/>
          </a:bodyPr>
          <a:lstStyle/>
          <a:p>
            <a:pPr lvl="0" algn="l" rtl="0">
              <a:spcBef>
                <a:spcPts val="0"/>
              </a:spcBef>
              <a:spcAft>
                <a:spcPts val="0"/>
              </a:spcAft>
              <a:buClr>
                <a:srgbClr val="C00000"/>
              </a:buClr>
              <a:buSzPct val="60000"/>
            </a:pPr>
            <a:r>
              <a:rPr lang="en-US" sz="1600" b="1" dirty="0"/>
              <a:t>Feature extracted from after the second layer:</a:t>
            </a:r>
          </a:p>
        </p:txBody>
      </p:sp>
      <p:cxnSp>
        <p:nvCxnSpPr>
          <p:cNvPr id="17" name="Connettore 2 16">
            <a:extLst>
              <a:ext uri="{FF2B5EF4-FFF2-40B4-BE49-F238E27FC236}">
                <a16:creationId xmlns:a16="http://schemas.microsoft.com/office/drawing/2014/main" id="{9B2DCC6A-58D7-4D23-836D-2FBEDD5A554C}"/>
              </a:ext>
            </a:extLst>
          </p:cNvPr>
          <p:cNvCxnSpPr>
            <a:cxnSpLocks/>
          </p:cNvCxnSpPr>
          <p:nvPr/>
        </p:nvCxnSpPr>
        <p:spPr>
          <a:xfrm>
            <a:off x="5699760" y="2225040"/>
            <a:ext cx="0" cy="336364"/>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3" name="Immagine 12">
            <a:extLst>
              <a:ext uri="{FF2B5EF4-FFF2-40B4-BE49-F238E27FC236}">
                <a16:creationId xmlns:a16="http://schemas.microsoft.com/office/drawing/2014/main" id="{7AE7CDEE-AE6D-4F13-9D01-25F1A3F4EAB4}"/>
              </a:ext>
            </a:extLst>
          </p:cNvPr>
          <p:cNvPicPr>
            <a:picLocks noChangeAspect="1"/>
          </p:cNvPicPr>
          <p:nvPr/>
        </p:nvPicPr>
        <p:blipFill rotWithShape="1">
          <a:blip r:embed="rId7"/>
          <a:srcRect l="49852" t="22524" r="370" b="59774"/>
          <a:stretch/>
        </p:blipFill>
        <p:spPr>
          <a:xfrm>
            <a:off x="3490953" y="4652683"/>
            <a:ext cx="7089360" cy="1616641"/>
          </a:xfrm>
          <a:prstGeom prst="rect">
            <a:avLst/>
          </a:prstGeom>
        </p:spPr>
      </p:pic>
    </p:spTree>
    <p:extLst>
      <p:ext uri="{BB962C8B-B14F-4D97-AF65-F5344CB8AC3E}">
        <p14:creationId xmlns:p14="http://schemas.microsoft.com/office/powerpoint/2010/main" val="152043470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BA49B5CB-0E59-47F5-A598-B008FEAB60F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555" t="5848" r="6725" b="6140"/>
          <a:stretch/>
        </p:blipFill>
        <p:spPr bwMode="auto">
          <a:xfrm>
            <a:off x="11390552" y="-17585"/>
            <a:ext cx="801448" cy="80411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662D03B7-781F-465F-B63F-5FECEC74ED4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2882" t="12118" r="9832" b="18598"/>
          <a:stretch/>
        </p:blipFill>
        <p:spPr bwMode="auto">
          <a:xfrm>
            <a:off x="11435555" y="786534"/>
            <a:ext cx="731111" cy="655404"/>
          </a:xfrm>
          <a:prstGeom prst="rect">
            <a:avLst/>
          </a:prstGeom>
          <a:noFill/>
          <a:extLst>
            <a:ext uri="{909E8E84-426E-40DD-AFC4-6F175D3DCCD1}">
              <a14:hiddenFill xmlns:a14="http://schemas.microsoft.com/office/drawing/2010/main">
                <a:solidFill>
                  <a:srgbClr val="FFFFFF"/>
                </a:solidFill>
              </a14:hiddenFill>
            </a:ext>
          </a:extLst>
        </p:spPr>
      </p:pic>
      <p:pic>
        <p:nvPicPr>
          <p:cNvPr id="6" name="Immagine 5">
            <a:extLst>
              <a:ext uri="{FF2B5EF4-FFF2-40B4-BE49-F238E27FC236}">
                <a16:creationId xmlns:a16="http://schemas.microsoft.com/office/drawing/2014/main" id="{E506EE41-8FBF-4069-BE3E-A9357494240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80313" y="0"/>
            <a:ext cx="801447" cy="800101"/>
          </a:xfrm>
          <a:prstGeom prst="rect">
            <a:avLst/>
          </a:prstGeom>
          <a:ln>
            <a:noFill/>
          </a:ln>
          <a:effectLst>
            <a:outerShdw blurRad="292100" dist="139700" dir="2700000" algn="tl" rotWithShape="0">
              <a:srgbClr val="333333">
                <a:alpha val="65000"/>
              </a:srgbClr>
            </a:outerShdw>
          </a:effectLst>
        </p:spPr>
      </p:pic>
      <p:sp>
        <p:nvSpPr>
          <p:cNvPr id="9" name="CasellaDiTesto 8">
            <a:extLst>
              <a:ext uri="{FF2B5EF4-FFF2-40B4-BE49-F238E27FC236}">
                <a16:creationId xmlns:a16="http://schemas.microsoft.com/office/drawing/2014/main" id="{78F30BA7-DC35-49CF-8F0D-1A9CA614DB74}"/>
              </a:ext>
            </a:extLst>
          </p:cNvPr>
          <p:cNvSpPr txBox="1"/>
          <p:nvPr/>
        </p:nvSpPr>
        <p:spPr>
          <a:xfrm>
            <a:off x="8484823" y="6488668"/>
            <a:ext cx="3707177" cy="369332"/>
          </a:xfrm>
          <a:prstGeom prst="rect">
            <a:avLst/>
          </a:prstGeom>
          <a:noFill/>
        </p:spPr>
        <p:txBody>
          <a:bodyPr wrap="square" rtlCol="0">
            <a:spAutoFit/>
          </a:bodyPr>
          <a:lstStyle/>
          <a:p>
            <a:r>
              <a:rPr lang="en-US" i="1" dirty="0"/>
              <a:t>INAF School of AI, Naples, April 14-17</a:t>
            </a:r>
          </a:p>
        </p:txBody>
      </p:sp>
      <p:sp>
        <p:nvSpPr>
          <p:cNvPr id="7" name="CasellaDiTesto 6">
            <a:extLst>
              <a:ext uri="{FF2B5EF4-FFF2-40B4-BE49-F238E27FC236}">
                <a16:creationId xmlns:a16="http://schemas.microsoft.com/office/drawing/2014/main" id="{FBB2F79A-EDD3-47CD-8C0A-477C7E7D4ED9}"/>
              </a:ext>
            </a:extLst>
          </p:cNvPr>
          <p:cNvSpPr txBox="1"/>
          <p:nvPr/>
        </p:nvSpPr>
        <p:spPr>
          <a:xfrm>
            <a:off x="173042" y="-17585"/>
            <a:ext cx="5331524" cy="584775"/>
          </a:xfrm>
          <a:prstGeom prst="rect">
            <a:avLst/>
          </a:prstGeom>
          <a:noFill/>
        </p:spPr>
        <p:txBody>
          <a:bodyPr wrap="none" rtlCol="0">
            <a:spAutoFit/>
          </a:bodyPr>
          <a:lstStyle/>
          <a:p>
            <a:r>
              <a:rPr lang="en-US" sz="3200" b="1" dirty="0"/>
              <a:t>Deep Learning: Feature maps  </a:t>
            </a:r>
          </a:p>
        </p:txBody>
      </p:sp>
      <p:pic>
        <p:nvPicPr>
          <p:cNvPr id="10" name="Immagine 9">
            <a:extLst>
              <a:ext uri="{FF2B5EF4-FFF2-40B4-BE49-F238E27FC236}">
                <a16:creationId xmlns:a16="http://schemas.microsoft.com/office/drawing/2014/main" id="{F17585B9-A4B6-49E7-9EC1-D9CFF4E675F2}"/>
              </a:ext>
            </a:extLst>
          </p:cNvPr>
          <p:cNvPicPr>
            <a:picLocks noChangeAspect="1"/>
          </p:cNvPicPr>
          <p:nvPr/>
        </p:nvPicPr>
        <p:blipFill>
          <a:blip r:embed="rId5"/>
          <a:stretch>
            <a:fillRect/>
          </a:stretch>
        </p:blipFill>
        <p:spPr>
          <a:xfrm>
            <a:off x="1783080" y="543560"/>
            <a:ext cx="8304968" cy="2017844"/>
          </a:xfrm>
          <a:prstGeom prst="rect">
            <a:avLst/>
          </a:prstGeom>
        </p:spPr>
      </p:pic>
      <p:pic>
        <p:nvPicPr>
          <p:cNvPr id="12" name="Immagine 11">
            <a:extLst>
              <a:ext uri="{FF2B5EF4-FFF2-40B4-BE49-F238E27FC236}">
                <a16:creationId xmlns:a16="http://schemas.microsoft.com/office/drawing/2014/main" id="{B6C921C3-07BE-45DD-9DE9-41AD37F1391A}"/>
              </a:ext>
            </a:extLst>
          </p:cNvPr>
          <p:cNvPicPr>
            <a:picLocks noChangeAspect="1"/>
          </p:cNvPicPr>
          <p:nvPr/>
        </p:nvPicPr>
        <p:blipFill rotWithShape="1">
          <a:blip r:embed="rId6"/>
          <a:srcRect r="71545" b="50000"/>
          <a:stretch/>
        </p:blipFill>
        <p:spPr>
          <a:xfrm>
            <a:off x="318733" y="2858581"/>
            <a:ext cx="2786549" cy="3374579"/>
          </a:xfrm>
          <a:prstGeom prst="rect">
            <a:avLst/>
          </a:prstGeom>
        </p:spPr>
      </p:pic>
      <p:pic>
        <p:nvPicPr>
          <p:cNvPr id="5" name="Immagine 4">
            <a:extLst>
              <a:ext uri="{FF2B5EF4-FFF2-40B4-BE49-F238E27FC236}">
                <a16:creationId xmlns:a16="http://schemas.microsoft.com/office/drawing/2014/main" id="{8C4A0EED-D221-4912-84F3-72410E189535}"/>
              </a:ext>
            </a:extLst>
          </p:cNvPr>
          <p:cNvPicPr>
            <a:picLocks noChangeAspect="1"/>
          </p:cNvPicPr>
          <p:nvPr/>
        </p:nvPicPr>
        <p:blipFill rotWithShape="1">
          <a:blip r:embed="rId7"/>
          <a:srcRect t="79164" r="50147" b="395"/>
          <a:stretch/>
        </p:blipFill>
        <p:spPr>
          <a:xfrm>
            <a:off x="3540360" y="2787469"/>
            <a:ext cx="7100014" cy="1866899"/>
          </a:xfrm>
          <a:prstGeom prst="rect">
            <a:avLst/>
          </a:prstGeom>
        </p:spPr>
      </p:pic>
      <p:sp>
        <p:nvSpPr>
          <p:cNvPr id="16" name="CasellaDiTesto 15">
            <a:extLst>
              <a:ext uri="{FF2B5EF4-FFF2-40B4-BE49-F238E27FC236}">
                <a16:creationId xmlns:a16="http://schemas.microsoft.com/office/drawing/2014/main" id="{6009CFC8-D9D6-43CF-B6F4-9C500B2B0099}"/>
              </a:ext>
            </a:extLst>
          </p:cNvPr>
          <p:cNvSpPr txBox="1"/>
          <p:nvPr/>
        </p:nvSpPr>
        <p:spPr>
          <a:xfrm>
            <a:off x="3540360" y="2511878"/>
            <a:ext cx="4282840" cy="338554"/>
          </a:xfrm>
          <a:prstGeom prst="rect">
            <a:avLst/>
          </a:prstGeom>
          <a:noFill/>
        </p:spPr>
        <p:txBody>
          <a:bodyPr wrap="square" rtlCol="0">
            <a:spAutoFit/>
          </a:bodyPr>
          <a:lstStyle/>
          <a:p>
            <a:pPr lvl="0" algn="l" rtl="0">
              <a:spcBef>
                <a:spcPts val="0"/>
              </a:spcBef>
              <a:spcAft>
                <a:spcPts val="0"/>
              </a:spcAft>
              <a:buClr>
                <a:srgbClr val="C00000"/>
              </a:buClr>
              <a:buSzPct val="60000"/>
            </a:pPr>
            <a:r>
              <a:rPr lang="en-US" sz="1600" b="1" dirty="0"/>
              <a:t>Feature extracted from after the last layer:</a:t>
            </a:r>
          </a:p>
        </p:txBody>
      </p:sp>
      <p:cxnSp>
        <p:nvCxnSpPr>
          <p:cNvPr id="17" name="Connettore 2 16">
            <a:extLst>
              <a:ext uri="{FF2B5EF4-FFF2-40B4-BE49-F238E27FC236}">
                <a16:creationId xmlns:a16="http://schemas.microsoft.com/office/drawing/2014/main" id="{9B2DCC6A-58D7-4D23-836D-2FBEDD5A554C}"/>
              </a:ext>
            </a:extLst>
          </p:cNvPr>
          <p:cNvCxnSpPr>
            <a:cxnSpLocks/>
          </p:cNvCxnSpPr>
          <p:nvPr/>
        </p:nvCxnSpPr>
        <p:spPr>
          <a:xfrm flipH="1">
            <a:off x="7223760" y="2113280"/>
            <a:ext cx="1778000" cy="5080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4" name="Immagine 13">
            <a:extLst>
              <a:ext uri="{FF2B5EF4-FFF2-40B4-BE49-F238E27FC236}">
                <a16:creationId xmlns:a16="http://schemas.microsoft.com/office/drawing/2014/main" id="{10A0123E-4F3C-4911-90F5-462DEB3A7DE1}"/>
              </a:ext>
            </a:extLst>
          </p:cNvPr>
          <p:cNvPicPr>
            <a:picLocks noChangeAspect="1"/>
          </p:cNvPicPr>
          <p:nvPr/>
        </p:nvPicPr>
        <p:blipFill rotWithShape="1">
          <a:blip r:embed="rId7"/>
          <a:srcRect l="49953" t="81931" r="194" b="395"/>
          <a:stretch/>
        </p:blipFill>
        <p:spPr>
          <a:xfrm>
            <a:off x="3480299" y="4655160"/>
            <a:ext cx="7100014" cy="1614164"/>
          </a:xfrm>
          <a:prstGeom prst="rect">
            <a:avLst/>
          </a:prstGeom>
        </p:spPr>
      </p:pic>
    </p:spTree>
    <p:extLst>
      <p:ext uri="{BB962C8B-B14F-4D97-AF65-F5344CB8AC3E}">
        <p14:creationId xmlns:p14="http://schemas.microsoft.com/office/powerpoint/2010/main" val="429104414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BA49B5CB-0E59-47F5-A598-B008FEAB60F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555" t="5848" r="6725" b="6140"/>
          <a:stretch/>
        </p:blipFill>
        <p:spPr bwMode="auto">
          <a:xfrm>
            <a:off x="11390552" y="-17585"/>
            <a:ext cx="801448" cy="80411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662D03B7-781F-465F-B63F-5FECEC74ED4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2882" t="12118" r="9832" b="18598"/>
          <a:stretch/>
        </p:blipFill>
        <p:spPr bwMode="auto">
          <a:xfrm>
            <a:off x="11435555" y="786534"/>
            <a:ext cx="731111" cy="655404"/>
          </a:xfrm>
          <a:prstGeom prst="rect">
            <a:avLst/>
          </a:prstGeom>
          <a:noFill/>
          <a:extLst>
            <a:ext uri="{909E8E84-426E-40DD-AFC4-6F175D3DCCD1}">
              <a14:hiddenFill xmlns:a14="http://schemas.microsoft.com/office/drawing/2010/main">
                <a:solidFill>
                  <a:srgbClr val="FFFFFF"/>
                </a:solidFill>
              </a14:hiddenFill>
            </a:ext>
          </a:extLst>
        </p:spPr>
      </p:pic>
      <p:pic>
        <p:nvPicPr>
          <p:cNvPr id="6" name="Immagine 5">
            <a:extLst>
              <a:ext uri="{FF2B5EF4-FFF2-40B4-BE49-F238E27FC236}">
                <a16:creationId xmlns:a16="http://schemas.microsoft.com/office/drawing/2014/main" id="{E506EE41-8FBF-4069-BE3E-A9357494240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80313" y="0"/>
            <a:ext cx="801447" cy="800101"/>
          </a:xfrm>
          <a:prstGeom prst="rect">
            <a:avLst/>
          </a:prstGeom>
          <a:ln>
            <a:noFill/>
          </a:ln>
          <a:effectLst>
            <a:outerShdw blurRad="292100" dist="139700" dir="2700000" algn="tl" rotWithShape="0">
              <a:srgbClr val="333333">
                <a:alpha val="65000"/>
              </a:srgbClr>
            </a:outerShdw>
          </a:effectLst>
        </p:spPr>
      </p:pic>
      <p:sp>
        <p:nvSpPr>
          <p:cNvPr id="9" name="CasellaDiTesto 8">
            <a:extLst>
              <a:ext uri="{FF2B5EF4-FFF2-40B4-BE49-F238E27FC236}">
                <a16:creationId xmlns:a16="http://schemas.microsoft.com/office/drawing/2014/main" id="{78F30BA7-DC35-49CF-8F0D-1A9CA614DB74}"/>
              </a:ext>
            </a:extLst>
          </p:cNvPr>
          <p:cNvSpPr txBox="1"/>
          <p:nvPr/>
        </p:nvSpPr>
        <p:spPr>
          <a:xfrm>
            <a:off x="8484823" y="6488668"/>
            <a:ext cx="3707177" cy="369332"/>
          </a:xfrm>
          <a:prstGeom prst="rect">
            <a:avLst/>
          </a:prstGeom>
          <a:noFill/>
        </p:spPr>
        <p:txBody>
          <a:bodyPr wrap="square" rtlCol="0">
            <a:spAutoFit/>
          </a:bodyPr>
          <a:lstStyle/>
          <a:p>
            <a:r>
              <a:rPr lang="en-US" i="1" dirty="0"/>
              <a:t>INAF School of AI, Naples, April 14-17</a:t>
            </a:r>
          </a:p>
        </p:txBody>
      </p:sp>
      <p:sp>
        <p:nvSpPr>
          <p:cNvPr id="7" name="CasellaDiTesto 6">
            <a:extLst>
              <a:ext uri="{FF2B5EF4-FFF2-40B4-BE49-F238E27FC236}">
                <a16:creationId xmlns:a16="http://schemas.microsoft.com/office/drawing/2014/main" id="{FBB2F79A-EDD3-47CD-8C0A-477C7E7D4ED9}"/>
              </a:ext>
            </a:extLst>
          </p:cNvPr>
          <p:cNvSpPr txBox="1"/>
          <p:nvPr/>
        </p:nvSpPr>
        <p:spPr>
          <a:xfrm>
            <a:off x="173042" y="-17585"/>
            <a:ext cx="5331524" cy="584775"/>
          </a:xfrm>
          <a:prstGeom prst="rect">
            <a:avLst/>
          </a:prstGeom>
          <a:noFill/>
        </p:spPr>
        <p:txBody>
          <a:bodyPr wrap="none" rtlCol="0">
            <a:spAutoFit/>
          </a:bodyPr>
          <a:lstStyle/>
          <a:p>
            <a:r>
              <a:rPr lang="en-US" sz="3200" b="1" dirty="0"/>
              <a:t>Deep Learning: Feature maps  </a:t>
            </a:r>
          </a:p>
        </p:txBody>
      </p:sp>
      <p:pic>
        <p:nvPicPr>
          <p:cNvPr id="12" name="Immagine 11">
            <a:extLst>
              <a:ext uri="{FF2B5EF4-FFF2-40B4-BE49-F238E27FC236}">
                <a16:creationId xmlns:a16="http://schemas.microsoft.com/office/drawing/2014/main" id="{B6C921C3-07BE-45DD-9DE9-41AD37F1391A}"/>
              </a:ext>
            </a:extLst>
          </p:cNvPr>
          <p:cNvPicPr>
            <a:picLocks noChangeAspect="1"/>
          </p:cNvPicPr>
          <p:nvPr/>
        </p:nvPicPr>
        <p:blipFill rotWithShape="1">
          <a:blip r:embed="rId5"/>
          <a:srcRect r="71545" b="50000"/>
          <a:stretch/>
        </p:blipFill>
        <p:spPr>
          <a:xfrm>
            <a:off x="0" y="1765112"/>
            <a:ext cx="2046918" cy="2478868"/>
          </a:xfrm>
          <a:prstGeom prst="rect">
            <a:avLst/>
          </a:prstGeom>
        </p:spPr>
      </p:pic>
      <p:sp>
        <p:nvSpPr>
          <p:cNvPr id="16" name="CasellaDiTesto 15">
            <a:extLst>
              <a:ext uri="{FF2B5EF4-FFF2-40B4-BE49-F238E27FC236}">
                <a16:creationId xmlns:a16="http://schemas.microsoft.com/office/drawing/2014/main" id="{6009CFC8-D9D6-43CF-B6F4-9C500B2B0099}"/>
              </a:ext>
            </a:extLst>
          </p:cNvPr>
          <p:cNvSpPr txBox="1"/>
          <p:nvPr/>
        </p:nvSpPr>
        <p:spPr>
          <a:xfrm>
            <a:off x="1504519" y="1257281"/>
            <a:ext cx="930444" cy="338554"/>
          </a:xfrm>
          <a:prstGeom prst="rect">
            <a:avLst/>
          </a:prstGeom>
          <a:noFill/>
        </p:spPr>
        <p:txBody>
          <a:bodyPr wrap="square" rtlCol="0">
            <a:spAutoFit/>
          </a:bodyPr>
          <a:lstStyle/>
          <a:p>
            <a:pPr lvl="0" algn="l" rtl="0">
              <a:spcBef>
                <a:spcPts val="0"/>
              </a:spcBef>
              <a:spcAft>
                <a:spcPts val="0"/>
              </a:spcAft>
              <a:buClr>
                <a:srgbClr val="C00000"/>
              </a:buClr>
              <a:buSzPct val="60000"/>
            </a:pPr>
            <a:r>
              <a:rPr lang="en-US" sz="1600" b="1" dirty="0"/>
              <a:t>1</a:t>
            </a:r>
            <a:r>
              <a:rPr lang="en-US" sz="1600" b="1" baseline="30000" dirty="0"/>
              <a:t>st</a:t>
            </a:r>
            <a:r>
              <a:rPr lang="en-US" sz="1600" b="1" dirty="0"/>
              <a:t> layer</a:t>
            </a:r>
          </a:p>
        </p:txBody>
      </p:sp>
      <p:pic>
        <p:nvPicPr>
          <p:cNvPr id="3" name="Immagine 2">
            <a:extLst>
              <a:ext uri="{FF2B5EF4-FFF2-40B4-BE49-F238E27FC236}">
                <a16:creationId xmlns:a16="http://schemas.microsoft.com/office/drawing/2014/main" id="{D36A9B70-A266-4404-B0A9-646CD3008234}"/>
              </a:ext>
            </a:extLst>
          </p:cNvPr>
          <p:cNvPicPr>
            <a:picLocks noChangeAspect="1"/>
          </p:cNvPicPr>
          <p:nvPr/>
        </p:nvPicPr>
        <p:blipFill rotWithShape="1">
          <a:blip r:embed="rId6"/>
          <a:srcRect r="12474"/>
          <a:stretch/>
        </p:blipFill>
        <p:spPr>
          <a:xfrm>
            <a:off x="2383903" y="775236"/>
            <a:ext cx="7244182" cy="5307528"/>
          </a:xfrm>
          <a:prstGeom prst="rect">
            <a:avLst/>
          </a:prstGeom>
        </p:spPr>
      </p:pic>
      <p:cxnSp>
        <p:nvCxnSpPr>
          <p:cNvPr id="15" name="Connettore 2 14">
            <a:extLst>
              <a:ext uri="{FF2B5EF4-FFF2-40B4-BE49-F238E27FC236}">
                <a16:creationId xmlns:a16="http://schemas.microsoft.com/office/drawing/2014/main" id="{4B2F69A6-8406-4545-8AF9-269587B0BA9C}"/>
              </a:ext>
            </a:extLst>
          </p:cNvPr>
          <p:cNvCxnSpPr>
            <a:cxnSpLocks/>
          </p:cNvCxnSpPr>
          <p:nvPr/>
        </p:nvCxnSpPr>
        <p:spPr>
          <a:xfrm>
            <a:off x="9795220" y="800101"/>
            <a:ext cx="0" cy="5436000"/>
          </a:xfrm>
          <a:prstGeom prst="straightConnector1">
            <a:avLst/>
          </a:prstGeom>
          <a:ln w="3492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9" name="CasellaDiTesto 18">
            <a:extLst>
              <a:ext uri="{FF2B5EF4-FFF2-40B4-BE49-F238E27FC236}">
                <a16:creationId xmlns:a16="http://schemas.microsoft.com/office/drawing/2014/main" id="{EB327126-1094-41D1-8B1E-214FD05DB7B8}"/>
              </a:ext>
            </a:extLst>
          </p:cNvPr>
          <p:cNvSpPr txBox="1"/>
          <p:nvPr/>
        </p:nvSpPr>
        <p:spPr>
          <a:xfrm>
            <a:off x="9775084" y="983446"/>
            <a:ext cx="1680609" cy="584775"/>
          </a:xfrm>
          <a:prstGeom prst="rect">
            <a:avLst/>
          </a:prstGeom>
          <a:noFill/>
        </p:spPr>
        <p:txBody>
          <a:bodyPr wrap="square" rtlCol="0">
            <a:spAutoFit/>
          </a:bodyPr>
          <a:lstStyle/>
          <a:p>
            <a:pPr lvl="0" algn="ctr" rtl="0">
              <a:spcBef>
                <a:spcPts val="0"/>
              </a:spcBef>
              <a:spcAft>
                <a:spcPts val="0"/>
              </a:spcAft>
              <a:buClr>
                <a:srgbClr val="C00000"/>
              </a:buClr>
              <a:buSzPct val="60000"/>
            </a:pPr>
            <a:r>
              <a:rPr lang="en-US" sz="1600" b="1" dirty="0"/>
              <a:t>Real image</a:t>
            </a:r>
          </a:p>
          <a:p>
            <a:pPr lvl="0" algn="ctr" rtl="0">
              <a:spcBef>
                <a:spcPts val="0"/>
              </a:spcBef>
              <a:spcAft>
                <a:spcPts val="0"/>
              </a:spcAft>
              <a:buClr>
                <a:srgbClr val="C00000"/>
              </a:buClr>
              <a:buSzPct val="60000"/>
            </a:pPr>
            <a:r>
              <a:rPr lang="en-US" sz="1600" b="1" dirty="0"/>
              <a:t>(observed reality)</a:t>
            </a:r>
          </a:p>
        </p:txBody>
      </p:sp>
      <p:sp>
        <p:nvSpPr>
          <p:cNvPr id="20" name="CasellaDiTesto 19">
            <a:extLst>
              <a:ext uri="{FF2B5EF4-FFF2-40B4-BE49-F238E27FC236}">
                <a16:creationId xmlns:a16="http://schemas.microsoft.com/office/drawing/2014/main" id="{A4239BE1-0AA3-46C3-BCC0-1CF59286BD2C}"/>
              </a:ext>
            </a:extLst>
          </p:cNvPr>
          <p:cNvSpPr txBox="1"/>
          <p:nvPr/>
        </p:nvSpPr>
        <p:spPr>
          <a:xfrm>
            <a:off x="9815357" y="5686986"/>
            <a:ext cx="1805143" cy="584775"/>
          </a:xfrm>
          <a:prstGeom prst="rect">
            <a:avLst/>
          </a:prstGeom>
          <a:noFill/>
        </p:spPr>
        <p:txBody>
          <a:bodyPr wrap="square" rtlCol="0">
            <a:spAutoFit/>
          </a:bodyPr>
          <a:lstStyle/>
          <a:p>
            <a:pPr lvl="0" algn="ctr" rtl="0">
              <a:spcBef>
                <a:spcPts val="0"/>
              </a:spcBef>
              <a:spcAft>
                <a:spcPts val="0"/>
              </a:spcAft>
              <a:buClr>
                <a:srgbClr val="C00000"/>
              </a:buClr>
              <a:buSzPct val="60000"/>
            </a:pPr>
            <a:r>
              <a:rPr lang="en-US" sz="1600" b="1" dirty="0"/>
              <a:t>Extracted images</a:t>
            </a:r>
          </a:p>
          <a:p>
            <a:pPr lvl="0" algn="ctr" rtl="0">
              <a:spcBef>
                <a:spcPts val="0"/>
              </a:spcBef>
              <a:spcAft>
                <a:spcPts val="0"/>
              </a:spcAft>
              <a:buClr>
                <a:srgbClr val="C00000"/>
              </a:buClr>
              <a:buSzPct val="60000"/>
            </a:pPr>
            <a:r>
              <a:rPr lang="en-US" sz="1600" b="1" dirty="0"/>
              <a:t>(Coded in features)</a:t>
            </a:r>
          </a:p>
        </p:txBody>
      </p:sp>
      <p:cxnSp>
        <p:nvCxnSpPr>
          <p:cNvPr id="21" name="Connettore 2 20">
            <a:extLst>
              <a:ext uri="{FF2B5EF4-FFF2-40B4-BE49-F238E27FC236}">
                <a16:creationId xmlns:a16="http://schemas.microsoft.com/office/drawing/2014/main" id="{87A3C85B-E601-490B-91FD-B3D57B8311E9}"/>
              </a:ext>
            </a:extLst>
          </p:cNvPr>
          <p:cNvCxnSpPr>
            <a:cxnSpLocks/>
          </p:cNvCxnSpPr>
          <p:nvPr/>
        </p:nvCxnSpPr>
        <p:spPr>
          <a:xfrm>
            <a:off x="2336623" y="800101"/>
            <a:ext cx="0" cy="5436000"/>
          </a:xfrm>
          <a:prstGeom prst="straightConnector1">
            <a:avLst/>
          </a:prstGeom>
          <a:ln w="34925">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22" name="CasellaDiTesto 21">
            <a:extLst>
              <a:ext uri="{FF2B5EF4-FFF2-40B4-BE49-F238E27FC236}">
                <a16:creationId xmlns:a16="http://schemas.microsoft.com/office/drawing/2014/main" id="{5B9028BB-F8FA-4747-AEF6-8D17A0630021}"/>
              </a:ext>
            </a:extLst>
          </p:cNvPr>
          <p:cNvSpPr txBox="1"/>
          <p:nvPr/>
        </p:nvSpPr>
        <p:spPr>
          <a:xfrm>
            <a:off x="1481331" y="6236101"/>
            <a:ext cx="1805143" cy="338554"/>
          </a:xfrm>
          <a:prstGeom prst="rect">
            <a:avLst/>
          </a:prstGeom>
          <a:noFill/>
        </p:spPr>
        <p:txBody>
          <a:bodyPr wrap="square" rtlCol="0">
            <a:spAutoFit/>
          </a:bodyPr>
          <a:lstStyle/>
          <a:p>
            <a:pPr lvl="0" algn="ctr" rtl="0">
              <a:spcBef>
                <a:spcPts val="0"/>
              </a:spcBef>
              <a:spcAft>
                <a:spcPts val="0"/>
              </a:spcAft>
              <a:buClr>
                <a:srgbClr val="C00000"/>
              </a:buClr>
              <a:buSzPct val="60000"/>
            </a:pPr>
            <a:r>
              <a:rPr lang="en-US" sz="1600" dirty="0"/>
              <a:t>Network depth</a:t>
            </a:r>
          </a:p>
        </p:txBody>
      </p:sp>
      <p:sp>
        <p:nvSpPr>
          <p:cNvPr id="23" name="CasellaDiTesto 22">
            <a:extLst>
              <a:ext uri="{FF2B5EF4-FFF2-40B4-BE49-F238E27FC236}">
                <a16:creationId xmlns:a16="http://schemas.microsoft.com/office/drawing/2014/main" id="{461625E5-511C-4019-97B5-F38E816667D8}"/>
              </a:ext>
            </a:extLst>
          </p:cNvPr>
          <p:cNvSpPr txBox="1"/>
          <p:nvPr/>
        </p:nvSpPr>
        <p:spPr>
          <a:xfrm>
            <a:off x="1947700" y="2311158"/>
            <a:ext cx="532705" cy="338554"/>
          </a:xfrm>
          <a:prstGeom prst="rect">
            <a:avLst/>
          </a:prstGeom>
          <a:noFill/>
        </p:spPr>
        <p:txBody>
          <a:bodyPr wrap="square" rtlCol="0">
            <a:spAutoFit/>
          </a:bodyPr>
          <a:lstStyle/>
          <a:p>
            <a:pPr lvl="0" algn="l" rtl="0">
              <a:spcBef>
                <a:spcPts val="0"/>
              </a:spcBef>
              <a:spcAft>
                <a:spcPts val="0"/>
              </a:spcAft>
              <a:buClr>
                <a:srgbClr val="C00000"/>
              </a:buClr>
              <a:buSzPct val="60000"/>
            </a:pPr>
            <a:r>
              <a:rPr lang="en-US" sz="1600" b="1" dirty="0"/>
              <a:t>2</a:t>
            </a:r>
            <a:r>
              <a:rPr lang="en-US" sz="1600" b="1" baseline="30000" dirty="0"/>
              <a:t>nd</a:t>
            </a:r>
            <a:r>
              <a:rPr lang="en-US" sz="1600" b="1" dirty="0"/>
              <a:t> </a:t>
            </a:r>
          </a:p>
        </p:txBody>
      </p:sp>
      <p:sp>
        <p:nvSpPr>
          <p:cNvPr id="24" name="CasellaDiTesto 23">
            <a:extLst>
              <a:ext uri="{FF2B5EF4-FFF2-40B4-BE49-F238E27FC236}">
                <a16:creationId xmlns:a16="http://schemas.microsoft.com/office/drawing/2014/main" id="{F67FC111-6EDF-4E31-ADE4-4FC601B23733}"/>
              </a:ext>
            </a:extLst>
          </p:cNvPr>
          <p:cNvSpPr txBox="1"/>
          <p:nvPr/>
        </p:nvSpPr>
        <p:spPr>
          <a:xfrm>
            <a:off x="1970551" y="3365035"/>
            <a:ext cx="532705" cy="338554"/>
          </a:xfrm>
          <a:prstGeom prst="rect">
            <a:avLst/>
          </a:prstGeom>
          <a:noFill/>
        </p:spPr>
        <p:txBody>
          <a:bodyPr wrap="square" rtlCol="0">
            <a:spAutoFit/>
          </a:bodyPr>
          <a:lstStyle/>
          <a:p>
            <a:pPr lvl="0" algn="l" rtl="0">
              <a:spcBef>
                <a:spcPts val="0"/>
              </a:spcBef>
              <a:spcAft>
                <a:spcPts val="0"/>
              </a:spcAft>
              <a:buClr>
                <a:srgbClr val="C00000"/>
              </a:buClr>
              <a:buSzPct val="60000"/>
            </a:pPr>
            <a:r>
              <a:rPr lang="en-US" sz="1600" b="1" dirty="0"/>
              <a:t>3</a:t>
            </a:r>
            <a:r>
              <a:rPr lang="en-US" sz="1600" b="1" baseline="30000" dirty="0"/>
              <a:t>rd</a:t>
            </a:r>
            <a:r>
              <a:rPr lang="en-US" sz="1600" b="1" dirty="0"/>
              <a:t> </a:t>
            </a:r>
          </a:p>
        </p:txBody>
      </p:sp>
      <p:sp>
        <p:nvSpPr>
          <p:cNvPr id="25" name="CasellaDiTesto 24">
            <a:extLst>
              <a:ext uri="{FF2B5EF4-FFF2-40B4-BE49-F238E27FC236}">
                <a16:creationId xmlns:a16="http://schemas.microsoft.com/office/drawing/2014/main" id="{BAECD526-E553-4699-BC0D-E9D24CE28F49}"/>
              </a:ext>
            </a:extLst>
          </p:cNvPr>
          <p:cNvSpPr txBox="1"/>
          <p:nvPr/>
        </p:nvSpPr>
        <p:spPr>
          <a:xfrm>
            <a:off x="1970551" y="4462014"/>
            <a:ext cx="532705" cy="338554"/>
          </a:xfrm>
          <a:prstGeom prst="rect">
            <a:avLst/>
          </a:prstGeom>
          <a:noFill/>
        </p:spPr>
        <p:txBody>
          <a:bodyPr wrap="square" rtlCol="0">
            <a:spAutoFit/>
          </a:bodyPr>
          <a:lstStyle/>
          <a:p>
            <a:pPr lvl="0" algn="l" rtl="0">
              <a:spcBef>
                <a:spcPts val="0"/>
              </a:spcBef>
              <a:spcAft>
                <a:spcPts val="0"/>
              </a:spcAft>
              <a:buClr>
                <a:srgbClr val="C00000"/>
              </a:buClr>
              <a:buSzPct val="60000"/>
            </a:pPr>
            <a:r>
              <a:rPr lang="en-US" sz="1600" b="1" dirty="0"/>
              <a:t>4</a:t>
            </a:r>
            <a:r>
              <a:rPr lang="en-US" sz="1600" b="1" baseline="30000" dirty="0"/>
              <a:t>th</a:t>
            </a:r>
            <a:endParaRPr lang="en-US" sz="1600" b="1" dirty="0"/>
          </a:p>
        </p:txBody>
      </p:sp>
      <p:sp>
        <p:nvSpPr>
          <p:cNvPr id="26" name="CasellaDiTesto 25">
            <a:extLst>
              <a:ext uri="{FF2B5EF4-FFF2-40B4-BE49-F238E27FC236}">
                <a16:creationId xmlns:a16="http://schemas.microsoft.com/office/drawing/2014/main" id="{66D6A369-A3E3-40A3-B390-AD0166AF4503}"/>
              </a:ext>
            </a:extLst>
          </p:cNvPr>
          <p:cNvSpPr txBox="1"/>
          <p:nvPr/>
        </p:nvSpPr>
        <p:spPr>
          <a:xfrm>
            <a:off x="1393059" y="5517709"/>
            <a:ext cx="999074" cy="338554"/>
          </a:xfrm>
          <a:prstGeom prst="rect">
            <a:avLst/>
          </a:prstGeom>
          <a:noFill/>
        </p:spPr>
        <p:txBody>
          <a:bodyPr wrap="square" rtlCol="0">
            <a:spAutoFit/>
          </a:bodyPr>
          <a:lstStyle/>
          <a:p>
            <a:pPr lvl="0" algn="l" rtl="0">
              <a:spcBef>
                <a:spcPts val="0"/>
              </a:spcBef>
              <a:spcAft>
                <a:spcPts val="0"/>
              </a:spcAft>
              <a:buClr>
                <a:srgbClr val="C00000"/>
              </a:buClr>
              <a:buSzPct val="60000"/>
            </a:pPr>
            <a:r>
              <a:rPr lang="en-US" sz="1600" b="1" dirty="0"/>
              <a:t>Last layer</a:t>
            </a:r>
          </a:p>
        </p:txBody>
      </p:sp>
    </p:spTree>
    <p:extLst>
      <p:ext uri="{BB962C8B-B14F-4D97-AF65-F5344CB8AC3E}">
        <p14:creationId xmlns:p14="http://schemas.microsoft.com/office/powerpoint/2010/main" val="189415232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BA49B5CB-0E59-47F5-A598-B008FEAB60F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555" t="5848" r="6725" b="6140"/>
          <a:stretch/>
        </p:blipFill>
        <p:spPr bwMode="auto">
          <a:xfrm>
            <a:off x="11390552" y="-17585"/>
            <a:ext cx="801448" cy="80411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662D03B7-781F-465F-B63F-5FECEC74ED4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2882" t="12118" r="9832" b="18598"/>
          <a:stretch/>
        </p:blipFill>
        <p:spPr bwMode="auto">
          <a:xfrm>
            <a:off x="11435555" y="786534"/>
            <a:ext cx="731111" cy="655404"/>
          </a:xfrm>
          <a:prstGeom prst="rect">
            <a:avLst/>
          </a:prstGeom>
          <a:noFill/>
          <a:extLst>
            <a:ext uri="{909E8E84-426E-40DD-AFC4-6F175D3DCCD1}">
              <a14:hiddenFill xmlns:a14="http://schemas.microsoft.com/office/drawing/2010/main">
                <a:solidFill>
                  <a:srgbClr val="FFFFFF"/>
                </a:solidFill>
              </a14:hiddenFill>
            </a:ext>
          </a:extLst>
        </p:spPr>
      </p:pic>
      <p:pic>
        <p:nvPicPr>
          <p:cNvPr id="6" name="Immagine 5">
            <a:extLst>
              <a:ext uri="{FF2B5EF4-FFF2-40B4-BE49-F238E27FC236}">
                <a16:creationId xmlns:a16="http://schemas.microsoft.com/office/drawing/2014/main" id="{E506EE41-8FBF-4069-BE3E-A9357494240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80313" y="0"/>
            <a:ext cx="801447" cy="800101"/>
          </a:xfrm>
          <a:prstGeom prst="rect">
            <a:avLst/>
          </a:prstGeom>
          <a:ln>
            <a:noFill/>
          </a:ln>
          <a:effectLst>
            <a:outerShdw blurRad="292100" dist="139700" dir="2700000" algn="tl" rotWithShape="0">
              <a:srgbClr val="333333">
                <a:alpha val="65000"/>
              </a:srgbClr>
            </a:outerShdw>
          </a:effectLst>
        </p:spPr>
      </p:pic>
      <p:sp>
        <p:nvSpPr>
          <p:cNvPr id="9" name="CasellaDiTesto 8">
            <a:extLst>
              <a:ext uri="{FF2B5EF4-FFF2-40B4-BE49-F238E27FC236}">
                <a16:creationId xmlns:a16="http://schemas.microsoft.com/office/drawing/2014/main" id="{78F30BA7-DC35-49CF-8F0D-1A9CA614DB74}"/>
              </a:ext>
            </a:extLst>
          </p:cNvPr>
          <p:cNvSpPr txBox="1"/>
          <p:nvPr/>
        </p:nvSpPr>
        <p:spPr>
          <a:xfrm>
            <a:off x="8484823" y="6488668"/>
            <a:ext cx="3707177" cy="369332"/>
          </a:xfrm>
          <a:prstGeom prst="rect">
            <a:avLst/>
          </a:prstGeom>
          <a:noFill/>
        </p:spPr>
        <p:txBody>
          <a:bodyPr wrap="square" rtlCol="0">
            <a:spAutoFit/>
          </a:bodyPr>
          <a:lstStyle/>
          <a:p>
            <a:r>
              <a:rPr lang="en-US" i="1" dirty="0"/>
              <a:t>INAF School of AI, Naples, April 14-17</a:t>
            </a:r>
          </a:p>
        </p:txBody>
      </p:sp>
      <p:sp>
        <p:nvSpPr>
          <p:cNvPr id="7" name="CasellaDiTesto 6">
            <a:extLst>
              <a:ext uri="{FF2B5EF4-FFF2-40B4-BE49-F238E27FC236}">
                <a16:creationId xmlns:a16="http://schemas.microsoft.com/office/drawing/2014/main" id="{FBB2F79A-EDD3-47CD-8C0A-477C7E7D4ED9}"/>
              </a:ext>
            </a:extLst>
          </p:cNvPr>
          <p:cNvSpPr txBox="1"/>
          <p:nvPr/>
        </p:nvSpPr>
        <p:spPr>
          <a:xfrm>
            <a:off x="173042" y="-17585"/>
            <a:ext cx="5190267" cy="584775"/>
          </a:xfrm>
          <a:prstGeom prst="rect">
            <a:avLst/>
          </a:prstGeom>
          <a:noFill/>
        </p:spPr>
        <p:txBody>
          <a:bodyPr wrap="none" rtlCol="0">
            <a:spAutoFit/>
          </a:bodyPr>
          <a:lstStyle/>
          <a:p>
            <a:r>
              <a:rPr lang="en-US" sz="3200" b="1" dirty="0"/>
              <a:t>Deep Learning model(s): VGG</a:t>
            </a:r>
          </a:p>
        </p:txBody>
      </p:sp>
      <p:sp>
        <p:nvSpPr>
          <p:cNvPr id="8" name="CasellaDiTesto 7">
            <a:extLst>
              <a:ext uri="{FF2B5EF4-FFF2-40B4-BE49-F238E27FC236}">
                <a16:creationId xmlns:a16="http://schemas.microsoft.com/office/drawing/2014/main" id="{B75C7EDB-E7BB-43DD-9E71-5D3E70B60192}"/>
              </a:ext>
            </a:extLst>
          </p:cNvPr>
          <p:cNvSpPr txBox="1"/>
          <p:nvPr/>
        </p:nvSpPr>
        <p:spPr>
          <a:xfrm>
            <a:off x="173042" y="617257"/>
            <a:ext cx="6208668" cy="1323439"/>
          </a:xfrm>
          <a:prstGeom prst="rect">
            <a:avLst/>
          </a:prstGeom>
          <a:noFill/>
        </p:spPr>
        <p:txBody>
          <a:bodyPr wrap="square" rtlCol="0">
            <a:spAutoFit/>
          </a:bodyPr>
          <a:lstStyle/>
          <a:p>
            <a:pPr lvl="0" algn="l" rtl="0">
              <a:spcBef>
                <a:spcPts val="0"/>
              </a:spcBef>
              <a:spcAft>
                <a:spcPts val="0"/>
              </a:spcAft>
              <a:buClr>
                <a:srgbClr val="C00000"/>
              </a:buClr>
              <a:buSzPct val="60000"/>
            </a:pPr>
            <a:r>
              <a:rPr lang="it-IT" sz="1600" dirty="0"/>
              <a:t>VGG: Visual Group </a:t>
            </a:r>
            <a:r>
              <a:rPr lang="en-US" sz="1600" dirty="0"/>
              <a:t>Geometry network</a:t>
            </a:r>
            <a:r>
              <a:rPr lang="it-IT" sz="1600" dirty="0"/>
              <a:t> </a:t>
            </a:r>
            <a:r>
              <a:rPr lang="en-US" sz="1600" dirty="0"/>
              <a:t>(</a:t>
            </a:r>
            <a:r>
              <a:rPr lang="en-US" sz="1600" i="1" dirty="0" err="1"/>
              <a:t>Simonyan</a:t>
            </a:r>
            <a:r>
              <a:rPr lang="en-US" sz="1600" i="1" dirty="0"/>
              <a:t> &amp; Zisserman 2014</a:t>
            </a:r>
            <a:r>
              <a:rPr lang="en-US" sz="1600" dirty="0"/>
              <a:t>):</a:t>
            </a:r>
          </a:p>
          <a:p>
            <a:pPr lvl="0" algn="l" rtl="0">
              <a:spcBef>
                <a:spcPts val="0"/>
              </a:spcBef>
              <a:spcAft>
                <a:spcPts val="0"/>
              </a:spcAft>
              <a:buClr>
                <a:srgbClr val="C00000"/>
              </a:buClr>
              <a:buSzPct val="60000"/>
            </a:pPr>
            <a:r>
              <a:rPr lang="en-US" sz="1600" dirty="0"/>
              <a:t> - Only 3x3 kernel with stride 1</a:t>
            </a:r>
          </a:p>
          <a:p>
            <a:pPr lvl="0" algn="l" rtl="0">
              <a:spcBef>
                <a:spcPts val="0"/>
              </a:spcBef>
              <a:spcAft>
                <a:spcPts val="0"/>
              </a:spcAft>
              <a:buClr>
                <a:srgbClr val="C00000"/>
              </a:buClr>
              <a:buSzPct val="60000"/>
            </a:pPr>
            <a:r>
              <a:rPr lang="en-US" sz="1600" dirty="0"/>
              <a:t> - ReLU activations after each convolution</a:t>
            </a:r>
          </a:p>
          <a:p>
            <a:pPr lvl="0" algn="l" rtl="0">
              <a:spcBef>
                <a:spcPts val="0"/>
              </a:spcBef>
              <a:spcAft>
                <a:spcPts val="0"/>
              </a:spcAft>
              <a:buClr>
                <a:srgbClr val="C00000"/>
              </a:buClr>
              <a:buSzPct val="60000"/>
            </a:pPr>
            <a:r>
              <a:rPr lang="en-US" sz="1600" dirty="0"/>
              <a:t> - Three Dense Layers at the top</a:t>
            </a:r>
          </a:p>
          <a:p>
            <a:pPr lvl="0" algn="l" rtl="0">
              <a:spcBef>
                <a:spcPts val="0"/>
              </a:spcBef>
              <a:spcAft>
                <a:spcPts val="0"/>
              </a:spcAft>
              <a:buClr>
                <a:srgbClr val="C00000"/>
              </a:buClr>
              <a:buSzPct val="60000"/>
            </a:pPr>
            <a:r>
              <a:rPr lang="en-US" sz="1600" dirty="0"/>
              <a:t> - Currently two VGG networks are available: VGG-16 and VGG-19 </a:t>
            </a:r>
          </a:p>
        </p:txBody>
      </p:sp>
      <p:pic>
        <p:nvPicPr>
          <p:cNvPr id="5122" name="Picture 2" descr="VGG16 - Convolutional Network for Classification and Detection">
            <a:extLst>
              <a:ext uri="{FF2B5EF4-FFF2-40B4-BE49-F238E27FC236}">
                <a16:creationId xmlns:a16="http://schemas.microsoft.com/office/drawing/2014/main" id="{9A04669B-B346-450F-AA97-F31C6524359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75430" y="2085454"/>
            <a:ext cx="7316915" cy="41218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59134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BA49B5CB-0E59-47F5-A598-B008FEAB60F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555" t="5848" r="6725" b="6140"/>
          <a:stretch/>
        </p:blipFill>
        <p:spPr bwMode="auto">
          <a:xfrm>
            <a:off x="11390552" y="-17585"/>
            <a:ext cx="801448" cy="80411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662D03B7-781F-465F-B63F-5FECEC74ED4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2882" t="12118" r="9832" b="18598"/>
          <a:stretch/>
        </p:blipFill>
        <p:spPr bwMode="auto">
          <a:xfrm>
            <a:off x="11435555" y="786534"/>
            <a:ext cx="731111" cy="655404"/>
          </a:xfrm>
          <a:prstGeom prst="rect">
            <a:avLst/>
          </a:prstGeom>
          <a:noFill/>
          <a:extLst>
            <a:ext uri="{909E8E84-426E-40DD-AFC4-6F175D3DCCD1}">
              <a14:hiddenFill xmlns:a14="http://schemas.microsoft.com/office/drawing/2010/main">
                <a:solidFill>
                  <a:srgbClr val="FFFFFF"/>
                </a:solidFill>
              </a14:hiddenFill>
            </a:ext>
          </a:extLst>
        </p:spPr>
      </p:pic>
      <p:pic>
        <p:nvPicPr>
          <p:cNvPr id="6" name="Immagine 5">
            <a:extLst>
              <a:ext uri="{FF2B5EF4-FFF2-40B4-BE49-F238E27FC236}">
                <a16:creationId xmlns:a16="http://schemas.microsoft.com/office/drawing/2014/main" id="{E506EE41-8FBF-4069-BE3E-A9357494240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80313" y="0"/>
            <a:ext cx="801447" cy="800101"/>
          </a:xfrm>
          <a:prstGeom prst="rect">
            <a:avLst/>
          </a:prstGeom>
          <a:ln>
            <a:noFill/>
          </a:ln>
          <a:effectLst>
            <a:outerShdw blurRad="292100" dist="139700" dir="2700000" algn="tl" rotWithShape="0">
              <a:srgbClr val="333333">
                <a:alpha val="65000"/>
              </a:srgbClr>
            </a:outerShdw>
          </a:effectLst>
        </p:spPr>
      </p:pic>
      <p:sp>
        <p:nvSpPr>
          <p:cNvPr id="9" name="CasellaDiTesto 8">
            <a:extLst>
              <a:ext uri="{FF2B5EF4-FFF2-40B4-BE49-F238E27FC236}">
                <a16:creationId xmlns:a16="http://schemas.microsoft.com/office/drawing/2014/main" id="{78F30BA7-DC35-49CF-8F0D-1A9CA614DB74}"/>
              </a:ext>
            </a:extLst>
          </p:cNvPr>
          <p:cNvSpPr txBox="1"/>
          <p:nvPr/>
        </p:nvSpPr>
        <p:spPr>
          <a:xfrm>
            <a:off x="8484823" y="6488668"/>
            <a:ext cx="3707177" cy="369332"/>
          </a:xfrm>
          <a:prstGeom prst="rect">
            <a:avLst/>
          </a:prstGeom>
          <a:noFill/>
        </p:spPr>
        <p:txBody>
          <a:bodyPr wrap="square" rtlCol="0">
            <a:spAutoFit/>
          </a:bodyPr>
          <a:lstStyle/>
          <a:p>
            <a:r>
              <a:rPr lang="en-US" i="1" dirty="0"/>
              <a:t>INAF School of AI, Naples, April 14-17</a:t>
            </a:r>
          </a:p>
        </p:txBody>
      </p:sp>
      <p:sp>
        <p:nvSpPr>
          <p:cNvPr id="7" name="CasellaDiTesto 6">
            <a:extLst>
              <a:ext uri="{FF2B5EF4-FFF2-40B4-BE49-F238E27FC236}">
                <a16:creationId xmlns:a16="http://schemas.microsoft.com/office/drawing/2014/main" id="{69FDAD53-5965-4989-8609-380B30ABC699}"/>
              </a:ext>
            </a:extLst>
          </p:cNvPr>
          <p:cNvSpPr txBox="1"/>
          <p:nvPr/>
        </p:nvSpPr>
        <p:spPr>
          <a:xfrm>
            <a:off x="173042" y="-17585"/>
            <a:ext cx="2710807" cy="553998"/>
          </a:xfrm>
          <a:prstGeom prst="rect">
            <a:avLst/>
          </a:prstGeom>
          <a:noFill/>
        </p:spPr>
        <p:txBody>
          <a:bodyPr wrap="none" rtlCol="0">
            <a:spAutoFit/>
          </a:bodyPr>
          <a:lstStyle/>
          <a:p>
            <a:r>
              <a:rPr lang="en-US" sz="3000" b="1" dirty="0"/>
              <a:t>The Perceptron</a:t>
            </a:r>
          </a:p>
        </p:txBody>
      </p:sp>
      <p:pic>
        <p:nvPicPr>
          <p:cNvPr id="8" name="Picture 2" descr="Scientists Just Watched Artificial Neurons 'Speak' to Real Neurons Using  Light : ScienceAlert">
            <a:extLst>
              <a:ext uri="{FF2B5EF4-FFF2-40B4-BE49-F238E27FC236}">
                <a16:creationId xmlns:a16="http://schemas.microsoft.com/office/drawing/2014/main" id="{E879DFE5-8A7F-404B-86BC-617AF9395B5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0800000">
            <a:off x="3429001" y="891714"/>
            <a:ext cx="5343524" cy="2165588"/>
          </a:xfrm>
          <a:prstGeom prst="rect">
            <a:avLst/>
          </a:prstGeom>
          <a:noFill/>
          <a:extLst>
            <a:ext uri="{909E8E84-426E-40DD-AFC4-6F175D3DCCD1}">
              <a14:hiddenFill xmlns:a14="http://schemas.microsoft.com/office/drawing/2010/main">
                <a:solidFill>
                  <a:srgbClr val="FFFFFF"/>
                </a:solidFill>
              </a14:hiddenFill>
            </a:ext>
          </a:extLst>
        </p:spPr>
      </p:pic>
      <p:sp>
        <p:nvSpPr>
          <p:cNvPr id="38" name="CasellaDiTesto 37">
            <a:extLst>
              <a:ext uri="{FF2B5EF4-FFF2-40B4-BE49-F238E27FC236}">
                <a16:creationId xmlns:a16="http://schemas.microsoft.com/office/drawing/2014/main" id="{5AFC3C77-BB4C-4871-9B79-A21DB9C8C3EF}"/>
              </a:ext>
            </a:extLst>
          </p:cNvPr>
          <p:cNvSpPr txBox="1"/>
          <p:nvPr/>
        </p:nvSpPr>
        <p:spPr>
          <a:xfrm>
            <a:off x="125935" y="3664260"/>
            <a:ext cx="3293269" cy="1754326"/>
          </a:xfrm>
          <a:prstGeom prst="rect">
            <a:avLst/>
          </a:prstGeom>
          <a:noFill/>
        </p:spPr>
        <p:txBody>
          <a:bodyPr wrap="square">
            <a:spAutoFit/>
          </a:bodyPr>
          <a:lstStyle/>
          <a:p>
            <a:r>
              <a:rPr lang="en-US" b="1" dirty="0"/>
              <a:t>Hebbian behavior (Hebb, 1949)</a:t>
            </a:r>
            <a:r>
              <a:rPr lang="en-US" dirty="0"/>
              <a:t>:</a:t>
            </a:r>
          </a:p>
          <a:p>
            <a:r>
              <a:rPr lang="en-US" dirty="0"/>
              <a:t>The variation of the synaptic connection sensibility (with respect to a certain input signal) is correlated to the learning mechanism</a:t>
            </a:r>
          </a:p>
        </p:txBody>
      </p:sp>
      <p:grpSp>
        <p:nvGrpSpPr>
          <p:cNvPr id="39" name="Gruppo 38">
            <a:extLst>
              <a:ext uri="{FF2B5EF4-FFF2-40B4-BE49-F238E27FC236}">
                <a16:creationId xmlns:a16="http://schemas.microsoft.com/office/drawing/2014/main" id="{11BC67FE-0A17-4094-9477-B29BD9143DE4}"/>
              </a:ext>
            </a:extLst>
          </p:cNvPr>
          <p:cNvGrpSpPr/>
          <p:nvPr/>
        </p:nvGrpSpPr>
        <p:grpSpPr>
          <a:xfrm>
            <a:off x="3700208" y="3540667"/>
            <a:ext cx="6838105" cy="2818354"/>
            <a:chOff x="3700208" y="3540667"/>
            <a:chExt cx="6838105" cy="2818354"/>
          </a:xfrm>
        </p:grpSpPr>
        <p:grpSp>
          <p:nvGrpSpPr>
            <p:cNvPr id="40" name="Gruppo 39">
              <a:extLst>
                <a:ext uri="{FF2B5EF4-FFF2-40B4-BE49-F238E27FC236}">
                  <a16:creationId xmlns:a16="http://schemas.microsoft.com/office/drawing/2014/main" id="{4CEE304F-7E16-411D-BEC0-50932097FB14}"/>
                </a:ext>
              </a:extLst>
            </p:cNvPr>
            <p:cNvGrpSpPr/>
            <p:nvPr/>
          </p:nvGrpSpPr>
          <p:grpSpPr>
            <a:xfrm>
              <a:off x="4057650" y="3800699"/>
              <a:ext cx="4086225" cy="2314575"/>
              <a:chOff x="3638550" y="4048125"/>
              <a:chExt cx="3139417" cy="1685925"/>
            </a:xfrm>
          </p:grpSpPr>
          <p:sp>
            <p:nvSpPr>
              <p:cNvPr id="52" name="Ovale 51">
                <a:extLst>
                  <a:ext uri="{FF2B5EF4-FFF2-40B4-BE49-F238E27FC236}">
                    <a16:creationId xmlns:a16="http://schemas.microsoft.com/office/drawing/2014/main" id="{18366C98-F6E9-41AC-8A1A-B84AE25B7C2A}"/>
                  </a:ext>
                </a:extLst>
              </p:cNvPr>
              <p:cNvSpPr/>
              <p:nvPr/>
            </p:nvSpPr>
            <p:spPr>
              <a:xfrm>
                <a:off x="4505326" y="4448175"/>
                <a:ext cx="1047750" cy="9525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3" name="Connettore 2 52">
                <a:extLst>
                  <a:ext uri="{FF2B5EF4-FFF2-40B4-BE49-F238E27FC236}">
                    <a16:creationId xmlns:a16="http://schemas.microsoft.com/office/drawing/2014/main" id="{68E096FA-13BB-437D-9AE0-EBA62582D99C}"/>
                  </a:ext>
                </a:extLst>
              </p:cNvPr>
              <p:cNvCxnSpPr>
                <a:cxnSpLocks/>
                <a:endCxn id="52" idx="1"/>
              </p:cNvCxnSpPr>
              <p:nvPr/>
            </p:nvCxnSpPr>
            <p:spPr>
              <a:xfrm>
                <a:off x="3971925" y="4048125"/>
                <a:ext cx="686840" cy="53954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Connettore 2 53">
                <a:extLst>
                  <a:ext uri="{FF2B5EF4-FFF2-40B4-BE49-F238E27FC236}">
                    <a16:creationId xmlns:a16="http://schemas.microsoft.com/office/drawing/2014/main" id="{056FBAA3-8057-47DA-9444-0798CF04F098}"/>
                  </a:ext>
                </a:extLst>
              </p:cNvPr>
              <p:cNvCxnSpPr>
                <a:cxnSpLocks/>
              </p:cNvCxnSpPr>
              <p:nvPr/>
            </p:nvCxnSpPr>
            <p:spPr>
              <a:xfrm>
                <a:off x="3781425" y="4479820"/>
                <a:ext cx="752476" cy="25686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5" name="Connettore 2 54">
                <a:extLst>
                  <a:ext uri="{FF2B5EF4-FFF2-40B4-BE49-F238E27FC236}">
                    <a16:creationId xmlns:a16="http://schemas.microsoft.com/office/drawing/2014/main" id="{B4537F2A-2B76-41DE-8D1B-0200E750128A}"/>
                  </a:ext>
                </a:extLst>
              </p:cNvPr>
              <p:cNvCxnSpPr>
                <a:cxnSpLocks/>
                <a:endCxn id="52" idx="2"/>
              </p:cNvCxnSpPr>
              <p:nvPr/>
            </p:nvCxnSpPr>
            <p:spPr>
              <a:xfrm>
                <a:off x="3638550" y="4924425"/>
                <a:ext cx="866776"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6" name="Connettore 2 55">
                <a:extLst>
                  <a:ext uri="{FF2B5EF4-FFF2-40B4-BE49-F238E27FC236}">
                    <a16:creationId xmlns:a16="http://schemas.microsoft.com/office/drawing/2014/main" id="{C22417D1-13B4-42BB-AEE0-97CCBF37EECE}"/>
                  </a:ext>
                </a:extLst>
              </p:cNvPr>
              <p:cNvCxnSpPr>
                <a:cxnSpLocks/>
                <a:endCxn id="52" idx="3"/>
              </p:cNvCxnSpPr>
              <p:nvPr/>
            </p:nvCxnSpPr>
            <p:spPr>
              <a:xfrm flipV="1">
                <a:off x="3848100" y="5261185"/>
                <a:ext cx="810665" cy="472865"/>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7" name="CasellaDiTesto 56">
                <a:extLst>
                  <a:ext uri="{FF2B5EF4-FFF2-40B4-BE49-F238E27FC236}">
                    <a16:creationId xmlns:a16="http://schemas.microsoft.com/office/drawing/2014/main" id="{DA6093A5-CBD5-4924-8616-38EC34F1DF15}"/>
                  </a:ext>
                </a:extLst>
              </p:cNvPr>
              <p:cNvSpPr txBox="1"/>
              <p:nvPr/>
            </p:nvSpPr>
            <p:spPr>
              <a:xfrm>
                <a:off x="3981275" y="5045495"/>
                <a:ext cx="343364" cy="369332"/>
              </a:xfrm>
              <a:prstGeom prst="rect">
                <a:avLst/>
              </a:prstGeom>
              <a:noFill/>
            </p:spPr>
            <p:txBody>
              <a:bodyPr wrap="none" rtlCol="0">
                <a:spAutoFit/>
              </a:bodyPr>
              <a:lstStyle/>
              <a:p>
                <a:r>
                  <a:rPr lang="en-US" dirty="0"/>
                  <a:t>…</a:t>
                </a:r>
              </a:p>
            </p:txBody>
          </p:sp>
          <p:cxnSp>
            <p:nvCxnSpPr>
              <p:cNvPr id="58" name="Connettore 2 57">
                <a:extLst>
                  <a:ext uri="{FF2B5EF4-FFF2-40B4-BE49-F238E27FC236}">
                    <a16:creationId xmlns:a16="http://schemas.microsoft.com/office/drawing/2014/main" id="{0C36AB05-FFFF-4E15-B98F-40402667DC4E}"/>
                  </a:ext>
                </a:extLst>
              </p:cNvPr>
              <p:cNvCxnSpPr>
                <a:cxnSpLocks/>
              </p:cNvCxnSpPr>
              <p:nvPr/>
            </p:nvCxnSpPr>
            <p:spPr>
              <a:xfrm flipV="1">
                <a:off x="5553076" y="4941332"/>
                <a:ext cx="1224891" cy="1"/>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41" name="CasellaDiTesto 40">
                  <a:extLst>
                    <a:ext uri="{FF2B5EF4-FFF2-40B4-BE49-F238E27FC236}">
                      <a16:creationId xmlns:a16="http://schemas.microsoft.com/office/drawing/2014/main" id="{B76B6FA2-AA6B-46F0-A743-DC957F23DA87}"/>
                    </a:ext>
                  </a:extLst>
                </p:cNvPr>
                <p:cNvSpPr txBox="1"/>
                <p:nvPr/>
              </p:nvSpPr>
              <p:spPr>
                <a:xfrm>
                  <a:off x="4160975" y="3540667"/>
                  <a:ext cx="460767"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it-IT" b="0" i="1" smtClean="0">
                                <a:latin typeface="Cambria Math" panose="02040503050406030204" pitchFamily="18" charset="0"/>
                              </a:rPr>
                              <m:t>𝑥</m:t>
                            </m:r>
                          </m:e>
                          <m:sub>
                            <m:r>
                              <a:rPr lang="it-IT" b="0" i="1" smtClean="0">
                                <a:latin typeface="Cambria Math" panose="02040503050406030204" pitchFamily="18" charset="0"/>
                              </a:rPr>
                              <m:t>1</m:t>
                            </m:r>
                          </m:sub>
                        </m:sSub>
                      </m:oMath>
                    </m:oMathPara>
                  </a14:m>
                  <a:endParaRPr lang="en-US" dirty="0"/>
                </a:p>
              </p:txBody>
            </p:sp>
          </mc:Choice>
          <mc:Fallback xmlns="">
            <p:sp>
              <p:nvSpPr>
                <p:cNvPr id="15" name="CasellaDiTesto 14">
                  <a:extLst>
                    <a:ext uri="{FF2B5EF4-FFF2-40B4-BE49-F238E27FC236}">
                      <a16:creationId xmlns:a16="http://schemas.microsoft.com/office/drawing/2014/main" id="{23A3F5A1-B5D8-4FBE-99FE-22236BCDAB09}"/>
                    </a:ext>
                  </a:extLst>
                </p:cNvPr>
                <p:cNvSpPr txBox="1">
                  <a:spLocks noRot="1" noChangeAspect="1" noMove="1" noResize="1" noEditPoints="1" noAdjustHandles="1" noChangeArrowheads="1" noChangeShapeType="1" noTextEdit="1"/>
                </p:cNvSpPr>
                <p:nvPr/>
              </p:nvSpPr>
              <p:spPr>
                <a:xfrm>
                  <a:off x="4160975" y="3540667"/>
                  <a:ext cx="460767" cy="369332"/>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2" name="CasellaDiTesto 41">
                  <a:extLst>
                    <a:ext uri="{FF2B5EF4-FFF2-40B4-BE49-F238E27FC236}">
                      <a16:creationId xmlns:a16="http://schemas.microsoft.com/office/drawing/2014/main" id="{4D474370-81D3-4939-B74A-AE12560B4080}"/>
                    </a:ext>
                  </a:extLst>
                </p:cNvPr>
                <p:cNvSpPr txBox="1"/>
                <p:nvPr/>
              </p:nvSpPr>
              <p:spPr>
                <a:xfrm>
                  <a:off x="3913209" y="4133333"/>
                  <a:ext cx="46609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it-IT" b="0" i="1" smtClean="0">
                                <a:latin typeface="Cambria Math" panose="02040503050406030204" pitchFamily="18" charset="0"/>
                              </a:rPr>
                              <m:t>𝑥</m:t>
                            </m:r>
                          </m:e>
                          <m:sub>
                            <m:r>
                              <a:rPr lang="it-IT" b="0" i="1" smtClean="0">
                                <a:latin typeface="Cambria Math" panose="02040503050406030204" pitchFamily="18" charset="0"/>
                              </a:rPr>
                              <m:t>2</m:t>
                            </m:r>
                          </m:sub>
                        </m:sSub>
                      </m:oMath>
                    </m:oMathPara>
                  </a14:m>
                  <a:endParaRPr lang="en-US" dirty="0"/>
                </a:p>
              </p:txBody>
            </p:sp>
          </mc:Choice>
          <mc:Fallback xmlns="">
            <p:sp>
              <p:nvSpPr>
                <p:cNvPr id="16" name="CasellaDiTesto 15">
                  <a:extLst>
                    <a:ext uri="{FF2B5EF4-FFF2-40B4-BE49-F238E27FC236}">
                      <a16:creationId xmlns:a16="http://schemas.microsoft.com/office/drawing/2014/main" id="{398636C4-8C9A-47D5-864E-88C2024AAC25}"/>
                    </a:ext>
                  </a:extLst>
                </p:cNvPr>
                <p:cNvSpPr txBox="1">
                  <a:spLocks noRot="1" noChangeAspect="1" noMove="1" noResize="1" noEditPoints="1" noAdjustHandles="1" noChangeArrowheads="1" noChangeShapeType="1" noTextEdit="1"/>
                </p:cNvSpPr>
                <p:nvPr/>
              </p:nvSpPr>
              <p:spPr>
                <a:xfrm>
                  <a:off x="3913209" y="4133333"/>
                  <a:ext cx="466090" cy="369332"/>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3" name="CasellaDiTesto 42">
                  <a:extLst>
                    <a:ext uri="{FF2B5EF4-FFF2-40B4-BE49-F238E27FC236}">
                      <a16:creationId xmlns:a16="http://schemas.microsoft.com/office/drawing/2014/main" id="{9937C459-2547-4B9E-8496-71C7917921BA}"/>
                    </a:ext>
                  </a:extLst>
                </p:cNvPr>
                <p:cNvSpPr txBox="1"/>
                <p:nvPr/>
              </p:nvSpPr>
              <p:spPr>
                <a:xfrm>
                  <a:off x="3700208" y="4731768"/>
                  <a:ext cx="46609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it-IT" b="0" i="1" smtClean="0">
                                <a:latin typeface="Cambria Math" panose="02040503050406030204" pitchFamily="18" charset="0"/>
                              </a:rPr>
                              <m:t>𝑥</m:t>
                            </m:r>
                          </m:e>
                          <m:sub>
                            <m:r>
                              <a:rPr lang="it-IT" b="0" i="1" smtClean="0">
                                <a:latin typeface="Cambria Math" panose="02040503050406030204" pitchFamily="18" charset="0"/>
                              </a:rPr>
                              <m:t>3</m:t>
                            </m:r>
                          </m:sub>
                        </m:sSub>
                      </m:oMath>
                    </m:oMathPara>
                  </a14:m>
                  <a:endParaRPr lang="en-US" dirty="0"/>
                </a:p>
              </p:txBody>
            </p:sp>
          </mc:Choice>
          <mc:Fallback xmlns="">
            <p:sp>
              <p:nvSpPr>
                <p:cNvPr id="17" name="CasellaDiTesto 16">
                  <a:extLst>
                    <a:ext uri="{FF2B5EF4-FFF2-40B4-BE49-F238E27FC236}">
                      <a16:creationId xmlns:a16="http://schemas.microsoft.com/office/drawing/2014/main" id="{F537163B-6428-4B4F-A31E-00A2740E989D}"/>
                    </a:ext>
                  </a:extLst>
                </p:cNvPr>
                <p:cNvSpPr txBox="1">
                  <a:spLocks noRot="1" noChangeAspect="1" noMove="1" noResize="1" noEditPoints="1" noAdjustHandles="1" noChangeArrowheads="1" noChangeShapeType="1" noTextEdit="1"/>
                </p:cNvSpPr>
                <p:nvPr/>
              </p:nvSpPr>
              <p:spPr>
                <a:xfrm>
                  <a:off x="3700208" y="4731768"/>
                  <a:ext cx="466090" cy="369332"/>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4" name="CasellaDiTesto 43">
                  <a:extLst>
                    <a:ext uri="{FF2B5EF4-FFF2-40B4-BE49-F238E27FC236}">
                      <a16:creationId xmlns:a16="http://schemas.microsoft.com/office/drawing/2014/main" id="{33B86133-CFB9-4C88-80CC-42516D89C3FA}"/>
                    </a:ext>
                  </a:extLst>
                </p:cNvPr>
                <p:cNvSpPr txBox="1"/>
                <p:nvPr/>
              </p:nvSpPr>
              <p:spPr>
                <a:xfrm>
                  <a:off x="3895486" y="5914958"/>
                  <a:ext cx="526041"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it-IT" b="0" i="1" smtClean="0">
                                <a:latin typeface="Cambria Math" panose="02040503050406030204" pitchFamily="18" charset="0"/>
                              </a:rPr>
                              <m:t>𝑥</m:t>
                            </m:r>
                          </m:e>
                          <m:sub>
                            <m:r>
                              <a:rPr lang="it-IT" b="0" i="1" smtClean="0">
                                <a:latin typeface="Cambria Math" panose="02040503050406030204" pitchFamily="18" charset="0"/>
                              </a:rPr>
                              <m:t>𝑚</m:t>
                            </m:r>
                          </m:sub>
                        </m:sSub>
                      </m:oMath>
                    </m:oMathPara>
                  </a14:m>
                  <a:endParaRPr lang="en-US" dirty="0"/>
                </a:p>
              </p:txBody>
            </p:sp>
          </mc:Choice>
          <mc:Fallback xmlns="">
            <p:sp>
              <p:nvSpPr>
                <p:cNvPr id="18" name="CasellaDiTesto 17">
                  <a:extLst>
                    <a:ext uri="{FF2B5EF4-FFF2-40B4-BE49-F238E27FC236}">
                      <a16:creationId xmlns:a16="http://schemas.microsoft.com/office/drawing/2014/main" id="{5C4A8983-48AD-4B71-9023-2180613C342A}"/>
                    </a:ext>
                  </a:extLst>
                </p:cNvPr>
                <p:cNvSpPr txBox="1">
                  <a:spLocks noRot="1" noChangeAspect="1" noMove="1" noResize="1" noEditPoints="1" noAdjustHandles="1" noChangeArrowheads="1" noChangeShapeType="1" noTextEdit="1"/>
                </p:cNvSpPr>
                <p:nvPr/>
              </p:nvSpPr>
              <p:spPr>
                <a:xfrm>
                  <a:off x="3895486" y="5914958"/>
                  <a:ext cx="526041" cy="369332"/>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5" name="CasellaDiTesto 44">
                  <a:extLst>
                    <a:ext uri="{FF2B5EF4-FFF2-40B4-BE49-F238E27FC236}">
                      <a16:creationId xmlns:a16="http://schemas.microsoft.com/office/drawing/2014/main" id="{62D1F643-EA78-4197-8847-570336A0F0A1}"/>
                    </a:ext>
                  </a:extLst>
                </p:cNvPr>
                <p:cNvSpPr txBox="1"/>
                <p:nvPr/>
              </p:nvSpPr>
              <p:spPr>
                <a:xfrm>
                  <a:off x="4789625" y="3807260"/>
                  <a:ext cx="50180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it-IT" b="0" i="1" smtClean="0">
                                <a:latin typeface="Cambria Math" panose="02040503050406030204" pitchFamily="18" charset="0"/>
                              </a:rPr>
                              <m:t>𝑤</m:t>
                            </m:r>
                          </m:e>
                          <m:sub>
                            <m:r>
                              <a:rPr lang="it-IT" b="0" i="1" smtClean="0">
                                <a:latin typeface="Cambria Math" panose="02040503050406030204" pitchFamily="18" charset="0"/>
                              </a:rPr>
                              <m:t>1</m:t>
                            </m:r>
                          </m:sub>
                        </m:sSub>
                      </m:oMath>
                    </m:oMathPara>
                  </a14:m>
                  <a:endParaRPr lang="en-US" dirty="0"/>
                </a:p>
              </p:txBody>
            </p:sp>
          </mc:Choice>
          <mc:Fallback xmlns="">
            <p:sp>
              <p:nvSpPr>
                <p:cNvPr id="20" name="CasellaDiTesto 19">
                  <a:extLst>
                    <a:ext uri="{FF2B5EF4-FFF2-40B4-BE49-F238E27FC236}">
                      <a16:creationId xmlns:a16="http://schemas.microsoft.com/office/drawing/2014/main" id="{47B72F61-034B-421E-98F0-D8E21B056941}"/>
                    </a:ext>
                  </a:extLst>
                </p:cNvPr>
                <p:cNvSpPr txBox="1">
                  <a:spLocks noRot="1" noChangeAspect="1" noMove="1" noResize="1" noEditPoints="1" noAdjustHandles="1" noChangeArrowheads="1" noChangeShapeType="1" noTextEdit="1"/>
                </p:cNvSpPr>
                <p:nvPr/>
              </p:nvSpPr>
              <p:spPr>
                <a:xfrm>
                  <a:off x="4789625" y="3807260"/>
                  <a:ext cx="501804" cy="369332"/>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6" name="CasellaDiTesto 45">
                  <a:extLst>
                    <a:ext uri="{FF2B5EF4-FFF2-40B4-BE49-F238E27FC236}">
                      <a16:creationId xmlns:a16="http://schemas.microsoft.com/office/drawing/2014/main" id="{B7D168D8-3FEF-4B80-94BE-BFF619551A08}"/>
                    </a:ext>
                  </a:extLst>
                </p:cNvPr>
                <p:cNvSpPr txBox="1"/>
                <p:nvPr/>
              </p:nvSpPr>
              <p:spPr>
                <a:xfrm>
                  <a:off x="4518536" y="4227151"/>
                  <a:ext cx="507127"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it-IT" b="0" i="1" smtClean="0">
                                <a:latin typeface="Cambria Math" panose="02040503050406030204" pitchFamily="18" charset="0"/>
                              </a:rPr>
                              <m:t>𝑤</m:t>
                            </m:r>
                          </m:e>
                          <m:sub>
                            <m:r>
                              <a:rPr lang="it-IT" b="0" i="1" smtClean="0">
                                <a:latin typeface="Cambria Math" panose="02040503050406030204" pitchFamily="18" charset="0"/>
                              </a:rPr>
                              <m:t>2</m:t>
                            </m:r>
                          </m:sub>
                        </m:sSub>
                      </m:oMath>
                    </m:oMathPara>
                  </a14:m>
                  <a:endParaRPr lang="en-US" dirty="0"/>
                </a:p>
              </p:txBody>
            </p:sp>
          </mc:Choice>
          <mc:Fallback xmlns="">
            <p:sp>
              <p:nvSpPr>
                <p:cNvPr id="21" name="CasellaDiTesto 20">
                  <a:extLst>
                    <a:ext uri="{FF2B5EF4-FFF2-40B4-BE49-F238E27FC236}">
                      <a16:creationId xmlns:a16="http://schemas.microsoft.com/office/drawing/2014/main" id="{B15B50D6-273F-4DD4-9899-131628078598}"/>
                    </a:ext>
                  </a:extLst>
                </p:cNvPr>
                <p:cNvSpPr txBox="1">
                  <a:spLocks noRot="1" noChangeAspect="1" noMove="1" noResize="1" noEditPoints="1" noAdjustHandles="1" noChangeArrowheads="1" noChangeShapeType="1" noTextEdit="1"/>
                </p:cNvSpPr>
                <p:nvPr/>
              </p:nvSpPr>
              <p:spPr>
                <a:xfrm>
                  <a:off x="4518536" y="4227151"/>
                  <a:ext cx="507127" cy="369332"/>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7" name="CasellaDiTesto 46">
                  <a:extLst>
                    <a:ext uri="{FF2B5EF4-FFF2-40B4-BE49-F238E27FC236}">
                      <a16:creationId xmlns:a16="http://schemas.microsoft.com/office/drawing/2014/main" id="{401B8D59-EE04-4940-9213-D75B58C86F88}"/>
                    </a:ext>
                  </a:extLst>
                </p:cNvPr>
                <p:cNvSpPr txBox="1"/>
                <p:nvPr/>
              </p:nvSpPr>
              <p:spPr>
                <a:xfrm>
                  <a:off x="4419326" y="4673951"/>
                  <a:ext cx="507127"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it-IT" b="0" i="1" smtClean="0">
                                <a:latin typeface="Cambria Math" panose="02040503050406030204" pitchFamily="18" charset="0"/>
                              </a:rPr>
                              <m:t>𝑤</m:t>
                            </m:r>
                          </m:e>
                          <m:sub>
                            <m:r>
                              <a:rPr lang="it-IT" b="0" i="1" smtClean="0">
                                <a:latin typeface="Cambria Math" panose="02040503050406030204" pitchFamily="18" charset="0"/>
                              </a:rPr>
                              <m:t>3</m:t>
                            </m:r>
                          </m:sub>
                        </m:sSub>
                      </m:oMath>
                    </m:oMathPara>
                  </a14:m>
                  <a:endParaRPr lang="en-US" dirty="0"/>
                </a:p>
              </p:txBody>
            </p:sp>
          </mc:Choice>
          <mc:Fallback xmlns="">
            <p:sp>
              <p:nvSpPr>
                <p:cNvPr id="22" name="CasellaDiTesto 21">
                  <a:extLst>
                    <a:ext uri="{FF2B5EF4-FFF2-40B4-BE49-F238E27FC236}">
                      <a16:creationId xmlns:a16="http://schemas.microsoft.com/office/drawing/2014/main" id="{34CA9B00-27D1-4CB9-8EDD-94C1D4C4AC96}"/>
                    </a:ext>
                  </a:extLst>
                </p:cNvPr>
                <p:cNvSpPr txBox="1">
                  <a:spLocks noRot="1" noChangeAspect="1" noMove="1" noResize="1" noEditPoints="1" noAdjustHandles="1" noChangeArrowheads="1" noChangeShapeType="1" noTextEdit="1"/>
                </p:cNvSpPr>
                <p:nvPr/>
              </p:nvSpPr>
              <p:spPr>
                <a:xfrm>
                  <a:off x="4419326" y="4673951"/>
                  <a:ext cx="507127" cy="369332"/>
                </a:xfrm>
                <a:prstGeom prst="rect">
                  <a:avLst/>
                </a:prstGeom>
                <a:blipFill>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8" name="CasellaDiTesto 47">
                  <a:extLst>
                    <a:ext uri="{FF2B5EF4-FFF2-40B4-BE49-F238E27FC236}">
                      <a16:creationId xmlns:a16="http://schemas.microsoft.com/office/drawing/2014/main" id="{7997D82B-4DEC-49C4-AAA2-E2E6F757A108}"/>
                    </a:ext>
                  </a:extLst>
                </p:cNvPr>
                <p:cNvSpPr txBox="1"/>
                <p:nvPr/>
              </p:nvSpPr>
              <p:spPr>
                <a:xfrm>
                  <a:off x="4740766" y="5701178"/>
                  <a:ext cx="572529"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it-IT" b="0" i="1" smtClean="0">
                                <a:latin typeface="Cambria Math" panose="02040503050406030204" pitchFamily="18" charset="0"/>
                              </a:rPr>
                              <m:t>𝑤</m:t>
                            </m:r>
                          </m:e>
                          <m:sub>
                            <m:r>
                              <a:rPr lang="it-IT" b="0" i="1" smtClean="0">
                                <a:latin typeface="Cambria Math" panose="02040503050406030204" pitchFamily="18" charset="0"/>
                              </a:rPr>
                              <m:t>𝑚</m:t>
                            </m:r>
                          </m:sub>
                        </m:sSub>
                      </m:oMath>
                    </m:oMathPara>
                  </a14:m>
                  <a:endParaRPr lang="en-US" dirty="0"/>
                </a:p>
              </p:txBody>
            </p:sp>
          </mc:Choice>
          <mc:Fallback xmlns="">
            <p:sp>
              <p:nvSpPr>
                <p:cNvPr id="23" name="CasellaDiTesto 22">
                  <a:extLst>
                    <a:ext uri="{FF2B5EF4-FFF2-40B4-BE49-F238E27FC236}">
                      <a16:creationId xmlns:a16="http://schemas.microsoft.com/office/drawing/2014/main" id="{863DB20B-355A-4F23-8B35-D5E8852383D6}"/>
                    </a:ext>
                  </a:extLst>
                </p:cNvPr>
                <p:cNvSpPr txBox="1">
                  <a:spLocks noRot="1" noChangeAspect="1" noMove="1" noResize="1" noEditPoints="1" noAdjustHandles="1" noChangeArrowheads="1" noChangeShapeType="1" noTextEdit="1"/>
                </p:cNvSpPr>
                <p:nvPr/>
              </p:nvSpPr>
              <p:spPr>
                <a:xfrm>
                  <a:off x="4740766" y="5701178"/>
                  <a:ext cx="572529" cy="369332"/>
                </a:xfrm>
                <a:prstGeom prst="rect">
                  <a:avLst/>
                </a:prstGeom>
                <a:blipFill>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9" name="CasellaDiTesto 48">
                  <a:extLst>
                    <a:ext uri="{FF2B5EF4-FFF2-40B4-BE49-F238E27FC236}">
                      <a16:creationId xmlns:a16="http://schemas.microsoft.com/office/drawing/2014/main" id="{849E1203-1EA1-4DDD-9CA5-B98BF61FB276}"/>
                    </a:ext>
                  </a:extLst>
                </p:cNvPr>
                <p:cNvSpPr txBox="1"/>
                <p:nvPr/>
              </p:nvSpPr>
              <p:spPr>
                <a:xfrm>
                  <a:off x="8143875" y="4519873"/>
                  <a:ext cx="2394438" cy="98405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it-IT" b="0" i="1" smtClean="0">
                            <a:latin typeface="Cambria Math" panose="02040503050406030204" pitchFamily="18" charset="0"/>
                          </a:rPr>
                          <m:t>𝑦</m:t>
                        </m:r>
                        <m:r>
                          <a:rPr lang="it-IT" b="0" i="1" smtClean="0">
                            <a:latin typeface="Cambria Math" panose="02040503050406030204" pitchFamily="18" charset="0"/>
                          </a:rPr>
                          <m:t>=</m:t>
                        </m:r>
                        <m:r>
                          <a:rPr lang="it-IT" b="0" i="1" smtClean="0">
                            <a:latin typeface="Cambria Math" panose="02040503050406030204" pitchFamily="18" charset="0"/>
                            <a:ea typeface="Cambria Math" panose="02040503050406030204" pitchFamily="18" charset="0"/>
                          </a:rPr>
                          <m:t>𝜎</m:t>
                        </m:r>
                        <m:d>
                          <m:dPr>
                            <m:ctrlPr>
                              <a:rPr lang="it-IT" b="0" i="1" smtClean="0">
                                <a:latin typeface="Cambria Math" panose="02040503050406030204" pitchFamily="18" charset="0"/>
                                <a:ea typeface="Cambria Math" panose="02040503050406030204" pitchFamily="18" charset="0"/>
                              </a:rPr>
                            </m:ctrlPr>
                          </m:dPr>
                          <m:e>
                            <m:nary>
                              <m:naryPr>
                                <m:chr m:val="∑"/>
                                <m:ctrlPr>
                                  <a:rPr lang="it-IT" b="0" i="1" smtClean="0">
                                    <a:latin typeface="Cambria Math" panose="02040503050406030204" pitchFamily="18" charset="0"/>
                                  </a:rPr>
                                </m:ctrlPr>
                              </m:naryPr>
                              <m:sub>
                                <m:r>
                                  <m:rPr>
                                    <m:brk m:alnAt="23"/>
                                  </m:rPr>
                                  <a:rPr lang="it-IT" b="0" i="1" smtClean="0">
                                    <a:latin typeface="Cambria Math" panose="02040503050406030204" pitchFamily="18" charset="0"/>
                                  </a:rPr>
                                  <m:t>𝑗</m:t>
                                </m:r>
                                <m:r>
                                  <a:rPr lang="it-IT" b="0" i="1" smtClean="0">
                                    <a:latin typeface="Cambria Math" panose="02040503050406030204" pitchFamily="18" charset="0"/>
                                  </a:rPr>
                                  <m:t>=1</m:t>
                                </m:r>
                              </m:sub>
                              <m:sup>
                                <m:r>
                                  <a:rPr lang="it-IT" b="0" i="1" smtClean="0">
                                    <a:latin typeface="Cambria Math" panose="02040503050406030204" pitchFamily="18" charset="0"/>
                                  </a:rPr>
                                  <m:t>𝑚</m:t>
                                </m:r>
                              </m:sup>
                              <m:e>
                                <m:sSub>
                                  <m:sSubPr>
                                    <m:ctrlPr>
                                      <a:rPr lang="it-IT" b="0" i="1" smtClean="0">
                                        <a:latin typeface="Cambria Math" panose="02040503050406030204" pitchFamily="18" charset="0"/>
                                      </a:rPr>
                                    </m:ctrlPr>
                                  </m:sSubPr>
                                  <m:e>
                                    <m:r>
                                      <a:rPr lang="it-IT" b="0" i="1" smtClean="0">
                                        <a:latin typeface="Cambria Math" panose="02040503050406030204" pitchFamily="18" charset="0"/>
                                      </a:rPr>
                                      <m:t>𝑤</m:t>
                                    </m:r>
                                  </m:e>
                                  <m:sub>
                                    <m:r>
                                      <a:rPr lang="it-IT" b="0" i="1" smtClean="0">
                                        <a:latin typeface="Cambria Math" panose="02040503050406030204" pitchFamily="18" charset="0"/>
                                      </a:rPr>
                                      <m:t>𝑗</m:t>
                                    </m:r>
                                  </m:sub>
                                </m:sSub>
                                <m:sSub>
                                  <m:sSubPr>
                                    <m:ctrlPr>
                                      <a:rPr lang="it-IT" b="0" i="1" smtClean="0">
                                        <a:latin typeface="Cambria Math" panose="02040503050406030204" pitchFamily="18" charset="0"/>
                                      </a:rPr>
                                    </m:ctrlPr>
                                  </m:sSubPr>
                                  <m:e>
                                    <m:r>
                                      <a:rPr lang="it-IT" b="0" i="1" smtClean="0">
                                        <a:latin typeface="Cambria Math" panose="02040503050406030204" pitchFamily="18" charset="0"/>
                                      </a:rPr>
                                      <m:t>𝑥</m:t>
                                    </m:r>
                                  </m:e>
                                  <m:sub>
                                    <m:r>
                                      <a:rPr lang="it-IT" b="0" i="1" smtClean="0">
                                        <a:latin typeface="Cambria Math" panose="02040503050406030204" pitchFamily="18" charset="0"/>
                                      </a:rPr>
                                      <m:t>𝑗</m:t>
                                    </m:r>
                                  </m:sub>
                                </m:sSub>
                              </m:e>
                            </m:nary>
                            <m:r>
                              <a:rPr lang="it-IT" b="0" i="1" smtClean="0">
                                <a:latin typeface="Cambria Math" panose="02040503050406030204" pitchFamily="18" charset="0"/>
                              </a:rPr>
                              <m:t>+</m:t>
                            </m:r>
                            <m:r>
                              <a:rPr lang="it-IT" b="0" i="1" smtClean="0">
                                <a:latin typeface="Cambria Math" panose="02040503050406030204" pitchFamily="18" charset="0"/>
                              </a:rPr>
                              <m:t>𝑏</m:t>
                            </m:r>
                            <m:r>
                              <m:rPr>
                                <m:nor/>
                              </m:rPr>
                              <a:rPr lang="en-US" dirty="0"/>
                              <m:t> </m:t>
                            </m:r>
                          </m:e>
                        </m:d>
                      </m:oMath>
                    </m:oMathPara>
                  </a14:m>
                  <a:endParaRPr lang="en-US" dirty="0"/>
                </a:p>
              </p:txBody>
            </p:sp>
          </mc:Choice>
          <mc:Fallback xmlns="">
            <p:sp>
              <p:nvSpPr>
                <p:cNvPr id="25" name="CasellaDiTesto 24">
                  <a:extLst>
                    <a:ext uri="{FF2B5EF4-FFF2-40B4-BE49-F238E27FC236}">
                      <a16:creationId xmlns:a16="http://schemas.microsoft.com/office/drawing/2014/main" id="{02D2E85F-EA49-4EC7-8A57-82921DB3E698}"/>
                    </a:ext>
                  </a:extLst>
                </p:cNvPr>
                <p:cNvSpPr txBox="1">
                  <a:spLocks noRot="1" noChangeAspect="1" noMove="1" noResize="1" noEditPoints="1" noAdjustHandles="1" noChangeArrowheads="1" noChangeShapeType="1" noTextEdit="1"/>
                </p:cNvSpPr>
                <p:nvPr/>
              </p:nvSpPr>
              <p:spPr>
                <a:xfrm>
                  <a:off x="8143875" y="4519873"/>
                  <a:ext cx="2394438" cy="984052"/>
                </a:xfrm>
                <a:prstGeom prst="rect">
                  <a:avLst/>
                </a:prstGeom>
                <a:blipFill>
                  <a:blip r:embed="rId14"/>
                  <a:stretch>
                    <a:fillRect/>
                  </a:stretch>
                </a:blipFill>
              </p:spPr>
              <p:txBody>
                <a:bodyPr/>
                <a:lstStyle/>
                <a:p>
                  <a:r>
                    <a:rPr lang="en-US">
                      <a:noFill/>
                    </a:rPr>
                    <a:t> </a:t>
                  </a:r>
                </a:p>
              </p:txBody>
            </p:sp>
          </mc:Fallback>
        </mc:AlternateContent>
        <p:cxnSp>
          <p:nvCxnSpPr>
            <p:cNvPr id="50" name="Connettore 2 49">
              <a:extLst>
                <a:ext uri="{FF2B5EF4-FFF2-40B4-BE49-F238E27FC236}">
                  <a16:creationId xmlns:a16="http://schemas.microsoft.com/office/drawing/2014/main" id="{E0C95F57-E813-4713-8F86-31D800B16B41}"/>
                </a:ext>
              </a:extLst>
            </p:cNvPr>
            <p:cNvCxnSpPr>
              <a:cxnSpLocks/>
              <a:endCxn id="52" idx="4"/>
            </p:cNvCxnSpPr>
            <p:nvPr/>
          </p:nvCxnSpPr>
          <p:spPr>
            <a:xfrm flipV="1">
              <a:off x="5867704" y="5657589"/>
              <a:ext cx="0" cy="549221"/>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1" name="CasellaDiTesto 50">
                  <a:extLst>
                    <a:ext uri="{FF2B5EF4-FFF2-40B4-BE49-F238E27FC236}">
                      <a16:creationId xmlns:a16="http://schemas.microsoft.com/office/drawing/2014/main" id="{CB07578F-14D9-4876-B611-A70EA77008D8}"/>
                    </a:ext>
                  </a:extLst>
                </p:cNvPr>
                <p:cNvSpPr txBox="1"/>
                <p:nvPr/>
              </p:nvSpPr>
              <p:spPr>
                <a:xfrm>
                  <a:off x="5820461" y="5989689"/>
                  <a:ext cx="36766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it-IT" b="0" i="1" smtClean="0">
                            <a:latin typeface="Cambria Math" panose="02040503050406030204" pitchFamily="18" charset="0"/>
                          </a:rPr>
                          <m:t>𝑏</m:t>
                        </m:r>
                      </m:oMath>
                    </m:oMathPara>
                  </a14:m>
                  <a:endParaRPr lang="en-US" dirty="0"/>
                </a:p>
              </p:txBody>
            </p:sp>
          </mc:Choice>
          <mc:Fallback xmlns="">
            <p:sp>
              <p:nvSpPr>
                <p:cNvPr id="28" name="CasellaDiTesto 27">
                  <a:extLst>
                    <a:ext uri="{FF2B5EF4-FFF2-40B4-BE49-F238E27FC236}">
                      <a16:creationId xmlns:a16="http://schemas.microsoft.com/office/drawing/2014/main" id="{0A33B2DA-82ED-45BE-9275-8B9B023F626D}"/>
                    </a:ext>
                  </a:extLst>
                </p:cNvPr>
                <p:cNvSpPr txBox="1">
                  <a:spLocks noRot="1" noChangeAspect="1" noMove="1" noResize="1" noEditPoints="1" noAdjustHandles="1" noChangeArrowheads="1" noChangeShapeType="1" noTextEdit="1"/>
                </p:cNvSpPr>
                <p:nvPr/>
              </p:nvSpPr>
              <p:spPr>
                <a:xfrm>
                  <a:off x="5820461" y="5989689"/>
                  <a:ext cx="367665" cy="369332"/>
                </a:xfrm>
                <a:prstGeom prst="rect">
                  <a:avLst/>
                </a:prstGeom>
                <a:blipFill>
                  <a:blip r:embed="rId15"/>
                  <a:stretch>
                    <a:fillRect/>
                  </a:stretch>
                </a:blipFill>
              </p:spPr>
              <p:txBody>
                <a:bodyPr/>
                <a:lstStyle/>
                <a:p>
                  <a:r>
                    <a:rPr lang="en-US">
                      <a:noFill/>
                    </a:rPr>
                    <a:t> </a:t>
                  </a:r>
                </a:p>
              </p:txBody>
            </p:sp>
          </mc:Fallback>
        </mc:AlternateContent>
      </p:grpSp>
      <p:sp>
        <p:nvSpPr>
          <p:cNvPr id="59" name="CasellaDiTesto 58">
            <a:extLst>
              <a:ext uri="{FF2B5EF4-FFF2-40B4-BE49-F238E27FC236}">
                <a16:creationId xmlns:a16="http://schemas.microsoft.com/office/drawing/2014/main" id="{4D11AA1F-0732-4E11-884F-799482764F46}"/>
              </a:ext>
            </a:extLst>
          </p:cNvPr>
          <p:cNvSpPr txBox="1"/>
          <p:nvPr/>
        </p:nvSpPr>
        <p:spPr>
          <a:xfrm>
            <a:off x="7924068" y="3425495"/>
            <a:ext cx="3922190" cy="830997"/>
          </a:xfrm>
          <a:prstGeom prst="rect">
            <a:avLst/>
          </a:prstGeom>
          <a:noFill/>
        </p:spPr>
        <p:txBody>
          <a:bodyPr wrap="square">
            <a:spAutoFit/>
          </a:bodyPr>
          <a:lstStyle/>
          <a:p>
            <a:r>
              <a:rPr lang="en-US" sz="1600" b="1" dirty="0"/>
              <a:t>Activation function (inspired by biology)</a:t>
            </a:r>
            <a:r>
              <a:rPr lang="en-US" sz="1600" dirty="0"/>
              <a:t>:</a:t>
            </a:r>
          </a:p>
          <a:p>
            <a:pPr marL="342900" indent="-342900">
              <a:buAutoNum type="arabicParenR"/>
            </a:pPr>
            <a:r>
              <a:rPr lang="en-US" sz="1600" dirty="0"/>
              <a:t>Impose a codomain;</a:t>
            </a:r>
          </a:p>
          <a:p>
            <a:pPr marL="342900" indent="-342900">
              <a:buAutoNum type="arabicParenR"/>
            </a:pPr>
            <a:r>
              <a:rPr lang="en-US" sz="1600" dirty="0"/>
              <a:t>Introduce non-linear elements. </a:t>
            </a:r>
          </a:p>
        </p:txBody>
      </p:sp>
      <p:cxnSp>
        <p:nvCxnSpPr>
          <p:cNvPr id="60" name="Connettore a gomito 59">
            <a:extLst>
              <a:ext uri="{FF2B5EF4-FFF2-40B4-BE49-F238E27FC236}">
                <a16:creationId xmlns:a16="http://schemas.microsoft.com/office/drawing/2014/main" id="{4C6F3C33-171E-41D8-B27D-70CDCEC35A44}"/>
              </a:ext>
            </a:extLst>
          </p:cNvPr>
          <p:cNvCxnSpPr>
            <a:stCxn id="59" idx="1"/>
          </p:cNvCxnSpPr>
          <p:nvPr/>
        </p:nvCxnSpPr>
        <p:spPr>
          <a:xfrm rot="10800000" flipH="1" flipV="1">
            <a:off x="7924067" y="3840994"/>
            <a:ext cx="848457" cy="1075440"/>
          </a:xfrm>
          <a:prstGeom prst="bentConnector4">
            <a:avLst>
              <a:gd name="adj1" fmla="val -26943"/>
              <a:gd name="adj2" fmla="val 69318"/>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177614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BA49B5CB-0E59-47F5-A598-B008FEAB60F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555" t="5848" r="6725" b="6140"/>
          <a:stretch/>
        </p:blipFill>
        <p:spPr bwMode="auto">
          <a:xfrm>
            <a:off x="11390552" y="-17585"/>
            <a:ext cx="801448" cy="80411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662D03B7-781F-465F-B63F-5FECEC74ED4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2882" t="12118" r="9832" b="18598"/>
          <a:stretch/>
        </p:blipFill>
        <p:spPr bwMode="auto">
          <a:xfrm>
            <a:off x="11435555" y="786534"/>
            <a:ext cx="731111" cy="655404"/>
          </a:xfrm>
          <a:prstGeom prst="rect">
            <a:avLst/>
          </a:prstGeom>
          <a:noFill/>
          <a:extLst>
            <a:ext uri="{909E8E84-426E-40DD-AFC4-6F175D3DCCD1}">
              <a14:hiddenFill xmlns:a14="http://schemas.microsoft.com/office/drawing/2010/main">
                <a:solidFill>
                  <a:srgbClr val="FFFFFF"/>
                </a:solidFill>
              </a14:hiddenFill>
            </a:ext>
          </a:extLst>
        </p:spPr>
      </p:pic>
      <p:pic>
        <p:nvPicPr>
          <p:cNvPr id="6" name="Immagine 5">
            <a:extLst>
              <a:ext uri="{FF2B5EF4-FFF2-40B4-BE49-F238E27FC236}">
                <a16:creationId xmlns:a16="http://schemas.microsoft.com/office/drawing/2014/main" id="{E506EE41-8FBF-4069-BE3E-A9357494240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80313" y="0"/>
            <a:ext cx="801447" cy="800101"/>
          </a:xfrm>
          <a:prstGeom prst="rect">
            <a:avLst/>
          </a:prstGeom>
          <a:ln>
            <a:noFill/>
          </a:ln>
          <a:effectLst>
            <a:outerShdw blurRad="292100" dist="139700" dir="2700000" algn="tl" rotWithShape="0">
              <a:srgbClr val="333333">
                <a:alpha val="65000"/>
              </a:srgbClr>
            </a:outerShdw>
          </a:effectLst>
        </p:spPr>
      </p:pic>
      <p:sp>
        <p:nvSpPr>
          <p:cNvPr id="9" name="CasellaDiTesto 8">
            <a:extLst>
              <a:ext uri="{FF2B5EF4-FFF2-40B4-BE49-F238E27FC236}">
                <a16:creationId xmlns:a16="http://schemas.microsoft.com/office/drawing/2014/main" id="{78F30BA7-DC35-49CF-8F0D-1A9CA614DB74}"/>
              </a:ext>
            </a:extLst>
          </p:cNvPr>
          <p:cNvSpPr txBox="1"/>
          <p:nvPr/>
        </p:nvSpPr>
        <p:spPr>
          <a:xfrm>
            <a:off x="8484823" y="6488668"/>
            <a:ext cx="3707177" cy="369332"/>
          </a:xfrm>
          <a:prstGeom prst="rect">
            <a:avLst/>
          </a:prstGeom>
          <a:noFill/>
        </p:spPr>
        <p:txBody>
          <a:bodyPr wrap="square" rtlCol="0">
            <a:spAutoFit/>
          </a:bodyPr>
          <a:lstStyle/>
          <a:p>
            <a:r>
              <a:rPr lang="en-US" i="1" dirty="0"/>
              <a:t>INAF School of AI, Naples, April 14-17</a:t>
            </a:r>
          </a:p>
        </p:txBody>
      </p:sp>
      <p:sp>
        <p:nvSpPr>
          <p:cNvPr id="7" name="CasellaDiTesto 6">
            <a:extLst>
              <a:ext uri="{FF2B5EF4-FFF2-40B4-BE49-F238E27FC236}">
                <a16:creationId xmlns:a16="http://schemas.microsoft.com/office/drawing/2014/main" id="{48A4CAA0-4A96-440C-B590-1F52C2D74150}"/>
              </a:ext>
            </a:extLst>
          </p:cNvPr>
          <p:cNvSpPr txBox="1"/>
          <p:nvPr/>
        </p:nvSpPr>
        <p:spPr>
          <a:xfrm>
            <a:off x="173042" y="-17585"/>
            <a:ext cx="5645263" cy="584775"/>
          </a:xfrm>
          <a:prstGeom prst="rect">
            <a:avLst/>
          </a:prstGeom>
          <a:noFill/>
        </p:spPr>
        <p:txBody>
          <a:bodyPr wrap="none" rtlCol="0">
            <a:spAutoFit/>
          </a:bodyPr>
          <a:lstStyle/>
          <a:p>
            <a:r>
              <a:rPr lang="en-US" sz="3200" b="1" dirty="0"/>
              <a:t>Deep Learning model(s): </a:t>
            </a:r>
            <a:r>
              <a:rPr lang="en-US" sz="3200" b="1" dirty="0" err="1"/>
              <a:t>ResNet</a:t>
            </a:r>
            <a:endParaRPr lang="en-US" sz="3200" b="1" dirty="0"/>
          </a:p>
        </p:txBody>
      </p:sp>
      <p:sp>
        <p:nvSpPr>
          <p:cNvPr id="8" name="CasellaDiTesto 7">
            <a:extLst>
              <a:ext uri="{FF2B5EF4-FFF2-40B4-BE49-F238E27FC236}">
                <a16:creationId xmlns:a16="http://schemas.microsoft.com/office/drawing/2014/main" id="{8AC4D0D7-2A6D-4B8D-8E53-040B25C44E38}"/>
              </a:ext>
            </a:extLst>
          </p:cNvPr>
          <p:cNvSpPr txBox="1"/>
          <p:nvPr/>
        </p:nvSpPr>
        <p:spPr>
          <a:xfrm>
            <a:off x="173042" y="617257"/>
            <a:ext cx="7458514" cy="1569660"/>
          </a:xfrm>
          <a:prstGeom prst="rect">
            <a:avLst/>
          </a:prstGeom>
          <a:noFill/>
        </p:spPr>
        <p:txBody>
          <a:bodyPr wrap="square" rtlCol="0">
            <a:spAutoFit/>
          </a:bodyPr>
          <a:lstStyle/>
          <a:p>
            <a:pPr lvl="0" algn="l" rtl="0">
              <a:spcBef>
                <a:spcPts val="0"/>
              </a:spcBef>
              <a:spcAft>
                <a:spcPts val="0"/>
              </a:spcAft>
              <a:buClr>
                <a:srgbClr val="C00000"/>
              </a:buClr>
              <a:buSzPct val="60000"/>
            </a:pPr>
            <a:r>
              <a:rPr lang="it-IT" sz="1600" dirty="0" err="1"/>
              <a:t>ResNet</a:t>
            </a:r>
            <a:r>
              <a:rPr lang="it-IT" sz="1600" dirty="0"/>
              <a:t>: </a:t>
            </a:r>
            <a:r>
              <a:rPr lang="it-IT" sz="1600" dirty="0" err="1"/>
              <a:t>Residual</a:t>
            </a:r>
            <a:r>
              <a:rPr lang="en-US" sz="1600" dirty="0"/>
              <a:t> Network</a:t>
            </a:r>
            <a:r>
              <a:rPr lang="it-IT" sz="1600" dirty="0"/>
              <a:t> </a:t>
            </a:r>
            <a:r>
              <a:rPr lang="en-US" sz="1600" dirty="0"/>
              <a:t>(</a:t>
            </a:r>
            <a:r>
              <a:rPr lang="en-US" sz="1600" i="1" dirty="0"/>
              <a:t>He+2014</a:t>
            </a:r>
            <a:r>
              <a:rPr lang="en-US" sz="1600" dirty="0"/>
              <a:t>):</a:t>
            </a:r>
          </a:p>
          <a:p>
            <a:pPr lvl="0" algn="l" rtl="0">
              <a:spcBef>
                <a:spcPts val="0"/>
              </a:spcBef>
              <a:spcAft>
                <a:spcPts val="0"/>
              </a:spcAft>
              <a:buClr>
                <a:srgbClr val="C00000"/>
              </a:buClr>
              <a:buSzPct val="60000"/>
            </a:pPr>
            <a:r>
              <a:rPr lang="en-US" sz="1600" dirty="0"/>
              <a:t> - It is based on the residual block  </a:t>
            </a:r>
          </a:p>
          <a:p>
            <a:pPr lvl="0" algn="l" rtl="0">
              <a:spcBef>
                <a:spcPts val="0"/>
              </a:spcBef>
              <a:spcAft>
                <a:spcPts val="0"/>
              </a:spcAft>
              <a:buClr>
                <a:srgbClr val="C00000"/>
              </a:buClr>
              <a:buSzPct val="60000"/>
            </a:pPr>
            <a:r>
              <a:rPr lang="en-US" sz="1600" dirty="0"/>
              <a:t> - A residual block, the network should learn, at least, the identity</a:t>
            </a:r>
          </a:p>
          <a:p>
            <a:pPr lvl="0" algn="l" rtl="0">
              <a:spcBef>
                <a:spcPts val="0"/>
              </a:spcBef>
              <a:spcAft>
                <a:spcPts val="0"/>
              </a:spcAft>
              <a:buClr>
                <a:srgbClr val="C00000"/>
              </a:buClr>
              <a:buSzPct val="60000"/>
            </a:pPr>
            <a:r>
              <a:rPr lang="en-US" sz="1600" dirty="0"/>
              <a:t> - The identity learning exploits the so-called skip-connection</a:t>
            </a:r>
          </a:p>
          <a:p>
            <a:pPr lvl="0" algn="l" rtl="0">
              <a:spcBef>
                <a:spcPts val="0"/>
              </a:spcBef>
              <a:spcAft>
                <a:spcPts val="0"/>
              </a:spcAft>
              <a:buClr>
                <a:srgbClr val="C00000"/>
              </a:buClr>
              <a:buSzPct val="60000"/>
            </a:pPr>
            <a:r>
              <a:rPr lang="en-US" sz="1600" dirty="0"/>
              <a:t> - It is one of the most performative CNN</a:t>
            </a:r>
          </a:p>
          <a:p>
            <a:pPr lvl="0" algn="l" rtl="0">
              <a:spcBef>
                <a:spcPts val="0"/>
              </a:spcBef>
              <a:spcAft>
                <a:spcPts val="0"/>
              </a:spcAft>
              <a:buClr>
                <a:srgbClr val="C00000"/>
              </a:buClr>
              <a:buSzPct val="60000"/>
            </a:pPr>
            <a:r>
              <a:rPr lang="en-US" sz="1600" dirty="0"/>
              <a:t> - Currently there are tens of available </a:t>
            </a:r>
            <a:r>
              <a:rPr lang="en-US" sz="1600" dirty="0" err="1"/>
              <a:t>ResNet</a:t>
            </a:r>
            <a:endParaRPr lang="en-US" sz="1600" dirty="0"/>
          </a:p>
        </p:txBody>
      </p:sp>
      <p:sp>
        <p:nvSpPr>
          <p:cNvPr id="10" name="CasellaDiTesto 9">
            <a:extLst>
              <a:ext uri="{FF2B5EF4-FFF2-40B4-BE49-F238E27FC236}">
                <a16:creationId xmlns:a16="http://schemas.microsoft.com/office/drawing/2014/main" id="{665C0E86-848A-49F9-ABA8-7BE0BA65EC67}"/>
              </a:ext>
            </a:extLst>
          </p:cNvPr>
          <p:cNvSpPr txBox="1"/>
          <p:nvPr/>
        </p:nvSpPr>
        <p:spPr>
          <a:xfrm>
            <a:off x="2360137" y="3117416"/>
            <a:ext cx="2965919" cy="584775"/>
          </a:xfrm>
          <a:prstGeom prst="rect">
            <a:avLst/>
          </a:prstGeom>
          <a:solidFill>
            <a:schemeClr val="bg1"/>
          </a:solidFill>
          <a:ln w="22225">
            <a:solidFill>
              <a:schemeClr val="tx1"/>
            </a:solidFill>
          </a:ln>
        </p:spPr>
        <p:txBody>
          <a:bodyPr wrap="square" rtlCol="0">
            <a:spAutoFit/>
          </a:bodyPr>
          <a:lstStyle/>
          <a:p>
            <a:pPr algn="ctr"/>
            <a:r>
              <a:rPr lang="en-US" sz="1600" b="1" dirty="0"/>
              <a:t>Conv – Activation – Max Pool</a:t>
            </a:r>
          </a:p>
          <a:p>
            <a:pPr algn="ctr"/>
            <a:r>
              <a:rPr lang="en-US" sz="1600" b="1" dirty="0"/>
              <a:t>Layer</a:t>
            </a:r>
          </a:p>
        </p:txBody>
      </p:sp>
      <p:sp>
        <p:nvSpPr>
          <p:cNvPr id="12" name="CasellaDiTesto 11">
            <a:extLst>
              <a:ext uri="{FF2B5EF4-FFF2-40B4-BE49-F238E27FC236}">
                <a16:creationId xmlns:a16="http://schemas.microsoft.com/office/drawing/2014/main" id="{8BEB4737-5F35-4402-874D-0D992D23F6CA}"/>
              </a:ext>
            </a:extLst>
          </p:cNvPr>
          <p:cNvSpPr txBox="1"/>
          <p:nvPr/>
        </p:nvSpPr>
        <p:spPr>
          <a:xfrm>
            <a:off x="2360136" y="4086309"/>
            <a:ext cx="2965919" cy="584775"/>
          </a:xfrm>
          <a:prstGeom prst="rect">
            <a:avLst/>
          </a:prstGeom>
          <a:solidFill>
            <a:schemeClr val="bg1"/>
          </a:solidFill>
          <a:ln w="22225">
            <a:solidFill>
              <a:schemeClr val="tx1"/>
            </a:solidFill>
          </a:ln>
        </p:spPr>
        <p:txBody>
          <a:bodyPr wrap="square" rtlCol="0">
            <a:spAutoFit/>
          </a:bodyPr>
          <a:lstStyle/>
          <a:p>
            <a:pPr algn="ctr"/>
            <a:r>
              <a:rPr lang="en-US" sz="1600" b="1" dirty="0"/>
              <a:t>Conv – Activation – Max Pool</a:t>
            </a:r>
          </a:p>
          <a:p>
            <a:pPr algn="ctr"/>
            <a:r>
              <a:rPr lang="en-US" sz="1600" b="1" dirty="0"/>
              <a:t>Layer</a:t>
            </a:r>
          </a:p>
        </p:txBody>
      </p:sp>
      <p:sp>
        <p:nvSpPr>
          <p:cNvPr id="13" name="CasellaDiTesto 12">
            <a:extLst>
              <a:ext uri="{FF2B5EF4-FFF2-40B4-BE49-F238E27FC236}">
                <a16:creationId xmlns:a16="http://schemas.microsoft.com/office/drawing/2014/main" id="{6435EEEB-BF5F-44B6-AB34-C992F5906B4A}"/>
              </a:ext>
            </a:extLst>
          </p:cNvPr>
          <p:cNvSpPr txBox="1"/>
          <p:nvPr/>
        </p:nvSpPr>
        <p:spPr>
          <a:xfrm>
            <a:off x="3632140" y="3541871"/>
            <a:ext cx="421910" cy="492443"/>
          </a:xfrm>
          <a:prstGeom prst="rect">
            <a:avLst/>
          </a:prstGeom>
          <a:noFill/>
        </p:spPr>
        <p:txBody>
          <a:bodyPr wrap="none" rtlCol="0">
            <a:spAutoFit/>
          </a:bodyPr>
          <a:lstStyle/>
          <a:p>
            <a:r>
              <a:rPr lang="en-US" sz="2600" b="1" dirty="0"/>
              <a:t>…</a:t>
            </a:r>
          </a:p>
        </p:txBody>
      </p:sp>
      <p:cxnSp>
        <p:nvCxnSpPr>
          <p:cNvPr id="14" name="Connettore 2 13">
            <a:extLst>
              <a:ext uri="{FF2B5EF4-FFF2-40B4-BE49-F238E27FC236}">
                <a16:creationId xmlns:a16="http://schemas.microsoft.com/office/drawing/2014/main" id="{E242624C-2483-4C3F-A1BC-F0BA501D07B5}"/>
              </a:ext>
            </a:extLst>
          </p:cNvPr>
          <p:cNvCxnSpPr>
            <a:cxnSpLocks/>
            <a:endCxn id="10" idx="0"/>
          </p:cNvCxnSpPr>
          <p:nvPr/>
        </p:nvCxnSpPr>
        <p:spPr>
          <a:xfrm>
            <a:off x="3843097" y="2621858"/>
            <a:ext cx="0" cy="495558"/>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 name="CasellaDiTesto 4">
                <a:extLst>
                  <a:ext uri="{FF2B5EF4-FFF2-40B4-BE49-F238E27FC236}">
                    <a16:creationId xmlns:a16="http://schemas.microsoft.com/office/drawing/2014/main" id="{4BD3A01A-1E05-49BD-AD78-1831433EBED0}"/>
                  </a:ext>
                </a:extLst>
              </p:cNvPr>
              <p:cNvSpPr txBox="1"/>
              <p:nvPr/>
            </p:nvSpPr>
            <p:spPr>
              <a:xfrm>
                <a:off x="3902299" y="2453676"/>
                <a:ext cx="183320"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it-IT" b="0" i="1" smtClean="0">
                          <a:latin typeface="Cambria Math" panose="02040503050406030204" pitchFamily="18" charset="0"/>
                        </a:rPr>
                        <m:t>𝑥</m:t>
                      </m:r>
                    </m:oMath>
                  </m:oMathPara>
                </a14:m>
                <a:endParaRPr lang="en-US" dirty="0"/>
              </a:p>
            </p:txBody>
          </p:sp>
        </mc:Choice>
        <mc:Fallback xmlns="">
          <p:sp>
            <p:nvSpPr>
              <p:cNvPr id="5" name="CasellaDiTesto 4">
                <a:extLst>
                  <a:ext uri="{FF2B5EF4-FFF2-40B4-BE49-F238E27FC236}">
                    <a16:creationId xmlns:a16="http://schemas.microsoft.com/office/drawing/2014/main" id="{4BD3A01A-1E05-49BD-AD78-1831433EBED0}"/>
                  </a:ext>
                </a:extLst>
              </p:cNvPr>
              <p:cNvSpPr txBox="1">
                <a:spLocks noRot="1" noChangeAspect="1" noMove="1" noResize="1" noEditPoints="1" noAdjustHandles="1" noChangeArrowheads="1" noChangeShapeType="1" noTextEdit="1"/>
              </p:cNvSpPr>
              <p:nvPr/>
            </p:nvSpPr>
            <p:spPr>
              <a:xfrm>
                <a:off x="3902299" y="2453676"/>
                <a:ext cx="183320" cy="276999"/>
              </a:xfrm>
              <a:prstGeom prst="rect">
                <a:avLst/>
              </a:prstGeom>
              <a:blipFill>
                <a:blip r:embed="rId5"/>
                <a:stretch>
                  <a:fillRect l="-20000" r="-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CasellaDiTesto 16">
                <a:extLst>
                  <a:ext uri="{FF2B5EF4-FFF2-40B4-BE49-F238E27FC236}">
                    <a16:creationId xmlns:a16="http://schemas.microsoft.com/office/drawing/2014/main" id="{26EEB893-C634-4314-B069-CF990C556B67}"/>
                  </a:ext>
                </a:extLst>
              </p:cNvPr>
              <p:cNvSpPr txBox="1"/>
              <p:nvPr/>
            </p:nvSpPr>
            <p:spPr>
              <a:xfrm flipH="1">
                <a:off x="3197117" y="4679942"/>
                <a:ext cx="561225" cy="27699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it-IT" b="0" i="1" smtClean="0">
                          <a:latin typeface="Cambria Math" panose="02040503050406030204" pitchFamily="18" charset="0"/>
                        </a:rPr>
                        <m:t>𝐹</m:t>
                      </m:r>
                      <m:r>
                        <a:rPr lang="it-IT" b="0" i="1" smtClean="0">
                          <a:latin typeface="Cambria Math" panose="02040503050406030204" pitchFamily="18" charset="0"/>
                        </a:rPr>
                        <m:t>(</m:t>
                      </m:r>
                      <m:r>
                        <a:rPr lang="it-IT" b="0" i="1" smtClean="0">
                          <a:latin typeface="Cambria Math" panose="02040503050406030204" pitchFamily="18" charset="0"/>
                        </a:rPr>
                        <m:t>𝑥</m:t>
                      </m:r>
                      <m:r>
                        <a:rPr lang="it-IT" b="0" i="1" smtClean="0">
                          <a:latin typeface="Cambria Math" panose="02040503050406030204" pitchFamily="18" charset="0"/>
                        </a:rPr>
                        <m:t>)</m:t>
                      </m:r>
                    </m:oMath>
                  </m:oMathPara>
                </a14:m>
                <a:endParaRPr lang="en-US" dirty="0"/>
              </a:p>
            </p:txBody>
          </p:sp>
        </mc:Choice>
        <mc:Fallback xmlns="">
          <p:sp>
            <p:nvSpPr>
              <p:cNvPr id="17" name="CasellaDiTesto 16">
                <a:extLst>
                  <a:ext uri="{FF2B5EF4-FFF2-40B4-BE49-F238E27FC236}">
                    <a16:creationId xmlns:a16="http://schemas.microsoft.com/office/drawing/2014/main" id="{26EEB893-C634-4314-B069-CF990C556B67}"/>
                  </a:ext>
                </a:extLst>
              </p:cNvPr>
              <p:cNvSpPr txBox="1">
                <a:spLocks noRot="1" noChangeAspect="1" noMove="1" noResize="1" noEditPoints="1" noAdjustHandles="1" noChangeArrowheads="1" noChangeShapeType="1" noTextEdit="1"/>
              </p:cNvSpPr>
              <p:nvPr/>
            </p:nvSpPr>
            <p:spPr>
              <a:xfrm flipH="1">
                <a:off x="3197117" y="4679942"/>
                <a:ext cx="561225" cy="276999"/>
              </a:xfrm>
              <a:prstGeom prst="rect">
                <a:avLst/>
              </a:prstGeom>
              <a:blipFill>
                <a:blip r:embed="rId6"/>
                <a:stretch>
                  <a:fillRect l="-5376" t="-4444" r="-10753" b="-35556"/>
                </a:stretch>
              </a:blipFill>
            </p:spPr>
            <p:txBody>
              <a:bodyPr/>
              <a:lstStyle/>
              <a:p>
                <a:r>
                  <a:rPr lang="en-US">
                    <a:noFill/>
                  </a:rPr>
                  <a:t> </a:t>
                </a:r>
              </a:p>
            </p:txBody>
          </p:sp>
        </mc:Fallback>
      </mc:AlternateContent>
      <p:cxnSp>
        <p:nvCxnSpPr>
          <p:cNvPr id="18" name="Connettore 2 17">
            <a:extLst>
              <a:ext uri="{FF2B5EF4-FFF2-40B4-BE49-F238E27FC236}">
                <a16:creationId xmlns:a16="http://schemas.microsoft.com/office/drawing/2014/main" id="{FE3A51B9-4AD9-425A-B14B-BAFA03DE8766}"/>
              </a:ext>
            </a:extLst>
          </p:cNvPr>
          <p:cNvCxnSpPr>
            <a:cxnSpLocks/>
            <a:stCxn id="12" idx="2"/>
            <a:endCxn id="21" idx="0"/>
          </p:cNvCxnSpPr>
          <p:nvPr/>
        </p:nvCxnSpPr>
        <p:spPr>
          <a:xfrm flipH="1">
            <a:off x="3843095" y="4671084"/>
            <a:ext cx="1" cy="360283"/>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1" name="Ovale 20">
            <a:extLst>
              <a:ext uri="{FF2B5EF4-FFF2-40B4-BE49-F238E27FC236}">
                <a16:creationId xmlns:a16="http://schemas.microsoft.com/office/drawing/2014/main" id="{22939FD6-42BD-476F-8C5A-003828017BD4}"/>
              </a:ext>
            </a:extLst>
          </p:cNvPr>
          <p:cNvSpPr>
            <a:spLocks noChangeAspect="1"/>
          </p:cNvSpPr>
          <p:nvPr/>
        </p:nvSpPr>
        <p:spPr>
          <a:xfrm>
            <a:off x="3609095" y="5031367"/>
            <a:ext cx="468000" cy="4680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solidFill>
                  <a:schemeClr val="tx1"/>
                </a:solidFill>
              </a:rPr>
              <a:t>+</a:t>
            </a:r>
          </a:p>
        </p:txBody>
      </p:sp>
      <p:sp>
        <p:nvSpPr>
          <p:cNvPr id="20" name="Arco 19">
            <a:extLst>
              <a:ext uri="{FF2B5EF4-FFF2-40B4-BE49-F238E27FC236}">
                <a16:creationId xmlns:a16="http://schemas.microsoft.com/office/drawing/2014/main" id="{D6ECBB33-D17B-4171-BAA7-243E10A5F7ED}"/>
              </a:ext>
            </a:extLst>
          </p:cNvPr>
          <p:cNvSpPr/>
          <p:nvPr/>
        </p:nvSpPr>
        <p:spPr>
          <a:xfrm>
            <a:off x="1527306" y="2792866"/>
            <a:ext cx="4669706" cy="2399148"/>
          </a:xfrm>
          <a:prstGeom prst="arc">
            <a:avLst>
              <a:gd name="adj1" fmla="val 16125613"/>
              <a:gd name="adj2" fmla="val 4804807"/>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24" name="Connettore 2 23">
            <a:extLst>
              <a:ext uri="{FF2B5EF4-FFF2-40B4-BE49-F238E27FC236}">
                <a16:creationId xmlns:a16="http://schemas.microsoft.com/office/drawing/2014/main" id="{D277A0F7-F814-4D5A-B426-EAAD8B1FE934}"/>
              </a:ext>
            </a:extLst>
          </p:cNvPr>
          <p:cNvCxnSpPr>
            <a:cxnSpLocks/>
            <a:stCxn id="21" idx="4"/>
          </p:cNvCxnSpPr>
          <p:nvPr/>
        </p:nvCxnSpPr>
        <p:spPr>
          <a:xfrm>
            <a:off x="3843095" y="5499367"/>
            <a:ext cx="0" cy="298596"/>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7" name="CasellaDiTesto 26">
                <a:extLst>
                  <a:ext uri="{FF2B5EF4-FFF2-40B4-BE49-F238E27FC236}">
                    <a16:creationId xmlns:a16="http://schemas.microsoft.com/office/drawing/2014/main" id="{6A381479-FED6-4DEF-BCBC-9D53373E5BFE}"/>
                  </a:ext>
                </a:extLst>
              </p:cNvPr>
              <p:cNvSpPr txBox="1"/>
              <p:nvPr/>
            </p:nvSpPr>
            <p:spPr>
              <a:xfrm flipH="1">
                <a:off x="3363480" y="5828317"/>
                <a:ext cx="959229" cy="27699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it-IT" b="0" i="1" smtClean="0">
                          <a:latin typeface="Cambria Math" panose="02040503050406030204" pitchFamily="18" charset="0"/>
                        </a:rPr>
                        <m:t>𝐹</m:t>
                      </m:r>
                      <m:d>
                        <m:dPr>
                          <m:ctrlPr>
                            <a:rPr lang="it-IT" b="0" i="1" smtClean="0">
                              <a:latin typeface="Cambria Math" panose="02040503050406030204" pitchFamily="18" charset="0"/>
                            </a:rPr>
                          </m:ctrlPr>
                        </m:dPr>
                        <m:e>
                          <m:r>
                            <a:rPr lang="it-IT" b="0" i="1" smtClean="0">
                              <a:latin typeface="Cambria Math" panose="02040503050406030204" pitchFamily="18" charset="0"/>
                            </a:rPr>
                            <m:t>𝑥</m:t>
                          </m:r>
                        </m:e>
                      </m:d>
                      <m:r>
                        <a:rPr lang="it-IT" b="0" i="1" smtClean="0">
                          <a:latin typeface="Cambria Math" panose="02040503050406030204" pitchFamily="18" charset="0"/>
                        </a:rPr>
                        <m:t>+</m:t>
                      </m:r>
                      <m:r>
                        <a:rPr lang="it-IT" b="0" i="1" smtClean="0">
                          <a:latin typeface="Cambria Math" panose="02040503050406030204" pitchFamily="18" charset="0"/>
                        </a:rPr>
                        <m:t>𝑥</m:t>
                      </m:r>
                    </m:oMath>
                  </m:oMathPara>
                </a14:m>
                <a:endParaRPr lang="en-US" dirty="0"/>
              </a:p>
            </p:txBody>
          </p:sp>
        </mc:Choice>
        <mc:Fallback xmlns="">
          <p:sp>
            <p:nvSpPr>
              <p:cNvPr id="27" name="CasellaDiTesto 26">
                <a:extLst>
                  <a:ext uri="{FF2B5EF4-FFF2-40B4-BE49-F238E27FC236}">
                    <a16:creationId xmlns:a16="http://schemas.microsoft.com/office/drawing/2014/main" id="{6A381479-FED6-4DEF-BCBC-9D53373E5BFE}"/>
                  </a:ext>
                </a:extLst>
              </p:cNvPr>
              <p:cNvSpPr txBox="1">
                <a:spLocks noRot="1" noChangeAspect="1" noMove="1" noResize="1" noEditPoints="1" noAdjustHandles="1" noChangeArrowheads="1" noChangeShapeType="1" noTextEdit="1"/>
              </p:cNvSpPr>
              <p:nvPr/>
            </p:nvSpPr>
            <p:spPr>
              <a:xfrm flipH="1">
                <a:off x="3363480" y="5828317"/>
                <a:ext cx="959229" cy="276999"/>
              </a:xfrm>
              <a:prstGeom prst="rect">
                <a:avLst/>
              </a:prstGeom>
              <a:blipFill>
                <a:blip r:embed="rId7"/>
                <a:stretch>
                  <a:fillRect l="-4459" r="-1274" b="-6522"/>
                </a:stretch>
              </a:blipFill>
            </p:spPr>
            <p:txBody>
              <a:bodyPr/>
              <a:lstStyle/>
              <a:p>
                <a:r>
                  <a:rPr lang="en-US">
                    <a:noFill/>
                  </a:rPr>
                  <a:t> </a:t>
                </a:r>
              </a:p>
            </p:txBody>
          </p:sp>
        </mc:Fallback>
      </mc:AlternateContent>
      <p:pic>
        <p:nvPicPr>
          <p:cNvPr id="18438" name="Picture 6" descr="Residual Networks (ResNet) - Deep Learning - GeeksforGeeks">
            <a:extLst>
              <a:ext uri="{FF2B5EF4-FFF2-40B4-BE49-F238E27FC236}">
                <a16:creationId xmlns:a16="http://schemas.microsoft.com/office/drawing/2014/main" id="{50B9604E-4F14-4D7C-AA35-89AE9F183408}"/>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48681" t="65514" r="13352"/>
          <a:stretch/>
        </p:blipFill>
        <p:spPr bwMode="auto">
          <a:xfrm rot="16200000">
            <a:off x="4656213" y="1901769"/>
            <a:ext cx="5368655" cy="2114721"/>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6" descr="Residual Networks (ResNet) - Deep Learning - GeeksforGeeks">
            <a:extLst>
              <a:ext uri="{FF2B5EF4-FFF2-40B4-BE49-F238E27FC236}">
                <a16:creationId xmlns:a16="http://schemas.microsoft.com/office/drawing/2014/main" id="{FFC4B8BB-B603-4E06-A1C3-170B8108169A}"/>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3077" t="65514" r="51434"/>
          <a:stretch/>
        </p:blipFill>
        <p:spPr bwMode="auto">
          <a:xfrm rot="16200000">
            <a:off x="6340443" y="2410991"/>
            <a:ext cx="6075586" cy="1997624"/>
          </a:xfrm>
          <a:prstGeom prst="rect">
            <a:avLst/>
          </a:prstGeom>
          <a:noFill/>
          <a:extLst>
            <a:ext uri="{909E8E84-426E-40DD-AFC4-6F175D3DCCD1}">
              <a14:hiddenFill xmlns:a14="http://schemas.microsoft.com/office/drawing/2010/main">
                <a:solidFill>
                  <a:srgbClr val="FFFFFF"/>
                </a:solidFill>
              </a14:hiddenFill>
            </a:ext>
          </a:extLst>
        </p:spPr>
      </p:pic>
      <p:cxnSp>
        <p:nvCxnSpPr>
          <p:cNvPr id="26" name="Connettore a gomito 25">
            <a:extLst>
              <a:ext uri="{FF2B5EF4-FFF2-40B4-BE49-F238E27FC236}">
                <a16:creationId xmlns:a16="http://schemas.microsoft.com/office/drawing/2014/main" id="{4CB6849F-0CDB-4269-A88F-A89E4878E3A7}"/>
              </a:ext>
            </a:extLst>
          </p:cNvPr>
          <p:cNvCxnSpPr>
            <a:stCxn id="18438" idx="1"/>
            <a:endCxn id="31" idx="3"/>
          </p:cNvCxnSpPr>
          <p:nvPr/>
        </p:nvCxnSpPr>
        <p:spPr>
          <a:xfrm rot="5400000" flipH="1" flipV="1">
            <a:off x="5723664" y="1988886"/>
            <a:ext cx="5271447" cy="2037695"/>
          </a:xfrm>
          <a:prstGeom prst="bentConnector5">
            <a:avLst>
              <a:gd name="adj1" fmla="val -4337"/>
              <a:gd name="adj2" fmla="val 52630"/>
              <a:gd name="adj3" fmla="val 104337"/>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6287044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4" name="Picture 4" descr="Inception Network | Implementation Of GoogleNet In Keras">
            <a:extLst>
              <a:ext uri="{FF2B5EF4-FFF2-40B4-BE49-F238E27FC236}">
                <a16:creationId xmlns:a16="http://schemas.microsoft.com/office/drawing/2014/main" id="{6704246A-87A6-40FE-8522-E5C7A40CB2B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7701" y="724817"/>
            <a:ext cx="5067300" cy="273367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a:extLst>
              <a:ext uri="{FF2B5EF4-FFF2-40B4-BE49-F238E27FC236}">
                <a16:creationId xmlns:a16="http://schemas.microsoft.com/office/drawing/2014/main" id="{BA49B5CB-0E59-47F5-A598-B008FEAB60F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555" t="5848" r="6725" b="6140"/>
          <a:stretch/>
        </p:blipFill>
        <p:spPr bwMode="auto">
          <a:xfrm>
            <a:off x="11390552" y="-17585"/>
            <a:ext cx="801448" cy="80411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662D03B7-781F-465F-B63F-5FECEC74ED4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2882" t="12118" r="9832" b="18598"/>
          <a:stretch/>
        </p:blipFill>
        <p:spPr bwMode="auto">
          <a:xfrm>
            <a:off x="11435555" y="786534"/>
            <a:ext cx="731111" cy="655404"/>
          </a:xfrm>
          <a:prstGeom prst="rect">
            <a:avLst/>
          </a:prstGeom>
          <a:noFill/>
          <a:extLst>
            <a:ext uri="{909E8E84-426E-40DD-AFC4-6F175D3DCCD1}">
              <a14:hiddenFill xmlns:a14="http://schemas.microsoft.com/office/drawing/2010/main">
                <a:solidFill>
                  <a:srgbClr val="FFFFFF"/>
                </a:solidFill>
              </a14:hiddenFill>
            </a:ext>
          </a:extLst>
        </p:spPr>
      </p:pic>
      <p:pic>
        <p:nvPicPr>
          <p:cNvPr id="6" name="Immagine 5">
            <a:extLst>
              <a:ext uri="{FF2B5EF4-FFF2-40B4-BE49-F238E27FC236}">
                <a16:creationId xmlns:a16="http://schemas.microsoft.com/office/drawing/2014/main" id="{E506EE41-8FBF-4069-BE3E-A9357494240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580313" y="0"/>
            <a:ext cx="801447" cy="800101"/>
          </a:xfrm>
          <a:prstGeom prst="rect">
            <a:avLst/>
          </a:prstGeom>
          <a:ln>
            <a:noFill/>
          </a:ln>
          <a:effectLst>
            <a:outerShdw blurRad="292100" dist="139700" dir="2700000" algn="tl" rotWithShape="0">
              <a:srgbClr val="333333">
                <a:alpha val="65000"/>
              </a:srgbClr>
            </a:outerShdw>
          </a:effectLst>
        </p:spPr>
      </p:pic>
      <p:sp>
        <p:nvSpPr>
          <p:cNvPr id="9" name="CasellaDiTesto 8">
            <a:extLst>
              <a:ext uri="{FF2B5EF4-FFF2-40B4-BE49-F238E27FC236}">
                <a16:creationId xmlns:a16="http://schemas.microsoft.com/office/drawing/2014/main" id="{78F30BA7-DC35-49CF-8F0D-1A9CA614DB74}"/>
              </a:ext>
            </a:extLst>
          </p:cNvPr>
          <p:cNvSpPr txBox="1"/>
          <p:nvPr/>
        </p:nvSpPr>
        <p:spPr>
          <a:xfrm>
            <a:off x="8484823" y="6488668"/>
            <a:ext cx="3707177" cy="369332"/>
          </a:xfrm>
          <a:prstGeom prst="rect">
            <a:avLst/>
          </a:prstGeom>
          <a:noFill/>
        </p:spPr>
        <p:txBody>
          <a:bodyPr wrap="square" rtlCol="0">
            <a:spAutoFit/>
          </a:bodyPr>
          <a:lstStyle/>
          <a:p>
            <a:r>
              <a:rPr lang="en-US" i="1" dirty="0"/>
              <a:t>INAF School of AI, Naples, April 14-17</a:t>
            </a:r>
          </a:p>
        </p:txBody>
      </p:sp>
      <p:sp>
        <p:nvSpPr>
          <p:cNvPr id="7" name="CasellaDiTesto 6">
            <a:extLst>
              <a:ext uri="{FF2B5EF4-FFF2-40B4-BE49-F238E27FC236}">
                <a16:creationId xmlns:a16="http://schemas.microsoft.com/office/drawing/2014/main" id="{13FFDD7A-AE13-4EC8-85D2-A036B3FB3C45}"/>
              </a:ext>
            </a:extLst>
          </p:cNvPr>
          <p:cNvSpPr txBox="1"/>
          <p:nvPr/>
        </p:nvSpPr>
        <p:spPr>
          <a:xfrm>
            <a:off x="173042" y="-17585"/>
            <a:ext cx="7619586" cy="584775"/>
          </a:xfrm>
          <a:prstGeom prst="rect">
            <a:avLst/>
          </a:prstGeom>
          <a:noFill/>
        </p:spPr>
        <p:txBody>
          <a:bodyPr wrap="none" rtlCol="0">
            <a:spAutoFit/>
          </a:bodyPr>
          <a:lstStyle/>
          <a:p>
            <a:r>
              <a:rPr lang="en-US" sz="3200" b="1" dirty="0"/>
              <a:t>Deep Learning model(s): Inception Network</a:t>
            </a:r>
          </a:p>
        </p:txBody>
      </p:sp>
      <p:pic>
        <p:nvPicPr>
          <p:cNvPr id="20482" name="Picture 2" descr="Understanding Inception: Simplifying the Network Architecture | by Arjun  Sarkar | The Startup | Medium">
            <a:extLst>
              <a:ext uri="{FF2B5EF4-FFF2-40B4-BE49-F238E27FC236}">
                <a16:creationId xmlns:a16="http://schemas.microsoft.com/office/drawing/2014/main" id="{195CA030-D8DB-46F2-9C7C-84F5EAB53F8C}"/>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916" t="11384" r="3125" b="14171"/>
          <a:stretch/>
        </p:blipFill>
        <p:spPr bwMode="auto">
          <a:xfrm>
            <a:off x="113832" y="3597160"/>
            <a:ext cx="12052834" cy="2752840"/>
          </a:xfrm>
          <a:prstGeom prst="rect">
            <a:avLst/>
          </a:prstGeom>
          <a:noFill/>
          <a:extLst>
            <a:ext uri="{909E8E84-426E-40DD-AFC4-6F175D3DCCD1}">
              <a14:hiddenFill xmlns:a14="http://schemas.microsoft.com/office/drawing/2010/main">
                <a:solidFill>
                  <a:srgbClr val="FFFFFF"/>
                </a:solidFill>
              </a14:hiddenFill>
            </a:ext>
          </a:extLst>
        </p:spPr>
      </p:pic>
      <p:sp>
        <p:nvSpPr>
          <p:cNvPr id="8" name="CasellaDiTesto 7">
            <a:extLst>
              <a:ext uri="{FF2B5EF4-FFF2-40B4-BE49-F238E27FC236}">
                <a16:creationId xmlns:a16="http://schemas.microsoft.com/office/drawing/2014/main" id="{D755E796-6356-42CF-AB4E-9A1570FB2C92}"/>
              </a:ext>
            </a:extLst>
          </p:cNvPr>
          <p:cNvSpPr txBox="1"/>
          <p:nvPr/>
        </p:nvSpPr>
        <p:spPr>
          <a:xfrm>
            <a:off x="173042" y="617257"/>
            <a:ext cx="7458514" cy="1569660"/>
          </a:xfrm>
          <a:prstGeom prst="rect">
            <a:avLst/>
          </a:prstGeom>
          <a:noFill/>
        </p:spPr>
        <p:txBody>
          <a:bodyPr wrap="square" rtlCol="0">
            <a:spAutoFit/>
          </a:bodyPr>
          <a:lstStyle/>
          <a:p>
            <a:pPr lvl="0" algn="l" rtl="0">
              <a:spcBef>
                <a:spcPts val="0"/>
              </a:spcBef>
              <a:spcAft>
                <a:spcPts val="0"/>
              </a:spcAft>
              <a:buClr>
                <a:srgbClr val="C00000"/>
              </a:buClr>
              <a:buSzPct val="60000"/>
            </a:pPr>
            <a:r>
              <a:rPr lang="it-IT" sz="1600" dirty="0" err="1"/>
              <a:t>Inception</a:t>
            </a:r>
            <a:r>
              <a:rPr lang="it-IT" sz="1600" dirty="0"/>
              <a:t> Network </a:t>
            </a:r>
            <a:r>
              <a:rPr lang="en-US" sz="1600" dirty="0"/>
              <a:t>(</a:t>
            </a:r>
            <a:r>
              <a:rPr lang="en-US" sz="1600" i="1" dirty="0"/>
              <a:t>Szegedy+2015</a:t>
            </a:r>
            <a:r>
              <a:rPr lang="en-US" sz="1600" dirty="0"/>
              <a:t>):</a:t>
            </a:r>
          </a:p>
          <a:p>
            <a:pPr lvl="0" algn="l" rtl="0">
              <a:spcBef>
                <a:spcPts val="0"/>
              </a:spcBef>
              <a:spcAft>
                <a:spcPts val="0"/>
              </a:spcAft>
              <a:buClr>
                <a:srgbClr val="C00000"/>
              </a:buClr>
              <a:buSzPct val="60000"/>
            </a:pPr>
            <a:r>
              <a:rPr lang="en-US" sz="1600" dirty="0"/>
              <a:t> - It is based on the inception block  </a:t>
            </a:r>
          </a:p>
          <a:p>
            <a:pPr lvl="0" algn="l" rtl="0">
              <a:spcBef>
                <a:spcPts val="0"/>
              </a:spcBef>
              <a:spcAft>
                <a:spcPts val="0"/>
              </a:spcAft>
              <a:buClr>
                <a:srgbClr val="C00000"/>
              </a:buClr>
              <a:buSzPct val="60000"/>
            </a:pPr>
            <a:r>
              <a:rPr lang="en-US" sz="1600" dirty="0"/>
              <a:t> - This block performs a sort of hyper-parameters optimization</a:t>
            </a:r>
          </a:p>
          <a:p>
            <a:pPr lvl="0" algn="l" rtl="0">
              <a:spcBef>
                <a:spcPts val="0"/>
              </a:spcBef>
              <a:spcAft>
                <a:spcPts val="0"/>
              </a:spcAft>
              <a:buClr>
                <a:srgbClr val="C00000"/>
              </a:buClr>
              <a:buSzPct val="60000"/>
            </a:pPr>
            <a:r>
              <a:rPr lang="en-US" sz="1600" dirty="0"/>
              <a:t> - Multi-output network: FC layers are set at different depths (auxiliar outputs)</a:t>
            </a:r>
          </a:p>
          <a:p>
            <a:pPr lvl="0" algn="l" rtl="0">
              <a:spcBef>
                <a:spcPts val="0"/>
              </a:spcBef>
              <a:spcAft>
                <a:spcPts val="0"/>
              </a:spcAft>
              <a:buClr>
                <a:srgbClr val="C00000"/>
              </a:buClr>
              <a:buSzPct val="60000"/>
            </a:pPr>
            <a:r>
              <a:rPr lang="en-US" sz="1600" dirty="0"/>
              <a:t> - Weighted loss function between the ‘real’ output and the auxiliar ones</a:t>
            </a:r>
          </a:p>
          <a:p>
            <a:pPr lvl="0" algn="l" rtl="0">
              <a:spcBef>
                <a:spcPts val="0"/>
              </a:spcBef>
              <a:spcAft>
                <a:spcPts val="0"/>
              </a:spcAft>
              <a:buClr>
                <a:srgbClr val="C00000"/>
              </a:buClr>
              <a:buSzPct val="60000"/>
            </a:pPr>
            <a:r>
              <a:rPr lang="en-US" sz="1600" dirty="0"/>
              <a:t> </a:t>
            </a:r>
          </a:p>
        </p:txBody>
      </p:sp>
      <p:sp>
        <p:nvSpPr>
          <p:cNvPr id="10" name="CasellaDiTesto 9">
            <a:extLst>
              <a:ext uri="{FF2B5EF4-FFF2-40B4-BE49-F238E27FC236}">
                <a16:creationId xmlns:a16="http://schemas.microsoft.com/office/drawing/2014/main" id="{0B70D024-EE48-4E90-B0FE-B3433648C801}"/>
              </a:ext>
            </a:extLst>
          </p:cNvPr>
          <p:cNvSpPr txBox="1"/>
          <p:nvPr/>
        </p:nvSpPr>
        <p:spPr>
          <a:xfrm>
            <a:off x="9113098" y="957728"/>
            <a:ext cx="1605702" cy="338554"/>
          </a:xfrm>
          <a:prstGeom prst="rect">
            <a:avLst/>
          </a:prstGeom>
          <a:noFill/>
        </p:spPr>
        <p:txBody>
          <a:bodyPr wrap="square" rtlCol="0">
            <a:spAutoFit/>
          </a:bodyPr>
          <a:lstStyle/>
          <a:p>
            <a:pPr lvl="0" algn="l" rtl="0">
              <a:spcBef>
                <a:spcPts val="0"/>
              </a:spcBef>
              <a:spcAft>
                <a:spcPts val="0"/>
              </a:spcAft>
              <a:buClr>
                <a:srgbClr val="C00000"/>
              </a:buClr>
              <a:buSzPct val="60000"/>
            </a:pPr>
            <a:r>
              <a:rPr lang="it-IT" sz="1600" b="1" dirty="0" err="1"/>
              <a:t>Inception</a:t>
            </a:r>
            <a:r>
              <a:rPr lang="it-IT" sz="1600" b="1" dirty="0"/>
              <a:t> </a:t>
            </a:r>
            <a:r>
              <a:rPr lang="it-IT" sz="1600" b="1" dirty="0" err="1"/>
              <a:t>Block</a:t>
            </a:r>
            <a:endParaRPr lang="en-US" sz="1600" b="1" dirty="0"/>
          </a:p>
        </p:txBody>
      </p:sp>
    </p:spTree>
    <p:extLst>
      <p:ext uri="{BB962C8B-B14F-4D97-AF65-F5344CB8AC3E}">
        <p14:creationId xmlns:p14="http://schemas.microsoft.com/office/powerpoint/2010/main" val="14841991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BA49B5CB-0E59-47F5-A598-B008FEAB60F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555" t="5848" r="6725" b="6140"/>
          <a:stretch/>
        </p:blipFill>
        <p:spPr bwMode="auto">
          <a:xfrm>
            <a:off x="11390552" y="-17585"/>
            <a:ext cx="801448" cy="80411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662D03B7-781F-465F-B63F-5FECEC74ED4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2882" t="12118" r="9832" b="18598"/>
          <a:stretch/>
        </p:blipFill>
        <p:spPr bwMode="auto">
          <a:xfrm>
            <a:off x="11435555" y="786534"/>
            <a:ext cx="731111" cy="655404"/>
          </a:xfrm>
          <a:prstGeom prst="rect">
            <a:avLst/>
          </a:prstGeom>
          <a:noFill/>
          <a:extLst>
            <a:ext uri="{909E8E84-426E-40DD-AFC4-6F175D3DCCD1}">
              <a14:hiddenFill xmlns:a14="http://schemas.microsoft.com/office/drawing/2010/main">
                <a:solidFill>
                  <a:srgbClr val="FFFFFF"/>
                </a:solidFill>
              </a14:hiddenFill>
            </a:ext>
          </a:extLst>
        </p:spPr>
      </p:pic>
      <p:pic>
        <p:nvPicPr>
          <p:cNvPr id="6" name="Immagine 5">
            <a:extLst>
              <a:ext uri="{FF2B5EF4-FFF2-40B4-BE49-F238E27FC236}">
                <a16:creationId xmlns:a16="http://schemas.microsoft.com/office/drawing/2014/main" id="{E506EE41-8FBF-4069-BE3E-A9357494240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80313" y="0"/>
            <a:ext cx="801447" cy="800101"/>
          </a:xfrm>
          <a:prstGeom prst="rect">
            <a:avLst/>
          </a:prstGeom>
          <a:ln>
            <a:noFill/>
          </a:ln>
          <a:effectLst>
            <a:outerShdw blurRad="292100" dist="139700" dir="2700000" algn="tl" rotWithShape="0">
              <a:srgbClr val="333333">
                <a:alpha val="65000"/>
              </a:srgbClr>
            </a:outerShdw>
          </a:effectLst>
        </p:spPr>
      </p:pic>
      <p:sp>
        <p:nvSpPr>
          <p:cNvPr id="9" name="CasellaDiTesto 8">
            <a:extLst>
              <a:ext uri="{FF2B5EF4-FFF2-40B4-BE49-F238E27FC236}">
                <a16:creationId xmlns:a16="http://schemas.microsoft.com/office/drawing/2014/main" id="{78F30BA7-DC35-49CF-8F0D-1A9CA614DB74}"/>
              </a:ext>
            </a:extLst>
          </p:cNvPr>
          <p:cNvSpPr txBox="1"/>
          <p:nvPr/>
        </p:nvSpPr>
        <p:spPr>
          <a:xfrm>
            <a:off x="8484823" y="6488668"/>
            <a:ext cx="3707177" cy="369332"/>
          </a:xfrm>
          <a:prstGeom prst="rect">
            <a:avLst/>
          </a:prstGeom>
          <a:noFill/>
        </p:spPr>
        <p:txBody>
          <a:bodyPr wrap="square" rtlCol="0">
            <a:spAutoFit/>
          </a:bodyPr>
          <a:lstStyle/>
          <a:p>
            <a:r>
              <a:rPr lang="en-US" i="1" dirty="0"/>
              <a:t>INAF School of AI, Naples, April 14-17</a:t>
            </a:r>
          </a:p>
        </p:txBody>
      </p:sp>
      <p:sp>
        <p:nvSpPr>
          <p:cNvPr id="7" name="CasellaDiTesto 6">
            <a:extLst>
              <a:ext uri="{FF2B5EF4-FFF2-40B4-BE49-F238E27FC236}">
                <a16:creationId xmlns:a16="http://schemas.microsoft.com/office/drawing/2014/main" id="{C20DA88F-140B-440D-BB08-666A0CCFF9A5}"/>
              </a:ext>
            </a:extLst>
          </p:cNvPr>
          <p:cNvSpPr txBox="1"/>
          <p:nvPr/>
        </p:nvSpPr>
        <p:spPr>
          <a:xfrm>
            <a:off x="1733677" y="2329961"/>
            <a:ext cx="8271970" cy="1015663"/>
          </a:xfrm>
          <a:prstGeom prst="rect">
            <a:avLst/>
          </a:prstGeom>
          <a:noFill/>
        </p:spPr>
        <p:txBody>
          <a:bodyPr wrap="square" rtlCol="0">
            <a:spAutoFit/>
          </a:bodyPr>
          <a:lstStyle/>
          <a:p>
            <a:pPr algn="ctr"/>
            <a:r>
              <a:rPr lang="en-US" sz="3000" b="1" dirty="0"/>
              <a:t>GO TO NOTEBOOK FOR THE CNN CODING INTRODUCTION</a:t>
            </a:r>
          </a:p>
        </p:txBody>
      </p:sp>
    </p:spTree>
    <p:extLst>
      <p:ext uri="{BB962C8B-B14F-4D97-AF65-F5344CB8AC3E}">
        <p14:creationId xmlns:p14="http://schemas.microsoft.com/office/powerpoint/2010/main" val="89461928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BA49B5CB-0E59-47F5-A598-B008FEAB60F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555" t="5848" r="6725" b="6140"/>
          <a:stretch/>
        </p:blipFill>
        <p:spPr bwMode="auto">
          <a:xfrm>
            <a:off x="11390552" y="-17585"/>
            <a:ext cx="801448" cy="80411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662D03B7-781F-465F-B63F-5FECEC74ED4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2882" t="12118" r="9832" b="18598"/>
          <a:stretch/>
        </p:blipFill>
        <p:spPr bwMode="auto">
          <a:xfrm>
            <a:off x="11435555" y="786534"/>
            <a:ext cx="731111" cy="655404"/>
          </a:xfrm>
          <a:prstGeom prst="rect">
            <a:avLst/>
          </a:prstGeom>
          <a:noFill/>
          <a:extLst>
            <a:ext uri="{909E8E84-426E-40DD-AFC4-6F175D3DCCD1}">
              <a14:hiddenFill xmlns:a14="http://schemas.microsoft.com/office/drawing/2010/main">
                <a:solidFill>
                  <a:srgbClr val="FFFFFF"/>
                </a:solidFill>
              </a14:hiddenFill>
            </a:ext>
          </a:extLst>
        </p:spPr>
      </p:pic>
      <p:pic>
        <p:nvPicPr>
          <p:cNvPr id="6" name="Immagine 5">
            <a:extLst>
              <a:ext uri="{FF2B5EF4-FFF2-40B4-BE49-F238E27FC236}">
                <a16:creationId xmlns:a16="http://schemas.microsoft.com/office/drawing/2014/main" id="{E506EE41-8FBF-4069-BE3E-A9357494240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80313" y="0"/>
            <a:ext cx="801447" cy="800101"/>
          </a:xfrm>
          <a:prstGeom prst="rect">
            <a:avLst/>
          </a:prstGeom>
          <a:ln>
            <a:noFill/>
          </a:ln>
          <a:effectLst>
            <a:outerShdw blurRad="292100" dist="139700" dir="2700000" algn="tl" rotWithShape="0">
              <a:srgbClr val="333333">
                <a:alpha val="65000"/>
              </a:srgbClr>
            </a:outerShdw>
          </a:effectLst>
        </p:spPr>
      </p:pic>
      <p:sp>
        <p:nvSpPr>
          <p:cNvPr id="9" name="CasellaDiTesto 8">
            <a:extLst>
              <a:ext uri="{FF2B5EF4-FFF2-40B4-BE49-F238E27FC236}">
                <a16:creationId xmlns:a16="http://schemas.microsoft.com/office/drawing/2014/main" id="{78F30BA7-DC35-49CF-8F0D-1A9CA614DB74}"/>
              </a:ext>
            </a:extLst>
          </p:cNvPr>
          <p:cNvSpPr txBox="1"/>
          <p:nvPr/>
        </p:nvSpPr>
        <p:spPr>
          <a:xfrm>
            <a:off x="8484823" y="6488668"/>
            <a:ext cx="3707177" cy="369332"/>
          </a:xfrm>
          <a:prstGeom prst="rect">
            <a:avLst/>
          </a:prstGeom>
          <a:noFill/>
        </p:spPr>
        <p:txBody>
          <a:bodyPr wrap="square" rtlCol="0">
            <a:spAutoFit/>
          </a:bodyPr>
          <a:lstStyle/>
          <a:p>
            <a:r>
              <a:rPr lang="en-US" i="1" dirty="0"/>
              <a:t>INAF School of AI, Naples, April 14-17</a:t>
            </a:r>
          </a:p>
        </p:txBody>
      </p:sp>
      <p:sp>
        <p:nvSpPr>
          <p:cNvPr id="7" name="CasellaDiTesto 6">
            <a:extLst>
              <a:ext uri="{FF2B5EF4-FFF2-40B4-BE49-F238E27FC236}">
                <a16:creationId xmlns:a16="http://schemas.microsoft.com/office/drawing/2014/main" id="{712CCC5F-B1AA-4835-B8DE-8C6313D6CCE2}"/>
              </a:ext>
            </a:extLst>
          </p:cNvPr>
          <p:cNvSpPr txBox="1"/>
          <p:nvPr/>
        </p:nvSpPr>
        <p:spPr>
          <a:xfrm>
            <a:off x="173042" y="-17585"/>
            <a:ext cx="4833759" cy="584775"/>
          </a:xfrm>
          <a:prstGeom prst="rect">
            <a:avLst/>
          </a:prstGeom>
          <a:noFill/>
        </p:spPr>
        <p:txBody>
          <a:bodyPr wrap="none" rtlCol="0">
            <a:spAutoFit/>
          </a:bodyPr>
          <a:lstStyle/>
          <a:p>
            <a:r>
              <a:rPr lang="en-US" sz="3200" b="1" dirty="0"/>
              <a:t>Autoencoder (in a nutshell)</a:t>
            </a:r>
          </a:p>
        </p:txBody>
      </p:sp>
      <mc:AlternateContent xmlns:mc="http://schemas.openxmlformats.org/markup-compatibility/2006" xmlns:a14="http://schemas.microsoft.com/office/drawing/2010/main">
        <mc:Choice Requires="a14">
          <p:sp>
            <p:nvSpPr>
              <p:cNvPr id="8" name="CasellaDiTesto 7">
                <a:extLst>
                  <a:ext uri="{FF2B5EF4-FFF2-40B4-BE49-F238E27FC236}">
                    <a16:creationId xmlns:a16="http://schemas.microsoft.com/office/drawing/2014/main" id="{F44DCAC7-8942-4695-A20D-53D489458686}"/>
                  </a:ext>
                </a:extLst>
              </p:cNvPr>
              <p:cNvSpPr txBox="1"/>
              <p:nvPr/>
            </p:nvSpPr>
            <p:spPr>
              <a:xfrm>
                <a:off x="173042" y="617257"/>
                <a:ext cx="9331638" cy="1569660"/>
              </a:xfrm>
              <a:prstGeom prst="rect">
                <a:avLst/>
              </a:prstGeom>
              <a:noFill/>
            </p:spPr>
            <p:txBody>
              <a:bodyPr wrap="square" rtlCol="0">
                <a:spAutoFit/>
              </a:bodyPr>
              <a:lstStyle/>
              <a:p>
                <a:pPr lvl="0" algn="l" rtl="0">
                  <a:spcBef>
                    <a:spcPts val="0"/>
                  </a:spcBef>
                  <a:spcAft>
                    <a:spcPts val="0"/>
                  </a:spcAft>
                  <a:buClr>
                    <a:srgbClr val="C00000"/>
                  </a:buClr>
                  <a:buSzPct val="60000"/>
                </a:pPr>
                <a:r>
                  <a:rPr lang="it-IT" sz="1600" dirty="0"/>
                  <a:t>Deep </a:t>
                </a:r>
                <a:r>
                  <a:rPr lang="it-IT" sz="1600" dirty="0" err="1"/>
                  <a:t>Autoencoder</a:t>
                </a:r>
                <a:r>
                  <a:rPr lang="it-IT" sz="1600" dirty="0"/>
                  <a:t> </a:t>
                </a:r>
                <a:r>
                  <a:rPr lang="en-US" sz="1600" dirty="0"/>
                  <a:t>(</a:t>
                </a:r>
                <a:r>
                  <a:rPr lang="en-US" sz="1600" i="1" dirty="0"/>
                  <a:t>Hinton+2006</a:t>
                </a:r>
                <a:r>
                  <a:rPr lang="en-US" sz="1600" dirty="0"/>
                  <a:t>):</a:t>
                </a:r>
              </a:p>
              <a:p>
                <a:pPr lvl="0">
                  <a:buClr>
                    <a:srgbClr val="C00000"/>
                  </a:buClr>
                  <a:buSzPct val="60000"/>
                </a:pPr>
                <a:r>
                  <a:rPr lang="en-US" sz="1600" dirty="0"/>
                  <a:t> - Autoencoders are self-learning algorithms (i.e. they learn to map a function: </a:t>
                </a:r>
                <a14:m>
                  <m:oMath xmlns:m="http://schemas.openxmlformats.org/officeDocument/2006/math">
                    <m:sSup>
                      <m:sSupPr>
                        <m:ctrlPr>
                          <a:rPr lang="el-GR" sz="1600" b="0" i="1" smtClean="0">
                            <a:latin typeface="Cambria Math" panose="02040503050406030204" pitchFamily="18" charset="0"/>
                          </a:rPr>
                        </m:ctrlPr>
                      </m:sSupPr>
                      <m:e>
                        <m:r>
                          <a:rPr lang="el-GR" sz="1600" i="1">
                            <a:latin typeface="Cambria Math" panose="02040503050406030204" pitchFamily="18" charset="0"/>
                          </a:rPr>
                          <m:t>ℝ</m:t>
                        </m:r>
                      </m:e>
                      <m:sup>
                        <m:r>
                          <a:rPr lang="it-IT" sz="1600" b="0" i="1" smtClean="0">
                            <a:latin typeface="Cambria Math" panose="02040503050406030204" pitchFamily="18" charset="0"/>
                          </a:rPr>
                          <m:t>𝑛</m:t>
                        </m:r>
                      </m:sup>
                    </m:sSup>
                    <m:r>
                      <a:rPr lang="el-GR" sz="1600" b="0" i="1" smtClean="0">
                        <a:latin typeface="Cambria Math" panose="02040503050406030204" pitchFamily="18" charset="0"/>
                        <a:ea typeface="Cambria Math" panose="02040503050406030204" pitchFamily="18" charset="0"/>
                      </a:rPr>
                      <m:t>→</m:t>
                    </m:r>
                    <m:sSup>
                      <m:sSupPr>
                        <m:ctrlPr>
                          <a:rPr lang="el-GR" sz="1600" i="1">
                            <a:latin typeface="Cambria Math" panose="02040503050406030204" pitchFamily="18" charset="0"/>
                          </a:rPr>
                        </m:ctrlPr>
                      </m:sSupPr>
                      <m:e>
                        <m:r>
                          <a:rPr lang="el-GR" sz="1600" i="1">
                            <a:latin typeface="Cambria Math" panose="02040503050406030204" pitchFamily="18" charset="0"/>
                          </a:rPr>
                          <m:t>ℝ</m:t>
                        </m:r>
                      </m:e>
                      <m:sup>
                        <m:r>
                          <a:rPr lang="it-IT" sz="1600" i="1">
                            <a:latin typeface="Cambria Math" panose="02040503050406030204" pitchFamily="18" charset="0"/>
                          </a:rPr>
                          <m:t>𝑛</m:t>
                        </m:r>
                      </m:sup>
                    </m:sSup>
                  </m:oMath>
                </a14:m>
                <a:r>
                  <a:rPr lang="en-US" sz="1600" dirty="0"/>
                  <a:t>)</a:t>
                </a:r>
              </a:p>
              <a:p>
                <a:pPr lvl="0" algn="l" rtl="0">
                  <a:spcBef>
                    <a:spcPts val="0"/>
                  </a:spcBef>
                  <a:spcAft>
                    <a:spcPts val="0"/>
                  </a:spcAft>
                  <a:buClr>
                    <a:srgbClr val="C00000"/>
                  </a:buClr>
                  <a:buSzPct val="60000"/>
                </a:pPr>
                <a:r>
                  <a:rPr lang="en-US" sz="1600" dirty="0"/>
                  <a:t> - By using the same space as input and output, autoencoders find a embedded space that represents the input </a:t>
                </a:r>
              </a:p>
              <a:p>
                <a:pPr lvl="0" algn="l" rtl="0">
                  <a:spcBef>
                    <a:spcPts val="0"/>
                  </a:spcBef>
                  <a:spcAft>
                    <a:spcPts val="0"/>
                  </a:spcAft>
                  <a:buClr>
                    <a:srgbClr val="C00000"/>
                  </a:buClr>
                  <a:buSzPct val="60000"/>
                </a:pPr>
                <a:r>
                  <a:rPr lang="en-US" sz="1600" dirty="0"/>
                  <a:t> - They can be used as denoiser, image-generation, data-imputation, image-segmentation, upscaling</a:t>
                </a:r>
              </a:p>
              <a:p>
                <a:pPr lvl="0" algn="l" rtl="0">
                  <a:spcBef>
                    <a:spcPts val="0"/>
                  </a:spcBef>
                  <a:spcAft>
                    <a:spcPts val="0"/>
                  </a:spcAft>
                  <a:buClr>
                    <a:srgbClr val="C00000"/>
                  </a:buClr>
                  <a:buSzPct val="60000"/>
                </a:pPr>
                <a:r>
                  <a:rPr lang="en-US" sz="1600" dirty="0"/>
                  <a:t> - They also act as anomaly detectors</a:t>
                </a:r>
              </a:p>
              <a:p>
                <a:pPr lvl="0" algn="l" rtl="0">
                  <a:spcBef>
                    <a:spcPts val="0"/>
                  </a:spcBef>
                  <a:spcAft>
                    <a:spcPts val="0"/>
                  </a:spcAft>
                  <a:buClr>
                    <a:srgbClr val="C00000"/>
                  </a:buClr>
                  <a:buSzPct val="60000"/>
                </a:pPr>
                <a:r>
                  <a:rPr lang="en-US" sz="1600" dirty="0"/>
                  <a:t> </a:t>
                </a:r>
              </a:p>
            </p:txBody>
          </p:sp>
        </mc:Choice>
        <mc:Fallback xmlns="">
          <p:sp>
            <p:nvSpPr>
              <p:cNvPr id="8" name="CasellaDiTesto 7">
                <a:extLst>
                  <a:ext uri="{FF2B5EF4-FFF2-40B4-BE49-F238E27FC236}">
                    <a16:creationId xmlns:a16="http://schemas.microsoft.com/office/drawing/2014/main" id="{F44DCAC7-8942-4695-A20D-53D489458686}"/>
                  </a:ext>
                </a:extLst>
              </p:cNvPr>
              <p:cNvSpPr txBox="1">
                <a:spLocks noRot="1" noChangeAspect="1" noMove="1" noResize="1" noEditPoints="1" noAdjustHandles="1" noChangeArrowheads="1" noChangeShapeType="1" noTextEdit="1"/>
              </p:cNvSpPr>
              <p:nvPr/>
            </p:nvSpPr>
            <p:spPr>
              <a:xfrm>
                <a:off x="173042" y="617257"/>
                <a:ext cx="9331638" cy="1569660"/>
              </a:xfrm>
              <a:prstGeom prst="rect">
                <a:avLst/>
              </a:prstGeom>
              <a:blipFill>
                <a:blip r:embed="rId5"/>
                <a:stretch>
                  <a:fillRect l="-327" t="-1163" r="-653"/>
                </a:stretch>
              </a:blipFill>
            </p:spPr>
            <p:txBody>
              <a:bodyPr/>
              <a:lstStyle/>
              <a:p>
                <a:r>
                  <a:rPr lang="en-US">
                    <a:noFill/>
                  </a:rPr>
                  <a:t> </a:t>
                </a:r>
              </a:p>
            </p:txBody>
          </p:sp>
        </mc:Fallback>
      </mc:AlternateContent>
      <p:pic>
        <p:nvPicPr>
          <p:cNvPr id="21510" name="Picture 6" descr="Convolutional Autoencoder: Clustering Images with Neural Networks">
            <a:extLst>
              <a:ext uri="{FF2B5EF4-FFF2-40B4-BE49-F238E27FC236}">
                <a16:creationId xmlns:a16="http://schemas.microsoft.com/office/drawing/2014/main" id="{962BE04B-831F-45BC-BF77-0CE5A771173F}"/>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2916" r="2458"/>
          <a:stretch/>
        </p:blipFill>
        <p:spPr bwMode="auto">
          <a:xfrm>
            <a:off x="1026160" y="2037762"/>
            <a:ext cx="9941560" cy="3513034"/>
          </a:xfrm>
          <a:prstGeom prst="rect">
            <a:avLst/>
          </a:prstGeom>
          <a:noFill/>
          <a:extLst>
            <a:ext uri="{909E8E84-426E-40DD-AFC4-6F175D3DCCD1}">
              <a14:hiddenFill xmlns:a14="http://schemas.microsoft.com/office/drawing/2010/main">
                <a:solidFill>
                  <a:srgbClr val="FFFFFF"/>
                </a:solidFill>
              </a14:hiddenFill>
            </a:ext>
          </a:extLst>
        </p:spPr>
      </p:pic>
      <p:sp>
        <p:nvSpPr>
          <p:cNvPr id="13" name="CasellaDiTesto 12">
            <a:extLst>
              <a:ext uri="{FF2B5EF4-FFF2-40B4-BE49-F238E27FC236}">
                <a16:creationId xmlns:a16="http://schemas.microsoft.com/office/drawing/2014/main" id="{21873B89-E28A-42C7-A525-EEF03D945DCB}"/>
              </a:ext>
            </a:extLst>
          </p:cNvPr>
          <p:cNvSpPr txBox="1"/>
          <p:nvPr/>
        </p:nvSpPr>
        <p:spPr>
          <a:xfrm>
            <a:off x="400724" y="5334126"/>
            <a:ext cx="3829998" cy="584775"/>
          </a:xfrm>
          <a:prstGeom prst="rect">
            <a:avLst/>
          </a:prstGeom>
          <a:noFill/>
        </p:spPr>
        <p:txBody>
          <a:bodyPr wrap="square" rtlCol="0">
            <a:spAutoFit/>
          </a:bodyPr>
          <a:lstStyle/>
          <a:p>
            <a:pPr lvl="0" algn="ctr" rtl="0">
              <a:spcBef>
                <a:spcPts val="0"/>
              </a:spcBef>
              <a:spcAft>
                <a:spcPts val="0"/>
              </a:spcAft>
              <a:buClr>
                <a:srgbClr val="C00000"/>
              </a:buClr>
              <a:buSzPct val="60000"/>
            </a:pPr>
            <a:r>
              <a:rPr lang="en-US" sz="1600" b="1" dirty="0"/>
              <a:t>Chain</a:t>
            </a:r>
            <a:r>
              <a:rPr lang="en-US" sz="1600" dirty="0"/>
              <a:t> of Conv, Activation, Pooling</a:t>
            </a:r>
          </a:p>
          <a:p>
            <a:pPr lvl="0" algn="ctr" rtl="0">
              <a:spcBef>
                <a:spcPts val="0"/>
              </a:spcBef>
              <a:spcAft>
                <a:spcPts val="0"/>
              </a:spcAft>
              <a:buClr>
                <a:srgbClr val="C00000"/>
              </a:buClr>
              <a:buSzPct val="60000"/>
            </a:pPr>
            <a:r>
              <a:rPr lang="en-US" sz="1600" dirty="0"/>
              <a:t>It maps the </a:t>
            </a:r>
            <a:r>
              <a:rPr lang="en-US" sz="1600" b="1" dirty="0"/>
              <a:t>input</a:t>
            </a:r>
            <a:r>
              <a:rPr lang="en-US" sz="1600" dirty="0"/>
              <a:t> into a </a:t>
            </a:r>
            <a:r>
              <a:rPr lang="en-US" sz="1600" b="1" dirty="0"/>
              <a:t>Feature Map vector </a:t>
            </a:r>
          </a:p>
        </p:txBody>
      </p:sp>
      <p:sp>
        <p:nvSpPr>
          <p:cNvPr id="14" name="CasellaDiTesto 13">
            <a:extLst>
              <a:ext uri="{FF2B5EF4-FFF2-40B4-BE49-F238E27FC236}">
                <a16:creationId xmlns:a16="http://schemas.microsoft.com/office/drawing/2014/main" id="{A494C5E1-1632-4480-885E-E3C06582318E}"/>
              </a:ext>
            </a:extLst>
          </p:cNvPr>
          <p:cNvSpPr txBox="1"/>
          <p:nvPr/>
        </p:nvSpPr>
        <p:spPr>
          <a:xfrm>
            <a:off x="8172715" y="5334126"/>
            <a:ext cx="4019285" cy="584775"/>
          </a:xfrm>
          <a:prstGeom prst="rect">
            <a:avLst/>
          </a:prstGeom>
          <a:noFill/>
        </p:spPr>
        <p:txBody>
          <a:bodyPr wrap="square" rtlCol="0">
            <a:spAutoFit/>
          </a:bodyPr>
          <a:lstStyle/>
          <a:p>
            <a:pPr lvl="0" algn="ctr" rtl="0">
              <a:spcBef>
                <a:spcPts val="0"/>
              </a:spcBef>
              <a:spcAft>
                <a:spcPts val="0"/>
              </a:spcAft>
              <a:buClr>
                <a:srgbClr val="C00000"/>
              </a:buClr>
              <a:buSzPct val="60000"/>
            </a:pPr>
            <a:r>
              <a:rPr lang="en-US" sz="1600" b="1" dirty="0"/>
              <a:t>Chain</a:t>
            </a:r>
            <a:r>
              <a:rPr lang="en-US" sz="1600" dirty="0"/>
              <a:t> of Conv, Activation, Up-sampling</a:t>
            </a:r>
          </a:p>
          <a:p>
            <a:pPr lvl="0" algn="ctr" rtl="0">
              <a:spcBef>
                <a:spcPts val="0"/>
              </a:spcBef>
              <a:spcAft>
                <a:spcPts val="0"/>
              </a:spcAft>
              <a:buClr>
                <a:srgbClr val="C00000"/>
              </a:buClr>
              <a:buSzPct val="60000"/>
            </a:pPr>
            <a:r>
              <a:rPr lang="en-US" sz="1600" dirty="0"/>
              <a:t>It maps the </a:t>
            </a:r>
            <a:r>
              <a:rPr lang="en-US" sz="1600" b="1" dirty="0"/>
              <a:t>Feature Map </a:t>
            </a:r>
            <a:r>
              <a:rPr lang="en-US" sz="1600" dirty="0"/>
              <a:t>vector into the </a:t>
            </a:r>
            <a:r>
              <a:rPr lang="en-US" sz="1600" b="1" dirty="0"/>
              <a:t>input</a:t>
            </a:r>
          </a:p>
        </p:txBody>
      </p:sp>
      <p:sp>
        <p:nvSpPr>
          <p:cNvPr id="17" name="CasellaDiTesto 16">
            <a:extLst>
              <a:ext uri="{FF2B5EF4-FFF2-40B4-BE49-F238E27FC236}">
                <a16:creationId xmlns:a16="http://schemas.microsoft.com/office/drawing/2014/main" id="{218B0EFA-94F0-48DA-8DB3-B4AD8A2FC0EE}"/>
              </a:ext>
            </a:extLst>
          </p:cNvPr>
          <p:cNvSpPr txBox="1"/>
          <p:nvPr/>
        </p:nvSpPr>
        <p:spPr>
          <a:xfrm rot="931612">
            <a:off x="2696092" y="2521150"/>
            <a:ext cx="1745576" cy="430887"/>
          </a:xfrm>
          <a:prstGeom prst="rect">
            <a:avLst/>
          </a:prstGeom>
          <a:noFill/>
        </p:spPr>
        <p:txBody>
          <a:bodyPr wrap="square" rtlCol="0">
            <a:spAutoFit/>
          </a:bodyPr>
          <a:lstStyle/>
          <a:p>
            <a:pPr lvl="0" algn="ctr" rtl="0">
              <a:spcBef>
                <a:spcPts val="0"/>
              </a:spcBef>
              <a:spcAft>
                <a:spcPts val="0"/>
              </a:spcAft>
              <a:buClr>
                <a:srgbClr val="C00000"/>
              </a:buClr>
              <a:buSzPct val="60000"/>
            </a:pPr>
            <a:r>
              <a:rPr lang="en-US" sz="2200" b="1" dirty="0"/>
              <a:t>ENCODER</a:t>
            </a:r>
          </a:p>
        </p:txBody>
      </p:sp>
      <p:sp>
        <p:nvSpPr>
          <p:cNvPr id="18" name="CasellaDiTesto 17">
            <a:extLst>
              <a:ext uri="{FF2B5EF4-FFF2-40B4-BE49-F238E27FC236}">
                <a16:creationId xmlns:a16="http://schemas.microsoft.com/office/drawing/2014/main" id="{124BC814-DE61-4768-A6C2-ED91B53FB0F1}"/>
              </a:ext>
            </a:extLst>
          </p:cNvPr>
          <p:cNvSpPr txBox="1"/>
          <p:nvPr/>
        </p:nvSpPr>
        <p:spPr>
          <a:xfrm rot="20239439">
            <a:off x="7007743" y="2637323"/>
            <a:ext cx="1745576" cy="430887"/>
          </a:xfrm>
          <a:prstGeom prst="rect">
            <a:avLst/>
          </a:prstGeom>
          <a:noFill/>
        </p:spPr>
        <p:txBody>
          <a:bodyPr wrap="square" rtlCol="0">
            <a:spAutoFit/>
          </a:bodyPr>
          <a:lstStyle/>
          <a:p>
            <a:pPr lvl="0" algn="ctr" rtl="0">
              <a:spcBef>
                <a:spcPts val="0"/>
              </a:spcBef>
              <a:spcAft>
                <a:spcPts val="0"/>
              </a:spcAft>
              <a:buClr>
                <a:srgbClr val="C00000"/>
              </a:buClr>
              <a:buSzPct val="60000"/>
            </a:pPr>
            <a:r>
              <a:rPr lang="en-US" sz="2200" b="1" dirty="0"/>
              <a:t>DECODER</a:t>
            </a:r>
          </a:p>
        </p:txBody>
      </p:sp>
    </p:spTree>
    <p:extLst>
      <p:ext uri="{BB962C8B-B14F-4D97-AF65-F5344CB8AC3E}">
        <p14:creationId xmlns:p14="http://schemas.microsoft.com/office/powerpoint/2010/main" val="355205858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BA49B5CB-0E59-47F5-A598-B008FEAB60F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555" t="5848" r="6725" b="6140"/>
          <a:stretch/>
        </p:blipFill>
        <p:spPr bwMode="auto">
          <a:xfrm>
            <a:off x="11390552" y="-17585"/>
            <a:ext cx="801448" cy="80411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662D03B7-781F-465F-B63F-5FECEC74ED4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2882" t="12118" r="9832" b="18598"/>
          <a:stretch/>
        </p:blipFill>
        <p:spPr bwMode="auto">
          <a:xfrm>
            <a:off x="11435555" y="786534"/>
            <a:ext cx="731111" cy="655404"/>
          </a:xfrm>
          <a:prstGeom prst="rect">
            <a:avLst/>
          </a:prstGeom>
          <a:noFill/>
          <a:extLst>
            <a:ext uri="{909E8E84-426E-40DD-AFC4-6F175D3DCCD1}">
              <a14:hiddenFill xmlns:a14="http://schemas.microsoft.com/office/drawing/2010/main">
                <a:solidFill>
                  <a:srgbClr val="FFFFFF"/>
                </a:solidFill>
              </a14:hiddenFill>
            </a:ext>
          </a:extLst>
        </p:spPr>
      </p:pic>
      <p:pic>
        <p:nvPicPr>
          <p:cNvPr id="6" name="Immagine 5">
            <a:extLst>
              <a:ext uri="{FF2B5EF4-FFF2-40B4-BE49-F238E27FC236}">
                <a16:creationId xmlns:a16="http://schemas.microsoft.com/office/drawing/2014/main" id="{E506EE41-8FBF-4069-BE3E-A9357494240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80313" y="0"/>
            <a:ext cx="801447" cy="800101"/>
          </a:xfrm>
          <a:prstGeom prst="rect">
            <a:avLst/>
          </a:prstGeom>
          <a:ln>
            <a:noFill/>
          </a:ln>
          <a:effectLst>
            <a:outerShdw blurRad="292100" dist="139700" dir="2700000" algn="tl" rotWithShape="0">
              <a:srgbClr val="333333">
                <a:alpha val="65000"/>
              </a:srgbClr>
            </a:outerShdw>
          </a:effectLst>
        </p:spPr>
      </p:pic>
      <p:sp>
        <p:nvSpPr>
          <p:cNvPr id="9" name="CasellaDiTesto 8">
            <a:extLst>
              <a:ext uri="{FF2B5EF4-FFF2-40B4-BE49-F238E27FC236}">
                <a16:creationId xmlns:a16="http://schemas.microsoft.com/office/drawing/2014/main" id="{78F30BA7-DC35-49CF-8F0D-1A9CA614DB74}"/>
              </a:ext>
            </a:extLst>
          </p:cNvPr>
          <p:cNvSpPr txBox="1"/>
          <p:nvPr/>
        </p:nvSpPr>
        <p:spPr>
          <a:xfrm>
            <a:off x="8484823" y="6488668"/>
            <a:ext cx="3707177" cy="369332"/>
          </a:xfrm>
          <a:prstGeom prst="rect">
            <a:avLst/>
          </a:prstGeom>
          <a:noFill/>
        </p:spPr>
        <p:txBody>
          <a:bodyPr wrap="square" rtlCol="0">
            <a:spAutoFit/>
          </a:bodyPr>
          <a:lstStyle/>
          <a:p>
            <a:r>
              <a:rPr lang="en-US" i="1" dirty="0"/>
              <a:t>INAF School of AI, Naples, April 14-17</a:t>
            </a:r>
          </a:p>
        </p:txBody>
      </p:sp>
      <p:sp>
        <p:nvSpPr>
          <p:cNvPr id="7" name="CasellaDiTesto 6">
            <a:extLst>
              <a:ext uri="{FF2B5EF4-FFF2-40B4-BE49-F238E27FC236}">
                <a16:creationId xmlns:a16="http://schemas.microsoft.com/office/drawing/2014/main" id="{712CCC5F-B1AA-4835-B8DE-8C6313D6CCE2}"/>
              </a:ext>
            </a:extLst>
          </p:cNvPr>
          <p:cNvSpPr txBox="1"/>
          <p:nvPr/>
        </p:nvSpPr>
        <p:spPr>
          <a:xfrm>
            <a:off x="173042" y="-17585"/>
            <a:ext cx="4833759" cy="584775"/>
          </a:xfrm>
          <a:prstGeom prst="rect">
            <a:avLst/>
          </a:prstGeom>
          <a:noFill/>
        </p:spPr>
        <p:txBody>
          <a:bodyPr wrap="none" rtlCol="0">
            <a:spAutoFit/>
          </a:bodyPr>
          <a:lstStyle/>
          <a:p>
            <a:r>
              <a:rPr lang="en-US" sz="3200" b="1" dirty="0"/>
              <a:t>Autoencoder (in a nutshell)</a:t>
            </a:r>
          </a:p>
        </p:txBody>
      </p:sp>
      <mc:AlternateContent xmlns:mc="http://schemas.openxmlformats.org/markup-compatibility/2006" xmlns:a14="http://schemas.microsoft.com/office/drawing/2010/main">
        <mc:Choice Requires="a14">
          <p:sp>
            <p:nvSpPr>
              <p:cNvPr id="8" name="CasellaDiTesto 7">
                <a:extLst>
                  <a:ext uri="{FF2B5EF4-FFF2-40B4-BE49-F238E27FC236}">
                    <a16:creationId xmlns:a16="http://schemas.microsoft.com/office/drawing/2014/main" id="{F44DCAC7-8942-4695-A20D-53D489458686}"/>
                  </a:ext>
                </a:extLst>
              </p:cNvPr>
              <p:cNvSpPr txBox="1"/>
              <p:nvPr/>
            </p:nvSpPr>
            <p:spPr>
              <a:xfrm>
                <a:off x="173042" y="617257"/>
                <a:ext cx="9331638" cy="1569660"/>
              </a:xfrm>
              <a:prstGeom prst="rect">
                <a:avLst/>
              </a:prstGeom>
              <a:noFill/>
            </p:spPr>
            <p:txBody>
              <a:bodyPr wrap="square" rtlCol="0">
                <a:spAutoFit/>
              </a:bodyPr>
              <a:lstStyle/>
              <a:p>
                <a:pPr lvl="0" algn="l" rtl="0">
                  <a:spcBef>
                    <a:spcPts val="0"/>
                  </a:spcBef>
                  <a:spcAft>
                    <a:spcPts val="0"/>
                  </a:spcAft>
                  <a:buClr>
                    <a:srgbClr val="C00000"/>
                  </a:buClr>
                  <a:buSzPct val="60000"/>
                </a:pPr>
                <a:r>
                  <a:rPr lang="it-IT" sz="1600" dirty="0"/>
                  <a:t>Deep </a:t>
                </a:r>
                <a:r>
                  <a:rPr lang="it-IT" sz="1600" dirty="0" err="1"/>
                  <a:t>Autoencoder</a:t>
                </a:r>
                <a:r>
                  <a:rPr lang="it-IT" sz="1600" dirty="0"/>
                  <a:t> </a:t>
                </a:r>
                <a:r>
                  <a:rPr lang="en-US" sz="1600" dirty="0"/>
                  <a:t>(</a:t>
                </a:r>
                <a:r>
                  <a:rPr lang="en-US" sz="1600" i="1" dirty="0"/>
                  <a:t>Hinton+2006</a:t>
                </a:r>
                <a:r>
                  <a:rPr lang="en-US" sz="1600" dirty="0"/>
                  <a:t>):</a:t>
                </a:r>
              </a:p>
              <a:p>
                <a:pPr lvl="0">
                  <a:buClr>
                    <a:srgbClr val="C00000"/>
                  </a:buClr>
                  <a:buSzPct val="60000"/>
                </a:pPr>
                <a:r>
                  <a:rPr lang="en-US" sz="1600" dirty="0"/>
                  <a:t> - Autoencoders are self-learning algorithms (i.e. they learn to map a function: </a:t>
                </a:r>
                <a14:m>
                  <m:oMath xmlns:m="http://schemas.openxmlformats.org/officeDocument/2006/math">
                    <m:sSup>
                      <m:sSupPr>
                        <m:ctrlPr>
                          <a:rPr lang="el-GR" sz="1600" b="0" i="1" smtClean="0">
                            <a:latin typeface="Cambria Math" panose="02040503050406030204" pitchFamily="18" charset="0"/>
                          </a:rPr>
                        </m:ctrlPr>
                      </m:sSupPr>
                      <m:e>
                        <m:r>
                          <a:rPr lang="el-GR" sz="1600" i="1">
                            <a:latin typeface="Cambria Math" panose="02040503050406030204" pitchFamily="18" charset="0"/>
                          </a:rPr>
                          <m:t>ℝ</m:t>
                        </m:r>
                      </m:e>
                      <m:sup>
                        <m:r>
                          <a:rPr lang="it-IT" sz="1600" b="0" i="1" smtClean="0">
                            <a:latin typeface="Cambria Math" panose="02040503050406030204" pitchFamily="18" charset="0"/>
                          </a:rPr>
                          <m:t>𝑛</m:t>
                        </m:r>
                      </m:sup>
                    </m:sSup>
                    <m:r>
                      <a:rPr lang="el-GR" sz="1600" b="0" i="1" smtClean="0">
                        <a:latin typeface="Cambria Math" panose="02040503050406030204" pitchFamily="18" charset="0"/>
                        <a:ea typeface="Cambria Math" panose="02040503050406030204" pitchFamily="18" charset="0"/>
                      </a:rPr>
                      <m:t>→</m:t>
                    </m:r>
                    <m:sSup>
                      <m:sSupPr>
                        <m:ctrlPr>
                          <a:rPr lang="el-GR" sz="1600" i="1">
                            <a:latin typeface="Cambria Math" panose="02040503050406030204" pitchFamily="18" charset="0"/>
                          </a:rPr>
                        </m:ctrlPr>
                      </m:sSupPr>
                      <m:e>
                        <m:r>
                          <a:rPr lang="el-GR" sz="1600" i="1">
                            <a:latin typeface="Cambria Math" panose="02040503050406030204" pitchFamily="18" charset="0"/>
                          </a:rPr>
                          <m:t>ℝ</m:t>
                        </m:r>
                      </m:e>
                      <m:sup>
                        <m:r>
                          <a:rPr lang="it-IT" sz="1600" i="1">
                            <a:latin typeface="Cambria Math" panose="02040503050406030204" pitchFamily="18" charset="0"/>
                          </a:rPr>
                          <m:t>𝑛</m:t>
                        </m:r>
                      </m:sup>
                    </m:sSup>
                  </m:oMath>
                </a14:m>
                <a:r>
                  <a:rPr lang="en-US" sz="1600" dirty="0"/>
                  <a:t>)</a:t>
                </a:r>
              </a:p>
              <a:p>
                <a:pPr lvl="0" algn="l" rtl="0">
                  <a:spcBef>
                    <a:spcPts val="0"/>
                  </a:spcBef>
                  <a:spcAft>
                    <a:spcPts val="0"/>
                  </a:spcAft>
                  <a:buClr>
                    <a:srgbClr val="C00000"/>
                  </a:buClr>
                  <a:buSzPct val="60000"/>
                </a:pPr>
                <a:r>
                  <a:rPr lang="en-US" sz="1600" dirty="0"/>
                  <a:t> - By using the same space as input and output, autoencoders find a embedded space that represents the input </a:t>
                </a:r>
              </a:p>
              <a:p>
                <a:pPr lvl="0" algn="l" rtl="0">
                  <a:spcBef>
                    <a:spcPts val="0"/>
                  </a:spcBef>
                  <a:spcAft>
                    <a:spcPts val="0"/>
                  </a:spcAft>
                  <a:buClr>
                    <a:srgbClr val="C00000"/>
                  </a:buClr>
                  <a:buSzPct val="60000"/>
                </a:pPr>
                <a:r>
                  <a:rPr lang="en-US" sz="1600" dirty="0"/>
                  <a:t> - They can be used as denoiser, image-generation, data-imputation, image-segmentation, upscaling</a:t>
                </a:r>
              </a:p>
              <a:p>
                <a:pPr lvl="0" algn="l" rtl="0">
                  <a:spcBef>
                    <a:spcPts val="0"/>
                  </a:spcBef>
                  <a:spcAft>
                    <a:spcPts val="0"/>
                  </a:spcAft>
                  <a:buClr>
                    <a:srgbClr val="C00000"/>
                  </a:buClr>
                  <a:buSzPct val="60000"/>
                </a:pPr>
                <a:r>
                  <a:rPr lang="en-US" sz="1600" dirty="0"/>
                  <a:t> - They also act as anomaly detectors</a:t>
                </a:r>
              </a:p>
              <a:p>
                <a:pPr lvl="0" algn="l" rtl="0">
                  <a:spcBef>
                    <a:spcPts val="0"/>
                  </a:spcBef>
                  <a:spcAft>
                    <a:spcPts val="0"/>
                  </a:spcAft>
                  <a:buClr>
                    <a:srgbClr val="C00000"/>
                  </a:buClr>
                  <a:buSzPct val="60000"/>
                </a:pPr>
                <a:r>
                  <a:rPr lang="en-US" sz="1600" dirty="0"/>
                  <a:t> </a:t>
                </a:r>
              </a:p>
            </p:txBody>
          </p:sp>
        </mc:Choice>
        <mc:Fallback xmlns="">
          <p:sp>
            <p:nvSpPr>
              <p:cNvPr id="8" name="CasellaDiTesto 7">
                <a:extLst>
                  <a:ext uri="{FF2B5EF4-FFF2-40B4-BE49-F238E27FC236}">
                    <a16:creationId xmlns:a16="http://schemas.microsoft.com/office/drawing/2014/main" id="{F44DCAC7-8942-4695-A20D-53D489458686}"/>
                  </a:ext>
                </a:extLst>
              </p:cNvPr>
              <p:cNvSpPr txBox="1">
                <a:spLocks noRot="1" noChangeAspect="1" noMove="1" noResize="1" noEditPoints="1" noAdjustHandles="1" noChangeArrowheads="1" noChangeShapeType="1" noTextEdit="1"/>
              </p:cNvSpPr>
              <p:nvPr/>
            </p:nvSpPr>
            <p:spPr>
              <a:xfrm>
                <a:off x="173042" y="617257"/>
                <a:ext cx="9331638" cy="1569660"/>
              </a:xfrm>
              <a:prstGeom prst="rect">
                <a:avLst/>
              </a:prstGeom>
              <a:blipFill>
                <a:blip r:embed="rId5"/>
                <a:stretch>
                  <a:fillRect l="-327" t="-1163" r="-653"/>
                </a:stretch>
              </a:blipFill>
            </p:spPr>
            <p:txBody>
              <a:bodyPr/>
              <a:lstStyle/>
              <a:p>
                <a:r>
                  <a:rPr lang="en-US">
                    <a:noFill/>
                  </a:rPr>
                  <a:t> </a:t>
                </a:r>
              </a:p>
            </p:txBody>
          </p:sp>
        </mc:Fallback>
      </mc:AlternateContent>
      <p:pic>
        <p:nvPicPr>
          <p:cNvPr id="21510" name="Picture 6" descr="Convolutional Autoencoder: Clustering Images with Neural Networks">
            <a:extLst>
              <a:ext uri="{FF2B5EF4-FFF2-40B4-BE49-F238E27FC236}">
                <a16:creationId xmlns:a16="http://schemas.microsoft.com/office/drawing/2014/main" id="{962BE04B-831F-45BC-BF77-0CE5A771173F}"/>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2916" r="2458"/>
          <a:stretch/>
        </p:blipFill>
        <p:spPr bwMode="auto">
          <a:xfrm>
            <a:off x="1026160" y="2037762"/>
            <a:ext cx="9941560" cy="3513034"/>
          </a:xfrm>
          <a:prstGeom prst="rect">
            <a:avLst/>
          </a:prstGeom>
          <a:noFill/>
          <a:extLst>
            <a:ext uri="{909E8E84-426E-40DD-AFC4-6F175D3DCCD1}">
              <a14:hiddenFill xmlns:a14="http://schemas.microsoft.com/office/drawing/2010/main">
                <a:solidFill>
                  <a:srgbClr val="FFFFFF"/>
                </a:solidFill>
              </a14:hiddenFill>
            </a:ext>
          </a:extLst>
        </p:spPr>
      </p:pic>
      <p:sp>
        <p:nvSpPr>
          <p:cNvPr id="13" name="CasellaDiTesto 12">
            <a:extLst>
              <a:ext uri="{FF2B5EF4-FFF2-40B4-BE49-F238E27FC236}">
                <a16:creationId xmlns:a16="http://schemas.microsoft.com/office/drawing/2014/main" id="{21873B89-E28A-42C7-A525-EEF03D945DCB}"/>
              </a:ext>
            </a:extLst>
          </p:cNvPr>
          <p:cNvSpPr txBox="1"/>
          <p:nvPr/>
        </p:nvSpPr>
        <p:spPr>
          <a:xfrm>
            <a:off x="400724" y="5334126"/>
            <a:ext cx="3829998" cy="584775"/>
          </a:xfrm>
          <a:prstGeom prst="rect">
            <a:avLst/>
          </a:prstGeom>
          <a:noFill/>
        </p:spPr>
        <p:txBody>
          <a:bodyPr wrap="square" rtlCol="0">
            <a:spAutoFit/>
          </a:bodyPr>
          <a:lstStyle/>
          <a:p>
            <a:pPr lvl="0" algn="ctr" rtl="0">
              <a:spcBef>
                <a:spcPts val="0"/>
              </a:spcBef>
              <a:spcAft>
                <a:spcPts val="0"/>
              </a:spcAft>
              <a:buClr>
                <a:srgbClr val="C00000"/>
              </a:buClr>
              <a:buSzPct val="60000"/>
            </a:pPr>
            <a:r>
              <a:rPr lang="en-US" sz="1600" b="1" dirty="0"/>
              <a:t>Chain</a:t>
            </a:r>
            <a:r>
              <a:rPr lang="en-US" sz="1600" dirty="0"/>
              <a:t> of Conv, Activation, Pooling</a:t>
            </a:r>
          </a:p>
          <a:p>
            <a:pPr lvl="0" algn="ctr" rtl="0">
              <a:spcBef>
                <a:spcPts val="0"/>
              </a:spcBef>
              <a:spcAft>
                <a:spcPts val="0"/>
              </a:spcAft>
              <a:buClr>
                <a:srgbClr val="C00000"/>
              </a:buClr>
              <a:buSzPct val="60000"/>
            </a:pPr>
            <a:r>
              <a:rPr lang="en-US" sz="1600" dirty="0"/>
              <a:t>It maps the </a:t>
            </a:r>
            <a:r>
              <a:rPr lang="en-US" sz="1600" b="1" dirty="0"/>
              <a:t>input</a:t>
            </a:r>
            <a:r>
              <a:rPr lang="en-US" sz="1600" dirty="0"/>
              <a:t> into a </a:t>
            </a:r>
            <a:r>
              <a:rPr lang="en-US" sz="1600" b="1" dirty="0"/>
              <a:t>Feature Map vector </a:t>
            </a:r>
          </a:p>
        </p:txBody>
      </p:sp>
      <p:sp>
        <p:nvSpPr>
          <p:cNvPr id="14" name="CasellaDiTesto 13">
            <a:extLst>
              <a:ext uri="{FF2B5EF4-FFF2-40B4-BE49-F238E27FC236}">
                <a16:creationId xmlns:a16="http://schemas.microsoft.com/office/drawing/2014/main" id="{A494C5E1-1632-4480-885E-E3C06582318E}"/>
              </a:ext>
            </a:extLst>
          </p:cNvPr>
          <p:cNvSpPr txBox="1"/>
          <p:nvPr/>
        </p:nvSpPr>
        <p:spPr>
          <a:xfrm>
            <a:off x="8172715" y="5334126"/>
            <a:ext cx="4019285" cy="584775"/>
          </a:xfrm>
          <a:prstGeom prst="rect">
            <a:avLst/>
          </a:prstGeom>
          <a:noFill/>
        </p:spPr>
        <p:txBody>
          <a:bodyPr wrap="square" rtlCol="0">
            <a:spAutoFit/>
          </a:bodyPr>
          <a:lstStyle/>
          <a:p>
            <a:pPr lvl="0" algn="ctr" rtl="0">
              <a:spcBef>
                <a:spcPts val="0"/>
              </a:spcBef>
              <a:spcAft>
                <a:spcPts val="0"/>
              </a:spcAft>
              <a:buClr>
                <a:srgbClr val="C00000"/>
              </a:buClr>
              <a:buSzPct val="60000"/>
            </a:pPr>
            <a:r>
              <a:rPr lang="en-US" sz="1600" b="1" dirty="0"/>
              <a:t>Chain</a:t>
            </a:r>
            <a:r>
              <a:rPr lang="en-US" sz="1600" dirty="0"/>
              <a:t> of Conv, Activation, Up-sampling</a:t>
            </a:r>
          </a:p>
          <a:p>
            <a:pPr lvl="0" algn="ctr" rtl="0">
              <a:spcBef>
                <a:spcPts val="0"/>
              </a:spcBef>
              <a:spcAft>
                <a:spcPts val="0"/>
              </a:spcAft>
              <a:buClr>
                <a:srgbClr val="C00000"/>
              </a:buClr>
              <a:buSzPct val="60000"/>
            </a:pPr>
            <a:r>
              <a:rPr lang="en-US" sz="1600" dirty="0"/>
              <a:t>It maps the </a:t>
            </a:r>
            <a:r>
              <a:rPr lang="en-US" sz="1600" b="1" dirty="0"/>
              <a:t>Feature Map </a:t>
            </a:r>
            <a:r>
              <a:rPr lang="en-US" sz="1600" dirty="0"/>
              <a:t>vector into the </a:t>
            </a:r>
            <a:r>
              <a:rPr lang="en-US" sz="1600" b="1" dirty="0"/>
              <a:t>input</a:t>
            </a:r>
          </a:p>
        </p:txBody>
      </p:sp>
      <p:sp>
        <p:nvSpPr>
          <p:cNvPr id="17" name="CasellaDiTesto 16">
            <a:extLst>
              <a:ext uri="{FF2B5EF4-FFF2-40B4-BE49-F238E27FC236}">
                <a16:creationId xmlns:a16="http://schemas.microsoft.com/office/drawing/2014/main" id="{218B0EFA-94F0-48DA-8DB3-B4AD8A2FC0EE}"/>
              </a:ext>
            </a:extLst>
          </p:cNvPr>
          <p:cNvSpPr txBox="1"/>
          <p:nvPr/>
        </p:nvSpPr>
        <p:spPr>
          <a:xfrm rot="931612">
            <a:off x="2696092" y="2521150"/>
            <a:ext cx="1745576" cy="430887"/>
          </a:xfrm>
          <a:prstGeom prst="rect">
            <a:avLst/>
          </a:prstGeom>
          <a:noFill/>
        </p:spPr>
        <p:txBody>
          <a:bodyPr wrap="square" rtlCol="0">
            <a:spAutoFit/>
          </a:bodyPr>
          <a:lstStyle/>
          <a:p>
            <a:pPr lvl="0" algn="ctr" rtl="0">
              <a:spcBef>
                <a:spcPts val="0"/>
              </a:spcBef>
              <a:spcAft>
                <a:spcPts val="0"/>
              </a:spcAft>
              <a:buClr>
                <a:srgbClr val="C00000"/>
              </a:buClr>
              <a:buSzPct val="60000"/>
            </a:pPr>
            <a:r>
              <a:rPr lang="en-US" sz="2200" b="1" dirty="0"/>
              <a:t>ENCODER</a:t>
            </a:r>
          </a:p>
        </p:txBody>
      </p:sp>
      <p:sp>
        <p:nvSpPr>
          <p:cNvPr id="18" name="CasellaDiTesto 17">
            <a:extLst>
              <a:ext uri="{FF2B5EF4-FFF2-40B4-BE49-F238E27FC236}">
                <a16:creationId xmlns:a16="http://schemas.microsoft.com/office/drawing/2014/main" id="{124BC814-DE61-4768-A6C2-ED91B53FB0F1}"/>
              </a:ext>
            </a:extLst>
          </p:cNvPr>
          <p:cNvSpPr txBox="1"/>
          <p:nvPr/>
        </p:nvSpPr>
        <p:spPr>
          <a:xfrm rot="20239439">
            <a:off x="7007743" y="2637323"/>
            <a:ext cx="1745576" cy="430887"/>
          </a:xfrm>
          <a:prstGeom prst="rect">
            <a:avLst/>
          </a:prstGeom>
          <a:noFill/>
        </p:spPr>
        <p:txBody>
          <a:bodyPr wrap="square" rtlCol="0">
            <a:spAutoFit/>
          </a:bodyPr>
          <a:lstStyle/>
          <a:p>
            <a:pPr lvl="0" algn="ctr" rtl="0">
              <a:spcBef>
                <a:spcPts val="0"/>
              </a:spcBef>
              <a:spcAft>
                <a:spcPts val="0"/>
              </a:spcAft>
              <a:buClr>
                <a:srgbClr val="C00000"/>
              </a:buClr>
              <a:buSzPct val="60000"/>
            </a:pPr>
            <a:r>
              <a:rPr lang="en-US" sz="2200" b="1" dirty="0"/>
              <a:t>DECODER</a:t>
            </a:r>
          </a:p>
        </p:txBody>
      </p:sp>
      <p:sp>
        <p:nvSpPr>
          <p:cNvPr id="15" name="CasellaDiTesto 14">
            <a:extLst>
              <a:ext uri="{FF2B5EF4-FFF2-40B4-BE49-F238E27FC236}">
                <a16:creationId xmlns:a16="http://schemas.microsoft.com/office/drawing/2014/main" id="{25EC812F-7DB5-48C3-B841-570CFE77A7CF}"/>
              </a:ext>
            </a:extLst>
          </p:cNvPr>
          <p:cNvSpPr txBox="1"/>
          <p:nvPr/>
        </p:nvSpPr>
        <p:spPr>
          <a:xfrm>
            <a:off x="4230722" y="4541053"/>
            <a:ext cx="3283359" cy="584775"/>
          </a:xfrm>
          <a:prstGeom prst="rect">
            <a:avLst/>
          </a:prstGeom>
          <a:noFill/>
        </p:spPr>
        <p:txBody>
          <a:bodyPr wrap="square" rtlCol="0">
            <a:spAutoFit/>
          </a:bodyPr>
          <a:lstStyle/>
          <a:p>
            <a:pPr lvl="0" algn="ctr" rtl="0">
              <a:spcBef>
                <a:spcPts val="0"/>
              </a:spcBef>
              <a:spcAft>
                <a:spcPts val="0"/>
              </a:spcAft>
              <a:buClr>
                <a:srgbClr val="C00000"/>
              </a:buClr>
              <a:buSzPct val="60000"/>
            </a:pPr>
            <a:r>
              <a:rPr lang="en-US" sz="1600" b="1" dirty="0"/>
              <a:t>The latent space is a set a values which represents the input</a:t>
            </a:r>
            <a:endParaRPr lang="en-US" sz="1600" dirty="0"/>
          </a:p>
        </p:txBody>
      </p:sp>
      <p:sp>
        <p:nvSpPr>
          <p:cNvPr id="16" name="CasellaDiTesto 15">
            <a:extLst>
              <a:ext uri="{FF2B5EF4-FFF2-40B4-BE49-F238E27FC236}">
                <a16:creationId xmlns:a16="http://schemas.microsoft.com/office/drawing/2014/main" id="{037FD8A4-AD26-4265-B7F2-3265F4DC7F58}"/>
              </a:ext>
            </a:extLst>
          </p:cNvPr>
          <p:cNvSpPr txBox="1"/>
          <p:nvPr/>
        </p:nvSpPr>
        <p:spPr>
          <a:xfrm>
            <a:off x="4230721" y="5096603"/>
            <a:ext cx="3283359" cy="584775"/>
          </a:xfrm>
          <a:prstGeom prst="rect">
            <a:avLst/>
          </a:prstGeom>
          <a:noFill/>
        </p:spPr>
        <p:txBody>
          <a:bodyPr wrap="square" rtlCol="0">
            <a:spAutoFit/>
          </a:bodyPr>
          <a:lstStyle/>
          <a:p>
            <a:pPr lvl="0" algn="ctr" rtl="0">
              <a:spcBef>
                <a:spcPts val="0"/>
              </a:spcBef>
              <a:spcAft>
                <a:spcPts val="0"/>
              </a:spcAft>
              <a:buClr>
                <a:srgbClr val="C00000"/>
              </a:buClr>
              <a:buSzPct val="60000"/>
            </a:pPr>
            <a:r>
              <a:rPr lang="en-US" sz="1600" b="1" dirty="0"/>
              <a:t>The Decoder uses the latent space to</a:t>
            </a:r>
          </a:p>
          <a:p>
            <a:pPr lvl="0" algn="ctr" rtl="0">
              <a:spcBef>
                <a:spcPts val="0"/>
              </a:spcBef>
              <a:spcAft>
                <a:spcPts val="0"/>
              </a:spcAft>
              <a:buClr>
                <a:srgbClr val="C00000"/>
              </a:buClr>
              <a:buSzPct val="60000"/>
            </a:pPr>
            <a:r>
              <a:rPr lang="en-US" sz="1600" b="1" dirty="0"/>
              <a:t>reconstruct the input</a:t>
            </a:r>
            <a:endParaRPr lang="en-US" sz="1600" dirty="0"/>
          </a:p>
        </p:txBody>
      </p:sp>
    </p:spTree>
    <p:extLst>
      <p:ext uri="{BB962C8B-B14F-4D97-AF65-F5344CB8AC3E}">
        <p14:creationId xmlns:p14="http://schemas.microsoft.com/office/powerpoint/2010/main" val="382858516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BA49B5CB-0E59-47F5-A598-B008FEAB60F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555" t="5848" r="6725" b="6140"/>
          <a:stretch/>
        </p:blipFill>
        <p:spPr bwMode="auto">
          <a:xfrm>
            <a:off x="11390552" y="-17585"/>
            <a:ext cx="801448" cy="80411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662D03B7-781F-465F-B63F-5FECEC74ED4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2882" t="12118" r="9832" b="18598"/>
          <a:stretch/>
        </p:blipFill>
        <p:spPr bwMode="auto">
          <a:xfrm>
            <a:off x="11435555" y="786534"/>
            <a:ext cx="731111" cy="655404"/>
          </a:xfrm>
          <a:prstGeom prst="rect">
            <a:avLst/>
          </a:prstGeom>
          <a:noFill/>
          <a:extLst>
            <a:ext uri="{909E8E84-426E-40DD-AFC4-6F175D3DCCD1}">
              <a14:hiddenFill xmlns:a14="http://schemas.microsoft.com/office/drawing/2010/main">
                <a:solidFill>
                  <a:srgbClr val="FFFFFF"/>
                </a:solidFill>
              </a14:hiddenFill>
            </a:ext>
          </a:extLst>
        </p:spPr>
      </p:pic>
      <p:pic>
        <p:nvPicPr>
          <p:cNvPr id="6" name="Immagine 5">
            <a:extLst>
              <a:ext uri="{FF2B5EF4-FFF2-40B4-BE49-F238E27FC236}">
                <a16:creationId xmlns:a16="http://schemas.microsoft.com/office/drawing/2014/main" id="{E506EE41-8FBF-4069-BE3E-A9357494240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80313" y="0"/>
            <a:ext cx="801447" cy="800101"/>
          </a:xfrm>
          <a:prstGeom prst="rect">
            <a:avLst/>
          </a:prstGeom>
          <a:ln>
            <a:noFill/>
          </a:ln>
          <a:effectLst>
            <a:outerShdw blurRad="292100" dist="139700" dir="2700000" algn="tl" rotWithShape="0">
              <a:srgbClr val="333333">
                <a:alpha val="65000"/>
              </a:srgbClr>
            </a:outerShdw>
          </a:effectLst>
        </p:spPr>
      </p:pic>
      <p:sp>
        <p:nvSpPr>
          <p:cNvPr id="9" name="CasellaDiTesto 8">
            <a:extLst>
              <a:ext uri="{FF2B5EF4-FFF2-40B4-BE49-F238E27FC236}">
                <a16:creationId xmlns:a16="http://schemas.microsoft.com/office/drawing/2014/main" id="{78F30BA7-DC35-49CF-8F0D-1A9CA614DB74}"/>
              </a:ext>
            </a:extLst>
          </p:cNvPr>
          <p:cNvSpPr txBox="1"/>
          <p:nvPr/>
        </p:nvSpPr>
        <p:spPr>
          <a:xfrm>
            <a:off x="8484823" y="6488668"/>
            <a:ext cx="3707177" cy="369332"/>
          </a:xfrm>
          <a:prstGeom prst="rect">
            <a:avLst/>
          </a:prstGeom>
          <a:noFill/>
        </p:spPr>
        <p:txBody>
          <a:bodyPr wrap="square" rtlCol="0">
            <a:spAutoFit/>
          </a:bodyPr>
          <a:lstStyle/>
          <a:p>
            <a:r>
              <a:rPr lang="en-US" i="1" dirty="0"/>
              <a:t>INAF School of AI, Naples, April 14-17</a:t>
            </a:r>
          </a:p>
        </p:txBody>
      </p:sp>
      <p:sp>
        <p:nvSpPr>
          <p:cNvPr id="7" name="CasellaDiTesto 6">
            <a:extLst>
              <a:ext uri="{FF2B5EF4-FFF2-40B4-BE49-F238E27FC236}">
                <a16:creationId xmlns:a16="http://schemas.microsoft.com/office/drawing/2014/main" id="{0856DC8D-9743-4B2B-829F-173DFFDBF702}"/>
              </a:ext>
            </a:extLst>
          </p:cNvPr>
          <p:cNvSpPr txBox="1"/>
          <p:nvPr/>
        </p:nvSpPr>
        <p:spPr>
          <a:xfrm>
            <a:off x="1733677" y="2329961"/>
            <a:ext cx="8271970" cy="1015663"/>
          </a:xfrm>
          <a:prstGeom prst="rect">
            <a:avLst/>
          </a:prstGeom>
          <a:noFill/>
        </p:spPr>
        <p:txBody>
          <a:bodyPr wrap="square" rtlCol="0">
            <a:spAutoFit/>
          </a:bodyPr>
          <a:lstStyle/>
          <a:p>
            <a:pPr algn="ctr"/>
            <a:r>
              <a:rPr lang="en-US" sz="3000" b="1" dirty="0"/>
              <a:t>GO TO NOTEBOOK FOR THE AUTOENCORE CODING INTRODUCTION</a:t>
            </a:r>
          </a:p>
        </p:txBody>
      </p:sp>
    </p:spTree>
    <p:extLst>
      <p:ext uri="{BB962C8B-B14F-4D97-AF65-F5344CB8AC3E}">
        <p14:creationId xmlns:p14="http://schemas.microsoft.com/office/powerpoint/2010/main" val="3625923742"/>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BA49B5CB-0E59-47F5-A598-B008FEAB60F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555" t="5848" r="6725" b="6140"/>
          <a:stretch/>
        </p:blipFill>
        <p:spPr bwMode="auto">
          <a:xfrm>
            <a:off x="11390552" y="-17585"/>
            <a:ext cx="801448" cy="80411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662D03B7-781F-465F-B63F-5FECEC74ED4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2882" t="12118" r="9832" b="18598"/>
          <a:stretch/>
        </p:blipFill>
        <p:spPr bwMode="auto">
          <a:xfrm>
            <a:off x="11435555" y="786534"/>
            <a:ext cx="731111" cy="655404"/>
          </a:xfrm>
          <a:prstGeom prst="rect">
            <a:avLst/>
          </a:prstGeom>
          <a:noFill/>
          <a:extLst>
            <a:ext uri="{909E8E84-426E-40DD-AFC4-6F175D3DCCD1}">
              <a14:hiddenFill xmlns:a14="http://schemas.microsoft.com/office/drawing/2010/main">
                <a:solidFill>
                  <a:srgbClr val="FFFFFF"/>
                </a:solidFill>
              </a14:hiddenFill>
            </a:ext>
          </a:extLst>
        </p:spPr>
      </p:pic>
      <p:pic>
        <p:nvPicPr>
          <p:cNvPr id="6" name="Immagine 5">
            <a:extLst>
              <a:ext uri="{FF2B5EF4-FFF2-40B4-BE49-F238E27FC236}">
                <a16:creationId xmlns:a16="http://schemas.microsoft.com/office/drawing/2014/main" id="{E506EE41-8FBF-4069-BE3E-A9357494240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80313" y="0"/>
            <a:ext cx="801447" cy="800101"/>
          </a:xfrm>
          <a:prstGeom prst="rect">
            <a:avLst/>
          </a:prstGeom>
          <a:ln>
            <a:noFill/>
          </a:ln>
          <a:effectLst>
            <a:outerShdw blurRad="292100" dist="139700" dir="2700000" algn="tl" rotWithShape="0">
              <a:srgbClr val="333333">
                <a:alpha val="65000"/>
              </a:srgbClr>
            </a:outerShdw>
          </a:effectLst>
        </p:spPr>
      </p:pic>
      <p:sp>
        <p:nvSpPr>
          <p:cNvPr id="9" name="CasellaDiTesto 8">
            <a:extLst>
              <a:ext uri="{FF2B5EF4-FFF2-40B4-BE49-F238E27FC236}">
                <a16:creationId xmlns:a16="http://schemas.microsoft.com/office/drawing/2014/main" id="{78F30BA7-DC35-49CF-8F0D-1A9CA614DB74}"/>
              </a:ext>
            </a:extLst>
          </p:cNvPr>
          <p:cNvSpPr txBox="1"/>
          <p:nvPr/>
        </p:nvSpPr>
        <p:spPr>
          <a:xfrm>
            <a:off x="8484823" y="6488668"/>
            <a:ext cx="3707177" cy="369332"/>
          </a:xfrm>
          <a:prstGeom prst="rect">
            <a:avLst/>
          </a:prstGeom>
          <a:noFill/>
        </p:spPr>
        <p:txBody>
          <a:bodyPr wrap="square" rtlCol="0">
            <a:spAutoFit/>
          </a:bodyPr>
          <a:lstStyle/>
          <a:p>
            <a:r>
              <a:rPr lang="en-US" i="1" dirty="0"/>
              <a:t>INAF School of AI, Naples, April 14-17</a:t>
            </a:r>
          </a:p>
        </p:txBody>
      </p:sp>
    </p:spTree>
    <p:extLst>
      <p:ext uri="{BB962C8B-B14F-4D97-AF65-F5344CB8AC3E}">
        <p14:creationId xmlns:p14="http://schemas.microsoft.com/office/powerpoint/2010/main" val="239824067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BA49B5CB-0E59-47F5-A598-B008FEAB60F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555" t="5848" r="6725" b="6140"/>
          <a:stretch/>
        </p:blipFill>
        <p:spPr bwMode="auto">
          <a:xfrm>
            <a:off x="11390552" y="-17585"/>
            <a:ext cx="801448" cy="80411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662D03B7-781F-465F-B63F-5FECEC74ED4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2882" t="12118" r="9832" b="18598"/>
          <a:stretch/>
        </p:blipFill>
        <p:spPr bwMode="auto">
          <a:xfrm>
            <a:off x="11435555" y="786534"/>
            <a:ext cx="731111" cy="655404"/>
          </a:xfrm>
          <a:prstGeom prst="rect">
            <a:avLst/>
          </a:prstGeom>
          <a:noFill/>
          <a:extLst>
            <a:ext uri="{909E8E84-426E-40DD-AFC4-6F175D3DCCD1}">
              <a14:hiddenFill xmlns:a14="http://schemas.microsoft.com/office/drawing/2010/main">
                <a:solidFill>
                  <a:srgbClr val="FFFFFF"/>
                </a:solidFill>
              </a14:hiddenFill>
            </a:ext>
          </a:extLst>
        </p:spPr>
      </p:pic>
      <p:pic>
        <p:nvPicPr>
          <p:cNvPr id="6" name="Immagine 5">
            <a:extLst>
              <a:ext uri="{FF2B5EF4-FFF2-40B4-BE49-F238E27FC236}">
                <a16:creationId xmlns:a16="http://schemas.microsoft.com/office/drawing/2014/main" id="{E506EE41-8FBF-4069-BE3E-A9357494240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80313" y="0"/>
            <a:ext cx="801447" cy="800101"/>
          </a:xfrm>
          <a:prstGeom prst="rect">
            <a:avLst/>
          </a:prstGeom>
          <a:ln>
            <a:noFill/>
          </a:ln>
          <a:effectLst>
            <a:outerShdw blurRad="292100" dist="139700" dir="2700000" algn="tl" rotWithShape="0">
              <a:srgbClr val="333333">
                <a:alpha val="65000"/>
              </a:srgbClr>
            </a:outerShdw>
          </a:effectLst>
        </p:spPr>
      </p:pic>
      <p:sp>
        <p:nvSpPr>
          <p:cNvPr id="9" name="CasellaDiTesto 8">
            <a:extLst>
              <a:ext uri="{FF2B5EF4-FFF2-40B4-BE49-F238E27FC236}">
                <a16:creationId xmlns:a16="http://schemas.microsoft.com/office/drawing/2014/main" id="{78F30BA7-DC35-49CF-8F0D-1A9CA614DB74}"/>
              </a:ext>
            </a:extLst>
          </p:cNvPr>
          <p:cNvSpPr txBox="1"/>
          <p:nvPr/>
        </p:nvSpPr>
        <p:spPr>
          <a:xfrm>
            <a:off x="8484823" y="6488668"/>
            <a:ext cx="3707177" cy="369332"/>
          </a:xfrm>
          <a:prstGeom prst="rect">
            <a:avLst/>
          </a:prstGeom>
          <a:noFill/>
        </p:spPr>
        <p:txBody>
          <a:bodyPr wrap="square" rtlCol="0">
            <a:spAutoFit/>
          </a:bodyPr>
          <a:lstStyle/>
          <a:p>
            <a:r>
              <a:rPr lang="en-US" i="1" dirty="0"/>
              <a:t>INAF School of AI, Naples, April 14-17</a:t>
            </a:r>
          </a:p>
        </p:txBody>
      </p:sp>
      <p:sp>
        <p:nvSpPr>
          <p:cNvPr id="7" name="CasellaDiTesto 6">
            <a:extLst>
              <a:ext uri="{FF2B5EF4-FFF2-40B4-BE49-F238E27FC236}">
                <a16:creationId xmlns:a16="http://schemas.microsoft.com/office/drawing/2014/main" id="{382D7DF6-0D6C-4D3D-BDC3-2F0BB0CCDACB}"/>
              </a:ext>
            </a:extLst>
          </p:cNvPr>
          <p:cNvSpPr txBox="1"/>
          <p:nvPr/>
        </p:nvSpPr>
        <p:spPr>
          <a:xfrm>
            <a:off x="1733677" y="2329961"/>
            <a:ext cx="8271970" cy="553998"/>
          </a:xfrm>
          <a:prstGeom prst="rect">
            <a:avLst/>
          </a:prstGeom>
          <a:noFill/>
        </p:spPr>
        <p:txBody>
          <a:bodyPr wrap="square" rtlCol="0">
            <a:spAutoFit/>
          </a:bodyPr>
          <a:lstStyle/>
          <a:p>
            <a:pPr algn="ctr"/>
            <a:r>
              <a:rPr lang="en-US" sz="3000" b="1" dirty="0"/>
              <a:t>FIGURES USED IN THE NOTEBOOKS</a:t>
            </a:r>
          </a:p>
        </p:txBody>
      </p:sp>
    </p:spTree>
    <p:extLst>
      <p:ext uri="{BB962C8B-B14F-4D97-AF65-F5344CB8AC3E}">
        <p14:creationId xmlns:p14="http://schemas.microsoft.com/office/powerpoint/2010/main" val="15356872"/>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BA49B5CB-0E59-47F5-A598-B008FEAB60F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555" t="5848" r="6725" b="6140"/>
          <a:stretch/>
        </p:blipFill>
        <p:spPr bwMode="auto">
          <a:xfrm>
            <a:off x="11390552" y="-17585"/>
            <a:ext cx="801448" cy="80411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662D03B7-781F-465F-B63F-5FECEC74ED4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2882" t="12118" r="9832" b="18598"/>
          <a:stretch/>
        </p:blipFill>
        <p:spPr bwMode="auto">
          <a:xfrm>
            <a:off x="11435555" y="786534"/>
            <a:ext cx="731111" cy="655404"/>
          </a:xfrm>
          <a:prstGeom prst="rect">
            <a:avLst/>
          </a:prstGeom>
          <a:noFill/>
          <a:extLst>
            <a:ext uri="{909E8E84-426E-40DD-AFC4-6F175D3DCCD1}">
              <a14:hiddenFill xmlns:a14="http://schemas.microsoft.com/office/drawing/2010/main">
                <a:solidFill>
                  <a:srgbClr val="FFFFFF"/>
                </a:solidFill>
              </a14:hiddenFill>
            </a:ext>
          </a:extLst>
        </p:spPr>
      </p:pic>
      <p:pic>
        <p:nvPicPr>
          <p:cNvPr id="6" name="Immagine 5">
            <a:extLst>
              <a:ext uri="{FF2B5EF4-FFF2-40B4-BE49-F238E27FC236}">
                <a16:creationId xmlns:a16="http://schemas.microsoft.com/office/drawing/2014/main" id="{E506EE41-8FBF-4069-BE3E-A9357494240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80313" y="0"/>
            <a:ext cx="801447" cy="800101"/>
          </a:xfrm>
          <a:prstGeom prst="rect">
            <a:avLst/>
          </a:prstGeom>
          <a:ln>
            <a:noFill/>
          </a:ln>
          <a:effectLst>
            <a:outerShdw blurRad="292100" dist="139700" dir="2700000" algn="tl" rotWithShape="0">
              <a:srgbClr val="333333">
                <a:alpha val="65000"/>
              </a:srgbClr>
            </a:outerShdw>
          </a:effectLst>
        </p:spPr>
      </p:pic>
      <p:sp>
        <p:nvSpPr>
          <p:cNvPr id="9" name="CasellaDiTesto 8">
            <a:extLst>
              <a:ext uri="{FF2B5EF4-FFF2-40B4-BE49-F238E27FC236}">
                <a16:creationId xmlns:a16="http://schemas.microsoft.com/office/drawing/2014/main" id="{78F30BA7-DC35-49CF-8F0D-1A9CA614DB74}"/>
              </a:ext>
            </a:extLst>
          </p:cNvPr>
          <p:cNvSpPr txBox="1"/>
          <p:nvPr/>
        </p:nvSpPr>
        <p:spPr>
          <a:xfrm>
            <a:off x="8484823" y="6488668"/>
            <a:ext cx="3707177" cy="369332"/>
          </a:xfrm>
          <a:prstGeom prst="rect">
            <a:avLst/>
          </a:prstGeom>
          <a:noFill/>
        </p:spPr>
        <p:txBody>
          <a:bodyPr wrap="square" rtlCol="0">
            <a:spAutoFit/>
          </a:bodyPr>
          <a:lstStyle/>
          <a:p>
            <a:r>
              <a:rPr lang="en-US" i="1" dirty="0"/>
              <a:t>INAF School of AI, Naples, April 14-17</a:t>
            </a:r>
          </a:p>
        </p:txBody>
      </p:sp>
      <p:grpSp>
        <p:nvGrpSpPr>
          <p:cNvPr id="87" name="Gruppo 86">
            <a:extLst>
              <a:ext uri="{FF2B5EF4-FFF2-40B4-BE49-F238E27FC236}">
                <a16:creationId xmlns:a16="http://schemas.microsoft.com/office/drawing/2014/main" id="{78C50CB5-111D-4E07-8077-598BD9E58976}"/>
              </a:ext>
            </a:extLst>
          </p:cNvPr>
          <p:cNvGrpSpPr/>
          <p:nvPr/>
        </p:nvGrpSpPr>
        <p:grpSpPr>
          <a:xfrm>
            <a:off x="72052" y="1674650"/>
            <a:ext cx="12047896" cy="3297632"/>
            <a:chOff x="72052" y="1186384"/>
            <a:chExt cx="12047896" cy="3297632"/>
          </a:xfrm>
        </p:grpSpPr>
        <p:sp>
          <p:nvSpPr>
            <p:cNvPr id="86" name="Rettangolo 85">
              <a:extLst>
                <a:ext uri="{FF2B5EF4-FFF2-40B4-BE49-F238E27FC236}">
                  <a16:creationId xmlns:a16="http://schemas.microsoft.com/office/drawing/2014/main" id="{9D31795F-977A-493A-9B92-1A81FE3CC876}"/>
                </a:ext>
              </a:extLst>
            </p:cNvPr>
            <p:cNvSpPr/>
            <p:nvPr/>
          </p:nvSpPr>
          <p:spPr>
            <a:xfrm>
              <a:off x="72052" y="1186384"/>
              <a:ext cx="12047895" cy="32976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4" name="Gruppo 83">
              <a:extLst>
                <a:ext uri="{FF2B5EF4-FFF2-40B4-BE49-F238E27FC236}">
                  <a16:creationId xmlns:a16="http://schemas.microsoft.com/office/drawing/2014/main" id="{4F078929-F28E-4C49-8452-D21EFB6BED08}"/>
                </a:ext>
              </a:extLst>
            </p:cNvPr>
            <p:cNvGrpSpPr/>
            <p:nvPr/>
          </p:nvGrpSpPr>
          <p:grpSpPr>
            <a:xfrm>
              <a:off x="188703" y="1186384"/>
              <a:ext cx="11931245" cy="3106896"/>
              <a:chOff x="188703" y="1186384"/>
              <a:chExt cx="11931245" cy="3106896"/>
            </a:xfrm>
            <a:solidFill>
              <a:schemeClr val="bg1"/>
            </a:solidFill>
          </p:grpSpPr>
          <p:sp>
            <p:nvSpPr>
              <p:cNvPr id="2" name="CasellaDiTesto 1">
                <a:extLst>
                  <a:ext uri="{FF2B5EF4-FFF2-40B4-BE49-F238E27FC236}">
                    <a16:creationId xmlns:a16="http://schemas.microsoft.com/office/drawing/2014/main" id="{5F52A767-2F29-4CF2-A551-69F6F2158612}"/>
                  </a:ext>
                </a:extLst>
              </p:cNvPr>
              <p:cNvSpPr txBox="1"/>
              <p:nvPr/>
            </p:nvSpPr>
            <p:spPr>
              <a:xfrm rot="16200000">
                <a:off x="1112671" y="2532765"/>
                <a:ext cx="2117824" cy="369332"/>
              </a:xfrm>
              <a:prstGeom prst="rect">
                <a:avLst/>
              </a:prstGeom>
              <a:grpFill/>
              <a:ln w="22225">
                <a:solidFill>
                  <a:schemeClr val="tx1"/>
                </a:solidFill>
              </a:ln>
            </p:spPr>
            <p:txBody>
              <a:bodyPr wrap="none" rtlCol="0">
                <a:spAutoFit/>
              </a:bodyPr>
              <a:lstStyle/>
              <a:p>
                <a:r>
                  <a:rPr lang="en-US" b="1" dirty="0"/>
                  <a:t>CONV2D (3x3x16, 1)</a:t>
                </a:r>
              </a:p>
            </p:txBody>
          </p:sp>
          <p:pic>
            <p:nvPicPr>
              <p:cNvPr id="3" name="Picture 2" descr="mnist | TensorFlow Datasets">
                <a:extLst>
                  <a:ext uri="{FF2B5EF4-FFF2-40B4-BE49-F238E27FC236}">
                    <a16:creationId xmlns:a16="http://schemas.microsoft.com/office/drawing/2014/main" id="{C50EB3DF-0469-4D51-AB8C-A754E751DCA7}"/>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1284" t="11468" r="8716" b="8454"/>
              <a:stretch/>
            </p:blipFill>
            <p:spPr bwMode="auto">
              <a:xfrm>
                <a:off x="188703" y="1905376"/>
                <a:ext cx="1622532" cy="1624104"/>
              </a:xfrm>
              <a:prstGeom prst="rect">
                <a:avLst/>
              </a:prstGeom>
              <a:grpFill/>
            </p:spPr>
          </p:pic>
          <p:sp>
            <p:nvSpPr>
              <p:cNvPr id="8" name="CasellaDiTesto 7">
                <a:extLst>
                  <a:ext uri="{FF2B5EF4-FFF2-40B4-BE49-F238E27FC236}">
                    <a16:creationId xmlns:a16="http://schemas.microsoft.com/office/drawing/2014/main" id="{13D9475D-475A-4E60-8DAB-9510F9548D67}"/>
                  </a:ext>
                </a:extLst>
              </p:cNvPr>
              <p:cNvSpPr txBox="1"/>
              <p:nvPr/>
            </p:nvSpPr>
            <p:spPr>
              <a:xfrm rot="16200000">
                <a:off x="3445694" y="2532764"/>
                <a:ext cx="2117824" cy="369332"/>
              </a:xfrm>
              <a:prstGeom prst="rect">
                <a:avLst/>
              </a:prstGeom>
              <a:grpFill/>
              <a:ln w="22225">
                <a:solidFill>
                  <a:schemeClr val="tx1"/>
                </a:solidFill>
              </a:ln>
            </p:spPr>
            <p:txBody>
              <a:bodyPr wrap="none" rtlCol="0">
                <a:spAutoFit/>
              </a:bodyPr>
              <a:lstStyle/>
              <a:p>
                <a:r>
                  <a:rPr lang="en-US" b="1" dirty="0"/>
                  <a:t>CONV2D (3x3x32, 1)</a:t>
                </a:r>
              </a:p>
            </p:txBody>
          </p:sp>
          <p:sp>
            <p:nvSpPr>
              <p:cNvPr id="10" name="CasellaDiTesto 9">
                <a:extLst>
                  <a:ext uri="{FF2B5EF4-FFF2-40B4-BE49-F238E27FC236}">
                    <a16:creationId xmlns:a16="http://schemas.microsoft.com/office/drawing/2014/main" id="{0E6E3A9C-91CC-4EE6-AE35-58CE0BD0AB0A}"/>
                  </a:ext>
                </a:extLst>
              </p:cNvPr>
              <p:cNvSpPr txBox="1"/>
              <p:nvPr/>
            </p:nvSpPr>
            <p:spPr>
              <a:xfrm rot="16200000">
                <a:off x="1977568" y="2532765"/>
                <a:ext cx="1510926" cy="369332"/>
              </a:xfrm>
              <a:prstGeom prst="rect">
                <a:avLst/>
              </a:prstGeom>
              <a:grpFill/>
              <a:ln w="22225">
                <a:solidFill>
                  <a:schemeClr val="tx1"/>
                </a:solidFill>
              </a:ln>
            </p:spPr>
            <p:txBody>
              <a:bodyPr wrap="none" rtlCol="0">
                <a:spAutoFit/>
              </a:bodyPr>
              <a:lstStyle/>
              <a:p>
                <a:r>
                  <a:rPr lang="en-US" b="1" dirty="0" err="1"/>
                  <a:t>MaxPool</a:t>
                </a:r>
                <a:r>
                  <a:rPr lang="en-US" b="1" dirty="0"/>
                  <a:t>(2x2)</a:t>
                </a:r>
              </a:p>
            </p:txBody>
          </p:sp>
          <p:cxnSp>
            <p:nvCxnSpPr>
              <p:cNvPr id="5" name="Connettore 2 4">
                <a:extLst>
                  <a:ext uri="{FF2B5EF4-FFF2-40B4-BE49-F238E27FC236}">
                    <a16:creationId xmlns:a16="http://schemas.microsoft.com/office/drawing/2014/main" id="{B73194F3-819E-45C3-BD6A-BE203622BB3E}"/>
                  </a:ext>
                </a:extLst>
              </p:cNvPr>
              <p:cNvCxnSpPr>
                <a:cxnSpLocks/>
                <a:stCxn id="39" idx="2"/>
                <a:endCxn id="8" idx="0"/>
              </p:cNvCxnSpPr>
              <p:nvPr/>
            </p:nvCxnSpPr>
            <p:spPr>
              <a:xfrm flipV="1">
                <a:off x="3404590" y="2717430"/>
                <a:ext cx="915350" cy="882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a16="http://schemas.microsoft.com/office/drawing/2014/main" id="{3DB6108B-F4F0-48A9-907F-57ACDEBCFE82}"/>
                  </a:ext>
                </a:extLst>
              </p:cNvPr>
              <p:cNvSpPr txBox="1"/>
              <p:nvPr/>
            </p:nvSpPr>
            <p:spPr>
              <a:xfrm>
                <a:off x="225620" y="3923948"/>
                <a:ext cx="1402948" cy="369332"/>
              </a:xfrm>
              <a:prstGeom prst="rect">
                <a:avLst/>
              </a:prstGeom>
              <a:grpFill/>
              <a:ln w="22225">
                <a:solidFill>
                  <a:schemeClr val="tx1"/>
                </a:solidFill>
              </a:ln>
            </p:spPr>
            <p:txBody>
              <a:bodyPr wrap="none" rtlCol="0">
                <a:spAutoFit/>
              </a:bodyPr>
              <a:lstStyle/>
              <a:p>
                <a:r>
                  <a:rPr lang="en-US" b="1" dirty="0"/>
                  <a:t>(N, 28, 28, 1)</a:t>
                </a:r>
              </a:p>
            </p:txBody>
          </p:sp>
          <p:sp>
            <p:nvSpPr>
              <p:cNvPr id="13" name="CasellaDiTesto 12">
                <a:extLst>
                  <a:ext uri="{FF2B5EF4-FFF2-40B4-BE49-F238E27FC236}">
                    <a16:creationId xmlns:a16="http://schemas.microsoft.com/office/drawing/2014/main" id="{A674DEC2-1663-4A08-A2E7-CC1D9708AF96}"/>
                  </a:ext>
                </a:extLst>
              </p:cNvPr>
              <p:cNvSpPr txBox="1"/>
              <p:nvPr/>
            </p:nvSpPr>
            <p:spPr>
              <a:xfrm>
                <a:off x="2808447" y="3923948"/>
                <a:ext cx="1519968" cy="369332"/>
              </a:xfrm>
              <a:prstGeom prst="rect">
                <a:avLst/>
              </a:prstGeom>
              <a:grpFill/>
              <a:ln w="22225">
                <a:solidFill>
                  <a:schemeClr val="tx1"/>
                </a:solidFill>
              </a:ln>
            </p:spPr>
            <p:txBody>
              <a:bodyPr wrap="none" rtlCol="0">
                <a:spAutoFit/>
              </a:bodyPr>
              <a:lstStyle/>
              <a:p>
                <a:r>
                  <a:rPr lang="en-US" b="1" dirty="0"/>
                  <a:t>(N, 14, 14, 16)</a:t>
                </a:r>
              </a:p>
            </p:txBody>
          </p:sp>
          <p:cxnSp>
            <p:nvCxnSpPr>
              <p:cNvPr id="14" name="Connettore a gomito 13">
                <a:extLst>
                  <a:ext uri="{FF2B5EF4-FFF2-40B4-BE49-F238E27FC236}">
                    <a16:creationId xmlns:a16="http://schemas.microsoft.com/office/drawing/2014/main" id="{EE2974DD-9228-4CEB-A29D-E7A16290FF0D}"/>
                  </a:ext>
                </a:extLst>
              </p:cNvPr>
              <p:cNvCxnSpPr>
                <a:cxnSpLocks/>
                <a:stCxn id="39" idx="2"/>
                <a:endCxn id="13" idx="0"/>
              </p:cNvCxnSpPr>
              <p:nvPr/>
            </p:nvCxnSpPr>
            <p:spPr>
              <a:xfrm>
                <a:off x="3404590" y="2726250"/>
                <a:ext cx="163841" cy="1197698"/>
              </a:xfrm>
              <a:prstGeom prst="bentConnector2">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6" name="CasellaDiTesto 25">
                <a:extLst>
                  <a:ext uri="{FF2B5EF4-FFF2-40B4-BE49-F238E27FC236}">
                    <a16:creationId xmlns:a16="http://schemas.microsoft.com/office/drawing/2014/main" id="{BE7951F0-0EAA-4214-A41C-97A1200591D8}"/>
                  </a:ext>
                </a:extLst>
              </p:cNvPr>
              <p:cNvSpPr txBox="1"/>
              <p:nvPr/>
            </p:nvSpPr>
            <p:spPr>
              <a:xfrm rot="16200000">
                <a:off x="4250438" y="2532763"/>
                <a:ext cx="1510926" cy="369332"/>
              </a:xfrm>
              <a:prstGeom prst="rect">
                <a:avLst/>
              </a:prstGeom>
              <a:grpFill/>
              <a:ln w="22225">
                <a:solidFill>
                  <a:schemeClr val="tx1"/>
                </a:solidFill>
              </a:ln>
            </p:spPr>
            <p:txBody>
              <a:bodyPr wrap="none" rtlCol="0">
                <a:spAutoFit/>
              </a:bodyPr>
              <a:lstStyle/>
              <a:p>
                <a:r>
                  <a:rPr lang="en-US" b="1" dirty="0" err="1"/>
                  <a:t>MaxPool</a:t>
                </a:r>
                <a:r>
                  <a:rPr lang="en-US" b="1" dirty="0"/>
                  <a:t>(2x2)</a:t>
                </a:r>
              </a:p>
            </p:txBody>
          </p:sp>
          <p:cxnSp>
            <p:nvCxnSpPr>
              <p:cNvPr id="27" name="Connettore 2 26">
                <a:extLst>
                  <a:ext uri="{FF2B5EF4-FFF2-40B4-BE49-F238E27FC236}">
                    <a16:creationId xmlns:a16="http://schemas.microsoft.com/office/drawing/2014/main" id="{AE65638E-D908-46BB-9A90-0C96DE4191DC}"/>
                  </a:ext>
                </a:extLst>
              </p:cNvPr>
              <p:cNvCxnSpPr>
                <a:cxnSpLocks/>
                <a:stCxn id="44" idx="2"/>
                <a:endCxn id="32" idx="0"/>
              </p:cNvCxnSpPr>
              <p:nvPr/>
            </p:nvCxnSpPr>
            <p:spPr>
              <a:xfrm flipV="1">
                <a:off x="5677018" y="2717430"/>
                <a:ext cx="1070882" cy="5985"/>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8" name="CasellaDiTesto 27">
                <a:extLst>
                  <a:ext uri="{FF2B5EF4-FFF2-40B4-BE49-F238E27FC236}">
                    <a16:creationId xmlns:a16="http://schemas.microsoft.com/office/drawing/2014/main" id="{463381A0-A9C1-42B6-B67D-333F46705E72}"/>
                  </a:ext>
                </a:extLst>
              </p:cNvPr>
              <p:cNvSpPr txBox="1"/>
              <p:nvPr/>
            </p:nvSpPr>
            <p:spPr>
              <a:xfrm>
                <a:off x="5299881" y="3914520"/>
                <a:ext cx="1285929" cy="369332"/>
              </a:xfrm>
              <a:prstGeom prst="rect">
                <a:avLst/>
              </a:prstGeom>
              <a:grpFill/>
              <a:ln w="22225">
                <a:solidFill>
                  <a:schemeClr val="tx1"/>
                </a:solidFill>
              </a:ln>
            </p:spPr>
            <p:txBody>
              <a:bodyPr wrap="none" rtlCol="0">
                <a:spAutoFit/>
              </a:bodyPr>
              <a:lstStyle/>
              <a:p>
                <a:r>
                  <a:rPr lang="en-US" b="1" dirty="0"/>
                  <a:t>(N, 7, 7, 32)</a:t>
                </a:r>
              </a:p>
            </p:txBody>
          </p:sp>
          <p:cxnSp>
            <p:nvCxnSpPr>
              <p:cNvPr id="29" name="Connettore a gomito 28">
                <a:extLst>
                  <a:ext uri="{FF2B5EF4-FFF2-40B4-BE49-F238E27FC236}">
                    <a16:creationId xmlns:a16="http://schemas.microsoft.com/office/drawing/2014/main" id="{0F824FEE-7089-45E9-A3F2-1486175C5D14}"/>
                  </a:ext>
                </a:extLst>
              </p:cNvPr>
              <p:cNvCxnSpPr>
                <a:cxnSpLocks/>
                <a:stCxn id="44" idx="2"/>
                <a:endCxn id="28" idx="0"/>
              </p:cNvCxnSpPr>
              <p:nvPr/>
            </p:nvCxnSpPr>
            <p:spPr>
              <a:xfrm>
                <a:off x="5677018" y="2723415"/>
                <a:ext cx="265828" cy="1191105"/>
              </a:xfrm>
              <a:prstGeom prst="bentConnector2">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2" name="CasellaDiTesto 31">
                <a:extLst>
                  <a:ext uri="{FF2B5EF4-FFF2-40B4-BE49-F238E27FC236}">
                    <a16:creationId xmlns:a16="http://schemas.microsoft.com/office/drawing/2014/main" id="{EF715F31-B3D8-41D4-ABC6-6F47D2CCB4F3}"/>
                  </a:ext>
                </a:extLst>
              </p:cNvPr>
              <p:cNvSpPr txBox="1"/>
              <p:nvPr/>
            </p:nvSpPr>
            <p:spPr>
              <a:xfrm rot="16200000">
                <a:off x="5873654" y="2532764"/>
                <a:ext cx="2117824" cy="369332"/>
              </a:xfrm>
              <a:prstGeom prst="rect">
                <a:avLst/>
              </a:prstGeom>
              <a:grpFill/>
              <a:ln w="22225">
                <a:solidFill>
                  <a:schemeClr val="tx1"/>
                </a:solidFill>
              </a:ln>
            </p:spPr>
            <p:txBody>
              <a:bodyPr wrap="none" rtlCol="0">
                <a:spAutoFit/>
              </a:bodyPr>
              <a:lstStyle/>
              <a:p>
                <a:r>
                  <a:rPr lang="en-US" b="1" dirty="0"/>
                  <a:t>CONV2D (3x3x64, 1)</a:t>
                </a:r>
              </a:p>
            </p:txBody>
          </p:sp>
          <p:sp>
            <p:nvSpPr>
              <p:cNvPr id="34" name="CasellaDiTesto 33">
                <a:extLst>
                  <a:ext uri="{FF2B5EF4-FFF2-40B4-BE49-F238E27FC236}">
                    <a16:creationId xmlns:a16="http://schemas.microsoft.com/office/drawing/2014/main" id="{C616EE7A-97E2-4BDB-9E2D-13F390603FF7}"/>
                  </a:ext>
                </a:extLst>
              </p:cNvPr>
              <p:cNvSpPr txBox="1"/>
              <p:nvPr/>
            </p:nvSpPr>
            <p:spPr>
              <a:xfrm rot="16200000">
                <a:off x="6678398" y="2532763"/>
                <a:ext cx="1510926" cy="369332"/>
              </a:xfrm>
              <a:prstGeom prst="rect">
                <a:avLst/>
              </a:prstGeom>
              <a:grpFill/>
              <a:ln w="22225">
                <a:solidFill>
                  <a:schemeClr val="tx1"/>
                </a:solidFill>
              </a:ln>
            </p:spPr>
            <p:txBody>
              <a:bodyPr wrap="none" rtlCol="0">
                <a:spAutoFit/>
              </a:bodyPr>
              <a:lstStyle/>
              <a:p>
                <a:r>
                  <a:rPr lang="en-US" b="1" dirty="0" err="1"/>
                  <a:t>MaxPool</a:t>
                </a:r>
                <a:r>
                  <a:rPr lang="en-US" b="1" dirty="0"/>
                  <a:t>(2x2)</a:t>
                </a:r>
              </a:p>
            </p:txBody>
          </p:sp>
          <p:cxnSp>
            <p:nvCxnSpPr>
              <p:cNvPr id="35" name="Connettore 2 34">
                <a:extLst>
                  <a:ext uri="{FF2B5EF4-FFF2-40B4-BE49-F238E27FC236}">
                    <a16:creationId xmlns:a16="http://schemas.microsoft.com/office/drawing/2014/main" id="{4F0575DC-A458-48A3-8365-D606A910BFF9}"/>
                  </a:ext>
                </a:extLst>
              </p:cNvPr>
              <p:cNvCxnSpPr>
                <a:cxnSpLocks/>
                <a:stCxn id="53" idx="2"/>
                <a:endCxn id="58" idx="0"/>
              </p:cNvCxnSpPr>
              <p:nvPr/>
            </p:nvCxnSpPr>
            <p:spPr>
              <a:xfrm>
                <a:off x="8102209" y="2726249"/>
                <a:ext cx="398466" cy="607"/>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6" name="CasellaDiTesto 35">
                <a:extLst>
                  <a:ext uri="{FF2B5EF4-FFF2-40B4-BE49-F238E27FC236}">
                    <a16:creationId xmlns:a16="http://schemas.microsoft.com/office/drawing/2014/main" id="{3662FB9E-EFBC-441A-9023-D69631D66809}"/>
                  </a:ext>
                </a:extLst>
              </p:cNvPr>
              <p:cNvSpPr txBox="1"/>
              <p:nvPr/>
            </p:nvSpPr>
            <p:spPr>
              <a:xfrm>
                <a:off x="7634460" y="3914520"/>
                <a:ext cx="1285929" cy="369332"/>
              </a:xfrm>
              <a:prstGeom prst="rect">
                <a:avLst/>
              </a:prstGeom>
              <a:grpFill/>
              <a:ln w="22225">
                <a:solidFill>
                  <a:schemeClr val="tx1"/>
                </a:solidFill>
              </a:ln>
            </p:spPr>
            <p:txBody>
              <a:bodyPr wrap="none" rtlCol="0">
                <a:spAutoFit/>
              </a:bodyPr>
              <a:lstStyle/>
              <a:p>
                <a:r>
                  <a:rPr lang="en-US" b="1" dirty="0"/>
                  <a:t>(N, 3, 3, 64)</a:t>
                </a:r>
              </a:p>
            </p:txBody>
          </p:sp>
          <p:cxnSp>
            <p:nvCxnSpPr>
              <p:cNvPr id="37" name="Connettore a gomito 36">
                <a:extLst>
                  <a:ext uri="{FF2B5EF4-FFF2-40B4-BE49-F238E27FC236}">
                    <a16:creationId xmlns:a16="http://schemas.microsoft.com/office/drawing/2014/main" id="{F7A66EC8-D652-4643-AE6B-6F7AE10BE41D}"/>
                  </a:ext>
                </a:extLst>
              </p:cNvPr>
              <p:cNvCxnSpPr>
                <a:cxnSpLocks/>
                <a:stCxn id="53" idx="2"/>
                <a:endCxn id="36" idx="0"/>
              </p:cNvCxnSpPr>
              <p:nvPr/>
            </p:nvCxnSpPr>
            <p:spPr>
              <a:xfrm>
                <a:off x="8102209" y="2726249"/>
                <a:ext cx="175216" cy="1188271"/>
              </a:xfrm>
              <a:prstGeom prst="bentConnector2">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9" name="CasellaDiTesto 38">
                <a:extLst>
                  <a:ext uri="{FF2B5EF4-FFF2-40B4-BE49-F238E27FC236}">
                    <a16:creationId xmlns:a16="http://schemas.microsoft.com/office/drawing/2014/main" id="{C46EF2E3-217B-41EA-9553-7FE0FB6384AD}"/>
                  </a:ext>
                </a:extLst>
              </p:cNvPr>
              <p:cNvSpPr txBox="1"/>
              <p:nvPr/>
            </p:nvSpPr>
            <p:spPr>
              <a:xfrm rot="16200000">
                <a:off x="2885249" y="2541584"/>
                <a:ext cx="669350" cy="369332"/>
              </a:xfrm>
              <a:prstGeom prst="rect">
                <a:avLst/>
              </a:prstGeom>
              <a:grpFill/>
              <a:ln w="22225">
                <a:solidFill>
                  <a:schemeClr val="tx1"/>
                </a:solidFill>
              </a:ln>
            </p:spPr>
            <p:txBody>
              <a:bodyPr wrap="none" rtlCol="0">
                <a:spAutoFit/>
              </a:bodyPr>
              <a:lstStyle/>
              <a:p>
                <a:r>
                  <a:rPr lang="en-US" b="1" dirty="0"/>
                  <a:t>ReLU</a:t>
                </a:r>
              </a:p>
            </p:txBody>
          </p:sp>
          <p:sp>
            <p:nvSpPr>
              <p:cNvPr id="44" name="CasellaDiTesto 43">
                <a:extLst>
                  <a:ext uri="{FF2B5EF4-FFF2-40B4-BE49-F238E27FC236}">
                    <a16:creationId xmlns:a16="http://schemas.microsoft.com/office/drawing/2014/main" id="{BAF8F7AA-CBAA-4707-ACA1-C61C31592C4C}"/>
                  </a:ext>
                </a:extLst>
              </p:cNvPr>
              <p:cNvSpPr txBox="1"/>
              <p:nvPr/>
            </p:nvSpPr>
            <p:spPr>
              <a:xfrm rot="16200000">
                <a:off x="5157677" y="2538749"/>
                <a:ext cx="669350" cy="369332"/>
              </a:xfrm>
              <a:prstGeom prst="rect">
                <a:avLst/>
              </a:prstGeom>
              <a:grpFill/>
              <a:ln w="22225">
                <a:solidFill>
                  <a:schemeClr val="tx1"/>
                </a:solidFill>
              </a:ln>
            </p:spPr>
            <p:txBody>
              <a:bodyPr wrap="none" rtlCol="0">
                <a:spAutoFit/>
              </a:bodyPr>
              <a:lstStyle/>
              <a:p>
                <a:r>
                  <a:rPr lang="en-US" b="1" dirty="0"/>
                  <a:t>ReLU</a:t>
                </a:r>
              </a:p>
            </p:txBody>
          </p:sp>
          <p:sp>
            <p:nvSpPr>
              <p:cNvPr id="53" name="CasellaDiTesto 52">
                <a:extLst>
                  <a:ext uri="{FF2B5EF4-FFF2-40B4-BE49-F238E27FC236}">
                    <a16:creationId xmlns:a16="http://schemas.microsoft.com/office/drawing/2014/main" id="{1BDF7064-7BEB-49A3-98CF-312227B29488}"/>
                  </a:ext>
                </a:extLst>
              </p:cNvPr>
              <p:cNvSpPr txBox="1"/>
              <p:nvPr/>
            </p:nvSpPr>
            <p:spPr>
              <a:xfrm rot="16200000">
                <a:off x="7582868" y="2541583"/>
                <a:ext cx="669350" cy="369332"/>
              </a:xfrm>
              <a:prstGeom prst="rect">
                <a:avLst/>
              </a:prstGeom>
              <a:grpFill/>
              <a:ln w="22225">
                <a:solidFill>
                  <a:schemeClr val="tx1"/>
                </a:solidFill>
              </a:ln>
            </p:spPr>
            <p:txBody>
              <a:bodyPr wrap="none" rtlCol="0">
                <a:spAutoFit/>
              </a:bodyPr>
              <a:lstStyle/>
              <a:p>
                <a:r>
                  <a:rPr lang="en-US" b="1" dirty="0"/>
                  <a:t>ReLU</a:t>
                </a:r>
              </a:p>
            </p:txBody>
          </p:sp>
          <p:sp>
            <p:nvSpPr>
              <p:cNvPr id="58" name="CasellaDiTesto 57">
                <a:extLst>
                  <a:ext uri="{FF2B5EF4-FFF2-40B4-BE49-F238E27FC236}">
                    <a16:creationId xmlns:a16="http://schemas.microsoft.com/office/drawing/2014/main" id="{E6626D13-6D79-4AB1-A9A5-6A6E85516CED}"/>
                  </a:ext>
                </a:extLst>
              </p:cNvPr>
              <p:cNvSpPr txBox="1"/>
              <p:nvPr/>
            </p:nvSpPr>
            <p:spPr>
              <a:xfrm rot="16200000">
                <a:off x="8297542" y="2403690"/>
                <a:ext cx="1052596" cy="646331"/>
              </a:xfrm>
              <a:prstGeom prst="rect">
                <a:avLst/>
              </a:prstGeom>
              <a:grpFill/>
              <a:ln w="22225">
                <a:solidFill>
                  <a:schemeClr val="tx1"/>
                </a:solidFill>
              </a:ln>
            </p:spPr>
            <p:txBody>
              <a:bodyPr wrap="none" rtlCol="0">
                <a:spAutoFit/>
              </a:bodyPr>
              <a:lstStyle/>
              <a:p>
                <a:pPr algn="ctr"/>
                <a:r>
                  <a:rPr lang="en-US" b="1" dirty="0"/>
                  <a:t>Extractor</a:t>
                </a:r>
              </a:p>
              <a:p>
                <a:pPr algn="ctr"/>
                <a:r>
                  <a:rPr lang="en-US" b="1" dirty="0"/>
                  <a:t>(Flatten)</a:t>
                </a:r>
              </a:p>
            </p:txBody>
          </p:sp>
          <p:sp>
            <p:nvSpPr>
              <p:cNvPr id="60" name="CasellaDiTesto 59">
                <a:extLst>
                  <a:ext uri="{FF2B5EF4-FFF2-40B4-BE49-F238E27FC236}">
                    <a16:creationId xmlns:a16="http://schemas.microsoft.com/office/drawing/2014/main" id="{6592479A-DDAE-431E-953A-CCB8774A1D61}"/>
                  </a:ext>
                </a:extLst>
              </p:cNvPr>
              <p:cNvSpPr txBox="1"/>
              <p:nvPr/>
            </p:nvSpPr>
            <p:spPr>
              <a:xfrm>
                <a:off x="8783579" y="1186384"/>
                <a:ext cx="1407758" cy="646331"/>
              </a:xfrm>
              <a:prstGeom prst="rect">
                <a:avLst/>
              </a:prstGeom>
              <a:grpFill/>
              <a:ln w="22225">
                <a:solidFill>
                  <a:schemeClr val="tx1"/>
                </a:solidFill>
              </a:ln>
            </p:spPr>
            <p:txBody>
              <a:bodyPr wrap="none" rtlCol="0">
                <a:spAutoFit/>
              </a:bodyPr>
              <a:lstStyle/>
              <a:p>
                <a:pPr algn="ctr"/>
                <a:r>
                  <a:rPr lang="en-US" b="1" dirty="0"/>
                  <a:t>(N, 3*3*64)=</a:t>
                </a:r>
              </a:p>
              <a:p>
                <a:pPr algn="ctr"/>
                <a:r>
                  <a:rPr lang="en-US" b="1" dirty="0"/>
                  <a:t>=(N, 576)</a:t>
                </a:r>
              </a:p>
            </p:txBody>
          </p:sp>
          <p:cxnSp>
            <p:nvCxnSpPr>
              <p:cNvPr id="61" name="Connettore a gomito 60">
                <a:extLst>
                  <a:ext uri="{FF2B5EF4-FFF2-40B4-BE49-F238E27FC236}">
                    <a16:creationId xmlns:a16="http://schemas.microsoft.com/office/drawing/2014/main" id="{A831AA66-110F-4AC6-A5E7-40E5F08E43EB}"/>
                  </a:ext>
                </a:extLst>
              </p:cNvPr>
              <p:cNvCxnSpPr>
                <a:cxnSpLocks/>
                <a:stCxn id="58" idx="2"/>
                <a:endCxn id="60" idx="2"/>
              </p:cNvCxnSpPr>
              <p:nvPr/>
            </p:nvCxnSpPr>
            <p:spPr>
              <a:xfrm flipV="1">
                <a:off x="9147006" y="1832715"/>
                <a:ext cx="340452" cy="894141"/>
              </a:xfrm>
              <a:prstGeom prst="bentConnector2">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7" name="Connettore 2 66">
                <a:extLst>
                  <a:ext uri="{FF2B5EF4-FFF2-40B4-BE49-F238E27FC236}">
                    <a16:creationId xmlns:a16="http://schemas.microsoft.com/office/drawing/2014/main" id="{3D3A8485-217A-4718-9EEF-96FCAB678414}"/>
                  </a:ext>
                </a:extLst>
              </p:cNvPr>
              <p:cNvCxnSpPr>
                <a:cxnSpLocks/>
                <a:stCxn id="58" idx="2"/>
              </p:cNvCxnSpPr>
              <p:nvPr/>
            </p:nvCxnSpPr>
            <p:spPr>
              <a:xfrm>
                <a:off x="9147006" y="2726856"/>
                <a:ext cx="732281"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0" name="CasellaDiTesto 69">
                <a:extLst>
                  <a:ext uri="{FF2B5EF4-FFF2-40B4-BE49-F238E27FC236}">
                    <a16:creationId xmlns:a16="http://schemas.microsoft.com/office/drawing/2014/main" id="{15050555-7634-4C4E-AE50-CBAD2D25BCF9}"/>
                  </a:ext>
                </a:extLst>
              </p:cNvPr>
              <p:cNvSpPr txBox="1"/>
              <p:nvPr/>
            </p:nvSpPr>
            <p:spPr>
              <a:xfrm rot="16200000">
                <a:off x="9343245" y="2524190"/>
                <a:ext cx="1441420" cy="369332"/>
              </a:xfrm>
              <a:prstGeom prst="rect">
                <a:avLst/>
              </a:prstGeom>
              <a:grpFill/>
              <a:ln w="22225">
                <a:solidFill>
                  <a:schemeClr val="tx1"/>
                </a:solidFill>
              </a:ln>
            </p:spPr>
            <p:txBody>
              <a:bodyPr wrap="none" rtlCol="0">
                <a:spAutoFit/>
              </a:bodyPr>
              <a:lstStyle/>
              <a:p>
                <a:r>
                  <a:rPr lang="en-US" b="1" dirty="0"/>
                  <a:t>Dense (1024)</a:t>
                </a:r>
              </a:p>
            </p:txBody>
          </p:sp>
          <p:sp>
            <p:nvSpPr>
              <p:cNvPr id="71" name="CasellaDiTesto 70">
                <a:extLst>
                  <a:ext uri="{FF2B5EF4-FFF2-40B4-BE49-F238E27FC236}">
                    <a16:creationId xmlns:a16="http://schemas.microsoft.com/office/drawing/2014/main" id="{7B9E1A30-A317-4CC8-BF17-56A8F4BD2EFE}"/>
                  </a:ext>
                </a:extLst>
              </p:cNvPr>
              <p:cNvSpPr txBox="1"/>
              <p:nvPr/>
            </p:nvSpPr>
            <p:spPr>
              <a:xfrm rot="16200000">
                <a:off x="10670298" y="2523336"/>
                <a:ext cx="1207382" cy="369332"/>
              </a:xfrm>
              <a:prstGeom prst="rect">
                <a:avLst/>
              </a:prstGeom>
              <a:grpFill/>
              <a:ln w="22225">
                <a:solidFill>
                  <a:schemeClr val="tx1"/>
                </a:solidFill>
              </a:ln>
            </p:spPr>
            <p:txBody>
              <a:bodyPr wrap="none" rtlCol="0">
                <a:spAutoFit/>
              </a:bodyPr>
              <a:lstStyle/>
              <a:p>
                <a:r>
                  <a:rPr lang="en-US" b="1" dirty="0"/>
                  <a:t>Dense (10)</a:t>
                </a:r>
              </a:p>
            </p:txBody>
          </p:sp>
          <p:cxnSp>
            <p:nvCxnSpPr>
              <p:cNvPr id="72" name="Connettore 2 71">
                <a:extLst>
                  <a:ext uri="{FF2B5EF4-FFF2-40B4-BE49-F238E27FC236}">
                    <a16:creationId xmlns:a16="http://schemas.microsoft.com/office/drawing/2014/main" id="{35306D47-D896-4FDF-B1D2-7D051559EF1F}"/>
                  </a:ext>
                </a:extLst>
              </p:cNvPr>
              <p:cNvCxnSpPr>
                <a:cxnSpLocks/>
                <a:stCxn id="70" idx="2"/>
                <a:endCxn id="75" idx="0"/>
              </p:cNvCxnSpPr>
              <p:nvPr/>
            </p:nvCxnSpPr>
            <p:spPr>
              <a:xfrm flipV="1">
                <a:off x="10248621" y="2708855"/>
                <a:ext cx="263299" cy="1"/>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5" name="CasellaDiTesto 74">
                <a:extLst>
                  <a:ext uri="{FF2B5EF4-FFF2-40B4-BE49-F238E27FC236}">
                    <a16:creationId xmlns:a16="http://schemas.microsoft.com/office/drawing/2014/main" id="{91EA60B8-3CB3-4997-B50C-6483FB7BD80B}"/>
                  </a:ext>
                </a:extLst>
              </p:cNvPr>
              <p:cNvSpPr txBox="1"/>
              <p:nvPr/>
            </p:nvSpPr>
            <p:spPr>
              <a:xfrm rot="16200000">
                <a:off x="9958851" y="2524189"/>
                <a:ext cx="1475469" cy="369332"/>
              </a:xfrm>
              <a:prstGeom prst="rect">
                <a:avLst/>
              </a:prstGeom>
              <a:grpFill/>
              <a:ln w="22225">
                <a:solidFill>
                  <a:schemeClr val="tx1"/>
                </a:solidFill>
              </a:ln>
            </p:spPr>
            <p:txBody>
              <a:bodyPr wrap="none" rtlCol="0">
                <a:spAutoFit/>
              </a:bodyPr>
              <a:lstStyle/>
              <a:p>
                <a:r>
                  <a:rPr lang="en-US" b="1" dirty="0"/>
                  <a:t>Dropout (0.5)</a:t>
                </a:r>
              </a:p>
            </p:txBody>
          </p:sp>
          <p:cxnSp>
            <p:nvCxnSpPr>
              <p:cNvPr id="80" name="Connettore 2 79">
                <a:extLst>
                  <a:ext uri="{FF2B5EF4-FFF2-40B4-BE49-F238E27FC236}">
                    <a16:creationId xmlns:a16="http://schemas.microsoft.com/office/drawing/2014/main" id="{3244835E-9AE7-47AC-BE9D-0A8E7178BA9C}"/>
                  </a:ext>
                </a:extLst>
              </p:cNvPr>
              <p:cNvCxnSpPr>
                <a:cxnSpLocks/>
                <a:stCxn id="75" idx="2"/>
                <a:endCxn id="71" idx="0"/>
              </p:cNvCxnSpPr>
              <p:nvPr/>
            </p:nvCxnSpPr>
            <p:spPr>
              <a:xfrm flipV="1">
                <a:off x="10881252" y="2708002"/>
                <a:ext cx="208071" cy="853"/>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3" name="Connettore a gomito 82">
                <a:extLst>
                  <a:ext uri="{FF2B5EF4-FFF2-40B4-BE49-F238E27FC236}">
                    <a16:creationId xmlns:a16="http://schemas.microsoft.com/office/drawing/2014/main" id="{BF162328-57C8-4167-ADB6-CE75F60A1C5B}"/>
                  </a:ext>
                </a:extLst>
              </p:cNvPr>
              <p:cNvCxnSpPr>
                <a:cxnSpLocks/>
                <a:stCxn id="71" idx="2"/>
                <a:endCxn id="85" idx="0"/>
              </p:cNvCxnSpPr>
              <p:nvPr/>
            </p:nvCxnSpPr>
            <p:spPr>
              <a:xfrm>
                <a:off x="11458655" y="2708002"/>
                <a:ext cx="225918" cy="1198966"/>
              </a:xfrm>
              <a:prstGeom prst="bentConnector4">
                <a:avLst>
                  <a:gd name="adj1" fmla="val 101187"/>
                  <a:gd name="adj2" fmla="val 5770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5" name="CasellaDiTesto 84">
                <a:extLst>
                  <a:ext uri="{FF2B5EF4-FFF2-40B4-BE49-F238E27FC236}">
                    <a16:creationId xmlns:a16="http://schemas.microsoft.com/office/drawing/2014/main" id="{6D868303-A172-4CCB-85A0-0345CC4DC7BE}"/>
                  </a:ext>
                </a:extLst>
              </p:cNvPr>
              <p:cNvSpPr txBox="1"/>
              <p:nvPr/>
            </p:nvSpPr>
            <p:spPr>
              <a:xfrm>
                <a:off x="11249197" y="3906968"/>
                <a:ext cx="870751" cy="369332"/>
              </a:xfrm>
              <a:prstGeom prst="rect">
                <a:avLst/>
              </a:prstGeom>
              <a:grpFill/>
              <a:ln w="22225">
                <a:solidFill>
                  <a:schemeClr val="tx1"/>
                </a:solidFill>
              </a:ln>
            </p:spPr>
            <p:txBody>
              <a:bodyPr wrap="none" rtlCol="0">
                <a:spAutoFit/>
              </a:bodyPr>
              <a:lstStyle/>
              <a:p>
                <a:r>
                  <a:rPr lang="en-US" b="1" dirty="0"/>
                  <a:t>Output</a:t>
                </a:r>
              </a:p>
            </p:txBody>
          </p:sp>
        </p:grpSp>
      </p:grpSp>
      <p:sp>
        <p:nvSpPr>
          <p:cNvPr id="90" name="CasellaDiTesto 89">
            <a:extLst>
              <a:ext uri="{FF2B5EF4-FFF2-40B4-BE49-F238E27FC236}">
                <a16:creationId xmlns:a16="http://schemas.microsoft.com/office/drawing/2014/main" id="{8F44A4EC-CB87-46C4-9053-D6180A0B7F25}"/>
              </a:ext>
            </a:extLst>
          </p:cNvPr>
          <p:cNvSpPr txBox="1"/>
          <p:nvPr/>
        </p:nvSpPr>
        <p:spPr>
          <a:xfrm>
            <a:off x="173042" y="-17585"/>
            <a:ext cx="3257880" cy="553998"/>
          </a:xfrm>
          <a:prstGeom prst="rect">
            <a:avLst/>
          </a:prstGeom>
          <a:noFill/>
        </p:spPr>
        <p:txBody>
          <a:bodyPr wrap="none" rtlCol="0">
            <a:spAutoFit/>
          </a:bodyPr>
          <a:lstStyle/>
          <a:p>
            <a:r>
              <a:rPr lang="en-US" sz="3000" b="1" dirty="0" err="1"/>
              <a:t>LeNet</a:t>
            </a:r>
            <a:r>
              <a:rPr lang="en-US" sz="3000" b="1" dirty="0"/>
              <a:t> Like network</a:t>
            </a:r>
          </a:p>
        </p:txBody>
      </p:sp>
    </p:spTree>
    <p:extLst>
      <p:ext uri="{BB962C8B-B14F-4D97-AF65-F5344CB8AC3E}">
        <p14:creationId xmlns:p14="http://schemas.microsoft.com/office/powerpoint/2010/main" val="360507593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BA49B5CB-0E59-47F5-A598-B008FEAB60F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555" t="5848" r="6725" b="6140"/>
          <a:stretch/>
        </p:blipFill>
        <p:spPr bwMode="auto">
          <a:xfrm>
            <a:off x="11390552" y="-17585"/>
            <a:ext cx="801448" cy="80411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662D03B7-781F-465F-B63F-5FECEC74ED4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2882" t="12118" r="9832" b="18598"/>
          <a:stretch/>
        </p:blipFill>
        <p:spPr bwMode="auto">
          <a:xfrm>
            <a:off x="11435555" y="786534"/>
            <a:ext cx="731111" cy="655404"/>
          </a:xfrm>
          <a:prstGeom prst="rect">
            <a:avLst/>
          </a:prstGeom>
          <a:noFill/>
          <a:extLst>
            <a:ext uri="{909E8E84-426E-40DD-AFC4-6F175D3DCCD1}">
              <a14:hiddenFill xmlns:a14="http://schemas.microsoft.com/office/drawing/2010/main">
                <a:solidFill>
                  <a:srgbClr val="FFFFFF"/>
                </a:solidFill>
              </a14:hiddenFill>
            </a:ext>
          </a:extLst>
        </p:spPr>
      </p:pic>
      <p:pic>
        <p:nvPicPr>
          <p:cNvPr id="6" name="Immagine 5">
            <a:extLst>
              <a:ext uri="{FF2B5EF4-FFF2-40B4-BE49-F238E27FC236}">
                <a16:creationId xmlns:a16="http://schemas.microsoft.com/office/drawing/2014/main" id="{E506EE41-8FBF-4069-BE3E-A9357494240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80313" y="0"/>
            <a:ext cx="801447" cy="800101"/>
          </a:xfrm>
          <a:prstGeom prst="rect">
            <a:avLst/>
          </a:prstGeom>
          <a:ln>
            <a:noFill/>
          </a:ln>
          <a:effectLst>
            <a:outerShdw blurRad="292100" dist="139700" dir="2700000" algn="tl" rotWithShape="0">
              <a:srgbClr val="333333">
                <a:alpha val="65000"/>
              </a:srgbClr>
            </a:outerShdw>
          </a:effectLst>
        </p:spPr>
      </p:pic>
      <p:sp>
        <p:nvSpPr>
          <p:cNvPr id="9" name="CasellaDiTesto 8">
            <a:extLst>
              <a:ext uri="{FF2B5EF4-FFF2-40B4-BE49-F238E27FC236}">
                <a16:creationId xmlns:a16="http://schemas.microsoft.com/office/drawing/2014/main" id="{78F30BA7-DC35-49CF-8F0D-1A9CA614DB74}"/>
              </a:ext>
            </a:extLst>
          </p:cNvPr>
          <p:cNvSpPr txBox="1"/>
          <p:nvPr/>
        </p:nvSpPr>
        <p:spPr>
          <a:xfrm>
            <a:off x="8484823" y="6488668"/>
            <a:ext cx="3707177" cy="369332"/>
          </a:xfrm>
          <a:prstGeom prst="rect">
            <a:avLst/>
          </a:prstGeom>
          <a:noFill/>
        </p:spPr>
        <p:txBody>
          <a:bodyPr wrap="square" rtlCol="0">
            <a:spAutoFit/>
          </a:bodyPr>
          <a:lstStyle/>
          <a:p>
            <a:r>
              <a:rPr lang="en-US" i="1" dirty="0"/>
              <a:t>INAF School of AI, Naples, April 14-17</a:t>
            </a:r>
          </a:p>
        </p:txBody>
      </p:sp>
      <p:grpSp>
        <p:nvGrpSpPr>
          <p:cNvPr id="31" name="Gruppo 30">
            <a:extLst>
              <a:ext uri="{FF2B5EF4-FFF2-40B4-BE49-F238E27FC236}">
                <a16:creationId xmlns:a16="http://schemas.microsoft.com/office/drawing/2014/main" id="{265FC4BF-9164-445D-B8C7-4A4ED63F0C52}"/>
              </a:ext>
            </a:extLst>
          </p:cNvPr>
          <p:cNvGrpSpPr/>
          <p:nvPr/>
        </p:nvGrpSpPr>
        <p:grpSpPr>
          <a:xfrm>
            <a:off x="228600" y="854532"/>
            <a:ext cx="10148972" cy="5231943"/>
            <a:chOff x="228600" y="854532"/>
            <a:chExt cx="10148972" cy="5231943"/>
          </a:xfrm>
        </p:grpSpPr>
        <p:grpSp>
          <p:nvGrpSpPr>
            <p:cNvPr id="17" name="Gruppo 16">
              <a:extLst>
                <a:ext uri="{FF2B5EF4-FFF2-40B4-BE49-F238E27FC236}">
                  <a16:creationId xmlns:a16="http://schemas.microsoft.com/office/drawing/2014/main" id="{7CC79479-DF2F-416D-BA4C-7F9A97143807}"/>
                </a:ext>
              </a:extLst>
            </p:cNvPr>
            <p:cNvGrpSpPr/>
            <p:nvPr/>
          </p:nvGrpSpPr>
          <p:grpSpPr>
            <a:xfrm>
              <a:off x="228600" y="854532"/>
              <a:ext cx="10148972" cy="5231943"/>
              <a:chOff x="228600" y="854532"/>
              <a:chExt cx="10148972" cy="5231943"/>
            </a:xfrm>
          </p:grpSpPr>
          <p:sp>
            <p:nvSpPr>
              <p:cNvPr id="15" name="Rettangolo 14">
                <a:extLst>
                  <a:ext uri="{FF2B5EF4-FFF2-40B4-BE49-F238E27FC236}">
                    <a16:creationId xmlns:a16="http://schemas.microsoft.com/office/drawing/2014/main" id="{0D9D2117-11BD-449C-B711-44E92EB5A296}"/>
                  </a:ext>
                </a:extLst>
              </p:cNvPr>
              <p:cNvSpPr/>
              <p:nvPr/>
            </p:nvSpPr>
            <p:spPr>
              <a:xfrm>
                <a:off x="228600" y="854532"/>
                <a:ext cx="10148972" cy="52319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asellaDiTesto 6">
                <a:extLst>
                  <a:ext uri="{FF2B5EF4-FFF2-40B4-BE49-F238E27FC236}">
                    <a16:creationId xmlns:a16="http://schemas.microsoft.com/office/drawing/2014/main" id="{EE6A9FEA-C2CF-4C26-B6D4-635C2D223B20}"/>
                  </a:ext>
                </a:extLst>
              </p:cNvPr>
              <p:cNvSpPr txBox="1"/>
              <p:nvPr/>
            </p:nvSpPr>
            <p:spPr>
              <a:xfrm>
                <a:off x="2017546" y="1646940"/>
                <a:ext cx="2085764" cy="369332"/>
              </a:xfrm>
              <a:prstGeom prst="rect">
                <a:avLst/>
              </a:prstGeom>
              <a:solidFill>
                <a:schemeClr val="bg1"/>
              </a:solidFill>
              <a:ln w="22225">
                <a:solidFill>
                  <a:schemeClr val="tx1"/>
                </a:solidFill>
              </a:ln>
            </p:spPr>
            <p:txBody>
              <a:bodyPr wrap="none" rtlCol="0">
                <a:spAutoFit/>
              </a:bodyPr>
              <a:lstStyle/>
              <a:p>
                <a:r>
                  <a:rPr lang="en-US" b="1" dirty="0"/>
                  <a:t>CONV2D (3x3xM, 1)</a:t>
                </a:r>
              </a:p>
            </p:txBody>
          </p:sp>
          <p:sp>
            <p:nvSpPr>
              <p:cNvPr id="8" name="CasellaDiTesto 7">
                <a:extLst>
                  <a:ext uri="{FF2B5EF4-FFF2-40B4-BE49-F238E27FC236}">
                    <a16:creationId xmlns:a16="http://schemas.microsoft.com/office/drawing/2014/main" id="{BAD50586-D59F-4DA5-9FF2-2BFDB56B2D1F}"/>
                  </a:ext>
                </a:extLst>
              </p:cNvPr>
              <p:cNvSpPr txBox="1"/>
              <p:nvPr/>
            </p:nvSpPr>
            <p:spPr>
              <a:xfrm>
                <a:off x="2285915" y="3460857"/>
                <a:ext cx="1347420" cy="369332"/>
              </a:xfrm>
              <a:prstGeom prst="rect">
                <a:avLst/>
              </a:prstGeom>
              <a:solidFill>
                <a:schemeClr val="bg1"/>
              </a:solidFill>
              <a:ln w="22225">
                <a:solidFill>
                  <a:schemeClr val="tx1"/>
                </a:solidFill>
              </a:ln>
            </p:spPr>
            <p:txBody>
              <a:bodyPr wrap="none" rtlCol="0">
                <a:spAutoFit/>
              </a:bodyPr>
              <a:lstStyle/>
              <a:p>
                <a:r>
                  <a:rPr lang="en-US" b="1" dirty="0" err="1"/>
                  <a:t>MaxPool</a:t>
                </a:r>
                <a:r>
                  <a:rPr lang="en-US" b="1" dirty="0"/>
                  <a:t> (p)</a:t>
                </a:r>
              </a:p>
            </p:txBody>
          </p:sp>
          <p:sp>
            <p:nvSpPr>
              <p:cNvPr id="10" name="CasellaDiTesto 9">
                <a:extLst>
                  <a:ext uri="{FF2B5EF4-FFF2-40B4-BE49-F238E27FC236}">
                    <a16:creationId xmlns:a16="http://schemas.microsoft.com/office/drawing/2014/main" id="{CCB6FA41-6DE4-497E-A871-27B6EE0D446E}"/>
                  </a:ext>
                </a:extLst>
              </p:cNvPr>
              <p:cNvSpPr txBox="1"/>
              <p:nvPr/>
            </p:nvSpPr>
            <p:spPr>
              <a:xfrm>
                <a:off x="2325188" y="3943113"/>
                <a:ext cx="1268874" cy="369332"/>
              </a:xfrm>
              <a:prstGeom prst="rect">
                <a:avLst/>
              </a:prstGeom>
              <a:solidFill>
                <a:schemeClr val="bg1"/>
              </a:solidFill>
              <a:ln w="22225">
                <a:solidFill>
                  <a:schemeClr val="tx1"/>
                </a:solidFill>
              </a:ln>
            </p:spPr>
            <p:txBody>
              <a:bodyPr wrap="none" rtlCol="0">
                <a:spAutoFit/>
              </a:bodyPr>
              <a:lstStyle/>
              <a:p>
                <a:r>
                  <a:rPr lang="en-US" b="1" dirty="0"/>
                  <a:t>Leaky ReLU</a:t>
                </a:r>
              </a:p>
            </p:txBody>
          </p:sp>
          <p:sp>
            <p:nvSpPr>
              <p:cNvPr id="11" name="CasellaDiTesto 10">
                <a:extLst>
                  <a:ext uri="{FF2B5EF4-FFF2-40B4-BE49-F238E27FC236}">
                    <a16:creationId xmlns:a16="http://schemas.microsoft.com/office/drawing/2014/main" id="{7827F5D1-207B-4FE6-904A-07DCD659ECEC}"/>
                  </a:ext>
                </a:extLst>
              </p:cNvPr>
              <p:cNvSpPr txBox="1"/>
              <p:nvPr/>
            </p:nvSpPr>
            <p:spPr>
              <a:xfrm>
                <a:off x="2017546" y="2134229"/>
                <a:ext cx="2085764" cy="369332"/>
              </a:xfrm>
              <a:prstGeom prst="rect">
                <a:avLst/>
              </a:prstGeom>
              <a:solidFill>
                <a:schemeClr val="bg1"/>
              </a:solidFill>
              <a:ln w="22225">
                <a:solidFill>
                  <a:schemeClr val="tx1"/>
                </a:solidFill>
              </a:ln>
            </p:spPr>
            <p:txBody>
              <a:bodyPr wrap="none" rtlCol="0">
                <a:spAutoFit/>
              </a:bodyPr>
              <a:lstStyle/>
              <a:p>
                <a:r>
                  <a:rPr lang="en-US" b="1" dirty="0"/>
                  <a:t>CONV2D (3x3xM, 1)</a:t>
                </a:r>
              </a:p>
            </p:txBody>
          </p:sp>
          <p:sp>
            <p:nvSpPr>
              <p:cNvPr id="3" name="Freccia circolare 2">
                <a:extLst>
                  <a:ext uri="{FF2B5EF4-FFF2-40B4-BE49-F238E27FC236}">
                    <a16:creationId xmlns:a16="http://schemas.microsoft.com/office/drawing/2014/main" id="{E8F370FA-E35D-46E1-A72E-5E65215D81FF}"/>
                  </a:ext>
                </a:extLst>
              </p:cNvPr>
              <p:cNvSpPr/>
              <p:nvPr/>
            </p:nvSpPr>
            <p:spPr>
              <a:xfrm>
                <a:off x="4334192" y="1989780"/>
                <a:ext cx="942975" cy="1027561"/>
              </a:xfrm>
              <a:prstGeom prst="circularArrow">
                <a:avLst>
                  <a:gd name="adj1" fmla="val 4856"/>
                  <a:gd name="adj2" fmla="val 913999"/>
                  <a:gd name="adj3" fmla="val 21023271"/>
                  <a:gd name="adj4" fmla="val 3820924"/>
                  <a:gd name="adj5" fmla="val 1359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Parentesi graffa chiusa 3">
                <a:extLst>
                  <a:ext uri="{FF2B5EF4-FFF2-40B4-BE49-F238E27FC236}">
                    <a16:creationId xmlns:a16="http://schemas.microsoft.com/office/drawing/2014/main" id="{585BC7BE-2B16-4119-8551-08C2B16A1996}"/>
                  </a:ext>
                </a:extLst>
              </p:cNvPr>
              <p:cNvSpPr/>
              <p:nvPr/>
            </p:nvSpPr>
            <p:spPr>
              <a:xfrm>
                <a:off x="4042380" y="1578030"/>
                <a:ext cx="333375" cy="1900110"/>
              </a:xfrm>
              <a:prstGeom prst="rightBrace">
                <a:avLst>
                  <a:gd name="adj1" fmla="val 59762"/>
                  <a:gd name="adj2" fmla="val 50606"/>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CasellaDiTesto 12">
                <a:extLst>
                  <a:ext uri="{FF2B5EF4-FFF2-40B4-BE49-F238E27FC236}">
                    <a16:creationId xmlns:a16="http://schemas.microsoft.com/office/drawing/2014/main" id="{5196F576-7EC8-4CE9-9663-B7BAF0EB9951}"/>
                  </a:ext>
                </a:extLst>
              </p:cNvPr>
              <p:cNvSpPr txBox="1"/>
              <p:nvPr/>
            </p:nvSpPr>
            <p:spPr>
              <a:xfrm>
                <a:off x="2017546" y="2917760"/>
                <a:ext cx="2085764" cy="369332"/>
              </a:xfrm>
              <a:prstGeom prst="rect">
                <a:avLst/>
              </a:prstGeom>
              <a:solidFill>
                <a:schemeClr val="bg1"/>
              </a:solidFill>
              <a:ln w="22225">
                <a:solidFill>
                  <a:schemeClr val="tx1"/>
                </a:solidFill>
              </a:ln>
            </p:spPr>
            <p:txBody>
              <a:bodyPr wrap="none" rtlCol="0">
                <a:spAutoFit/>
              </a:bodyPr>
              <a:lstStyle/>
              <a:p>
                <a:r>
                  <a:rPr lang="en-US" b="1" dirty="0"/>
                  <a:t>CONV2D (3x3xM, 1)</a:t>
                </a:r>
              </a:p>
            </p:txBody>
          </p:sp>
          <p:sp>
            <p:nvSpPr>
              <p:cNvPr id="5" name="CasellaDiTesto 4">
                <a:extLst>
                  <a:ext uri="{FF2B5EF4-FFF2-40B4-BE49-F238E27FC236}">
                    <a16:creationId xmlns:a16="http://schemas.microsoft.com/office/drawing/2014/main" id="{44748A98-60BB-4538-A126-AF37FBF88F2C}"/>
                  </a:ext>
                </a:extLst>
              </p:cNvPr>
              <p:cNvSpPr txBox="1"/>
              <p:nvPr/>
            </p:nvSpPr>
            <p:spPr>
              <a:xfrm>
                <a:off x="2830423" y="2464439"/>
                <a:ext cx="421910" cy="492443"/>
              </a:xfrm>
              <a:prstGeom prst="rect">
                <a:avLst/>
              </a:prstGeom>
              <a:noFill/>
            </p:spPr>
            <p:txBody>
              <a:bodyPr wrap="none" rtlCol="0">
                <a:spAutoFit/>
              </a:bodyPr>
              <a:lstStyle/>
              <a:p>
                <a:r>
                  <a:rPr lang="en-US" sz="2600" b="1" dirty="0"/>
                  <a:t>…</a:t>
                </a:r>
              </a:p>
            </p:txBody>
          </p:sp>
          <p:sp>
            <p:nvSpPr>
              <p:cNvPr id="12" name="CasellaDiTesto 11">
                <a:extLst>
                  <a:ext uri="{FF2B5EF4-FFF2-40B4-BE49-F238E27FC236}">
                    <a16:creationId xmlns:a16="http://schemas.microsoft.com/office/drawing/2014/main" id="{BCEA0E6A-4CF7-4B19-884B-454F87811BDC}"/>
                  </a:ext>
                </a:extLst>
              </p:cNvPr>
              <p:cNvSpPr txBox="1"/>
              <p:nvPr/>
            </p:nvSpPr>
            <p:spPr>
              <a:xfrm>
                <a:off x="4480910" y="2288116"/>
                <a:ext cx="649537" cy="430887"/>
              </a:xfrm>
              <a:prstGeom prst="rect">
                <a:avLst/>
              </a:prstGeom>
              <a:noFill/>
            </p:spPr>
            <p:txBody>
              <a:bodyPr wrap="none" rtlCol="0">
                <a:spAutoFit/>
              </a:bodyPr>
              <a:lstStyle/>
              <a:p>
                <a:r>
                  <a:rPr lang="en-US" sz="2200" b="1" dirty="0" err="1"/>
                  <a:t>xNC</a:t>
                </a:r>
                <a:endParaRPr lang="en-US" sz="2200" b="1" dirty="0"/>
              </a:p>
            </p:txBody>
          </p:sp>
          <p:sp>
            <p:nvSpPr>
              <p:cNvPr id="16" name="CasellaDiTesto 15">
                <a:extLst>
                  <a:ext uri="{FF2B5EF4-FFF2-40B4-BE49-F238E27FC236}">
                    <a16:creationId xmlns:a16="http://schemas.microsoft.com/office/drawing/2014/main" id="{850F30D6-0F38-4C23-B32F-F42AAEFA0AA2}"/>
                  </a:ext>
                </a:extLst>
              </p:cNvPr>
              <p:cNvSpPr txBox="1"/>
              <p:nvPr/>
            </p:nvSpPr>
            <p:spPr>
              <a:xfrm>
                <a:off x="350204" y="2288891"/>
                <a:ext cx="1152110" cy="646331"/>
              </a:xfrm>
              <a:prstGeom prst="rect">
                <a:avLst/>
              </a:prstGeom>
              <a:solidFill>
                <a:schemeClr val="bg1"/>
              </a:solidFill>
              <a:ln w="22225">
                <a:solidFill>
                  <a:schemeClr val="tx1"/>
                </a:solidFill>
              </a:ln>
            </p:spPr>
            <p:txBody>
              <a:bodyPr wrap="none" rtlCol="0">
                <a:spAutoFit/>
              </a:bodyPr>
              <a:lstStyle/>
              <a:p>
                <a:pPr algn="ctr"/>
                <a:r>
                  <a:rPr lang="en-US" b="1" dirty="0"/>
                  <a:t>BLOCK</a:t>
                </a:r>
              </a:p>
              <a:p>
                <a:pPr algn="ctr"/>
                <a:r>
                  <a:rPr lang="en-US" b="1" dirty="0"/>
                  <a:t>(NC, M, p)</a:t>
                </a:r>
              </a:p>
            </p:txBody>
          </p:sp>
          <p:sp>
            <p:nvSpPr>
              <p:cNvPr id="14" name="CasellaDiTesto 13">
                <a:extLst>
                  <a:ext uri="{FF2B5EF4-FFF2-40B4-BE49-F238E27FC236}">
                    <a16:creationId xmlns:a16="http://schemas.microsoft.com/office/drawing/2014/main" id="{E34B8C22-4D87-46E7-AEED-735B12119CAC}"/>
                  </a:ext>
                </a:extLst>
              </p:cNvPr>
              <p:cNvSpPr txBox="1"/>
              <p:nvPr/>
            </p:nvSpPr>
            <p:spPr>
              <a:xfrm>
                <a:off x="1632372" y="2395313"/>
                <a:ext cx="351378" cy="492443"/>
              </a:xfrm>
              <a:prstGeom prst="rect">
                <a:avLst/>
              </a:prstGeom>
              <a:noFill/>
            </p:spPr>
            <p:txBody>
              <a:bodyPr wrap="none" rtlCol="0">
                <a:spAutoFit/>
              </a:bodyPr>
              <a:lstStyle/>
              <a:p>
                <a:r>
                  <a:rPr lang="en-US" sz="2600" b="1" dirty="0"/>
                  <a:t>≡</a:t>
                </a:r>
              </a:p>
            </p:txBody>
          </p:sp>
          <p:sp>
            <p:nvSpPr>
              <p:cNvPr id="18" name="CasellaDiTesto 17">
                <a:extLst>
                  <a:ext uri="{FF2B5EF4-FFF2-40B4-BE49-F238E27FC236}">
                    <a16:creationId xmlns:a16="http://schemas.microsoft.com/office/drawing/2014/main" id="{1EB8CC8D-4B80-43F3-BE06-C4E434A7826F}"/>
                  </a:ext>
                </a:extLst>
              </p:cNvPr>
              <p:cNvSpPr txBox="1"/>
              <p:nvPr/>
            </p:nvSpPr>
            <p:spPr>
              <a:xfrm>
                <a:off x="7545087" y="1244518"/>
                <a:ext cx="785793" cy="369332"/>
              </a:xfrm>
              <a:prstGeom prst="rect">
                <a:avLst/>
              </a:prstGeom>
              <a:solidFill>
                <a:schemeClr val="bg1"/>
              </a:solidFill>
              <a:ln w="22225">
                <a:solidFill>
                  <a:schemeClr val="tx1"/>
                </a:solidFill>
              </a:ln>
            </p:spPr>
            <p:txBody>
              <a:bodyPr wrap="none" rtlCol="0">
                <a:spAutoFit/>
              </a:bodyPr>
              <a:lstStyle/>
              <a:p>
                <a:r>
                  <a:rPr lang="en-US" b="1" dirty="0"/>
                  <a:t>INPUT</a:t>
                </a:r>
              </a:p>
            </p:txBody>
          </p:sp>
          <p:sp>
            <p:nvSpPr>
              <p:cNvPr id="19" name="CasellaDiTesto 18">
                <a:extLst>
                  <a:ext uri="{FF2B5EF4-FFF2-40B4-BE49-F238E27FC236}">
                    <a16:creationId xmlns:a16="http://schemas.microsoft.com/office/drawing/2014/main" id="{26F24AAD-3319-4BA3-846D-8BE023E1C9CE}"/>
                  </a:ext>
                </a:extLst>
              </p:cNvPr>
              <p:cNvSpPr txBox="1"/>
              <p:nvPr/>
            </p:nvSpPr>
            <p:spPr>
              <a:xfrm>
                <a:off x="6810164" y="1785318"/>
                <a:ext cx="2182777" cy="369332"/>
              </a:xfrm>
              <a:prstGeom prst="rect">
                <a:avLst/>
              </a:prstGeom>
              <a:solidFill>
                <a:schemeClr val="bg1"/>
              </a:solidFill>
              <a:ln w="22225">
                <a:solidFill>
                  <a:schemeClr val="tx1"/>
                </a:solidFill>
              </a:ln>
            </p:spPr>
            <p:txBody>
              <a:bodyPr wrap="none" rtlCol="0">
                <a:spAutoFit/>
              </a:bodyPr>
              <a:lstStyle/>
              <a:p>
                <a:r>
                  <a:rPr lang="en-US" b="1" dirty="0"/>
                  <a:t>BLOCK</a:t>
                </a:r>
                <a:r>
                  <a:rPr lang="en-US" b="1" baseline="-25000" dirty="0"/>
                  <a:t>1 </a:t>
                </a:r>
                <a:r>
                  <a:rPr lang="en-US" b="1" dirty="0"/>
                  <a:t>(NC</a:t>
                </a:r>
                <a:r>
                  <a:rPr lang="en-US" b="1" baseline="-25000" dirty="0"/>
                  <a:t>1</a:t>
                </a:r>
                <a:r>
                  <a:rPr lang="en-US" b="1" dirty="0"/>
                  <a:t>, M</a:t>
                </a:r>
                <a:r>
                  <a:rPr lang="en-US" b="1" baseline="-25000" dirty="0"/>
                  <a:t>1</a:t>
                </a:r>
                <a:r>
                  <a:rPr lang="en-US" b="1" dirty="0"/>
                  <a:t>, p</a:t>
                </a:r>
                <a:r>
                  <a:rPr lang="en-US" b="1" baseline="-25000" dirty="0"/>
                  <a:t>1</a:t>
                </a:r>
                <a:r>
                  <a:rPr lang="en-US" b="1" dirty="0"/>
                  <a:t>)</a:t>
                </a:r>
              </a:p>
            </p:txBody>
          </p:sp>
          <p:sp>
            <p:nvSpPr>
              <p:cNvPr id="21" name="CasellaDiTesto 20">
                <a:extLst>
                  <a:ext uri="{FF2B5EF4-FFF2-40B4-BE49-F238E27FC236}">
                    <a16:creationId xmlns:a16="http://schemas.microsoft.com/office/drawing/2014/main" id="{6C1E2EBF-6095-4121-9C77-362B8F8FB2E8}"/>
                  </a:ext>
                </a:extLst>
              </p:cNvPr>
              <p:cNvSpPr txBox="1"/>
              <p:nvPr/>
            </p:nvSpPr>
            <p:spPr>
              <a:xfrm>
                <a:off x="6810164" y="2326118"/>
                <a:ext cx="2208425" cy="369332"/>
              </a:xfrm>
              <a:prstGeom prst="rect">
                <a:avLst/>
              </a:prstGeom>
              <a:solidFill>
                <a:schemeClr val="bg1"/>
              </a:solidFill>
              <a:ln w="22225">
                <a:solidFill>
                  <a:schemeClr val="tx1"/>
                </a:solidFill>
              </a:ln>
            </p:spPr>
            <p:txBody>
              <a:bodyPr wrap="none" rtlCol="0">
                <a:spAutoFit/>
              </a:bodyPr>
              <a:lstStyle/>
              <a:p>
                <a:r>
                  <a:rPr lang="en-US" b="1" dirty="0"/>
                  <a:t>BLOCK</a:t>
                </a:r>
                <a:r>
                  <a:rPr lang="en-US" b="1" baseline="-25000" dirty="0"/>
                  <a:t>2 </a:t>
                </a:r>
                <a:r>
                  <a:rPr lang="en-US" b="1" dirty="0"/>
                  <a:t>(NC</a:t>
                </a:r>
                <a:r>
                  <a:rPr lang="en-US" b="1" baseline="-25000" dirty="0"/>
                  <a:t>2</a:t>
                </a:r>
                <a:r>
                  <a:rPr lang="en-US" b="1" dirty="0"/>
                  <a:t>, M</a:t>
                </a:r>
                <a:r>
                  <a:rPr lang="en-US" b="1" baseline="-25000" dirty="0"/>
                  <a:t>2</a:t>
                </a:r>
                <a:r>
                  <a:rPr lang="en-US" b="1" dirty="0"/>
                  <a:t>, p</a:t>
                </a:r>
                <a:r>
                  <a:rPr lang="en-US" b="1" baseline="-25000" dirty="0"/>
                  <a:t>2</a:t>
                </a:r>
                <a:r>
                  <a:rPr lang="en-US" b="1" dirty="0"/>
                  <a:t>)</a:t>
                </a:r>
              </a:p>
            </p:txBody>
          </p:sp>
          <p:sp>
            <p:nvSpPr>
              <p:cNvPr id="22" name="CasellaDiTesto 21">
                <a:extLst>
                  <a:ext uri="{FF2B5EF4-FFF2-40B4-BE49-F238E27FC236}">
                    <a16:creationId xmlns:a16="http://schemas.microsoft.com/office/drawing/2014/main" id="{649FF932-4A75-4F6B-8DE0-6A937CAA7D34}"/>
                  </a:ext>
                </a:extLst>
              </p:cNvPr>
              <p:cNvSpPr txBox="1"/>
              <p:nvPr/>
            </p:nvSpPr>
            <p:spPr>
              <a:xfrm>
                <a:off x="6617621" y="3059668"/>
                <a:ext cx="2640723" cy="369332"/>
              </a:xfrm>
              <a:prstGeom prst="rect">
                <a:avLst/>
              </a:prstGeom>
              <a:solidFill>
                <a:schemeClr val="bg1"/>
              </a:solidFill>
              <a:ln w="22225">
                <a:solidFill>
                  <a:schemeClr val="tx1"/>
                </a:solidFill>
              </a:ln>
            </p:spPr>
            <p:txBody>
              <a:bodyPr wrap="none" rtlCol="0">
                <a:spAutoFit/>
              </a:bodyPr>
              <a:lstStyle/>
              <a:p>
                <a:r>
                  <a:rPr lang="en-US" b="1" dirty="0"/>
                  <a:t>BLOCK</a:t>
                </a:r>
                <a:r>
                  <a:rPr lang="en-US" b="1" baseline="-25000" dirty="0"/>
                  <a:t>NB </a:t>
                </a:r>
                <a:r>
                  <a:rPr lang="en-US" b="1" dirty="0"/>
                  <a:t>(NC</a:t>
                </a:r>
                <a:r>
                  <a:rPr lang="en-US" b="1" baseline="-25000" dirty="0"/>
                  <a:t>NB</a:t>
                </a:r>
                <a:r>
                  <a:rPr lang="en-US" b="1" dirty="0"/>
                  <a:t>, M</a:t>
                </a:r>
                <a:r>
                  <a:rPr lang="en-US" b="1" baseline="-25000" dirty="0"/>
                  <a:t>NB</a:t>
                </a:r>
                <a:r>
                  <a:rPr lang="en-US" b="1" dirty="0"/>
                  <a:t>, </a:t>
                </a:r>
                <a:r>
                  <a:rPr lang="en-US" b="1" dirty="0" err="1"/>
                  <a:t>p</a:t>
                </a:r>
                <a:r>
                  <a:rPr lang="en-US" b="1" baseline="-25000" dirty="0" err="1"/>
                  <a:t>NB</a:t>
                </a:r>
                <a:r>
                  <a:rPr lang="en-US" b="1" dirty="0"/>
                  <a:t>)</a:t>
                </a:r>
              </a:p>
            </p:txBody>
          </p:sp>
          <p:sp>
            <p:nvSpPr>
              <p:cNvPr id="23" name="CasellaDiTesto 22">
                <a:extLst>
                  <a:ext uri="{FF2B5EF4-FFF2-40B4-BE49-F238E27FC236}">
                    <a16:creationId xmlns:a16="http://schemas.microsoft.com/office/drawing/2014/main" id="{81AAD1A4-FE02-41D9-9274-0B7E0A61A8FF}"/>
                  </a:ext>
                </a:extLst>
              </p:cNvPr>
              <p:cNvSpPr txBox="1"/>
              <p:nvPr/>
            </p:nvSpPr>
            <p:spPr>
              <a:xfrm>
                <a:off x="7388078" y="3671286"/>
                <a:ext cx="1052596" cy="369332"/>
              </a:xfrm>
              <a:prstGeom prst="rect">
                <a:avLst/>
              </a:prstGeom>
              <a:solidFill>
                <a:schemeClr val="bg1"/>
              </a:solidFill>
              <a:ln w="22225">
                <a:solidFill>
                  <a:schemeClr val="tx1"/>
                </a:solidFill>
              </a:ln>
            </p:spPr>
            <p:txBody>
              <a:bodyPr wrap="none" rtlCol="0">
                <a:spAutoFit/>
              </a:bodyPr>
              <a:lstStyle/>
              <a:p>
                <a:r>
                  <a:rPr lang="en-US" b="1" dirty="0"/>
                  <a:t>Extractor</a:t>
                </a:r>
              </a:p>
            </p:txBody>
          </p:sp>
          <p:sp>
            <p:nvSpPr>
              <p:cNvPr id="24" name="CasellaDiTesto 23">
                <a:extLst>
                  <a:ext uri="{FF2B5EF4-FFF2-40B4-BE49-F238E27FC236}">
                    <a16:creationId xmlns:a16="http://schemas.microsoft.com/office/drawing/2014/main" id="{97C96F8D-55CE-42A4-B171-EAFABFCBC0EA}"/>
                  </a:ext>
                </a:extLst>
              </p:cNvPr>
              <p:cNvSpPr txBox="1"/>
              <p:nvPr/>
            </p:nvSpPr>
            <p:spPr>
              <a:xfrm>
                <a:off x="7265801" y="4149352"/>
                <a:ext cx="1271502" cy="369332"/>
              </a:xfrm>
              <a:prstGeom prst="rect">
                <a:avLst/>
              </a:prstGeom>
              <a:solidFill>
                <a:schemeClr val="bg1"/>
              </a:solidFill>
              <a:ln w="22225">
                <a:solidFill>
                  <a:schemeClr val="tx1"/>
                </a:solidFill>
              </a:ln>
            </p:spPr>
            <p:txBody>
              <a:bodyPr wrap="none" rtlCol="0">
                <a:spAutoFit/>
              </a:bodyPr>
              <a:lstStyle/>
              <a:p>
                <a:r>
                  <a:rPr lang="en-US" b="1" dirty="0"/>
                  <a:t>Dense (HN)</a:t>
                </a:r>
              </a:p>
            </p:txBody>
          </p:sp>
          <p:sp>
            <p:nvSpPr>
              <p:cNvPr id="25" name="CasellaDiTesto 24">
                <a:extLst>
                  <a:ext uri="{FF2B5EF4-FFF2-40B4-BE49-F238E27FC236}">
                    <a16:creationId xmlns:a16="http://schemas.microsoft.com/office/drawing/2014/main" id="{FAEB5792-5F2E-45B6-AAE9-ED6E05CBFC44}"/>
                  </a:ext>
                </a:extLst>
              </p:cNvPr>
              <p:cNvSpPr txBox="1"/>
              <p:nvPr/>
            </p:nvSpPr>
            <p:spPr>
              <a:xfrm>
                <a:off x="7187863" y="4673518"/>
                <a:ext cx="1427378" cy="369332"/>
              </a:xfrm>
              <a:prstGeom prst="rect">
                <a:avLst/>
              </a:prstGeom>
              <a:solidFill>
                <a:schemeClr val="bg1"/>
              </a:solidFill>
              <a:ln w="22225">
                <a:solidFill>
                  <a:schemeClr val="tx1"/>
                </a:solidFill>
              </a:ln>
            </p:spPr>
            <p:txBody>
              <a:bodyPr wrap="none" rtlCol="0">
                <a:spAutoFit/>
              </a:bodyPr>
              <a:lstStyle/>
              <a:p>
                <a:r>
                  <a:rPr lang="en-US" b="1" dirty="0"/>
                  <a:t>Dropout (</a:t>
                </a:r>
                <a:r>
                  <a:rPr lang="en-US" b="1" dirty="0" err="1"/>
                  <a:t>dp</a:t>
                </a:r>
                <a:r>
                  <a:rPr lang="en-US" b="1" dirty="0"/>
                  <a:t>)</a:t>
                </a:r>
              </a:p>
            </p:txBody>
          </p:sp>
          <p:sp>
            <p:nvSpPr>
              <p:cNvPr id="26" name="CasellaDiTesto 25">
                <a:extLst>
                  <a:ext uri="{FF2B5EF4-FFF2-40B4-BE49-F238E27FC236}">
                    <a16:creationId xmlns:a16="http://schemas.microsoft.com/office/drawing/2014/main" id="{CD4F90E9-9C88-4B2A-AC5E-046C28196034}"/>
                  </a:ext>
                </a:extLst>
              </p:cNvPr>
              <p:cNvSpPr txBox="1"/>
              <p:nvPr/>
            </p:nvSpPr>
            <p:spPr>
              <a:xfrm>
                <a:off x="6951612" y="5148936"/>
                <a:ext cx="1925527" cy="369332"/>
              </a:xfrm>
              <a:prstGeom prst="rect">
                <a:avLst/>
              </a:prstGeom>
              <a:solidFill>
                <a:schemeClr val="bg1"/>
              </a:solidFill>
              <a:ln w="22225">
                <a:solidFill>
                  <a:schemeClr val="tx1"/>
                </a:solidFill>
              </a:ln>
            </p:spPr>
            <p:txBody>
              <a:bodyPr wrap="none" rtlCol="0">
                <a:spAutoFit/>
              </a:bodyPr>
              <a:lstStyle/>
              <a:p>
                <a:r>
                  <a:rPr lang="en-US" b="1" dirty="0"/>
                  <a:t>Dense (out shape)</a:t>
                </a:r>
              </a:p>
            </p:txBody>
          </p:sp>
          <p:sp>
            <p:nvSpPr>
              <p:cNvPr id="27" name="CasellaDiTesto 26">
                <a:extLst>
                  <a:ext uri="{FF2B5EF4-FFF2-40B4-BE49-F238E27FC236}">
                    <a16:creationId xmlns:a16="http://schemas.microsoft.com/office/drawing/2014/main" id="{AF068A20-22CA-4B55-A2FC-129D1AD79730}"/>
                  </a:ext>
                </a:extLst>
              </p:cNvPr>
              <p:cNvSpPr txBox="1"/>
              <p:nvPr/>
            </p:nvSpPr>
            <p:spPr>
              <a:xfrm>
                <a:off x="7482206" y="5634136"/>
                <a:ext cx="838691" cy="369332"/>
              </a:xfrm>
              <a:prstGeom prst="rect">
                <a:avLst/>
              </a:prstGeom>
              <a:solidFill>
                <a:schemeClr val="bg1"/>
              </a:solidFill>
              <a:ln w="22225">
                <a:solidFill>
                  <a:schemeClr val="tx1"/>
                </a:solidFill>
              </a:ln>
            </p:spPr>
            <p:txBody>
              <a:bodyPr wrap="none" rtlCol="0">
                <a:spAutoFit/>
              </a:bodyPr>
              <a:lstStyle/>
              <a:p>
                <a:r>
                  <a:rPr lang="en-US" b="1" dirty="0"/>
                  <a:t>output</a:t>
                </a:r>
              </a:p>
            </p:txBody>
          </p:sp>
          <p:sp>
            <p:nvSpPr>
              <p:cNvPr id="28" name="Freccia circolare 27">
                <a:extLst>
                  <a:ext uri="{FF2B5EF4-FFF2-40B4-BE49-F238E27FC236}">
                    <a16:creationId xmlns:a16="http://schemas.microsoft.com/office/drawing/2014/main" id="{440BF1F6-D311-44A4-8445-63314BC0D4BF}"/>
                  </a:ext>
                </a:extLst>
              </p:cNvPr>
              <p:cNvSpPr/>
              <p:nvPr/>
            </p:nvSpPr>
            <p:spPr>
              <a:xfrm>
                <a:off x="9434597" y="2134229"/>
                <a:ext cx="942975" cy="1027561"/>
              </a:xfrm>
              <a:prstGeom prst="circularArrow">
                <a:avLst>
                  <a:gd name="adj1" fmla="val 4856"/>
                  <a:gd name="adj2" fmla="val 913999"/>
                  <a:gd name="adj3" fmla="val 21023271"/>
                  <a:gd name="adj4" fmla="val 3820924"/>
                  <a:gd name="adj5" fmla="val 1359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Parentesi graffa chiusa 28">
                <a:extLst>
                  <a:ext uri="{FF2B5EF4-FFF2-40B4-BE49-F238E27FC236}">
                    <a16:creationId xmlns:a16="http://schemas.microsoft.com/office/drawing/2014/main" id="{07088EBC-B88A-4D17-BE84-AD08672AA59F}"/>
                  </a:ext>
                </a:extLst>
              </p:cNvPr>
              <p:cNvSpPr/>
              <p:nvPr/>
            </p:nvSpPr>
            <p:spPr>
              <a:xfrm>
                <a:off x="9142785" y="1722479"/>
                <a:ext cx="333375" cy="1900110"/>
              </a:xfrm>
              <a:prstGeom prst="rightBrace">
                <a:avLst>
                  <a:gd name="adj1" fmla="val 59762"/>
                  <a:gd name="adj2" fmla="val 50606"/>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 name="CasellaDiTesto 29">
                <a:extLst>
                  <a:ext uri="{FF2B5EF4-FFF2-40B4-BE49-F238E27FC236}">
                    <a16:creationId xmlns:a16="http://schemas.microsoft.com/office/drawing/2014/main" id="{456A5669-90F1-44DD-A06E-B57BC6752982}"/>
                  </a:ext>
                </a:extLst>
              </p:cNvPr>
              <p:cNvSpPr txBox="1"/>
              <p:nvPr/>
            </p:nvSpPr>
            <p:spPr>
              <a:xfrm>
                <a:off x="9581315" y="2432565"/>
                <a:ext cx="659155" cy="430887"/>
              </a:xfrm>
              <a:prstGeom prst="rect">
                <a:avLst/>
              </a:prstGeom>
              <a:noFill/>
            </p:spPr>
            <p:txBody>
              <a:bodyPr wrap="none" rtlCol="0">
                <a:spAutoFit/>
              </a:bodyPr>
              <a:lstStyle/>
              <a:p>
                <a:r>
                  <a:rPr lang="en-US" sz="2200" b="1" dirty="0" err="1"/>
                  <a:t>xNB</a:t>
                </a:r>
                <a:endParaRPr lang="en-US" sz="2200" b="1" dirty="0"/>
              </a:p>
            </p:txBody>
          </p:sp>
        </p:grpSp>
        <p:sp>
          <p:nvSpPr>
            <p:cNvPr id="33" name="CasellaDiTesto 32">
              <a:extLst>
                <a:ext uri="{FF2B5EF4-FFF2-40B4-BE49-F238E27FC236}">
                  <a16:creationId xmlns:a16="http://schemas.microsoft.com/office/drawing/2014/main" id="{D699BCEC-EA3B-41EB-A5A5-7CD64656D4F3}"/>
                </a:ext>
              </a:extLst>
            </p:cNvPr>
            <p:cNvSpPr txBox="1"/>
            <p:nvPr/>
          </p:nvSpPr>
          <p:spPr>
            <a:xfrm>
              <a:off x="7703420" y="2597208"/>
              <a:ext cx="421910" cy="492443"/>
            </a:xfrm>
            <a:prstGeom prst="rect">
              <a:avLst/>
            </a:prstGeom>
            <a:noFill/>
          </p:spPr>
          <p:txBody>
            <a:bodyPr wrap="none" rtlCol="0">
              <a:spAutoFit/>
            </a:bodyPr>
            <a:lstStyle/>
            <a:p>
              <a:r>
                <a:rPr lang="en-US" sz="2600" b="1" dirty="0"/>
                <a:t>…</a:t>
              </a:r>
            </a:p>
          </p:txBody>
        </p:sp>
      </p:grpSp>
      <p:sp>
        <p:nvSpPr>
          <p:cNvPr id="35" name="CasellaDiTesto 34">
            <a:extLst>
              <a:ext uri="{FF2B5EF4-FFF2-40B4-BE49-F238E27FC236}">
                <a16:creationId xmlns:a16="http://schemas.microsoft.com/office/drawing/2014/main" id="{29C302F3-4B1A-4810-8C82-9B4919E80070}"/>
              </a:ext>
            </a:extLst>
          </p:cNvPr>
          <p:cNvSpPr txBox="1"/>
          <p:nvPr/>
        </p:nvSpPr>
        <p:spPr>
          <a:xfrm>
            <a:off x="173042" y="-17585"/>
            <a:ext cx="2411622" cy="553998"/>
          </a:xfrm>
          <a:prstGeom prst="rect">
            <a:avLst/>
          </a:prstGeom>
          <a:noFill/>
        </p:spPr>
        <p:txBody>
          <a:bodyPr wrap="none" rtlCol="0">
            <a:spAutoFit/>
          </a:bodyPr>
          <a:lstStyle/>
          <a:p>
            <a:r>
              <a:rPr lang="en-US" sz="3000" b="1" dirty="0"/>
              <a:t>VGG network</a:t>
            </a:r>
          </a:p>
        </p:txBody>
      </p:sp>
    </p:spTree>
    <p:extLst>
      <p:ext uri="{BB962C8B-B14F-4D97-AF65-F5344CB8AC3E}">
        <p14:creationId xmlns:p14="http://schemas.microsoft.com/office/powerpoint/2010/main" val="22743831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BA49B5CB-0E59-47F5-A598-B008FEAB60F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555" t="5848" r="6725" b="6140"/>
          <a:stretch/>
        </p:blipFill>
        <p:spPr bwMode="auto">
          <a:xfrm>
            <a:off x="11390552" y="-17585"/>
            <a:ext cx="801448" cy="80411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662D03B7-781F-465F-B63F-5FECEC74ED4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2882" t="12118" r="9832" b="18598"/>
          <a:stretch/>
        </p:blipFill>
        <p:spPr bwMode="auto">
          <a:xfrm>
            <a:off x="11435555" y="786534"/>
            <a:ext cx="731111" cy="655404"/>
          </a:xfrm>
          <a:prstGeom prst="rect">
            <a:avLst/>
          </a:prstGeom>
          <a:noFill/>
          <a:extLst>
            <a:ext uri="{909E8E84-426E-40DD-AFC4-6F175D3DCCD1}">
              <a14:hiddenFill xmlns:a14="http://schemas.microsoft.com/office/drawing/2010/main">
                <a:solidFill>
                  <a:srgbClr val="FFFFFF"/>
                </a:solidFill>
              </a14:hiddenFill>
            </a:ext>
          </a:extLst>
        </p:spPr>
      </p:pic>
      <p:pic>
        <p:nvPicPr>
          <p:cNvPr id="6" name="Immagine 5">
            <a:extLst>
              <a:ext uri="{FF2B5EF4-FFF2-40B4-BE49-F238E27FC236}">
                <a16:creationId xmlns:a16="http://schemas.microsoft.com/office/drawing/2014/main" id="{E506EE41-8FBF-4069-BE3E-A9357494240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80313" y="0"/>
            <a:ext cx="801447" cy="800101"/>
          </a:xfrm>
          <a:prstGeom prst="rect">
            <a:avLst/>
          </a:prstGeom>
          <a:ln>
            <a:noFill/>
          </a:ln>
          <a:effectLst>
            <a:outerShdw blurRad="292100" dist="139700" dir="2700000" algn="tl" rotWithShape="0">
              <a:srgbClr val="333333">
                <a:alpha val="65000"/>
              </a:srgbClr>
            </a:outerShdw>
          </a:effectLst>
        </p:spPr>
      </p:pic>
      <p:sp>
        <p:nvSpPr>
          <p:cNvPr id="9" name="CasellaDiTesto 8">
            <a:extLst>
              <a:ext uri="{FF2B5EF4-FFF2-40B4-BE49-F238E27FC236}">
                <a16:creationId xmlns:a16="http://schemas.microsoft.com/office/drawing/2014/main" id="{78F30BA7-DC35-49CF-8F0D-1A9CA614DB74}"/>
              </a:ext>
            </a:extLst>
          </p:cNvPr>
          <p:cNvSpPr txBox="1"/>
          <p:nvPr/>
        </p:nvSpPr>
        <p:spPr>
          <a:xfrm>
            <a:off x="8484823" y="6488668"/>
            <a:ext cx="3707177" cy="369332"/>
          </a:xfrm>
          <a:prstGeom prst="rect">
            <a:avLst/>
          </a:prstGeom>
          <a:noFill/>
        </p:spPr>
        <p:txBody>
          <a:bodyPr wrap="square" rtlCol="0">
            <a:spAutoFit/>
          </a:bodyPr>
          <a:lstStyle/>
          <a:p>
            <a:r>
              <a:rPr lang="en-US" i="1" dirty="0"/>
              <a:t>INAF School of AI, Naples, April 14-17</a:t>
            </a:r>
          </a:p>
        </p:txBody>
      </p:sp>
      <p:pic>
        <p:nvPicPr>
          <p:cNvPr id="7" name="Immagine 6">
            <a:extLst>
              <a:ext uri="{FF2B5EF4-FFF2-40B4-BE49-F238E27FC236}">
                <a16:creationId xmlns:a16="http://schemas.microsoft.com/office/drawing/2014/main" id="{1989687D-FB57-402F-BE30-33B99C6224B5}"/>
              </a:ext>
            </a:extLst>
          </p:cNvPr>
          <p:cNvPicPr>
            <a:picLocks noChangeAspect="1"/>
          </p:cNvPicPr>
          <p:nvPr/>
        </p:nvPicPr>
        <p:blipFill>
          <a:blip r:embed="rId5"/>
          <a:stretch>
            <a:fillRect/>
          </a:stretch>
        </p:blipFill>
        <p:spPr>
          <a:xfrm>
            <a:off x="2383377" y="452803"/>
            <a:ext cx="7750074" cy="5576521"/>
          </a:xfrm>
          <a:prstGeom prst="rect">
            <a:avLst/>
          </a:prstGeom>
        </p:spPr>
      </p:pic>
      <p:sp>
        <p:nvSpPr>
          <p:cNvPr id="12" name="CasellaDiTesto 11">
            <a:extLst>
              <a:ext uri="{FF2B5EF4-FFF2-40B4-BE49-F238E27FC236}">
                <a16:creationId xmlns:a16="http://schemas.microsoft.com/office/drawing/2014/main" id="{2A68524A-12A2-434C-A7E3-1B83559A4A24}"/>
              </a:ext>
            </a:extLst>
          </p:cNvPr>
          <p:cNvSpPr txBox="1"/>
          <p:nvPr/>
        </p:nvSpPr>
        <p:spPr>
          <a:xfrm>
            <a:off x="173042" y="-17585"/>
            <a:ext cx="3506473" cy="553998"/>
          </a:xfrm>
          <a:prstGeom prst="rect">
            <a:avLst/>
          </a:prstGeom>
          <a:noFill/>
        </p:spPr>
        <p:txBody>
          <a:bodyPr wrap="none" rtlCol="0">
            <a:spAutoFit/>
          </a:bodyPr>
          <a:lstStyle/>
          <a:p>
            <a:r>
              <a:rPr lang="en-US" sz="3000" b="1" dirty="0"/>
              <a:t>Activation functions</a:t>
            </a:r>
          </a:p>
        </p:txBody>
      </p:sp>
    </p:spTree>
    <p:extLst>
      <p:ext uri="{BB962C8B-B14F-4D97-AF65-F5344CB8AC3E}">
        <p14:creationId xmlns:p14="http://schemas.microsoft.com/office/powerpoint/2010/main" val="4113391824"/>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BA49B5CB-0E59-47F5-A598-B008FEAB60F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555" t="5848" r="6725" b="6140"/>
          <a:stretch/>
        </p:blipFill>
        <p:spPr bwMode="auto">
          <a:xfrm>
            <a:off x="11390552" y="-17585"/>
            <a:ext cx="801448" cy="80411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662D03B7-781F-465F-B63F-5FECEC74ED4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2882" t="12118" r="9832" b="18598"/>
          <a:stretch/>
        </p:blipFill>
        <p:spPr bwMode="auto">
          <a:xfrm>
            <a:off x="11435555" y="786534"/>
            <a:ext cx="731111" cy="655404"/>
          </a:xfrm>
          <a:prstGeom prst="rect">
            <a:avLst/>
          </a:prstGeom>
          <a:noFill/>
          <a:extLst>
            <a:ext uri="{909E8E84-426E-40DD-AFC4-6F175D3DCCD1}">
              <a14:hiddenFill xmlns:a14="http://schemas.microsoft.com/office/drawing/2010/main">
                <a:solidFill>
                  <a:srgbClr val="FFFFFF"/>
                </a:solidFill>
              </a14:hiddenFill>
            </a:ext>
          </a:extLst>
        </p:spPr>
      </p:pic>
      <p:pic>
        <p:nvPicPr>
          <p:cNvPr id="6" name="Immagine 5">
            <a:extLst>
              <a:ext uri="{FF2B5EF4-FFF2-40B4-BE49-F238E27FC236}">
                <a16:creationId xmlns:a16="http://schemas.microsoft.com/office/drawing/2014/main" id="{E506EE41-8FBF-4069-BE3E-A9357494240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80313" y="0"/>
            <a:ext cx="801447" cy="800101"/>
          </a:xfrm>
          <a:prstGeom prst="rect">
            <a:avLst/>
          </a:prstGeom>
          <a:ln>
            <a:noFill/>
          </a:ln>
          <a:effectLst>
            <a:outerShdw blurRad="292100" dist="139700" dir="2700000" algn="tl" rotWithShape="0">
              <a:srgbClr val="333333">
                <a:alpha val="65000"/>
              </a:srgbClr>
            </a:outerShdw>
          </a:effectLst>
        </p:spPr>
      </p:pic>
      <p:sp>
        <p:nvSpPr>
          <p:cNvPr id="9" name="CasellaDiTesto 8">
            <a:extLst>
              <a:ext uri="{FF2B5EF4-FFF2-40B4-BE49-F238E27FC236}">
                <a16:creationId xmlns:a16="http://schemas.microsoft.com/office/drawing/2014/main" id="{78F30BA7-DC35-49CF-8F0D-1A9CA614DB74}"/>
              </a:ext>
            </a:extLst>
          </p:cNvPr>
          <p:cNvSpPr txBox="1"/>
          <p:nvPr/>
        </p:nvSpPr>
        <p:spPr>
          <a:xfrm>
            <a:off x="8484823" y="6488668"/>
            <a:ext cx="3707177" cy="369332"/>
          </a:xfrm>
          <a:prstGeom prst="rect">
            <a:avLst/>
          </a:prstGeom>
          <a:noFill/>
        </p:spPr>
        <p:txBody>
          <a:bodyPr wrap="square" rtlCol="0">
            <a:spAutoFit/>
          </a:bodyPr>
          <a:lstStyle/>
          <a:p>
            <a:r>
              <a:rPr lang="en-US" i="1" dirty="0"/>
              <a:t>INAF School of AI, Naples, April 14-17</a:t>
            </a:r>
          </a:p>
        </p:txBody>
      </p:sp>
      <p:grpSp>
        <p:nvGrpSpPr>
          <p:cNvPr id="48" name="Gruppo 47">
            <a:extLst>
              <a:ext uri="{FF2B5EF4-FFF2-40B4-BE49-F238E27FC236}">
                <a16:creationId xmlns:a16="http://schemas.microsoft.com/office/drawing/2014/main" id="{C5669501-8E96-4505-9DCA-26C6C4C5ED65}"/>
              </a:ext>
            </a:extLst>
          </p:cNvPr>
          <p:cNvGrpSpPr/>
          <p:nvPr/>
        </p:nvGrpSpPr>
        <p:grpSpPr>
          <a:xfrm>
            <a:off x="742360" y="786534"/>
            <a:ext cx="7326985" cy="5358647"/>
            <a:chOff x="685799" y="301657"/>
            <a:chExt cx="7326985" cy="5358647"/>
          </a:xfrm>
        </p:grpSpPr>
        <p:sp>
          <p:nvSpPr>
            <p:cNvPr id="47" name="Rettangolo 46">
              <a:extLst>
                <a:ext uri="{FF2B5EF4-FFF2-40B4-BE49-F238E27FC236}">
                  <a16:creationId xmlns:a16="http://schemas.microsoft.com/office/drawing/2014/main" id="{C0C1A1A2-3E00-45D6-8963-12267B5CF096}"/>
                </a:ext>
              </a:extLst>
            </p:cNvPr>
            <p:cNvSpPr/>
            <p:nvPr/>
          </p:nvSpPr>
          <p:spPr>
            <a:xfrm>
              <a:off x="685799" y="301657"/>
              <a:ext cx="7326985" cy="53586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asellaDiTesto 6">
              <a:extLst>
                <a:ext uri="{FF2B5EF4-FFF2-40B4-BE49-F238E27FC236}">
                  <a16:creationId xmlns:a16="http://schemas.microsoft.com/office/drawing/2014/main" id="{A91BD48C-12D1-4DB1-88F1-0DCB7EA97F2A}"/>
                </a:ext>
              </a:extLst>
            </p:cNvPr>
            <p:cNvSpPr txBox="1"/>
            <p:nvPr/>
          </p:nvSpPr>
          <p:spPr>
            <a:xfrm>
              <a:off x="2709318" y="410106"/>
              <a:ext cx="785793" cy="369332"/>
            </a:xfrm>
            <a:prstGeom prst="rect">
              <a:avLst/>
            </a:prstGeom>
            <a:solidFill>
              <a:schemeClr val="bg1"/>
            </a:solidFill>
            <a:ln w="22225">
              <a:solidFill>
                <a:schemeClr val="tx1"/>
              </a:solidFill>
            </a:ln>
          </p:spPr>
          <p:txBody>
            <a:bodyPr wrap="none" rtlCol="0">
              <a:spAutoFit/>
            </a:bodyPr>
            <a:lstStyle/>
            <a:p>
              <a:r>
                <a:rPr lang="en-US" b="1" dirty="0"/>
                <a:t>INPUT</a:t>
              </a:r>
            </a:p>
          </p:txBody>
        </p:sp>
        <p:sp>
          <p:nvSpPr>
            <p:cNvPr id="8" name="CasellaDiTesto 7">
              <a:extLst>
                <a:ext uri="{FF2B5EF4-FFF2-40B4-BE49-F238E27FC236}">
                  <a16:creationId xmlns:a16="http://schemas.microsoft.com/office/drawing/2014/main" id="{D516F768-80D2-4DA8-A99D-A601FD1D3A31}"/>
                </a:ext>
              </a:extLst>
            </p:cNvPr>
            <p:cNvSpPr txBox="1"/>
            <p:nvPr/>
          </p:nvSpPr>
          <p:spPr>
            <a:xfrm>
              <a:off x="1974395" y="950906"/>
              <a:ext cx="2182777" cy="369332"/>
            </a:xfrm>
            <a:prstGeom prst="rect">
              <a:avLst/>
            </a:prstGeom>
            <a:solidFill>
              <a:schemeClr val="bg1"/>
            </a:solidFill>
            <a:ln w="22225">
              <a:solidFill>
                <a:schemeClr val="tx1"/>
              </a:solidFill>
            </a:ln>
          </p:spPr>
          <p:txBody>
            <a:bodyPr wrap="none" rtlCol="0">
              <a:spAutoFit/>
            </a:bodyPr>
            <a:lstStyle/>
            <a:p>
              <a:r>
                <a:rPr lang="en-US" b="1" dirty="0"/>
                <a:t>BLOCK</a:t>
              </a:r>
              <a:r>
                <a:rPr lang="en-US" b="1" baseline="-25000" dirty="0"/>
                <a:t>1 </a:t>
              </a:r>
              <a:r>
                <a:rPr lang="en-US" b="1" dirty="0"/>
                <a:t>(NC</a:t>
              </a:r>
              <a:r>
                <a:rPr lang="en-US" b="1" baseline="-25000" dirty="0"/>
                <a:t>1</a:t>
              </a:r>
              <a:r>
                <a:rPr lang="en-US" b="1" dirty="0"/>
                <a:t>, M</a:t>
              </a:r>
              <a:r>
                <a:rPr lang="en-US" b="1" baseline="-25000" dirty="0"/>
                <a:t>1</a:t>
              </a:r>
              <a:r>
                <a:rPr lang="en-US" b="1" dirty="0"/>
                <a:t>, p</a:t>
              </a:r>
              <a:r>
                <a:rPr lang="en-US" b="1" baseline="-25000" dirty="0"/>
                <a:t>1</a:t>
              </a:r>
              <a:r>
                <a:rPr lang="en-US" b="1" dirty="0"/>
                <a:t>)</a:t>
              </a:r>
            </a:p>
          </p:txBody>
        </p:sp>
        <p:sp>
          <p:nvSpPr>
            <p:cNvPr id="10" name="CasellaDiTesto 9">
              <a:extLst>
                <a:ext uri="{FF2B5EF4-FFF2-40B4-BE49-F238E27FC236}">
                  <a16:creationId xmlns:a16="http://schemas.microsoft.com/office/drawing/2014/main" id="{E5D6E829-5127-4618-8E51-BF948CEB6A5C}"/>
                </a:ext>
              </a:extLst>
            </p:cNvPr>
            <p:cNvSpPr txBox="1"/>
            <p:nvPr/>
          </p:nvSpPr>
          <p:spPr>
            <a:xfrm>
              <a:off x="1974395" y="1491706"/>
              <a:ext cx="2208425" cy="369332"/>
            </a:xfrm>
            <a:prstGeom prst="rect">
              <a:avLst/>
            </a:prstGeom>
            <a:solidFill>
              <a:schemeClr val="bg1"/>
            </a:solidFill>
            <a:ln w="22225">
              <a:solidFill>
                <a:schemeClr val="tx1"/>
              </a:solidFill>
            </a:ln>
          </p:spPr>
          <p:txBody>
            <a:bodyPr wrap="none" rtlCol="0">
              <a:spAutoFit/>
            </a:bodyPr>
            <a:lstStyle/>
            <a:p>
              <a:r>
                <a:rPr lang="en-US" b="1" dirty="0"/>
                <a:t>BLOCK</a:t>
              </a:r>
              <a:r>
                <a:rPr lang="en-US" b="1" baseline="-25000" dirty="0"/>
                <a:t>2 </a:t>
              </a:r>
              <a:r>
                <a:rPr lang="en-US" b="1" dirty="0"/>
                <a:t>(NC</a:t>
              </a:r>
              <a:r>
                <a:rPr lang="en-US" b="1" baseline="-25000" dirty="0"/>
                <a:t>2</a:t>
              </a:r>
              <a:r>
                <a:rPr lang="en-US" b="1" dirty="0"/>
                <a:t>, M</a:t>
              </a:r>
              <a:r>
                <a:rPr lang="en-US" b="1" baseline="-25000" dirty="0"/>
                <a:t>2</a:t>
              </a:r>
              <a:r>
                <a:rPr lang="en-US" b="1" dirty="0"/>
                <a:t>, p</a:t>
              </a:r>
              <a:r>
                <a:rPr lang="en-US" b="1" baseline="-25000" dirty="0"/>
                <a:t>2</a:t>
              </a:r>
              <a:r>
                <a:rPr lang="en-US" b="1" dirty="0"/>
                <a:t>)</a:t>
              </a:r>
            </a:p>
          </p:txBody>
        </p:sp>
        <p:sp>
          <p:nvSpPr>
            <p:cNvPr id="11" name="CasellaDiTesto 10">
              <a:extLst>
                <a:ext uri="{FF2B5EF4-FFF2-40B4-BE49-F238E27FC236}">
                  <a16:creationId xmlns:a16="http://schemas.microsoft.com/office/drawing/2014/main" id="{F601C35F-2253-44CF-996C-31BBAB56744A}"/>
                </a:ext>
              </a:extLst>
            </p:cNvPr>
            <p:cNvSpPr txBox="1"/>
            <p:nvPr/>
          </p:nvSpPr>
          <p:spPr>
            <a:xfrm>
              <a:off x="1781852" y="2225256"/>
              <a:ext cx="2640723" cy="369332"/>
            </a:xfrm>
            <a:prstGeom prst="rect">
              <a:avLst/>
            </a:prstGeom>
            <a:solidFill>
              <a:schemeClr val="bg1"/>
            </a:solidFill>
            <a:ln w="22225">
              <a:solidFill>
                <a:schemeClr val="tx1"/>
              </a:solidFill>
            </a:ln>
          </p:spPr>
          <p:txBody>
            <a:bodyPr wrap="none" rtlCol="0">
              <a:spAutoFit/>
            </a:bodyPr>
            <a:lstStyle/>
            <a:p>
              <a:r>
                <a:rPr lang="en-US" b="1" dirty="0"/>
                <a:t>BLOCK</a:t>
              </a:r>
              <a:r>
                <a:rPr lang="en-US" b="1" baseline="-25000" dirty="0"/>
                <a:t>NB </a:t>
              </a:r>
              <a:r>
                <a:rPr lang="en-US" b="1" dirty="0"/>
                <a:t>(NC</a:t>
              </a:r>
              <a:r>
                <a:rPr lang="en-US" b="1" baseline="-25000" dirty="0"/>
                <a:t>NB</a:t>
              </a:r>
              <a:r>
                <a:rPr lang="en-US" b="1" dirty="0"/>
                <a:t>, M</a:t>
              </a:r>
              <a:r>
                <a:rPr lang="en-US" b="1" baseline="-25000" dirty="0"/>
                <a:t>NB</a:t>
              </a:r>
              <a:r>
                <a:rPr lang="en-US" b="1" dirty="0"/>
                <a:t>, </a:t>
              </a:r>
              <a:r>
                <a:rPr lang="en-US" b="1" dirty="0" err="1"/>
                <a:t>p</a:t>
              </a:r>
              <a:r>
                <a:rPr lang="en-US" b="1" baseline="-25000" dirty="0" err="1"/>
                <a:t>NB</a:t>
              </a:r>
              <a:r>
                <a:rPr lang="en-US" b="1" dirty="0"/>
                <a:t>)</a:t>
              </a:r>
            </a:p>
          </p:txBody>
        </p:sp>
        <p:sp>
          <p:nvSpPr>
            <p:cNvPr id="12" name="CasellaDiTesto 11">
              <a:extLst>
                <a:ext uri="{FF2B5EF4-FFF2-40B4-BE49-F238E27FC236}">
                  <a16:creationId xmlns:a16="http://schemas.microsoft.com/office/drawing/2014/main" id="{F3A5CE4A-60B3-4EE6-B4F6-AE30B5636203}"/>
                </a:ext>
              </a:extLst>
            </p:cNvPr>
            <p:cNvSpPr txBox="1"/>
            <p:nvPr/>
          </p:nvSpPr>
          <p:spPr>
            <a:xfrm>
              <a:off x="2552309" y="2866827"/>
              <a:ext cx="1052596" cy="369332"/>
            </a:xfrm>
            <a:prstGeom prst="rect">
              <a:avLst/>
            </a:prstGeom>
            <a:solidFill>
              <a:schemeClr val="bg1"/>
            </a:solidFill>
            <a:ln w="22225">
              <a:solidFill>
                <a:schemeClr val="tx1"/>
              </a:solidFill>
            </a:ln>
          </p:spPr>
          <p:txBody>
            <a:bodyPr wrap="none" rtlCol="0">
              <a:spAutoFit/>
            </a:bodyPr>
            <a:lstStyle/>
            <a:p>
              <a:r>
                <a:rPr lang="en-US" b="1" dirty="0"/>
                <a:t>Extractor</a:t>
              </a:r>
            </a:p>
          </p:txBody>
        </p:sp>
        <p:sp>
          <p:nvSpPr>
            <p:cNvPr id="13" name="Freccia circolare 12">
              <a:extLst>
                <a:ext uri="{FF2B5EF4-FFF2-40B4-BE49-F238E27FC236}">
                  <a16:creationId xmlns:a16="http://schemas.microsoft.com/office/drawing/2014/main" id="{A05835AE-654F-4384-B8C9-FCC9FC561476}"/>
                </a:ext>
              </a:extLst>
            </p:cNvPr>
            <p:cNvSpPr/>
            <p:nvPr/>
          </p:nvSpPr>
          <p:spPr>
            <a:xfrm>
              <a:off x="685800" y="1197695"/>
              <a:ext cx="942975" cy="1027561"/>
            </a:xfrm>
            <a:prstGeom prst="circularArrow">
              <a:avLst>
                <a:gd name="adj1" fmla="val 4856"/>
                <a:gd name="adj2" fmla="val 913999"/>
                <a:gd name="adj3" fmla="val 21023271"/>
                <a:gd name="adj4" fmla="val 3820924"/>
                <a:gd name="adj5" fmla="val 1359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Parentesi graffa chiusa 13">
              <a:extLst>
                <a:ext uri="{FF2B5EF4-FFF2-40B4-BE49-F238E27FC236}">
                  <a16:creationId xmlns:a16="http://schemas.microsoft.com/office/drawing/2014/main" id="{D289D98A-655C-48E0-A9CD-EC067BA3AB4D}"/>
                </a:ext>
              </a:extLst>
            </p:cNvPr>
            <p:cNvSpPr/>
            <p:nvPr/>
          </p:nvSpPr>
          <p:spPr>
            <a:xfrm rot="10800000">
              <a:off x="1542891" y="863541"/>
              <a:ext cx="333375" cy="1900110"/>
            </a:xfrm>
            <a:prstGeom prst="rightBrace">
              <a:avLst>
                <a:gd name="adj1" fmla="val 59762"/>
                <a:gd name="adj2" fmla="val 50606"/>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CasellaDiTesto 14">
              <a:extLst>
                <a:ext uri="{FF2B5EF4-FFF2-40B4-BE49-F238E27FC236}">
                  <a16:creationId xmlns:a16="http://schemas.microsoft.com/office/drawing/2014/main" id="{A51804D4-6DBF-4AED-87E3-91E7D618E74D}"/>
                </a:ext>
              </a:extLst>
            </p:cNvPr>
            <p:cNvSpPr txBox="1"/>
            <p:nvPr/>
          </p:nvSpPr>
          <p:spPr>
            <a:xfrm>
              <a:off x="832518" y="1496031"/>
              <a:ext cx="659155" cy="430887"/>
            </a:xfrm>
            <a:prstGeom prst="rect">
              <a:avLst/>
            </a:prstGeom>
            <a:noFill/>
          </p:spPr>
          <p:txBody>
            <a:bodyPr wrap="none" rtlCol="0">
              <a:spAutoFit/>
            </a:bodyPr>
            <a:lstStyle/>
            <a:p>
              <a:r>
                <a:rPr lang="en-US" sz="2200" b="1" dirty="0" err="1"/>
                <a:t>xNB</a:t>
              </a:r>
              <a:endParaRPr lang="en-US" sz="2200" b="1" dirty="0"/>
            </a:p>
          </p:txBody>
        </p:sp>
        <p:sp>
          <p:nvSpPr>
            <p:cNvPr id="16" name="CasellaDiTesto 15">
              <a:extLst>
                <a:ext uri="{FF2B5EF4-FFF2-40B4-BE49-F238E27FC236}">
                  <a16:creationId xmlns:a16="http://schemas.microsoft.com/office/drawing/2014/main" id="{17E5BC64-374F-4FAF-8968-FF7EDD4D15A2}"/>
                </a:ext>
              </a:extLst>
            </p:cNvPr>
            <p:cNvSpPr txBox="1"/>
            <p:nvPr/>
          </p:nvSpPr>
          <p:spPr>
            <a:xfrm>
              <a:off x="5194755" y="3608744"/>
              <a:ext cx="2589235" cy="369332"/>
            </a:xfrm>
            <a:prstGeom prst="rect">
              <a:avLst/>
            </a:prstGeom>
            <a:solidFill>
              <a:schemeClr val="bg1"/>
            </a:solidFill>
            <a:ln w="22225">
              <a:solidFill>
                <a:schemeClr val="tx1"/>
              </a:solidFill>
            </a:ln>
          </p:spPr>
          <p:txBody>
            <a:bodyPr wrap="none" rtlCol="0">
              <a:spAutoFit/>
            </a:bodyPr>
            <a:lstStyle/>
            <a:p>
              <a:r>
                <a:rPr lang="en-US" b="1" dirty="0"/>
                <a:t>Random Forest (</a:t>
              </a:r>
              <a:r>
                <a:rPr lang="en-US" b="1" dirty="0" err="1"/>
                <a:t>sk</a:t>
              </a:r>
              <a:r>
                <a:rPr lang="en-US" b="1" dirty="0"/>
                <a:t>-learn)</a:t>
              </a:r>
            </a:p>
          </p:txBody>
        </p:sp>
        <p:cxnSp>
          <p:nvCxnSpPr>
            <p:cNvPr id="3" name="Connettore 2 2">
              <a:extLst>
                <a:ext uri="{FF2B5EF4-FFF2-40B4-BE49-F238E27FC236}">
                  <a16:creationId xmlns:a16="http://schemas.microsoft.com/office/drawing/2014/main" id="{24179CF7-D58C-4334-9522-CB70EE77C912}"/>
                </a:ext>
              </a:extLst>
            </p:cNvPr>
            <p:cNvCxnSpPr>
              <a:cxnSpLocks/>
              <a:stCxn id="4" idx="2"/>
              <a:endCxn id="23" idx="1"/>
            </p:cNvCxnSpPr>
            <p:nvPr/>
          </p:nvCxnSpPr>
          <p:spPr>
            <a:xfrm flipV="1">
              <a:off x="4516196" y="2099893"/>
              <a:ext cx="1233039" cy="432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 name="Parentesi quadra chiusa 3">
              <a:extLst>
                <a:ext uri="{FF2B5EF4-FFF2-40B4-BE49-F238E27FC236}">
                  <a16:creationId xmlns:a16="http://schemas.microsoft.com/office/drawing/2014/main" id="{19661812-1CAA-47C8-9B37-5C7B73BBF9C5}"/>
                </a:ext>
              </a:extLst>
            </p:cNvPr>
            <p:cNvSpPr/>
            <p:nvPr/>
          </p:nvSpPr>
          <p:spPr>
            <a:xfrm>
              <a:off x="4182820" y="779438"/>
              <a:ext cx="333376" cy="2649562"/>
            </a:xfrm>
            <a:prstGeom prst="rightBracket">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CasellaDiTesto 21">
              <a:extLst>
                <a:ext uri="{FF2B5EF4-FFF2-40B4-BE49-F238E27FC236}">
                  <a16:creationId xmlns:a16="http://schemas.microsoft.com/office/drawing/2014/main" id="{15287120-3E48-45F3-9EEF-F4E18D964B3A}"/>
                </a:ext>
              </a:extLst>
            </p:cNvPr>
            <p:cNvSpPr txBox="1"/>
            <p:nvPr/>
          </p:nvSpPr>
          <p:spPr>
            <a:xfrm>
              <a:off x="6096477" y="410106"/>
              <a:ext cx="785793" cy="369332"/>
            </a:xfrm>
            <a:prstGeom prst="rect">
              <a:avLst/>
            </a:prstGeom>
            <a:solidFill>
              <a:schemeClr val="bg1"/>
            </a:solidFill>
            <a:ln w="22225">
              <a:solidFill>
                <a:schemeClr val="tx1"/>
              </a:solidFill>
            </a:ln>
          </p:spPr>
          <p:txBody>
            <a:bodyPr wrap="none" rtlCol="0">
              <a:spAutoFit/>
            </a:bodyPr>
            <a:lstStyle/>
            <a:p>
              <a:r>
                <a:rPr lang="en-US" b="1" dirty="0"/>
                <a:t>INPUT</a:t>
              </a:r>
            </a:p>
          </p:txBody>
        </p:sp>
        <p:sp>
          <p:nvSpPr>
            <p:cNvPr id="23" name="CasellaDiTesto 22">
              <a:extLst>
                <a:ext uri="{FF2B5EF4-FFF2-40B4-BE49-F238E27FC236}">
                  <a16:creationId xmlns:a16="http://schemas.microsoft.com/office/drawing/2014/main" id="{14C0A959-E137-4A9E-A614-83FFAE9466BA}"/>
                </a:ext>
              </a:extLst>
            </p:cNvPr>
            <p:cNvSpPr txBox="1"/>
            <p:nvPr/>
          </p:nvSpPr>
          <p:spPr>
            <a:xfrm>
              <a:off x="5749235" y="1776727"/>
              <a:ext cx="1480277" cy="646331"/>
            </a:xfrm>
            <a:prstGeom prst="rect">
              <a:avLst/>
            </a:prstGeom>
            <a:solidFill>
              <a:schemeClr val="bg1"/>
            </a:solidFill>
            <a:ln w="22225">
              <a:solidFill>
                <a:schemeClr val="tx1"/>
              </a:solidFill>
            </a:ln>
          </p:spPr>
          <p:txBody>
            <a:bodyPr wrap="none" rtlCol="0">
              <a:spAutoFit/>
            </a:bodyPr>
            <a:lstStyle/>
            <a:p>
              <a:pPr algn="ctr"/>
              <a:r>
                <a:rPr lang="en-US" b="1" dirty="0"/>
                <a:t>Feature maps</a:t>
              </a:r>
            </a:p>
            <a:p>
              <a:pPr algn="ctr"/>
              <a:r>
                <a:rPr lang="en-US" b="1" dirty="0"/>
                <a:t>Extractor</a:t>
              </a:r>
            </a:p>
          </p:txBody>
        </p:sp>
        <p:cxnSp>
          <p:nvCxnSpPr>
            <p:cNvPr id="26" name="Connettore 2 25">
              <a:extLst>
                <a:ext uri="{FF2B5EF4-FFF2-40B4-BE49-F238E27FC236}">
                  <a16:creationId xmlns:a16="http://schemas.microsoft.com/office/drawing/2014/main" id="{426AAA55-6EFA-4FF7-A7C5-38C287157784}"/>
                </a:ext>
              </a:extLst>
            </p:cNvPr>
            <p:cNvCxnSpPr>
              <a:cxnSpLocks/>
              <a:stCxn id="22" idx="2"/>
              <a:endCxn id="23" idx="0"/>
            </p:cNvCxnSpPr>
            <p:nvPr/>
          </p:nvCxnSpPr>
          <p:spPr>
            <a:xfrm>
              <a:off x="6489374" y="779438"/>
              <a:ext cx="0" cy="99728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Connettore 2 29">
              <a:extLst>
                <a:ext uri="{FF2B5EF4-FFF2-40B4-BE49-F238E27FC236}">
                  <a16:creationId xmlns:a16="http://schemas.microsoft.com/office/drawing/2014/main" id="{C99F619A-0956-4953-9EB9-FCB61C6306D7}"/>
                </a:ext>
              </a:extLst>
            </p:cNvPr>
            <p:cNvCxnSpPr>
              <a:cxnSpLocks/>
              <a:stCxn id="23" idx="2"/>
              <a:endCxn id="16" idx="0"/>
            </p:cNvCxnSpPr>
            <p:nvPr/>
          </p:nvCxnSpPr>
          <p:spPr>
            <a:xfrm flipH="1">
              <a:off x="6489373" y="2423058"/>
              <a:ext cx="1" cy="118568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0" name="CasellaDiTesto 39">
              <a:extLst>
                <a:ext uri="{FF2B5EF4-FFF2-40B4-BE49-F238E27FC236}">
                  <a16:creationId xmlns:a16="http://schemas.microsoft.com/office/drawing/2014/main" id="{DD673F4A-5CB4-4E3F-8060-62B861FC1348}"/>
                </a:ext>
              </a:extLst>
            </p:cNvPr>
            <p:cNvSpPr txBox="1"/>
            <p:nvPr/>
          </p:nvSpPr>
          <p:spPr>
            <a:xfrm>
              <a:off x="2406071" y="3696844"/>
              <a:ext cx="1271502" cy="369332"/>
            </a:xfrm>
            <a:prstGeom prst="rect">
              <a:avLst/>
            </a:prstGeom>
            <a:solidFill>
              <a:schemeClr val="bg1"/>
            </a:solidFill>
            <a:ln w="22225">
              <a:solidFill>
                <a:schemeClr val="tx1"/>
              </a:solidFill>
            </a:ln>
          </p:spPr>
          <p:txBody>
            <a:bodyPr wrap="none" rtlCol="0">
              <a:spAutoFit/>
            </a:bodyPr>
            <a:lstStyle/>
            <a:p>
              <a:r>
                <a:rPr lang="en-US" b="1" dirty="0"/>
                <a:t>Dense (HN)</a:t>
              </a:r>
            </a:p>
          </p:txBody>
        </p:sp>
        <p:sp>
          <p:nvSpPr>
            <p:cNvPr id="41" name="CasellaDiTesto 40">
              <a:extLst>
                <a:ext uri="{FF2B5EF4-FFF2-40B4-BE49-F238E27FC236}">
                  <a16:creationId xmlns:a16="http://schemas.microsoft.com/office/drawing/2014/main" id="{24CBD194-B4A4-44D9-8889-55D9344BA477}"/>
                </a:ext>
              </a:extLst>
            </p:cNvPr>
            <p:cNvSpPr txBox="1"/>
            <p:nvPr/>
          </p:nvSpPr>
          <p:spPr>
            <a:xfrm>
              <a:off x="2328133" y="4221010"/>
              <a:ext cx="1427378" cy="369332"/>
            </a:xfrm>
            <a:prstGeom prst="rect">
              <a:avLst/>
            </a:prstGeom>
            <a:solidFill>
              <a:schemeClr val="bg1"/>
            </a:solidFill>
            <a:ln w="22225">
              <a:solidFill>
                <a:schemeClr val="tx1"/>
              </a:solidFill>
            </a:ln>
          </p:spPr>
          <p:txBody>
            <a:bodyPr wrap="none" rtlCol="0">
              <a:spAutoFit/>
            </a:bodyPr>
            <a:lstStyle/>
            <a:p>
              <a:r>
                <a:rPr lang="en-US" b="1" dirty="0"/>
                <a:t>Dropout (</a:t>
              </a:r>
              <a:r>
                <a:rPr lang="en-US" b="1" dirty="0" err="1"/>
                <a:t>dp</a:t>
              </a:r>
              <a:r>
                <a:rPr lang="en-US" b="1" dirty="0"/>
                <a:t>)</a:t>
              </a:r>
            </a:p>
          </p:txBody>
        </p:sp>
        <p:sp>
          <p:nvSpPr>
            <p:cNvPr id="42" name="CasellaDiTesto 41">
              <a:extLst>
                <a:ext uri="{FF2B5EF4-FFF2-40B4-BE49-F238E27FC236}">
                  <a16:creationId xmlns:a16="http://schemas.microsoft.com/office/drawing/2014/main" id="{2140AD50-F6B0-4122-8D2B-9C6B2594779E}"/>
                </a:ext>
              </a:extLst>
            </p:cNvPr>
            <p:cNvSpPr txBox="1"/>
            <p:nvPr/>
          </p:nvSpPr>
          <p:spPr>
            <a:xfrm>
              <a:off x="2091882" y="4696428"/>
              <a:ext cx="1925527" cy="369332"/>
            </a:xfrm>
            <a:prstGeom prst="rect">
              <a:avLst/>
            </a:prstGeom>
            <a:solidFill>
              <a:schemeClr val="bg1"/>
            </a:solidFill>
            <a:ln w="22225">
              <a:solidFill>
                <a:schemeClr val="tx1"/>
              </a:solidFill>
            </a:ln>
          </p:spPr>
          <p:txBody>
            <a:bodyPr wrap="none" rtlCol="0">
              <a:spAutoFit/>
            </a:bodyPr>
            <a:lstStyle/>
            <a:p>
              <a:r>
                <a:rPr lang="en-US" b="1" dirty="0"/>
                <a:t>Dense (out shape)</a:t>
              </a:r>
            </a:p>
          </p:txBody>
        </p:sp>
        <p:sp>
          <p:nvSpPr>
            <p:cNvPr id="43" name="CasellaDiTesto 42">
              <a:extLst>
                <a:ext uri="{FF2B5EF4-FFF2-40B4-BE49-F238E27FC236}">
                  <a16:creationId xmlns:a16="http://schemas.microsoft.com/office/drawing/2014/main" id="{C60AE7F2-2760-4CFF-8E68-C79A3F9762D4}"/>
                </a:ext>
              </a:extLst>
            </p:cNvPr>
            <p:cNvSpPr txBox="1"/>
            <p:nvPr/>
          </p:nvSpPr>
          <p:spPr>
            <a:xfrm>
              <a:off x="2622476" y="5181628"/>
              <a:ext cx="838691" cy="369332"/>
            </a:xfrm>
            <a:prstGeom prst="rect">
              <a:avLst/>
            </a:prstGeom>
            <a:solidFill>
              <a:schemeClr val="bg1"/>
            </a:solidFill>
            <a:ln w="22225">
              <a:solidFill>
                <a:schemeClr val="tx1"/>
              </a:solidFill>
            </a:ln>
          </p:spPr>
          <p:txBody>
            <a:bodyPr wrap="none" rtlCol="0">
              <a:spAutoFit/>
            </a:bodyPr>
            <a:lstStyle/>
            <a:p>
              <a:r>
                <a:rPr lang="en-US" b="1" dirty="0"/>
                <a:t>output</a:t>
              </a:r>
            </a:p>
          </p:txBody>
        </p:sp>
        <p:sp>
          <p:nvSpPr>
            <p:cNvPr id="44" name="CasellaDiTesto 43">
              <a:extLst>
                <a:ext uri="{FF2B5EF4-FFF2-40B4-BE49-F238E27FC236}">
                  <a16:creationId xmlns:a16="http://schemas.microsoft.com/office/drawing/2014/main" id="{A6EBFB1D-8F58-47C0-94B5-64A2BD77F4FA}"/>
                </a:ext>
              </a:extLst>
            </p:cNvPr>
            <p:cNvSpPr txBox="1"/>
            <p:nvPr/>
          </p:nvSpPr>
          <p:spPr>
            <a:xfrm>
              <a:off x="6070026" y="4590342"/>
              <a:ext cx="838691" cy="369332"/>
            </a:xfrm>
            <a:prstGeom prst="rect">
              <a:avLst/>
            </a:prstGeom>
            <a:solidFill>
              <a:schemeClr val="bg1"/>
            </a:solidFill>
            <a:ln w="22225">
              <a:solidFill>
                <a:schemeClr val="tx1"/>
              </a:solidFill>
            </a:ln>
          </p:spPr>
          <p:txBody>
            <a:bodyPr wrap="none" rtlCol="0">
              <a:spAutoFit/>
            </a:bodyPr>
            <a:lstStyle/>
            <a:p>
              <a:r>
                <a:rPr lang="en-US" b="1" dirty="0"/>
                <a:t>output</a:t>
              </a:r>
            </a:p>
          </p:txBody>
        </p:sp>
        <p:cxnSp>
          <p:nvCxnSpPr>
            <p:cNvPr id="46" name="Connettore 2 45">
              <a:extLst>
                <a:ext uri="{FF2B5EF4-FFF2-40B4-BE49-F238E27FC236}">
                  <a16:creationId xmlns:a16="http://schemas.microsoft.com/office/drawing/2014/main" id="{6F070433-18D3-4FC0-A05A-A404E1FDAF82}"/>
                </a:ext>
              </a:extLst>
            </p:cNvPr>
            <p:cNvCxnSpPr>
              <a:cxnSpLocks/>
              <a:stCxn id="16" idx="2"/>
              <a:endCxn id="44" idx="0"/>
            </p:cNvCxnSpPr>
            <p:nvPr/>
          </p:nvCxnSpPr>
          <p:spPr>
            <a:xfrm flipH="1">
              <a:off x="6489372" y="3978076"/>
              <a:ext cx="1" cy="61226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51" name="CasellaDiTesto 50">
            <a:extLst>
              <a:ext uri="{FF2B5EF4-FFF2-40B4-BE49-F238E27FC236}">
                <a16:creationId xmlns:a16="http://schemas.microsoft.com/office/drawing/2014/main" id="{C23C8F2E-081A-4568-97B4-14F97783284D}"/>
              </a:ext>
            </a:extLst>
          </p:cNvPr>
          <p:cNvSpPr txBox="1"/>
          <p:nvPr/>
        </p:nvSpPr>
        <p:spPr>
          <a:xfrm>
            <a:off x="173042" y="-17585"/>
            <a:ext cx="2389372" cy="553998"/>
          </a:xfrm>
          <a:prstGeom prst="rect">
            <a:avLst/>
          </a:prstGeom>
          <a:noFill/>
        </p:spPr>
        <p:txBody>
          <a:bodyPr wrap="none" rtlCol="0">
            <a:spAutoFit/>
          </a:bodyPr>
          <a:lstStyle/>
          <a:p>
            <a:r>
              <a:rPr lang="en-US" sz="3000" b="1" dirty="0"/>
              <a:t>Extractor + RF</a:t>
            </a:r>
          </a:p>
        </p:txBody>
      </p:sp>
    </p:spTree>
    <p:extLst>
      <p:ext uri="{BB962C8B-B14F-4D97-AF65-F5344CB8AC3E}">
        <p14:creationId xmlns:p14="http://schemas.microsoft.com/office/powerpoint/2010/main" val="245367938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BA49B5CB-0E59-47F5-A598-B008FEAB60F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555" t="5848" r="6725" b="6140"/>
          <a:stretch/>
        </p:blipFill>
        <p:spPr bwMode="auto">
          <a:xfrm>
            <a:off x="11390552" y="-17585"/>
            <a:ext cx="801448" cy="80411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662D03B7-781F-465F-B63F-5FECEC74ED4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2882" t="12118" r="9832" b="18598"/>
          <a:stretch/>
        </p:blipFill>
        <p:spPr bwMode="auto">
          <a:xfrm>
            <a:off x="11435555" y="786534"/>
            <a:ext cx="731111" cy="655404"/>
          </a:xfrm>
          <a:prstGeom prst="rect">
            <a:avLst/>
          </a:prstGeom>
          <a:noFill/>
          <a:extLst>
            <a:ext uri="{909E8E84-426E-40DD-AFC4-6F175D3DCCD1}">
              <a14:hiddenFill xmlns:a14="http://schemas.microsoft.com/office/drawing/2010/main">
                <a:solidFill>
                  <a:srgbClr val="FFFFFF"/>
                </a:solidFill>
              </a14:hiddenFill>
            </a:ext>
          </a:extLst>
        </p:spPr>
      </p:pic>
      <p:pic>
        <p:nvPicPr>
          <p:cNvPr id="6" name="Immagine 5">
            <a:extLst>
              <a:ext uri="{FF2B5EF4-FFF2-40B4-BE49-F238E27FC236}">
                <a16:creationId xmlns:a16="http://schemas.microsoft.com/office/drawing/2014/main" id="{E506EE41-8FBF-4069-BE3E-A9357494240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80313" y="0"/>
            <a:ext cx="801447" cy="800101"/>
          </a:xfrm>
          <a:prstGeom prst="rect">
            <a:avLst/>
          </a:prstGeom>
          <a:ln>
            <a:noFill/>
          </a:ln>
          <a:effectLst>
            <a:outerShdw blurRad="292100" dist="139700" dir="2700000" algn="tl" rotWithShape="0">
              <a:srgbClr val="333333">
                <a:alpha val="65000"/>
              </a:srgbClr>
            </a:outerShdw>
          </a:effectLst>
        </p:spPr>
      </p:pic>
      <p:sp>
        <p:nvSpPr>
          <p:cNvPr id="9" name="CasellaDiTesto 8">
            <a:extLst>
              <a:ext uri="{FF2B5EF4-FFF2-40B4-BE49-F238E27FC236}">
                <a16:creationId xmlns:a16="http://schemas.microsoft.com/office/drawing/2014/main" id="{78F30BA7-DC35-49CF-8F0D-1A9CA614DB74}"/>
              </a:ext>
            </a:extLst>
          </p:cNvPr>
          <p:cNvSpPr txBox="1"/>
          <p:nvPr/>
        </p:nvSpPr>
        <p:spPr>
          <a:xfrm>
            <a:off x="8484823" y="6488668"/>
            <a:ext cx="3707177" cy="369332"/>
          </a:xfrm>
          <a:prstGeom prst="rect">
            <a:avLst/>
          </a:prstGeom>
          <a:noFill/>
        </p:spPr>
        <p:txBody>
          <a:bodyPr wrap="square" rtlCol="0">
            <a:spAutoFit/>
          </a:bodyPr>
          <a:lstStyle/>
          <a:p>
            <a:r>
              <a:rPr lang="en-US" i="1" dirty="0"/>
              <a:t>INAF School of AI, Naples, April 14-17</a:t>
            </a:r>
          </a:p>
        </p:txBody>
      </p:sp>
      <p:grpSp>
        <p:nvGrpSpPr>
          <p:cNvPr id="35" name="Gruppo 34">
            <a:extLst>
              <a:ext uri="{FF2B5EF4-FFF2-40B4-BE49-F238E27FC236}">
                <a16:creationId xmlns:a16="http://schemas.microsoft.com/office/drawing/2014/main" id="{18C560E2-8105-4436-9D6D-814525DF26A3}"/>
              </a:ext>
            </a:extLst>
          </p:cNvPr>
          <p:cNvGrpSpPr/>
          <p:nvPr/>
        </p:nvGrpSpPr>
        <p:grpSpPr>
          <a:xfrm>
            <a:off x="3966626" y="384474"/>
            <a:ext cx="4258747" cy="5777351"/>
            <a:chOff x="2561972" y="273377"/>
            <a:chExt cx="4258747" cy="5777351"/>
          </a:xfrm>
        </p:grpSpPr>
        <p:grpSp>
          <p:nvGrpSpPr>
            <p:cNvPr id="7" name="Gruppo 6">
              <a:extLst>
                <a:ext uri="{FF2B5EF4-FFF2-40B4-BE49-F238E27FC236}">
                  <a16:creationId xmlns:a16="http://schemas.microsoft.com/office/drawing/2014/main" id="{98C756D6-5261-4C6C-95DA-A3805C54E74B}"/>
                </a:ext>
              </a:extLst>
            </p:cNvPr>
            <p:cNvGrpSpPr/>
            <p:nvPr/>
          </p:nvGrpSpPr>
          <p:grpSpPr>
            <a:xfrm>
              <a:off x="2561972" y="273377"/>
              <a:ext cx="4258747" cy="5777351"/>
              <a:chOff x="685800" y="329646"/>
              <a:chExt cx="4258747" cy="5777351"/>
            </a:xfrm>
          </p:grpSpPr>
          <p:sp>
            <p:nvSpPr>
              <p:cNvPr id="8" name="Rettangolo 7">
                <a:extLst>
                  <a:ext uri="{FF2B5EF4-FFF2-40B4-BE49-F238E27FC236}">
                    <a16:creationId xmlns:a16="http://schemas.microsoft.com/office/drawing/2014/main" id="{55A1CC73-EE5A-4FCE-9E89-E2C2EA1AE184}"/>
                  </a:ext>
                </a:extLst>
              </p:cNvPr>
              <p:cNvSpPr/>
              <p:nvPr/>
            </p:nvSpPr>
            <p:spPr>
              <a:xfrm>
                <a:off x="692358" y="329646"/>
                <a:ext cx="4252189" cy="57773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CasellaDiTesto 9">
                <a:extLst>
                  <a:ext uri="{FF2B5EF4-FFF2-40B4-BE49-F238E27FC236}">
                    <a16:creationId xmlns:a16="http://schemas.microsoft.com/office/drawing/2014/main" id="{AAB5AF62-B30C-44EB-ABAA-B73CCB282B51}"/>
                  </a:ext>
                </a:extLst>
              </p:cNvPr>
              <p:cNvSpPr txBox="1"/>
              <p:nvPr/>
            </p:nvSpPr>
            <p:spPr>
              <a:xfrm>
                <a:off x="2709318" y="410106"/>
                <a:ext cx="785793" cy="369332"/>
              </a:xfrm>
              <a:prstGeom prst="rect">
                <a:avLst/>
              </a:prstGeom>
              <a:solidFill>
                <a:schemeClr val="bg1"/>
              </a:solidFill>
              <a:ln w="22225">
                <a:solidFill>
                  <a:schemeClr val="tx1"/>
                </a:solidFill>
              </a:ln>
            </p:spPr>
            <p:txBody>
              <a:bodyPr wrap="none" rtlCol="0">
                <a:spAutoFit/>
              </a:bodyPr>
              <a:lstStyle/>
              <a:p>
                <a:r>
                  <a:rPr lang="en-US" b="1" dirty="0"/>
                  <a:t>INPUT</a:t>
                </a:r>
              </a:p>
            </p:txBody>
          </p:sp>
          <p:sp>
            <p:nvSpPr>
              <p:cNvPr id="11" name="CasellaDiTesto 10">
                <a:extLst>
                  <a:ext uri="{FF2B5EF4-FFF2-40B4-BE49-F238E27FC236}">
                    <a16:creationId xmlns:a16="http://schemas.microsoft.com/office/drawing/2014/main" id="{B5E9BC8B-9310-4053-BA65-90DD629A49B9}"/>
                  </a:ext>
                </a:extLst>
              </p:cNvPr>
              <p:cNvSpPr txBox="1"/>
              <p:nvPr/>
            </p:nvSpPr>
            <p:spPr>
              <a:xfrm>
                <a:off x="1974395" y="950906"/>
                <a:ext cx="2182777" cy="369332"/>
              </a:xfrm>
              <a:prstGeom prst="rect">
                <a:avLst/>
              </a:prstGeom>
              <a:solidFill>
                <a:schemeClr val="bg1"/>
              </a:solidFill>
              <a:ln w="22225">
                <a:solidFill>
                  <a:schemeClr val="tx1"/>
                </a:solidFill>
              </a:ln>
            </p:spPr>
            <p:txBody>
              <a:bodyPr wrap="none" rtlCol="0">
                <a:spAutoFit/>
              </a:bodyPr>
              <a:lstStyle/>
              <a:p>
                <a:r>
                  <a:rPr lang="en-US" b="1" dirty="0"/>
                  <a:t>BLOCK</a:t>
                </a:r>
                <a:r>
                  <a:rPr lang="en-US" b="1" baseline="-25000" dirty="0"/>
                  <a:t>1 </a:t>
                </a:r>
                <a:r>
                  <a:rPr lang="en-US" b="1" dirty="0"/>
                  <a:t>(NC</a:t>
                </a:r>
                <a:r>
                  <a:rPr lang="en-US" b="1" baseline="-25000" dirty="0"/>
                  <a:t>1</a:t>
                </a:r>
                <a:r>
                  <a:rPr lang="en-US" b="1" dirty="0"/>
                  <a:t>, M</a:t>
                </a:r>
                <a:r>
                  <a:rPr lang="en-US" b="1" baseline="-25000" dirty="0"/>
                  <a:t>1</a:t>
                </a:r>
                <a:r>
                  <a:rPr lang="en-US" b="1" dirty="0"/>
                  <a:t>, p</a:t>
                </a:r>
                <a:r>
                  <a:rPr lang="en-US" b="1" baseline="-25000" dirty="0"/>
                  <a:t>1</a:t>
                </a:r>
                <a:r>
                  <a:rPr lang="en-US" b="1" dirty="0"/>
                  <a:t>)</a:t>
                </a:r>
              </a:p>
            </p:txBody>
          </p:sp>
          <p:sp>
            <p:nvSpPr>
              <p:cNvPr id="12" name="CasellaDiTesto 11">
                <a:extLst>
                  <a:ext uri="{FF2B5EF4-FFF2-40B4-BE49-F238E27FC236}">
                    <a16:creationId xmlns:a16="http://schemas.microsoft.com/office/drawing/2014/main" id="{22B974DB-A816-4661-BBC7-B30335F36D50}"/>
                  </a:ext>
                </a:extLst>
              </p:cNvPr>
              <p:cNvSpPr txBox="1"/>
              <p:nvPr/>
            </p:nvSpPr>
            <p:spPr>
              <a:xfrm>
                <a:off x="1974395" y="1491706"/>
                <a:ext cx="2208425" cy="369332"/>
              </a:xfrm>
              <a:prstGeom prst="rect">
                <a:avLst/>
              </a:prstGeom>
              <a:solidFill>
                <a:schemeClr val="bg1"/>
              </a:solidFill>
              <a:ln w="22225">
                <a:solidFill>
                  <a:schemeClr val="tx1"/>
                </a:solidFill>
              </a:ln>
            </p:spPr>
            <p:txBody>
              <a:bodyPr wrap="none" rtlCol="0">
                <a:spAutoFit/>
              </a:bodyPr>
              <a:lstStyle/>
              <a:p>
                <a:r>
                  <a:rPr lang="en-US" b="1" dirty="0"/>
                  <a:t>BLOCK</a:t>
                </a:r>
                <a:r>
                  <a:rPr lang="en-US" b="1" baseline="-25000" dirty="0"/>
                  <a:t>2 </a:t>
                </a:r>
                <a:r>
                  <a:rPr lang="en-US" b="1" dirty="0"/>
                  <a:t>(NC</a:t>
                </a:r>
                <a:r>
                  <a:rPr lang="en-US" b="1" baseline="-25000" dirty="0"/>
                  <a:t>2</a:t>
                </a:r>
                <a:r>
                  <a:rPr lang="en-US" b="1" dirty="0"/>
                  <a:t>, M</a:t>
                </a:r>
                <a:r>
                  <a:rPr lang="en-US" b="1" baseline="-25000" dirty="0"/>
                  <a:t>2</a:t>
                </a:r>
                <a:r>
                  <a:rPr lang="en-US" b="1" dirty="0"/>
                  <a:t>, p</a:t>
                </a:r>
                <a:r>
                  <a:rPr lang="en-US" b="1" baseline="-25000" dirty="0"/>
                  <a:t>2</a:t>
                </a:r>
                <a:r>
                  <a:rPr lang="en-US" b="1" dirty="0"/>
                  <a:t>)</a:t>
                </a:r>
              </a:p>
            </p:txBody>
          </p:sp>
          <p:sp>
            <p:nvSpPr>
              <p:cNvPr id="13" name="CasellaDiTesto 12">
                <a:extLst>
                  <a:ext uri="{FF2B5EF4-FFF2-40B4-BE49-F238E27FC236}">
                    <a16:creationId xmlns:a16="http://schemas.microsoft.com/office/drawing/2014/main" id="{73BADA2E-4310-4FF7-AFFE-4DF08949E530}"/>
                  </a:ext>
                </a:extLst>
              </p:cNvPr>
              <p:cNvSpPr txBox="1"/>
              <p:nvPr/>
            </p:nvSpPr>
            <p:spPr>
              <a:xfrm>
                <a:off x="1781852" y="2225256"/>
                <a:ext cx="2640723" cy="369332"/>
              </a:xfrm>
              <a:prstGeom prst="rect">
                <a:avLst/>
              </a:prstGeom>
              <a:solidFill>
                <a:schemeClr val="bg1"/>
              </a:solidFill>
              <a:ln w="22225">
                <a:solidFill>
                  <a:schemeClr val="tx1"/>
                </a:solidFill>
              </a:ln>
            </p:spPr>
            <p:txBody>
              <a:bodyPr wrap="none" rtlCol="0">
                <a:spAutoFit/>
              </a:bodyPr>
              <a:lstStyle/>
              <a:p>
                <a:r>
                  <a:rPr lang="en-US" b="1" dirty="0"/>
                  <a:t>BLOCK</a:t>
                </a:r>
                <a:r>
                  <a:rPr lang="en-US" b="1" baseline="-25000" dirty="0"/>
                  <a:t>NB </a:t>
                </a:r>
                <a:r>
                  <a:rPr lang="en-US" b="1" dirty="0"/>
                  <a:t>(NC</a:t>
                </a:r>
                <a:r>
                  <a:rPr lang="en-US" b="1" baseline="-25000" dirty="0"/>
                  <a:t>NB</a:t>
                </a:r>
                <a:r>
                  <a:rPr lang="en-US" b="1" dirty="0"/>
                  <a:t>, M</a:t>
                </a:r>
                <a:r>
                  <a:rPr lang="en-US" b="1" baseline="-25000" dirty="0"/>
                  <a:t>NB</a:t>
                </a:r>
                <a:r>
                  <a:rPr lang="en-US" b="1" dirty="0"/>
                  <a:t>, </a:t>
                </a:r>
                <a:r>
                  <a:rPr lang="en-US" b="1" dirty="0" err="1"/>
                  <a:t>p</a:t>
                </a:r>
                <a:r>
                  <a:rPr lang="en-US" b="1" baseline="-25000" dirty="0" err="1"/>
                  <a:t>NB</a:t>
                </a:r>
                <a:r>
                  <a:rPr lang="en-US" b="1" dirty="0"/>
                  <a:t>)</a:t>
                </a:r>
              </a:p>
            </p:txBody>
          </p:sp>
          <p:sp>
            <p:nvSpPr>
              <p:cNvPr id="14" name="CasellaDiTesto 13">
                <a:extLst>
                  <a:ext uri="{FF2B5EF4-FFF2-40B4-BE49-F238E27FC236}">
                    <a16:creationId xmlns:a16="http://schemas.microsoft.com/office/drawing/2014/main" id="{7852B953-CFD9-44A2-9A2E-8F4905081E05}"/>
                  </a:ext>
                </a:extLst>
              </p:cNvPr>
              <p:cNvSpPr txBox="1"/>
              <p:nvPr/>
            </p:nvSpPr>
            <p:spPr>
              <a:xfrm>
                <a:off x="2552309" y="2866827"/>
                <a:ext cx="1052596" cy="369332"/>
              </a:xfrm>
              <a:prstGeom prst="rect">
                <a:avLst/>
              </a:prstGeom>
              <a:solidFill>
                <a:schemeClr val="bg1"/>
              </a:solidFill>
              <a:ln w="22225">
                <a:solidFill>
                  <a:schemeClr val="tx1"/>
                </a:solidFill>
              </a:ln>
            </p:spPr>
            <p:txBody>
              <a:bodyPr wrap="none" rtlCol="0">
                <a:spAutoFit/>
              </a:bodyPr>
              <a:lstStyle/>
              <a:p>
                <a:r>
                  <a:rPr lang="en-US" b="1" dirty="0"/>
                  <a:t>Extractor</a:t>
                </a:r>
              </a:p>
            </p:txBody>
          </p:sp>
          <p:sp>
            <p:nvSpPr>
              <p:cNvPr id="15" name="Freccia circolare 14">
                <a:extLst>
                  <a:ext uri="{FF2B5EF4-FFF2-40B4-BE49-F238E27FC236}">
                    <a16:creationId xmlns:a16="http://schemas.microsoft.com/office/drawing/2014/main" id="{E5A6C0D0-83EF-46D7-AF2F-699CF987C998}"/>
                  </a:ext>
                </a:extLst>
              </p:cNvPr>
              <p:cNvSpPr/>
              <p:nvPr/>
            </p:nvSpPr>
            <p:spPr>
              <a:xfrm>
                <a:off x="685800" y="1197695"/>
                <a:ext cx="942975" cy="1027561"/>
              </a:xfrm>
              <a:prstGeom prst="circularArrow">
                <a:avLst>
                  <a:gd name="adj1" fmla="val 4856"/>
                  <a:gd name="adj2" fmla="val 913999"/>
                  <a:gd name="adj3" fmla="val 21023271"/>
                  <a:gd name="adj4" fmla="val 3820924"/>
                  <a:gd name="adj5" fmla="val 1359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Parentesi graffa chiusa 15">
                <a:extLst>
                  <a:ext uri="{FF2B5EF4-FFF2-40B4-BE49-F238E27FC236}">
                    <a16:creationId xmlns:a16="http://schemas.microsoft.com/office/drawing/2014/main" id="{36BBA2BF-22C9-4CEA-9A0C-D1B59FBC6F44}"/>
                  </a:ext>
                </a:extLst>
              </p:cNvPr>
              <p:cNvSpPr/>
              <p:nvPr/>
            </p:nvSpPr>
            <p:spPr>
              <a:xfrm rot="10800000">
                <a:off x="1542891" y="863541"/>
                <a:ext cx="333375" cy="1900110"/>
              </a:xfrm>
              <a:prstGeom prst="rightBrace">
                <a:avLst>
                  <a:gd name="adj1" fmla="val 59762"/>
                  <a:gd name="adj2" fmla="val 50606"/>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CasellaDiTesto 16">
                <a:extLst>
                  <a:ext uri="{FF2B5EF4-FFF2-40B4-BE49-F238E27FC236}">
                    <a16:creationId xmlns:a16="http://schemas.microsoft.com/office/drawing/2014/main" id="{B8699881-9824-49AD-B962-586A4D1FEF2D}"/>
                  </a:ext>
                </a:extLst>
              </p:cNvPr>
              <p:cNvSpPr txBox="1"/>
              <p:nvPr/>
            </p:nvSpPr>
            <p:spPr>
              <a:xfrm>
                <a:off x="832518" y="1496031"/>
                <a:ext cx="659155" cy="430887"/>
              </a:xfrm>
              <a:prstGeom prst="rect">
                <a:avLst/>
              </a:prstGeom>
              <a:noFill/>
            </p:spPr>
            <p:txBody>
              <a:bodyPr wrap="none" rtlCol="0">
                <a:spAutoFit/>
              </a:bodyPr>
              <a:lstStyle/>
              <a:p>
                <a:r>
                  <a:rPr lang="en-US" sz="2200" b="1" dirty="0" err="1"/>
                  <a:t>xNB</a:t>
                </a:r>
                <a:endParaRPr lang="en-US" sz="2200" b="1" dirty="0"/>
              </a:p>
            </p:txBody>
          </p:sp>
          <p:sp>
            <p:nvSpPr>
              <p:cNvPr id="25" name="CasellaDiTesto 24">
                <a:extLst>
                  <a:ext uri="{FF2B5EF4-FFF2-40B4-BE49-F238E27FC236}">
                    <a16:creationId xmlns:a16="http://schemas.microsoft.com/office/drawing/2014/main" id="{7A87DB00-F64F-45B3-B076-0115E15C6CA2}"/>
                  </a:ext>
                </a:extLst>
              </p:cNvPr>
              <p:cNvSpPr txBox="1"/>
              <p:nvPr/>
            </p:nvSpPr>
            <p:spPr>
              <a:xfrm>
                <a:off x="2406071" y="3357478"/>
                <a:ext cx="1271502" cy="369332"/>
              </a:xfrm>
              <a:prstGeom prst="rect">
                <a:avLst/>
              </a:prstGeom>
              <a:solidFill>
                <a:schemeClr val="bg1"/>
              </a:solidFill>
              <a:ln w="22225">
                <a:solidFill>
                  <a:schemeClr val="tx1"/>
                </a:solidFill>
              </a:ln>
            </p:spPr>
            <p:txBody>
              <a:bodyPr wrap="none" rtlCol="0">
                <a:spAutoFit/>
              </a:bodyPr>
              <a:lstStyle/>
              <a:p>
                <a:r>
                  <a:rPr lang="en-US" b="1" dirty="0"/>
                  <a:t>Dense (HN)</a:t>
                </a:r>
              </a:p>
            </p:txBody>
          </p:sp>
          <p:sp>
            <p:nvSpPr>
              <p:cNvPr id="26" name="CasellaDiTesto 25">
                <a:extLst>
                  <a:ext uri="{FF2B5EF4-FFF2-40B4-BE49-F238E27FC236}">
                    <a16:creationId xmlns:a16="http://schemas.microsoft.com/office/drawing/2014/main" id="{ACB1F583-2114-45A9-9A83-467E2344B1DD}"/>
                  </a:ext>
                </a:extLst>
              </p:cNvPr>
              <p:cNvSpPr txBox="1"/>
              <p:nvPr/>
            </p:nvSpPr>
            <p:spPr>
              <a:xfrm>
                <a:off x="2328133" y="3881644"/>
                <a:ext cx="1427378" cy="369332"/>
              </a:xfrm>
              <a:prstGeom prst="rect">
                <a:avLst/>
              </a:prstGeom>
              <a:solidFill>
                <a:schemeClr val="bg1"/>
              </a:solidFill>
              <a:ln w="22225">
                <a:solidFill>
                  <a:schemeClr val="tx1"/>
                </a:solidFill>
              </a:ln>
            </p:spPr>
            <p:txBody>
              <a:bodyPr wrap="none" rtlCol="0">
                <a:spAutoFit/>
              </a:bodyPr>
              <a:lstStyle/>
              <a:p>
                <a:r>
                  <a:rPr lang="en-US" b="1" dirty="0"/>
                  <a:t>Dropout (</a:t>
                </a:r>
                <a:r>
                  <a:rPr lang="en-US" b="1" dirty="0" err="1"/>
                  <a:t>dp</a:t>
                </a:r>
                <a:r>
                  <a:rPr lang="en-US" b="1" dirty="0"/>
                  <a:t>)</a:t>
                </a:r>
              </a:p>
            </p:txBody>
          </p:sp>
          <p:sp>
            <p:nvSpPr>
              <p:cNvPr id="27" name="CasellaDiTesto 26">
                <a:extLst>
                  <a:ext uri="{FF2B5EF4-FFF2-40B4-BE49-F238E27FC236}">
                    <a16:creationId xmlns:a16="http://schemas.microsoft.com/office/drawing/2014/main" id="{B4B33138-8148-4235-9F68-F6FDDDC80169}"/>
                  </a:ext>
                </a:extLst>
              </p:cNvPr>
              <p:cNvSpPr txBox="1"/>
              <p:nvPr/>
            </p:nvSpPr>
            <p:spPr>
              <a:xfrm>
                <a:off x="1328853" y="4557802"/>
                <a:ext cx="1491114" cy="646331"/>
              </a:xfrm>
              <a:prstGeom prst="rect">
                <a:avLst/>
              </a:prstGeom>
              <a:solidFill>
                <a:schemeClr val="bg1"/>
              </a:solidFill>
              <a:ln w="22225">
                <a:solidFill>
                  <a:schemeClr val="tx1"/>
                </a:solidFill>
              </a:ln>
            </p:spPr>
            <p:txBody>
              <a:bodyPr wrap="none" rtlCol="0">
                <a:spAutoFit/>
              </a:bodyPr>
              <a:lstStyle/>
              <a:p>
                <a:pPr algn="ctr"/>
                <a:r>
                  <a:rPr lang="en-US" b="1" dirty="0"/>
                  <a:t>Dense </a:t>
                </a:r>
              </a:p>
              <a:p>
                <a:pPr algn="ctr"/>
                <a:r>
                  <a:rPr lang="en-US" b="1" dirty="0"/>
                  <a:t>(</a:t>
                </a:r>
                <a:r>
                  <a:rPr lang="en-US" b="1" dirty="0" err="1"/>
                  <a:t>cls</a:t>
                </a:r>
                <a:r>
                  <a:rPr lang="en-US" b="1" dirty="0"/>
                  <a:t> shape:10)</a:t>
                </a:r>
              </a:p>
            </p:txBody>
          </p:sp>
          <p:sp>
            <p:nvSpPr>
              <p:cNvPr id="28" name="CasellaDiTesto 27">
                <a:extLst>
                  <a:ext uri="{FF2B5EF4-FFF2-40B4-BE49-F238E27FC236}">
                    <a16:creationId xmlns:a16="http://schemas.microsoft.com/office/drawing/2014/main" id="{8B48992A-29A4-4B4D-9DDC-242103465BC6}"/>
                  </a:ext>
                </a:extLst>
              </p:cNvPr>
              <p:cNvSpPr txBox="1"/>
              <p:nvPr/>
            </p:nvSpPr>
            <p:spPr>
              <a:xfrm>
                <a:off x="1347427" y="5307087"/>
                <a:ext cx="1434752" cy="646331"/>
              </a:xfrm>
              <a:prstGeom prst="rect">
                <a:avLst/>
              </a:prstGeom>
              <a:solidFill>
                <a:schemeClr val="bg1"/>
              </a:solidFill>
              <a:ln w="22225">
                <a:solidFill>
                  <a:schemeClr val="tx1"/>
                </a:solidFill>
              </a:ln>
            </p:spPr>
            <p:txBody>
              <a:bodyPr wrap="none" rtlCol="0">
                <a:spAutoFit/>
              </a:bodyPr>
              <a:lstStyle/>
              <a:p>
                <a:pPr algn="ctr"/>
                <a:r>
                  <a:rPr lang="en-US" b="1" dirty="0"/>
                  <a:t>Classification</a:t>
                </a:r>
              </a:p>
              <a:p>
                <a:pPr algn="ctr"/>
                <a:r>
                  <a:rPr lang="en-US" b="1" dirty="0"/>
                  <a:t>output</a:t>
                </a:r>
              </a:p>
            </p:txBody>
          </p:sp>
        </p:grpSp>
        <p:sp>
          <p:nvSpPr>
            <p:cNvPr id="31" name="CasellaDiTesto 30">
              <a:extLst>
                <a:ext uri="{FF2B5EF4-FFF2-40B4-BE49-F238E27FC236}">
                  <a16:creationId xmlns:a16="http://schemas.microsoft.com/office/drawing/2014/main" id="{36E5A8E9-5CE5-4B32-B603-28280F4BA8F2}"/>
                </a:ext>
              </a:extLst>
            </p:cNvPr>
            <p:cNvSpPr txBox="1"/>
            <p:nvPr/>
          </p:nvSpPr>
          <p:spPr>
            <a:xfrm>
              <a:off x="5209124" y="4501533"/>
              <a:ext cx="1517275" cy="646331"/>
            </a:xfrm>
            <a:prstGeom prst="rect">
              <a:avLst/>
            </a:prstGeom>
            <a:solidFill>
              <a:schemeClr val="bg1"/>
            </a:solidFill>
            <a:ln w="22225">
              <a:solidFill>
                <a:schemeClr val="tx1"/>
              </a:solidFill>
            </a:ln>
          </p:spPr>
          <p:txBody>
            <a:bodyPr wrap="none" rtlCol="0">
              <a:spAutoFit/>
            </a:bodyPr>
            <a:lstStyle/>
            <a:p>
              <a:pPr algn="ctr"/>
              <a:r>
                <a:rPr lang="en-US" b="1" dirty="0"/>
                <a:t>Dense </a:t>
              </a:r>
            </a:p>
            <a:p>
              <a:pPr algn="ctr"/>
              <a:r>
                <a:rPr lang="en-US" b="1" dirty="0"/>
                <a:t>(</a:t>
              </a:r>
              <a:r>
                <a:rPr lang="en-US" b="1" dirty="0" err="1"/>
                <a:t>rgr</a:t>
              </a:r>
              <a:r>
                <a:rPr lang="en-US" b="1" dirty="0"/>
                <a:t> shape:10)</a:t>
              </a:r>
            </a:p>
          </p:txBody>
        </p:sp>
        <p:sp>
          <p:nvSpPr>
            <p:cNvPr id="32" name="CasellaDiTesto 31">
              <a:extLst>
                <a:ext uri="{FF2B5EF4-FFF2-40B4-BE49-F238E27FC236}">
                  <a16:creationId xmlns:a16="http://schemas.microsoft.com/office/drawing/2014/main" id="{F0EDA9A3-899A-4978-81CF-EB9C2EAD1A75}"/>
                </a:ext>
              </a:extLst>
            </p:cNvPr>
            <p:cNvSpPr txBox="1"/>
            <p:nvPr/>
          </p:nvSpPr>
          <p:spPr>
            <a:xfrm>
              <a:off x="5331376" y="5250818"/>
              <a:ext cx="1215847" cy="646331"/>
            </a:xfrm>
            <a:prstGeom prst="rect">
              <a:avLst/>
            </a:prstGeom>
            <a:solidFill>
              <a:schemeClr val="bg1"/>
            </a:solidFill>
            <a:ln w="22225">
              <a:solidFill>
                <a:schemeClr val="tx1"/>
              </a:solidFill>
            </a:ln>
          </p:spPr>
          <p:txBody>
            <a:bodyPr wrap="none" rtlCol="0">
              <a:spAutoFit/>
            </a:bodyPr>
            <a:lstStyle/>
            <a:p>
              <a:pPr algn="ctr"/>
              <a:r>
                <a:rPr lang="en-US" b="1" dirty="0"/>
                <a:t>Regression</a:t>
              </a:r>
            </a:p>
            <a:p>
              <a:pPr algn="ctr"/>
              <a:r>
                <a:rPr lang="en-US" b="1" dirty="0"/>
                <a:t>output</a:t>
              </a:r>
            </a:p>
          </p:txBody>
        </p:sp>
        <p:cxnSp>
          <p:nvCxnSpPr>
            <p:cNvPr id="33" name="Connettore 2 32">
              <a:extLst>
                <a:ext uri="{FF2B5EF4-FFF2-40B4-BE49-F238E27FC236}">
                  <a16:creationId xmlns:a16="http://schemas.microsoft.com/office/drawing/2014/main" id="{28D900E4-8A22-43B0-A38F-4A498EBBF98A}"/>
                </a:ext>
              </a:extLst>
            </p:cNvPr>
            <p:cNvCxnSpPr>
              <a:cxnSpLocks/>
              <a:stCxn id="26" idx="2"/>
              <a:endCxn id="27" idx="0"/>
            </p:cNvCxnSpPr>
            <p:nvPr/>
          </p:nvCxnSpPr>
          <p:spPr>
            <a:xfrm flipH="1">
              <a:off x="3950582" y="4194707"/>
              <a:ext cx="967412" cy="30682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4" name="Connettore 2 33">
              <a:extLst>
                <a:ext uri="{FF2B5EF4-FFF2-40B4-BE49-F238E27FC236}">
                  <a16:creationId xmlns:a16="http://schemas.microsoft.com/office/drawing/2014/main" id="{CF7D74DD-245E-46D7-BE1E-57D269F616E9}"/>
                </a:ext>
              </a:extLst>
            </p:cNvPr>
            <p:cNvCxnSpPr>
              <a:cxnSpLocks/>
              <a:stCxn id="26" idx="2"/>
              <a:endCxn id="31" idx="0"/>
            </p:cNvCxnSpPr>
            <p:nvPr/>
          </p:nvCxnSpPr>
          <p:spPr>
            <a:xfrm>
              <a:off x="4917994" y="4194707"/>
              <a:ext cx="1049768" cy="30682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38" name="CasellaDiTesto 37">
            <a:extLst>
              <a:ext uri="{FF2B5EF4-FFF2-40B4-BE49-F238E27FC236}">
                <a16:creationId xmlns:a16="http://schemas.microsoft.com/office/drawing/2014/main" id="{D61B51EA-9005-4749-B19B-3153B548172F}"/>
              </a:ext>
            </a:extLst>
          </p:cNvPr>
          <p:cNvSpPr txBox="1"/>
          <p:nvPr/>
        </p:nvSpPr>
        <p:spPr>
          <a:xfrm>
            <a:off x="173042" y="-17585"/>
            <a:ext cx="3079689" cy="553998"/>
          </a:xfrm>
          <a:prstGeom prst="rect">
            <a:avLst/>
          </a:prstGeom>
          <a:noFill/>
        </p:spPr>
        <p:txBody>
          <a:bodyPr wrap="none" rtlCol="0">
            <a:spAutoFit/>
          </a:bodyPr>
          <a:lstStyle/>
          <a:p>
            <a:r>
              <a:rPr lang="en-US" sz="3000" b="1" dirty="0"/>
              <a:t>Multi Output CNN</a:t>
            </a:r>
          </a:p>
        </p:txBody>
      </p:sp>
    </p:spTree>
    <p:extLst>
      <p:ext uri="{BB962C8B-B14F-4D97-AF65-F5344CB8AC3E}">
        <p14:creationId xmlns:p14="http://schemas.microsoft.com/office/powerpoint/2010/main" val="325776941"/>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BA49B5CB-0E59-47F5-A598-B008FEAB60F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555" t="5848" r="6725" b="6140"/>
          <a:stretch/>
        </p:blipFill>
        <p:spPr bwMode="auto">
          <a:xfrm>
            <a:off x="11390552" y="-17585"/>
            <a:ext cx="801448" cy="80411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662D03B7-781F-465F-B63F-5FECEC74ED4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2882" t="12118" r="9832" b="18598"/>
          <a:stretch/>
        </p:blipFill>
        <p:spPr bwMode="auto">
          <a:xfrm>
            <a:off x="11435555" y="786534"/>
            <a:ext cx="731111" cy="655404"/>
          </a:xfrm>
          <a:prstGeom prst="rect">
            <a:avLst/>
          </a:prstGeom>
          <a:noFill/>
          <a:extLst>
            <a:ext uri="{909E8E84-426E-40DD-AFC4-6F175D3DCCD1}">
              <a14:hiddenFill xmlns:a14="http://schemas.microsoft.com/office/drawing/2010/main">
                <a:solidFill>
                  <a:srgbClr val="FFFFFF"/>
                </a:solidFill>
              </a14:hiddenFill>
            </a:ext>
          </a:extLst>
        </p:spPr>
      </p:pic>
      <p:pic>
        <p:nvPicPr>
          <p:cNvPr id="6" name="Immagine 5">
            <a:extLst>
              <a:ext uri="{FF2B5EF4-FFF2-40B4-BE49-F238E27FC236}">
                <a16:creationId xmlns:a16="http://schemas.microsoft.com/office/drawing/2014/main" id="{E506EE41-8FBF-4069-BE3E-A9357494240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80313" y="0"/>
            <a:ext cx="801447" cy="800101"/>
          </a:xfrm>
          <a:prstGeom prst="rect">
            <a:avLst/>
          </a:prstGeom>
          <a:ln>
            <a:noFill/>
          </a:ln>
          <a:effectLst>
            <a:outerShdw blurRad="292100" dist="139700" dir="2700000" algn="tl" rotWithShape="0">
              <a:srgbClr val="333333">
                <a:alpha val="65000"/>
              </a:srgbClr>
            </a:outerShdw>
          </a:effectLst>
        </p:spPr>
      </p:pic>
      <p:sp>
        <p:nvSpPr>
          <p:cNvPr id="9" name="CasellaDiTesto 8">
            <a:extLst>
              <a:ext uri="{FF2B5EF4-FFF2-40B4-BE49-F238E27FC236}">
                <a16:creationId xmlns:a16="http://schemas.microsoft.com/office/drawing/2014/main" id="{78F30BA7-DC35-49CF-8F0D-1A9CA614DB74}"/>
              </a:ext>
            </a:extLst>
          </p:cNvPr>
          <p:cNvSpPr txBox="1"/>
          <p:nvPr/>
        </p:nvSpPr>
        <p:spPr>
          <a:xfrm>
            <a:off x="8484823" y="6488668"/>
            <a:ext cx="3707177" cy="369332"/>
          </a:xfrm>
          <a:prstGeom prst="rect">
            <a:avLst/>
          </a:prstGeom>
          <a:noFill/>
        </p:spPr>
        <p:txBody>
          <a:bodyPr wrap="square" rtlCol="0">
            <a:spAutoFit/>
          </a:bodyPr>
          <a:lstStyle/>
          <a:p>
            <a:r>
              <a:rPr lang="en-US" i="1" dirty="0"/>
              <a:t>INAF School of AI, Naples, April 14-17</a:t>
            </a:r>
          </a:p>
        </p:txBody>
      </p:sp>
      <p:sp>
        <p:nvSpPr>
          <p:cNvPr id="7" name="CasellaDiTesto 6">
            <a:extLst>
              <a:ext uri="{FF2B5EF4-FFF2-40B4-BE49-F238E27FC236}">
                <a16:creationId xmlns:a16="http://schemas.microsoft.com/office/drawing/2014/main" id="{AD81392F-1886-4A66-B54C-B02CE62F729F}"/>
              </a:ext>
            </a:extLst>
          </p:cNvPr>
          <p:cNvSpPr txBox="1"/>
          <p:nvPr/>
        </p:nvSpPr>
        <p:spPr>
          <a:xfrm>
            <a:off x="173042" y="-17585"/>
            <a:ext cx="3950890" cy="553998"/>
          </a:xfrm>
          <a:prstGeom prst="rect">
            <a:avLst/>
          </a:prstGeom>
          <a:noFill/>
        </p:spPr>
        <p:txBody>
          <a:bodyPr wrap="none" rtlCol="0">
            <a:spAutoFit/>
          </a:bodyPr>
          <a:lstStyle/>
          <a:p>
            <a:r>
              <a:rPr lang="en-US" sz="3000" b="1" dirty="0"/>
              <a:t>Simplified Autoencoder</a:t>
            </a:r>
          </a:p>
        </p:txBody>
      </p:sp>
      <p:grpSp>
        <p:nvGrpSpPr>
          <p:cNvPr id="27" name="Gruppo 26">
            <a:extLst>
              <a:ext uri="{FF2B5EF4-FFF2-40B4-BE49-F238E27FC236}">
                <a16:creationId xmlns:a16="http://schemas.microsoft.com/office/drawing/2014/main" id="{07F9A1F1-159B-4C24-8F50-0651C45352CA}"/>
              </a:ext>
            </a:extLst>
          </p:cNvPr>
          <p:cNvGrpSpPr/>
          <p:nvPr/>
        </p:nvGrpSpPr>
        <p:grpSpPr>
          <a:xfrm>
            <a:off x="118649" y="1591242"/>
            <a:ext cx="11764652" cy="4038600"/>
            <a:chOff x="118649" y="1032933"/>
            <a:chExt cx="11764652" cy="4038600"/>
          </a:xfrm>
        </p:grpSpPr>
        <p:sp>
          <p:nvSpPr>
            <p:cNvPr id="29" name="Rettangolo 28">
              <a:extLst>
                <a:ext uri="{FF2B5EF4-FFF2-40B4-BE49-F238E27FC236}">
                  <a16:creationId xmlns:a16="http://schemas.microsoft.com/office/drawing/2014/main" id="{AE957931-A614-485D-9121-B0DBA8E4E552}"/>
                </a:ext>
              </a:extLst>
            </p:cNvPr>
            <p:cNvSpPr/>
            <p:nvPr/>
          </p:nvSpPr>
          <p:spPr>
            <a:xfrm>
              <a:off x="118649" y="1032933"/>
              <a:ext cx="11764652" cy="403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uppo 4">
              <a:extLst>
                <a:ext uri="{FF2B5EF4-FFF2-40B4-BE49-F238E27FC236}">
                  <a16:creationId xmlns:a16="http://schemas.microsoft.com/office/drawing/2014/main" id="{95E79729-C519-477C-82C5-314E89F9C273}"/>
                </a:ext>
              </a:extLst>
            </p:cNvPr>
            <p:cNvGrpSpPr/>
            <p:nvPr/>
          </p:nvGrpSpPr>
          <p:grpSpPr>
            <a:xfrm>
              <a:off x="130828" y="1160120"/>
              <a:ext cx="11636077" cy="3695404"/>
              <a:chOff x="130828" y="1160120"/>
              <a:chExt cx="11636077" cy="3695404"/>
            </a:xfrm>
          </p:grpSpPr>
          <p:sp>
            <p:nvSpPr>
              <p:cNvPr id="8" name="CasellaDiTesto 7">
                <a:extLst>
                  <a:ext uri="{FF2B5EF4-FFF2-40B4-BE49-F238E27FC236}">
                    <a16:creationId xmlns:a16="http://schemas.microsoft.com/office/drawing/2014/main" id="{122B8A73-528F-464C-B849-839C0BE6CA8B}"/>
                  </a:ext>
                </a:extLst>
              </p:cNvPr>
              <p:cNvSpPr txBox="1"/>
              <p:nvPr/>
            </p:nvSpPr>
            <p:spPr>
              <a:xfrm rot="16200000">
                <a:off x="471324" y="2336241"/>
                <a:ext cx="2714718" cy="369332"/>
              </a:xfrm>
              <a:prstGeom prst="rect">
                <a:avLst/>
              </a:prstGeom>
              <a:solidFill>
                <a:schemeClr val="bg1"/>
              </a:solidFill>
              <a:ln w="22225">
                <a:solidFill>
                  <a:schemeClr val="tx1"/>
                </a:solidFill>
              </a:ln>
            </p:spPr>
            <p:txBody>
              <a:bodyPr wrap="none" rtlCol="0">
                <a:spAutoFit/>
              </a:bodyPr>
              <a:lstStyle/>
              <a:p>
                <a:r>
                  <a:rPr lang="en-US" b="1" dirty="0"/>
                  <a:t>CONV2D (3x3x16, 1), ReLU</a:t>
                </a:r>
              </a:p>
            </p:txBody>
          </p:sp>
          <p:sp>
            <p:nvSpPr>
              <p:cNvPr id="10" name="CasellaDiTesto 9">
                <a:extLst>
                  <a:ext uri="{FF2B5EF4-FFF2-40B4-BE49-F238E27FC236}">
                    <a16:creationId xmlns:a16="http://schemas.microsoft.com/office/drawing/2014/main" id="{9EBC8893-E5CB-4DA5-88EA-7F01D383B83D}"/>
                  </a:ext>
                </a:extLst>
              </p:cNvPr>
              <p:cNvSpPr txBox="1"/>
              <p:nvPr/>
            </p:nvSpPr>
            <p:spPr>
              <a:xfrm rot="16200000">
                <a:off x="1984346" y="2326480"/>
                <a:ext cx="1510926" cy="369332"/>
              </a:xfrm>
              <a:prstGeom prst="rect">
                <a:avLst/>
              </a:prstGeom>
              <a:solidFill>
                <a:schemeClr val="bg1"/>
              </a:solidFill>
              <a:ln w="22225">
                <a:solidFill>
                  <a:schemeClr val="tx1"/>
                </a:solidFill>
              </a:ln>
            </p:spPr>
            <p:txBody>
              <a:bodyPr wrap="none" rtlCol="0">
                <a:spAutoFit/>
              </a:bodyPr>
              <a:lstStyle/>
              <a:p>
                <a:r>
                  <a:rPr lang="en-US" b="1" dirty="0" err="1"/>
                  <a:t>MaxPool</a:t>
                </a:r>
                <a:r>
                  <a:rPr lang="en-US" b="1" dirty="0"/>
                  <a:t>(2x2)</a:t>
                </a:r>
              </a:p>
            </p:txBody>
          </p:sp>
          <p:sp>
            <p:nvSpPr>
              <p:cNvPr id="11" name="CasellaDiTesto 10">
                <a:extLst>
                  <a:ext uri="{FF2B5EF4-FFF2-40B4-BE49-F238E27FC236}">
                    <a16:creationId xmlns:a16="http://schemas.microsoft.com/office/drawing/2014/main" id="{47BC66C8-86BB-4386-AD1A-C92A547DF22B}"/>
                  </a:ext>
                </a:extLst>
              </p:cNvPr>
              <p:cNvSpPr txBox="1"/>
              <p:nvPr/>
            </p:nvSpPr>
            <p:spPr>
              <a:xfrm>
                <a:off x="130828" y="2277380"/>
                <a:ext cx="1402948" cy="646331"/>
              </a:xfrm>
              <a:prstGeom prst="rect">
                <a:avLst/>
              </a:prstGeom>
              <a:solidFill>
                <a:schemeClr val="bg1"/>
              </a:solidFill>
              <a:ln w="22225">
                <a:solidFill>
                  <a:schemeClr val="tx1"/>
                </a:solidFill>
              </a:ln>
            </p:spPr>
            <p:txBody>
              <a:bodyPr wrap="square" rtlCol="0">
                <a:spAutoFit/>
              </a:bodyPr>
              <a:lstStyle/>
              <a:p>
                <a:pPr algn="ctr"/>
                <a:r>
                  <a:rPr lang="en-US" b="1" dirty="0"/>
                  <a:t>Input</a:t>
                </a:r>
              </a:p>
              <a:p>
                <a:pPr algn="ctr"/>
                <a:r>
                  <a:rPr lang="en-US" b="1" dirty="0"/>
                  <a:t>(N, 28, 28, 1)</a:t>
                </a:r>
              </a:p>
            </p:txBody>
          </p:sp>
          <p:pic>
            <p:nvPicPr>
              <p:cNvPr id="3" name="Immagine 2">
                <a:extLst>
                  <a:ext uri="{FF2B5EF4-FFF2-40B4-BE49-F238E27FC236}">
                    <a16:creationId xmlns:a16="http://schemas.microsoft.com/office/drawing/2014/main" id="{1152EB12-3174-40BD-8366-6AB0C2D5D61C}"/>
                  </a:ext>
                </a:extLst>
              </p:cNvPr>
              <p:cNvPicPr>
                <a:picLocks noChangeAspect="1"/>
              </p:cNvPicPr>
              <p:nvPr/>
            </p:nvPicPr>
            <p:blipFill rotWithShape="1">
              <a:blip r:embed="rId5"/>
              <a:srcRect t="4969" r="56428"/>
              <a:stretch/>
            </p:blipFill>
            <p:spPr>
              <a:xfrm>
                <a:off x="10413892" y="3528142"/>
                <a:ext cx="1353013" cy="1327382"/>
              </a:xfrm>
              <a:prstGeom prst="rect">
                <a:avLst/>
              </a:prstGeom>
            </p:spPr>
          </p:pic>
          <p:sp>
            <p:nvSpPr>
              <p:cNvPr id="13" name="CasellaDiTesto 12">
                <a:extLst>
                  <a:ext uri="{FF2B5EF4-FFF2-40B4-BE49-F238E27FC236}">
                    <a16:creationId xmlns:a16="http://schemas.microsoft.com/office/drawing/2014/main" id="{590FA9E2-9A0E-496F-9A8A-126BD599B123}"/>
                  </a:ext>
                </a:extLst>
              </p:cNvPr>
              <p:cNvSpPr txBox="1"/>
              <p:nvPr/>
            </p:nvSpPr>
            <p:spPr>
              <a:xfrm rot="16200000">
                <a:off x="916813" y="2339668"/>
                <a:ext cx="2714718" cy="369332"/>
              </a:xfrm>
              <a:prstGeom prst="rect">
                <a:avLst/>
              </a:prstGeom>
              <a:solidFill>
                <a:schemeClr val="bg1"/>
              </a:solidFill>
              <a:ln w="22225">
                <a:solidFill>
                  <a:schemeClr val="tx1"/>
                </a:solidFill>
              </a:ln>
            </p:spPr>
            <p:txBody>
              <a:bodyPr wrap="none" rtlCol="0">
                <a:spAutoFit/>
              </a:bodyPr>
              <a:lstStyle/>
              <a:p>
                <a:r>
                  <a:rPr lang="en-US" b="1" dirty="0"/>
                  <a:t>CONV2D (3x3x16, 1), ReLU</a:t>
                </a:r>
              </a:p>
            </p:txBody>
          </p:sp>
          <p:sp>
            <p:nvSpPr>
              <p:cNvPr id="14" name="CasellaDiTesto 13">
                <a:extLst>
                  <a:ext uri="{FF2B5EF4-FFF2-40B4-BE49-F238E27FC236}">
                    <a16:creationId xmlns:a16="http://schemas.microsoft.com/office/drawing/2014/main" id="{8D84FA36-4D7D-4FEB-AEF7-D46566BAD146}"/>
                  </a:ext>
                </a:extLst>
              </p:cNvPr>
              <p:cNvSpPr txBox="1"/>
              <p:nvPr/>
            </p:nvSpPr>
            <p:spPr>
              <a:xfrm rot="16200000">
                <a:off x="2140400" y="2336241"/>
                <a:ext cx="2714718" cy="369332"/>
              </a:xfrm>
              <a:prstGeom prst="rect">
                <a:avLst/>
              </a:prstGeom>
              <a:solidFill>
                <a:schemeClr val="bg1"/>
              </a:solidFill>
              <a:ln w="22225">
                <a:solidFill>
                  <a:schemeClr val="tx1"/>
                </a:solidFill>
              </a:ln>
            </p:spPr>
            <p:txBody>
              <a:bodyPr wrap="none" rtlCol="0">
                <a:spAutoFit/>
              </a:bodyPr>
              <a:lstStyle/>
              <a:p>
                <a:r>
                  <a:rPr lang="en-US" b="1" dirty="0"/>
                  <a:t>CONV2D (3x3x32, 1), ReLU</a:t>
                </a:r>
              </a:p>
            </p:txBody>
          </p:sp>
          <p:sp>
            <p:nvSpPr>
              <p:cNvPr id="15" name="CasellaDiTesto 14">
                <a:extLst>
                  <a:ext uri="{FF2B5EF4-FFF2-40B4-BE49-F238E27FC236}">
                    <a16:creationId xmlns:a16="http://schemas.microsoft.com/office/drawing/2014/main" id="{A0020AFD-C1D0-4196-A674-337C4A2813D1}"/>
                  </a:ext>
                </a:extLst>
              </p:cNvPr>
              <p:cNvSpPr txBox="1"/>
              <p:nvPr/>
            </p:nvSpPr>
            <p:spPr>
              <a:xfrm rot="16200000">
                <a:off x="3653422" y="2326480"/>
                <a:ext cx="1510926" cy="369332"/>
              </a:xfrm>
              <a:prstGeom prst="rect">
                <a:avLst/>
              </a:prstGeom>
              <a:solidFill>
                <a:schemeClr val="bg1"/>
              </a:solidFill>
              <a:ln w="22225">
                <a:solidFill>
                  <a:schemeClr val="tx1"/>
                </a:solidFill>
              </a:ln>
            </p:spPr>
            <p:txBody>
              <a:bodyPr wrap="none" rtlCol="0">
                <a:spAutoFit/>
              </a:bodyPr>
              <a:lstStyle/>
              <a:p>
                <a:r>
                  <a:rPr lang="en-US" b="1" dirty="0" err="1"/>
                  <a:t>MaxPool</a:t>
                </a:r>
                <a:r>
                  <a:rPr lang="en-US" b="1" dirty="0"/>
                  <a:t>(2x2)</a:t>
                </a:r>
              </a:p>
            </p:txBody>
          </p:sp>
          <p:sp>
            <p:nvSpPr>
              <p:cNvPr id="16" name="CasellaDiTesto 15">
                <a:extLst>
                  <a:ext uri="{FF2B5EF4-FFF2-40B4-BE49-F238E27FC236}">
                    <a16:creationId xmlns:a16="http://schemas.microsoft.com/office/drawing/2014/main" id="{FCD458FB-8F97-4BD9-A834-91473138998F}"/>
                  </a:ext>
                </a:extLst>
              </p:cNvPr>
              <p:cNvSpPr txBox="1"/>
              <p:nvPr/>
            </p:nvSpPr>
            <p:spPr>
              <a:xfrm rot="16200000">
                <a:off x="2585889" y="2339668"/>
                <a:ext cx="2714718" cy="369332"/>
              </a:xfrm>
              <a:prstGeom prst="rect">
                <a:avLst/>
              </a:prstGeom>
              <a:solidFill>
                <a:schemeClr val="bg1"/>
              </a:solidFill>
              <a:ln w="22225">
                <a:solidFill>
                  <a:schemeClr val="tx1"/>
                </a:solidFill>
              </a:ln>
            </p:spPr>
            <p:txBody>
              <a:bodyPr wrap="none" rtlCol="0">
                <a:spAutoFit/>
              </a:bodyPr>
              <a:lstStyle/>
              <a:p>
                <a:r>
                  <a:rPr lang="en-US" b="1" dirty="0"/>
                  <a:t>CONV2D (3x3x32, 1), ReLU</a:t>
                </a:r>
              </a:p>
            </p:txBody>
          </p:sp>
          <p:sp>
            <p:nvSpPr>
              <p:cNvPr id="17" name="CasellaDiTesto 16">
                <a:extLst>
                  <a:ext uri="{FF2B5EF4-FFF2-40B4-BE49-F238E27FC236}">
                    <a16:creationId xmlns:a16="http://schemas.microsoft.com/office/drawing/2014/main" id="{7C6E41F9-C0A2-4107-92EB-A4EFD1DD1B64}"/>
                  </a:ext>
                </a:extLst>
              </p:cNvPr>
              <p:cNvSpPr txBox="1"/>
              <p:nvPr/>
            </p:nvSpPr>
            <p:spPr>
              <a:xfrm>
                <a:off x="4786378" y="2187979"/>
                <a:ext cx="1645387" cy="646331"/>
              </a:xfrm>
              <a:prstGeom prst="rect">
                <a:avLst/>
              </a:prstGeom>
              <a:solidFill>
                <a:schemeClr val="bg1"/>
              </a:solidFill>
              <a:ln w="22225">
                <a:solidFill>
                  <a:schemeClr val="tx1"/>
                </a:solidFill>
              </a:ln>
            </p:spPr>
            <p:txBody>
              <a:bodyPr wrap="none" rtlCol="0">
                <a:spAutoFit/>
              </a:bodyPr>
              <a:lstStyle/>
              <a:p>
                <a:pPr algn="ctr"/>
                <a:r>
                  <a:rPr lang="en-US" b="1" dirty="0"/>
                  <a:t>Encoded Input</a:t>
                </a:r>
              </a:p>
              <a:p>
                <a:pPr algn="ctr"/>
                <a:r>
                  <a:rPr lang="en-US" b="1" dirty="0"/>
                  <a:t>Representation</a:t>
                </a:r>
              </a:p>
            </p:txBody>
          </p:sp>
          <p:pic>
            <p:nvPicPr>
              <p:cNvPr id="18" name="Immagine 17">
                <a:extLst>
                  <a:ext uri="{FF2B5EF4-FFF2-40B4-BE49-F238E27FC236}">
                    <a16:creationId xmlns:a16="http://schemas.microsoft.com/office/drawing/2014/main" id="{850075B6-A8A8-4D2E-A30E-A8449FFFB633}"/>
                  </a:ext>
                </a:extLst>
              </p:cNvPr>
              <p:cNvPicPr>
                <a:picLocks noChangeAspect="1"/>
              </p:cNvPicPr>
              <p:nvPr/>
            </p:nvPicPr>
            <p:blipFill rotWithShape="1">
              <a:blip r:embed="rId5"/>
              <a:srcRect l="57167" t="4969" r="372"/>
              <a:stretch/>
            </p:blipFill>
            <p:spPr>
              <a:xfrm>
                <a:off x="173042" y="3528142"/>
                <a:ext cx="1318520" cy="1327382"/>
              </a:xfrm>
              <a:prstGeom prst="rect">
                <a:avLst/>
              </a:prstGeom>
            </p:spPr>
          </p:pic>
          <p:sp>
            <p:nvSpPr>
              <p:cNvPr id="19" name="CasellaDiTesto 18">
                <a:extLst>
                  <a:ext uri="{FF2B5EF4-FFF2-40B4-BE49-F238E27FC236}">
                    <a16:creationId xmlns:a16="http://schemas.microsoft.com/office/drawing/2014/main" id="{101E0637-F9C6-4337-9D88-880CC1758D17}"/>
                  </a:ext>
                </a:extLst>
              </p:cNvPr>
              <p:cNvSpPr txBox="1"/>
              <p:nvPr/>
            </p:nvSpPr>
            <p:spPr>
              <a:xfrm rot="16200000">
                <a:off x="5532768" y="2336240"/>
                <a:ext cx="2714718" cy="369332"/>
              </a:xfrm>
              <a:prstGeom prst="rect">
                <a:avLst/>
              </a:prstGeom>
              <a:solidFill>
                <a:schemeClr val="bg1"/>
              </a:solidFill>
              <a:ln w="22225">
                <a:solidFill>
                  <a:schemeClr val="tx1"/>
                </a:solidFill>
              </a:ln>
            </p:spPr>
            <p:txBody>
              <a:bodyPr wrap="none" rtlCol="0">
                <a:spAutoFit/>
              </a:bodyPr>
              <a:lstStyle/>
              <a:p>
                <a:r>
                  <a:rPr lang="en-US" b="1" dirty="0"/>
                  <a:t>CONV2D (3x3x32, 1), ReLU</a:t>
                </a:r>
              </a:p>
            </p:txBody>
          </p:sp>
          <p:sp>
            <p:nvSpPr>
              <p:cNvPr id="20" name="CasellaDiTesto 19">
                <a:extLst>
                  <a:ext uri="{FF2B5EF4-FFF2-40B4-BE49-F238E27FC236}">
                    <a16:creationId xmlns:a16="http://schemas.microsoft.com/office/drawing/2014/main" id="{F24FB7F8-52CF-4240-951C-5B2ED918DEEA}"/>
                  </a:ext>
                </a:extLst>
              </p:cNvPr>
              <p:cNvSpPr txBox="1"/>
              <p:nvPr/>
            </p:nvSpPr>
            <p:spPr>
              <a:xfrm rot="16200000">
                <a:off x="6890588" y="2326479"/>
                <a:ext cx="1821332" cy="369332"/>
              </a:xfrm>
              <a:prstGeom prst="rect">
                <a:avLst/>
              </a:prstGeom>
              <a:solidFill>
                <a:schemeClr val="bg1"/>
              </a:solidFill>
              <a:ln w="22225">
                <a:solidFill>
                  <a:schemeClr val="tx1"/>
                </a:solidFill>
              </a:ln>
            </p:spPr>
            <p:txBody>
              <a:bodyPr wrap="none" rtlCol="0">
                <a:spAutoFit/>
              </a:bodyPr>
              <a:lstStyle/>
              <a:p>
                <a:r>
                  <a:rPr lang="en-US" b="1" dirty="0" err="1"/>
                  <a:t>UpSampling</a:t>
                </a:r>
                <a:r>
                  <a:rPr lang="en-US" b="1" dirty="0"/>
                  <a:t>(2x2)</a:t>
                </a:r>
              </a:p>
            </p:txBody>
          </p:sp>
          <p:sp>
            <p:nvSpPr>
              <p:cNvPr id="21" name="CasellaDiTesto 20">
                <a:extLst>
                  <a:ext uri="{FF2B5EF4-FFF2-40B4-BE49-F238E27FC236}">
                    <a16:creationId xmlns:a16="http://schemas.microsoft.com/office/drawing/2014/main" id="{E0F8254F-7987-4D09-B72E-B56783194385}"/>
                  </a:ext>
                </a:extLst>
              </p:cNvPr>
              <p:cNvSpPr txBox="1"/>
              <p:nvPr/>
            </p:nvSpPr>
            <p:spPr>
              <a:xfrm rot="16200000">
                <a:off x="5978257" y="2339667"/>
                <a:ext cx="2714718" cy="369332"/>
              </a:xfrm>
              <a:prstGeom prst="rect">
                <a:avLst/>
              </a:prstGeom>
              <a:solidFill>
                <a:schemeClr val="bg1"/>
              </a:solidFill>
              <a:ln w="22225">
                <a:solidFill>
                  <a:schemeClr val="tx1"/>
                </a:solidFill>
              </a:ln>
            </p:spPr>
            <p:txBody>
              <a:bodyPr wrap="none" rtlCol="0">
                <a:spAutoFit/>
              </a:bodyPr>
              <a:lstStyle/>
              <a:p>
                <a:r>
                  <a:rPr lang="en-US" b="1" dirty="0"/>
                  <a:t>CONV2D (3x3x32, 1), ReLU</a:t>
                </a:r>
              </a:p>
            </p:txBody>
          </p:sp>
          <p:sp>
            <p:nvSpPr>
              <p:cNvPr id="22" name="CasellaDiTesto 21">
                <a:extLst>
                  <a:ext uri="{FF2B5EF4-FFF2-40B4-BE49-F238E27FC236}">
                    <a16:creationId xmlns:a16="http://schemas.microsoft.com/office/drawing/2014/main" id="{94F866CC-B9B2-4A09-AEAA-0126D3A5306A}"/>
                  </a:ext>
                </a:extLst>
              </p:cNvPr>
              <p:cNvSpPr txBox="1"/>
              <p:nvPr/>
            </p:nvSpPr>
            <p:spPr>
              <a:xfrm rot="16200000">
                <a:off x="7072570" y="2332813"/>
                <a:ext cx="2714718" cy="369332"/>
              </a:xfrm>
              <a:prstGeom prst="rect">
                <a:avLst/>
              </a:prstGeom>
              <a:solidFill>
                <a:schemeClr val="bg1"/>
              </a:solidFill>
              <a:ln w="22225">
                <a:solidFill>
                  <a:schemeClr val="tx1"/>
                </a:solidFill>
              </a:ln>
            </p:spPr>
            <p:txBody>
              <a:bodyPr wrap="none" rtlCol="0">
                <a:spAutoFit/>
              </a:bodyPr>
              <a:lstStyle/>
              <a:p>
                <a:r>
                  <a:rPr lang="en-US" b="1" dirty="0"/>
                  <a:t>CONV2D (3x3x16, 1), ReLU</a:t>
                </a:r>
              </a:p>
            </p:txBody>
          </p:sp>
          <p:sp>
            <p:nvSpPr>
              <p:cNvPr id="23" name="CasellaDiTesto 22">
                <a:extLst>
                  <a:ext uri="{FF2B5EF4-FFF2-40B4-BE49-F238E27FC236}">
                    <a16:creationId xmlns:a16="http://schemas.microsoft.com/office/drawing/2014/main" id="{C9E6337D-2219-47D7-A467-8CC177A3E508}"/>
                  </a:ext>
                </a:extLst>
              </p:cNvPr>
              <p:cNvSpPr txBox="1"/>
              <p:nvPr/>
            </p:nvSpPr>
            <p:spPr>
              <a:xfrm rot="16200000">
                <a:off x="8430390" y="2323052"/>
                <a:ext cx="1821332" cy="369332"/>
              </a:xfrm>
              <a:prstGeom prst="rect">
                <a:avLst/>
              </a:prstGeom>
              <a:solidFill>
                <a:schemeClr val="bg1"/>
              </a:solidFill>
              <a:ln w="22225">
                <a:solidFill>
                  <a:schemeClr val="tx1"/>
                </a:solidFill>
              </a:ln>
            </p:spPr>
            <p:txBody>
              <a:bodyPr wrap="none" rtlCol="0">
                <a:spAutoFit/>
              </a:bodyPr>
              <a:lstStyle/>
              <a:p>
                <a:r>
                  <a:rPr lang="en-US" b="1" dirty="0" err="1"/>
                  <a:t>UpSampling</a:t>
                </a:r>
                <a:r>
                  <a:rPr lang="en-US" b="1" dirty="0"/>
                  <a:t>(2x2)</a:t>
                </a:r>
              </a:p>
            </p:txBody>
          </p:sp>
          <p:sp>
            <p:nvSpPr>
              <p:cNvPr id="24" name="CasellaDiTesto 23">
                <a:extLst>
                  <a:ext uri="{FF2B5EF4-FFF2-40B4-BE49-F238E27FC236}">
                    <a16:creationId xmlns:a16="http://schemas.microsoft.com/office/drawing/2014/main" id="{3A08A7E8-B6FA-41F3-A991-22C50FCBC2E8}"/>
                  </a:ext>
                </a:extLst>
              </p:cNvPr>
              <p:cNvSpPr txBox="1"/>
              <p:nvPr/>
            </p:nvSpPr>
            <p:spPr>
              <a:xfrm rot="16200000">
                <a:off x="7518059" y="2336240"/>
                <a:ext cx="2714718" cy="369332"/>
              </a:xfrm>
              <a:prstGeom prst="rect">
                <a:avLst/>
              </a:prstGeom>
              <a:solidFill>
                <a:schemeClr val="bg1"/>
              </a:solidFill>
              <a:ln w="22225">
                <a:solidFill>
                  <a:schemeClr val="tx1"/>
                </a:solidFill>
              </a:ln>
            </p:spPr>
            <p:txBody>
              <a:bodyPr wrap="none" rtlCol="0">
                <a:spAutoFit/>
              </a:bodyPr>
              <a:lstStyle/>
              <a:p>
                <a:r>
                  <a:rPr lang="en-US" b="1" dirty="0"/>
                  <a:t>CONV2D (3x3x16, 1), ReLU</a:t>
                </a:r>
              </a:p>
            </p:txBody>
          </p:sp>
          <p:sp>
            <p:nvSpPr>
              <p:cNvPr id="25" name="CasellaDiTesto 24">
                <a:extLst>
                  <a:ext uri="{FF2B5EF4-FFF2-40B4-BE49-F238E27FC236}">
                    <a16:creationId xmlns:a16="http://schemas.microsoft.com/office/drawing/2014/main" id="{A6EEC651-9619-48C7-BC3E-D0801EC061C1}"/>
                  </a:ext>
                </a:extLst>
              </p:cNvPr>
              <p:cNvSpPr txBox="1"/>
              <p:nvPr/>
            </p:nvSpPr>
            <p:spPr>
              <a:xfrm rot="16200000">
                <a:off x="8596905" y="2339666"/>
                <a:ext cx="2597699" cy="369332"/>
              </a:xfrm>
              <a:prstGeom prst="rect">
                <a:avLst/>
              </a:prstGeom>
              <a:solidFill>
                <a:schemeClr val="bg1"/>
              </a:solidFill>
              <a:ln w="22225">
                <a:solidFill>
                  <a:schemeClr val="tx1"/>
                </a:solidFill>
              </a:ln>
            </p:spPr>
            <p:txBody>
              <a:bodyPr wrap="none" rtlCol="0">
                <a:spAutoFit/>
              </a:bodyPr>
              <a:lstStyle/>
              <a:p>
                <a:r>
                  <a:rPr lang="en-US" b="1" dirty="0"/>
                  <a:t>CONV2D (3x3x1, 1), ReLU</a:t>
                </a:r>
              </a:p>
            </p:txBody>
          </p:sp>
          <p:sp>
            <p:nvSpPr>
              <p:cNvPr id="26" name="CasellaDiTesto 25">
                <a:extLst>
                  <a:ext uri="{FF2B5EF4-FFF2-40B4-BE49-F238E27FC236}">
                    <a16:creationId xmlns:a16="http://schemas.microsoft.com/office/drawing/2014/main" id="{C1310189-C4E0-494B-8020-061B39CA1D3C}"/>
                  </a:ext>
                </a:extLst>
              </p:cNvPr>
              <p:cNvSpPr txBox="1"/>
              <p:nvPr/>
            </p:nvSpPr>
            <p:spPr>
              <a:xfrm>
                <a:off x="10293129" y="2184552"/>
                <a:ext cx="1402948" cy="923330"/>
              </a:xfrm>
              <a:prstGeom prst="rect">
                <a:avLst/>
              </a:prstGeom>
              <a:solidFill>
                <a:schemeClr val="bg1"/>
              </a:solidFill>
              <a:ln w="22225">
                <a:solidFill>
                  <a:schemeClr val="tx1"/>
                </a:solidFill>
              </a:ln>
            </p:spPr>
            <p:txBody>
              <a:bodyPr wrap="square" rtlCol="0">
                <a:spAutoFit/>
              </a:bodyPr>
              <a:lstStyle/>
              <a:p>
                <a:pPr algn="ctr"/>
                <a:r>
                  <a:rPr lang="en-US" b="1" dirty="0"/>
                  <a:t>Output</a:t>
                </a:r>
              </a:p>
              <a:p>
                <a:pPr algn="ctr"/>
                <a:r>
                  <a:rPr lang="en-US" b="1" dirty="0"/>
                  <a:t>(N, 28, 28, 1)</a:t>
                </a:r>
              </a:p>
              <a:p>
                <a:pPr algn="ctr"/>
                <a:r>
                  <a:rPr lang="en-US" b="1" dirty="0"/>
                  <a:t>(Decoded)</a:t>
                </a:r>
              </a:p>
            </p:txBody>
          </p:sp>
          <p:sp>
            <p:nvSpPr>
              <p:cNvPr id="4" name="CasellaDiTesto 3">
                <a:extLst>
                  <a:ext uri="{FF2B5EF4-FFF2-40B4-BE49-F238E27FC236}">
                    <a16:creationId xmlns:a16="http://schemas.microsoft.com/office/drawing/2014/main" id="{A2E8CDDE-DEC8-4123-BE3F-8401BEDD82D9}"/>
                  </a:ext>
                </a:extLst>
              </p:cNvPr>
              <p:cNvSpPr txBox="1"/>
              <p:nvPr/>
            </p:nvSpPr>
            <p:spPr>
              <a:xfrm>
                <a:off x="10740398" y="3255390"/>
                <a:ext cx="700000" cy="338554"/>
              </a:xfrm>
              <a:prstGeom prst="rect">
                <a:avLst/>
              </a:prstGeom>
              <a:noFill/>
            </p:spPr>
            <p:txBody>
              <a:bodyPr wrap="none" rtlCol="0">
                <a:spAutoFit/>
              </a:bodyPr>
              <a:lstStyle/>
              <a:p>
                <a:r>
                  <a:rPr lang="en-US" sz="1600" dirty="0"/>
                  <a:t>Target</a:t>
                </a:r>
              </a:p>
            </p:txBody>
          </p:sp>
        </p:grpSp>
      </p:grpSp>
    </p:spTree>
    <p:extLst>
      <p:ext uri="{BB962C8B-B14F-4D97-AF65-F5344CB8AC3E}">
        <p14:creationId xmlns:p14="http://schemas.microsoft.com/office/powerpoint/2010/main" val="832028291"/>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BA49B5CB-0E59-47F5-A598-B008FEAB60F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555" t="5848" r="6725" b="6140"/>
          <a:stretch/>
        </p:blipFill>
        <p:spPr bwMode="auto">
          <a:xfrm>
            <a:off x="11390552" y="-17585"/>
            <a:ext cx="801448" cy="80411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662D03B7-781F-465F-B63F-5FECEC74ED4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2882" t="12118" r="9832" b="18598"/>
          <a:stretch/>
        </p:blipFill>
        <p:spPr bwMode="auto">
          <a:xfrm>
            <a:off x="11435555" y="786534"/>
            <a:ext cx="731111" cy="655404"/>
          </a:xfrm>
          <a:prstGeom prst="rect">
            <a:avLst/>
          </a:prstGeom>
          <a:noFill/>
          <a:extLst>
            <a:ext uri="{909E8E84-426E-40DD-AFC4-6F175D3DCCD1}">
              <a14:hiddenFill xmlns:a14="http://schemas.microsoft.com/office/drawing/2010/main">
                <a:solidFill>
                  <a:srgbClr val="FFFFFF"/>
                </a:solidFill>
              </a14:hiddenFill>
            </a:ext>
          </a:extLst>
        </p:spPr>
      </p:pic>
      <p:pic>
        <p:nvPicPr>
          <p:cNvPr id="6" name="Immagine 5">
            <a:extLst>
              <a:ext uri="{FF2B5EF4-FFF2-40B4-BE49-F238E27FC236}">
                <a16:creationId xmlns:a16="http://schemas.microsoft.com/office/drawing/2014/main" id="{E506EE41-8FBF-4069-BE3E-A9357494240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80313" y="0"/>
            <a:ext cx="801447" cy="800101"/>
          </a:xfrm>
          <a:prstGeom prst="rect">
            <a:avLst/>
          </a:prstGeom>
          <a:ln>
            <a:noFill/>
          </a:ln>
          <a:effectLst>
            <a:outerShdw blurRad="292100" dist="139700" dir="2700000" algn="tl" rotWithShape="0">
              <a:srgbClr val="333333">
                <a:alpha val="65000"/>
              </a:srgbClr>
            </a:outerShdw>
          </a:effectLst>
        </p:spPr>
      </p:pic>
      <p:sp>
        <p:nvSpPr>
          <p:cNvPr id="9" name="CasellaDiTesto 8">
            <a:extLst>
              <a:ext uri="{FF2B5EF4-FFF2-40B4-BE49-F238E27FC236}">
                <a16:creationId xmlns:a16="http://schemas.microsoft.com/office/drawing/2014/main" id="{78F30BA7-DC35-49CF-8F0D-1A9CA614DB74}"/>
              </a:ext>
            </a:extLst>
          </p:cNvPr>
          <p:cNvSpPr txBox="1"/>
          <p:nvPr/>
        </p:nvSpPr>
        <p:spPr>
          <a:xfrm>
            <a:off x="8484823" y="6488668"/>
            <a:ext cx="3707177" cy="369332"/>
          </a:xfrm>
          <a:prstGeom prst="rect">
            <a:avLst/>
          </a:prstGeom>
          <a:noFill/>
        </p:spPr>
        <p:txBody>
          <a:bodyPr wrap="square" rtlCol="0">
            <a:spAutoFit/>
          </a:bodyPr>
          <a:lstStyle/>
          <a:p>
            <a:r>
              <a:rPr lang="en-US" i="1" dirty="0"/>
              <a:t>INAF School of AI, Naples, April 14-17</a:t>
            </a:r>
          </a:p>
        </p:txBody>
      </p:sp>
      <p:grpSp>
        <p:nvGrpSpPr>
          <p:cNvPr id="58" name="Gruppo 57">
            <a:extLst>
              <a:ext uri="{FF2B5EF4-FFF2-40B4-BE49-F238E27FC236}">
                <a16:creationId xmlns:a16="http://schemas.microsoft.com/office/drawing/2014/main" id="{29F55E5F-3FAB-4E5E-99D5-9925B2D7173D}"/>
              </a:ext>
            </a:extLst>
          </p:cNvPr>
          <p:cNvGrpSpPr/>
          <p:nvPr/>
        </p:nvGrpSpPr>
        <p:grpSpPr>
          <a:xfrm>
            <a:off x="152069" y="1335893"/>
            <a:ext cx="11019934" cy="4753694"/>
            <a:chOff x="931134" y="1307613"/>
            <a:chExt cx="11019934" cy="4753694"/>
          </a:xfrm>
        </p:grpSpPr>
        <p:sp>
          <p:nvSpPr>
            <p:cNvPr id="57" name="Rettangolo 56">
              <a:extLst>
                <a:ext uri="{FF2B5EF4-FFF2-40B4-BE49-F238E27FC236}">
                  <a16:creationId xmlns:a16="http://schemas.microsoft.com/office/drawing/2014/main" id="{53D02E2E-7DF7-4028-9879-13AE4499CA1D}"/>
                </a:ext>
              </a:extLst>
            </p:cNvPr>
            <p:cNvSpPr/>
            <p:nvPr/>
          </p:nvSpPr>
          <p:spPr>
            <a:xfrm>
              <a:off x="931134" y="1307613"/>
              <a:ext cx="11019934" cy="47536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asellaDiTesto 6">
              <a:extLst>
                <a:ext uri="{FF2B5EF4-FFF2-40B4-BE49-F238E27FC236}">
                  <a16:creationId xmlns:a16="http://schemas.microsoft.com/office/drawing/2014/main" id="{AC30F5DA-2A35-4288-8619-95F1BEB020E3}"/>
                </a:ext>
              </a:extLst>
            </p:cNvPr>
            <p:cNvSpPr txBox="1"/>
            <p:nvPr/>
          </p:nvSpPr>
          <p:spPr>
            <a:xfrm>
              <a:off x="1088261" y="1821915"/>
              <a:ext cx="2823722" cy="369332"/>
            </a:xfrm>
            <a:prstGeom prst="rect">
              <a:avLst/>
            </a:prstGeom>
            <a:solidFill>
              <a:schemeClr val="bg1"/>
            </a:solidFill>
            <a:ln w="22225">
              <a:solidFill>
                <a:schemeClr val="tx1"/>
              </a:solidFill>
            </a:ln>
          </p:spPr>
          <p:txBody>
            <a:bodyPr wrap="none" rtlCol="0">
              <a:spAutoFit/>
            </a:bodyPr>
            <a:lstStyle/>
            <a:p>
              <a:r>
                <a:rPr lang="en-US" b="1" dirty="0"/>
                <a:t>CONV2D (3x3x32, 1) + ReLU</a:t>
              </a:r>
            </a:p>
          </p:txBody>
        </p:sp>
        <p:sp>
          <p:nvSpPr>
            <p:cNvPr id="10" name="CasellaDiTesto 9">
              <a:extLst>
                <a:ext uri="{FF2B5EF4-FFF2-40B4-BE49-F238E27FC236}">
                  <a16:creationId xmlns:a16="http://schemas.microsoft.com/office/drawing/2014/main" id="{55B91908-1B7B-423B-BC72-593851B562C6}"/>
                </a:ext>
              </a:extLst>
            </p:cNvPr>
            <p:cNvSpPr txBox="1"/>
            <p:nvPr/>
          </p:nvSpPr>
          <p:spPr>
            <a:xfrm>
              <a:off x="1828511" y="4632660"/>
              <a:ext cx="1510926" cy="369332"/>
            </a:xfrm>
            <a:prstGeom prst="rect">
              <a:avLst/>
            </a:prstGeom>
            <a:solidFill>
              <a:schemeClr val="bg1"/>
            </a:solidFill>
            <a:ln w="22225">
              <a:solidFill>
                <a:schemeClr val="tx1"/>
              </a:solidFill>
            </a:ln>
          </p:spPr>
          <p:txBody>
            <a:bodyPr wrap="none" rtlCol="0">
              <a:spAutoFit/>
            </a:bodyPr>
            <a:lstStyle/>
            <a:p>
              <a:r>
                <a:rPr lang="en-US" b="1" dirty="0" err="1"/>
                <a:t>MaxPool</a:t>
              </a:r>
              <a:r>
                <a:rPr lang="en-US" b="1" dirty="0"/>
                <a:t>(2x2)</a:t>
              </a:r>
            </a:p>
          </p:txBody>
        </p:sp>
        <p:sp>
          <p:nvSpPr>
            <p:cNvPr id="11" name="CasellaDiTesto 10">
              <a:extLst>
                <a:ext uri="{FF2B5EF4-FFF2-40B4-BE49-F238E27FC236}">
                  <a16:creationId xmlns:a16="http://schemas.microsoft.com/office/drawing/2014/main" id="{A075C345-A06C-40D4-B380-D0F79DAFFD04}"/>
                </a:ext>
              </a:extLst>
            </p:cNvPr>
            <p:cNvSpPr txBox="1"/>
            <p:nvPr/>
          </p:nvSpPr>
          <p:spPr>
            <a:xfrm>
              <a:off x="1516519" y="1379209"/>
              <a:ext cx="1967205" cy="369332"/>
            </a:xfrm>
            <a:prstGeom prst="rect">
              <a:avLst/>
            </a:prstGeom>
            <a:solidFill>
              <a:schemeClr val="bg1"/>
            </a:solidFill>
            <a:ln w="22225">
              <a:solidFill>
                <a:schemeClr val="tx1"/>
              </a:solidFill>
            </a:ln>
          </p:spPr>
          <p:txBody>
            <a:bodyPr wrap="none" rtlCol="0">
              <a:spAutoFit/>
            </a:bodyPr>
            <a:lstStyle/>
            <a:p>
              <a:r>
                <a:rPr lang="en-US" b="1" dirty="0"/>
                <a:t>Input (N, 28, 28, 1)</a:t>
              </a:r>
            </a:p>
          </p:txBody>
        </p:sp>
        <p:sp>
          <p:nvSpPr>
            <p:cNvPr id="13" name="CasellaDiTesto 12">
              <a:extLst>
                <a:ext uri="{FF2B5EF4-FFF2-40B4-BE49-F238E27FC236}">
                  <a16:creationId xmlns:a16="http://schemas.microsoft.com/office/drawing/2014/main" id="{E6470E55-096C-4998-803C-971BF08C5EFE}"/>
                </a:ext>
              </a:extLst>
            </p:cNvPr>
            <p:cNvSpPr txBox="1"/>
            <p:nvPr/>
          </p:nvSpPr>
          <p:spPr>
            <a:xfrm>
              <a:off x="1147768" y="2486251"/>
              <a:ext cx="2714718" cy="369332"/>
            </a:xfrm>
            <a:prstGeom prst="rect">
              <a:avLst/>
            </a:prstGeom>
            <a:solidFill>
              <a:schemeClr val="bg1"/>
            </a:solidFill>
            <a:ln w="22225">
              <a:solidFill>
                <a:schemeClr val="tx1"/>
              </a:solidFill>
            </a:ln>
          </p:spPr>
          <p:txBody>
            <a:bodyPr wrap="none" rtlCol="0">
              <a:spAutoFit/>
            </a:bodyPr>
            <a:lstStyle/>
            <a:p>
              <a:r>
                <a:rPr lang="en-US" b="1" dirty="0"/>
                <a:t>CONV2D (3x3x32, 1), ReLU</a:t>
              </a:r>
            </a:p>
          </p:txBody>
        </p:sp>
        <p:sp>
          <p:nvSpPr>
            <p:cNvPr id="14" name="CasellaDiTesto 13">
              <a:extLst>
                <a:ext uri="{FF2B5EF4-FFF2-40B4-BE49-F238E27FC236}">
                  <a16:creationId xmlns:a16="http://schemas.microsoft.com/office/drawing/2014/main" id="{270FA89D-8DF3-494A-A252-B5E2F5B86020}"/>
                </a:ext>
              </a:extLst>
            </p:cNvPr>
            <p:cNvSpPr txBox="1"/>
            <p:nvPr/>
          </p:nvSpPr>
          <p:spPr>
            <a:xfrm>
              <a:off x="1473980" y="2914975"/>
              <a:ext cx="2117824" cy="369332"/>
            </a:xfrm>
            <a:prstGeom prst="rect">
              <a:avLst/>
            </a:prstGeom>
            <a:solidFill>
              <a:schemeClr val="bg1"/>
            </a:solidFill>
            <a:ln w="22225">
              <a:solidFill>
                <a:schemeClr val="tx1"/>
              </a:solidFill>
            </a:ln>
          </p:spPr>
          <p:txBody>
            <a:bodyPr wrap="none" rtlCol="0">
              <a:spAutoFit/>
            </a:bodyPr>
            <a:lstStyle/>
            <a:p>
              <a:r>
                <a:rPr lang="en-US" b="1" dirty="0"/>
                <a:t>CONV2D (3x3x32, 1)</a:t>
              </a:r>
            </a:p>
          </p:txBody>
        </p:sp>
        <p:cxnSp>
          <p:nvCxnSpPr>
            <p:cNvPr id="15" name="Connettore 2 14">
              <a:extLst>
                <a:ext uri="{FF2B5EF4-FFF2-40B4-BE49-F238E27FC236}">
                  <a16:creationId xmlns:a16="http://schemas.microsoft.com/office/drawing/2014/main" id="{C37DF829-C3F8-4534-AE23-0325C5732580}"/>
                </a:ext>
              </a:extLst>
            </p:cNvPr>
            <p:cNvCxnSpPr>
              <a:cxnSpLocks/>
              <a:stCxn id="7" idx="2"/>
              <a:endCxn id="13" idx="0"/>
            </p:cNvCxnSpPr>
            <p:nvPr/>
          </p:nvCxnSpPr>
          <p:spPr>
            <a:xfrm>
              <a:off x="2500122" y="2191247"/>
              <a:ext cx="5005" cy="29500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Connettore a gomito 15">
              <a:extLst>
                <a:ext uri="{FF2B5EF4-FFF2-40B4-BE49-F238E27FC236}">
                  <a16:creationId xmlns:a16="http://schemas.microsoft.com/office/drawing/2014/main" id="{99847343-995A-49DF-8797-117346E60BAD}"/>
                </a:ext>
              </a:extLst>
            </p:cNvPr>
            <p:cNvCxnSpPr>
              <a:cxnSpLocks/>
              <a:stCxn id="7" idx="3"/>
              <a:endCxn id="17" idx="6"/>
            </p:cNvCxnSpPr>
            <p:nvPr/>
          </p:nvCxnSpPr>
          <p:spPr>
            <a:xfrm flipH="1">
              <a:off x="2766892" y="2006581"/>
              <a:ext cx="1145091" cy="1726233"/>
            </a:xfrm>
            <a:prstGeom prst="bentConnector3">
              <a:avLst>
                <a:gd name="adj1" fmla="val -19963"/>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7" name="Ovale 16">
              <a:extLst>
                <a:ext uri="{FF2B5EF4-FFF2-40B4-BE49-F238E27FC236}">
                  <a16:creationId xmlns:a16="http://schemas.microsoft.com/office/drawing/2014/main" id="{DA60FF1C-34FD-45B0-90A4-49B7D5B18711}"/>
                </a:ext>
              </a:extLst>
            </p:cNvPr>
            <p:cNvSpPr>
              <a:spLocks noChangeAspect="1"/>
            </p:cNvSpPr>
            <p:nvPr/>
          </p:nvSpPr>
          <p:spPr>
            <a:xfrm>
              <a:off x="2298892" y="3498814"/>
              <a:ext cx="468000" cy="4680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solidFill>
                    <a:schemeClr val="tx1"/>
                  </a:solidFill>
                </a:rPr>
                <a:t>+</a:t>
              </a:r>
            </a:p>
          </p:txBody>
        </p:sp>
        <p:cxnSp>
          <p:nvCxnSpPr>
            <p:cNvPr id="21" name="Connettore 2 20">
              <a:extLst>
                <a:ext uri="{FF2B5EF4-FFF2-40B4-BE49-F238E27FC236}">
                  <a16:creationId xmlns:a16="http://schemas.microsoft.com/office/drawing/2014/main" id="{5BB47B93-DED0-4A03-A7F6-305E33E65EFA}"/>
                </a:ext>
              </a:extLst>
            </p:cNvPr>
            <p:cNvCxnSpPr>
              <a:cxnSpLocks/>
              <a:stCxn id="14" idx="2"/>
              <a:endCxn id="17" idx="0"/>
            </p:cNvCxnSpPr>
            <p:nvPr/>
          </p:nvCxnSpPr>
          <p:spPr>
            <a:xfrm>
              <a:off x="2532892" y="3284307"/>
              <a:ext cx="0" cy="21450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6" name="CasellaDiTesto 25">
              <a:extLst>
                <a:ext uri="{FF2B5EF4-FFF2-40B4-BE49-F238E27FC236}">
                  <a16:creationId xmlns:a16="http://schemas.microsoft.com/office/drawing/2014/main" id="{8FE6C9B3-AF89-45E4-B875-5F5A698FAE18}"/>
                </a:ext>
              </a:extLst>
            </p:cNvPr>
            <p:cNvSpPr txBox="1"/>
            <p:nvPr/>
          </p:nvSpPr>
          <p:spPr>
            <a:xfrm>
              <a:off x="2198217" y="4216149"/>
              <a:ext cx="669350" cy="369332"/>
            </a:xfrm>
            <a:prstGeom prst="rect">
              <a:avLst/>
            </a:prstGeom>
            <a:solidFill>
              <a:schemeClr val="bg1"/>
            </a:solidFill>
            <a:ln w="22225">
              <a:solidFill>
                <a:schemeClr val="tx1"/>
              </a:solidFill>
            </a:ln>
          </p:spPr>
          <p:txBody>
            <a:bodyPr wrap="none" rtlCol="0">
              <a:spAutoFit/>
            </a:bodyPr>
            <a:lstStyle/>
            <a:p>
              <a:r>
                <a:rPr lang="en-US" b="1" dirty="0"/>
                <a:t>ReLU</a:t>
              </a:r>
            </a:p>
          </p:txBody>
        </p:sp>
        <p:cxnSp>
          <p:nvCxnSpPr>
            <p:cNvPr id="27" name="Connettore 2 26">
              <a:extLst>
                <a:ext uri="{FF2B5EF4-FFF2-40B4-BE49-F238E27FC236}">
                  <a16:creationId xmlns:a16="http://schemas.microsoft.com/office/drawing/2014/main" id="{9F40A80F-AEAC-4180-A6DB-48115113DC33}"/>
                </a:ext>
              </a:extLst>
            </p:cNvPr>
            <p:cNvCxnSpPr>
              <a:cxnSpLocks/>
              <a:stCxn id="17" idx="4"/>
              <a:endCxn id="26" idx="0"/>
            </p:cNvCxnSpPr>
            <p:nvPr/>
          </p:nvCxnSpPr>
          <p:spPr>
            <a:xfrm>
              <a:off x="2532892" y="3966814"/>
              <a:ext cx="0" cy="24933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1" name="CasellaDiTesto 30">
              <a:extLst>
                <a:ext uri="{FF2B5EF4-FFF2-40B4-BE49-F238E27FC236}">
                  <a16:creationId xmlns:a16="http://schemas.microsoft.com/office/drawing/2014/main" id="{E990C0F1-FB9A-448D-ADB4-1B9338C3621B}"/>
                </a:ext>
              </a:extLst>
            </p:cNvPr>
            <p:cNvSpPr txBox="1"/>
            <p:nvPr/>
          </p:nvSpPr>
          <p:spPr>
            <a:xfrm>
              <a:off x="5029240" y="2471911"/>
              <a:ext cx="2823722" cy="369332"/>
            </a:xfrm>
            <a:prstGeom prst="rect">
              <a:avLst/>
            </a:prstGeom>
            <a:solidFill>
              <a:schemeClr val="bg1"/>
            </a:solidFill>
            <a:ln w="22225">
              <a:solidFill>
                <a:schemeClr val="tx1"/>
              </a:solidFill>
            </a:ln>
          </p:spPr>
          <p:txBody>
            <a:bodyPr wrap="none" rtlCol="0">
              <a:spAutoFit/>
            </a:bodyPr>
            <a:lstStyle/>
            <a:p>
              <a:r>
                <a:rPr lang="en-US" b="1" dirty="0"/>
                <a:t>CONV2D (3x3x64, 1) + ReLU</a:t>
              </a:r>
            </a:p>
          </p:txBody>
        </p:sp>
        <p:sp>
          <p:nvSpPr>
            <p:cNvPr id="32" name="CasellaDiTesto 31">
              <a:extLst>
                <a:ext uri="{FF2B5EF4-FFF2-40B4-BE49-F238E27FC236}">
                  <a16:creationId xmlns:a16="http://schemas.microsoft.com/office/drawing/2014/main" id="{F22BE9F2-FAE6-4173-9A1A-3E5258E5E2B2}"/>
                </a:ext>
              </a:extLst>
            </p:cNvPr>
            <p:cNvSpPr txBox="1"/>
            <p:nvPr/>
          </p:nvSpPr>
          <p:spPr>
            <a:xfrm>
              <a:off x="5769490" y="5242016"/>
              <a:ext cx="1510926" cy="369332"/>
            </a:xfrm>
            <a:prstGeom prst="rect">
              <a:avLst/>
            </a:prstGeom>
            <a:solidFill>
              <a:schemeClr val="bg1"/>
            </a:solidFill>
            <a:ln w="22225">
              <a:solidFill>
                <a:schemeClr val="tx1"/>
              </a:solidFill>
            </a:ln>
          </p:spPr>
          <p:txBody>
            <a:bodyPr wrap="none" rtlCol="0">
              <a:spAutoFit/>
            </a:bodyPr>
            <a:lstStyle/>
            <a:p>
              <a:r>
                <a:rPr lang="en-US" b="1" dirty="0" err="1"/>
                <a:t>MaxPool</a:t>
              </a:r>
              <a:r>
                <a:rPr lang="en-US" b="1" dirty="0"/>
                <a:t>(2x2)</a:t>
              </a:r>
            </a:p>
          </p:txBody>
        </p:sp>
        <p:sp>
          <p:nvSpPr>
            <p:cNvPr id="33" name="CasellaDiTesto 32">
              <a:extLst>
                <a:ext uri="{FF2B5EF4-FFF2-40B4-BE49-F238E27FC236}">
                  <a16:creationId xmlns:a16="http://schemas.microsoft.com/office/drawing/2014/main" id="{BE9E9DEB-B0EC-4D41-8E27-2CB1FDD5FCCF}"/>
                </a:ext>
              </a:extLst>
            </p:cNvPr>
            <p:cNvSpPr txBox="1"/>
            <p:nvPr/>
          </p:nvSpPr>
          <p:spPr>
            <a:xfrm>
              <a:off x="5088747" y="3136247"/>
              <a:ext cx="2714718" cy="369332"/>
            </a:xfrm>
            <a:prstGeom prst="rect">
              <a:avLst/>
            </a:prstGeom>
            <a:solidFill>
              <a:schemeClr val="bg1"/>
            </a:solidFill>
            <a:ln w="22225">
              <a:solidFill>
                <a:schemeClr val="tx1"/>
              </a:solidFill>
            </a:ln>
          </p:spPr>
          <p:txBody>
            <a:bodyPr wrap="none" rtlCol="0">
              <a:spAutoFit/>
            </a:bodyPr>
            <a:lstStyle/>
            <a:p>
              <a:r>
                <a:rPr lang="en-US" b="1" dirty="0"/>
                <a:t>CONV2D (3x3x64, 1), ReLU</a:t>
              </a:r>
            </a:p>
          </p:txBody>
        </p:sp>
        <p:sp>
          <p:nvSpPr>
            <p:cNvPr id="34" name="CasellaDiTesto 33">
              <a:extLst>
                <a:ext uri="{FF2B5EF4-FFF2-40B4-BE49-F238E27FC236}">
                  <a16:creationId xmlns:a16="http://schemas.microsoft.com/office/drawing/2014/main" id="{0890AC65-D7F4-4AD5-8B8C-8872D5B9A9E0}"/>
                </a:ext>
              </a:extLst>
            </p:cNvPr>
            <p:cNvSpPr txBox="1"/>
            <p:nvPr/>
          </p:nvSpPr>
          <p:spPr>
            <a:xfrm>
              <a:off x="5414959" y="3564971"/>
              <a:ext cx="2117824" cy="369332"/>
            </a:xfrm>
            <a:prstGeom prst="rect">
              <a:avLst/>
            </a:prstGeom>
            <a:solidFill>
              <a:schemeClr val="bg1"/>
            </a:solidFill>
            <a:ln w="22225">
              <a:solidFill>
                <a:schemeClr val="tx1"/>
              </a:solidFill>
            </a:ln>
          </p:spPr>
          <p:txBody>
            <a:bodyPr wrap="none" rtlCol="0">
              <a:spAutoFit/>
            </a:bodyPr>
            <a:lstStyle/>
            <a:p>
              <a:r>
                <a:rPr lang="en-US" b="1" dirty="0"/>
                <a:t>CONV2D (3x3x64, 1)</a:t>
              </a:r>
            </a:p>
          </p:txBody>
        </p:sp>
        <p:cxnSp>
          <p:nvCxnSpPr>
            <p:cNvPr id="35" name="Connettore 2 34">
              <a:extLst>
                <a:ext uri="{FF2B5EF4-FFF2-40B4-BE49-F238E27FC236}">
                  <a16:creationId xmlns:a16="http://schemas.microsoft.com/office/drawing/2014/main" id="{219BAF26-A5C1-467B-81EE-196F314F732C}"/>
                </a:ext>
              </a:extLst>
            </p:cNvPr>
            <p:cNvCxnSpPr>
              <a:cxnSpLocks/>
              <a:stCxn id="31" idx="2"/>
              <a:endCxn id="33" idx="0"/>
            </p:cNvCxnSpPr>
            <p:nvPr/>
          </p:nvCxnSpPr>
          <p:spPr>
            <a:xfrm>
              <a:off x="6441101" y="2841243"/>
              <a:ext cx="5005" cy="29500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Connettore a gomito 35">
              <a:extLst>
                <a:ext uri="{FF2B5EF4-FFF2-40B4-BE49-F238E27FC236}">
                  <a16:creationId xmlns:a16="http://schemas.microsoft.com/office/drawing/2014/main" id="{77D5DE2E-F746-4C09-960B-20B7C1EF0C28}"/>
                </a:ext>
              </a:extLst>
            </p:cNvPr>
            <p:cNvCxnSpPr>
              <a:cxnSpLocks/>
              <a:stCxn id="31" idx="3"/>
              <a:endCxn id="37" idx="6"/>
            </p:cNvCxnSpPr>
            <p:nvPr/>
          </p:nvCxnSpPr>
          <p:spPr>
            <a:xfrm flipH="1">
              <a:off x="6707871" y="2656577"/>
              <a:ext cx="1145091" cy="1726233"/>
            </a:xfrm>
            <a:prstGeom prst="bentConnector3">
              <a:avLst>
                <a:gd name="adj1" fmla="val -19963"/>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7" name="Ovale 36">
              <a:extLst>
                <a:ext uri="{FF2B5EF4-FFF2-40B4-BE49-F238E27FC236}">
                  <a16:creationId xmlns:a16="http://schemas.microsoft.com/office/drawing/2014/main" id="{48E2A301-3FD4-4E30-BA2C-79E3A637D7FE}"/>
                </a:ext>
              </a:extLst>
            </p:cNvPr>
            <p:cNvSpPr>
              <a:spLocks noChangeAspect="1"/>
            </p:cNvSpPr>
            <p:nvPr/>
          </p:nvSpPr>
          <p:spPr>
            <a:xfrm>
              <a:off x="6239871" y="4148810"/>
              <a:ext cx="468000" cy="4680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solidFill>
                    <a:schemeClr val="tx1"/>
                  </a:solidFill>
                </a:rPr>
                <a:t>+</a:t>
              </a:r>
            </a:p>
          </p:txBody>
        </p:sp>
        <p:cxnSp>
          <p:nvCxnSpPr>
            <p:cNvPr id="38" name="Connettore 2 37">
              <a:extLst>
                <a:ext uri="{FF2B5EF4-FFF2-40B4-BE49-F238E27FC236}">
                  <a16:creationId xmlns:a16="http://schemas.microsoft.com/office/drawing/2014/main" id="{6081E646-17ED-43F0-80DF-0864F2DE678E}"/>
                </a:ext>
              </a:extLst>
            </p:cNvPr>
            <p:cNvCxnSpPr>
              <a:cxnSpLocks/>
              <a:stCxn id="34" idx="2"/>
              <a:endCxn id="37" idx="0"/>
            </p:cNvCxnSpPr>
            <p:nvPr/>
          </p:nvCxnSpPr>
          <p:spPr>
            <a:xfrm>
              <a:off x="6473871" y="3934303"/>
              <a:ext cx="0" cy="21450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9" name="CasellaDiTesto 38">
              <a:extLst>
                <a:ext uri="{FF2B5EF4-FFF2-40B4-BE49-F238E27FC236}">
                  <a16:creationId xmlns:a16="http://schemas.microsoft.com/office/drawing/2014/main" id="{593639C7-2637-4131-8B05-2C047F0E02F7}"/>
                </a:ext>
              </a:extLst>
            </p:cNvPr>
            <p:cNvSpPr txBox="1"/>
            <p:nvPr/>
          </p:nvSpPr>
          <p:spPr>
            <a:xfrm>
              <a:off x="6139196" y="4825505"/>
              <a:ext cx="669350" cy="369332"/>
            </a:xfrm>
            <a:prstGeom prst="rect">
              <a:avLst/>
            </a:prstGeom>
            <a:solidFill>
              <a:schemeClr val="bg1"/>
            </a:solidFill>
            <a:ln w="22225">
              <a:solidFill>
                <a:schemeClr val="tx1"/>
              </a:solidFill>
            </a:ln>
          </p:spPr>
          <p:txBody>
            <a:bodyPr wrap="none" rtlCol="0">
              <a:spAutoFit/>
            </a:bodyPr>
            <a:lstStyle/>
            <a:p>
              <a:r>
                <a:rPr lang="en-US" b="1" dirty="0"/>
                <a:t>ReLU</a:t>
              </a:r>
            </a:p>
          </p:txBody>
        </p:sp>
        <p:cxnSp>
          <p:nvCxnSpPr>
            <p:cNvPr id="40" name="Connettore 2 39">
              <a:extLst>
                <a:ext uri="{FF2B5EF4-FFF2-40B4-BE49-F238E27FC236}">
                  <a16:creationId xmlns:a16="http://schemas.microsoft.com/office/drawing/2014/main" id="{046037E6-66A3-4AF8-83A2-4B0B782F05A9}"/>
                </a:ext>
              </a:extLst>
            </p:cNvPr>
            <p:cNvCxnSpPr>
              <a:cxnSpLocks/>
              <a:stCxn id="37" idx="4"/>
              <a:endCxn id="39" idx="0"/>
            </p:cNvCxnSpPr>
            <p:nvPr/>
          </p:nvCxnSpPr>
          <p:spPr>
            <a:xfrm>
              <a:off x="6473871" y="4616810"/>
              <a:ext cx="0" cy="20869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1" name="Connettore a gomito 40">
              <a:extLst>
                <a:ext uri="{FF2B5EF4-FFF2-40B4-BE49-F238E27FC236}">
                  <a16:creationId xmlns:a16="http://schemas.microsoft.com/office/drawing/2014/main" id="{80AC9EDB-3C0E-4070-9981-2B4BE9E989D2}"/>
                </a:ext>
              </a:extLst>
            </p:cNvPr>
            <p:cNvCxnSpPr>
              <a:cxnSpLocks/>
              <a:stCxn id="10" idx="3"/>
              <a:endCxn id="31" idx="1"/>
            </p:cNvCxnSpPr>
            <p:nvPr/>
          </p:nvCxnSpPr>
          <p:spPr>
            <a:xfrm flipV="1">
              <a:off x="3339437" y="2656577"/>
              <a:ext cx="1689803" cy="2160749"/>
            </a:xfrm>
            <a:prstGeom prst="bentConnector3">
              <a:avLst>
                <a:gd name="adj1" fmla="val 6503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7" name="CasellaDiTesto 46">
              <a:extLst>
                <a:ext uri="{FF2B5EF4-FFF2-40B4-BE49-F238E27FC236}">
                  <a16:creationId xmlns:a16="http://schemas.microsoft.com/office/drawing/2014/main" id="{77D7F7AB-06A4-4CC9-933E-AC52A640E574}"/>
                </a:ext>
              </a:extLst>
            </p:cNvPr>
            <p:cNvSpPr txBox="1"/>
            <p:nvPr/>
          </p:nvSpPr>
          <p:spPr>
            <a:xfrm>
              <a:off x="8895801" y="3121476"/>
              <a:ext cx="2940741" cy="369332"/>
            </a:xfrm>
            <a:prstGeom prst="rect">
              <a:avLst/>
            </a:prstGeom>
            <a:solidFill>
              <a:schemeClr val="bg1"/>
            </a:solidFill>
            <a:ln w="22225">
              <a:solidFill>
                <a:schemeClr val="tx1"/>
              </a:solidFill>
            </a:ln>
          </p:spPr>
          <p:txBody>
            <a:bodyPr wrap="none" rtlCol="0">
              <a:spAutoFit/>
            </a:bodyPr>
            <a:lstStyle/>
            <a:p>
              <a:r>
                <a:rPr lang="en-US" b="1" dirty="0"/>
                <a:t>CONV2D (3x3x128, 1) + ReLU</a:t>
              </a:r>
            </a:p>
          </p:txBody>
        </p:sp>
        <p:sp>
          <p:nvSpPr>
            <p:cNvPr id="48" name="CasellaDiTesto 47">
              <a:extLst>
                <a:ext uri="{FF2B5EF4-FFF2-40B4-BE49-F238E27FC236}">
                  <a16:creationId xmlns:a16="http://schemas.microsoft.com/office/drawing/2014/main" id="{318E45C0-DD64-474B-918B-9455F3233EF1}"/>
                </a:ext>
              </a:extLst>
            </p:cNvPr>
            <p:cNvSpPr txBox="1"/>
            <p:nvPr/>
          </p:nvSpPr>
          <p:spPr>
            <a:xfrm>
              <a:off x="8895800" y="3614606"/>
              <a:ext cx="2940741" cy="369332"/>
            </a:xfrm>
            <a:prstGeom prst="rect">
              <a:avLst/>
            </a:prstGeom>
            <a:solidFill>
              <a:schemeClr val="bg1"/>
            </a:solidFill>
            <a:ln w="22225">
              <a:solidFill>
                <a:schemeClr val="tx1"/>
              </a:solidFill>
            </a:ln>
          </p:spPr>
          <p:txBody>
            <a:bodyPr wrap="none" rtlCol="0">
              <a:spAutoFit/>
            </a:bodyPr>
            <a:lstStyle/>
            <a:p>
              <a:r>
                <a:rPr lang="en-US" b="1" dirty="0"/>
                <a:t>CONV2D (3x3x128, 1) + ReLU</a:t>
              </a:r>
            </a:p>
          </p:txBody>
        </p:sp>
        <p:sp>
          <p:nvSpPr>
            <p:cNvPr id="49" name="CasellaDiTesto 48">
              <a:extLst>
                <a:ext uri="{FF2B5EF4-FFF2-40B4-BE49-F238E27FC236}">
                  <a16:creationId xmlns:a16="http://schemas.microsoft.com/office/drawing/2014/main" id="{A06DB990-ADA3-4904-8199-BD919811432D}"/>
                </a:ext>
              </a:extLst>
            </p:cNvPr>
            <p:cNvSpPr txBox="1"/>
            <p:nvPr/>
          </p:nvSpPr>
          <p:spPr>
            <a:xfrm>
              <a:off x="9139420" y="4104389"/>
              <a:ext cx="2586157" cy="369332"/>
            </a:xfrm>
            <a:prstGeom prst="rect">
              <a:avLst/>
            </a:prstGeom>
            <a:solidFill>
              <a:schemeClr val="bg1"/>
            </a:solidFill>
            <a:ln w="22225">
              <a:solidFill>
                <a:schemeClr val="tx1"/>
              </a:solidFill>
            </a:ln>
          </p:spPr>
          <p:txBody>
            <a:bodyPr wrap="none" rtlCol="0">
              <a:spAutoFit/>
            </a:bodyPr>
            <a:lstStyle/>
            <a:p>
              <a:r>
                <a:rPr lang="en-US" b="1" dirty="0"/>
                <a:t>Global Average Pool(2x2)</a:t>
              </a:r>
            </a:p>
          </p:txBody>
        </p:sp>
        <p:cxnSp>
          <p:nvCxnSpPr>
            <p:cNvPr id="50" name="Connettore a gomito 49">
              <a:extLst>
                <a:ext uri="{FF2B5EF4-FFF2-40B4-BE49-F238E27FC236}">
                  <a16:creationId xmlns:a16="http://schemas.microsoft.com/office/drawing/2014/main" id="{FDBABEE7-14A8-4E69-BF2A-F6FB770FFCBC}"/>
                </a:ext>
              </a:extLst>
            </p:cNvPr>
            <p:cNvCxnSpPr>
              <a:cxnSpLocks/>
              <a:stCxn id="32" idx="3"/>
              <a:endCxn id="47" idx="1"/>
            </p:cNvCxnSpPr>
            <p:nvPr/>
          </p:nvCxnSpPr>
          <p:spPr>
            <a:xfrm flipV="1">
              <a:off x="7280416" y="3306142"/>
              <a:ext cx="1615385" cy="2120540"/>
            </a:xfrm>
            <a:prstGeom prst="bentConnector3">
              <a:avLst>
                <a:gd name="adj1" fmla="val 7044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4" name="CasellaDiTesto 53">
              <a:extLst>
                <a:ext uri="{FF2B5EF4-FFF2-40B4-BE49-F238E27FC236}">
                  <a16:creationId xmlns:a16="http://schemas.microsoft.com/office/drawing/2014/main" id="{D7D322AA-AF3C-4E4F-BA4B-13D7F6171090}"/>
                </a:ext>
              </a:extLst>
            </p:cNvPr>
            <p:cNvSpPr txBox="1"/>
            <p:nvPr/>
          </p:nvSpPr>
          <p:spPr>
            <a:xfrm>
              <a:off x="9827828" y="5005995"/>
              <a:ext cx="1207382" cy="369332"/>
            </a:xfrm>
            <a:prstGeom prst="rect">
              <a:avLst/>
            </a:prstGeom>
            <a:solidFill>
              <a:schemeClr val="bg1"/>
            </a:solidFill>
            <a:ln w="22225">
              <a:solidFill>
                <a:schemeClr val="tx1"/>
              </a:solidFill>
            </a:ln>
          </p:spPr>
          <p:txBody>
            <a:bodyPr wrap="none" rtlCol="0">
              <a:spAutoFit/>
            </a:bodyPr>
            <a:lstStyle/>
            <a:p>
              <a:r>
                <a:rPr lang="en-US" b="1" dirty="0"/>
                <a:t>Dense (10)</a:t>
              </a:r>
            </a:p>
          </p:txBody>
        </p:sp>
        <p:sp>
          <p:nvSpPr>
            <p:cNvPr id="55" name="CasellaDiTesto 54">
              <a:extLst>
                <a:ext uri="{FF2B5EF4-FFF2-40B4-BE49-F238E27FC236}">
                  <a16:creationId xmlns:a16="http://schemas.microsoft.com/office/drawing/2014/main" id="{2973F90B-1871-4D6D-A475-CC5E9EC45489}"/>
                </a:ext>
              </a:extLst>
            </p:cNvPr>
            <p:cNvSpPr txBox="1"/>
            <p:nvPr/>
          </p:nvSpPr>
          <p:spPr>
            <a:xfrm>
              <a:off x="9996143" y="5540228"/>
              <a:ext cx="870751" cy="369332"/>
            </a:xfrm>
            <a:prstGeom prst="rect">
              <a:avLst/>
            </a:prstGeom>
            <a:solidFill>
              <a:schemeClr val="bg1"/>
            </a:solidFill>
            <a:ln w="22225">
              <a:solidFill>
                <a:schemeClr val="tx1"/>
              </a:solidFill>
            </a:ln>
          </p:spPr>
          <p:txBody>
            <a:bodyPr wrap="none" rtlCol="0">
              <a:spAutoFit/>
            </a:bodyPr>
            <a:lstStyle/>
            <a:p>
              <a:r>
                <a:rPr lang="en-US" b="1" dirty="0"/>
                <a:t>Output</a:t>
              </a:r>
            </a:p>
          </p:txBody>
        </p:sp>
        <p:cxnSp>
          <p:nvCxnSpPr>
            <p:cNvPr id="56" name="Connettore 2 55">
              <a:extLst>
                <a:ext uri="{FF2B5EF4-FFF2-40B4-BE49-F238E27FC236}">
                  <a16:creationId xmlns:a16="http://schemas.microsoft.com/office/drawing/2014/main" id="{227B83E0-8D9F-4E13-94C2-290DA16240B3}"/>
                </a:ext>
              </a:extLst>
            </p:cNvPr>
            <p:cNvCxnSpPr>
              <a:cxnSpLocks/>
              <a:stCxn id="49" idx="2"/>
              <a:endCxn id="54" idx="0"/>
            </p:cNvCxnSpPr>
            <p:nvPr/>
          </p:nvCxnSpPr>
          <p:spPr>
            <a:xfrm flipH="1">
              <a:off x="10431519" y="4473721"/>
              <a:ext cx="980" cy="53227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59" name="CasellaDiTesto 58">
            <a:extLst>
              <a:ext uri="{FF2B5EF4-FFF2-40B4-BE49-F238E27FC236}">
                <a16:creationId xmlns:a16="http://schemas.microsoft.com/office/drawing/2014/main" id="{DB519A4D-D1FA-48B2-AECB-418BC32504A0}"/>
              </a:ext>
            </a:extLst>
          </p:cNvPr>
          <p:cNvSpPr txBox="1"/>
          <p:nvPr/>
        </p:nvSpPr>
        <p:spPr>
          <a:xfrm>
            <a:off x="173042" y="-17585"/>
            <a:ext cx="3605924" cy="553998"/>
          </a:xfrm>
          <a:prstGeom prst="rect">
            <a:avLst/>
          </a:prstGeom>
          <a:noFill/>
        </p:spPr>
        <p:txBody>
          <a:bodyPr wrap="none" rtlCol="0">
            <a:spAutoFit/>
          </a:bodyPr>
          <a:lstStyle/>
          <a:p>
            <a:r>
              <a:rPr lang="en-US" sz="3000" b="1" dirty="0"/>
              <a:t>Simplified Resnet like</a:t>
            </a:r>
          </a:p>
        </p:txBody>
      </p:sp>
    </p:spTree>
    <p:extLst>
      <p:ext uri="{BB962C8B-B14F-4D97-AF65-F5344CB8AC3E}">
        <p14:creationId xmlns:p14="http://schemas.microsoft.com/office/powerpoint/2010/main" val="1931171140"/>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asellaDiTesto 8">
            <a:extLst>
              <a:ext uri="{FF2B5EF4-FFF2-40B4-BE49-F238E27FC236}">
                <a16:creationId xmlns:a16="http://schemas.microsoft.com/office/drawing/2014/main" id="{78F30BA7-DC35-49CF-8F0D-1A9CA614DB74}"/>
              </a:ext>
            </a:extLst>
          </p:cNvPr>
          <p:cNvSpPr txBox="1"/>
          <p:nvPr/>
        </p:nvSpPr>
        <p:spPr>
          <a:xfrm>
            <a:off x="8484823" y="6488668"/>
            <a:ext cx="3707177" cy="369332"/>
          </a:xfrm>
          <a:prstGeom prst="rect">
            <a:avLst/>
          </a:prstGeom>
          <a:noFill/>
        </p:spPr>
        <p:txBody>
          <a:bodyPr wrap="square" rtlCol="0">
            <a:spAutoFit/>
          </a:bodyPr>
          <a:lstStyle/>
          <a:p>
            <a:r>
              <a:rPr lang="en-US" i="1" dirty="0"/>
              <a:t>INAF School of AI, Naples, April 14-17</a:t>
            </a:r>
          </a:p>
        </p:txBody>
      </p:sp>
      <p:grpSp>
        <p:nvGrpSpPr>
          <p:cNvPr id="1033" name="Gruppo 1032">
            <a:extLst>
              <a:ext uri="{FF2B5EF4-FFF2-40B4-BE49-F238E27FC236}">
                <a16:creationId xmlns:a16="http://schemas.microsoft.com/office/drawing/2014/main" id="{13BF314A-AE5A-433C-A378-E675D3678677}"/>
              </a:ext>
            </a:extLst>
          </p:cNvPr>
          <p:cNvGrpSpPr/>
          <p:nvPr/>
        </p:nvGrpSpPr>
        <p:grpSpPr>
          <a:xfrm>
            <a:off x="118649" y="345124"/>
            <a:ext cx="11764652" cy="6272492"/>
            <a:chOff x="-65988" y="345124"/>
            <a:chExt cx="11764652" cy="6272492"/>
          </a:xfrm>
        </p:grpSpPr>
        <p:sp>
          <p:nvSpPr>
            <p:cNvPr id="153" name="Rettangolo 152">
              <a:extLst>
                <a:ext uri="{FF2B5EF4-FFF2-40B4-BE49-F238E27FC236}">
                  <a16:creationId xmlns:a16="http://schemas.microsoft.com/office/drawing/2014/main" id="{DDFACB4F-6E21-47FD-8AA3-68DFCBFB54E9}"/>
                </a:ext>
              </a:extLst>
            </p:cNvPr>
            <p:cNvSpPr/>
            <p:nvPr/>
          </p:nvSpPr>
          <p:spPr>
            <a:xfrm>
              <a:off x="-65988" y="345124"/>
              <a:ext cx="11764652" cy="62724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asellaDiTesto 10">
              <a:extLst>
                <a:ext uri="{FF2B5EF4-FFF2-40B4-BE49-F238E27FC236}">
                  <a16:creationId xmlns:a16="http://schemas.microsoft.com/office/drawing/2014/main" id="{E053B1FF-8E07-4256-BD75-AA7DF6EC138E}"/>
                </a:ext>
              </a:extLst>
            </p:cNvPr>
            <p:cNvSpPr txBox="1"/>
            <p:nvPr/>
          </p:nvSpPr>
          <p:spPr>
            <a:xfrm>
              <a:off x="584445" y="1408931"/>
              <a:ext cx="2823722" cy="369332"/>
            </a:xfrm>
            <a:prstGeom prst="rect">
              <a:avLst/>
            </a:prstGeom>
            <a:solidFill>
              <a:schemeClr val="bg1"/>
            </a:solidFill>
            <a:ln w="22225">
              <a:solidFill>
                <a:schemeClr val="tx1"/>
              </a:solidFill>
            </a:ln>
          </p:spPr>
          <p:txBody>
            <a:bodyPr wrap="none" rtlCol="0">
              <a:spAutoFit/>
            </a:bodyPr>
            <a:lstStyle/>
            <a:p>
              <a:r>
                <a:rPr lang="en-US" b="1" dirty="0"/>
                <a:t>CONV2D (3x3x</a:t>
              </a:r>
              <a:r>
                <a:rPr lang="en-US" b="1" dirty="0">
                  <a:solidFill>
                    <a:srgbClr val="FF0000"/>
                  </a:solidFill>
                </a:rPr>
                <a:t>32</a:t>
              </a:r>
              <a:r>
                <a:rPr lang="en-US" b="1" dirty="0"/>
                <a:t>, 1) + ReLU</a:t>
              </a:r>
            </a:p>
          </p:txBody>
        </p:sp>
        <p:sp>
          <p:nvSpPr>
            <p:cNvPr id="12" name="CasellaDiTesto 11">
              <a:extLst>
                <a:ext uri="{FF2B5EF4-FFF2-40B4-BE49-F238E27FC236}">
                  <a16:creationId xmlns:a16="http://schemas.microsoft.com/office/drawing/2014/main" id="{457396D2-C71D-4358-856B-AEDCD9EC479B}"/>
                </a:ext>
              </a:extLst>
            </p:cNvPr>
            <p:cNvSpPr txBox="1"/>
            <p:nvPr/>
          </p:nvSpPr>
          <p:spPr>
            <a:xfrm>
              <a:off x="1642380" y="5627953"/>
              <a:ext cx="1510926" cy="369332"/>
            </a:xfrm>
            <a:prstGeom prst="rect">
              <a:avLst/>
            </a:prstGeom>
            <a:solidFill>
              <a:schemeClr val="bg1"/>
            </a:solidFill>
            <a:ln w="22225">
              <a:solidFill>
                <a:schemeClr val="tx1"/>
              </a:solidFill>
            </a:ln>
          </p:spPr>
          <p:txBody>
            <a:bodyPr wrap="none" rtlCol="0">
              <a:spAutoFit/>
            </a:bodyPr>
            <a:lstStyle/>
            <a:p>
              <a:r>
                <a:rPr lang="en-US" b="1" dirty="0" err="1"/>
                <a:t>MaxPool</a:t>
              </a:r>
              <a:r>
                <a:rPr lang="en-US" b="1" dirty="0"/>
                <a:t>(2x2)</a:t>
              </a:r>
            </a:p>
          </p:txBody>
        </p:sp>
        <p:sp>
          <p:nvSpPr>
            <p:cNvPr id="13" name="CasellaDiTesto 12">
              <a:extLst>
                <a:ext uri="{FF2B5EF4-FFF2-40B4-BE49-F238E27FC236}">
                  <a16:creationId xmlns:a16="http://schemas.microsoft.com/office/drawing/2014/main" id="{8E841625-BCCD-4CD1-A426-AAD3F0B79940}"/>
                </a:ext>
              </a:extLst>
            </p:cNvPr>
            <p:cNvSpPr txBox="1"/>
            <p:nvPr/>
          </p:nvSpPr>
          <p:spPr>
            <a:xfrm>
              <a:off x="1022130" y="966225"/>
              <a:ext cx="1967205" cy="369332"/>
            </a:xfrm>
            <a:prstGeom prst="rect">
              <a:avLst/>
            </a:prstGeom>
            <a:solidFill>
              <a:schemeClr val="bg1"/>
            </a:solidFill>
            <a:ln w="22225">
              <a:solidFill>
                <a:schemeClr val="tx1"/>
              </a:solidFill>
            </a:ln>
          </p:spPr>
          <p:txBody>
            <a:bodyPr wrap="none" rtlCol="0">
              <a:spAutoFit/>
            </a:bodyPr>
            <a:lstStyle/>
            <a:p>
              <a:r>
                <a:rPr lang="en-US" b="1" dirty="0"/>
                <a:t>Input (N, 28, 28, 1)</a:t>
              </a:r>
            </a:p>
          </p:txBody>
        </p:sp>
        <p:cxnSp>
          <p:nvCxnSpPr>
            <p:cNvPr id="16" name="Connettore 2 15">
              <a:extLst>
                <a:ext uri="{FF2B5EF4-FFF2-40B4-BE49-F238E27FC236}">
                  <a16:creationId xmlns:a16="http://schemas.microsoft.com/office/drawing/2014/main" id="{D3ED6E4C-7535-40A0-A0C8-29D42BBCE588}"/>
                </a:ext>
              </a:extLst>
            </p:cNvPr>
            <p:cNvCxnSpPr>
              <a:cxnSpLocks/>
              <a:stCxn id="73" idx="2"/>
              <a:endCxn id="18" idx="0"/>
            </p:cNvCxnSpPr>
            <p:nvPr/>
          </p:nvCxnSpPr>
          <p:spPr>
            <a:xfrm>
              <a:off x="2344099" y="4248373"/>
              <a:ext cx="2662" cy="26322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Connettore a gomito 16">
              <a:extLst>
                <a:ext uri="{FF2B5EF4-FFF2-40B4-BE49-F238E27FC236}">
                  <a16:creationId xmlns:a16="http://schemas.microsoft.com/office/drawing/2014/main" id="{2AD5C2FB-F4B6-4071-9358-B151FF68B529}"/>
                </a:ext>
              </a:extLst>
            </p:cNvPr>
            <p:cNvCxnSpPr>
              <a:cxnSpLocks/>
              <a:stCxn id="11" idx="1"/>
              <a:endCxn id="18" idx="2"/>
            </p:cNvCxnSpPr>
            <p:nvPr/>
          </p:nvCxnSpPr>
          <p:spPr>
            <a:xfrm rot="10800000" flipH="1" flipV="1">
              <a:off x="584445" y="1593597"/>
              <a:ext cx="1528316" cy="3152000"/>
            </a:xfrm>
            <a:prstGeom prst="bentConnector3">
              <a:avLst>
                <a:gd name="adj1" fmla="val -37780"/>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 name="Ovale 17">
              <a:extLst>
                <a:ext uri="{FF2B5EF4-FFF2-40B4-BE49-F238E27FC236}">
                  <a16:creationId xmlns:a16="http://schemas.microsoft.com/office/drawing/2014/main" id="{D428066D-48C0-4CED-8941-4D8FB774F8B4}"/>
                </a:ext>
              </a:extLst>
            </p:cNvPr>
            <p:cNvSpPr>
              <a:spLocks noChangeAspect="1"/>
            </p:cNvSpPr>
            <p:nvPr/>
          </p:nvSpPr>
          <p:spPr>
            <a:xfrm>
              <a:off x="2112761" y="4511597"/>
              <a:ext cx="468000" cy="4680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solidFill>
                    <a:schemeClr val="tx1"/>
                  </a:solidFill>
                </a:rPr>
                <a:t>+</a:t>
              </a:r>
            </a:p>
          </p:txBody>
        </p:sp>
        <p:sp>
          <p:nvSpPr>
            <p:cNvPr id="20" name="CasellaDiTesto 19">
              <a:extLst>
                <a:ext uri="{FF2B5EF4-FFF2-40B4-BE49-F238E27FC236}">
                  <a16:creationId xmlns:a16="http://schemas.microsoft.com/office/drawing/2014/main" id="{4E915871-2752-474F-9F2B-FA95B7665410}"/>
                </a:ext>
              </a:extLst>
            </p:cNvPr>
            <p:cNvSpPr txBox="1"/>
            <p:nvPr/>
          </p:nvSpPr>
          <p:spPr>
            <a:xfrm>
              <a:off x="2012086" y="5211442"/>
              <a:ext cx="669350" cy="369332"/>
            </a:xfrm>
            <a:prstGeom prst="rect">
              <a:avLst/>
            </a:prstGeom>
            <a:solidFill>
              <a:schemeClr val="bg1"/>
            </a:solidFill>
            <a:ln w="22225">
              <a:solidFill>
                <a:schemeClr val="tx1"/>
              </a:solidFill>
            </a:ln>
          </p:spPr>
          <p:txBody>
            <a:bodyPr wrap="none" rtlCol="0">
              <a:spAutoFit/>
            </a:bodyPr>
            <a:lstStyle/>
            <a:p>
              <a:r>
                <a:rPr lang="en-US" b="1" dirty="0"/>
                <a:t>ReLU</a:t>
              </a:r>
            </a:p>
          </p:txBody>
        </p:sp>
        <p:cxnSp>
          <p:nvCxnSpPr>
            <p:cNvPr id="21" name="Connettore 2 20">
              <a:extLst>
                <a:ext uri="{FF2B5EF4-FFF2-40B4-BE49-F238E27FC236}">
                  <a16:creationId xmlns:a16="http://schemas.microsoft.com/office/drawing/2014/main" id="{957DBA27-2F9F-48E1-81AB-7ADAC5EBA745}"/>
                </a:ext>
              </a:extLst>
            </p:cNvPr>
            <p:cNvCxnSpPr>
              <a:cxnSpLocks/>
              <a:endCxn id="20" idx="0"/>
            </p:cNvCxnSpPr>
            <p:nvPr/>
          </p:nvCxnSpPr>
          <p:spPr>
            <a:xfrm>
              <a:off x="2346761" y="4979597"/>
              <a:ext cx="0" cy="23184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2" name="Connettore a gomito 31">
              <a:extLst>
                <a:ext uri="{FF2B5EF4-FFF2-40B4-BE49-F238E27FC236}">
                  <a16:creationId xmlns:a16="http://schemas.microsoft.com/office/drawing/2014/main" id="{DC879CB7-5E6C-4838-AE20-55647F6B2A39}"/>
                </a:ext>
              </a:extLst>
            </p:cNvPr>
            <p:cNvCxnSpPr>
              <a:cxnSpLocks/>
              <a:stCxn id="12" idx="3"/>
              <a:endCxn id="119" idx="0"/>
            </p:cNvCxnSpPr>
            <p:nvPr/>
          </p:nvCxnSpPr>
          <p:spPr>
            <a:xfrm flipV="1">
              <a:off x="3153306" y="674437"/>
              <a:ext cx="3803105" cy="5138182"/>
            </a:xfrm>
            <a:prstGeom prst="bentConnector4">
              <a:avLst>
                <a:gd name="adj1" fmla="val 46581"/>
                <a:gd name="adj2" fmla="val 104449"/>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3" name="CasellaDiTesto 32">
              <a:extLst>
                <a:ext uri="{FF2B5EF4-FFF2-40B4-BE49-F238E27FC236}">
                  <a16:creationId xmlns:a16="http://schemas.microsoft.com/office/drawing/2014/main" id="{6A84E398-086F-4704-B4E2-111C39ABDE24}"/>
                </a:ext>
              </a:extLst>
            </p:cNvPr>
            <p:cNvSpPr txBox="1"/>
            <p:nvPr/>
          </p:nvSpPr>
          <p:spPr>
            <a:xfrm>
              <a:off x="8598306" y="4243273"/>
              <a:ext cx="2940741" cy="369332"/>
            </a:xfrm>
            <a:prstGeom prst="rect">
              <a:avLst/>
            </a:prstGeom>
            <a:solidFill>
              <a:schemeClr val="bg1"/>
            </a:solidFill>
            <a:ln w="22225">
              <a:solidFill>
                <a:schemeClr val="tx1"/>
              </a:solidFill>
            </a:ln>
          </p:spPr>
          <p:txBody>
            <a:bodyPr wrap="none" rtlCol="0">
              <a:spAutoFit/>
            </a:bodyPr>
            <a:lstStyle/>
            <a:p>
              <a:r>
                <a:rPr lang="en-US" b="1" dirty="0"/>
                <a:t>CONV2D (3x3x128, 1) + ReLU</a:t>
              </a:r>
            </a:p>
          </p:txBody>
        </p:sp>
        <p:sp>
          <p:nvSpPr>
            <p:cNvPr id="34" name="CasellaDiTesto 33">
              <a:extLst>
                <a:ext uri="{FF2B5EF4-FFF2-40B4-BE49-F238E27FC236}">
                  <a16:creationId xmlns:a16="http://schemas.microsoft.com/office/drawing/2014/main" id="{89C2A859-3397-4976-BE2B-961B4D5FB853}"/>
                </a:ext>
              </a:extLst>
            </p:cNvPr>
            <p:cNvSpPr txBox="1"/>
            <p:nvPr/>
          </p:nvSpPr>
          <p:spPr>
            <a:xfrm>
              <a:off x="8598305" y="4736403"/>
              <a:ext cx="2940741" cy="369332"/>
            </a:xfrm>
            <a:prstGeom prst="rect">
              <a:avLst/>
            </a:prstGeom>
            <a:solidFill>
              <a:schemeClr val="bg1"/>
            </a:solidFill>
            <a:ln w="22225">
              <a:solidFill>
                <a:schemeClr val="tx1"/>
              </a:solidFill>
            </a:ln>
          </p:spPr>
          <p:txBody>
            <a:bodyPr wrap="none" rtlCol="0">
              <a:spAutoFit/>
            </a:bodyPr>
            <a:lstStyle/>
            <a:p>
              <a:r>
                <a:rPr lang="en-US" b="1" dirty="0"/>
                <a:t>CONV2D (3x3x128, 1) + ReLU</a:t>
              </a:r>
            </a:p>
          </p:txBody>
        </p:sp>
        <p:sp>
          <p:nvSpPr>
            <p:cNvPr id="35" name="CasellaDiTesto 34">
              <a:extLst>
                <a:ext uri="{FF2B5EF4-FFF2-40B4-BE49-F238E27FC236}">
                  <a16:creationId xmlns:a16="http://schemas.microsoft.com/office/drawing/2014/main" id="{2B88ADDB-37C9-49E0-B848-48DE7F904A14}"/>
                </a:ext>
              </a:extLst>
            </p:cNvPr>
            <p:cNvSpPr txBox="1"/>
            <p:nvPr/>
          </p:nvSpPr>
          <p:spPr>
            <a:xfrm>
              <a:off x="8841925" y="5226186"/>
              <a:ext cx="2586157" cy="369332"/>
            </a:xfrm>
            <a:prstGeom prst="rect">
              <a:avLst/>
            </a:prstGeom>
            <a:solidFill>
              <a:schemeClr val="bg1"/>
            </a:solidFill>
            <a:ln w="22225">
              <a:solidFill>
                <a:schemeClr val="tx1"/>
              </a:solidFill>
            </a:ln>
          </p:spPr>
          <p:txBody>
            <a:bodyPr wrap="none" rtlCol="0">
              <a:spAutoFit/>
            </a:bodyPr>
            <a:lstStyle/>
            <a:p>
              <a:r>
                <a:rPr lang="en-US" b="1" dirty="0"/>
                <a:t>Global Average Pool(2x2)</a:t>
              </a:r>
            </a:p>
          </p:txBody>
        </p:sp>
        <p:sp>
          <p:nvSpPr>
            <p:cNvPr id="37" name="CasellaDiTesto 36">
              <a:extLst>
                <a:ext uri="{FF2B5EF4-FFF2-40B4-BE49-F238E27FC236}">
                  <a16:creationId xmlns:a16="http://schemas.microsoft.com/office/drawing/2014/main" id="{15C6574F-6149-41EB-B081-34D47569F775}"/>
                </a:ext>
              </a:extLst>
            </p:cNvPr>
            <p:cNvSpPr txBox="1"/>
            <p:nvPr/>
          </p:nvSpPr>
          <p:spPr>
            <a:xfrm>
              <a:off x="9454918" y="5703582"/>
              <a:ext cx="1207382" cy="369332"/>
            </a:xfrm>
            <a:prstGeom prst="rect">
              <a:avLst/>
            </a:prstGeom>
            <a:solidFill>
              <a:schemeClr val="bg1"/>
            </a:solidFill>
            <a:ln w="22225">
              <a:solidFill>
                <a:schemeClr val="tx1"/>
              </a:solidFill>
            </a:ln>
          </p:spPr>
          <p:txBody>
            <a:bodyPr wrap="none" rtlCol="0">
              <a:spAutoFit/>
            </a:bodyPr>
            <a:lstStyle/>
            <a:p>
              <a:r>
                <a:rPr lang="en-US" b="1" dirty="0"/>
                <a:t>Dense (10)</a:t>
              </a:r>
            </a:p>
          </p:txBody>
        </p:sp>
        <p:sp>
          <p:nvSpPr>
            <p:cNvPr id="38" name="CasellaDiTesto 37">
              <a:extLst>
                <a:ext uri="{FF2B5EF4-FFF2-40B4-BE49-F238E27FC236}">
                  <a16:creationId xmlns:a16="http://schemas.microsoft.com/office/drawing/2014/main" id="{11914835-165E-41AB-AFBD-34BCFD2994D1}"/>
                </a:ext>
              </a:extLst>
            </p:cNvPr>
            <p:cNvSpPr txBox="1"/>
            <p:nvPr/>
          </p:nvSpPr>
          <p:spPr>
            <a:xfrm>
              <a:off x="9623233" y="6143545"/>
              <a:ext cx="870751" cy="369332"/>
            </a:xfrm>
            <a:prstGeom prst="rect">
              <a:avLst/>
            </a:prstGeom>
            <a:solidFill>
              <a:schemeClr val="bg1"/>
            </a:solidFill>
            <a:ln w="22225">
              <a:solidFill>
                <a:schemeClr val="tx1"/>
              </a:solidFill>
            </a:ln>
          </p:spPr>
          <p:txBody>
            <a:bodyPr wrap="none" rtlCol="0">
              <a:spAutoFit/>
            </a:bodyPr>
            <a:lstStyle/>
            <a:p>
              <a:r>
                <a:rPr lang="en-US" b="1" dirty="0"/>
                <a:t>Output</a:t>
              </a:r>
            </a:p>
          </p:txBody>
        </p:sp>
        <p:sp>
          <p:nvSpPr>
            <p:cNvPr id="48" name="CasellaDiTesto 47">
              <a:extLst>
                <a:ext uri="{FF2B5EF4-FFF2-40B4-BE49-F238E27FC236}">
                  <a16:creationId xmlns:a16="http://schemas.microsoft.com/office/drawing/2014/main" id="{AF4D89D2-8D6E-403E-BFC1-9294FF54F95C}"/>
                </a:ext>
              </a:extLst>
            </p:cNvPr>
            <p:cNvSpPr txBox="1"/>
            <p:nvPr/>
          </p:nvSpPr>
          <p:spPr>
            <a:xfrm>
              <a:off x="107012" y="1971085"/>
              <a:ext cx="1089850" cy="923330"/>
            </a:xfrm>
            <a:prstGeom prst="rect">
              <a:avLst/>
            </a:prstGeom>
            <a:solidFill>
              <a:schemeClr val="bg1"/>
            </a:solidFill>
            <a:ln w="22225">
              <a:solidFill>
                <a:schemeClr val="tx1"/>
              </a:solidFill>
            </a:ln>
          </p:spPr>
          <p:txBody>
            <a:bodyPr wrap="none" rtlCol="0">
              <a:spAutoFit/>
            </a:bodyPr>
            <a:lstStyle/>
            <a:p>
              <a:pPr algn="ctr"/>
              <a:r>
                <a:rPr lang="en-US" b="1" dirty="0"/>
                <a:t>CONV2D </a:t>
              </a:r>
            </a:p>
            <a:p>
              <a:pPr algn="ctr"/>
              <a:r>
                <a:rPr lang="en-US" b="1" dirty="0"/>
                <a:t>(3x3x</a:t>
              </a:r>
              <a:r>
                <a:rPr lang="en-US" b="1" dirty="0">
                  <a:solidFill>
                    <a:srgbClr val="FF0000"/>
                  </a:solidFill>
                </a:rPr>
                <a:t>F</a:t>
              </a:r>
              <a:r>
                <a:rPr lang="en-US" b="1" dirty="0"/>
                <a:t>, 1)</a:t>
              </a:r>
            </a:p>
            <a:p>
              <a:pPr algn="ctr"/>
              <a:r>
                <a:rPr lang="en-US" b="1" dirty="0"/>
                <a:t>ReLU</a:t>
              </a:r>
            </a:p>
          </p:txBody>
        </p:sp>
        <p:sp>
          <p:nvSpPr>
            <p:cNvPr id="49" name="CasellaDiTesto 48">
              <a:extLst>
                <a:ext uri="{FF2B5EF4-FFF2-40B4-BE49-F238E27FC236}">
                  <a16:creationId xmlns:a16="http://schemas.microsoft.com/office/drawing/2014/main" id="{7E49A7E2-F01A-4B3F-B74A-CB12946D0AB5}"/>
                </a:ext>
              </a:extLst>
            </p:cNvPr>
            <p:cNvSpPr txBox="1"/>
            <p:nvPr/>
          </p:nvSpPr>
          <p:spPr>
            <a:xfrm>
              <a:off x="1313863" y="1973213"/>
              <a:ext cx="1089850" cy="923330"/>
            </a:xfrm>
            <a:prstGeom prst="rect">
              <a:avLst/>
            </a:prstGeom>
            <a:solidFill>
              <a:schemeClr val="bg1"/>
            </a:solidFill>
            <a:ln w="22225">
              <a:solidFill>
                <a:schemeClr val="tx1"/>
              </a:solidFill>
            </a:ln>
          </p:spPr>
          <p:txBody>
            <a:bodyPr wrap="none" rtlCol="0">
              <a:spAutoFit/>
            </a:bodyPr>
            <a:lstStyle/>
            <a:p>
              <a:pPr algn="ctr"/>
              <a:r>
                <a:rPr lang="en-US" b="1" dirty="0"/>
                <a:t>CONV2D </a:t>
              </a:r>
            </a:p>
            <a:p>
              <a:pPr algn="ctr"/>
              <a:r>
                <a:rPr lang="en-US" b="1" dirty="0"/>
                <a:t>(3x3x</a:t>
              </a:r>
              <a:r>
                <a:rPr lang="en-US" b="1" dirty="0">
                  <a:solidFill>
                    <a:srgbClr val="FF0000"/>
                  </a:solidFill>
                </a:rPr>
                <a:t>F</a:t>
              </a:r>
              <a:r>
                <a:rPr lang="en-US" b="1" dirty="0"/>
                <a:t>, 1)</a:t>
              </a:r>
            </a:p>
            <a:p>
              <a:pPr algn="ctr"/>
              <a:r>
                <a:rPr lang="en-US" b="1" dirty="0"/>
                <a:t>ReLU</a:t>
              </a:r>
            </a:p>
          </p:txBody>
        </p:sp>
        <p:sp>
          <p:nvSpPr>
            <p:cNvPr id="50" name="CasellaDiTesto 49">
              <a:extLst>
                <a:ext uri="{FF2B5EF4-FFF2-40B4-BE49-F238E27FC236}">
                  <a16:creationId xmlns:a16="http://schemas.microsoft.com/office/drawing/2014/main" id="{376DDE2E-A037-4872-954B-3EAEF8184326}"/>
                </a:ext>
              </a:extLst>
            </p:cNvPr>
            <p:cNvSpPr txBox="1"/>
            <p:nvPr/>
          </p:nvSpPr>
          <p:spPr>
            <a:xfrm>
              <a:off x="2521828" y="1972940"/>
              <a:ext cx="1089850" cy="923330"/>
            </a:xfrm>
            <a:prstGeom prst="rect">
              <a:avLst/>
            </a:prstGeom>
            <a:solidFill>
              <a:schemeClr val="bg1"/>
            </a:solidFill>
            <a:ln w="22225">
              <a:solidFill>
                <a:schemeClr val="tx1"/>
              </a:solidFill>
            </a:ln>
          </p:spPr>
          <p:txBody>
            <a:bodyPr wrap="none" rtlCol="0">
              <a:spAutoFit/>
            </a:bodyPr>
            <a:lstStyle/>
            <a:p>
              <a:pPr algn="ctr"/>
              <a:r>
                <a:rPr lang="en-US" b="1" dirty="0"/>
                <a:t>CONV2D </a:t>
              </a:r>
            </a:p>
            <a:p>
              <a:pPr algn="ctr"/>
              <a:r>
                <a:rPr lang="en-US" b="1" dirty="0"/>
                <a:t>(3x3x</a:t>
              </a:r>
              <a:r>
                <a:rPr lang="en-US" b="1" dirty="0">
                  <a:solidFill>
                    <a:srgbClr val="FF0000"/>
                  </a:solidFill>
                </a:rPr>
                <a:t>F</a:t>
              </a:r>
              <a:r>
                <a:rPr lang="en-US" b="1" dirty="0"/>
                <a:t>, 1)</a:t>
              </a:r>
            </a:p>
            <a:p>
              <a:pPr algn="ctr"/>
              <a:r>
                <a:rPr lang="en-US" b="1" dirty="0"/>
                <a:t>ReLU</a:t>
              </a:r>
            </a:p>
          </p:txBody>
        </p:sp>
        <p:sp>
          <p:nvSpPr>
            <p:cNvPr id="51" name="CasellaDiTesto 50">
              <a:extLst>
                <a:ext uri="{FF2B5EF4-FFF2-40B4-BE49-F238E27FC236}">
                  <a16:creationId xmlns:a16="http://schemas.microsoft.com/office/drawing/2014/main" id="{D9BABFA8-BFC4-44FC-9FF1-B7B9DDD2AB42}"/>
                </a:ext>
              </a:extLst>
            </p:cNvPr>
            <p:cNvSpPr txBox="1"/>
            <p:nvPr/>
          </p:nvSpPr>
          <p:spPr>
            <a:xfrm>
              <a:off x="3728679" y="1975068"/>
              <a:ext cx="1089850" cy="923330"/>
            </a:xfrm>
            <a:prstGeom prst="rect">
              <a:avLst/>
            </a:prstGeom>
            <a:solidFill>
              <a:schemeClr val="bg1"/>
            </a:solidFill>
            <a:ln w="22225">
              <a:solidFill>
                <a:schemeClr val="tx1"/>
              </a:solidFill>
            </a:ln>
          </p:spPr>
          <p:txBody>
            <a:bodyPr wrap="none" rtlCol="0">
              <a:spAutoFit/>
            </a:bodyPr>
            <a:lstStyle/>
            <a:p>
              <a:pPr algn="ctr"/>
              <a:r>
                <a:rPr lang="en-US" b="1" dirty="0"/>
                <a:t>CONV2D </a:t>
              </a:r>
            </a:p>
            <a:p>
              <a:pPr algn="ctr"/>
              <a:r>
                <a:rPr lang="en-US" b="1" dirty="0"/>
                <a:t>(3x3x</a:t>
              </a:r>
              <a:r>
                <a:rPr lang="en-US" b="1" dirty="0">
                  <a:solidFill>
                    <a:srgbClr val="FF0000"/>
                  </a:solidFill>
                </a:rPr>
                <a:t>F</a:t>
              </a:r>
              <a:r>
                <a:rPr lang="en-US" b="1" dirty="0"/>
                <a:t>, 1)</a:t>
              </a:r>
            </a:p>
            <a:p>
              <a:pPr algn="ctr"/>
              <a:r>
                <a:rPr lang="en-US" b="1" dirty="0"/>
                <a:t>ReLU</a:t>
              </a:r>
            </a:p>
          </p:txBody>
        </p:sp>
        <p:sp>
          <p:nvSpPr>
            <p:cNvPr id="55" name="CasellaDiTesto 54">
              <a:extLst>
                <a:ext uri="{FF2B5EF4-FFF2-40B4-BE49-F238E27FC236}">
                  <a16:creationId xmlns:a16="http://schemas.microsoft.com/office/drawing/2014/main" id="{65806142-48CC-4A00-87CF-5C2206636625}"/>
                </a:ext>
              </a:extLst>
            </p:cNvPr>
            <p:cNvSpPr txBox="1"/>
            <p:nvPr/>
          </p:nvSpPr>
          <p:spPr>
            <a:xfrm>
              <a:off x="116446" y="2969486"/>
              <a:ext cx="1089850" cy="646331"/>
            </a:xfrm>
            <a:prstGeom prst="rect">
              <a:avLst/>
            </a:prstGeom>
            <a:solidFill>
              <a:schemeClr val="bg1"/>
            </a:solidFill>
            <a:ln w="22225">
              <a:solidFill>
                <a:schemeClr val="tx1"/>
              </a:solidFill>
            </a:ln>
          </p:spPr>
          <p:txBody>
            <a:bodyPr wrap="none" rtlCol="0">
              <a:spAutoFit/>
            </a:bodyPr>
            <a:lstStyle/>
            <a:p>
              <a:r>
                <a:rPr lang="en-US" b="1" dirty="0"/>
                <a:t>CONV2D </a:t>
              </a:r>
            </a:p>
            <a:p>
              <a:r>
                <a:rPr lang="en-US" b="1" dirty="0"/>
                <a:t>(3x3x</a:t>
              </a:r>
              <a:r>
                <a:rPr lang="en-US" b="1" dirty="0">
                  <a:solidFill>
                    <a:srgbClr val="FF0000"/>
                  </a:solidFill>
                </a:rPr>
                <a:t>F</a:t>
              </a:r>
              <a:r>
                <a:rPr lang="en-US" b="1" dirty="0"/>
                <a:t>, 1)</a:t>
              </a:r>
            </a:p>
          </p:txBody>
        </p:sp>
        <p:cxnSp>
          <p:nvCxnSpPr>
            <p:cNvPr id="57" name="Connettore 2 56">
              <a:extLst>
                <a:ext uri="{FF2B5EF4-FFF2-40B4-BE49-F238E27FC236}">
                  <a16:creationId xmlns:a16="http://schemas.microsoft.com/office/drawing/2014/main" id="{7D9396F5-2F1A-4873-9562-BDD1C961F293}"/>
                </a:ext>
              </a:extLst>
            </p:cNvPr>
            <p:cNvCxnSpPr>
              <a:cxnSpLocks/>
              <a:stCxn id="11" idx="2"/>
              <a:endCxn id="48" idx="0"/>
            </p:cNvCxnSpPr>
            <p:nvPr/>
          </p:nvCxnSpPr>
          <p:spPr>
            <a:xfrm flipH="1">
              <a:off x="651937" y="1778263"/>
              <a:ext cx="1344369" cy="19282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0" name="Connettore 2 59">
              <a:extLst>
                <a:ext uri="{FF2B5EF4-FFF2-40B4-BE49-F238E27FC236}">
                  <a16:creationId xmlns:a16="http://schemas.microsoft.com/office/drawing/2014/main" id="{529C7BB2-2BDD-4C17-99BC-E163F8E17425}"/>
                </a:ext>
              </a:extLst>
            </p:cNvPr>
            <p:cNvCxnSpPr>
              <a:cxnSpLocks/>
              <a:stCxn id="11" idx="2"/>
              <a:endCxn id="49" idx="0"/>
            </p:cNvCxnSpPr>
            <p:nvPr/>
          </p:nvCxnSpPr>
          <p:spPr>
            <a:xfrm flipH="1">
              <a:off x="1858788" y="1778263"/>
              <a:ext cx="137518" cy="19495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3" name="Connettore 2 62">
              <a:extLst>
                <a:ext uri="{FF2B5EF4-FFF2-40B4-BE49-F238E27FC236}">
                  <a16:creationId xmlns:a16="http://schemas.microsoft.com/office/drawing/2014/main" id="{647942F3-7E59-4760-8B97-320175FA5FF6}"/>
                </a:ext>
              </a:extLst>
            </p:cNvPr>
            <p:cNvCxnSpPr>
              <a:cxnSpLocks/>
              <a:stCxn id="11" idx="2"/>
              <a:endCxn id="50" idx="0"/>
            </p:cNvCxnSpPr>
            <p:nvPr/>
          </p:nvCxnSpPr>
          <p:spPr>
            <a:xfrm>
              <a:off x="1996306" y="1778263"/>
              <a:ext cx="1070447" cy="19467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6" name="Connettore 2 65">
              <a:extLst>
                <a:ext uri="{FF2B5EF4-FFF2-40B4-BE49-F238E27FC236}">
                  <a16:creationId xmlns:a16="http://schemas.microsoft.com/office/drawing/2014/main" id="{F1401045-6A61-4DB2-9A89-A154EC1DD3AD}"/>
                </a:ext>
              </a:extLst>
            </p:cNvPr>
            <p:cNvCxnSpPr>
              <a:cxnSpLocks/>
              <a:stCxn id="11" idx="2"/>
              <a:endCxn id="51" idx="0"/>
            </p:cNvCxnSpPr>
            <p:nvPr/>
          </p:nvCxnSpPr>
          <p:spPr>
            <a:xfrm>
              <a:off x="1996306" y="1778263"/>
              <a:ext cx="2277298" cy="19680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9" name="CasellaDiTesto 68">
              <a:extLst>
                <a:ext uri="{FF2B5EF4-FFF2-40B4-BE49-F238E27FC236}">
                  <a16:creationId xmlns:a16="http://schemas.microsoft.com/office/drawing/2014/main" id="{66A71DCC-FC33-4F3B-9167-3808345684D1}"/>
                </a:ext>
              </a:extLst>
            </p:cNvPr>
            <p:cNvSpPr txBox="1"/>
            <p:nvPr/>
          </p:nvSpPr>
          <p:spPr>
            <a:xfrm>
              <a:off x="1313863" y="2955431"/>
              <a:ext cx="1089850" cy="646331"/>
            </a:xfrm>
            <a:prstGeom prst="rect">
              <a:avLst/>
            </a:prstGeom>
            <a:solidFill>
              <a:schemeClr val="bg1"/>
            </a:solidFill>
            <a:ln w="22225">
              <a:solidFill>
                <a:schemeClr val="tx1"/>
              </a:solidFill>
            </a:ln>
          </p:spPr>
          <p:txBody>
            <a:bodyPr wrap="none" rtlCol="0">
              <a:spAutoFit/>
            </a:bodyPr>
            <a:lstStyle/>
            <a:p>
              <a:r>
                <a:rPr lang="en-US" b="1" dirty="0"/>
                <a:t>CONV2D </a:t>
              </a:r>
            </a:p>
            <a:p>
              <a:r>
                <a:rPr lang="en-US" b="1" dirty="0"/>
                <a:t>(3x3x</a:t>
              </a:r>
              <a:r>
                <a:rPr lang="en-US" b="1" dirty="0">
                  <a:solidFill>
                    <a:srgbClr val="FF0000"/>
                  </a:solidFill>
                </a:rPr>
                <a:t>F</a:t>
              </a:r>
              <a:r>
                <a:rPr lang="en-US" b="1" dirty="0"/>
                <a:t>, 1)</a:t>
              </a:r>
            </a:p>
          </p:txBody>
        </p:sp>
        <p:sp>
          <p:nvSpPr>
            <p:cNvPr id="70" name="CasellaDiTesto 69">
              <a:extLst>
                <a:ext uri="{FF2B5EF4-FFF2-40B4-BE49-F238E27FC236}">
                  <a16:creationId xmlns:a16="http://schemas.microsoft.com/office/drawing/2014/main" id="{7EF8C185-80EE-484A-AAF3-96942B5B60AE}"/>
                </a:ext>
              </a:extLst>
            </p:cNvPr>
            <p:cNvSpPr txBox="1"/>
            <p:nvPr/>
          </p:nvSpPr>
          <p:spPr>
            <a:xfrm>
              <a:off x="2512398" y="2957839"/>
              <a:ext cx="1089850" cy="646331"/>
            </a:xfrm>
            <a:prstGeom prst="rect">
              <a:avLst/>
            </a:prstGeom>
            <a:solidFill>
              <a:schemeClr val="bg1"/>
            </a:solidFill>
            <a:ln w="22225">
              <a:solidFill>
                <a:schemeClr val="tx1"/>
              </a:solidFill>
            </a:ln>
          </p:spPr>
          <p:txBody>
            <a:bodyPr wrap="none" rtlCol="0">
              <a:spAutoFit/>
            </a:bodyPr>
            <a:lstStyle/>
            <a:p>
              <a:r>
                <a:rPr lang="en-US" b="1" dirty="0"/>
                <a:t>CONV2D </a:t>
              </a:r>
            </a:p>
            <a:p>
              <a:r>
                <a:rPr lang="en-US" b="1" dirty="0"/>
                <a:t>(3x3x</a:t>
              </a:r>
              <a:r>
                <a:rPr lang="en-US" b="1" dirty="0">
                  <a:solidFill>
                    <a:srgbClr val="FF0000"/>
                  </a:solidFill>
                </a:rPr>
                <a:t>F</a:t>
              </a:r>
              <a:r>
                <a:rPr lang="en-US" b="1" dirty="0"/>
                <a:t>, 1)</a:t>
              </a:r>
            </a:p>
          </p:txBody>
        </p:sp>
        <p:sp>
          <p:nvSpPr>
            <p:cNvPr id="71" name="CasellaDiTesto 70">
              <a:extLst>
                <a:ext uri="{FF2B5EF4-FFF2-40B4-BE49-F238E27FC236}">
                  <a16:creationId xmlns:a16="http://schemas.microsoft.com/office/drawing/2014/main" id="{1913488D-4D2C-4FD5-8270-399089F3A83B}"/>
                </a:ext>
              </a:extLst>
            </p:cNvPr>
            <p:cNvSpPr txBox="1"/>
            <p:nvPr/>
          </p:nvSpPr>
          <p:spPr>
            <a:xfrm>
              <a:off x="3738358" y="2969008"/>
              <a:ext cx="1089850" cy="646331"/>
            </a:xfrm>
            <a:prstGeom prst="rect">
              <a:avLst/>
            </a:prstGeom>
            <a:solidFill>
              <a:schemeClr val="bg1"/>
            </a:solidFill>
            <a:ln w="22225">
              <a:solidFill>
                <a:schemeClr val="tx1"/>
              </a:solidFill>
            </a:ln>
          </p:spPr>
          <p:txBody>
            <a:bodyPr wrap="none" rtlCol="0">
              <a:spAutoFit/>
            </a:bodyPr>
            <a:lstStyle/>
            <a:p>
              <a:r>
                <a:rPr lang="en-US" b="1" dirty="0"/>
                <a:t>CONV2D </a:t>
              </a:r>
            </a:p>
            <a:p>
              <a:r>
                <a:rPr lang="en-US" b="1"/>
                <a:t>(3x3x</a:t>
              </a:r>
              <a:r>
                <a:rPr lang="en-US" b="1">
                  <a:solidFill>
                    <a:srgbClr val="FF0000"/>
                  </a:solidFill>
                </a:rPr>
                <a:t>F</a:t>
              </a:r>
              <a:r>
                <a:rPr lang="en-US" b="1"/>
                <a:t>, </a:t>
              </a:r>
              <a:r>
                <a:rPr lang="en-US" b="1" dirty="0"/>
                <a:t>1)</a:t>
              </a:r>
            </a:p>
          </p:txBody>
        </p:sp>
        <p:sp>
          <p:nvSpPr>
            <p:cNvPr id="73" name="CasellaDiTesto 72">
              <a:extLst>
                <a:ext uri="{FF2B5EF4-FFF2-40B4-BE49-F238E27FC236}">
                  <a16:creationId xmlns:a16="http://schemas.microsoft.com/office/drawing/2014/main" id="{AA8522F4-A760-4D96-AB9E-8F17A6CA6178}"/>
                </a:ext>
              </a:extLst>
            </p:cNvPr>
            <p:cNvSpPr txBox="1"/>
            <p:nvPr/>
          </p:nvSpPr>
          <p:spPr>
            <a:xfrm>
              <a:off x="1653846" y="3879041"/>
              <a:ext cx="1380506" cy="369332"/>
            </a:xfrm>
            <a:prstGeom prst="rect">
              <a:avLst/>
            </a:prstGeom>
            <a:solidFill>
              <a:schemeClr val="bg1"/>
            </a:solidFill>
            <a:ln w="22225">
              <a:solidFill>
                <a:schemeClr val="tx1"/>
              </a:solidFill>
            </a:ln>
          </p:spPr>
          <p:txBody>
            <a:bodyPr wrap="none" rtlCol="0">
              <a:spAutoFit/>
            </a:bodyPr>
            <a:lstStyle/>
            <a:p>
              <a:r>
                <a:rPr lang="en-US" b="1" dirty="0"/>
                <a:t>Concatenate</a:t>
              </a:r>
            </a:p>
          </p:txBody>
        </p:sp>
        <p:cxnSp>
          <p:nvCxnSpPr>
            <p:cNvPr id="74" name="Connettore 2 73">
              <a:extLst>
                <a:ext uri="{FF2B5EF4-FFF2-40B4-BE49-F238E27FC236}">
                  <a16:creationId xmlns:a16="http://schemas.microsoft.com/office/drawing/2014/main" id="{F9EE67DE-1BBF-41A7-8717-561F8FC0AF0C}"/>
                </a:ext>
              </a:extLst>
            </p:cNvPr>
            <p:cNvCxnSpPr>
              <a:cxnSpLocks/>
              <a:stCxn id="55" idx="2"/>
              <a:endCxn id="73" idx="0"/>
            </p:cNvCxnSpPr>
            <p:nvPr/>
          </p:nvCxnSpPr>
          <p:spPr>
            <a:xfrm>
              <a:off x="661371" y="3615817"/>
              <a:ext cx="1682728" cy="26322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5" name="Connettore 2 74">
              <a:extLst>
                <a:ext uri="{FF2B5EF4-FFF2-40B4-BE49-F238E27FC236}">
                  <a16:creationId xmlns:a16="http://schemas.microsoft.com/office/drawing/2014/main" id="{8FC8FF27-C725-4B44-87BA-8C97214936BB}"/>
                </a:ext>
              </a:extLst>
            </p:cNvPr>
            <p:cNvCxnSpPr>
              <a:cxnSpLocks/>
              <a:stCxn id="69" idx="2"/>
              <a:endCxn id="73" idx="0"/>
            </p:cNvCxnSpPr>
            <p:nvPr/>
          </p:nvCxnSpPr>
          <p:spPr>
            <a:xfrm>
              <a:off x="1858788" y="3601762"/>
              <a:ext cx="485311" cy="27727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6" name="Connettore 2 75">
              <a:extLst>
                <a:ext uri="{FF2B5EF4-FFF2-40B4-BE49-F238E27FC236}">
                  <a16:creationId xmlns:a16="http://schemas.microsoft.com/office/drawing/2014/main" id="{B7A24AD5-C88A-4B58-A7E8-5198EEE5AF4C}"/>
                </a:ext>
              </a:extLst>
            </p:cNvPr>
            <p:cNvCxnSpPr>
              <a:cxnSpLocks/>
              <a:stCxn id="70" idx="2"/>
              <a:endCxn id="73" idx="0"/>
            </p:cNvCxnSpPr>
            <p:nvPr/>
          </p:nvCxnSpPr>
          <p:spPr>
            <a:xfrm flipH="1">
              <a:off x="2344099" y="3604170"/>
              <a:ext cx="713224" cy="27487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7" name="Connettore 2 76">
              <a:extLst>
                <a:ext uri="{FF2B5EF4-FFF2-40B4-BE49-F238E27FC236}">
                  <a16:creationId xmlns:a16="http://schemas.microsoft.com/office/drawing/2014/main" id="{A0E8D684-A3E7-49C8-95C7-6FEC9848AF46}"/>
                </a:ext>
              </a:extLst>
            </p:cNvPr>
            <p:cNvCxnSpPr>
              <a:cxnSpLocks/>
              <a:stCxn id="71" idx="2"/>
              <a:endCxn id="73" idx="0"/>
            </p:cNvCxnSpPr>
            <p:nvPr/>
          </p:nvCxnSpPr>
          <p:spPr>
            <a:xfrm flipH="1">
              <a:off x="2344099" y="3615339"/>
              <a:ext cx="1939184" cy="26370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9" name="CasellaDiTesto 118">
              <a:extLst>
                <a:ext uri="{FF2B5EF4-FFF2-40B4-BE49-F238E27FC236}">
                  <a16:creationId xmlns:a16="http://schemas.microsoft.com/office/drawing/2014/main" id="{14DE2CEC-907F-4E8F-9799-56CB651101E5}"/>
                </a:ext>
              </a:extLst>
            </p:cNvPr>
            <p:cNvSpPr txBox="1"/>
            <p:nvPr/>
          </p:nvSpPr>
          <p:spPr>
            <a:xfrm>
              <a:off x="5544550" y="674437"/>
              <a:ext cx="2823722" cy="369332"/>
            </a:xfrm>
            <a:prstGeom prst="rect">
              <a:avLst/>
            </a:prstGeom>
            <a:solidFill>
              <a:schemeClr val="bg1"/>
            </a:solidFill>
            <a:ln w="22225">
              <a:solidFill>
                <a:schemeClr val="tx1"/>
              </a:solidFill>
            </a:ln>
          </p:spPr>
          <p:txBody>
            <a:bodyPr wrap="none" rtlCol="0">
              <a:spAutoFit/>
            </a:bodyPr>
            <a:lstStyle/>
            <a:p>
              <a:r>
                <a:rPr lang="en-US" b="1" dirty="0"/>
                <a:t>CONV2D (3x3x</a:t>
              </a:r>
              <a:r>
                <a:rPr lang="en-US" b="1" dirty="0">
                  <a:solidFill>
                    <a:srgbClr val="FF0000"/>
                  </a:solidFill>
                </a:rPr>
                <a:t>64</a:t>
              </a:r>
              <a:r>
                <a:rPr lang="en-US" b="1" dirty="0"/>
                <a:t>, 1) + ReLU</a:t>
              </a:r>
            </a:p>
          </p:txBody>
        </p:sp>
        <p:sp>
          <p:nvSpPr>
            <p:cNvPr id="120" name="CasellaDiTesto 119">
              <a:extLst>
                <a:ext uri="{FF2B5EF4-FFF2-40B4-BE49-F238E27FC236}">
                  <a16:creationId xmlns:a16="http://schemas.microsoft.com/office/drawing/2014/main" id="{B79F17FD-63B0-4AF4-B925-F66B7348B916}"/>
                </a:ext>
              </a:extLst>
            </p:cNvPr>
            <p:cNvSpPr txBox="1"/>
            <p:nvPr/>
          </p:nvSpPr>
          <p:spPr>
            <a:xfrm>
              <a:off x="6602485" y="4893459"/>
              <a:ext cx="1510926" cy="369332"/>
            </a:xfrm>
            <a:prstGeom prst="rect">
              <a:avLst/>
            </a:prstGeom>
            <a:solidFill>
              <a:schemeClr val="bg1"/>
            </a:solidFill>
            <a:ln w="22225">
              <a:solidFill>
                <a:schemeClr val="tx1"/>
              </a:solidFill>
            </a:ln>
          </p:spPr>
          <p:txBody>
            <a:bodyPr wrap="none" rtlCol="0">
              <a:spAutoFit/>
            </a:bodyPr>
            <a:lstStyle/>
            <a:p>
              <a:r>
                <a:rPr lang="en-US" b="1" dirty="0" err="1"/>
                <a:t>MaxPool</a:t>
              </a:r>
              <a:r>
                <a:rPr lang="en-US" b="1" dirty="0"/>
                <a:t>(2x2)</a:t>
              </a:r>
            </a:p>
          </p:txBody>
        </p:sp>
        <p:cxnSp>
          <p:nvCxnSpPr>
            <p:cNvPr id="121" name="Connettore 2 120">
              <a:extLst>
                <a:ext uri="{FF2B5EF4-FFF2-40B4-BE49-F238E27FC236}">
                  <a16:creationId xmlns:a16="http://schemas.microsoft.com/office/drawing/2014/main" id="{FEBAAECA-BBDD-4328-B4E0-A1B7EC3D45AC}"/>
                </a:ext>
              </a:extLst>
            </p:cNvPr>
            <p:cNvCxnSpPr>
              <a:cxnSpLocks/>
              <a:stCxn id="139" idx="2"/>
              <a:endCxn id="123" idx="0"/>
            </p:cNvCxnSpPr>
            <p:nvPr/>
          </p:nvCxnSpPr>
          <p:spPr>
            <a:xfrm>
              <a:off x="7304204" y="3513879"/>
              <a:ext cx="2662" cy="26322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2" name="Connettore a gomito 121">
              <a:extLst>
                <a:ext uri="{FF2B5EF4-FFF2-40B4-BE49-F238E27FC236}">
                  <a16:creationId xmlns:a16="http://schemas.microsoft.com/office/drawing/2014/main" id="{A1C58EE7-27D4-4EC8-8796-C85B1FD8E706}"/>
                </a:ext>
              </a:extLst>
            </p:cNvPr>
            <p:cNvCxnSpPr>
              <a:cxnSpLocks/>
              <a:stCxn id="119" idx="3"/>
              <a:endCxn id="123" idx="6"/>
            </p:cNvCxnSpPr>
            <p:nvPr/>
          </p:nvCxnSpPr>
          <p:spPr>
            <a:xfrm flipH="1">
              <a:off x="7540866" y="859103"/>
              <a:ext cx="827406" cy="3152000"/>
            </a:xfrm>
            <a:prstGeom prst="bentConnector3">
              <a:avLst>
                <a:gd name="adj1" fmla="val -280558"/>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3" name="Ovale 122">
              <a:extLst>
                <a:ext uri="{FF2B5EF4-FFF2-40B4-BE49-F238E27FC236}">
                  <a16:creationId xmlns:a16="http://schemas.microsoft.com/office/drawing/2014/main" id="{224324C5-6D2C-4F68-8B39-EF2D6FD16B41}"/>
                </a:ext>
              </a:extLst>
            </p:cNvPr>
            <p:cNvSpPr>
              <a:spLocks noChangeAspect="1"/>
            </p:cNvSpPr>
            <p:nvPr/>
          </p:nvSpPr>
          <p:spPr>
            <a:xfrm>
              <a:off x="7072866" y="3777103"/>
              <a:ext cx="468000" cy="4680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solidFill>
                    <a:schemeClr val="tx1"/>
                  </a:solidFill>
                </a:rPr>
                <a:t>+</a:t>
              </a:r>
            </a:p>
          </p:txBody>
        </p:sp>
        <p:sp>
          <p:nvSpPr>
            <p:cNvPr id="124" name="CasellaDiTesto 123">
              <a:extLst>
                <a:ext uri="{FF2B5EF4-FFF2-40B4-BE49-F238E27FC236}">
                  <a16:creationId xmlns:a16="http://schemas.microsoft.com/office/drawing/2014/main" id="{212B76E1-6FA4-4A7E-BF81-ECC5B40A324A}"/>
                </a:ext>
              </a:extLst>
            </p:cNvPr>
            <p:cNvSpPr txBox="1"/>
            <p:nvPr/>
          </p:nvSpPr>
          <p:spPr>
            <a:xfrm>
              <a:off x="6972191" y="4476948"/>
              <a:ext cx="669350" cy="369332"/>
            </a:xfrm>
            <a:prstGeom prst="rect">
              <a:avLst/>
            </a:prstGeom>
            <a:solidFill>
              <a:schemeClr val="bg1"/>
            </a:solidFill>
            <a:ln w="22225">
              <a:solidFill>
                <a:schemeClr val="tx1"/>
              </a:solidFill>
            </a:ln>
          </p:spPr>
          <p:txBody>
            <a:bodyPr wrap="none" rtlCol="0">
              <a:spAutoFit/>
            </a:bodyPr>
            <a:lstStyle/>
            <a:p>
              <a:r>
                <a:rPr lang="en-US" b="1" dirty="0"/>
                <a:t>ReLU</a:t>
              </a:r>
            </a:p>
          </p:txBody>
        </p:sp>
        <p:cxnSp>
          <p:nvCxnSpPr>
            <p:cNvPr id="125" name="Connettore 2 124">
              <a:extLst>
                <a:ext uri="{FF2B5EF4-FFF2-40B4-BE49-F238E27FC236}">
                  <a16:creationId xmlns:a16="http://schemas.microsoft.com/office/drawing/2014/main" id="{DD13018D-B31F-45C1-9D89-1CD454CB9BB0}"/>
                </a:ext>
              </a:extLst>
            </p:cNvPr>
            <p:cNvCxnSpPr>
              <a:cxnSpLocks/>
              <a:endCxn id="124" idx="0"/>
            </p:cNvCxnSpPr>
            <p:nvPr/>
          </p:nvCxnSpPr>
          <p:spPr>
            <a:xfrm>
              <a:off x="7306866" y="4245103"/>
              <a:ext cx="0" cy="23184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6" name="Connettore a gomito 125">
              <a:extLst>
                <a:ext uri="{FF2B5EF4-FFF2-40B4-BE49-F238E27FC236}">
                  <a16:creationId xmlns:a16="http://schemas.microsoft.com/office/drawing/2014/main" id="{59D89CE3-D4AB-4707-9420-51AD8C6B0B74}"/>
                </a:ext>
              </a:extLst>
            </p:cNvPr>
            <p:cNvCxnSpPr>
              <a:cxnSpLocks/>
              <a:stCxn id="120" idx="3"/>
              <a:endCxn id="33" idx="1"/>
            </p:cNvCxnSpPr>
            <p:nvPr/>
          </p:nvCxnSpPr>
          <p:spPr>
            <a:xfrm flipV="1">
              <a:off x="8113411" y="4427939"/>
              <a:ext cx="484895" cy="650186"/>
            </a:xfrm>
            <a:prstGeom prst="bentConnector3">
              <a:avLst>
                <a:gd name="adj1" fmla="val 50000"/>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7" name="CasellaDiTesto 126">
              <a:extLst>
                <a:ext uri="{FF2B5EF4-FFF2-40B4-BE49-F238E27FC236}">
                  <a16:creationId xmlns:a16="http://schemas.microsoft.com/office/drawing/2014/main" id="{034F2B25-14C8-4120-A410-0ABA0F896896}"/>
                </a:ext>
              </a:extLst>
            </p:cNvPr>
            <p:cNvSpPr txBox="1"/>
            <p:nvPr/>
          </p:nvSpPr>
          <p:spPr>
            <a:xfrm>
              <a:off x="5036404" y="1236591"/>
              <a:ext cx="1151277" cy="923330"/>
            </a:xfrm>
            <a:prstGeom prst="rect">
              <a:avLst/>
            </a:prstGeom>
            <a:solidFill>
              <a:schemeClr val="bg1"/>
            </a:solidFill>
            <a:ln w="22225">
              <a:solidFill>
                <a:schemeClr val="tx1"/>
              </a:solidFill>
            </a:ln>
          </p:spPr>
          <p:txBody>
            <a:bodyPr wrap="none" rtlCol="0">
              <a:spAutoFit/>
            </a:bodyPr>
            <a:lstStyle/>
            <a:p>
              <a:pPr algn="ctr"/>
              <a:r>
                <a:rPr lang="en-US" b="1" dirty="0"/>
                <a:t>CONV2D </a:t>
              </a:r>
            </a:p>
            <a:p>
              <a:pPr algn="ctr"/>
              <a:r>
                <a:rPr lang="en-US" b="1" dirty="0"/>
                <a:t>(3x3x</a:t>
              </a:r>
              <a:r>
                <a:rPr lang="en-US" b="1" dirty="0">
                  <a:solidFill>
                    <a:srgbClr val="FF0000"/>
                  </a:solidFill>
                </a:rPr>
                <a:t>G</a:t>
              </a:r>
              <a:r>
                <a:rPr lang="en-US" b="1" dirty="0"/>
                <a:t>, 1)</a:t>
              </a:r>
            </a:p>
            <a:p>
              <a:pPr algn="ctr"/>
              <a:r>
                <a:rPr lang="en-US" b="1" dirty="0"/>
                <a:t>ReLU</a:t>
              </a:r>
            </a:p>
          </p:txBody>
        </p:sp>
        <p:sp>
          <p:nvSpPr>
            <p:cNvPr id="128" name="CasellaDiTesto 127">
              <a:extLst>
                <a:ext uri="{FF2B5EF4-FFF2-40B4-BE49-F238E27FC236}">
                  <a16:creationId xmlns:a16="http://schemas.microsoft.com/office/drawing/2014/main" id="{F9D33DEC-8CF3-444B-B761-3305BFF7E9DC}"/>
                </a:ext>
              </a:extLst>
            </p:cNvPr>
            <p:cNvSpPr txBox="1"/>
            <p:nvPr/>
          </p:nvSpPr>
          <p:spPr>
            <a:xfrm>
              <a:off x="6243255" y="1238719"/>
              <a:ext cx="1151277" cy="923330"/>
            </a:xfrm>
            <a:prstGeom prst="rect">
              <a:avLst/>
            </a:prstGeom>
            <a:solidFill>
              <a:schemeClr val="bg1"/>
            </a:solidFill>
            <a:ln w="22225">
              <a:solidFill>
                <a:schemeClr val="tx1"/>
              </a:solidFill>
            </a:ln>
          </p:spPr>
          <p:txBody>
            <a:bodyPr wrap="none" rtlCol="0">
              <a:spAutoFit/>
            </a:bodyPr>
            <a:lstStyle/>
            <a:p>
              <a:pPr algn="ctr"/>
              <a:r>
                <a:rPr lang="en-US" b="1" dirty="0"/>
                <a:t>CONV2D </a:t>
              </a:r>
            </a:p>
            <a:p>
              <a:pPr algn="ctr"/>
              <a:r>
                <a:rPr lang="en-US" b="1" dirty="0"/>
                <a:t>(3x3x</a:t>
              </a:r>
              <a:r>
                <a:rPr lang="en-US" b="1" dirty="0">
                  <a:solidFill>
                    <a:srgbClr val="FF0000"/>
                  </a:solidFill>
                </a:rPr>
                <a:t>G</a:t>
              </a:r>
              <a:r>
                <a:rPr lang="en-US" b="1" dirty="0"/>
                <a:t>, 1)</a:t>
              </a:r>
            </a:p>
            <a:p>
              <a:pPr algn="ctr"/>
              <a:r>
                <a:rPr lang="en-US" b="1" dirty="0"/>
                <a:t>ReLU</a:t>
              </a:r>
            </a:p>
          </p:txBody>
        </p:sp>
        <p:sp>
          <p:nvSpPr>
            <p:cNvPr id="129" name="CasellaDiTesto 128">
              <a:extLst>
                <a:ext uri="{FF2B5EF4-FFF2-40B4-BE49-F238E27FC236}">
                  <a16:creationId xmlns:a16="http://schemas.microsoft.com/office/drawing/2014/main" id="{740E29BE-9695-437F-956C-EAE646BCCFFF}"/>
                </a:ext>
              </a:extLst>
            </p:cNvPr>
            <p:cNvSpPr txBox="1"/>
            <p:nvPr/>
          </p:nvSpPr>
          <p:spPr>
            <a:xfrm>
              <a:off x="7451220" y="1238446"/>
              <a:ext cx="1151277" cy="923330"/>
            </a:xfrm>
            <a:prstGeom prst="rect">
              <a:avLst/>
            </a:prstGeom>
            <a:solidFill>
              <a:schemeClr val="bg1"/>
            </a:solidFill>
            <a:ln w="22225">
              <a:solidFill>
                <a:schemeClr val="tx1"/>
              </a:solidFill>
            </a:ln>
          </p:spPr>
          <p:txBody>
            <a:bodyPr wrap="none" rtlCol="0">
              <a:spAutoFit/>
            </a:bodyPr>
            <a:lstStyle/>
            <a:p>
              <a:pPr algn="ctr"/>
              <a:r>
                <a:rPr lang="en-US" b="1" dirty="0"/>
                <a:t>CONV2D </a:t>
              </a:r>
            </a:p>
            <a:p>
              <a:pPr algn="ctr"/>
              <a:r>
                <a:rPr lang="en-US" b="1" dirty="0"/>
                <a:t>(3x3x</a:t>
              </a:r>
              <a:r>
                <a:rPr lang="en-US" b="1" dirty="0">
                  <a:solidFill>
                    <a:srgbClr val="FF0000"/>
                  </a:solidFill>
                </a:rPr>
                <a:t>G</a:t>
              </a:r>
              <a:r>
                <a:rPr lang="en-US" b="1" dirty="0"/>
                <a:t>, 1)</a:t>
              </a:r>
            </a:p>
            <a:p>
              <a:pPr algn="ctr"/>
              <a:r>
                <a:rPr lang="en-US" b="1" dirty="0"/>
                <a:t>ReLU</a:t>
              </a:r>
            </a:p>
          </p:txBody>
        </p:sp>
        <p:sp>
          <p:nvSpPr>
            <p:cNvPr id="130" name="CasellaDiTesto 129">
              <a:extLst>
                <a:ext uri="{FF2B5EF4-FFF2-40B4-BE49-F238E27FC236}">
                  <a16:creationId xmlns:a16="http://schemas.microsoft.com/office/drawing/2014/main" id="{C3D6E6CF-FFD1-4190-B753-FBEAFF59B916}"/>
                </a:ext>
              </a:extLst>
            </p:cNvPr>
            <p:cNvSpPr txBox="1"/>
            <p:nvPr/>
          </p:nvSpPr>
          <p:spPr>
            <a:xfrm>
              <a:off x="8658071" y="1240574"/>
              <a:ext cx="1151277" cy="923330"/>
            </a:xfrm>
            <a:prstGeom prst="rect">
              <a:avLst/>
            </a:prstGeom>
            <a:solidFill>
              <a:schemeClr val="bg1"/>
            </a:solidFill>
            <a:ln w="22225">
              <a:solidFill>
                <a:schemeClr val="tx1"/>
              </a:solidFill>
            </a:ln>
          </p:spPr>
          <p:txBody>
            <a:bodyPr wrap="none" rtlCol="0">
              <a:spAutoFit/>
            </a:bodyPr>
            <a:lstStyle/>
            <a:p>
              <a:pPr algn="ctr"/>
              <a:r>
                <a:rPr lang="en-US" b="1" dirty="0"/>
                <a:t>CONV2D </a:t>
              </a:r>
            </a:p>
            <a:p>
              <a:pPr algn="ctr"/>
              <a:r>
                <a:rPr lang="en-US" b="1" dirty="0"/>
                <a:t>(3x3x</a:t>
              </a:r>
              <a:r>
                <a:rPr lang="en-US" b="1" dirty="0">
                  <a:solidFill>
                    <a:srgbClr val="FF0000"/>
                  </a:solidFill>
                </a:rPr>
                <a:t>G</a:t>
              </a:r>
              <a:r>
                <a:rPr lang="en-US" b="1" dirty="0"/>
                <a:t>, 1)</a:t>
              </a:r>
            </a:p>
            <a:p>
              <a:pPr algn="ctr"/>
              <a:r>
                <a:rPr lang="en-US" b="1" dirty="0"/>
                <a:t>ReLU</a:t>
              </a:r>
            </a:p>
          </p:txBody>
        </p:sp>
        <p:sp>
          <p:nvSpPr>
            <p:cNvPr id="131" name="CasellaDiTesto 130">
              <a:extLst>
                <a:ext uri="{FF2B5EF4-FFF2-40B4-BE49-F238E27FC236}">
                  <a16:creationId xmlns:a16="http://schemas.microsoft.com/office/drawing/2014/main" id="{4F1C1305-8A62-4F72-892B-8F1B787F52C8}"/>
                </a:ext>
              </a:extLst>
            </p:cNvPr>
            <p:cNvSpPr txBox="1"/>
            <p:nvPr/>
          </p:nvSpPr>
          <p:spPr>
            <a:xfrm>
              <a:off x="5076551" y="2234992"/>
              <a:ext cx="1151277" cy="646331"/>
            </a:xfrm>
            <a:prstGeom prst="rect">
              <a:avLst/>
            </a:prstGeom>
            <a:solidFill>
              <a:schemeClr val="bg1"/>
            </a:solidFill>
            <a:ln w="22225">
              <a:solidFill>
                <a:schemeClr val="tx1"/>
              </a:solidFill>
            </a:ln>
          </p:spPr>
          <p:txBody>
            <a:bodyPr wrap="none" rtlCol="0">
              <a:spAutoFit/>
            </a:bodyPr>
            <a:lstStyle/>
            <a:p>
              <a:r>
                <a:rPr lang="en-US" b="1" dirty="0"/>
                <a:t>CONV2D </a:t>
              </a:r>
            </a:p>
            <a:p>
              <a:r>
                <a:rPr lang="en-US" b="1" dirty="0"/>
                <a:t>(3x3x</a:t>
              </a:r>
              <a:r>
                <a:rPr lang="en-US" b="1" dirty="0">
                  <a:solidFill>
                    <a:srgbClr val="FF0000"/>
                  </a:solidFill>
                </a:rPr>
                <a:t>G</a:t>
              </a:r>
              <a:r>
                <a:rPr lang="en-US" b="1" dirty="0"/>
                <a:t>, 1)</a:t>
              </a:r>
            </a:p>
          </p:txBody>
        </p:sp>
        <p:cxnSp>
          <p:nvCxnSpPr>
            <p:cNvPr id="132" name="Connettore 2 131">
              <a:extLst>
                <a:ext uri="{FF2B5EF4-FFF2-40B4-BE49-F238E27FC236}">
                  <a16:creationId xmlns:a16="http://schemas.microsoft.com/office/drawing/2014/main" id="{212B3A95-4EF5-4EE4-AC47-84735019B9BB}"/>
                </a:ext>
              </a:extLst>
            </p:cNvPr>
            <p:cNvCxnSpPr>
              <a:cxnSpLocks/>
              <a:stCxn id="119" idx="2"/>
              <a:endCxn id="127" idx="0"/>
            </p:cNvCxnSpPr>
            <p:nvPr/>
          </p:nvCxnSpPr>
          <p:spPr>
            <a:xfrm flipH="1">
              <a:off x="5612043" y="1043769"/>
              <a:ext cx="1344368" cy="19282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3" name="Connettore 2 132">
              <a:extLst>
                <a:ext uri="{FF2B5EF4-FFF2-40B4-BE49-F238E27FC236}">
                  <a16:creationId xmlns:a16="http://schemas.microsoft.com/office/drawing/2014/main" id="{F83E7C9B-B37D-4F4E-8B60-8FB11952B824}"/>
                </a:ext>
              </a:extLst>
            </p:cNvPr>
            <p:cNvCxnSpPr>
              <a:cxnSpLocks/>
              <a:stCxn id="119" idx="2"/>
              <a:endCxn id="128" idx="0"/>
            </p:cNvCxnSpPr>
            <p:nvPr/>
          </p:nvCxnSpPr>
          <p:spPr>
            <a:xfrm flipH="1">
              <a:off x="6818894" y="1043769"/>
              <a:ext cx="137517" cy="19495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4" name="Connettore 2 133">
              <a:extLst>
                <a:ext uri="{FF2B5EF4-FFF2-40B4-BE49-F238E27FC236}">
                  <a16:creationId xmlns:a16="http://schemas.microsoft.com/office/drawing/2014/main" id="{4CAE14F5-BC3C-40E2-85EC-A4671DCFAF73}"/>
                </a:ext>
              </a:extLst>
            </p:cNvPr>
            <p:cNvCxnSpPr>
              <a:cxnSpLocks/>
              <a:stCxn id="119" idx="2"/>
              <a:endCxn id="129" idx="0"/>
            </p:cNvCxnSpPr>
            <p:nvPr/>
          </p:nvCxnSpPr>
          <p:spPr>
            <a:xfrm>
              <a:off x="6956411" y="1043769"/>
              <a:ext cx="1070448" cy="19467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5" name="Connettore 2 134">
              <a:extLst>
                <a:ext uri="{FF2B5EF4-FFF2-40B4-BE49-F238E27FC236}">
                  <a16:creationId xmlns:a16="http://schemas.microsoft.com/office/drawing/2014/main" id="{D830E247-28BF-404A-8BCE-3D5589E77A8B}"/>
                </a:ext>
              </a:extLst>
            </p:cNvPr>
            <p:cNvCxnSpPr>
              <a:cxnSpLocks/>
              <a:stCxn id="119" idx="2"/>
              <a:endCxn id="130" idx="0"/>
            </p:cNvCxnSpPr>
            <p:nvPr/>
          </p:nvCxnSpPr>
          <p:spPr>
            <a:xfrm>
              <a:off x="6956411" y="1043769"/>
              <a:ext cx="2277299" cy="19680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6" name="CasellaDiTesto 135">
              <a:extLst>
                <a:ext uri="{FF2B5EF4-FFF2-40B4-BE49-F238E27FC236}">
                  <a16:creationId xmlns:a16="http://schemas.microsoft.com/office/drawing/2014/main" id="{B706B8CD-ADB8-41CD-9AB9-5A43C9BB3421}"/>
                </a:ext>
              </a:extLst>
            </p:cNvPr>
            <p:cNvSpPr txBox="1"/>
            <p:nvPr/>
          </p:nvSpPr>
          <p:spPr>
            <a:xfrm>
              <a:off x="6273968" y="2220937"/>
              <a:ext cx="1151277" cy="646331"/>
            </a:xfrm>
            <a:prstGeom prst="rect">
              <a:avLst/>
            </a:prstGeom>
            <a:solidFill>
              <a:schemeClr val="bg1"/>
            </a:solidFill>
            <a:ln w="22225">
              <a:solidFill>
                <a:schemeClr val="tx1"/>
              </a:solidFill>
            </a:ln>
          </p:spPr>
          <p:txBody>
            <a:bodyPr wrap="none" rtlCol="0">
              <a:spAutoFit/>
            </a:bodyPr>
            <a:lstStyle/>
            <a:p>
              <a:r>
                <a:rPr lang="en-US" b="1" dirty="0"/>
                <a:t>CONV2D </a:t>
              </a:r>
            </a:p>
            <a:p>
              <a:r>
                <a:rPr lang="en-US" b="1" dirty="0"/>
                <a:t>(3x3x</a:t>
              </a:r>
              <a:r>
                <a:rPr lang="en-US" b="1" dirty="0">
                  <a:solidFill>
                    <a:srgbClr val="FF0000"/>
                  </a:solidFill>
                </a:rPr>
                <a:t>G</a:t>
              </a:r>
              <a:r>
                <a:rPr lang="en-US" b="1" dirty="0"/>
                <a:t>, 1)</a:t>
              </a:r>
            </a:p>
          </p:txBody>
        </p:sp>
        <p:sp>
          <p:nvSpPr>
            <p:cNvPr id="137" name="CasellaDiTesto 136">
              <a:extLst>
                <a:ext uri="{FF2B5EF4-FFF2-40B4-BE49-F238E27FC236}">
                  <a16:creationId xmlns:a16="http://schemas.microsoft.com/office/drawing/2014/main" id="{38B20F9E-65B6-410D-94C2-EB966BCED8E4}"/>
                </a:ext>
              </a:extLst>
            </p:cNvPr>
            <p:cNvSpPr txBox="1"/>
            <p:nvPr/>
          </p:nvSpPr>
          <p:spPr>
            <a:xfrm>
              <a:off x="7472503" y="2223345"/>
              <a:ext cx="1151277" cy="646331"/>
            </a:xfrm>
            <a:prstGeom prst="rect">
              <a:avLst/>
            </a:prstGeom>
            <a:solidFill>
              <a:schemeClr val="bg1"/>
            </a:solidFill>
            <a:ln w="22225">
              <a:solidFill>
                <a:schemeClr val="tx1"/>
              </a:solidFill>
            </a:ln>
          </p:spPr>
          <p:txBody>
            <a:bodyPr wrap="none" rtlCol="0">
              <a:spAutoFit/>
            </a:bodyPr>
            <a:lstStyle/>
            <a:p>
              <a:r>
                <a:rPr lang="en-US" b="1" dirty="0"/>
                <a:t>CONV2D </a:t>
              </a:r>
            </a:p>
            <a:p>
              <a:r>
                <a:rPr lang="en-US" b="1" dirty="0"/>
                <a:t>(3x3x</a:t>
              </a:r>
              <a:r>
                <a:rPr lang="en-US" b="1" dirty="0">
                  <a:solidFill>
                    <a:srgbClr val="FF0000"/>
                  </a:solidFill>
                </a:rPr>
                <a:t>G</a:t>
              </a:r>
              <a:r>
                <a:rPr lang="en-US" b="1" dirty="0"/>
                <a:t>, 1)</a:t>
              </a:r>
            </a:p>
          </p:txBody>
        </p:sp>
        <p:sp>
          <p:nvSpPr>
            <p:cNvPr id="138" name="CasellaDiTesto 137">
              <a:extLst>
                <a:ext uri="{FF2B5EF4-FFF2-40B4-BE49-F238E27FC236}">
                  <a16:creationId xmlns:a16="http://schemas.microsoft.com/office/drawing/2014/main" id="{FCB23952-B00D-4EC6-B17A-5B27A51C7121}"/>
                </a:ext>
              </a:extLst>
            </p:cNvPr>
            <p:cNvSpPr txBox="1"/>
            <p:nvPr/>
          </p:nvSpPr>
          <p:spPr>
            <a:xfrm>
              <a:off x="8698463" y="2234514"/>
              <a:ext cx="1151277" cy="646331"/>
            </a:xfrm>
            <a:prstGeom prst="rect">
              <a:avLst/>
            </a:prstGeom>
            <a:solidFill>
              <a:schemeClr val="bg1"/>
            </a:solidFill>
            <a:ln w="22225">
              <a:solidFill>
                <a:schemeClr val="tx1"/>
              </a:solidFill>
            </a:ln>
          </p:spPr>
          <p:txBody>
            <a:bodyPr wrap="none" rtlCol="0">
              <a:spAutoFit/>
            </a:bodyPr>
            <a:lstStyle/>
            <a:p>
              <a:r>
                <a:rPr lang="en-US" b="1" dirty="0"/>
                <a:t>CONV2D </a:t>
              </a:r>
            </a:p>
            <a:p>
              <a:r>
                <a:rPr lang="en-US" b="1" dirty="0"/>
                <a:t>(3x3x</a:t>
              </a:r>
              <a:r>
                <a:rPr lang="en-US" b="1" dirty="0">
                  <a:solidFill>
                    <a:srgbClr val="FF0000"/>
                  </a:solidFill>
                </a:rPr>
                <a:t>G</a:t>
              </a:r>
              <a:r>
                <a:rPr lang="en-US" b="1" dirty="0"/>
                <a:t>, 1)</a:t>
              </a:r>
            </a:p>
          </p:txBody>
        </p:sp>
        <p:sp>
          <p:nvSpPr>
            <p:cNvPr id="139" name="CasellaDiTesto 138">
              <a:extLst>
                <a:ext uri="{FF2B5EF4-FFF2-40B4-BE49-F238E27FC236}">
                  <a16:creationId xmlns:a16="http://schemas.microsoft.com/office/drawing/2014/main" id="{FE592EAF-4312-4166-8EEE-6AC4FA1ECA8C}"/>
                </a:ext>
              </a:extLst>
            </p:cNvPr>
            <p:cNvSpPr txBox="1"/>
            <p:nvPr/>
          </p:nvSpPr>
          <p:spPr>
            <a:xfrm>
              <a:off x="6613951" y="3144547"/>
              <a:ext cx="1380506" cy="369332"/>
            </a:xfrm>
            <a:prstGeom prst="rect">
              <a:avLst/>
            </a:prstGeom>
            <a:solidFill>
              <a:schemeClr val="bg1"/>
            </a:solidFill>
            <a:ln w="22225">
              <a:solidFill>
                <a:schemeClr val="tx1"/>
              </a:solidFill>
            </a:ln>
          </p:spPr>
          <p:txBody>
            <a:bodyPr wrap="none" rtlCol="0">
              <a:spAutoFit/>
            </a:bodyPr>
            <a:lstStyle/>
            <a:p>
              <a:r>
                <a:rPr lang="en-US" b="1" dirty="0"/>
                <a:t>Concatenate</a:t>
              </a:r>
            </a:p>
          </p:txBody>
        </p:sp>
        <p:cxnSp>
          <p:nvCxnSpPr>
            <p:cNvPr id="140" name="Connettore 2 139">
              <a:extLst>
                <a:ext uri="{FF2B5EF4-FFF2-40B4-BE49-F238E27FC236}">
                  <a16:creationId xmlns:a16="http://schemas.microsoft.com/office/drawing/2014/main" id="{BF479774-3A19-4ADF-8F34-8F5F6798DF22}"/>
                </a:ext>
              </a:extLst>
            </p:cNvPr>
            <p:cNvCxnSpPr>
              <a:cxnSpLocks/>
              <a:stCxn id="131" idx="2"/>
              <a:endCxn id="139" idx="0"/>
            </p:cNvCxnSpPr>
            <p:nvPr/>
          </p:nvCxnSpPr>
          <p:spPr>
            <a:xfrm>
              <a:off x="5652190" y="2881323"/>
              <a:ext cx="1652014" cy="26322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1" name="Connettore 2 140">
              <a:extLst>
                <a:ext uri="{FF2B5EF4-FFF2-40B4-BE49-F238E27FC236}">
                  <a16:creationId xmlns:a16="http://schemas.microsoft.com/office/drawing/2014/main" id="{61459F66-5936-4234-B3D7-F4A7DDE410B9}"/>
                </a:ext>
              </a:extLst>
            </p:cNvPr>
            <p:cNvCxnSpPr>
              <a:cxnSpLocks/>
              <a:stCxn id="136" idx="2"/>
              <a:endCxn id="139" idx="0"/>
            </p:cNvCxnSpPr>
            <p:nvPr/>
          </p:nvCxnSpPr>
          <p:spPr>
            <a:xfrm>
              <a:off x="6849607" y="2867268"/>
              <a:ext cx="454597" cy="27727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2" name="Connettore 2 141">
              <a:extLst>
                <a:ext uri="{FF2B5EF4-FFF2-40B4-BE49-F238E27FC236}">
                  <a16:creationId xmlns:a16="http://schemas.microsoft.com/office/drawing/2014/main" id="{AB05A36E-E70D-4E0B-85BB-E7A391AF99C4}"/>
                </a:ext>
              </a:extLst>
            </p:cNvPr>
            <p:cNvCxnSpPr>
              <a:cxnSpLocks/>
              <a:stCxn id="137" idx="2"/>
              <a:endCxn id="139" idx="0"/>
            </p:cNvCxnSpPr>
            <p:nvPr/>
          </p:nvCxnSpPr>
          <p:spPr>
            <a:xfrm flipH="1">
              <a:off x="7304204" y="2869676"/>
              <a:ext cx="743938" cy="27487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3" name="Connettore 2 142">
              <a:extLst>
                <a:ext uri="{FF2B5EF4-FFF2-40B4-BE49-F238E27FC236}">
                  <a16:creationId xmlns:a16="http://schemas.microsoft.com/office/drawing/2014/main" id="{937ED1AE-6F9B-4219-8578-FE00D92A9925}"/>
                </a:ext>
              </a:extLst>
            </p:cNvPr>
            <p:cNvCxnSpPr>
              <a:cxnSpLocks/>
              <a:stCxn id="138" idx="2"/>
              <a:endCxn id="139" idx="0"/>
            </p:cNvCxnSpPr>
            <p:nvPr/>
          </p:nvCxnSpPr>
          <p:spPr>
            <a:xfrm flipH="1">
              <a:off x="7304204" y="2880845"/>
              <a:ext cx="1969898" cy="26370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7" name="CasellaDiTesto 6">
            <a:extLst>
              <a:ext uri="{FF2B5EF4-FFF2-40B4-BE49-F238E27FC236}">
                <a16:creationId xmlns:a16="http://schemas.microsoft.com/office/drawing/2014/main" id="{95E45781-411F-472B-8EEF-0D624A8A5C29}"/>
              </a:ext>
            </a:extLst>
          </p:cNvPr>
          <p:cNvSpPr txBox="1"/>
          <p:nvPr/>
        </p:nvSpPr>
        <p:spPr>
          <a:xfrm>
            <a:off x="173042" y="-17585"/>
            <a:ext cx="3811493" cy="553998"/>
          </a:xfrm>
          <a:prstGeom prst="rect">
            <a:avLst/>
          </a:prstGeom>
          <a:noFill/>
        </p:spPr>
        <p:txBody>
          <a:bodyPr wrap="none" rtlCol="0">
            <a:spAutoFit/>
          </a:bodyPr>
          <a:lstStyle/>
          <a:p>
            <a:r>
              <a:rPr lang="en-US" sz="3000" b="1" dirty="0"/>
              <a:t>Simplified </a:t>
            </a:r>
            <a:r>
              <a:rPr lang="en-US" sz="3000" b="1" dirty="0" err="1"/>
              <a:t>ResneXt</a:t>
            </a:r>
            <a:r>
              <a:rPr lang="en-US" sz="3000" b="1" dirty="0"/>
              <a:t> like</a:t>
            </a:r>
          </a:p>
        </p:txBody>
      </p:sp>
      <p:pic>
        <p:nvPicPr>
          <p:cNvPr id="1026" name="Picture 2">
            <a:extLst>
              <a:ext uri="{FF2B5EF4-FFF2-40B4-BE49-F238E27FC236}">
                <a16:creationId xmlns:a16="http://schemas.microsoft.com/office/drawing/2014/main" id="{BA49B5CB-0E59-47F5-A598-B008FEAB60F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555" t="5848" r="6725" b="6140"/>
          <a:stretch/>
        </p:blipFill>
        <p:spPr bwMode="auto">
          <a:xfrm>
            <a:off x="11390552" y="-17585"/>
            <a:ext cx="801448" cy="80411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662D03B7-781F-465F-B63F-5FECEC74ED4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2882" t="12118" r="9832" b="18598"/>
          <a:stretch/>
        </p:blipFill>
        <p:spPr bwMode="auto">
          <a:xfrm>
            <a:off x="11435555" y="786534"/>
            <a:ext cx="731111" cy="655404"/>
          </a:xfrm>
          <a:prstGeom prst="rect">
            <a:avLst/>
          </a:prstGeom>
          <a:noFill/>
          <a:extLst>
            <a:ext uri="{909E8E84-426E-40DD-AFC4-6F175D3DCCD1}">
              <a14:hiddenFill xmlns:a14="http://schemas.microsoft.com/office/drawing/2010/main">
                <a:solidFill>
                  <a:srgbClr val="FFFFFF"/>
                </a:solidFill>
              </a14:hiddenFill>
            </a:ext>
          </a:extLst>
        </p:spPr>
      </p:pic>
      <p:pic>
        <p:nvPicPr>
          <p:cNvPr id="6" name="Immagine 5">
            <a:extLst>
              <a:ext uri="{FF2B5EF4-FFF2-40B4-BE49-F238E27FC236}">
                <a16:creationId xmlns:a16="http://schemas.microsoft.com/office/drawing/2014/main" id="{E506EE41-8FBF-4069-BE3E-A9357494240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80313" y="0"/>
            <a:ext cx="801447" cy="80010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355478621"/>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asellaDiTesto 8">
            <a:extLst>
              <a:ext uri="{FF2B5EF4-FFF2-40B4-BE49-F238E27FC236}">
                <a16:creationId xmlns:a16="http://schemas.microsoft.com/office/drawing/2014/main" id="{78F30BA7-DC35-49CF-8F0D-1A9CA614DB74}"/>
              </a:ext>
            </a:extLst>
          </p:cNvPr>
          <p:cNvSpPr txBox="1"/>
          <p:nvPr/>
        </p:nvSpPr>
        <p:spPr>
          <a:xfrm>
            <a:off x="8600567" y="6586385"/>
            <a:ext cx="3707177" cy="369332"/>
          </a:xfrm>
          <a:prstGeom prst="rect">
            <a:avLst/>
          </a:prstGeom>
          <a:noFill/>
        </p:spPr>
        <p:txBody>
          <a:bodyPr wrap="square" rtlCol="0">
            <a:spAutoFit/>
          </a:bodyPr>
          <a:lstStyle/>
          <a:p>
            <a:r>
              <a:rPr lang="en-US" i="1" dirty="0"/>
              <a:t>INAF School of AI, Naples, April 14-17</a:t>
            </a:r>
          </a:p>
        </p:txBody>
      </p:sp>
      <p:sp>
        <p:nvSpPr>
          <p:cNvPr id="7" name="CasellaDiTesto 6">
            <a:extLst>
              <a:ext uri="{FF2B5EF4-FFF2-40B4-BE49-F238E27FC236}">
                <a16:creationId xmlns:a16="http://schemas.microsoft.com/office/drawing/2014/main" id="{95E45781-411F-472B-8EEF-0D624A8A5C29}"/>
              </a:ext>
            </a:extLst>
          </p:cNvPr>
          <p:cNvSpPr txBox="1"/>
          <p:nvPr/>
        </p:nvSpPr>
        <p:spPr>
          <a:xfrm>
            <a:off x="173042" y="-17585"/>
            <a:ext cx="7200113" cy="553998"/>
          </a:xfrm>
          <a:prstGeom prst="rect">
            <a:avLst/>
          </a:prstGeom>
          <a:noFill/>
        </p:spPr>
        <p:txBody>
          <a:bodyPr wrap="none" rtlCol="0">
            <a:spAutoFit/>
          </a:bodyPr>
          <a:lstStyle/>
          <a:p>
            <a:r>
              <a:rPr lang="en-US" sz="3000" b="1" dirty="0"/>
              <a:t>Simplified Inception network (dual-outputs)</a:t>
            </a:r>
          </a:p>
        </p:txBody>
      </p:sp>
      <p:pic>
        <p:nvPicPr>
          <p:cNvPr id="1026" name="Picture 2">
            <a:extLst>
              <a:ext uri="{FF2B5EF4-FFF2-40B4-BE49-F238E27FC236}">
                <a16:creationId xmlns:a16="http://schemas.microsoft.com/office/drawing/2014/main" id="{BA49B5CB-0E59-47F5-A598-B008FEAB60F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555" t="5848" r="6725" b="6140"/>
          <a:stretch/>
        </p:blipFill>
        <p:spPr bwMode="auto">
          <a:xfrm>
            <a:off x="11390552" y="-17585"/>
            <a:ext cx="801448" cy="80411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662D03B7-781F-465F-B63F-5FECEC74ED4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2882" t="12118" r="9832" b="18598"/>
          <a:stretch/>
        </p:blipFill>
        <p:spPr bwMode="auto">
          <a:xfrm>
            <a:off x="11435555" y="786534"/>
            <a:ext cx="731111" cy="655404"/>
          </a:xfrm>
          <a:prstGeom prst="rect">
            <a:avLst/>
          </a:prstGeom>
          <a:noFill/>
          <a:extLst>
            <a:ext uri="{909E8E84-426E-40DD-AFC4-6F175D3DCCD1}">
              <a14:hiddenFill xmlns:a14="http://schemas.microsoft.com/office/drawing/2010/main">
                <a:solidFill>
                  <a:srgbClr val="FFFFFF"/>
                </a:solidFill>
              </a14:hiddenFill>
            </a:ext>
          </a:extLst>
        </p:spPr>
      </p:pic>
      <p:pic>
        <p:nvPicPr>
          <p:cNvPr id="6" name="Immagine 5">
            <a:extLst>
              <a:ext uri="{FF2B5EF4-FFF2-40B4-BE49-F238E27FC236}">
                <a16:creationId xmlns:a16="http://schemas.microsoft.com/office/drawing/2014/main" id="{E506EE41-8FBF-4069-BE3E-A9357494240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80313" y="0"/>
            <a:ext cx="801447" cy="800101"/>
          </a:xfrm>
          <a:prstGeom prst="rect">
            <a:avLst/>
          </a:prstGeom>
          <a:ln>
            <a:noFill/>
          </a:ln>
          <a:effectLst>
            <a:outerShdw blurRad="292100" dist="139700" dir="2700000" algn="tl" rotWithShape="0">
              <a:srgbClr val="333333">
                <a:alpha val="65000"/>
              </a:srgbClr>
            </a:outerShdw>
          </a:effectLst>
        </p:spPr>
      </p:pic>
      <p:sp>
        <p:nvSpPr>
          <p:cNvPr id="65" name="CasellaDiTesto 64">
            <a:extLst>
              <a:ext uri="{FF2B5EF4-FFF2-40B4-BE49-F238E27FC236}">
                <a16:creationId xmlns:a16="http://schemas.microsoft.com/office/drawing/2014/main" id="{1254048E-3436-4E0C-911A-457E00AA6CD3}"/>
              </a:ext>
            </a:extLst>
          </p:cNvPr>
          <p:cNvSpPr txBox="1"/>
          <p:nvPr/>
        </p:nvSpPr>
        <p:spPr>
          <a:xfrm>
            <a:off x="4763799" y="1003266"/>
            <a:ext cx="2823722" cy="369332"/>
          </a:xfrm>
          <a:prstGeom prst="rect">
            <a:avLst/>
          </a:prstGeom>
          <a:solidFill>
            <a:schemeClr val="bg1"/>
          </a:solidFill>
          <a:ln w="22225">
            <a:solidFill>
              <a:schemeClr val="tx1"/>
            </a:solidFill>
          </a:ln>
        </p:spPr>
        <p:txBody>
          <a:bodyPr wrap="none" rtlCol="0">
            <a:spAutoFit/>
          </a:bodyPr>
          <a:lstStyle/>
          <a:p>
            <a:r>
              <a:rPr lang="en-US" b="1" dirty="0"/>
              <a:t>CONV2D (3x3x64, 1) + ReLU</a:t>
            </a:r>
          </a:p>
        </p:txBody>
      </p:sp>
      <p:sp>
        <p:nvSpPr>
          <p:cNvPr id="67" name="CasellaDiTesto 66">
            <a:extLst>
              <a:ext uri="{FF2B5EF4-FFF2-40B4-BE49-F238E27FC236}">
                <a16:creationId xmlns:a16="http://schemas.microsoft.com/office/drawing/2014/main" id="{5C463469-DC49-49BB-AA8C-E02E24AE8F14}"/>
              </a:ext>
            </a:extLst>
          </p:cNvPr>
          <p:cNvSpPr txBox="1"/>
          <p:nvPr/>
        </p:nvSpPr>
        <p:spPr>
          <a:xfrm>
            <a:off x="5192058" y="555284"/>
            <a:ext cx="1967205" cy="369332"/>
          </a:xfrm>
          <a:prstGeom prst="rect">
            <a:avLst/>
          </a:prstGeom>
          <a:solidFill>
            <a:schemeClr val="bg1"/>
          </a:solidFill>
          <a:ln w="22225">
            <a:solidFill>
              <a:schemeClr val="tx1"/>
            </a:solidFill>
          </a:ln>
        </p:spPr>
        <p:txBody>
          <a:bodyPr wrap="none" rtlCol="0">
            <a:spAutoFit/>
          </a:bodyPr>
          <a:lstStyle/>
          <a:p>
            <a:r>
              <a:rPr lang="en-US" b="1" dirty="0"/>
              <a:t>Input (N, 28, 28, 1)</a:t>
            </a:r>
          </a:p>
        </p:txBody>
      </p:sp>
      <p:sp>
        <p:nvSpPr>
          <p:cNvPr id="68" name="CasellaDiTesto 67">
            <a:extLst>
              <a:ext uri="{FF2B5EF4-FFF2-40B4-BE49-F238E27FC236}">
                <a16:creationId xmlns:a16="http://schemas.microsoft.com/office/drawing/2014/main" id="{D9DBB836-3FEF-442F-9C7D-D9AC81307C65}"/>
              </a:ext>
            </a:extLst>
          </p:cNvPr>
          <p:cNvSpPr txBox="1"/>
          <p:nvPr/>
        </p:nvSpPr>
        <p:spPr>
          <a:xfrm>
            <a:off x="501893" y="2039955"/>
            <a:ext cx="2703497" cy="369332"/>
          </a:xfrm>
          <a:prstGeom prst="rect">
            <a:avLst/>
          </a:prstGeom>
          <a:solidFill>
            <a:schemeClr val="bg1"/>
          </a:solidFill>
          <a:ln w="22225">
            <a:solidFill>
              <a:schemeClr val="tx1"/>
            </a:solidFill>
          </a:ln>
        </p:spPr>
        <p:txBody>
          <a:bodyPr wrap="none" rtlCol="0">
            <a:spAutoFit/>
          </a:bodyPr>
          <a:lstStyle/>
          <a:p>
            <a:r>
              <a:rPr lang="en-US" b="1" dirty="0"/>
              <a:t>CONV2D (1x1x</a:t>
            </a:r>
            <a:r>
              <a:rPr lang="en-US" b="1" dirty="0">
                <a:solidFill>
                  <a:srgbClr val="FF0000"/>
                </a:solidFill>
              </a:rPr>
              <a:t>F1</a:t>
            </a:r>
            <a:r>
              <a:rPr lang="en-US" b="1" dirty="0"/>
              <a:t>, 1), ReLU</a:t>
            </a:r>
          </a:p>
        </p:txBody>
      </p:sp>
      <p:sp>
        <p:nvSpPr>
          <p:cNvPr id="78" name="CasellaDiTesto 77">
            <a:extLst>
              <a:ext uri="{FF2B5EF4-FFF2-40B4-BE49-F238E27FC236}">
                <a16:creationId xmlns:a16="http://schemas.microsoft.com/office/drawing/2014/main" id="{74803F9A-E6E0-4091-9713-6DFD0A79F8AE}"/>
              </a:ext>
            </a:extLst>
          </p:cNvPr>
          <p:cNvSpPr txBox="1"/>
          <p:nvPr/>
        </p:nvSpPr>
        <p:spPr>
          <a:xfrm>
            <a:off x="5486465" y="1434903"/>
            <a:ext cx="1510926" cy="369332"/>
          </a:xfrm>
          <a:prstGeom prst="rect">
            <a:avLst/>
          </a:prstGeom>
          <a:solidFill>
            <a:schemeClr val="bg1"/>
          </a:solidFill>
          <a:ln w="22225">
            <a:solidFill>
              <a:schemeClr val="tx1"/>
            </a:solidFill>
          </a:ln>
        </p:spPr>
        <p:txBody>
          <a:bodyPr wrap="none" rtlCol="0">
            <a:spAutoFit/>
          </a:bodyPr>
          <a:lstStyle/>
          <a:p>
            <a:r>
              <a:rPr lang="en-US" b="1" dirty="0" err="1"/>
              <a:t>MaxPool</a:t>
            </a:r>
            <a:r>
              <a:rPr lang="en-US" b="1" dirty="0"/>
              <a:t>(2x2)</a:t>
            </a:r>
          </a:p>
        </p:txBody>
      </p:sp>
      <p:sp>
        <p:nvSpPr>
          <p:cNvPr id="79" name="CasellaDiTesto 78">
            <a:extLst>
              <a:ext uri="{FF2B5EF4-FFF2-40B4-BE49-F238E27FC236}">
                <a16:creationId xmlns:a16="http://schemas.microsoft.com/office/drawing/2014/main" id="{85F38191-4C7D-4BEA-B61B-3589CB3C1F84}"/>
              </a:ext>
            </a:extLst>
          </p:cNvPr>
          <p:cNvSpPr txBox="1"/>
          <p:nvPr/>
        </p:nvSpPr>
        <p:spPr>
          <a:xfrm>
            <a:off x="3428267" y="2039955"/>
            <a:ext cx="2703497" cy="369332"/>
          </a:xfrm>
          <a:prstGeom prst="rect">
            <a:avLst/>
          </a:prstGeom>
          <a:solidFill>
            <a:schemeClr val="bg1"/>
          </a:solidFill>
          <a:ln w="22225">
            <a:solidFill>
              <a:schemeClr val="tx1"/>
            </a:solidFill>
          </a:ln>
        </p:spPr>
        <p:txBody>
          <a:bodyPr wrap="none" rtlCol="0">
            <a:spAutoFit/>
          </a:bodyPr>
          <a:lstStyle/>
          <a:p>
            <a:r>
              <a:rPr lang="en-US" b="1" dirty="0"/>
              <a:t>CONV2D (1x1x</a:t>
            </a:r>
            <a:r>
              <a:rPr lang="en-US" b="1" dirty="0">
                <a:solidFill>
                  <a:srgbClr val="FF0000"/>
                </a:solidFill>
              </a:rPr>
              <a:t>F2</a:t>
            </a:r>
            <a:r>
              <a:rPr lang="en-US" b="1" dirty="0"/>
              <a:t>, 1), ReLU</a:t>
            </a:r>
          </a:p>
        </p:txBody>
      </p:sp>
      <p:sp>
        <p:nvSpPr>
          <p:cNvPr id="80" name="CasellaDiTesto 79">
            <a:extLst>
              <a:ext uri="{FF2B5EF4-FFF2-40B4-BE49-F238E27FC236}">
                <a16:creationId xmlns:a16="http://schemas.microsoft.com/office/drawing/2014/main" id="{98DE6318-2C8F-4004-9BB6-52AA34FDCA6C}"/>
              </a:ext>
            </a:extLst>
          </p:cNvPr>
          <p:cNvSpPr txBox="1"/>
          <p:nvPr/>
        </p:nvSpPr>
        <p:spPr>
          <a:xfrm>
            <a:off x="3428267" y="2497498"/>
            <a:ext cx="2703497" cy="369332"/>
          </a:xfrm>
          <a:prstGeom prst="rect">
            <a:avLst/>
          </a:prstGeom>
          <a:solidFill>
            <a:schemeClr val="bg1"/>
          </a:solidFill>
          <a:ln w="22225">
            <a:solidFill>
              <a:schemeClr val="tx1"/>
            </a:solidFill>
          </a:ln>
        </p:spPr>
        <p:txBody>
          <a:bodyPr wrap="none" rtlCol="0">
            <a:spAutoFit/>
          </a:bodyPr>
          <a:lstStyle/>
          <a:p>
            <a:r>
              <a:rPr lang="en-US" b="1" dirty="0"/>
              <a:t>CONV2D (3x3x</a:t>
            </a:r>
            <a:r>
              <a:rPr lang="en-US" b="1" dirty="0">
                <a:solidFill>
                  <a:srgbClr val="FF0000"/>
                </a:solidFill>
              </a:rPr>
              <a:t>F3</a:t>
            </a:r>
            <a:r>
              <a:rPr lang="en-US" b="1" dirty="0"/>
              <a:t>, 1), ReLU</a:t>
            </a:r>
          </a:p>
        </p:txBody>
      </p:sp>
      <p:sp>
        <p:nvSpPr>
          <p:cNvPr id="81" name="CasellaDiTesto 80">
            <a:extLst>
              <a:ext uri="{FF2B5EF4-FFF2-40B4-BE49-F238E27FC236}">
                <a16:creationId xmlns:a16="http://schemas.microsoft.com/office/drawing/2014/main" id="{CAC219C4-347B-429C-9EAE-46AFE02BE77B}"/>
              </a:ext>
            </a:extLst>
          </p:cNvPr>
          <p:cNvSpPr txBox="1"/>
          <p:nvPr/>
        </p:nvSpPr>
        <p:spPr>
          <a:xfrm>
            <a:off x="6354641" y="2039955"/>
            <a:ext cx="2703497" cy="369332"/>
          </a:xfrm>
          <a:prstGeom prst="rect">
            <a:avLst/>
          </a:prstGeom>
          <a:solidFill>
            <a:schemeClr val="bg1"/>
          </a:solidFill>
          <a:ln w="22225">
            <a:solidFill>
              <a:schemeClr val="tx1"/>
            </a:solidFill>
          </a:ln>
        </p:spPr>
        <p:txBody>
          <a:bodyPr wrap="none" rtlCol="0">
            <a:spAutoFit/>
          </a:bodyPr>
          <a:lstStyle/>
          <a:p>
            <a:r>
              <a:rPr lang="en-US" b="1" dirty="0"/>
              <a:t>CONV2D (1x1x</a:t>
            </a:r>
            <a:r>
              <a:rPr lang="en-US" b="1" dirty="0">
                <a:solidFill>
                  <a:srgbClr val="FF0000"/>
                </a:solidFill>
              </a:rPr>
              <a:t>F4</a:t>
            </a:r>
            <a:r>
              <a:rPr lang="en-US" b="1" dirty="0"/>
              <a:t>, 1), ReLU</a:t>
            </a:r>
          </a:p>
        </p:txBody>
      </p:sp>
      <p:sp>
        <p:nvSpPr>
          <p:cNvPr id="82" name="CasellaDiTesto 81">
            <a:extLst>
              <a:ext uri="{FF2B5EF4-FFF2-40B4-BE49-F238E27FC236}">
                <a16:creationId xmlns:a16="http://schemas.microsoft.com/office/drawing/2014/main" id="{C29DEDAA-7581-4686-9296-BECDC7F378EA}"/>
              </a:ext>
            </a:extLst>
          </p:cNvPr>
          <p:cNvSpPr txBox="1"/>
          <p:nvPr/>
        </p:nvSpPr>
        <p:spPr>
          <a:xfrm>
            <a:off x="6354641" y="2497498"/>
            <a:ext cx="2703497" cy="369332"/>
          </a:xfrm>
          <a:prstGeom prst="rect">
            <a:avLst/>
          </a:prstGeom>
          <a:solidFill>
            <a:schemeClr val="bg1"/>
          </a:solidFill>
          <a:ln w="22225">
            <a:solidFill>
              <a:schemeClr val="tx1"/>
            </a:solidFill>
          </a:ln>
        </p:spPr>
        <p:txBody>
          <a:bodyPr wrap="none" rtlCol="0">
            <a:spAutoFit/>
          </a:bodyPr>
          <a:lstStyle/>
          <a:p>
            <a:r>
              <a:rPr lang="en-US" b="1" dirty="0"/>
              <a:t>CONV2D (5x5x</a:t>
            </a:r>
            <a:r>
              <a:rPr lang="en-US" b="1" dirty="0">
                <a:solidFill>
                  <a:srgbClr val="FF0000"/>
                </a:solidFill>
              </a:rPr>
              <a:t>F5</a:t>
            </a:r>
            <a:r>
              <a:rPr lang="en-US" b="1" dirty="0"/>
              <a:t>, 1), ReLU</a:t>
            </a:r>
          </a:p>
        </p:txBody>
      </p:sp>
      <p:sp>
        <p:nvSpPr>
          <p:cNvPr id="83" name="CasellaDiTesto 82">
            <a:extLst>
              <a:ext uri="{FF2B5EF4-FFF2-40B4-BE49-F238E27FC236}">
                <a16:creationId xmlns:a16="http://schemas.microsoft.com/office/drawing/2014/main" id="{5F05485D-8366-496E-AF4C-FD419488A966}"/>
              </a:ext>
            </a:extLst>
          </p:cNvPr>
          <p:cNvSpPr txBox="1"/>
          <p:nvPr/>
        </p:nvSpPr>
        <p:spPr>
          <a:xfrm>
            <a:off x="9225329" y="2039955"/>
            <a:ext cx="2716706" cy="369332"/>
          </a:xfrm>
          <a:prstGeom prst="rect">
            <a:avLst/>
          </a:prstGeom>
          <a:solidFill>
            <a:schemeClr val="bg1"/>
          </a:solidFill>
          <a:ln w="22225">
            <a:solidFill>
              <a:schemeClr val="tx1"/>
            </a:solidFill>
          </a:ln>
        </p:spPr>
        <p:txBody>
          <a:bodyPr wrap="none" rtlCol="0">
            <a:spAutoFit/>
          </a:bodyPr>
          <a:lstStyle/>
          <a:p>
            <a:r>
              <a:rPr lang="en-US" b="1" dirty="0" err="1"/>
              <a:t>MaxPool</a:t>
            </a:r>
            <a:r>
              <a:rPr lang="en-US" b="1" dirty="0"/>
              <a:t>(3x3), pad=‘same’</a:t>
            </a:r>
          </a:p>
        </p:txBody>
      </p:sp>
      <p:sp>
        <p:nvSpPr>
          <p:cNvPr id="84" name="CasellaDiTesto 83">
            <a:extLst>
              <a:ext uri="{FF2B5EF4-FFF2-40B4-BE49-F238E27FC236}">
                <a16:creationId xmlns:a16="http://schemas.microsoft.com/office/drawing/2014/main" id="{FE8C6504-E8B2-4202-A2A8-199C1938482F}"/>
              </a:ext>
            </a:extLst>
          </p:cNvPr>
          <p:cNvSpPr txBox="1"/>
          <p:nvPr/>
        </p:nvSpPr>
        <p:spPr>
          <a:xfrm>
            <a:off x="9225329" y="2497498"/>
            <a:ext cx="2703497" cy="369332"/>
          </a:xfrm>
          <a:prstGeom prst="rect">
            <a:avLst/>
          </a:prstGeom>
          <a:solidFill>
            <a:schemeClr val="bg1"/>
          </a:solidFill>
          <a:ln w="22225">
            <a:solidFill>
              <a:schemeClr val="tx1"/>
            </a:solidFill>
          </a:ln>
        </p:spPr>
        <p:txBody>
          <a:bodyPr wrap="none" rtlCol="0">
            <a:spAutoFit/>
          </a:bodyPr>
          <a:lstStyle/>
          <a:p>
            <a:r>
              <a:rPr lang="en-US" b="1" dirty="0"/>
              <a:t>CONV2D (1x1x</a:t>
            </a:r>
            <a:r>
              <a:rPr lang="en-US" b="1" dirty="0">
                <a:solidFill>
                  <a:srgbClr val="FF0000"/>
                </a:solidFill>
              </a:rPr>
              <a:t>F6</a:t>
            </a:r>
            <a:r>
              <a:rPr lang="en-US" b="1" dirty="0"/>
              <a:t>, 1), ReLU</a:t>
            </a:r>
          </a:p>
        </p:txBody>
      </p:sp>
      <p:cxnSp>
        <p:nvCxnSpPr>
          <p:cNvPr id="85" name="Connettore 2 84">
            <a:extLst>
              <a:ext uri="{FF2B5EF4-FFF2-40B4-BE49-F238E27FC236}">
                <a16:creationId xmlns:a16="http://schemas.microsoft.com/office/drawing/2014/main" id="{A1AA91D4-7EB9-4F7A-8366-15FEB8ED0135}"/>
              </a:ext>
            </a:extLst>
          </p:cNvPr>
          <p:cNvCxnSpPr>
            <a:cxnSpLocks/>
            <a:stCxn id="78" idx="2"/>
            <a:endCxn id="68" idx="0"/>
          </p:cNvCxnSpPr>
          <p:nvPr/>
        </p:nvCxnSpPr>
        <p:spPr>
          <a:xfrm flipH="1">
            <a:off x="1853642" y="1804235"/>
            <a:ext cx="4388286" cy="23572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6" name="Connettore 2 85">
            <a:extLst>
              <a:ext uri="{FF2B5EF4-FFF2-40B4-BE49-F238E27FC236}">
                <a16:creationId xmlns:a16="http://schemas.microsoft.com/office/drawing/2014/main" id="{6DD48B9E-A158-44AE-895F-3A78DC7919B2}"/>
              </a:ext>
            </a:extLst>
          </p:cNvPr>
          <p:cNvCxnSpPr>
            <a:cxnSpLocks/>
            <a:stCxn id="78" idx="2"/>
            <a:endCxn id="79" idx="0"/>
          </p:cNvCxnSpPr>
          <p:nvPr/>
        </p:nvCxnSpPr>
        <p:spPr>
          <a:xfrm flipH="1">
            <a:off x="4780016" y="1804235"/>
            <a:ext cx="1461912" cy="23572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7" name="Connettore 2 86">
            <a:extLst>
              <a:ext uri="{FF2B5EF4-FFF2-40B4-BE49-F238E27FC236}">
                <a16:creationId xmlns:a16="http://schemas.microsoft.com/office/drawing/2014/main" id="{5596BBA5-727A-4ACF-BFBF-0B7BDCEDFA77}"/>
              </a:ext>
            </a:extLst>
          </p:cNvPr>
          <p:cNvCxnSpPr>
            <a:cxnSpLocks/>
            <a:stCxn id="78" idx="2"/>
            <a:endCxn id="81" idx="0"/>
          </p:cNvCxnSpPr>
          <p:nvPr/>
        </p:nvCxnSpPr>
        <p:spPr>
          <a:xfrm>
            <a:off x="6241928" y="1804235"/>
            <a:ext cx="1464462" cy="23572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8" name="Connettore 2 87">
            <a:extLst>
              <a:ext uri="{FF2B5EF4-FFF2-40B4-BE49-F238E27FC236}">
                <a16:creationId xmlns:a16="http://schemas.microsoft.com/office/drawing/2014/main" id="{A75D6809-8B8C-4B83-89F5-55215EFFF31A}"/>
              </a:ext>
            </a:extLst>
          </p:cNvPr>
          <p:cNvCxnSpPr>
            <a:cxnSpLocks/>
            <a:stCxn id="78" idx="2"/>
            <a:endCxn id="83" idx="0"/>
          </p:cNvCxnSpPr>
          <p:nvPr/>
        </p:nvCxnSpPr>
        <p:spPr>
          <a:xfrm>
            <a:off x="6241928" y="1804235"/>
            <a:ext cx="4341754" cy="23572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3" name="CasellaDiTesto 92">
            <a:extLst>
              <a:ext uri="{FF2B5EF4-FFF2-40B4-BE49-F238E27FC236}">
                <a16:creationId xmlns:a16="http://schemas.microsoft.com/office/drawing/2014/main" id="{6568B900-298E-413C-9AFA-E0EFB0DF063E}"/>
              </a:ext>
            </a:extLst>
          </p:cNvPr>
          <p:cNvSpPr txBox="1"/>
          <p:nvPr/>
        </p:nvSpPr>
        <p:spPr>
          <a:xfrm>
            <a:off x="5551675" y="3026007"/>
            <a:ext cx="1380506" cy="369332"/>
          </a:xfrm>
          <a:prstGeom prst="rect">
            <a:avLst/>
          </a:prstGeom>
          <a:solidFill>
            <a:schemeClr val="bg1"/>
          </a:solidFill>
          <a:ln w="22225">
            <a:solidFill>
              <a:schemeClr val="tx1"/>
            </a:solidFill>
          </a:ln>
        </p:spPr>
        <p:txBody>
          <a:bodyPr wrap="none" rtlCol="0">
            <a:spAutoFit/>
          </a:bodyPr>
          <a:lstStyle/>
          <a:p>
            <a:r>
              <a:rPr lang="en-US" b="1" dirty="0"/>
              <a:t>Concatenate</a:t>
            </a:r>
          </a:p>
        </p:txBody>
      </p:sp>
      <p:cxnSp>
        <p:nvCxnSpPr>
          <p:cNvPr id="102" name="Connettore a gomito 101">
            <a:extLst>
              <a:ext uri="{FF2B5EF4-FFF2-40B4-BE49-F238E27FC236}">
                <a16:creationId xmlns:a16="http://schemas.microsoft.com/office/drawing/2014/main" id="{0CA45DBC-6910-4B45-8F09-674236E405B4}"/>
              </a:ext>
            </a:extLst>
          </p:cNvPr>
          <p:cNvCxnSpPr>
            <a:cxnSpLocks/>
            <a:stCxn id="68" idx="2"/>
            <a:endCxn id="93" idx="1"/>
          </p:cNvCxnSpPr>
          <p:nvPr/>
        </p:nvCxnSpPr>
        <p:spPr>
          <a:xfrm rot="16200000" flipH="1">
            <a:off x="3301965" y="960963"/>
            <a:ext cx="801386" cy="3698033"/>
          </a:xfrm>
          <a:prstGeom prst="bentConnector2">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5" name="Connettore a gomito 104">
            <a:extLst>
              <a:ext uri="{FF2B5EF4-FFF2-40B4-BE49-F238E27FC236}">
                <a16:creationId xmlns:a16="http://schemas.microsoft.com/office/drawing/2014/main" id="{C225CB46-2522-4D71-BEF7-9E4A2A721C09}"/>
              </a:ext>
            </a:extLst>
          </p:cNvPr>
          <p:cNvCxnSpPr>
            <a:cxnSpLocks/>
            <a:stCxn id="80" idx="2"/>
            <a:endCxn id="93" idx="1"/>
          </p:cNvCxnSpPr>
          <p:nvPr/>
        </p:nvCxnSpPr>
        <p:spPr>
          <a:xfrm rot="16200000" flipH="1">
            <a:off x="4993924" y="2652921"/>
            <a:ext cx="343843" cy="771659"/>
          </a:xfrm>
          <a:prstGeom prst="bentConnector2">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8" name="Connettore a gomito 107">
            <a:extLst>
              <a:ext uri="{FF2B5EF4-FFF2-40B4-BE49-F238E27FC236}">
                <a16:creationId xmlns:a16="http://schemas.microsoft.com/office/drawing/2014/main" id="{37E1100F-42B0-4DCF-9AB5-7C9D35BDB2EF}"/>
              </a:ext>
            </a:extLst>
          </p:cNvPr>
          <p:cNvCxnSpPr>
            <a:cxnSpLocks/>
            <a:stCxn id="82" idx="2"/>
            <a:endCxn id="93" idx="3"/>
          </p:cNvCxnSpPr>
          <p:nvPr/>
        </p:nvCxnSpPr>
        <p:spPr>
          <a:xfrm rot="5400000">
            <a:off x="7147365" y="2651647"/>
            <a:ext cx="343843" cy="774209"/>
          </a:xfrm>
          <a:prstGeom prst="bentConnector2">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1" name="Connettore a gomito 110">
            <a:extLst>
              <a:ext uri="{FF2B5EF4-FFF2-40B4-BE49-F238E27FC236}">
                <a16:creationId xmlns:a16="http://schemas.microsoft.com/office/drawing/2014/main" id="{5628931E-DB34-4B8C-B59A-1702A2B19FF2}"/>
              </a:ext>
            </a:extLst>
          </p:cNvPr>
          <p:cNvCxnSpPr>
            <a:cxnSpLocks/>
            <a:stCxn id="84" idx="2"/>
            <a:endCxn id="93" idx="3"/>
          </p:cNvCxnSpPr>
          <p:nvPr/>
        </p:nvCxnSpPr>
        <p:spPr>
          <a:xfrm rot="5400000">
            <a:off x="8582709" y="1216303"/>
            <a:ext cx="343843" cy="3644897"/>
          </a:xfrm>
          <a:prstGeom prst="bentConnector2">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4" name="CasellaDiTesto 113">
            <a:extLst>
              <a:ext uri="{FF2B5EF4-FFF2-40B4-BE49-F238E27FC236}">
                <a16:creationId xmlns:a16="http://schemas.microsoft.com/office/drawing/2014/main" id="{04E33AEC-B28C-4C8D-A2DF-9BC25CF73AD3}"/>
              </a:ext>
            </a:extLst>
          </p:cNvPr>
          <p:cNvSpPr txBox="1"/>
          <p:nvPr/>
        </p:nvSpPr>
        <p:spPr>
          <a:xfrm>
            <a:off x="4832145" y="3700045"/>
            <a:ext cx="2823722" cy="369332"/>
          </a:xfrm>
          <a:prstGeom prst="rect">
            <a:avLst/>
          </a:prstGeom>
          <a:solidFill>
            <a:schemeClr val="bg1"/>
          </a:solidFill>
          <a:ln w="22225">
            <a:solidFill>
              <a:schemeClr val="tx1"/>
            </a:solidFill>
          </a:ln>
        </p:spPr>
        <p:txBody>
          <a:bodyPr wrap="none" rtlCol="0">
            <a:spAutoFit/>
          </a:bodyPr>
          <a:lstStyle/>
          <a:p>
            <a:r>
              <a:rPr lang="en-US" b="1" dirty="0"/>
              <a:t>CONV2D (3x3x64, 1) + ReLU</a:t>
            </a:r>
          </a:p>
        </p:txBody>
      </p:sp>
      <p:cxnSp>
        <p:nvCxnSpPr>
          <p:cNvPr id="116" name="Connettore a gomito 115">
            <a:extLst>
              <a:ext uri="{FF2B5EF4-FFF2-40B4-BE49-F238E27FC236}">
                <a16:creationId xmlns:a16="http://schemas.microsoft.com/office/drawing/2014/main" id="{6CFEAE3C-FBC0-4354-B1B4-FA09E13ECC86}"/>
              </a:ext>
            </a:extLst>
          </p:cNvPr>
          <p:cNvCxnSpPr>
            <a:cxnSpLocks/>
            <a:stCxn id="93" idx="2"/>
            <a:endCxn id="144" idx="1"/>
          </p:cNvCxnSpPr>
          <p:nvPr/>
        </p:nvCxnSpPr>
        <p:spPr>
          <a:xfrm rot="16200000" flipH="1">
            <a:off x="7722357" y="1914909"/>
            <a:ext cx="140187" cy="3101045"/>
          </a:xfrm>
          <a:prstGeom prst="bentConnector2">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4" name="CasellaDiTesto 143">
            <a:extLst>
              <a:ext uri="{FF2B5EF4-FFF2-40B4-BE49-F238E27FC236}">
                <a16:creationId xmlns:a16="http://schemas.microsoft.com/office/drawing/2014/main" id="{28EC0051-35A4-4518-A7DB-C37EA033C330}"/>
              </a:ext>
            </a:extLst>
          </p:cNvPr>
          <p:cNvSpPr txBox="1"/>
          <p:nvPr/>
        </p:nvSpPr>
        <p:spPr>
          <a:xfrm>
            <a:off x="9342973" y="3350860"/>
            <a:ext cx="2390591" cy="369332"/>
          </a:xfrm>
          <a:prstGeom prst="rect">
            <a:avLst/>
          </a:prstGeom>
          <a:solidFill>
            <a:schemeClr val="bg1"/>
          </a:solidFill>
          <a:ln w="22225">
            <a:solidFill>
              <a:schemeClr val="tx1"/>
            </a:solidFill>
          </a:ln>
        </p:spPr>
        <p:txBody>
          <a:bodyPr wrap="none" rtlCol="0">
            <a:spAutoFit/>
          </a:bodyPr>
          <a:lstStyle/>
          <a:p>
            <a:r>
              <a:rPr lang="en-US" b="1" dirty="0">
                <a:solidFill>
                  <a:srgbClr val="FF0000"/>
                </a:solidFill>
              </a:rPr>
              <a:t>Global Average Pooling</a:t>
            </a:r>
          </a:p>
        </p:txBody>
      </p:sp>
      <p:sp>
        <p:nvSpPr>
          <p:cNvPr id="145" name="CasellaDiTesto 144">
            <a:extLst>
              <a:ext uri="{FF2B5EF4-FFF2-40B4-BE49-F238E27FC236}">
                <a16:creationId xmlns:a16="http://schemas.microsoft.com/office/drawing/2014/main" id="{98675BBB-D2D8-4DD3-8861-A6AC906B3D68}"/>
              </a:ext>
            </a:extLst>
          </p:cNvPr>
          <p:cNvSpPr txBox="1"/>
          <p:nvPr/>
        </p:nvSpPr>
        <p:spPr>
          <a:xfrm>
            <a:off x="10145060" y="3812173"/>
            <a:ext cx="776174" cy="369332"/>
          </a:xfrm>
          <a:prstGeom prst="rect">
            <a:avLst/>
          </a:prstGeom>
          <a:solidFill>
            <a:schemeClr val="bg1"/>
          </a:solidFill>
          <a:ln w="22225">
            <a:solidFill>
              <a:schemeClr val="tx1"/>
            </a:solidFill>
          </a:ln>
        </p:spPr>
        <p:txBody>
          <a:bodyPr wrap="none" rtlCol="0">
            <a:spAutoFit/>
          </a:bodyPr>
          <a:lstStyle/>
          <a:p>
            <a:pPr algn="ctr"/>
            <a:r>
              <a:rPr lang="en-US" b="1" dirty="0">
                <a:solidFill>
                  <a:srgbClr val="FF0000"/>
                </a:solidFill>
              </a:rPr>
              <a:t>Dense</a:t>
            </a:r>
          </a:p>
        </p:txBody>
      </p:sp>
      <p:sp>
        <p:nvSpPr>
          <p:cNvPr id="146" name="CasellaDiTesto 145">
            <a:extLst>
              <a:ext uri="{FF2B5EF4-FFF2-40B4-BE49-F238E27FC236}">
                <a16:creationId xmlns:a16="http://schemas.microsoft.com/office/drawing/2014/main" id="{A87D2D6C-8CF2-4C73-AEB9-08F99C59A97E}"/>
              </a:ext>
            </a:extLst>
          </p:cNvPr>
          <p:cNvSpPr txBox="1"/>
          <p:nvPr/>
        </p:nvSpPr>
        <p:spPr>
          <a:xfrm>
            <a:off x="9705040" y="4244608"/>
            <a:ext cx="1656223" cy="369332"/>
          </a:xfrm>
          <a:prstGeom prst="rect">
            <a:avLst/>
          </a:prstGeom>
          <a:solidFill>
            <a:schemeClr val="bg1"/>
          </a:solidFill>
          <a:ln w="22225">
            <a:solidFill>
              <a:schemeClr val="tx1"/>
            </a:solidFill>
          </a:ln>
        </p:spPr>
        <p:txBody>
          <a:bodyPr wrap="none" rtlCol="0">
            <a:spAutoFit/>
          </a:bodyPr>
          <a:lstStyle/>
          <a:p>
            <a:pPr algn="ctr"/>
            <a:r>
              <a:rPr lang="en-US" b="1" dirty="0">
                <a:solidFill>
                  <a:srgbClr val="FF0000"/>
                </a:solidFill>
              </a:rPr>
              <a:t>Auxiliar Output</a:t>
            </a:r>
          </a:p>
        </p:txBody>
      </p:sp>
      <p:sp>
        <p:nvSpPr>
          <p:cNvPr id="148" name="CasellaDiTesto 147">
            <a:extLst>
              <a:ext uri="{FF2B5EF4-FFF2-40B4-BE49-F238E27FC236}">
                <a16:creationId xmlns:a16="http://schemas.microsoft.com/office/drawing/2014/main" id="{EF8BA999-A496-4833-80DE-F16BE82634E3}"/>
              </a:ext>
            </a:extLst>
          </p:cNvPr>
          <p:cNvSpPr txBox="1"/>
          <p:nvPr/>
        </p:nvSpPr>
        <p:spPr>
          <a:xfrm>
            <a:off x="567103" y="4773458"/>
            <a:ext cx="2745175" cy="369332"/>
          </a:xfrm>
          <a:prstGeom prst="rect">
            <a:avLst/>
          </a:prstGeom>
          <a:solidFill>
            <a:schemeClr val="bg1"/>
          </a:solidFill>
          <a:ln w="22225">
            <a:solidFill>
              <a:schemeClr val="tx1"/>
            </a:solidFill>
          </a:ln>
        </p:spPr>
        <p:txBody>
          <a:bodyPr wrap="none" rtlCol="0">
            <a:spAutoFit/>
          </a:bodyPr>
          <a:lstStyle/>
          <a:p>
            <a:r>
              <a:rPr lang="en-US" b="1" dirty="0"/>
              <a:t>CONV2D (1x1x</a:t>
            </a:r>
            <a:r>
              <a:rPr lang="en-US" b="1" dirty="0">
                <a:solidFill>
                  <a:srgbClr val="FF0000"/>
                </a:solidFill>
              </a:rPr>
              <a:t>G1</a:t>
            </a:r>
            <a:r>
              <a:rPr lang="en-US" b="1" dirty="0"/>
              <a:t>, 1), ReLU</a:t>
            </a:r>
          </a:p>
        </p:txBody>
      </p:sp>
      <p:sp>
        <p:nvSpPr>
          <p:cNvPr id="149" name="CasellaDiTesto 148">
            <a:extLst>
              <a:ext uri="{FF2B5EF4-FFF2-40B4-BE49-F238E27FC236}">
                <a16:creationId xmlns:a16="http://schemas.microsoft.com/office/drawing/2014/main" id="{522CF14E-4C3B-445A-BE58-8E39EA9166C4}"/>
              </a:ext>
            </a:extLst>
          </p:cNvPr>
          <p:cNvSpPr txBox="1"/>
          <p:nvPr/>
        </p:nvSpPr>
        <p:spPr>
          <a:xfrm>
            <a:off x="5500875" y="4127768"/>
            <a:ext cx="1510926" cy="369332"/>
          </a:xfrm>
          <a:prstGeom prst="rect">
            <a:avLst/>
          </a:prstGeom>
          <a:solidFill>
            <a:schemeClr val="bg1"/>
          </a:solidFill>
          <a:ln w="22225">
            <a:solidFill>
              <a:schemeClr val="tx1"/>
            </a:solidFill>
          </a:ln>
        </p:spPr>
        <p:txBody>
          <a:bodyPr wrap="none" rtlCol="0">
            <a:spAutoFit/>
          </a:bodyPr>
          <a:lstStyle/>
          <a:p>
            <a:r>
              <a:rPr lang="en-US" b="1" dirty="0" err="1"/>
              <a:t>MaxPool</a:t>
            </a:r>
            <a:r>
              <a:rPr lang="en-US" b="1" dirty="0"/>
              <a:t>(2x2)</a:t>
            </a:r>
          </a:p>
        </p:txBody>
      </p:sp>
      <p:sp>
        <p:nvSpPr>
          <p:cNvPr id="150" name="CasellaDiTesto 149">
            <a:extLst>
              <a:ext uri="{FF2B5EF4-FFF2-40B4-BE49-F238E27FC236}">
                <a16:creationId xmlns:a16="http://schemas.microsoft.com/office/drawing/2014/main" id="{CA20DA9A-F0D3-4AF4-822F-43E1E4F04C52}"/>
              </a:ext>
            </a:extLst>
          </p:cNvPr>
          <p:cNvSpPr txBox="1"/>
          <p:nvPr/>
        </p:nvSpPr>
        <p:spPr>
          <a:xfrm>
            <a:off x="3493477" y="4773458"/>
            <a:ext cx="2745175" cy="369332"/>
          </a:xfrm>
          <a:prstGeom prst="rect">
            <a:avLst/>
          </a:prstGeom>
          <a:solidFill>
            <a:schemeClr val="bg1"/>
          </a:solidFill>
          <a:ln w="22225">
            <a:solidFill>
              <a:schemeClr val="tx1"/>
            </a:solidFill>
          </a:ln>
        </p:spPr>
        <p:txBody>
          <a:bodyPr wrap="none" rtlCol="0">
            <a:spAutoFit/>
          </a:bodyPr>
          <a:lstStyle/>
          <a:p>
            <a:r>
              <a:rPr lang="en-US" b="1" dirty="0"/>
              <a:t>CONV2D (1x1x</a:t>
            </a:r>
            <a:r>
              <a:rPr lang="en-US" b="1" dirty="0">
                <a:solidFill>
                  <a:srgbClr val="FF0000"/>
                </a:solidFill>
              </a:rPr>
              <a:t>G2</a:t>
            </a:r>
            <a:r>
              <a:rPr lang="en-US" b="1" dirty="0"/>
              <a:t>, 1), ReLU</a:t>
            </a:r>
          </a:p>
        </p:txBody>
      </p:sp>
      <p:sp>
        <p:nvSpPr>
          <p:cNvPr id="151" name="CasellaDiTesto 150">
            <a:extLst>
              <a:ext uri="{FF2B5EF4-FFF2-40B4-BE49-F238E27FC236}">
                <a16:creationId xmlns:a16="http://schemas.microsoft.com/office/drawing/2014/main" id="{A6483FDA-0074-4197-BE15-F8BC9D9BA468}"/>
              </a:ext>
            </a:extLst>
          </p:cNvPr>
          <p:cNvSpPr txBox="1"/>
          <p:nvPr/>
        </p:nvSpPr>
        <p:spPr>
          <a:xfrm>
            <a:off x="3493477" y="5231001"/>
            <a:ext cx="2745175" cy="369332"/>
          </a:xfrm>
          <a:prstGeom prst="rect">
            <a:avLst/>
          </a:prstGeom>
          <a:solidFill>
            <a:schemeClr val="bg1"/>
          </a:solidFill>
          <a:ln w="22225">
            <a:solidFill>
              <a:schemeClr val="tx1"/>
            </a:solidFill>
          </a:ln>
        </p:spPr>
        <p:txBody>
          <a:bodyPr wrap="none" rtlCol="0">
            <a:spAutoFit/>
          </a:bodyPr>
          <a:lstStyle/>
          <a:p>
            <a:r>
              <a:rPr lang="en-US" b="1" dirty="0"/>
              <a:t>CONV2D (3x3x</a:t>
            </a:r>
            <a:r>
              <a:rPr lang="en-US" b="1" dirty="0">
                <a:solidFill>
                  <a:srgbClr val="FF0000"/>
                </a:solidFill>
              </a:rPr>
              <a:t>G3</a:t>
            </a:r>
            <a:r>
              <a:rPr lang="en-US" b="1" dirty="0"/>
              <a:t>, 1), ReLU</a:t>
            </a:r>
          </a:p>
        </p:txBody>
      </p:sp>
      <p:sp>
        <p:nvSpPr>
          <p:cNvPr id="152" name="CasellaDiTesto 151">
            <a:extLst>
              <a:ext uri="{FF2B5EF4-FFF2-40B4-BE49-F238E27FC236}">
                <a16:creationId xmlns:a16="http://schemas.microsoft.com/office/drawing/2014/main" id="{5B26472D-D543-467F-A715-A06320263B34}"/>
              </a:ext>
            </a:extLst>
          </p:cNvPr>
          <p:cNvSpPr txBox="1"/>
          <p:nvPr/>
        </p:nvSpPr>
        <p:spPr>
          <a:xfrm>
            <a:off x="6419851" y="4773458"/>
            <a:ext cx="2745175" cy="369332"/>
          </a:xfrm>
          <a:prstGeom prst="rect">
            <a:avLst/>
          </a:prstGeom>
          <a:solidFill>
            <a:schemeClr val="bg1"/>
          </a:solidFill>
          <a:ln w="22225">
            <a:solidFill>
              <a:schemeClr val="tx1"/>
            </a:solidFill>
          </a:ln>
        </p:spPr>
        <p:txBody>
          <a:bodyPr wrap="none" rtlCol="0">
            <a:spAutoFit/>
          </a:bodyPr>
          <a:lstStyle/>
          <a:p>
            <a:r>
              <a:rPr lang="en-US" b="1" dirty="0"/>
              <a:t>CONV2D (1x1x</a:t>
            </a:r>
            <a:r>
              <a:rPr lang="en-US" b="1" dirty="0">
                <a:solidFill>
                  <a:srgbClr val="FF0000"/>
                </a:solidFill>
              </a:rPr>
              <a:t>G4</a:t>
            </a:r>
            <a:r>
              <a:rPr lang="en-US" b="1" dirty="0"/>
              <a:t>, 1), ReLU</a:t>
            </a:r>
          </a:p>
        </p:txBody>
      </p:sp>
      <p:sp>
        <p:nvSpPr>
          <p:cNvPr id="154" name="CasellaDiTesto 153">
            <a:extLst>
              <a:ext uri="{FF2B5EF4-FFF2-40B4-BE49-F238E27FC236}">
                <a16:creationId xmlns:a16="http://schemas.microsoft.com/office/drawing/2014/main" id="{97E77B13-0020-46D7-BD98-E46FE334BE34}"/>
              </a:ext>
            </a:extLst>
          </p:cNvPr>
          <p:cNvSpPr txBox="1"/>
          <p:nvPr/>
        </p:nvSpPr>
        <p:spPr>
          <a:xfrm>
            <a:off x="6419851" y="5231001"/>
            <a:ext cx="2745175" cy="369332"/>
          </a:xfrm>
          <a:prstGeom prst="rect">
            <a:avLst/>
          </a:prstGeom>
          <a:solidFill>
            <a:schemeClr val="bg1"/>
          </a:solidFill>
          <a:ln w="22225">
            <a:solidFill>
              <a:schemeClr val="tx1"/>
            </a:solidFill>
          </a:ln>
        </p:spPr>
        <p:txBody>
          <a:bodyPr wrap="none" rtlCol="0">
            <a:spAutoFit/>
          </a:bodyPr>
          <a:lstStyle/>
          <a:p>
            <a:r>
              <a:rPr lang="en-US" b="1" dirty="0"/>
              <a:t>CONV2D (5x5x</a:t>
            </a:r>
            <a:r>
              <a:rPr lang="en-US" b="1" dirty="0">
                <a:solidFill>
                  <a:srgbClr val="FF0000"/>
                </a:solidFill>
              </a:rPr>
              <a:t>G5</a:t>
            </a:r>
            <a:r>
              <a:rPr lang="en-US" b="1" dirty="0"/>
              <a:t>, 1), ReLU</a:t>
            </a:r>
          </a:p>
        </p:txBody>
      </p:sp>
      <p:sp>
        <p:nvSpPr>
          <p:cNvPr id="155" name="CasellaDiTesto 154">
            <a:extLst>
              <a:ext uri="{FF2B5EF4-FFF2-40B4-BE49-F238E27FC236}">
                <a16:creationId xmlns:a16="http://schemas.microsoft.com/office/drawing/2014/main" id="{EE00A465-F612-41F8-87F6-481DE4842B47}"/>
              </a:ext>
            </a:extLst>
          </p:cNvPr>
          <p:cNvSpPr txBox="1"/>
          <p:nvPr/>
        </p:nvSpPr>
        <p:spPr>
          <a:xfrm>
            <a:off x="9290539" y="4773458"/>
            <a:ext cx="2716706" cy="369332"/>
          </a:xfrm>
          <a:prstGeom prst="rect">
            <a:avLst/>
          </a:prstGeom>
          <a:solidFill>
            <a:schemeClr val="bg1"/>
          </a:solidFill>
          <a:ln w="22225">
            <a:solidFill>
              <a:schemeClr val="tx1"/>
            </a:solidFill>
          </a:ln>
        </p:spPr>
        <p:txBody>
          <a:bodyPr wrap="none" rtlCol="0">
            <a:spAutoFit/>
          </a:bodyPr>
          <a:lstStyle/>
          <a:p>
            <a:r>
              <a:rPr lang="en-US" b="1" dirty="0" err="1"/>
              <a:t>MaxPool</a:t>
            </a:r>
            <a:r>
              <a:rPr lang="en-US" b="1" dirty="0"/>
              <a:t>(3x3), pad=‘same’</a:t>
            </a:r>
          </a:p>
        </p:txBody>
      </p:sp>
      <p:sp>
        <p:nvSpPr>
          <p:cNvPr id="156" name="CasellaDiTesto 155">
            <a:extLst>
              <a:ext uri="{FF2B5EF4-FFF2-40B4-BE49-F238E27FC236}">
                <a16:creationId xmlns:a16="http://schemas.microsoft.com/office/drawing/2014/main" id="{1E3041A3-A6D5-4D17-B84A-677A4257FEC9}"/>
              </a:ext>
            </a:extLst>
          </p:cNvPr>
          <p:cNvSpPr txBox="1"/>
          <p:nvPr/>
        </p:nvSpPr>
        <p:spPr>
          <a:xfrm>
            <a:off x="9290539" y="5231001"/>
            <a:ext cx="2745175" cy="369332"/>
          </a:xfrm>
          <a:prstGeom prst="rect">
            <a:avLst/>
          </a:prstGeom>
          <a:solidFill>
            <a:schemeClr val="bg1"/>
          </a:solidFill>
          <a:ln w="22225">
            <a:solidFill>
              <a:schemeClr val="tx1"/>
            </a:solidFill>
          </a:ln>
        </p:spPr>
        <p:txBody>
          <a:bodyPr wrap="none" rtlCol="0">
            <a:spAutoFit/>
          </a:bodyPr>
          <a:lstStyle/>
          <a:p>
            <a:r>
              <a:rPr lang="en-US" b="1" dirty="0"/>
              <a:t>CONV2D (1x1x</a:t>
            </a:r>
            <a:r>
              <a:rPr lang="en-US" b="1" dirty="0">
                <a:solidFill>
                  <a:srgbClr val="FF0000"/>
                </a:solidFill>
              </a:rPr>
              <a:t>G6</a:t>
            </a:r>
            <a:r>
              <a:rPr lang="en-US" b="1" dirty="0"/>
              <a:t>, 1), ReLU</a:t>
            </a:r>
          </a:p>
        </p:txBody>
      </p:sp>
      <p:cxnSp>
        <p:nvCxnSpPr>
          <p:cNvPr id="157" name="Connettore 2 156">
            <a:extLst>
              <a:ext uri="{FF2B5EF4-FFF2-40B4-BE49-F238E27FC236}">
                <a16:creationId xmlns:a16="http://schemas.microsoft.com/office/drawing/2014/main" id="{566B0E6F-0CBD-4CF3-866C-3EE586517F34}"/>
              </a:ext>
            </a:extLst>
          </p:cNvPr>
          <p:cNvCxnSpPr>
            <a:cxnSpLocks/>
            <a:stCxn id="149" idx="2"/>
            <a:endCxn id="148" idx="0"/>
          </p:cNvCxnSpPr>
          <p:nvPr/>
        </p:nvCxnSpPr>
        <p:spPr>
          <a:xfrm flipH="1">
            <a:off x="1939691" y="4497100"/>
            <a:ext cx="4316647" cy="276358"/>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8" name="Connettore 2 157">
            <a:extLst>
              <a:ext uri="{FF2B5EF4-FFF2-40B4-BE49-F238E27FC236}">
                <a16:creationId xmlns:a16="http://schemas.microsoft.com/office/drawing/2014/main" id="{160E692F-5D30-42CC-B7CD-B3AFDA4E3E6A}"/>
              </a:ext>
            </a:extLst>
          </p:cNvPr>
          <p:cNvCxnSpPr>
            <a:cxnSpLocks/>
            <a:stCxn id="149" idx="2"/>
            <a:endCxn id="150" idx="0"/>
          </p:cNvCxnSpPr>
          <p:nvPr/>
        </p:nvCxnSpPr>
        <p:spPr>
          <a:xfrm flipH="1">
            <a:off x="4866065" y="4497100"/>
            <a:ext cx="1390273" cy="276358"/>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9" name="Connettore 2 158">
            <a:extLst>
              <a:ext uri="{FF2B5EF4-FFF2-40B4-BE49-F238E27FC236}">
                <a16:creationId xmlns:a16="http://schemas.microsoft.com/office/drawing/2014/main" id="{96759BDB-54D9-4A00-8A8F-DF68E6940860}"/>
              </a:ext>
            </a:extLst>
          </p:cNvPr>
          <p:cNvCxnSpPr>
            <a:cxnSpLocks/>
            <a:stCxn id="149" idx="2"/>
            <a:endCxn id="152" idx="0"/>
          </p:cNvCxnSpPr>
          <p:nvPr/>
        </p:nvCxnSpPr>
        <p:spPr>
          <a:xfrm>
            <a:off x="6256338" y="4497100"/>
            <a:ext cx="1536101" cy="276358"/>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0" name="Connettore 2 159">
            <a:extLst>
              <a:ext uri="{FF2B5EF4-FFF2-40B4-BE49-F238E27FC236}">
                <a16:creationId xmlns:a16="http://schemas.microsoft.com/office/drawing/2014/main" id="{1923BA93-100B-4D4E-8311-03EFE81BD811}"/>
              </a:ext>
            </a:extLst>
          </p:cNvPr>
          <p:cNvCxnSpPr>
            <a:cxnSpLocks/>
            <a:stCxn id="149" idx="2"/>
            <a:endCxn id="155" idx="0"/>
          </p:cNvCxnSpPr>
          <p:nvPr/>
        </p:nvCxnSpPr>
        <p:spPr>
          <a:xfrm>
            <a:off x="6256338" y="4497100"/>
            <a:ext cx="4392554" cy="276358"/>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1" name="CasellaDiTesto 160">
            <a:extLst>
              <a:ext uri="{FF2B5EF4-FFF2-40B4-BE49-F238E27FC236}">
                <a16:creationId xmlns:a16="http://schemas.microsoft.com/office/drawing/2014/main" id="{15201337-A0E4-40D0-A42E-E22812215F8A}"/>
              </a:ext>
            </a:extLst>
          </p:cNvPr>
          <p:cNvSpPr txBox="1"/>
          <p:nvPr/>
        </p:nvSpPr>
        <p:spPr>
          <a:xfrm>
            <a:off x="5616885" y="5759510"/>
            <a:ext cx="1380506" cy="369332"/>
          </a:xfrm>
          <a:prstGeom prst="rect">
            <a:avLst/>
          </a:prstGeom>
          <a:solidFill>
            <a:schemeClr val="bg1"/>
          </a:solidFill>
          <a:ln w="22225">
            <a:solidFill>
              <a:schemeClr val="tx1"/>
            </a:solidFill>
          </a:ln>
        </p:spPr>
        <p:txBody>
          <a:bodyPr wrap="none" rtlCol="0">
            <a:spAutoFit/>
          </a:bodyPr>
          <a:lstStyle/>
          <a:p>
            <a:r>
              <a:rPr lang="en-US" b="1" dirty="0"/>
              <a:t>Concatenate</a:t>
            </a:r>
          </a:p>
        </p:txBody>
      </p:sp>
      <p:cxnSp>
        <p:nvCxnSpPr>
          <p:cNvPr id="162" name="Connettore a gomito 161">
            <a:extLst>
              <a:ext uri="{FF2B5EF4-FFF2-40B4-BE49-F238E27FC236}">
                <a16:creationId xmlns:a16="http://schemas.microsoft.com/office/drawing/2014/main" id="{CBDBD8F6-8980-4D5B-80A5-59DA97A31395}"/>
              </a:ext>
            </a:extLst>
          </p:cNvPr>
          <p:cNvCxnSpPr>
            <a:cxnSpLocks/>
            <a:stCxn id="148" idx="2"/>
            <a:endCxn id="161" idx="1"/>
          </p:cNvCxnSpPr>
          <p:nvPr/>
        </p:nvCxnSpPr>
        <p:spPr>
          <a:xfrm rot="16200000" flipH="1">
            <a:off x="3377595" y="3704886"/>
            <a:ext cx="801386" cy="3677194"/>
          </a:xfrm>
          <a:prstGeom prst="bentConnector2">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3" name="Connettore a gomito 162">
            <a:extLst>
              <a:ext uri="{FF2B5EF4-FFF2-40B4-BE49-F238E27FC236}">
                <a16:creationId xmlns:a16="http://schemas.microsoft.com/office/drawing/2014/main" id="{3178D355-DF38-4092-ADED-4AE7ECE73123}"/>
              </a:ext>
            </a:extLst>
          </p:cNvPr>
          <p:cNvCxnSpPr>
            <a:cxnSpLocks/>
            <a:stCxn id="151" idx="2"/>
            <a:endCxn id="161" idx="1"/>
          </p:cNvCxnSpPr>
          <p:nvPr/>
        </p:nvCxnSpPr>
        <p:spPr>
          <a:xfrm rot="16200000" flipH="1">
            <a:off x="5069554" y="5396844"/>
            <a:ext cx="343843" cy="750820"/>
          </a:xfrm>
          <a:prstGeom prst="bentConnector2">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4" name="Connettore a gomito 163">
            <a:extLst>
              <a:ext uri="{FF2B5EF4-FFF2-40B4-BE49-F238E27FC236}">
                <a16:creationId xmlns:a16="http://schemas.microsoft.com/office/drawing/2014/main" id="{210E9881-206A-4F26-9877-440CFF950D31}"/>
              </a:ext>
            </a:extLst>
          </p:cNvPr>
          <p:cNvCxnSpPr>
            <a:cxnSpLocks/>
            <a:stCxn id="154" idx="2"/>
            <a:endCxn id="161" idx="3"/>
          </p:cNvCxnSpPr>
          <p:nvPr/>
        </p:nvCxnSpPr>
        <p:spPr>
          <a:xfrm rot="5400000">
            <a:off x="7222994" y="5374730"/>
            <a:ext cx="343843" cy="795048"/>
          </a:xfrm>
          <a:prstGeom prst="bentConnector2">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5" name="Connettore a gomito 164">
            <a:extLst>
              <a:ext uri="{FF2B5EF4-FFF2-40B4-BE49-F238E27FC236}">
                <a16:creationId xmlns:a16="http://schemas.microsoft.com/office/drawing/2014/main" id="{2EEB9DF3-F7DE-448A-8A20-BA27C060947A}"/>
              </a:ext>
            </a:extLst>
          </p:cNvPr>
          <p:cNvCxnSpPr>
            <a:cxnSpLocks/>
            <a:stCxn id="156" idx="2"/>
            <a:endCxn id="161" idx="3"/>
          </p:cNvCxnSpPr>
          <p:nvPr/>
        </p:nvCxnSpPr>
        <p:spPr>
          <a:xfrm rot="5400000">
            <a:off x="8658338" y="3939386"/>
            <a:ext cx="343843" cy="3665736"/>
          </a:xfrm>
          <a:prstGeom prst="bentConnector2">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6" name="Connettore 2 165">
            <a:extLst>
              <a:ext uri="{FF2B5EF4-FFF2-40B4-BE49-F238E27FC236}">
                <a16:creationId xmlns:a16="http://schemas.microsoft.com/office/drawing/2014/main" id="{A0382226-0371-49AE-B099-4E05346606AB}"/>
              </a:ext>
            </a:extLst>
          </p:cNvPr>
          <p:cNvCxnSpPr>
            <a:cxnSpLocks/>
            <a:stCxn id="93" idx="2"/>
            <a:endCxn id="114" idx="0"/>
          </p:cNvCxnSpPr>
          <p:nvPr/>
        </p:nvCxnSpPr>
        <p:spPr>
          <a:xfrm>
            <a:off x="6241928" y="3395339"/>
            <a:ext cx="2078" cy="304706"/>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7" name="CasellaDiTesto 166">
            <a:extLst>
              <a:ext uri="{FF2B5EF4-FFF2-40B4-BE49-F238E27FC236}">
                <a16:creationId xmlns:a16="http://schemas.microsoft.com/office/drawing/2014/main" id="{00E00125-361C-4235-928C-312A30BB6F39}"/>
              </a:ext>
            </a:extLst>
          </p:cNvPr>
          <p:cNvSpPr txBox="1"/>
          <p:nvPr/>
        </p:nvSpPr>
        <p:spPr>
          <a:xfrm>
            <a:off x="5113024" y="6311508"/>
            <a:ext cx="2390591" cy="369332"/>
          </a:xfrm>
          <a:prstGeom prst="rect">
            <a:avLst/>
          </a:prstGeom>
          <a:solidFill>
            <a:schemeClr val="bg1"/>
          </a:solidFill>
          <a:ln w="22225">
            <a:solidFill>
              <a:schemeClr val="tx1"/>
            </a:solidFill>
          </a:ln>
        </p:spPr>
        <p:txBody>
          <a:bodyPr wrap="none" rtlCol="0">
            <a:spAutoFit/>
          </a:bodyPr>
          <a:lstStyle/>
          <a:p>
            <a:r>
              <a:rPr lang="en-US" b="1" dirty="0">
                <a:solidFill>
                  <a:srgbClr val="FF0000"/>
                </a:solidFill>
              </a:rPr>
              <a:t>Global Average Pooling</a:t>
            </a:r>
          </a:p>
        </p:txBody>
      </p:sp>
      <p:sp>
        <p:nvSpPr>
          <p:cNvPr id="168" name="CasellaDiTesto 167">
            <a:extLst>
              <a:ext uri="{FF2B5EF4-FFF2-40B4-BE49-F238E27FC236}">
                <a16:creationId xmlns:a16="http://schemas.microsoft.com/office/drawing/2014/main" id="{FFCE6E98-8276-4D44-B70D-5EF694D55BAE}"/>
              </a:ext>
            </a:extLst>
          </p:cNvPr>
          <p:cNvSpPr txBox="1"/>
          <p:nvPr/>
        </p:nvSpPr>
        <p:spPr>
          <a:xfrm>
            <a:off x="7636631" y="6311508"/>
            <a:ext cx="776174" cy="369332"/>
          </a:xfrm>
          <a:prstGeom prst="rect">
            <a:avLst/>
          </a:prstGeom>
          <a:solidFill>
            <a:schemeClr val="bg1"/>
          </a:solidFill>
          <a:ln w="22225">
            <a:solidFill>
              <a:schemeClr val="tx1"/>
            </a:solidFill>
          </a:ln>
        </p:spPr>
        <p:txBody>
          <a:bodyPr wrap="none" rtlCol="0">
            <a:spAutoFit/>
          </a:bodyPr>
          <a:lstStyle/>
          <a:p>
            <a:pPr algn="ctr"/>
            <a:r>
              <a:rPr lang="en-US" b="1" dirty="0">
                <a:solidFill>
                  <a:srgbClr val="FF0000"/>
                </a:solidFill>
              </a:rPr>
              <a:t>Dense</a:t>
            </a:r>
          </a:p>
        </p:txBody>
      </p:sp>
      <p:sp>
        <p:nvSpPr>
          <p:cNvPr id="169" name="CasellaDiTesto 168">
            <a:extLst>
              <a:ext uri="{FF2B5EF4-FFF2-40B4-BE49-F238E27FC236}">
                <a16:creationId xmlns:a16="http://schemas.microsoft.com/office/drawing/2014/main" id="{8F7FF73B-28DD-4546-B3AD-F3050BE0C9B6}"/>
              </a:ext>
            </a:extLst>
          </p:cNvPr>
          <p:cNvSpPr txBox="1"/>
          <p:nvPr/>
        </p:nvSpPr>
        <p:spPr>
          <a:xfrm>
            <a:off x="8633484" y="6310754"/>
            <a:ext cx="1418979" cy="369332"/>
          </a:xfrm>
          <a:prstGeom prst="rect">
            <a:avLst/>
          </a:prstGeom>
          <a:solidFill>
            <a:schemeClr val="bg1"/>
          </a:solidFill>
          <a:ln w="22225">
            <a:solidFill>
              <a:schemeClr val="tx1"/>
            </a:solidFill>
          </a:ln>
        </p:spPr>
        <p:txBody>
          <a:bodyPr wrap="none" rtlCol="0">
            <a:spAutoFit/>
          </a:bodyPr>
          <a:lstStyle/>
          <a:p>
            <a:pPr algn="ctr"/>
            <a:r>
              <a:rPr lang="en-US" b="1" dirty="0">
                <a:solidFill>
                  <a:srgbClr val="FF0000"/>
                </a:solidFill>
              </a:rPr>
              <a:t>Main Output</a:t>
            </a:r>
          </a:p>
        </p:txBody>
      </p:sp>
      <p:cxnSp>
        <p:nvCxnSpPr>
          <p:cNvPr id="170" name="Connettore 2 169">
            <a:extLst>
              <a:ext uri="{FF2B5EF4-FFF2-40B4-BE49-F238E27FC236}">
                <a16:creationId xmlns:a16="http://schemas.microsoft.com/office/drawing/2014/main" id="{5F4AA3F0-DC5F-48DF-933D-0BF3135A5BBA}"/>
              </a:ext>
            </a:extLst>
          </p:cNvPr>
          <p:cNvCxnSpPr>
            <a:cxnSpLocks/>
            <a:stCxn id="161" idx="2"/>
            <a:endCxn id="167" idx="0"/>
          </p:cNvCxnSpPr>
          <p:nvPr/>
        </p:nvCxnSpPr>
        <p:spPr>
          <a:xfrm>
            <a:off x="6307138" y="6128842"/>
            <a:ext cx="1182" cy="182666"/>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1" name="CasellaDiTesto 60">
            <a:extLst>
              <a:ext uri="{FF2B5EF4-FFF2-40B4-BE49-F238E27FC236}">
                <a16:creationId xmlns:a16="http://schemas.microsoft.com/office/drawing/2014/main" id="{9C2726CD-04E3-4794-AF1E-4A1FA02BEE29}"/>
              </a:ext>
            </a:extLst>
          </p:cNvPr>
          <p:cNvSpPr txBox="1"/>
          <p:nvPr/>
        </p:nvSpPr>
        <p:spPr>
          <a:xfrm>
            <a:off x="1237429" y="1613189"/>
            <a:ext cx="1106970" cy="338554"/>
          </a:xfrm>
          <a:prstGeom prst="rect">
            <a:avLst/>
          </a:prstGeom>
          <a:noFill/>
        </p:spPr>
        <p:txBody>
          <a:bodyPr wrap="none" rtlCol="0">
            <a:spAutoFit/>
          </a:bodyPr>
          <a:lstStyle/>
          <a:p>
            <a:r>
              <a:rPr lang="en-US" sz="1600" dirty="0"/>
              <a:t>Branch 1x1</a:t>
            </a:r>
          </a:p>
        </p:txBody>
      </p:sp>
      <p:sp>
        <p:nvSpPr>
          <p:cNvPr id="171" name="CasellaDiTesto 170">
            <a:extLst>
              <a:ext uri="{FF2B5EF4-FFF2-40B4-BE49-F238E27FC236}">
                <a16:creationId xmlns:a16="http://schemas.microsoft.com/office/drawing/2014/main" id="{A8228CDD-F318-4610-9C14-88138541965D}"/>
              </a:ext>
            </a:extLst>
          </p:cNvPr>
          <p:cNvSpPr txBox="1"/>
          <p:nvPr/>
        </p:nvSpPr>
        <p:spPr>
          <a:xfrm>
            <a:off x="4071389" y="1619569"/>
            <a:ext cx="1106970" cy="338554"/>
          </a:xfrm>
          <a:prstGeom prst="rect">
            <a:avLst/>
          </a:prstGeom>
          <a:noFill/>
        </p:spPr>
        <p:txBody>
          <a:bodyPr wrap="none" rtlCol="0">
            <a:spAutoFit/>
          </a:bodyPr>
          <a:lstStyle/>
          <a:p>
            <a:r>
              <a:rPr lang="en-US" sz="1600" dirty="0"/>
              <a:t>Branch 3x3</a:t>
            </a:r>
          </a:p>
        </p:txBody>
      </p:sp>
      <p:sp>
        <p:nvSpPr>
          <p:cNvPr id="172" name="CasellaDiTesto 171">
            <a:extLst>
              <a:ext uri="{FF2B5EF4-FFF2-40B4-BE49-F238E27FC236}">
                <a16:creationId xmlns:a16="http://schemas.microsoft.com/office/drawing/2014/main" id="{9551A600-EBE4-4E7F-8851-76D076FBF708}"/>
              </a:ext>
            </a:extLst>
          </p:cNvPr>
          <p:cNvSpPr txBox="1"/>
          <p:nvPr/>
        </p:nvSpPr>
        <p:spPr>
          <a:xfrm>
            <a:off x="7191817" y="1635735"/>
            <a:ext cx="1106970" cy="338554"/>
          </a:xfrm>
          <a:prstGeom prst="rect">
            <a:avLst/>
          </a:prstGeom>
          <a:noFill/>
        </p:spPr>
        <p:txBody>
          <a:bodyPr wrap="none" rtlCol="0">
            <a:spAutoFit/>
          </a:bodyPr>
          <a:lstStyle/>
          <a:p>
            <a:r>
              <a:rPr lang="en-US" sz="1600" dirty="0"/>
              <a:t>Branch 5x5</a:t>
            </a:r>
          </a:p>
        </p:txBody>
      </p:sp>
      <p:sp>
        <p:nvSpPr>
          <p:cNvPr id="173" name="CasellaDiTesto 172">
            <a:extLst>
              <a:ext uri="{FF2B5EF4-FFF2-40B4-BE49-F238E27FC236}">
                <a16:creationId xmlns:a16="http://schemas.microsoft.com/office/drawing/2014/main" id="{ACE36137-3F4A-497A-8F7A-D5EDCCC8B0A8}"/>
              </a:ext>
            </a:extLst>
          </p:cNvPr>
          <p:cNvSpPr txBox="1"/>
          <p:nvPr/>
        </p:nvSpPr>
        <p:spPr>
          <a:xfrm>
            <a:off x="9914697" y="1631308"/>
            <a:ext cx="1432380" cy="338554"/>
          </a:xfrm>
          <a:prstGeom prst="rect">
            <a:avLst/>
          </a:prstGeom>
          <a:noFill/>
        </p:spPr>
        <p:txBody>
          <a:bodyPr wrap="none" rtlCol="0">
            <a:spAutoFit/>
          </a:bodyPr>
          <a:lstStyle/>
          <a:p>
            <a:r>
              <a:rPr lang="en-US" sz="1600" dirty="0"/>
              <a:t>Branch pooling</a:t>
            </a:r>
          </a:p>
        </p:txBody>
      </p:sp>
      <p:sp>
        <p:nvSpPr>
          <p:cNvPr id="174" name="CasellaDiTesto 173">
            <a:extLst>
              <a:ext uri="{FF2B5EF4-FFF2-40B4-BE49-F238E27FC236}">
                <a16:creationId xmlns:a16="http://schemas.microsoft.com/office/drawing/2014/main" id="{45C99958-FE0F-4D7C-B7FB-5650CA31A9FF}"/>
              </a:ext>
            </a:extLst>
          </p:cNvPr>
          <p:cNvSpPr txBox="1"/>
          <p:nvPr/>
        </p:nvSpPr>
        <p:spPr>
          <a:xfrm rot="16200000">
            <a:off x="-588055" y="2424163"/>
            <a:ext cx="1664943" cy="338554"/>
          </a:xfrm>
          <a:prstGeom prst="rect">
            <a:avLst/>
          </a:prstGeom>
          <a:noFill/>
        </p:spPr>
        <p:txBody>
          <a:bodyPr wrap="none" rtlCol="0">
            <a:spAutoFit/>
          </a:bodyPr>
          <a:lstStyle/>
          <a:p>
            <a:r>
              <a:rPr lang="en-US" sz="1600" dirty="0"/>
              <a:t>Inception Module</a:t>
            </a:r>
          </a:p>
        </p:txBody>
      </p:sp>
      <p:sp>
        <p:nvSpPr>
          <p:cNvPr id="175" name="CasellaDiTesto 174">
            <a:extLst>
              <a:ext uri="{FF2B5EF4-FFF2-40B4-BE49-F238E27FC236}">
                <a16:creationId xmlns:a16="http://schemas.microsoft.com/office/drawing/2014/main" id="{9D59D96E-F981-4C0C-88C4-97984C9301F1}"/>
              </a:ext>
            </a:extLst>
          </p:cNvPr>
          <p:cNvSpPr txBox="1"/>
          <p:nvPr/>
        </p:nvSpPr>
        <p:spPr>
          <a:xfrm rot="16200000">
            <a:off x="-584833" y="5268106"/>
            <a:ext cx="1664943" cy="338554"/>
          </a:xfrm>
          <a:prstGeom prst="rect">
            <a:avLst/>
          </a:prstGeom>
          <a:noFill/>
        </p:spPr>
        <p:txBody>
          <a:bodyPr wrap="none" rtlCol="0">
            <a:spAutoFit/>
          </a:bodyPr>
          <a:lstStyle/>
          <a:p>
            <a:r>
              <a:rPr lang="en-US" sz="1600" dirty="0"/>
              <a:t>Inception Module</a:t>
            </a:r>
          </a:p>
        </p:txBody>
      </p:sp>
    </p:spTree>
    <p:extLst>
      <p:ext uri="{BB962C8B-B14F-4D97-AF65-F5344CB8AC3E}">
        <p14:creationId xmlns:p14="http://schemas.microsoft.com/office/powerpoint/2010/main" val="491200672"/>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asellaDiTesto 8">
            <a:extLst>
              <a:ext uri="{FF2B5EF4-FFF2-40B4-BE49-F238E27FC236}">
                <a16:creationId xmlns:a16="http://schemas.microsoft.com/office/drawing/2014/main" id="{78F30BA7-DC35-49CF-8F0D-1A9CA614DB74}"/>
              </a:ext>
            </a:extLst>
          </p:cNvPr>
          <p:cNvSpPr txBox="1"/>
          <p:nvPr/>
        </p:nvSpPr>
        <p:spPr>
          <a:xfrm>
            <a:off x="8600567" y="6586385"/>
            <a:ext cx="3707177" cy="369332"/>
          </a:xfrm>
          <a:prstGeom prst="rect">
            <a:avLst/>
          </a:prstGeom>
          <a:noFill/>
        </p:spPr>
        <p:txBody>
          <a:bodyPr wrap="square" rtlCol="0">
            <a:spAutoFit/>
          </a:bodyPr>
          <a:lstStyle/>
          <a:p>
            <a:r>
              <a:rPr lang="en-US" i="1" dirty="0"/>
              <a:t>INAF School of AI, Naples, April 14-17</a:t>
            </a:r>
          </a:p>
        </p:txBody>
      </p:sp>
      <p:sp>
        <p:nvSpPr>
          <p:cNvPr id="7" name="CasellaDiTesto 6">
            <a:extLst>
              <a:ext uri="{FF2B5EF4-FFF2-40B4-BE49-F238E27FC236}">
                <a16:creationId xmlns:a16="http://schemas.microsoft.com/office/drawing/2014/main" id="{95E45781-411F-472B-8EEF-0D624A8A5C29}"/>
              </a:ext>
            </a:extLst>
          </p:cNvPr>
          <p:cNvSpPr txBox="1"/>
          <p:nvPr/>
        </p:nvSpPr>
        <p:spPr>
          <a:xfrm>
            <a:off x="173042" y="-17585"/>
            <a:ext cx="5766450" cy="553998"/>
          </a:xfrm>
          <a:prstGeom prst="rect">
            <a:avLst/>
          </a:prstGeom>
          <a:noFill/>
        </p:spPr>
        <p:txBody>
          <a:bodyPr wrap="none" rtlCol="0">
            <a:spAutoFit/>
          </a:bodyPr>
          <a:lstStyle/>
          <a:p>
            <a:r>
              <a:rPr lang="en-US" sz="3000" b="1" dirty="0"/>
              <a:t>Channel-by-Channel (four-outputs)</a:t>
            </a:r>
          </a:p>
        </p:txBody>
      </p:sp>
      <p:pic>
        <p:nvPicPr>
          <p:cNvPr id="1026" name="Picture 2">
            <a:extLst>
              <a:ext uri="{FF2B5EF4-FFF2-40B4-BE49-F238E27FC236}">
                <a16:creationId xmlns:a16="http://schemas.microsoft.com/office/drawing/2014/main" id="{BA49B5CB-0E59-47F5-A598-B008FEAB60F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555" t="5848" r="6725" b="6140"/>
          <a:stretch/>
        </p:blipFill>
        <p:spPr bwMode="auto">
          <a:xfrm>
            <a:off x="11390552" y="-17585"/>
            <a:ext cx="801448" cy="80411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662D03B7-781F-465F-B63F-5FECEC74ED4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2882" t="12118" r="9832" b="18598"/>
          <a:stretch/>
        </p:blipFill>
        <p:spPr bwMode="auto">
          <a:xfrm>
            <a:off x="11435555" y="786534"/>
            <a:ext cx="731111" cy="655404"/>
          </a:xfrm>
          <a:prstGeom prst="rect">
            <a:avLst/>
          </a:prstGeom>
          <a:noFill/>
          <a:extLst>
            <a:ext uri="{909E8E84-426E-40DD-AFC4-6F175D3DCCD1}">
              <a14:hiddenFill xmlns:a14="http://schemas.microsoft.com/office/drawing/2010/main">
                <a:solidFill>
                  <a:srgbClr val="FFFFFF"/>
                </a:solidFill>
              </a14:hiddenFill>
            </a:ext>
          </a:extLst>
        </p:spPr>
      </p:pic>
      <p:pic>
        <p:nvPicPr>
          <p:cNvPr id="6" name="Immagine 5">
            <a:extLst>
              <a:ext uri="{FF2B5EF4-FFF2-40B4-BE49-F238E27FC236}">
                <a16:creationId xmlns:a16="http://schemas.microsoft.com/office/drawing/2014/main" id="{E506EE41-8FBF-4069-BE3E-A9357494240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80313" y="0"/>
            <a:ext cx="801447" cy="800101"/>
          </a:xfrm>
          <a:prstGeom prst="rect">
            <a:avLst/>
          </a:prstGeom>
          <a:ln>
            <a:noFill/>
          </a:ln>
          <a:effectLst>
            <a:outerShdw blurRad="292100" dist="139700" dir="2700000" algn="tl" rotWithShape="0">
              <a:srgbClr val="333333">
                <a:alpha val="65000"/>
              </a:srgbClr>
            </a:outerShdw>
          </a:effectLst>
        </p:spPr>
      </p:pic>
      <p:sp>
        <p:nvSpPr>
          <p:cNvPr id="59" name="CasellaDiTesto 58">
            <a:extLst>
              <a:ext uri="{FF2B5EF4-FFF2-40B4-BE49-F238E27FC236}">
                <a16:creationId xmlns:a16="http://schemas.microsoft.com/office/drawing/2014/main" id="{11F75450-B631-46E6-B228-E6DBC5F07E50}"/>
              </a:ext>
            </a:extLst>
          </p:cNvPr>
          <p:cNvSpPr txBox="1"/>
          <p:nvPr/>
        </p:nvSpPr>
        <p:spPr>
          <a:xfrm>
            <a:off x="1108226" y="1646940"/>
            <a:ext cx="1838901" cy="646331"/>
          </a:xfrm>
          <a:prstGeom prst="rect">
            <a:avLst/>
          </a:prstGeom>
          <a:solidFill>
            <a:schemeClr val="bg1"/>
          </a:solidFill>
          <a:ln w="22225">
            <a:solidFill>
              <a:schemeClr val="tx1"/>
            </a:solidFill>
          </a:ln>
        </p:spPr>
        <p:txBody>
          <a:bodyPr wrap="none" rtlCol="0">
            <a:spAutoFit/>
          </a:bodyPr>
          <a:lstStyle/>
          <a:p>
            <a:pPr algn="ctr"/>
            <a:r>
              <a:rPr lang="en-US" b="1" dirty="0"/>
              <a:t>CONV2D (3x3xF</a:t>
            </a:r>
            <a:r>
              <a:rPr lang="en-US" b="1" baseline="-25000" dirty="0"/>
              <a:t>1</a:t>
            </a:r>
            <a:r>
              <a:rPr lang="en-US" b="1" dirty="0"/>
              <a:t>)</a:t>
            </a:r>
          </a:p>
          <a:p>
            <a:pPr algn="ctr"/>
            <a:r>
              <a:rPr lang="en-US" b="1" dirty="0"/>
              <a:t>ReLU</a:t>
            </a:r>
          </a:p>
        </p:txBody>
      </p:sp>
      <p:sp>
        <p:nvSpPr>
          <p:cNvPr id="60" name="CasellaDiTesto 59">
            <a:extLst>
              <a:ext uri="{FF2B5EF4-FFF2-40B4-BE49-F238E27FC236}">
                <a16:creationId xmlns:a16="http://schemas.microsoft.com/office/drawing/2014/main" id="{02D80F19-65EA-41A8-817F-CF8617B823F3}"/>
              </a:ext>
            </a:extLst>
          </p:cNvPr>
          <p:cNvSpPr txBox="1"/>
          <p:nvPr/>
        </p:nvSpPr>
        <p:spPr>
          <a:xfrm>
            <a:off x="1379466" y="3953718"/>
            <a:ext cx="1347420" cy="369332"/>
          </a:xfrm>
          <a:prstGeom prst="rect">
            <a:avLst/>
          </a:prstGeom>
          <a:solidFill>
            <a:schemeClr val="bg1"/>
          </a:solidFill>
          <a:ln w="22225">
            <a:solidFill>
              <a:schemeClr val="tx1"/>
            </a:solidFill>
          </a:ln>
        </p:spPr>
        <p:txBody>
          <a:bodyPr wrap="none" rtlCol="0">
            <a:spAutoFit/>
          </a:bodyPr>
          <a:lstStyle/>
          <a:p>
            <a:r>
              <a:rPr lang="en-US" b="1" dirty="0" err="1"/>
              <a:t>MaxPool</a:t>
            </a:r>
            <a:r>
              <a:rPr lang="en-US" b="1" dirty="0"/>
              <a:t> (2)</a:t>
            </a:r>
          </a:p>
        </p:txBody>
      </p:sp>
      <p:sp>
        <p:nvSpPr>
          <p:cNvPr id="63" name="CasellaDiTesto 62">
            <a:extLst>
              <a:ext uri="{FF2B5EF4-FFF2-40B4-BE49-F238E27FC236}">
                <a16:creationId xmlns:a16="http://schemas.microsoft.com/office/drawing/2014/main" id="{9E0A69B4-7167-4DDA-97B4-B389F5C566DC}"/>
              </a:ext>
            </a:extLst>
          </p:cNvPr>
          <p:cNvSpPr txBox="1"/>
          <p:nvPr/>
        </p:nvSpPr>
        <p:spPr>
          <a:xfrm>
            <a:off x="1108226" y="2342509"/>
            <a:ext cx="1838901" cy="646331"/>
          </a:xfrm>
          <a:prstGeom prst="rect">
            <a:avLst/>
          </a:prstGeom>
          <a:solidFill>
            <a:schemeClr val="bg1"/>
          </a:solidFill>
          <a:ln w="22225">
            <a:solidFill>
              <a:schemeClr val="tx1"/>
            </a:solidFill>
          </a:ln>
        </p:spPr>
        <p:txBody>
          <a:bodyPr wrap="none" rtlCol="0">
            <a:spAutoFit/>
          </a:bodyPr>
          <a:lstStyle/>
          <a:p>
            <a:pPr algn="ctr"/>
            <a:r>
              <a:rPr lang="en-US" b="1" dirty="0"/>
              <a:t>CONV2D (3x3xF</a:t>
            </a:r>
            <a:r>
              <a:rPr lang="en-US" b="1" baseline="-25000" dirty="0"/>
              <a:t>2</a:t>
            </a:r>
            <a:r>
              <a:rPr lang="en-US" b="1" dirty="0"/>
              <a:t>)</a:t>
            </a:r>
          </a:p>
          <a:p>
            <a:pPr algn="ctr"/>
            <a:r>
              <a:rPr lang="en-US" b="1" dirty="0"/>
              <a:t>ReLU</a:t>
            </a:r>
          </a:p>
        </p:txBody>
      </p:sp>
      <p:sp>
        <p:nvSpPr>
          <p:cNvPr id="64" name="CasellaDiTesto 63">
            <a:extLst>
              <a:ext uri="{FF2B5EF4-FFF2-40B4-BE49-F238E27FC236}">
                <a16:creationId xmlns:a16="http://schemas.microsoft.com/office/drawing/2014/main" id="{B72DAD95-36FB-4B48-89CA-8E75A0D87014}"/>
              </a:ext>
            </a:extLst>
          </p:cNvPr>
          <p:cNvSpPr txBox="1"/>
          <p:nvPr/>
        </p:nvSpPr>
        <p:spPr>
          <a:xfrm>
            <a:off x="1103146" y="3163190"/>
            <a:ext cx="1861343" cy="646331"/>
          </a:xfrm>
          <a:prstGeom prst="rect">
            <a:avLst/>
          </a:prstGeom>
          <a:solidFill>
            <a:schemeClr val="bg1"/>
          </a:solidFill>
          <a:ln w="22225">
            <a:solidFill>
              <a:schemeClr val="tx1"/>
            </a:solidFill>
          </a:ln>
        </p:spPr>
        <p:txBody>
          <a:bodyPr wrap="none" rtlCol="0">
            <a:spAutoFit/>
          </a:bodyPr>
          <a:lstStyle/>
          <a:p>
            <a:pPr algn="ctr"/>
            <a:r>
              <a:rPr lang="en-US" b="1" dirty="0"/>
              <a:t>CONV2D (3x3xF</a:t>
            </a:r>
            <a:r>
              <a:rPr lang="en-US" b="1" baseline="-25000" dirty="0"/>
              <a:t>N</a:t>
            </a:r>
            <a:r>
              <a:rPr lang="en-US" b="1" dirty="0"/>
              <a:t>)</a:t>
            </a:r>
          </a:p>
          <a:p>
            <a:pPr algn="ctr"/>
            <a:r>
              <a:rPr lang="en-US" b="1" dirty="0"/>
              <a:t>ReLU</a:t>
            </a:r>
          </a:p>
        </p:txBody>
      </p:sp>
      <p:sp>
        <p:nvSpPr>
          <p:cNvPr id="66" name="CasellaDiTesto 65">
            <a:extLst>
              <a:ext uri="{FF2B5EF4-FFF2-40B4-BE49-F238E27FC236}">
                <a16:creationId xmlns:a16="http://schemas.microsoft.com/office/drawing/2014/main" id="{5FA7CB02-4C8D-4943-B067-182F099F58EA}"/>
              </a:ext>
            </a:extLst>
          </p:cNvPr>
          <p:cNvSpPr txBox="1"/>
          <p:nvPr/>
        </p:nvSpPr>
        <p:spPr>
          <a:xfrm>
            <a:off x="1842221" y="2776022"/>
            <a:ext cx="421910" cy="492443"/>
          </a:xfrm>
          <a:prstGeom prst="rect">
            <a:avLst/>
          </a:prstGeom>
          <a:noFill/>
        </p:spPr>
        <p:txBody>
          <a:bodyPr wrap="none" rtlCol="0">
            <a:spAutoFit/>
          </a:bodyPr>
          <a:lstStyle/>
          <a:p>
            <a:r>
              <a:rPr lang="en-US" sz="2600" b="1" dirty="0"/>
              <a:t>…</a:t>
            </a:r>
          </a:p>
        </p:txBody>
      </p:sp>
      <p:sp>
        <p:nvSpPr>
          <p:cNvPr id="69" name="CasellaDiTesto 68">
            <a:extLst>
              <a:ext uri="{FF2B5EF4-FFF2-40B4-BE49-F238E27FC236}">
                <a16:creationId xmlns:a16="http://schemas.microsoft.com/office/drawing/2014/main" id="{FE14191D-22E4-414F-94FC-CA954727C998}"/>
              </a:ext>
            </a:extLst>
          </p:cNvPr>
          <p:cNvSpPr txBox="1"/>
          <p:nvPr/>
        </p:nvSpPr>
        <p:spPr>
          <a:xfrm rot="16200000">
            <a:off x="-473093" y="2452856"/>
            <a:ext cx="1912704" cy="646331"/>
          </a:xfrm>
          <a:prstGeom prst="rect">
            <a:avLst/>
          </a:prstGeom>
          <a:solidFill>
            <a:schemeClr val="bg1"/>
          </a:solidFill>
          <a:ln w="22225">
            <a:solidFill>
              <a:schemeClr val="tx1"/>
            </a:solidFill>
          </a:ln>
        </p:spPr>
        <p:txBody>
          <a:bodyPr wrap="none" rtlCol="0">
            <a:spAutoFit/>
          </a:bodyPr>
          <a:lstStyle/>
          <a:p>
            <a:pPr algn="ctr"/>
            <a:r>
              <a:rPr lang="en-US" b="1" dirty="0"/>
              <a:t>BLOCK</a:t>
            </a:r>
          </a:p>
          <a:p>
            <a:pPr algn="ctr"/>
            <a:r>
              <a:rPr lang="en-US" b="1" dirty="0"/>
              <a:t>(N, 3x3, F</a:t>
            </a:r>
            <a:r>
              <a:rPr lang="en-US" b="1" baseline="-25000" dirty="0"/>
              <a:t>1 </a:t>
            </a:r>
            <a:r>
              <a:rPr lang="en-US" b="1" dirty="0"/>
              <a:t>, …, F</a:t>
            </a:r>
            <a:r>
              <a:rPr lang="en-US" b="1" baseline="-25000" dirty="0"/>
              <a:t>N</a:t>
            </a:r>
            <a:r>
              <a:rPr lang="en-US" b="1" dirty="0"/>
              <a:t>)</a:t>
            </a:r>
          </a:p>
        </p:txBody>
      </p:sp>
      <p:sp>
        <p:nvSpPr>
          <p:cNvPr id="70" name="Freccia circolare 69">
            <a:extLst>
              <a:ext uri="{FF2B5EF4-FFF2-40B4-BE49-F238E27FC236}">
                <a16:creationId xmlns:a16="http://schemas.microsoft.com/office/drawing/2014/main" id="{899C680E-B2F7-4450-9310-24BD6F317F26}"/>
              </a:ext>
            </a:extLst>
          </p:cNvPr>
          <p:cNvSpPr/>
          <p:nvPr/>
        </p:nvSpPr>
        <p:spPr>
          <a:xfrm>
            <a:off x="2982912" y="2228540"/>
            <a:ext cx="942975" cy="1027561"/>
          </a:xfrm>
          <a:prstGeom prst="circularArrow">
            <a:avLst>
              <a:gd name="adj1" fmla="val 4856"/>
              <a:gd name="adj2" fmla="val 913999"/>
              <a:gd name="adj3" fmla="val 21023271"/>
              <a:gd name="adj4" fmla="val 3820924"/>
              <a:gd name="adj5" fmla="val 1359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1" name="Parentesi graffa chiusa 70">
            <a:extLst>
              <a:ext uri="{FF2B5EF4-FFF2-40B4-BE49-F238E27FC236}">
                <a16:creationId xmlns:a16="http://schemas.microsoft.com/office/drawing/2014/main" id="{44EDBDDD-0219-408B-82E5-B6724D00D2D5}"/>
              </a:ext>
            </a:extLst>
          </p:cNvPr>
          <p:cNvSpPr/>
          <p:nvPr/>
        </p:nvSpPr>
        <p:spPr>
          <a:xfrm>
            <a:off x="2868900" y="1578029"/>
            <a:ext cx="333375" cy="2291131"/>
          </a:xfrm>
          <a:prstGeom prst="rightBrace">
            <a:avLst>
              <a:gd name="adj1" fmla="val 33857"/>
              <a:gd name="adj2" fmla="val 50606"/>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2" name="CasellaDiTesto 71">
            <a:extLst>
              <a:ext uri="{FF2B5EF4-FFF2-40B4-BE49-F238E27FC236}">
                <a16:creationId xmlns:a16="http://schemas.microsoft.com/office/drawing/2014/main" id="{3CF1F177-9DCC-49A5-A83F-4D9205AE7767}"/>
              </a:ext>
            </a:extLst>
          </p:cNvPr>
          <p:cNvSpPr txBox="1"/>
          <p:nvPr/>
        </p:nvSpPr>
        <p:spPr>
          <a:xfrm>
            <a:off x="3183291" y="2526876"/>
            <a:ext cx="500458" cy="430887"/>
          </a:xfrm>
          <a:prstGeom prst="rect">
            <a:avLst/>
          </a:prstGeom>
          <a:noFill/>
        </p:spPr>
        <p:txBody>
          <a:bodyPr wrap="none" rtlCol="0">
            <a:spAutoFit/>
          </a:bodyPr>
          <a:lstStyle/>
          <a:p>
            <a:r>
              <a:rPr lang="en-US" sz="2200" b="1" dirty="0" err="1"/>
              <a:t>xN</a:t>
            </a:r>
            <a:endParaRPr lang="en-US" sz="2200" b="1" dirty="0"/>
          </a:p>
        </p:txBody>
      </p:sp>
      <p:sp>
        <p:nvSpPr>
          <p:cNvPr id="73" name="CasellaDiTesto 72">
            <a:extLst>
              <a:ext uri="{FF2B5EF4-FFF2-40B4-BE49-F238E27FC236}">
                <a16:creationId xmlns:a16="http://schemas.microsoft.com/office/drawing/2014/main" id="{9018F4C7-B90A-42D9-9CEC-B6B3E7DA50F3}"/>
              </a:ext>
            </a:extLst>
          </p:cNvPr>
          <p:cNvSpPr txBox="1"/>
          <p:nvPr/>
        </p:nvSpPr>
        <p:spPr>
          <a:xfrm>
            <a:off x="806425" y="2472781"/>
            <a:ext cx="351378" cy="492443"/>
          </a:xfrm>
          <a:prstGeom prst="rect">
            <a:avLst/>
          </a:prstGeom>
          <a:noFill/>
        </p:spPr>
        <p:txBody>
          <a:bodyPr wrap="none" rtlCol="0">
            <a:spAutoFit/>
          </a:bodyPr>
          <a:lstStyle/>
          <a:p>
            <a:r>
              <a:rPr lang="en-US" sz="2600" b="1" dirty="0"/>
              <a:t>≡</a:t>
            </a:r>
          </a:p>
        </p:txBody>
      </p:sp>
      <p:sp>
        <p:nvSpPr>
          <p:cNvPr id="74" name="CasellaDiTesto 73">
            <a:extLst>
              <a:ext uri="{FF2B5EF4-FFF2-40B4-BE49-F238E27FC236}">
                <a16:creationId xmlns:a16="http://schemas.microsoft.com/office/drawing/2014/main" id="{9AC46FCF-0ACD-4F17-9C73-7A31B6DEF910}"/>
              </a:ext>
            </a:extLst>
          </p:cNvPr>
          <p:cNvSpPr txBox="1"/>
          <p:nvPr/>
        </p:nvSpPr>
        <p:spPr>
          <a:xfrm>
            <a:off x="4386316" y="2331938"/>
            <a:ext cx="1460656" cy="646331"/>
          </a:xfrm>
          <a:prstGeom prst="rect">
            <a:avLst/>
          </a:prstGeom>
          <a:solidFill>
            <a:schemeClr val="bg1"/>
          </a:solidFill>
          <a:ln w="22225">
            <a:solidFill>
              <a:schemeClr val="tx1"/>
            </a:solidFill>
          </a:ln>
        </p:spPr>
        <p:txBody>
          <a:bodyPr wrap="none" rtlCol="0">
            <a:spAutoFit/>
          </a:bodyPr>
          <a:lstStyle/>
          <a:p>
            <a:pPr algn="ctr"/>
            <a:r>
              <a:rPr lang="en-US" b="1" dirty="0"/>
              <a:t>BLOCK Ch1</a:t>
            </a:r>
          </a:p>
          <a:p>
            <a:pPr algn="ctr"/>
            <a:r>
              <a:rPr lang="en-US" b="1" dirty="0"/>
              <a:t>(</a:t>
            </a:r>
            <a:r>
              <a:rPr lang="en-US" b="1" dirty="0">
                <a:solidFill>
                  <a:srgbClr val="FF0000"/>
                </a:solidFill>
              </a:rPr>
              <a:t>N</a:t>
            </a:r>
            <a:r>
              <a:rPr lang="en-US" b="1" dirty="0"/>
              <a:t>, </a:t>
            </a:r>
            <a:r>
              <a:rPr lang="en-US" b="1" dirty="0">
                <a:solidFill>
                  <a:srgbClr val="FF0000"/>
                </a:solidFill>
              </a:rPr>
              <a:t>F</a:t>
            </a:r>
            <a:r>
              <a:rPr lang="en-US" b="1" baseline="-25000" dirty="0">
                <a:solidFill>
                  <a:srgbClr val="FF0000"/>
                </a:solidFill>
              </a:rPr>
              <a:t>1 </a:t>
            </a:r>
            <a:r>
              <a:rPr lang="en-US" b="1" dirty="0">
                <a:solidFill>
                  <a:srgbClr val="FF0000"/>
                </a:solidFill>
              </a:rPr>
              <a:t>, …, F</a:t>
            </a:r>
            <a:r>
              <a:rPr lang="en-US" b="1" baseline="-25000" dirty="0">
                <a:solidFill>
                  <a:srgbClr val="FF0000"/>
                </a:solidFill>
              </a:rPr>
              <a:t>N</a:t>
            </a:r>
            <a:r>
              <a:rPr lang="en-US" b="1" dirty="0"/>
              <a:t>)</a:t>
            </a:r>
          </a:p>
        </p:txBody>
      </p:sp>
      <p:sp>
        <p:nvSpPr>
          <p:cNvPr id="75" name="CasellaDiTesto 74">
            <a:extLst>
              <a:ext uri="{FF2B5EF4-FFF2-40B4-BE49-F238E27FC236}">
                <a16:creationId xmlns:a16="http://schemas.microsoft.com/office/drawing/2014/main" id="{8848ADFE-B17D-46DF-BCAB-9158278C912F}"/>
              </a:ext>
            </a:extLst>
          </p:cNvPr>
          <p:cNvSpPr txBox="1"/>
          <p:nvPr/>
        </p:nvSpPr>
        <p:spPr>
          <a:xfrm>
            <a:off x="6308272" y="744904"/>
            <a:ext cx="1967205" cy="369332"/>
          </a:xfrm>
          <a:prstGeom prst="rect">
            <a:avLst/>
          </a:prstGeom>
          <a:solidFill>
            <a:schemeClr val="bg1"/>
          </a:solidFill>
          <a:ln w="22225">
            <a:solidFill>
              <a:schemeClr val="tx1"/>
            </a:solidFill>
          </a:ln>
        </p:spPr>
        <p:txBody>
          <a:bodyPr wrap="none" rtlCol="0">
            <a:spAutoFit/>
          </a:bodyPr>
          <a:lstStyle/>
          <a:p>
            <a:r>
              <a:rPr lang="en-US" b="1" dirty="0"/>
              <a:t>Input (N, 28, 28, 3)</a:t>
            </a:r>
          </a:p>
        </p:txBody>
      </p:sp>
      <p:sp>
        <p:nvSpPr>
          <p:cNvPr id="76" name="CasellaDiTesto 75">
            <a:extLst>
              <a:ext uri="{FF2B5EF4-FFF2-40B4-BE49-F238E27FC236}">
                <a16:creationId xmlns:a16="http://schemas.microsoft.com/office/drawing/2014/main" id="{5C59D79A-5A96-4C41-9CC2-541621C0B9B4}"/>
              </a:ext>
            </a:extLst>
          </p:cNvPr>
          <p:cNvSpPr txBox="1"/>
          <p:nvPr/>
        </p:nvSpPr>
        <p:spPr>
          <a:xfrm>
            <a:off x="6571965" y="1208697"/>
            <a:ext cx="1439818" cy="369332"/>
          </a:xfrm>
          <a:prstGeom prst="rect">
            <a:avLst/>
          </a:prstGeom>
          <a:solidFill>
            <a:schemeClr val="bg1"/>
          </a:solidFill>
          <a:ln w="22225">
            <a:solidFill>
              <a:schemeClr val="tx1"/>
            </a:solidFill>
          </a:ln>
        </p:spPr>
        <p:txBody>
          <a:bodyPr wrap="none" rtlCol="0">
            <a:spAutoFit/>
          </a:bodyPr>
          <a:lstStyle/>
          <a:p>
            <a:r>
              <a:rPr lang="en-US" b="1" dirty="0"/>
              <a:t>Channel Split</a:t>
            </a:r>
          </a:p>
        </p:txBody>
      </p:sp>
      <p:sp>
        <p:nvSpPr>
          <p:cNvPr id="89" name="CasellaDiTesto 88">
            <a:extLst>
              <a:ext uri="{FF2B5EF4-FFF2-40B4-BE49-F238E27FC236}">
                <a16:creationId xmlns:a16="http://schemas.microsoft.com/office/drawing/2014/main" id="{C1D4FE28-2FF5-4B26-A37F-AD8770EC4F5D}"/>
              </a:ext>
            </a:extLst>
          </p:cNvPr>
          <p:cNvSpPr txBox="1"/>
          <p:nvPr/>
        </p:nvSpPr>
        <p:spPr>
          <a:xfrm>
            <a:off x="6312048" y="2331940"/>
            <a:ext cx="1550424" cy="646331"/>
          </a:xfrm>
          <a:prstGeom prst="rect">
            <a:avLst/>
          </a:prstGeom>
          <a:solidFill>
            <a:schemeClr val="bg1"/>
          </a:solidFill>
          <a:ln w="22225">
            <a:solidFill>
              <a:schemeClr val="tx1"/>
            </a:solidFill>
          </a:ln>
        </p:spPr>
        <p:txBody>
          <a:bodyPr wrap="none" rtlCol="0">
            <a:spAutoFit/>
          </a:bodyPr>
          <a:lstStyle/>
          <a:p>
            <a:pPr algn="ctr"/>
            <a:r>
              <a:rPr lang="en-US" b="1" dirty="0"/>
              <a:t>BLOCK Ch2</a:t>
            </a:r>
          </a:p>
          <a:p>
            <a:pPr algn="ctr"/>
            <a:r>
              <a:rPr lang="en-US" b="1" dirty="0"/>
              <a:t>(</a:t>
            </a:r>
            <a:r>
              <a:rPr lang="en-US" b="1" dirty="0">
                <a:solidFill>
                  <a:srgbClr val="FF0000"/>
                </a:solidFill>
              </a:rPr>
              <a:t>N</a:t>
            </a:r>
            <a:r>
              <a:rPr lang="en-US" b="1" dirty="0"/>
              <a:t>, </a:t>
            </a:r>
            <a:r>
              <a:rPr lang="en-US" b="1" dirty="0">
                <a:solidFill>
                  <a:srgbClr val="FF0000"/>
                </a:solidFill>
              </a:rPr>
              <a:t>G</a:t>
            </a:r>
            <a:r>
              <a:rPr lang="en-US" b="1" baseline="-25000" dirty="0">
                <a:solidFill>
                  <a:srgbClr val="FF0000"/>
                </a:solidFill>
              </a:rPr>
              <a:t>1 </a:t>
            </a:r>
            <a:r>
              <a:rPr lang="en-US" b="1" dirty="0">
                <a:solidFill>
                  <a:srgbClr val="FF0000"/>
                </a:solidFill>
              </a:rPr>
              <a:t>, …, G</a:t>
            </a:r>
            <a:r>
              <a:rPr lang="en-US" b="1" baseline="-25000" dirty="0">
                <a:solidFill>
                  <a:srgbClr val="FF0000"/>
                </a:solidFill>
              </a:rPr>
              <a:t>N</a:t>
            </a:r>
            <a:r>
              <a:rPr lang="en-US" b="1" dirty="0"/>
              <a:t>)</a:t>
            </a:r>
          </a:p>
        </p:txBody>
      </p:sp>
      <p:sp>
        <p:nvSpPr>
          <p:cNvPr id="90" name="CasellaDiTesto 89">
            <a:extLst>
              <a:ext uri="{FF2B5EF4-FFF2-40B4-BE49-F238E27FC236}">
                <a16:creationId xmlns:a16="http://schemas.microsoft.com/office/drawing/2014/main" id="{2DC51D76-204B-403D-A5CB-CC3B87151891}"/>
              </a:ext>
            </a:extLst>
          </p:cNvPr>
          <p:cNvSpPr txBox="1"/>
          <p:nvPr/>
        </p:nvSpPr>
        <p:spPr>
          <a:xfrm>
            <a:off x="8405786" y="2331939"/>
            <a:ext cx="1487907" cy="646331"/>
          </a:xfrm>
          <a:prstGeom prst="rect">
            <a:avLst/>
          </a:prstGeom>
          <a:solidFill>
            <a:schemeClr val="bg1"/>
          </a:solidFill>
          <a:ln w="22225">
            <a:solidFill>
              <a:schemeClr val="tx1"/>
            </a:solidFill>
          </a:ln>
        </p:spPr>
        <p:txBody>
          <a:bodyPr wrap="none" rtlCol="0">
            <a:spAutoFit/>
          </a:bodyPr>
          <a:lstStyle/>
          <a:p>
            <a:pPr algn="ctr"/>
            <a:r>
              <a:rPr lang="en-US" b="1" dirty="0"/>
              <a:t>BLOCK Ch3</a:t>
            </a:r>
          </a:p>
          <a:p>
            <a:pPr algn="ctr"/>
            <a:r>
              <a:rPr lang="en-US" b="1" dirty="0"/>
              <a:t>(</a:t>
            </a:r>
            <a:r>
              <a:rPr lang="en-US" b="1" dirty="0">
                <a:solidFill>
                  <a:srgbClr val="FF0000"/>
                </a:solidFill>
              </a:rPr>
              <a:t>N</a:t>
            </a:r>
            <a:r>
              <a:rPr lang="en-US" b="1" dirty="0"/>
              <a:t>, </a:t>
            </a:r>
            <a:r>
              <a:rPr lang="en-US" b="1" dirty="0">
                <a:solidFill>
                  <a:srgbClr val="FF0000"/>
                </a:solidFill>
              </a:rPr>
              <a:t>H</a:t>
            </a:r>
            <a:r>
              <a:rPr lang="en-US" b="1" baseline="-25000" dirty="0">
                <a:solidFill>
                  <a:srgbClr val="FF0000"/>
                </a:solidFill>
              </a:rPr>
              <a:t>1 </a:t>
            </a:r>
            <a:r>
              <a:rPr lang="en-US" b="1" dirty="0">
                <a:solidFill>
                  <a:srgbClr val="FF0000"/>
                </a:solidFill>
              </a:rPr>
              <a:t>, …, H</a:t>
            </a:r>
            <a:r>
              <a:rPr lang="en-US" b="1" baseline="-25000" dirty="0">
                <a:solidFill>
                  <a:srgbClr val="FF0000"/>
                </a:solidFill>
              </a:rPr>
              <a:t>N</a:t>
            </a:r>
            <a:r>
              <a:rPr lang="en-US" b="1" dirty="0"/>
              <a:t>)</a:t>
            </a:r>
          </a:p>
        </p:txBody>
      </p:sp>
      <p:sp>
        <p:nvSpPr>
          <p:cNvPr id="91" name="CasellaDiTesto 90">
            <a:extLst>
              <a:ext uri="{FF2B5EF4-FFF2-40B4-BE49-F238E27FC236}">
                <a16:creationId xmlns:a16="http://schemas.microsoft.com/office/drawing/2014/main" id="{4F663106-F867-462E-96D5-D3E2AB313ABC}"/>
              </a:ext>
            </a:extLst>
          </p:cNvPr>
          <p:cNvSpPr txBox="1"/>
          <p:nvPr/>
        </p:nvSpPr>
        <p:spPr>
          <a:xfrm>
            <a:off x="10429230" y="1907291"/>
            <a:ext cx="1380506" cy="369332"/>
          </a:xfrm>
          <a:prstGeom prst="rect">
            <a:avLst/>
          </a:prstGeom>
          <a:solidFill>
            <a:schemeClr val="bg1"/>
          </a:solidFill>
          <a:ln w="22225">
            <a:solidFill>
              <a:schemeClr val="tx1"/>
            </a:solidFill>
          </a:ln>
        </p:spPr>
        <p:txBody>
          <a:bodyPr wrap="none" rtlCol="0">
            <a:spAutoFit/>
          </a:bodyPr>
          <a:lstStyle/>
          <a:p>
            <a:pPr algn="ctr"/>
            <a:r>
              <a:rPr lang="en-US" b="1" dirty="0"/>
              <a:t>Concatenate</a:t>
            </a:r>
          </a:p>
        </p:txBody>
      </p:sp>
      <p:sp>
        <p:nvSpPr>
          <p:cNvPr id="94" name="CasellaDiTesto 93">
            <a:extLst>
              <a:ext uri="{FF2B5EF4-FFF2-40B4-BE49-F238E27FC236}">
                <a16:creationId xmlns:a16="http://schemas.microsoft.com/office/drawing/2014/main" id="{62924425-05A3-46EE-A5C3-62BA58EBA0A6}"/>
              </a:ext>
            </a:extLst>
          </p:cNvPr>
          <p:cNvSpPr txBox="1"/>
          <p:nvPr/>
        </p:nvSpPr>
        <p:spPr>
          <a:xfrm>
            <a:off x="4327301" y="3381357"/>
            <a:ext cx="1587999" cy="646331"/>
          </a:xfrm>
          <a:prstGeom prst="rect">
            <a:avLst/>
          </a:prstGeom>
          <a:solidFill>
            <a:schemeClr val="bg1"/>
          </a:solidFill>
          <a:ln w="22225">
            <a:solidFill>
              <a:schemeClr val="tx1"/>
            </a:solidFill>
          </a:ln>
        </p:spPr>
        <p:txBody>
          <a:bodyPr wrap="none" rtlCol="0">
            <a:spAutoFit/>
          </a:bodyPr>
          <a:lstStyle/>
          <a:p>
            <a:pPr algn="ctr"/>
            <a:r>
              <a:rPr lang="en-US" b="1" dirty="0"/>
              <a:t>BLOCK Ch1</a:t>
            </a:r>
          </a:p>
          <a:p>
            <a:pPr algn="ctr"/>
            <a:r>
              <a:rPr lang="en-US" b="1" dirty="0"/>
              <a:t>(</a:t>
            </a:r>
            <a:r>
              <a:rPr lang="en-US" b="1" dirty="0">
                <a:solidFill>
                  <a:srgbClr val="FF0000"/>
                </a:solidFill>
              </a:rPr>
              <a:t>N</a:t>
            </a:r>
            <a:r>
              <a:rPr lang="en-US" b="1" dirty="0"/>
              <a:t>, </a:t>
            </a:r>
            <a:r>
              <a:rPr lang="en-US" b="1" dirty="0">
                <a:solidFill>
                  <a:srgbClr val="FF0000"/>
                </a:solidFill>
              </a:rPr>
              <a:t>F’</a:t>
            </a:r>
            <a:r>
              <a:rPr lang="en-US" b="1" baseline="-25000" dirty="0">
                <a:solidFill>
                  <a:srgbClr val="FF0000"/>
                </a:solidFill>
              </a:rPr>
              <a:t>1 </a:t>
            </a:r>
            <a:r>
              <a:rPr lang="en-US" b="1" dirty="0">
                <a:solidFill>
                  <a:srgbClr val="FF0000"/>
                </a:solidFill>
              </a:rPr>
              <a:t>, …, F’</a:t>
            </a:r>
            <a:r>
              <a:rPr lang="en-US" b="1" baseline="-25000" dirty="0">
                <a:solidFill>
                  <a:srgbClr val="FF0000"/>
                </a:solidFill>
              </a:rPr>
              <a:t>N</a:t>
            </a:r>
            <a:r>
              <a:rPr lang="en-US" b="1" dirty="0"/>
              <a:t>)</a:t>
            </a:r>
          </a:p>
        </p:txBody>
      </p:sp>
      <p:sp>
        <p:nvSpPr>
          <p:cNvPr id="96" name="CasellaDiTesto 95">
            <a:extLst>
              <a:ext uri="{FF2B5EF4-FFF2-40B4-BE49-F238E27FC236}">
                <a16:creationId xmlns:a16="http://schemas.microsoft.com/office/drawing/2014/main" id="{0A76CBC9-7040-43F3-B838-890D241DEA98}"/>
              </a:ext>
            </a:extLst>
          </p:cNvPr>
          <p:cNvSpPr txBox="1"/>
          <p:nvPr/>
        </p:nvSpPr>
        <p:spPr>
          <a:xfrm>
            <a:off x="6259129" y="3375411"/>
            <a:ext cx="1669047" cy="646331"/>
          </a:xfrm>
          <a:prstGeom prst="rect">
            <a:avLst/>
          </a:prstGeom>
          <a:solidFill>
            <a:schemeClr val="bg1"/>
          </a:solidFill>
          <a:ln w="22225">
            <a:solidFill>
              <a:schemeClr val="tx1"/>
            </a:solidFill>
          </a:ln>
        </p:spPr>
        <p:txBody>
          <a:bodyPr wrap="none" rtlCol="0">
            <a:spAutoFit/>
          </a:bodyPr>
          <a:lstStyle/>
          <a:p>
            <a:pPr algn="ctr"/>
            <a:r>
              <a:rPr lang="en-US" b="1" dirty="0"/>
              <a:t>BLOCK Ch2</a:t>
            </a:r>
          </a:p>
          <a:p>
            <a:pPr algn="ctr"/>
            <a:r>
              <a:rPr lang="en-US" b="1" dirty="0"/>
              <a:t>(</a:t>
            </a:r>
            <a:r>
              <a:rPr lang="en-US" b="1" dirty="0">
                <a:solidFill>
                  <a:srgbClr val="FF0000"/>
                </a:solidFill>
              </a:rPr>
              <a:t>N</a:t>
            </a:r>
            <a:r>
              <a:rPr lang="en-US" b="1" dirty="0"/>
              <a:t>, </a:t>
            </a:r>
            <a:r>
              <a:rPr lang="en-US" b="1" dirty="0">
                <a:solidFill>
                  <a:srgbClr val="FF0000"/>
                </a:solidFill>
              </a:rPr>
              <a:t>G’</a:t>
            </a:r>
            <a:r>
              <a:rPr lang="en-US" b="1" baseline="-25000" dirty="0">
                <a:solidFill>
                  <a:srgbClr val="FF0000"/>
                </a:solidFill>
              </a:rPr>
              <a:t>1 </a:t>
            </a:r>
            <a:r>
              <a:rPr lang="en-US" b="1" dirty="0">
                <a:solidFill>
                  <a:srgbClr val="FF0000"/>
                </a:solidFill>
              </a:rPr>
              <a:t>, …, G’</a:t>
            </a:r>
            <a:r>
              <a:rPr lang="en-US" b="1" baseline="-25000" dirty="0">
                <a:solidFill>
                  <a:srgbClr val="FF0000"/>
                </a:solidFill>
              </a:rPr>
              <a:t>N</a:t>
            </a:r>
            <a:r>
              <a:rPr lang="en-US" b="1" dirty="0"/>
              <a:t>)</a:t>
            </a:r>
          </a:p>
        </p:txBody>
      </p:sp>
      <p:sp>
        <p:nvSpPr>
          <p:cNvPr id="97" name="CasellaDiTesto 96">
            <a:extLst>
              <a:ext uri="{FF2B5EF4-FFF2-40B4-BE49-F238E27FC236}">
                <a16:creationId xmlns:a16="http://schemas.microsoft.com/office/drawing/2014/main" id="{F0EAF283-494A-48D2-87EF-C391C56DFD76}"/>
              </a:ext>
            </a:extLst>
          </p:cNvPr>
          <p:cNvSpPr txBox="1"/>
          <p:nvPr/>
        </p:nvSpPr>
        <p:spPr>
          <a:xfrm>
            <a:off x="8360066" y="3381356"/>
            <a:ext cx="1601721" cy="646331"/>
          </a:xfrm>
          <a:prstGeom prst="rect">
            <a:avLst/>
          </a:prstGeom>
          <a:solidFill>
            <a:schemeClr val="bg1"/>
          </a:solidFill>
          <a:ln w="22225">
            <a:solidFill>
              <a:schemeClr val="tx1"/>
            </a:solidFill>
          </a:ln>
        </p:spPr>
        <p:txBody>
          <a:bodyPr wrap="none" rtlCol="0">
            <a:spAutoFit/>
          </a:bodyPr>
          <a:lstStyle/>
          <a:p>
            <a:pPr algn="ctr"/>
            <a:r>
              <a:rPr lang="en-US" b="1" dirty="0"/>
              <a:t>BLOCK Ch3</a:t>
            </a:r>
          </a:p>
          <a:p>
            <a:pPr algn="ctr"/>
            <a:r>
              <a:rPr lang="en-US" b="1" dirty="0"/>
              <a:t>(</a:t>
            </a:r>
            <a:r>
              <a:rPr lang="en-US" b="1" dirty="0">
                <a:solidFill>
                  <a:srgbClr val="FF0000"/>
                </a:solidFill>
              </a:rPr>
              <a:t>N</a:t>
            </a:r>
            <a:r>
              <a:rPr lang="en-US" b="1" dirty="0"/>
              <a:t>, </a:t>
            </a:r>
            <a:r>
              <a:rPr lang="en-US" b="1" dirty="0">
                <a:solidFill>
                  <a:srgbClr val="FF0000"/>
                </a:solidFill>
              </a:rPr>
              <a:t>H’</a:t>
            </a:r>
            <a:r>
              <a:rPr lang="en-US" b="1" baseline="-25000" dirty="0">
                <a:solidFill>
                  <a:srgbClr val="FF0000"/>
                </a:solidFill>
              </a:rPr>
              <a:t>1 </a:t>
            </a:r>
            <a:r>
              <a:rPr lang="en-US" b="1" dirty="0">
                <a:solidFill>
                  <a:srgbClr val="FF0000"/>
                </a:solidFill>
              </a:rPr>
              <a:t>, …, H’</a:t>
            </a:r>
            <a:r>
              <a:rPr lang="en-US" b="1" baseline="-25000" dirty="0">
                <a:solidFill>
                  <a:srgbClr val="FF0000"/>
                </a:solidFill>
              </a:rPr>
              <a:t>N</a:t>
            </a:r>
            <a:r>
              <a:rPr lang="en-US" b="1" dirty="0"/>
              <a:t>)</a:t>
            </a:r>
          </a:p>
        </p:txBody>
      </p:sp>
      <p:sp>
        <p:nvSpPr>
          <p:cNvPr id="98" name="CasellaDiTesto 97">
            <a:extLst>
              <a:ext uri="{FF2B5EF4-FFF2-40B4-BE49-F238E27FC236}">
                <a16:creationId xmlns:a16="http://schemas.microsoft.com/office/drawing/2014/main" id="{6C080834-161F-41B2-B23F-AEB2519284F0}"/>
              </a:ext>
            </a:extLst>
          </p:cNvPr>
          <p:cNvSpPr txBox="1"/>
          <p:nvPr/>
        </p:nvSpPr>
        <p:spPr>
          <a:xfrm>
            <a:off x="4842746" y="1849078"/>
            <a:ext cx="546945" cy="369332"/>
          </a:xfrm>
          <a:prstGeom prst="rect">
            <a:avLst/>
          </a:prstGeom>
          <a:solidFill>
            <a:schemeClr val="bg1"/>
          </a:solidFill>
          <a:ln w="22225">
            <a:solidFill>
              <a:schemeClr val="tx1"/>
            </a:solidFill>
          </a:ln>
        </p:spPr>
        <p:txBody>
          <a:bodyPr wrap="none" rtlCol="0">
            <a:spAutoFit/>
          </a:bodyPr>
          <a:lstStyle/>
          <a:p>
            <a:r>
              <a:rPr lang="en-US" b="1" dirty="0"/>
              <a:t>Ch1</a:t>
            </a:r>
          </a:p>
        </p:txBody>
      </p:sp>
      <p:sp>
        <p:nvSpPr>
          <p:cNvPr id="99" name="CasellaDiTesto 98">
            <a:extLst>
              <a:ext uri="{FF2B5EF4-FFF2-40B4-BE49-F238E27FC236}">
                <a16:creationId xmlns:a16="http://schemas.microsoft.com/office/drawing/2014/main" id="{12291FED-70C9-4925-B4EA-0559F38C2798}"/>
              </a:ext>
            </a:extLst>
          </p:cNvPr>
          <p:cNvSpPr txBox="1"/>
          <p:nvPr/>
        </p:nvSpPr>
        <p:spPr>
          <a:xfrm>
            <a:off x="6812681" y="1849058"/>
            <a:ext cx="546945" cy="369332"/>
          </a:xfrm>
          <a:prstGeom prst="rect">
            <a:avLst/>
          </a:prstGeom>
          <a:solidFill>
            <a:schemeClr val="bg1"/>
          </a:solidFill>
          <a:ln w="22225">
            <a:solidFill>
              <a:schemeClr val="tx1"/>
            </a:solidFill>
          </a:ln>
        </p:spPr>
        <p:txBody>
          <a:bodyPr wrap="none" rtlCol="0">
            <a:spAutoFit/>
          </a:bodyPr>
          <a:lstStyle/>
          <a:p>
            <a:r>
              <a:rPr lang="en-US" b="1" dirty="0"/>
              <a:t>Ch2</a:t>
            </a:r>
          </a:p>
        </p:txBody>
      </p:sp>
      <p:sp>
        <p:nvSpPr>
          <p:cNvPr id="100" name="CasellaDiTesto 99">
            <a:extLst>
              <a:ext uri="{FF2B5EF4-FFF2-40B4-BE49-F238E27FC236}">
                <a16:creationId xmlns:a16="http://schemas.microsoft.com/office/drawing/2014/main" id="{211F06B3-11C4-4A54-9F81-64924D4DFDCA}"/>
              </a:ext>
            </a:extLst>
          </p:cNvPr>
          <p:cNvSpPr txBox="1"/>
          <p:nvPr/>
        </p:nvSpPr>
        <p:spPr>
          <a:xfrm>
            <a:off x="8933173" y="1849058"/>
            <a:ext cx="546945" cy="369332"/>
          </a:xfrm>
          <a:prstGeom prst="rect">
            <a:avLst/>
          </a:prstGeom>
          <a:solidFill>
            <a:schemeClr val="bg1"/>
          </a:solidFill>
          <a:ln w="22225">
            <a:solidFill>
              <a:schemeClr val="tx1"/>
            </a:solidFill>
          </a:ln>
        </p:spPr>
        <p:txBody>
          <a:bodyPr wrap="none" rtlCol="0">
            <a:spAutoFit/>
          </a:bodyPr>
          <a:lstStyle/>
          <a:p>
            <a:r>
              <a:rPr lang="en-US" b="1" dirty="0"/>
              <a:t>Ch3</a:t>
            </a:r>
          </a:p>
        </p:txBody>
      </p:sp>
      <p:sp>
        <p:nvSpPr>
          <p:cNvPr id="101" name="CasellaDiTesto 100">
            <a:extLst>
              <a:ext uri="{FF2B5EF4-FFF2-40B4-BE49-F238E27FC236}">
                <a16:creationId xmlns:a16="http://schemas.microsoft.com/office/drawing/2014/main" id="{BE4E0144-FE3C-4BE0-B175-6D8E621E3160}"/>
              </a:ext>
            </a:extLst>
          </p:cNvPr>
          <p:cNvSpPr txBox="1"/>
          <p:nvPr/>
        </p:nvSpPr>
        <p:spPr>
          <a:xfrm>
            <a:off x="4695348" y="4105375"/>
            <a:ext cx="851900" cy="369332"/>
          </a:xfrm>
          <a:prstGeom prst="rect">
            <a:avLst/>
          </a:prstGeom>
          <a:solidFill>
            <a:schemeClr val="bg1"/>
          </a:solidFill>
          <a:ln w="22225">
            <a:solidFill>
              <a:schemeClr val="tx1"/>
            </a:solidFill>
          </a:ln>
        </p:spPr>
        <p:txBody>
          <a:bodyPr wrap="none" rtlCol="0">
            <a:spAutoFit/>
          </a:bodyPr>
          <a:lstStyle/>
          <a:p>
            <a:r>
              <a:rPr lang="en-US" b="1" dirty="0"/>
              <a:t>Flatten</a:t>
            </a:r>
          </a:p>
        </p:txBody>
      </p:sp>
      <p:sp>
        <p:nvSpPr>
          <p:cNvPr id="103" name="CasellaDiTesto 102">
            <a:extLst>
              <a:ext uri="{FF2B5EF4-FFF2-40B4-BE49-F238E27FC236}">
                <a16:creationId xmlns:a16="http://schemas.microsoft.com/office/drawing/2014/main" id="{141E2C93-6B22-4C65-A7DD-77435E7E06A0}"/>
              </a:ext>
            </a:extLst>
          </p:cNvPr>
          <p:cNvSpPr txBox="1"/>
          <p:nvPr/>
        </p:nvSpPr>
        <p:spPr>
          <a:xfrm>
            <a:off x="4459097" y="4516222"/>
            <a:ext cx="1324402" cy="369332"/>
          </a:xfrm>
          <a:prstGeom prst="rect">
            <a:avLst/>
          </a:prstGeom>
          <a:solidFill>
            <a:schemeClr val="bg1"/>
          </a:solidFill>
          <a:ln w="22225">
            <a:solidFill>
              <a:schemeClr val="tx1"/>
            </a:solidFill>
          </a:ln>
        </p:spPr>
        <p:txBody>
          <a:bodyPr wrap="none" rtlCol="0">
            <a:spAutoFit/>
          </a:bodyPr>
          <a:lstStyle/>
          <a:p>
            <a:r>
              <a:rPr lang="en-US" b="1" dirty="0"/>
              <a:t>Dense (128)</a:t>
            </a:r>
          </a:p>
        </p:txBody>
      </p:sp>
      <p:sp>
        <p:nvSpPr>
          <p:cNvPr id="104" name="CasellaDiTesto 103">
            <a:extLst>
              <a:ext uri="{FF2B5EF4-FFF2-40B4-BE49-F238E27FC236}">
                <a16:creationId xmlns:a16="http://schemas.microsoft.com/office/drawing/2014/main" id="{A22207D9-4465-48EA-B30A-0A1DFF105BBC}"/>
              </a:ext>
            </a:extLst>
          </p:cNvPr>
          <p:cNvSpPr txBox="1"/>
          <p:nvPr/>
        </p:nvSpPr>
        <p:spPr>
          <a:xfrm>
            <a:off x="4517607" y="4932149"/>
            <a:ext cx="1207382" cy="369332"/>
          </a:xfrm>
          <a:prstGeom prst="rect">
            <a:avLst/>
          </a:prstGeom>
          <a:solidFill>
            <a:schemeClr val="bg1"/>
          </a:solidFill>
          <a:ln w="22225">
            <a:solidFill>
              <a:schemeClr val="tx1"/>
            </a:solidFill>
          </a:ln>
        </p:spPr>
        <p:txBody>
          <a:bodyPr wrap="none" rtlCol="0">
            <a:spAutoFit/>
          </a:bodyPr>
          <a:lstStyle/>
          <a:p>
            <a:r>
              <a:rPr lang="en-US" b="1" dirty="0"/>
              <a:t>Dense (10)</a:t>
            </a:r>
          </a:p>
        </p:txBody>
      </p:sp>
      <p:sp>
        <p:nvSpPr>
          <p:cNvPr id="106" name="CasellaDiTesto 105">
            <a:extLst>
              <a:ext uri="{FF2B5EF4-FFF2-40B4-BE49-F238E27FC236}">
                <a16:creationId xmlns:a16="http://schemas.microsoft.com/office/drawing/2014/main" id="{DAD3E2EC-9BBA-414B-B8C2-52F1D8282EB5}"/>
              </a:ext>
            </a:extLst>
          </p:cNvPr>
          <p:cNvSpPr txBox="1"/>
          <p:nvPr/>
        </p:nvSpPr>
        <p:spPr>
          <a:xfrm>
            <a:off x="4478333" y="5551888"/>
            <a:ext cx="1285929" cy="369332"/>
          </a:xfrm>
          <a:prstGeom prst="rect">
            <a:avLst/>
          </a:prstGeom>
          <a:solidFill>
            <a:schemeClr val="bg1"/>
          </a:solidFill>
          <a:ln w="22225">
            <a:solidFill>
              <a:schemeClr val="tx1"/>
            </a:solidFill>
          </a:ln>
        </p:spPr>
        <p:txBody>
          <a:bodyPr wrap="none" rtlCol="0">
            <a:spAutoFit/>
          </a:bodyPr>
          <a:lstStyle/>
          <a:p>
            <a:r>
              <a:rPr lang="en-US" b="1" dirty="0"/>
              <a:t>Output Ch1</a:t>
            </a:r>
          </a:p>
        </p:txBody>
      </p:sp>
      <p:sp>
        <p:nvSpPr>
          <p:cNvPr id="107" name="CasellaDiTesto 106">
            <a:extLst>
              <a:ext uri="{FF2B5EF4-FFF2-40B4-BE49-F238E27FC236}">
                <a16:creationId xmlns:a16="http://schemas.microsoft.com/office/drawing/2014/main" id="{2F6DD5BD-F16D-4C48-A82A-76ED961307CC}"/>
              </a:ext>
            </a:extLst>
          </p:cNvPr>
          <p:cNvSpPr txBox="1"/>
          <p:nvPr/>
        </p:nvSpPr>
        <p:spPr>
          <a:xfrm>
            <a:off x="6667704" y="4100021"/>
            <a:ext cx="851900" cy="369332"/>
          </a:xfrm>
          <a:prstGeom prst="rect">
            <a:avLst/>
          </a:prstGeom>
          <a:solidFill>
            <a:schemeClr val="bg1"/>
          </a:solidFill>
          <a:ln w="22225">
            <a:solidFill>
              <a:schemeClr val="tx1"/>
            </a:solidFill>
          </a:ln>
        </p:spPr>
        <p:txBody>
          <a:bodyPr wrap="none" rtlCol="0">
            <a:spAutoFit/>
          </a:bodyPr>
          <a:lstStyle/>
          <a:p>
            <a:r>
              <a:rPr lang="en-US" b="1" dirty="0"/>
              <a:t>Flatten</a:t>
            </a:r>
          </a:p>
        </p:txBody>
      </p:sp>
      <p:sp>
        <p:nvSpPr>
          <p:cNvPr id="109" name="CasellaDiTesto 108">
            <a:extLst>
              <a:ext uri="{FF2B5EF4-FFF2-40B4-BE49-F238E27FC236}">
                <a16:creationId xmlns:a16="http://schemas.microsoft.com/office/drawing/2014/main" id="{F1E891F2-2047-465A-9AE4-67B0FF9A412E}"/>
              </a:ext>
            </a:extLst>
          </p:cNvPr>
          <p:cNvSpPr txBox="1"/>
          <p:nvPr/>
        </p:nvSpPr>
        <p:spPr>
          <a:xfrm>
            <a:off x="6431453" y="4510868"/>
            <a:ext cx="1324402" cy="369332"/>
          </a:xfrm>
          <a:prstGeom prst="rect">
            <a:avLst/>
          </a:prstGeom>
          <a:solidFill>
            <a:schemeClr val="bg1"/>
          </a:solidFill>
          <a:ln w="22225">
            <a:solidFill>
              <a:schemeClr val="tx1"/>
            </a:solidFill>
          </a:ln>
        </p:spPr>
        <p:txBody>
          <a:bodyPr wrap="none" rtlCol="0">
            <a:spAutoFit/>
          </a:bodyPr>
          <a:lstStyle/>
          <a:p>
            <a:r>
              <a:rPr lang="en-US" b="1" dirty="0"/>
              <a:t>Dense (128)</a:t>
            </a:r>
          </a:p>
        </p:txBody>
      </p:sp>
      <p:sp>
        <p:nvSpPr>
          <p:cNvPr id="110" name="CasellaDiTesto 109">
            <a:extLst>
              <a:ext uri="{FF2B5EF4-FFF2-40B4-BE49-F238E27FC236}">
                <a16:creationId xmlns:a16="http://schemas.microsoft.com/office/drawing/2014/main" id="{5FBF0464-0F8B-4DD1-BA7D-2935013E911D}"/>
              </a:ext>
            </a:extLst>
          </p:cNvPr>
          <p:cNvSpPr txBox="1"/>
          <p:nvPr/>
        </p:nvSpPr>
        <p:spPr>
          <a:xfrm>
            <a:off x="6489963" y="4926795"/>
            <a:ext cx="1207382" cy="369332"/>
          </a:xfrm>
          <a:prstGeom prst="rect">
            <a:avLst/>
          </a:prstGeom>
          <a:solidFill>
            <a:schemeClr val="bg1"/>
          </a:solidFill>
          <a:ln w="22225">
            <a:solidFill>
              <a:schemeClr val="tx1"/>
            </a:solidFill>
          </a:ln>
        </p:spPr>
        <p:txBody>
          <a:bodyPr wrap="none" rtlCol="0">
            <a:spAutoFit/>
          </a:bodyPr>
          <a:lstStyle/>
          <a:p>
            <a:r>
              <a:rPr lang="en-US" b="1" dirty="0"/>
              <a:t>Dense (10)</a:t>
            </a:r>
          </a:p>
        </p:txBody>
      </p:sp>
      <p:sp>
        <p:nvSpPr>
          <p:cNvPr id="112" name="CasellaDiTesto 111">
            <a:extLst>
              <a:ext uri="{FF2B5EF4-FFF2-40B4-BE49-F238E27FC236}">
                <a16:creationId xmlns:a16="http://schemas.microsoft.com/office/drawing/2014/main" id="{7EA63C3C-EB09-42C2-A79C-E2841D3DAF88}"/>
              </a:ext>
            </a:extLst>
          </p:cNvPr>
          <p:cNvSpPr txBox="1"/>
          <p:nvPr/>
        </p:nvSpPr>
        <p:spPr>
          <a:xfrm>
            <a:off x="6450689" y="5546534"/>
            <a:ext cx="1285929" cy="369332"/>
          </a:xfrm>
          <a:prstGeom prst="rect">
            <a:avLst/>
          </a:prstGeom>
          <a:solidFill>
            <a:schemeClr val="bg1"/>
          </a:solidFill>
          <a:ln w="22225">
            <a:solidFill>
              <a:schemeClr val="tx1"/>
            </a:solidFill>
          </a:ln>
        </p:spPr>
        <p:txBody>
          <a:bodyPr wrap="none" rtlCol="0">
            <a:spAutoFit/>
          </a:bodyPr>
          <a:lstStyle/>
          <a:p>
            <a:r>
              <a:rPr lang="en-US" b="1" dirty="0"/>
              <a:t>Output Ch2</a:t>
            </a:r>
          </a:p>
        </p:txBody>
      </p:sp>
      <p:sp>
        <p:nvSpPr>
          <p:cNvPr id="113" name="CasellaDiTesto 112">
            <a:extLst>
              <a:ext uri="{FF2B5EF4-FFF2-40B4-BE49-F238E27FC236}">
                <a16:creationId xmlns:a16="http://schemas.microsoft.com/office/drawing/2014/main" id="{F232AFE3-7401-4E56-BE2F-6D2FED86558A}"/>
              </a:ext>
            </a:extLst>
          </p:cNvPr>
          <p:cNvSpPr txBox="1"/>
          <p:nvPr/>
        </p:nvSpPr>
        <p:spPr>
          <a:xfrm>
            <a:off x="8734310" y="4100021"/>
            <a:ext cx="851900" cy="369332"/>
          </a:xfrm>
          <a:prstGeom prst="rect">
            <a:avLst/>
          </a:prstGeom>
          <a:solidFill>
            <a:schemeClr val="bg1"/>
          </a:solidFill>
          <a:ln w="22225">
            <a:solidFill>
              <a:schemeClr val="tx1"/>
            </a:solidFill>
          </a:ln>
        </p:spPr>
        <p:txBody>
          <a:bodyPr wrap="none" rtlCol="0">
            <a:spAutoFit/>
          </a:bodyPr>
          <a:lstStyle/>
          <a:p>
            <a:r>
              <a:rPr lang="en-US" b="1" dirty="0"/>
              <a:t>Flatten</a:t>
            </a:r>
          </a:p>
        </p:txBody>
      </p:sp>
      <p:sp>
        <p:nvSpPr>
          <p:cNvPr id="115" name="CasellaDiTesto 114">
            <a:extLst>
              <a:ext uri="{FF2B5EF4-FFF2-40B4-BE49-F238E27FC236}">
                <a16:creationId xmlns:a16="http://schemas.microsoft.com/office/drawing/2014/main" id="{A2F81EE0-D19A-43B8-A496-6FE287C4BADA}"/>
              </a:ext>
            </a:extLst>
          </p:cNvPr>
          <p:cNvSpPr txBox="1"/>
          <p:nvPr/>
        </p:nvSpPr>
        <p:spPr>
          <a:xfrm>
            <a:off x="8498059" y="4510868"/>
            <a:ext cx="1324402" cy="369332"/>
          </a:xfrm>
          <a:prstGeom prst="rect">
            <a:avLst/>
          </a:prstGeom>
          <a:solidFill>
            <a:schemeClr val="bg1"/>
          </a:solidFill>
          <a:ln w="22225">
            <a:solidFill>
              <a:schemeClr val="tx1"/>
            </a:solidFill>
          </a:ln>
        </p:spPr>
        <p:txBody>
          <a:bodyPr wrap="none" rtlCol="0">
            <a:spAutoFit/>
          </a:bodyPr>
          <a:lstStyle/>
          <a:p>
            <a:r>
              <a:rPr lang="en-US" b="1" dirty="0"/>
              <a:t>Dense (128)</a:t>
            </a:r>
          </a:p>
        </p:txBody>
      </p:sp>
      <p:sp>
        <p:nvSpPr>
          <p:cNvPr id="117" name="CasellaDiTesto 116">
            <a:extLst>
              <a:ext uri="{FF2B5EF4-FFF2-40B4-BE49-F238E27FC236}">
                <a16:creationId xmlns:a16="http://schemas.microsoft.com/office/drawing/2014/main" id="{7F95B952-15C9-4464-B9EC-2B01B5531DA7}"/>
              </a:ext>
            </a:extLst>
          </p:cNvPr>
          <p:cNvSpPr txBox="1"/>
          <p:nvPr/>
        </p:nvSpPr>
        <p:spPr>
          <a:xfrm>
            <a:off x="8556569" y="4926795"/>
            <a:ext cx="1207382" cy="369332"/>
          </a:xfrm>
          <a:prstGeom prst="rect">
            <a:avLst/>
          </a:prstGeom>
          <a:solidFill>
            <a:schemeClr val="bg1"/>
          </a:solidFill>
          <a:ln w="22225">
            <a:solidFill>
              <a:schemeClr val="tx1"/>
            </a:solidFill>
          </a:ln>
        </p:spPr>
        <p:txBody>
          <a:bodyPr wrap="none" rtlCol="0">
            <a:spAutoFit/>
          </a:bodyPr>
          <a:lstStyle/>
          <a:p>
            <a:r>
              <a:rPr lang="en-US" b="1" dirty="0"/>
              <a:t>Dense (10)</a:t>
            </a:r>
          </a:p>
        </p:txBody>
      </p:sp>
      <p:sp>
        <p:nvSpPr>
          <p:cNvPr id="118" name="CasellaDiTesto 117">
            <a:extLst>
              <a:ext uri="{FF2B5EF4-FFF2-40B4-BE49-F238E27FC236}">
                <a16:creationId xmlns:a16="http://schemas.microsoft.com/office/drawing/2014/main" id="{F6EBCC92-6065-4B36-81C8-8AB4C85840B8}"/>
              </a:ext>
            </a:extLst>
          </p:cNvPr>
          <p:cNvSpPr txBox="1"/>
          <p:nvPr/>
        </p:nvSpPr>
        <p:spPr>
          <a:xfrm>
            <a:off x="8517295" y="5546534"/>
            <a:ext cx="1285929" cy="369332"/>
          </a:xfrm>
          <a:prstGeom prst="rect">
            <a:avLst/>
          </a:prstGeom>
          <a:solidFill>
            <a:schemeClr val="bg1"/>
          </a:solidFill>
          <a:ln w="22225">
            <a:solidFill>
              <a:schemeClr val="tx1"/>
            </a:solidFill>
          </a:ln>
        </p:spPr>
        <p:txBody>
          <a:bodyPr wrap="none" rtlCol="0">
            <a:spAutoFit/>
          </a:bodyPr>
          <a:lstStyle/>
          <a:p>
            <a:r>
              <a:rPr lang="en-US" b="1" dirty="0"/>
              <a:t>Output Ch3</a:t>
            </a:r>
          </a:p>
        </p:txBody>
      </p:sp>
      <p:cxnSp>
        <p:nvCxnSpPr>
          <p:cNvPr id="119" name="Connettore a gomito 118">
            <a:extLst>
              <a:ext uri="{FF2B5EF4-FFF2-40B4-BE49-F238E27FC236}">
                <a16:creationId xmlns:a16="http://schemas.microsoft.com/office/drawing/2014/main" id="{A5199099-91ED-454B-9761-5CFE6CF5488F}"/>
              </a:ext>
            </a:extLst>
          </p:cNvPr>
          <p:cNvCxnSpPr>
            <a:cxnSpLocks/>
            <a:stCxn id="76" idx="2"/>
            <a:endCxn id="98" idx="0"/>
          </p:cNvCxnSpPr>
          <p:nvPr/>
        </p:nvCxnSpPr>
        <p:spPr>
          <a:xfrm rot="5400000">
            <a:off x="6068523" y="625726"/>
            <a:ext cx="271049" cy="2175655"/>
          </a:xfrm>
          <a:prstGeom prst="bentConnector3">
            <a:avLst>
              <a:gd name="adj1" fmla="val 50000"/>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0" name="Connettore a gomito 119">
            <a:extLst>
              <a:ext uri="{FF2B5EF4-FFF2-40B4-BE49-F238E27FC236}">
                <a16:creationId xmlns:a16="http://schemas.microsoft.com/office/drawing/2014/main" id="{8BB54609-3AD2-4648-835A-79C266A43B0F}"/>
              </a:ext>
            </a:extLst>
          </p:cNvPr>
          <p:cNvCxnSpPr>
            <a:cxnSpLocks/>
            <a:stCxn id="76" idx="2"/>
            <a:endCxn id="100" idx="0"/>
          </p:cNvCxnSpPr>
          <p:nvPr/>
        </p:nvCxnSpPr>
        <p:spPr>
          <a:xfrm rot="16200000" flipH="1">
            <a:off x="8113746" y="756157"/>
            <a:ext cx="271029" cy="1914772"/>
          </a:xfrm>
          <a:prstGeom prst="bentConnector3">
            <a:avLst>
              <a:gd name="adj1" fmla="val 50000"/>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1" name="Connettore a gomito 120">
            <a:extLst>
              <a:ext uri="{FF2B5EF4-FFF2-40B4-BE49-F238E27FC236}">
                <a16:creationId xmlns:a16="http://schemas.microsoft.com/office/drawing/2014/main" id="{D80F50A5-D2B2-4CD3-B422-12418D5B83DC}"/>
              </a:ext>
            </a:extLst>
          </p:cNvPr>
          <p:cNvCxnSpPr>
            <a:cxnSpLocks/>
            <a:stCxn id="76" idx="2"/>
            <a:endCxn id="99" idx="0"/>
          </p:cNvCxnSpPr>
          <p:nvPr/>
        </p:nvCxnSpPr>
        <p:spPr>
          <a:xfrm rot="5400000">
            <a:off x="7053500" y="1610683"/>
            <a:ext cx="271029" cy="205720"/>
          </a:xfrm>
          <a:prstGeom prst="bentConnector3">
            <a:avLst>
              <a:gd name="adj1" fmla="val 50000"/>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2" name="Connettore a gomito 121">
            <a:extLst>
              <a:ext uri="{FF2B5EF4-FFF2-40B4-BE49-F238E27FC236}">
                <a16:creationId xmlns:a16="http://schemas.microsoft.com/office/drawing/2014/main" id="{CA891DAD-55B8-4090-8887-2EFE4C5BEE06}"/>
              </a:ext>
            </a:extLst>
          </p:cNvPr>
          <p:cNvCxnSpPr>
            <a:cxnSpLocks/>
            <a:stCxn id="74" idx="2"/>
            <a:endCxn id="91" idx="1"/>
          </p:cNvCxnSpPr>
          <p:nvPr/>
        </p:nvCxnSpPr>
        <p:spPr>
          <a:xfrm rot="5400000" flipH="1" flipV="1">
            <a:off x="7329781" y="-121180"/>
            <a:ext cx="886312" cy="5312586"/>
          </a:xfrm>
          <a:prstGeom prst="bentConnector4">
            <a:avLst>
              <a:gd name="adj1" fmla="val -25792"/>
              <a:gd name="adj2" fmla="val 92415"/>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3" name="Connettore a gomito 122">
            <a:extLst>
              <a:ext uri="{FF2B5EF4-FFF2-40B4-BE49-F238E27FC236}">
                <a16:creationId xmlns:a16="http://schemas.microsoft.com/office/drawing/2014/main" id="{DBB65537-28D4-4480-8ACD-9AEBA3095C18}"/>
              </a:ext>
            </a:extLst>
          </p:cNvPr>
          <p:cNvCxnSpPr>
            <a:cxnSpLocks/>
            <a:stCxn id="89" idx="2"/>
            <a:endCxn id="91" idx="1"/>
          </p:cNvCxnSpPr>
          <p:nvPr/>
        </p:nvCxnSpPr>
        <p:spPr>
          <a:xfrm rot="5400000" flipH="1" flipV="1">
            <a:off x="8315088" y="864129"/>
            <a:ext cx="886314" cy="3341970"/>
          </a:xfrm>
          <a:prstGeom prst="bentConnector4">
            <a:avLst>
              <a:gd name="adj1" fmla="val -25792"/>
              <a:gd name="adj2" fmla="val 85615"/>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4" name="Connettore a gomito 123">
            <a:extLst>
              <a:ext uri="{FF2B5EF4-FFF2-40B4-BE49-F238E27FC236}">
                <a16:creationId xmlns:a16="http://schemas.microsoft.com/office/drawing/2014/main" id="{701A8FCA-410A-4730-99EE-CB7D816FE0A4}"/>
              </a:ext>
            </a:extLst>
          </p:cNvPr>
          <p:cNvCxnSpPr>
            <a:cxnSpLocks/>
            <a:stCxn id="90" idx="2"/>
            <a:endCxn id="91" idx="1"/>
          </p:cNvCxnSpPr>
          <p:nvPr/>
        </p:nvCxnSpPr>
        <p:spPr>
          <a:xfrm rot="5400000" flipH="1" flipV="1">
            <a:off x="9346328" y="1895369"/>
            <a:ext cx="886313" cy="1279490"/>
          </a:xfrm>
          <a:prstGeom prst="bentConnector4">
            <a:avLst>
              <a:gd name="adj1" fmla="val -25792"/>
              <a:gd name="adj2" fmla="val 75003"/>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5" name="Connettore 2 124">
            <a:extLst>
              <a:ext uri="{FF2B5EF4-FFF2-40B4-BE49-F238E27FC236}">
                <a16:creationId xmlns:a16="http://schemas.microsoft.com/office/drawing/2014/main" id="{5155A09B-1EA7-4A9C-B2EC-08FC2D50B3A7}"/>
              </a:ext>
            </a:extLst>
          </p:cNvPr>
          <p:cNvCxnSpPr>
            <a:cxnSpLocks/>
            <a:stCxn id="89" idx="2"/>
            <a:endCxn id="96" idx="0"/>
          </p:cNvCxnSpPr>
          <p:nvPr/>
        </p:nvCxnSpPr>
        <p:spPr>
          <a:xfrm>
            <a:off x="7087260" y="2978271"/>
            <a:ext cx="6393" cy="397140"/>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6" name="Connettore 2 125">
            <a:extLst>
              <a:ext uri="{FF2B5EF4-FFF2-40B4-BE49-F238E27FC236}">
                <a16:creationId xmlns:a16="http://schemas.microsoft.com/office/drawing/2014/main" id="{00E990E3-7606-4F4A-B714-5858ABCD84BD}"/>
              </a:ext>
            </a:extLst>
          </p:cNvPr>
          <p:cNvCxnSpPr>
            <a:cxnSpLocks/>
            <a:stCxn id="74" idx="2"/>
            <a:endCxn id="94" idx="0"/>
          </p:cNvCxnSpPr>
          <p:nvPr/>
        </p:nvCxnSpPr>
        <p:spPr>
          <a:xfrm>
            <a:off x="5116644" y="2978269"/>
            <a:ext cx="4657" cy="403088"/>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7" name="Connettore 2 126">
            <a:extLst>
              <a:ext uri="{FF2B5EF4-FFF2-40B4-BE49-F238E27FC236}">
                <a16:creationId xmlns:a16="http://schemas.microsoft.com/office/drawing/2014/main" id="{FD79D947-9F53-4C7B-885B-2601E48DEFE0}"/>
              </a:ext>
            </a:extLst>
          </p:cNvPr>
          <p:cNvCxnSpPr>
            <a:cxnSpLocks/>
            <a:stCxn id="90" idx="2"/>
            <a:endCxn id="97" idx="0"/>
          </p:cNvCxnSpPr>
          <p:nvPr/>
        </p:nvCxnSpPr>
        <p:spPr>
          <a:xfrm>
            <a:off x="9149740" y="2978270"/>
            <a:ext cx="11187" cy="403086"/>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8" name="CasellaDiTesto 127">
            <a:extLst>
              <a:ext uri="{FF2B5EF4-FFF2-40B4-BE49-F238E27FC236}">
                <a16:creationId xmlns:a16="http://schemas.microsoft.com/office/drawing/2014/main" id="{6F81A187-A174-46E3-AD2C-0C7E1532C4C2}"/>
              </a:ext>
            </a:extLst>
          </p:cNvPr>
          <p:cNvSpPr txBox="1"/>
          <p:nvPr/>
        </p:nvSpPr>
        <p:spPr>
          <a:xfrm>
            <a:off x="10175185" y="2390150"/>
            <a:ext cx="1888595" cy="646331"/>
          </a:xfrm>
          <a:prstGeom prst="rect">
            <a:avLst/>
          </a:prstGeom>
          <a:solidFill>
            <a:schemeClr val="bg1"/>
          </a:solidFill>
          <a:ln w="22225">
            <a:solidFill>
              <a:schemeClr val="tx1"/>
            </a:solidFill>
          </a:ln>
        </p:spPr>
        <p:txBody>
          <a:bodyPr wrap="none" rtlCol="0">
            <a:spAutoFit/>
          </a:bodyPr>
          <a:lstStyle/>
          <a:p>
            <a:pPr algn="ctr"/>
            <a:r>
              <a:rPr lang="en-US" b="1" dirty="0"/>
              <a:t>CONV2D (3x3x64)</a:t>
            </a:r>
          </a:p>
          <a:p>
            <a:pPr algn="ctr"/>
            <a:r>
              <a:rPr lang="en-US" b="1" dirty="0"/>
              <a:t>ReLU</a:t>
            </a:r>
          </a:p>
        </p:txBody>
      </p:sp>
      <p:sp>
        <p:nvSpPr>
          <p:cNvPr id="129" name="CasellaDiTesto 128">
            <a:extLst>
              <a:ext uri="{FF2B5EF4-FFF2-40B4-BE49-F238E27FC236}">
                <a16:creationId xmlns:a16="http://schemas.microsoft.com/office/drawing/2014/main" id="{639DF6C1-AB85-42FA-8BF4-6B9119DB13FA}"/>
              </a:ext>
            </a:extLst>
          </p:cNvPr>
          <p:cNvSpPr txBox="1"/>
          <p:nvPr/>
        </p:nvSpPr>
        <p:spPr>
          <a:xfrm>
            <a:off x="10175185" y="3075541"/>
            <a:ext cx="1888595" cy="646331"/>
          </a:xfrm>
          <a:prstGeom prst="rect">
            <a:avLst/>
          </a:prstGeom>
          <a:solidFill>
            <a:schemeClr val="bg1"/>
          </a:solidFill>
          <a:ln w="22225">
            <a:solidFill>
              <a:schemeClr val="tx1"/>
            </a:solidFill>
          </a:ln>
        </p:spPr>
        <p:txBody>
          <a:bodyPr wrap="none" rtlCol="0">
            <a:spAutoFit/>
          </a:bodyPr>
          <a:lstStyle/>
          <a:p>
            <a:pPr algn="ctr"/>
            <a:r>
              <a:rPr lang="en-US" b="1" dirty="0"/>
              <a:t>CONV2D (3x3x64)</a:t>
            </a:r>
          </a:p>
          <a:p>
            <a:pPr algn="ctr"/>
            <a:r>
              <a:rPr lang="en-US" b="1" dirty="0"/>
              <a:t>ReLU</a:t>
            </a:r>
          </a:p>
        </p:txBody>
      </p:sp>
      <p:sp>
        <p:nvSpPr>
          <p:cNvPr id="130" name="CasellaDiTesto 129">
            <a:extLst>
              <a:ext uri="{FF2B5EF4-FFF2-40B4-BE49-F238E27FC236}">
                <a16:creationId xmlns:a16="http://schemas.microsoft.com/office/drawing/2014/main" id="{D223CEAA-5A54-4D99-9C99-6230F7A16866}"/>
              </a:ext>
            </a:extLst>
          </p:cNvPr>
          <p:cNvSpPr txBox="1"/>
          <p:nvPr/>
        </p:nvSpPr>
        <p:spPr>
          <a:xfrm>
            <a:off x="10445772" y="3815970"/>
            <a:ext cx="1347420" cy="369332"/>
          </a:xfrm>
          <a:prstGeom prst="rect">
            <a:avLst/>
          </a:prstGeom>
          <a:solidFill>
            <a:schemeClr val="bg1"/>
          </a:solidFill>
          <a:ln w="22225">
            <a:solidFill>
              <a:schemeClr val="tx1"/>
            </a:solidFill>
          </a:ln>
        </p:spPr>
        <p:txBody>
          <a:bodyPr wrap="none" rtlCol="0">
            <a:spAutoFit/>
          </a:bodyPr>
          <a:lstStyle/>
          <a:p>
            <a:r>
              <a:rPr lang="en-US" b="1" dirty="0" err="1"/>
              <a:t>MaxPool</a:t>
            </a:r>
            <a:r>
              <a:rPr lang="en-US" b="1" dirty="0"/>
              <a:t> (2)</a:t>
            </a:r>
          </a:p>
        </p:txBody>
      </p:sp>
      <p:sp>
        <p:nvSpPr>
          <p:cNvPr id="131" name="CasellaDiTesto 130">
            <a:extLst>
              <a:ext uri="{FF2B5EF4-FFF2-40B4-BE49-F238E27FC236}">
                <a16:creationId xmlns:a16="http://schemas.microsoft.com/office/drawing/2014/main" id="{D45FAE39-EB8C-44D5-B454-2071F98BD19C}"/>
              </a:ext>
            </a:extLst>
          </p:cNvPr>
          <p:cNvSpPr txBox="1"/>
          <p:nvPr/>
        </p:nvSpPr>
        <p:spPr>
          <a:xfrm>
            <a:off x="10466874" y="4257435"/>
            <a:ext cx="1324402" cy="369332"/>
          </a:xfrm>
          <a:prstGeom prst="rect">
            <a:avLst/>
          </a:prstGeom>
          <a:solidFill>
            <a:schemeClr val="bg1"/>
          </a:solidFill>
          <a:ln w="22225">
            <a:solidFill>
              <a:schemeClr val="tx1"/>
            </a:solidFill>
          </a:ln>
        </p:spPr>
        <p:txBody>
          <a:bodyPr wrap="none" rtlCol="0">
            <a:spAutoFit/>
          </a:bodyPr>
          <a:lstStyle/>
          <a:p>
            <a:r>
              <a:rPr lang="en-US" b="1" dirty="0"/>
              <a:t>Dense (128)</a:t>
            </a:r>
          </a:p>
        </p:txBody>
      </p:sp>
      <p:sp>
        <p:nvSpPr>
          <p:cNvPr id="132" name="CasellaDiTesto 131">
            <a:extLst>
              <a:ext uri="{FF2B5EF4-FFF2-40B4-BE49-F238E27FC236}">
                <a16:creationId xmlns:a16="http://schemas.microsoft.com/office/drawing/2014/main" id="{C1D207E2-5E83-4477-A75C-CA6FB5B6E399}"/>
              </a:ext>
            </a:extLst>
          </p:cNvPr>
          <p:cNvSpPr txBox="1"/>
          <p:nvPr/>
        </p:nvSpPr>
        <p:spPr>
          <a:xfrm>
            <a:off x="10545199" y="4702616"/>
            <a:ext cx="1207382" cy="369332"/>
          </a:xfrm>
          <a:prstGeom prst="rect">
            <a:avLst/>
          </a:prstGeom>
          <a:solidFill>
            <a:schemeClr val="bg1"/>
          </a:solidFill>
          <a:ln w="22225">
            <a:solidFill>
              <a:schemeClr val="tx1"/>
            </a:solidFill>
          </a:ln>
        </p:spPr>
        <p:txBody>
          <a:bodyPr wrap="none" rtlCol="0">
            <a:spAutoFit/>
          </a:bodyPr>
          <a:lstStyle/>
          <a:p>
            <a:r>
              <a:rPr lang="en-US" b="1" dirty="0"/>
              <a:t>Dense (10)</a:t>
            </a:r>
          </a:p>
        </p:txBody>
      </p:sp>
      <p:sp>
        <p:nvSpPr>
          <p:cNvPr id="133" name="CasellaDiTesto 132">
            <a:extLst>
              <a:ext uri="{FF2B5EF4-FFF2-40B4-BE49-F238E27FC236}">
                <a16:creationId xmlns:a16="http://schemas.microsoft.com/office/drawing/2014/main" id="{9A8A8FF2-9661-4990-9C9C-4F64DF49783B}"/>
              </a:ext>
            </a:extLst>
          </p:cNvPr>
          <p:cNvSpPr txBox="1"/>
          <p:nvPr/>
        </p:nvSpPr>
        <p:spPr>
          <a:xfrm>
            <a:off x="10545199" y="5358324"/>
            <a:ext cx="1319207" cy="646331"/>
          </a:xfrm>
          <a:prstGeom prst="rect">
            <a:avLst/>
          </a:prstGeom>
          <a:solidFill>
            <a:schemeClr val="bg1"/>
          </a:solidFill>
          <a:ln w="22225">
            <a:solidFill>
              <a:schemeClr val="tx1"/>
            </a:solidFill>
          </a:ln>
        </p:spPr>
        <p:txBody>
          <a:bodyPr wrap="none" rtlCol="0">
            <a:spAutoFit/>
          </a:bodyPr>
          <a:lstStyle/>
          <a:p>
            <a:pPr algn="ctr"/>
            <a:r>
              <a:rPr lang="en-US" b="1" dirty="0"/>
              <a:t>Output </a:t>
            </a:r>
          </a:p>
          <a:p>
            <a:pPr algn="ctr"/>
            <a:r>
              <a:rPr lang="en-US" b="1" dirty="0"/>
              <a:t>Glomerated</a:t>
            </a:r>
          </a:p>
        </p:txBody>
      </p:sp>
    </p:spTree>
    <p:extLst>
      <p:ext uri="{BB962C8B-B14F-4D97-AF65-F5344CB8AC3E}">
        <p14:creationId xmlns:p14="http://schemas.microsoft.com/office/powerpoint/2010/main" val="3062647249"/>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7985</Words>
  <Application>Microsoft Office PowerPoint</Application>
  <PresentationFormat>Widescreen</PresentationFormat>
  <Paragraphs>1541</Paragraphs>
  <Slides>96</Slides>
  <Notes>0</Notes>
  <HiddenSlides>0</HiddenSlides>
  <MMClips>0</MMClips>
  <ScaleCrop>false</ScaleCrop>
  <HeadingPairs>
    <vt:vector size="6" baseType="variant">
      <vt:variant>
        <vt:lpstr>Caratteri utilizzati</vt:lpstr>
      </vt:variant>
      <vt:variant>
        <vt:i4>6</vt:i4>
      </vt:variant>
      <vt:variant>
        <vt:lpstr>Tema</vt:lpstr>
      </vt:variant>
      <vt:variant>
        <vt:i4>1</vt:i4>
      </vt:variant>
      <vt:variant>
        <vt:lpstr>Titoli diapositive</vt:lpstr>
      </vt:variant>
      <vt:variant>
        <vt:i4>96</vt:i4>
      </vt:variant>
    </vt:vector>
  </HeadingPairs>
  <TitlesOfParts>
    <vt:vector size="103" baseType="lpstr">
      <vt:lpstr>Arial</vt:lpstr>
      <vt:lpstr>Calibri</vt:lpstr>
      <vt:lpstr>Calibri Light</vt:lpstr>
      <vt:lpstr>Cambria Math</vt:lpstr>
      <vt:lpstr>Times New Roman</vt:lpstr>
      <vt:lpstr>Wingdings</vt:lpstr>
      <vt:lpstr>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h _</dc:creator>
  <cp:lastModifiedBy>h _</cp:lastModifiedBy>
  <cp:revision>94</cp:revision>
  <dcterms:created xsi:type="dcterms:W3CDTF">2026-04-07T16:43:00Z</dcterms:created>
  <dcterms:modified xsi:type="dcterms:W3CDTF">2026-04-14T10:35:03Z</dcterms:modified>
</cp:coreProperties>
</file>