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 id="2147483687" r:id="rId2"/>
    <p:sldMasterId id="2147483699" r:id="rId3"/>
  </p:sldMasterIdLst>
  <p:notesMasterIdLst>
    <p:notesMasterId r:id="rId23"/>
  </p:notesMasterIdLst>
  <p:sldIdLst>
    <p:sldId id="256" r:id="rId4"/>
    <p:sldId id="257" r:id="rId5"/>
    <p:sldId id="261" r:id="rId6"/>
    <p:sldId id="260" r:id="rId7"/>
    <p:sldId id="258" r:id="rId8"/>
    <p:sldId id="262" r:id="rId9"/>
    <p:sldId id="369" r:id="rId10"/>
    <p:sldId id="376" r:id="rId11"/>
    <p:sldId id="377" r:id="rId12"/>
    <p:sldId id="378" r:id="rId13"/>
    <p:sldId id="370" r:id="rId14"/>
    <p:sldId id="372" r:id="rId15"/>
    <p:sldId id="290" r:id="rId16"/>
    <p:sldId id="292" r:id="rId17"/>
    <p:sldId id="293" r:id="rId18"/>
    <p:sldId id="347" r:id="rId19"/>
    <p:sldId id="384" r:id="rId20"/>
    <p:sldId id="385" r:id="rId21"/>
    <p:sldId id="388" r:id="rId2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83EE4B45-5228-465F-AA75-F3CEBC5E7F9C}">
          <p14:sldIdLst>
            <p14:sldId id="256"/>
            <p14:sldId id="257"/>
            <p14:sldId id="261"/>
            <p14:sldId id="260"/>
            <p14:sldId id="258"/>
            <p14:sldId id="262"/>
          </p14:sldIdLst>
        </p14:section>
        <p14:section name="Backup" id="{AAB26854-E3A7-40E0-B494-D6308F1DB2C8}">
          <p14:sldIdLst>
            <p14:sldId id="369"/>
            <p14:sldId id="376"/>
            <p14:sldId id="377"/>
            <p14:sldId id="378"/>
            <p14:sldId id="370"/>
            <p14:sldId id="372"/>
            <p14:sldId id="290"/>
            <p14:sldId id="292"/>
            <p14:sldId id="293"/>
            <p14:sldId id="347"/>
            <p14:sldId id="384"/>
            <p14:sldId id="385"/>
            <p14:sldId id="38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B0E14"/>
    <a:srgbClr val="E7EFEF"/>
    <a:srgbClr val="91B7EF"/>
    <a:srgbClr val="78A7EC"/>
    <a:srgbClr val="164C9D"/>
    <a:srgbClr val="116AD5"/>
    <a:srgbClr val="B0DD7F"/>
    <a:srgbClr val="FF4B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493" autoAdjust="0"/>
    <p:restoredTop sz="86983" autoAdjust="0"/>
  </p:normalViewPr>
  <p:slideViewPr>
    <p:cSldViewPr snapToGrid="0">
      <p:cViewPr varScale="1">
        <p:scale>
          <a:sx n="78" d="100"/>
          <a:sy n="78" d="100"/>
        </p:scale>
        <p:origin x="874" y="31"/>
      </p:cViewPr>
      <p:guideLst/>
    </p:cSldViewPr>
  </p:slideViewPr>
  <p:notesTextViewPr>
    <p:cViewPr>
      <p:scale>
        <a:sx n="1" d="1"/>
        <a:sy n="1" d="1"/>
      </p:scale>
      <p:origin x="0" y="-25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218BDB-6767-4A98-82A2-DE24E9060208}" type="datetimeFigureOut">
              <a:rPr lang="it-IT" smtClean="0"/>
              <a:t>14/04/2026</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626D20-E737-4949-940D-28DCB1B13FFD}" type="slidenum">
              <a:rPr lang="it-IT" smtClean="0"/>
              <a:t>‹N›</a:t>
            </a:fld>
            <a:endParaRPr lang="it-IT"/>
          </a:p>
        </p:txBody>
      </p:sp>
    </p:spTree>
    <p:extLst>
      <p:ext uri="{BB962C8B-B14F-4D97-AF65-F5344CB8AC3E}">
        <p14:creationId xmlns:p14="http://schemas.microsoft.com/office/powerpoint/2010/main" val="279797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Good evening everyone, my name is Lorenzo Santo, I'm a PhD student here in Naples at Federico II and INAF and for this occasion I wanted to talk about the work I did for my master thesis, as an example of application of deep learning methods in astronomy.</a:t>
            </a:r>
            <a:endParaRPr lang="it-IT" dirty="0"/>
          </a:p>
        </p:txBody>
      </p:sp>
      <p:sp>
        <p:nvSpPr>
          <p:cNvPr id="4" name="Segnaposto numero diapositiva 3"/>
          <p:cNvSpPr>
            <a:spLocks noGrp="1"/>
          </p:cNvSpPr>
          <p:nvPr>
            <p:ph type="sldNum" sz="quarter" idx="5"/>
          </p:nvPr>
        </p:nvSpPr>
        <p:spPr/>
        <p:txBody>
          <a:bodyPr/>
          <a:lstStyle/>
          <a:p>
            <a:fld id="{03626D20-E737-4949-940D-28DCB1B13FFD}" type="slidenum">
              <a:rPr lang="it-IT" smtClean="0"/>
              <a:t>1</a:t>
            </a:fld>
            <a:endParaRPr lang="it-IT"/>
          </a:p>
        </p:txBody>
      </p:sp>
    </p:spTree>
    <p:extLst>
      <p:ext uri="{BB962C8B-B14F-4D97-AF65-F5344CB8AC3E}">
        <p14:creationId xmlns:p14="http://schemas.microsoft.com/office/powerpoint/2010/main" val="25774686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713059B5-68A3-8F2D-4396-E0733A7F0714}"/>
            </a:ext>
          </a:extLst>
        </p:cNvPr>
        <p:cNvGrpSpPr/>
        <p:nvPr/>
      </p:nvGrpSpPr>
      <p:grpSpPr>
        <a:xfrm>
          <a:off x="0" y="0"/>
          <a:ext cx="0" cy="0"/>
          <a:chOff x="0" y="0"/>
          <a:chExt cx="0" cy="0"/>
        </a:xfrm>
      </p:grpSpPr>
      <p:sp>
        <p:nvSpPr>
          <p:cNvPr id="71" name="Google Shape;71;g36f168af2c6_0_42:notes">
            <a:extLst>
              <a:ext uri="{FF2B5EF4-FFF2-40B4-BE49-F238E27FC236}">
                <a16:creationId xmlns:a16="http://schemas.microsoft.com/office/drawing/2014/main" id="{9FE0952B-2933-998E-A098-8BEACEE4773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36f168af2c6_0_42:notes">
            <a:extLst>
              <a:ext uri="{FF2B5EF4-FFF2-40B4-BE49-F238E27FC236}">
                <a16:creationId xmlns:a16="http://schemas.microsoft.com/office/drawing/2014/main" id="{C8FD48FA-EBF0-9C01-01CA-652C15F2A71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IT" dirty="0"/>
              <a:t>Alla fine quindi ho raggruppato le 7 classi originali, in due sole classi, quella positiva contenente tutte le galassie con righe di emissione e le HDS blue, e quella negativa contenente le HDS red e le passive, cioè le galassie senza alcuna riga di emissione.</a:t>
            </a:r>
            <a:endParaRPr dirty="0"/>
          </a:p>
        </p:txBody>
      </p:sp>
    </p:spTree>
    <p:extLst>
      <p:ext uri="{BB962C8B-B14F-4D97-AF65-F5344CB8AC3E}">
        <p14:creationId xmlns:p14="http://schemas.microsoft.com/office/powerpoint/2010/main" val="17318365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78D39FE0-F0F0-532F-F042-32C5563BAACA}"/>
            </a:ext>
          </a:extLst>
        </p:cNvPr>
        <p:cNvGrpSpPr/>
        <p:nvPr/>
      </p:nvGrpSpPr>
      <p:grpSpPr>
        <a:xfrm>
          <a:off x="0" y="0"/>
          <a:ext cx="0" cy="0"/>
          <a:chOff x="0" y="0"/>
          <a:chExt cx="0" cy="0"/>
        </a:xfrm>
      </p:grpSpPr>
      <p:sp>
        <p:nvSpPr>
          <p:cNvPr id="71" name="Google Shape;71;g36f168af2c6_0_42:notes">
            <a:extLst>
              <a:ext uri="{FF2B5EF4-FFF2-40B4-BE49-F238E27FC236}">
                <a16:creationId xmlns:a16="http://schemas.microsoft.com/office/drawing/2014/main" id="{E1EB12BB-9AC2-4360-670B-49FFF44B7A2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36f168af2c6_0_42:notes">
            <a:extLst>
              <a:ext uri="{FF2B5EF4-FFF2-40B4-BE49-F238E27FC236}">
                <a16:creationId xmlns:a16="http://schemas.microsoft.com/office/drawing/2014/main" id="{1B154548-EABA-8A83-0269-B843F0D8D3D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IT" dirty="0"/>
              <a:t>Qui sono rappresentati due esempi degli spettri che ho usato:</a:t>
            </a:r>
          </a:p>
          <a:p>
            <a:pPr marL="0" lvl="0" indent="0" algn="l" rtl="0">
              <a:spcBef>
                <a:spcPts val="0"/>
              </a:spcBef>
              <a:spcAft>
                <a:spcPts val="0"/>
              </a:spcAft>
              <a:buNone/>
            </a:pPr>
            <a:r>
              <a:rPr lang="it-IT" dirty="0"/>
              <a:t>Il primo è di una galassia passiva in cui si nota subito un break a 4000 A molto marcato e poi si vedono tutti gli assorbimenti metallici e della serie di </a:t>
            </a:r>
            <a:r>
              <a:rPr lang="it-IT" dirty="0" err="1"/>
              <a:t>balmer</a:t>
            </a:r>
            <a:r>
              <a:rPr lang="it-IT" dirty="0"/>
              <a:t> tipici di popolazioni stellari vecchie.</a:t>
            </a:r>
          </a:p>
          <a:p>
            <a:pPr marL="0" lvl="0" indent="0" algn="l" rtl="0">
              <a:spcBef>
                <a:spcPts val="0"/>
              </a:spcBef>
              <a:spcAft>
                <a:spcPts val="0"/>
              </a:spcAft>
              <a:buNone/>
            </a:pPr>
            <a:endParaRPr lang="it-IT" dirty="0"/>
          </a:p>
          <a:p>
            <a:pPr marL="0" lvl="0" indent="0" algn="l" rtl="0">
              <a:spcBef>
                <a:spcPts val="0"/>
              </a:spcBef>
              <a:spcAft>
                <a:spcPts val="0"/>
              </a:spcAft>
              <a:buNone/>
            </a:pPr>
            <a:r>
              <a:rPr lang="it-IT" dirty="0"/>
              <a:t>Il secondo invece è di una galassia star-</a:t>
            </a:r>
            <a:r>
              <a:rPr lang="it-IT" dirty="0" err="1"/>
              <a:t>forming</a:t>
            </a:r>
            <a:r>
              <a:rPr lang="it-IT" dirty="0"/>
              <a:t>, dove si nota subito la forte emissione </a:t>
            </a:r>
            <a:r>
              <a:rPr lang="it-IT" dirty="0" err="1"/>
              <a:t>dell</a:t>
            </a:r>
            <a:r>
              <a:rPr lang="it-IT" dirty="0"/>
              <a:t> OII accompagnata anche dall’OIII e da emissioni della serie di </a:t>
            </a:r>
            <a:r>
              <a:rPr lang="it-IT" dirty="0" err="1"/>
              <a:t>balmer</a:t>
            </a:r>
            <a:r>
              <a:rPr lang="it-IT" dirty="0"/>
              <a:t> tutte tipiche di regioni di formazione stellare</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743872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52AB08F1-7DAD-ACC3-94BF-DB3792276753}"/>
            </a:ext>
          </a:extLst>
        </p:cNvPr>
        <p:cNvGrpSpPr/>
        <p:nvPr/>
      </p:nvGrpSpPr>
      <p:grpSpPr>
        <a:xfrm>
          <a:off x="0" y="0"/>
          <a:ext cx="0" cy="0"/>
          <a:chOff x="0" y="0"/>
          <a:chExt cx="0" cy="0"/>
        </a:xfrm>
      </p:grpSpPr>
      <p:sp>
        <p:nvSpPr>
          <p:cNvPr id="71" name="Google Shape;71;g36f168af2c6_0_42:notes">
            <a:extLst>
              <a:ext uri="{FF2B5EF4-FFF2-40B4-BE49-F238E27FC236}">
                <a16:creationId xmlns:a16="http://schemas.microsoft.com/office/drawing/2014/main" id="{B7AE85D6-D7A9-1DF1-61FF-D4D23E285F7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36f168af2c6_0_42:notes">
            <a:extLst>
              <a:ext uri="{FF2B5EF4-FFF2-40B4-BE49-F238E27FC236}">
                <a16:creationId xmlns:a16="http://schemas.microsoft.com/office/drawing/2014/main" id="{218C76B8-2835-859B-12D9-A7DC26442DD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IT" dirty="0"/>
              <a:t>A questi spettri ho poi affiancato dei dati fotometrici, cioè le immagini delle galassie.</a:t>
            </a:r>
          </a:p>
          <a:p>
            <a:pPr marL="0" lvl="0" indent="0" algn="l" rtl="0">
              <a:spcBef>
                <a:spcPts val="0"/>
              </a:spcBef>
              <a:spcAft>
                <a:spcPts val="0"/>
              </a:spcAft>
              <a:buNone/>
            </a:pPr>
            <a:r>
              <a:rPr lang="it-IT" dirty="0"/>
              <a:t>Queste sono essenzialmente </a:t>
            </a:r>
            <a:r>
              <a:rPr lang="it-IT" dirty="0" err="1"/>
              <a:t>cutout</a:t>
            </a:r>
            <a:r>
              <a:rPr lang="it-IT" dirty="0"/>
              <a:t> in formato PNG estratti da acquisizioni dell’ammasso fatte con lo strumento </a:t>
            </a:r>
            <a:r>
              <a:rPr lang="it-IT" dirty="0" err="1"/>
              <a:t>OmecaCAM</a:t>
            </a:r>
            <a:r>
              <a:rPr lang="it-IT" dirty="0"/>
              <a:t> montato sul VST sempre al </a:t>
            </a:r>
            <a:r>
              <a:rPr lang="it-IT" dirty="0" err="1"/>
              <a:t>paranal</a:t>
            </a:r>
            <a:r>
              <a:rPr lang="it-IT" dirty="0"/>
              <a:t> in chile</a:t>
            </a:r>
          </a:p>
          <a:p>
            <a:pPr marL="0" lvl="0" indent="0" algn="l" rtl="0">
              <a:spcBef>
                <a:spcPts val="0"/>
              </a:spcBef>
              <a:spcAft>
                <a:spcPts val="0"/>
              </a:spcAft>
              <a:buNone/>
            </a:pPr>
            <a:endParaRPr lang="it-IT" dirty="0"/>
          </a:p>
          <a:p>
            <a:pPr marL="0" lvl="0" indent="0" algn="l" rtl="0">
              <a:spcBef>
                <a:spcPts val="0"/>
              </a:spcBef>
              <a:spcAft>
                <a:spcPts val="0"/>
              </a:spcAft>
              <a:buNone/>
            </a:pPr>
            <a:r>
              <a:rPr lang="it-IT" dirty="0"/>
              <a:t>E il motivo per cui ho usato sia spettri che immagini è proprio dovuto alla scelta del modello di deep learning per questo lavoro.</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5455477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E0DC1DAA-C3EB-DDC4-7870-DC161B97B9CE}"/>
            </a:ext>
          </a:extLst>
        </p:cNvPr>
        <p:cNvGrpSpPr/>
        <p:nvPr/>
      </p:nvGrpSpPr>
      <p:grpSpPr>
        <a:xfrm>
          <a:off x="0" y="0"/>
          <a:ext cx="0" cy="0"/>
          <a:chOff x="0" y="0"/>
          <a:chExt cx="0" cy="0"/>
        </a:xfrm>
      </p:grpSpPr>
      <p:sp>
        <p:nvSpPr>
          <p:cNvPr id="71" name="Google Shape;71;g36f168af2c6_0_42:notes">
            <a:extLst>
              <a:ext uri="{FF2B5EF4-FFF2-40B4-BE49-F238E27FC236}">
                <a16:creationId xmlns:a16="http://schemas.microsoft.com/office/drawing/2014/main" id="{C7E3DE58-9880-C54F-53FA-CCDD06CB915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36f168af2c6_0_42:notes">
            <a:extLst>
              <a:ext uri="{FF2B5EF4-FFF2-40B4-BE49-F238E27FC236}">
                <a16:creationId xmlns:a16="http://schemas.microsoft.com/office/drawing/2014/main" id="{6B2500FB-3622-DAFE-FD61-B628B629EA6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IT" dirty="0"/>
              <a:t>Nel caso Multimodale si riescono a ottenere buoni risultati e in particolare il modello riesce a identificare meglio le galassie non-</a:t>
            </a:r>
            <a:r>
              <a:rPr lang="it-IT" dirty="0" err="1"/>
              <a:t>emission</a:t>
            </a:r>
            <a:r>
              <a:rPr lang="it-IT" dirty="0"/>
              <a:t> line rispetto alle </a:t>
            </a:r>
            <a:r>
              <a:rPr lang="it-IT" dirty="0" err="1"/>
              <a:t>emission</a:t>
            </a:r>
            <a:r>
              <a:rPr lang="it-IT" dirty="0"/>
              <a:t> line come si vede in particolare dall’ f1-score che è la media armonica di precision e recall ed è tipicamente considerata una metrica più robusta e affidabile e infatti si vede che è maggiore per la classe negativa e minore per quella positiva.</a:t>
            </a:r>
          </a:p>
          <a:p>
            <a:pPr marL="0" lvl="0" indent="0" algn="l" rtl="0">
              <a:spcBef>
                <a:spcPts val="0"/>
              </a:spcBef>
              <a:spcAft>
                <a:spcPts val="0"/>
              </a:spcAft>
              <a:buNone/>
            </a:pPr>
            <a:r>
              <a:rPr lang="it-IT" dirty="0"/>
              <a:t>Tutto sommato comunque la </a:t>
            </a:r>
            <a:r>
              <a:rPr lang="it-IT" dirty="0" err="1"/>
              <a:t>perfromance</a:t>
            </a:r>
            <a:r>
              <a:rPr lang="it-IT" dirty="0"/>
              <a:t> media è di circa 82% mostrando quindi che l’approccio multimodale con astroclip è abbastanza efficiente anche con un dataset così limitato.</a:t>
            </a:r>
          </a:p>
        </p:txBody>
      </p:sp>
    </p:spTree>
    <p:extLst>
      <p:ext uri="{BB962C8B-B14F-4D97-AF65-F5344CB8AC3E}">
        <p14:creationId xmlns:p14="http://schemas.microsoft.com/office/powerpoint/2010/main" val="3279530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4D5E4D39-6DF9-80CE-C95C-DB0D48AE1518}"/>
            </a:ext>
          </a:extLst>
        </p:cNvPr>
        <p:cNvGrpSpPr/>
        <p:nvPr/>
      </p:nvGrpSpPr>
      <p:grpSpPr>
        <a:xfrm>
          <a:off x="0" y="0"/>
          <a:ext cx="0" cy="0"/>
          <a:chOff x="0" y="0"/>
          <a:chExt cx="0" cy="0"/>
        </a:xfrm>
      </p:grpSpPr>
      <p:sp>
        <p:nvSpPr>
          <p:cNvPr id="71" name="Google Shape;71;g36f168af2c6_0_42:notes">
            <a:extLst>
              <a:ext uri="{FF2B5EF4-FFF2-40B4-BE49-F238E27FC236}">
                <a16:creationId xmlns:a16="http://schemas.microsoft.com/office/drawing/2014/main" id="{7FCD2E51-BB2D-B959-3651-783A2830F76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36f168af2c6_0_42:notes">
            <a:extLst>
              <a:ext uri="{FF2B5EF4-FFF2-40B4-BE49-F238E27FC236}">
                <a16:creationId xmlns:a16="http://schemas.microsoft.com/office/drawing/2014/main" id="{533BCAFA-4622-A627-39CE-0C9F5E7F37B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IT" dirty="0"/>
              <a:t>Nel primo dei casi a singola modalità vediamo subito invece che le immagini da sole non sono in grado di classificare in modo affidabile, con accuracy e f1-score appena al di sopra della soglia di una classificazione casuale.</a:t>
            </a:r>
          </a:p>
          <a:p>
            <a:pPr marL="0" lvl="0" indent="0" algn="l" rtl="0">
              <a:spcBef>
                <a:spcPts val="0"/>
              </a:spcBef>
              <a:spcAft>
                <a:spcPts val="0"/>
              </a:spcAft>
              <a:buNone/>
            </a:pPr>
            <a:r>
              <a:rPr lang="it-IT" dirty="0"/>
              <a:t>E questo è dovuto principalmente al fatto che le immagini essendo PNG e non vere acquisizioni astronomiche perdono molte informazioni e dettagli morfologici e sono spesso saturate, rumorose o contaminate e quindi le features fotometriche non riescono a rappresentare bene fisicamente le galassie.</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266104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C11FC852-3E02-7B28-343A-EC2D5673D9D2}"/>
            </a:ext>
          </a:extLst>
        </p:cNvPr>
        <p:cNvGrpSpPr/>
        <p:nvPr/>
      </p:nvGrpSpPr>
      <p:grpSpPr>
        <a:xfrm>
          <a:off x="0" y="0"/>
          <a:ext cx="0" cy="0"/>
          <a:chOff x="0" y="0"/>
          <a:chExt cx="0" cy="0"/>
        </a:xfrm>
      </p:grpSpPr>
      <p:sp>
        <p:nvSpPr>
          <p:cNvPr id="71" name="Google Shape;71;g36f168af2c6_0_42:notes">
            <a:extLst>
              <a:ext uri="{FF2B5EF4-FFF2-40B4-BE49-F238E27FC236}">
                <a16:creationId xmlns:a16="http://schemas.microsoft.com/office/drawing/2014/main" id="{5E8A7BBB-4466-A6F5-387B-03CEEAF11E0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36f168af2c6_0_42:notes">
            <a:extLst>
              <a:ext uri="{FF2B5EF4-FFF2-40B4-BE49-F238E27FC236}">
                <a16:creationId xmlns:a16="http://schemas.microsoft.com/office/drawing/2014/main" id="{23C8E6FA-B802-9184-C8A5-70FB84AFAC2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IT" dirty="0"/>
              <a:t>Nel caso invece di solo spettri la situazione migliora e ci avviciniamo alle </a:t>
            </a:r>
            <a:r>
              <a:rPr lang="it-IT" dirty="0" err="1"/>
              <a:t>perfromance</a:t>
            </a:r>
            <a:r>
              <a:rPr lang="it-IT" dirty="0"/>
              <a:t> del caso multimodale, mostrando quindi che anche se gli spettri sono comunque a bassa risoluzione e con molto rumore, codificano meglio le proprietà fisiche relative alle righe di emissione e assorbimento che sono in effetti le features cruciali per distinguere tra galassie </a:t>
            </a:r>
            <a:r>
              <a:rPr lang="it-IT" dirty="0" err="1"/>
              <a:t>emission</a:t>
            </a:r>
            <a:r>
              <a:rPr lang="it-IT" dirty="0"/>
              <a:t> line e non-</a:t>
            </a:r>
            <a:r>
              <a:rPr lang="it-IT" dirty="0" err="1"/>
              <a:t>emission</a:t>
            </a:r>
            <a:r>
              <a:rPr lang="it-IT" dirty="0"/>
              <a:t> line</a:t>
            </a:r>
            <a:endParaRPr dirty="0"/>
          </a:p>
        </p:txBody>
      </p:sp>
    </p:spTree>
    <p:extLst>
      <p:ext uri="{BB962C8B-B14F-4D97-AF65-F5344CB8AC3E}">
        <p14:creationId xmlns:p14="http://schemas.microsoft.com/office/powerpoint/2010/main" val="24487074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20974ABF-4682-17E9-0F2C-D420AE0A4C14}"/>
            </a:ext>
          </a:extLst>
        </p:cNvPr>
        <p:cNvGrpSpPr/>
        <p:nvPr/>
      </p:nvGrpSpPr>
      <p:grpSpPr>
        <a:xfrm>
          <a:off x="0" y="0"/>
          <a:ext cx="0" cy="0"/>
          <a:chOff x="0" y="0"/>
          <a:chExt cx="0" cy="0"/>
        </a:xfrm>
      </p:grpSpPr>
      <p:sp>
        <p:nvSpPr>
          <p:cNvPr id="71" name="Google Shape;71;g36f168af2c6_0_42:notes">
            <a:extLst>
              <a:ext uri="{FF2B5EF4-FFF2-40B4-BE49-F238E27FC236}">
                <a16:creationId xmlns:a16="http://schemas.microsoft.com/office/drawing/2014/main" id="{A29117B5-36D1-B184-5E6C-F0E97DEFF8B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36f168af2c6_0_42:notes">
            <a:extLst>
              <a:ext uri="{FF2B5EF4-FFF2-40B4-BE49-F238E27FC236}">
                <a16:creationId xmlns:a16="http://schemas.microsoft.com/office/drawing/2014/main" id="{32F38076-67BB-128F-EB52-C3FD344D0E4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IT" sz="1100" b="0" i="0" u="none" strike="noStrike" cap="none" dirty="0">
                <a:solidFill>
                  <a:srgbClr val="000000"/>
                </a:solidFill>
                <a:effectLst/>
                <a:latin typeface="Arial"/>
                <a:ea typeface="Arial"/>
                <a:cs typeface="Arial"/>
                <a:sym typeface="Arial"/>
              </a:rPr>
              <a:t>Successivamente ho confrontato i risultati per solo gli elementi correttamente classificati tra i casi multimodale e a singola modalità</a:t>
            </a:r>
          </a:p>
          <a:p>
            <a:pPr marL="0" lvl="0" indent="0" algn="l" rtl="0">
              <a:spcBef>
                <a:spcPts val="0"/>
              </a:spcBef>
              <a:spcAft>
                <a:spcPts val="0"/>
              </a:spcAft>
              <a:buNone/>
            </a:pPr>
            <a:r>
              <a:rPr lang="it-IT" sz="1100" b="0" i="0" u="none" strike="noStrike" cap="none" dirty="0">
                <a:solidFill>
                  <a:srgbClr val="000000"/>
                </a:solidFill>
                <a:effectLst/>
                <a:latin typeface="Arial"/>
                <a:ea typeface="Arial"/>
                <a:cs typeface="Arial"/>
                <a:sym typeface="Arial"/>
              </a:rPr>
              <a:t>e nel primo confronto con solo le immagini si vede che sui 70 elementi totali classificati correttamente nel caso multimodale, solo 54 vengono classificati correttamente dalle sole immagini, per una “accuracy” di accordo di circa il 63%</a:t>
            </a:r>
          </a:p>
          <a:p>
            <a:pPr marL="0" lvl="0" indent="0" algn="l" rtl="0">
              <a:spcBef>
                <a:spcPts val="0"/>
              </a:spcBef>
              <a:spcAft>
                <a:spcPts val="0"/>
              </a:spcAft>
              <a:buNone/>
            </a:pPr>
            <a:endParaRPr lang="it-IT"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r>
              <a:rPr lang="it-IT" sz="1100" b="0" i="0" u="none" strike="noStrike" cap="none" dirty="0">
                <a:solidFill>
                  <a:srgbClr val="000000"/>
                </a:solidFill>
                <a:effectLst/>
                <a:latin typeface="Arial"/>
                <a:ea typeface="Arial"/>
                <a:cs typeface="Arial"/>
                <a:sym typeface="Arial"/>
              </a:rPr>
              <a:t>Questo a ulteriore riprova che nel mio case le immagini da sole non sono sufficienti a classificare correttamente le galassie.</a:t>
            </a:r>
            <a:endParaRPr dirty="0"/>
          </a:p>
        </p:txBody>
      </p:sp>
    </p:spTree>
    <p:extLst>
      <p:ext uri="{BB962C8B-B14F-4D97-AF65-F5344CB8AC3E}">
        <p14:creationId xmlns:p14="http://schemas.microsoft.com/office/powerpoint/2010/main" val="34380628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7BCC5DE2-7D50-0E01-D9ED-8BECCB48CA0F}"/>
            </a:ext>
          </a:extLst>
        </p:cNvPr>
        <p:cNvGrpSpPr/>
        <p:nvPr/>
      </p:nvGrpSpPr>
      <p:grpSpPr>
        <a:xfrm>
          <a:off x="0" y="0"/>
          <a:ext cx="0" cy="0"/>
          <a:chOff x="0" y="0"/>
          <a:chExt cx="0" cy="0"/>
        </a:xfrm>
      </p:grpSpPr>
      <p:sp>
        <p:nvSpPr>
          <p:cNvPr id="71" name="Google Shape;71;g36f168af2c6_0_42:notes">
            <a:extLst>
              <a:ext uri="{FF2B5EF4-FFF2-40B4-BE49-F238E27FC236}">
                <a16:creationId xmlns:a16="http://schemas.microsoft.com/office/drawing/2014/main" id="{86D832F6-3C3F-D934-F56C-227DAC6454B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36f168af2c6_0_42:notes">
            <a:extLst>
              <a:ext uri="{FF2B5EF4-FFF2-40B4-BE49-F238E27FC236}">
                <a16:creationId xmlns:a16="http://schemas.microsoft.com/office/drawing/2014/main" id="{CE178177-7A7D-816F-FBDF-BB40AE5162B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IT" dirty="0"/>
              <a:t>Di nuovo la situazione cambia invece nel confronto con solo gli spettri dove si vede un accordo del 94% che sottolinea di nuovo come gli spettri siano molto più rappresentativi dei dati.</a:t>
            </a:r>
          </a:p>
          <a:p>
            <a:pPr marL="0" lvl="0" indent="0" algn="l" rtl="0">
              <a:spcBef>
                <a:spcPts val="0"/>
              </a:spcBef>
              <a:spcAft>
                <a:spcPts val="0"/>
              </a:spcAft>
              <a:buNone/>
            </a:pPr>
            <a:r>
              <a:rPr lang="it-IT" dirty="0"/>
              <a:t>In ogni caso l’approccio multimodale ha performato meglio di entrambi i casi a singola modalità suggerendo ancora una volta che in effetti l’idea alla base di AstroCLIP e il modello stesso sono ragionevolmente efficaci anche con dataset problematici.</a:t>
            </a:r>
          </a:p>
        </p:txBody>
      </p:sp>
    </p:spTree>
    <p:extLst>
      <p:ext uri="{BB962C8B-B14F-4D97-AF65-F5344CB8AC3E}">
        <p14:creationId xmlns:p14="http://schemas.microsoft.com/office/powerpoint/2010/main" val="39110310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E2EE1E87-477D-EF75-9CA8-89FD91824165}"/>
            </a:ext>
          </a:extLst>
        </p:cNvPr>
        <p:cNvGrpSpPr/>
        <p:nvPr/>
      </p:nvGrpSpPr>
      <p:grpSpPr>
        <a:xfrm>
          <a:off x="0" y="0"/>
          <a:ext cx="0" cy="0"/>
          <a:chOff x="0" y="0"/>
          <a:chExt cx="0" cy="0"/>
        </a:xfrm>
      </p:grpSpPr>
      <p:sp>
        <p:nvSpPr>
          <p:cNvPr id="71" name="Google Shape;71;g36f168af2c6_0_42:notes">
            <a:extLst>
              <a:ext uri="{FF2B5EF4-FFF2-40B4-BE49-F238E27FC236}">
                <a16:creationId xmlns:a16="http://schemas.microsoft.com/office/drawing/2014/main" id="{6D1A52EB-198E-2F2A-5AF8-54FE19F3879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36f168af2c6_0_42:notes">
            <a:extLst>
              <a:ext uri="{FF2B5EF4-FFF2-40B4-BE49-F238E27FC236}">
                <a16:creationId xmlns:a16="http://schemas.microsoft.com/office/drawing/2014/main" id="{6319055A-7C9D-C11A-9987-5ACB5C60FD6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IT" dirty="0"/>
              <a:t>Di nuovo la situazione cambia invece nel confronto con solo gli spettri dove si vede un accordo del 94% che sottolinea di nuovo come gli spettri siano molto più rappresentativi dei dati.</a:t>
            </a:r>
          </a:p>
          <a:p>
            <a:pPr marL="0" lvl="0" indent="0" algn="l" rtl="0">
              <a:spcBef>
                <a:spcPts val="0"/>
              </a:spcBef>
              <a:spcAft>
                <a:spcPts val="0"/>
              </a:spcAft>
              <a:buNone/>
            </a:pPr>
            <a:r>
              <a:rPr lang="it-IT" dirty="0"/>
              <a:t>In ogni caso l’approccio multimodale ha performato meglio di entrambi i casi a singola modalità suggerendo ancora una volta che in effetti l’idea alla base di AstroCLIP e il modello stesso sono ragionevolmente efficaci anche con dataset problematici.</a:t>
            </a:r>
          </a:p>
        </p:txBody>
      </p:sp>
    </p:spTree>
    <p:extLst>
      <p:ext uri="{BB962C8B-B14F-4D97-AF65-F5344CB8AC3E}">
        <p14:creationId xmlns:p14="http://schemas.microsoft.com/office/powerpoint/2010/main" val="6420861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And </a:t>
            </a:r>
            <a:r>
              <a:rPr lang="it-IT" dirty="0" err="1"/>
              <a:t>now</a:t>
            </a:r>
            <a:r>
              <a:rPr lang="it-IT" dirty="0"/>
              <a:t> </a:t>
            </a:r>
            <a:r>
              <a:rPr lang="it-IT" dirty="0" err="1"/>
              <a:t>what</a:t>
            </a:r>
            <a:r>
              <a:rPr lang="it-IT" dirty="0"/>
              <a:t> </a:t>
            </a:r>
            <a:r>
              <a:rPr lang="it-IT" dirty="0" err="1"/>
              <a:t>i’m</a:t>
            </a:r>
            <a:r>
              <a:rPr lang="it-IT" dirty="0"/>
              <a:t> working on </a:t>
            </a:r>
            <a:r>
              <a:rPr lang="it-IT" dirty="0" err="1"/>
              <a:t>is</a:t>
            </a:r>
            <a:r>
              <a:rPr lang="it-IT" dirty="0"/>
              <a:t> more or </a:t>
            </a:r>
            <a:r>
              <a:rPr lang="it-IT" dirty="0" err="1"/>
              <a:t>less</a:t>
            </a:r>
            <a:r>
              <a:rPr lang="it-IT" dirty="0"/>
              <a:t> </a:t>
            </a:r>
            <a:r>
              <a:rPr lang="it-IT" dirty="0" err="1"/>
              <a:t>this</a:t>
            </a:r>
            <a:r>
              <a:rPr lang="it-IT" dirty="0"/>
              <a:t>:</a:t>
            </a:r>
          </a:p>
          <a:p>
            <a:r>
              <a:rPr lang="it-IT" dirty="0"/>
              <a:t>So i </a:t>
            </a:r>
            <a:r>
              <a:rPr lang="it-IT" dirty="0" err="1"/>
              <a:t>have</a:t>
            </a:r>
            <a:r>
              <a:rPr lang="it-IT" dirty="0"/>
              <a:t> </a:t>
            </a:r>
            <a:r>
              <a:rPr lang="it-IT" dirty="0" err="1"/>
              <a:t>this</a:t>
            </a:r>
            <a:r>
              <a:rPr lang="it-IT" dirty="0"/>
              <a:t> dataset from the VST-COSMOS survey </a:t>
            </a:r>
            <a:r>
              <a:rPr lang="it-IT" dirty="0" err="1"/>
              <a:t>consisting</a:t>
            </a:r>
            <a:r>
              <a:rPr lang="it-IT" dirty="0"/>
              <a:t> of </a:t>
            </a:r>
            <a:r>
              <a:rPr lang="it-IT" dirty="0" err="1"/>
              <a:t>around</a:t>
            </a:r>
            <a:r>
              <a:rPr lang="it-IT" dirty="0"/>
              <a:t> 27hundred </a:t>
            </a:r>
            <a:r>
              <a:rPr lang="it-IT" dirty="0" err="1"/>
              <a:t>object</a:t>
            </a:r>
            <a:r>
              <a:rPr lang="it-IT" dirty="0"/>
              <a:t> </a:t>
            </a:r>
            <a:r>
              <a:rPr lang="it-IT" dirty="0" err="1"/>
              <a:t>each</a:t>
            </a:r>
            <a:r>
              <a:rPr lang="it-IT" dirty="0"/>
              <a:t> with </a:t>
            </a:r>
            <a:r>
              <a:rPr lang="it-IT" dirty="0" err="1"/>
              <a:t>around</a:t>
            </a:r>
            <a:r>
              <a:rPr lang="it-IT" dirty="0"/>
              <a:t> 54 frames </a:t>
            </a:r>
            <a:r>
              <a:rPr lang="it-IT" dirty="0" err="1"/>
              <a:t>that</a:t>
            </a:r>
            <a:r>
              <a:rPr lang="it-IT" dirty="0"/>
              <a:t> form </a:t>
            </a:r>
            <a:r>
              <a:rPr lang="it-IT" dirty="0" err="1"/>
              <a:t>what</a:t>
            </a:r>
            <a:r>
              <a:rPr lang="it-IT" dirty="0"/>
              <a:t> </a:t>
            </a:r>
            <a:r>
              <a:rPr lang="it-IT" dirty="0" err="1"/>
              <a:t>i’ve</a:t>
            </a:r>
            <a:r>
              <a:rPr lang="it-IT" dirty="0"/>
              <a:t> </a:t>
            </a:r>
            <a:r>
              <a:rPr lang="it-IT" dirty="0" err="1"/>
              <a:t>been</a:t>
            </a:r>
            <a:r>
              <a:rPr lang="it-IT" dirty="0"/>
              <a:t> </a:t>
            </a:r>
            <a:r>
              <a:rPr lang="it-IT" dirty="0" err="1"/>
              <a:t>calling</a:t>
            </a:r>
            <a:r>
              <a:rPr lang="it-IT" dirty="0"/>
              <a:t> a «</a:t>
            </a:r>
            <a:r>
              <a:rPr lang="it-IT" dirty="0" err="1"/>
              <a:t>cubic</a:t>
            </a:r>
            <a:r>
              <a:rPr lang="it-IT" dirty="0"/>
              <a:t> light curve» (i </a:t>
            </a:r>
            <a:r>
              <a:rPr lang="it-IT" dirty="0" err="1"/>
              <a:t>don’t</a:t>
            </a:r>
            <a:r>
              <a:rPr lang="it-IT" dirty="0"/>
              <a:t> know </a:t>
            </a:r>
            <a:r>
              <a:rPr lang="it-IT" dirty="0" err="1"/>
              <a:t>if</a:t>
            </a:r>
            <a:r>
              <a:rPr lang="it-IT" dirty="0"/>
              <a:t> </a:t>
            </a:r>
            <a:r>
              <a:rPr lang="it-IT" dirty="0" err="1"/>
              <a:t>this</a:t>
            </a:r>
            <a:r>
              <a:rPr lang="it-IT" dirty="0"/>
              <a:t> </a:t>
            </a:r>
            <a:r>
              <a:rPr lang="it-IT" dirty="0" err="1"/>
              <a:t>actually</a:t>
            </a:r>
            <a:r>
              <a:rPr lang="it-IT" dirty="0"/>
              <a:t> </a:t>
            </a:r>
            <a:r>
              <a:rPr lang="it-IT" dirty="0" err="1"/>
              <a:t>means</a:t>
            </a:r>
            <a:r>
              <a:rPr lang="it-IT" dirty="0"/>
              <a:t> </a:t>
            </a:r>
            <a:r>
              <a:rPr lang="it-IT" dirty="0" err="1"/>
              <a:t>something</a:t>
            </a:r>
            <a:r>
              <a:rPr lang="it-IT" dirty="0"/>
              <a:t> else or </a:t>
            </a:r>
            <a:r>
              <a:rPr lang="it-IT" dirty="0" err="1"/>
              <a:t>is</a:t>
            </a:r>
            <a:r>
              <a:rPr lang="it-IT" dirty="0"/>
              <a:t> </a:t>
            </a:r>
            <a:r>
              <a:rPr lang="it-IT" dirty="0" err="1"/>
              <a:t>actually</a:t>
            </a:r>
            <a:r>
              <a:rPr lang="it-IT" dirty="0"/>
              <a:t> </a:t>
            </a:r>
            <a:r>
              <a:rPr lang="it-IT" dirty="0" err="1"/>
              <a:t>used</a:t>
            </a:r>
            <a:r>
              <a:rPr lang="it-IT" dirty="0"/>
              <a:t> </a:t>
            </a:r>
            <a:r>
              <a:rPr lang="it-IT" dirty="0" err="1"/>
              <a:t>but</a:t>
            </a:r>
            <a:r>
              <a:rPr lang="it-IT" dirty="0"/>
              <a:t> </a:t>
            </a:r>
            <a:r>
              <a:rPr lang="it-IT" dirty="0" err="1"/>
              <a:t>anyway</a:t>
            </a:r>
            <a:r>
              <a:rPr lang="it-IT" dirty="0"/>
              <a:t>) and the idea </a:t>
            </a:r>
            <a:r>
              <a:rPr lang="it-IT" dirty="0" err="1"/>
              <a:t>is</a:t>
            </a:r>
            <a:r>
              <a:rPr lang="it-IT" dirty="0"/>
              <a:t> to </a:t>
            </a:r>
            <a:r>
              <a:rPr lang="it-IT" dirty="0" err="1"/>
              <a:t>extract</a:t>
            </a:r>
            <a:r>
              <a:rPr lang="it-IT" dirty="0"/>
              <a:t> the </a:t>
            </a:r>
            <a:r>
              <a:rPr lang="it-IT" dirty="0" err="1"/>
              <a:t>lightcurve</a:t>
            </a:r>
            <a:r>
              <a:rPr lang="it-IT" dirty="0"/>
              <a:t> for </a:t>
            </a:r>
            <a:r>
              <a:rPr lang="it-IT" dirty="0" err="1"/>
              <a:t>every</a:t>
            </a:r>
            <a:r>
              <a:rPr lang="it-IT" dirty="0"/>
              <a:t> pixel of </a:t>
            </a:r>
            <a:r>
              <a:rPr lang="it-IT" dirty="0" err="1"/>
              <a:t>these</a:t>
            </a:r>
            <a:r>
              <a:rPr lang="it-IT" dirty="0"/>
              <a:t> frames and </a:t>
            </a:r>
            <a:r>
              <a:rPr lang="it-IT" dirty="0" err="1"/>
              <a:t>then</a:t>
            </a:r>
            <a:r>
              <a:rPr lang="it-IT" dirty="0"/>
              <a:t> </a:t>
            </a:r>
            <a:r>
              <a:rPr lang="it-IT" dirty="0" err="1"/>
              <a:t>extracting</a:t>
            </a:r>
            <a:r>
              <a:rPr lang="it-IT" dirty="0"/>
              <a:t> a </a:t>
            </a:r>
            <a:r>
              <a:rPr lang="it-IT" dirty="0" err="1"/>
              <a:t>given</a:t>
            </a:r>
            <a:r>
              <a:rPr lang="it-IT" dirty="0"/>
              <a:t> </a:t>
            </a:r>
            <a:r>
              <a:rPr lang="it-IT" dirty="0" err="1"/>
              <a:t>number</a:t>
            </a:r>
            <a:r>
              <a:rPr lang="it-IT" dirty="0"/>
              <a:t> of features from </a:t>
            </a:r>
            <a:r>
              <a:rPr lang="it-IT" dirty="0" err="1"/>
              <a:t>these</a:t>
            </a:r>
            <a:r>
              <a:rPr lang="it-IT" dirty="0"/>
              <a:t> </a:t>
            </a:r>
            <a:r>
              <a:rPr lang="it-IT" dirty="0" err="1"/>
              <a:t>lightcurves</a:t>
            </a:r>
            <a:br>
              <a:rPr lang="it-IT" dirty="0"/>
            </a:br>
            <a:r>
              <a:rPr lang="it-IT" dirty="0"/>
              <a:t>the </a:t>
            </a:r>
            <a:r>
              <a:rPr lang="it-IT" dirty="0" err="1"/>
              <a:t>result</a:t>
            </a:r>
            <a:r>
              <a:rPr lang="it-IT" dirty="0"/>
              <a:t> </a:t>
            </a:r>
            <a:r>
              <a:rPr lang="it-IT" dirty="0" err="1"/>
              <a:t>would</a:t>
            </a:r>
            <a:r>
              <a:rPr lang="it-IT" dirty="0"/>
              <a:t> </a:t>
            </a:r>
            <a:r>
              <a:rPr lang="it-IT" dirty="0" err="1"/>
              <a:t>then</a:t>
            </a:r>
            <a:r>
              <a:rPr lang="it-IT" dirty="0"/>
              <a:t> be a </a:t>
            </a:r>
            <a:r>
              <a:rPr lang="it-IT" dirty="0" err="1"/>
              <a:t>statistical</a:t>
            </a:r>
            <a:r>
              <a:rPr lang="it-IT" dirty="0"/>
              <a:t> image: one </a:t>
            </a:r>
            <a:r>
              <a:rPr lang="it-IT" dirty="0" err="1"/>
              <a:t>trivial</a:t>
            </a:r>
            <a:r>
              <a:rPr lang="it-IT" dirty="0"/>
              <a:t> </a:t>
            </a:r>
            <a:r>
              <a:rPr lang="it-IT" dirty="0" err="1"/>
              <a:t>example</a:t>
            </a:r>
            <a:r>
              <a:rPr lang="it-IT" dirty="0"/>
              <a:t> </a:t>
            </a:r>
            <a:r>
              <a:rPr lang="it-IT" dirty="0" err="1"/>
              <a:t>could</a:t>
            </a:r>
            <a:r>
              <a:rPr lang="it-IT" dirty="0"/>
              <a:t> be the </a:t>
            </a:r>
            <a:r>
              <a:rPr lang="it-IT" dirty="0" err="1"/>
              <a:t>median</a:t>
            </a:r>
            <a:r>
              <a:rPr lang="it-IT" dirty="0"/>
              <a:t>, </a:t>
            </a:r>
            <a:r>
              <a:rPr lang="it-IT" dirty="0" err="1"/>
              <a:t>if</a:t>
            </a:r>
            <a:r>
              <a:rPr lang="it-IT" dirty="0"/>
              <a:t> i </a:t>
            </a:r>
            <a:r>
              <a:rPr lang="it-IT" dirty="0" err="1"/>
              <a:t>median</a:t>
            </a:r>
            <a:r>
              <a:rPr lang="it-IT" dirty="0"/>
              <a:t> </a:t>
            </a:r>
            <a:r>
              <a:rPr lang="it-IT" dirty="0" err="1"/>
              <a:t>stack</a:t>
            </a:r>
            <a:r>
              <a:rPr lang="it-IT" dirty="0"/>
              <a:t> </a:t>
            </a:r>
            <a:r>
              <a:rPr lang="it-IT" dirty="0" err="1"/>
              <a:t>all</a:t>
            </a:r>
            <a:r>
              <a:rPr lang="it-IT" dirty="0"/>
              <a:t> 54 frames for a </a:t>
            </a:r>
            <a:r>
              <a:rPr lang="it-IT" dirty="0" err="1"/>
              <a:t>given</a:t>
            </a:r>
            <a:r>
              <a:rPr lang="it-IT" dirty="0"/>
              <a:t> </a:t>
            </a:r>
            <a:r>
              <a:rPr lang="it-IT" dirty="0" err="1"/>
              <a:t>object</a:t>
            </a:r>
            <a:r>
              <a:rPr lang="it-IT" dirty="0"/>
              <a:t> i </a:t>
            </a:r>
            <a:r>
              <a:rPr lang="it-IT" dirty="0" err="1"/>
              <a:t>obtain</a:t>
            </a:r>
            <a:r>
              <a:rPr lang="it-IT" dirty="0"/>
              <a:t> a single image in </a:t>
            </a:r>
            <a:r>
              <a:rPr lang="it-IT" dirty="0" err="1"/>
              <a:t>which</a:t>
            </a:r>
            <a:r>
              <a:rPr lang="it-IT" dirty="0"/>
              <a:t> </a:t>
            </a:r>
            <a:r>
              <a:rPr lang="it-IT" dirty="0" err="1"/>
              <a:t>every</a:t>
            </a:r>
            <a:r>
              <a:rPr lang="it-IT" dirty="0"/>
              <a:t> pixel </a:t>
            </a:r>
            <a:r>
              <a:rPr lang="it-IT" dirty="0" err="1"/>
              <a:t>value</a:t>
            </a:r>
            <a:r>
              <a:rPr lang="it-IT" dirty="0"/>
              <a:t> </a:t>
            </a:r>
            <a:r>
              <a:rPr lang="it-IT" dirty="0" err="1"/>
              <a:t>is</a:t>
            </a:r>
            <a:r>
              <a:rPr lang="it-IT" dirty="0"/>
              <a:t> </a:t>
            </a:r>
            <a:r>
              <a:rPr lang="it-IT" dirty="0" err="1"/>
              <a:t>now</a:t>
            </a:r>
            <a:r>
              <a:rPr lang="it-IT" dirty="0"/>
              <a:t> the </a:t>
            </a:r>
            <a:r>
              <a:rPr lang="it-IT" dirty="0" err="1"/>
              <a:t>median</a:t>
            </a:r>
            <a:r>
              <a:rPr lang="it-IT" dirty="0"/>
              <a:t> of the 54 pixel </a:t>
            </a:r>
            <a:r>
              <a:rPr lang="it-IT" dirty="0" err="1"/>
              <a:t>values</a:t>
            </a:r>
            <a:r>
              <a:rPr lang="it-IT" dirty="0"/>
              <a:t> from the frame, so i </a:t>
            </a:r>
            <a:r>
              <a:rPr lang="it-IT" dirty="0" err="1"/>
              <a:t>have</a:t>
            </a:r>
            <a:r>
              <a:rPr lang="it-IT" dirty="0"/>
              <a:t> the </a:t>
            </a:r>
            <a:r>
              <a:rPr lang="it-IT" dirty="0" err="1"/>
              <a:t>median</a:t>
            </a:r>
            <a:r>
              <a:rPr lang="it-IT" dirty="0"/>
              <a:t> </a:t>
            </a:r>
            <a:r>
              <a:rPr lang="it-IT" dirty="0" err="1"/>
              <a:t>statistical</a:t>
            </a:r>
            <a:r>
              <a:rPr lang="it-IT" dirty="0"/>
              <a:t> image. </a:t>
            </a:r>
          </a:p>
          <a:p>
            <a:r>
              <a:rPr lang="it-IT" dirty="0"/>
              <a:t>And </a:t>
            </a:r>
            <a:r>
              <a:rPr lang="it-IT" dirty="0" err="1"/>
              <a:t>this</a:t>
            </a:r>
            <a:r>
              <a:rPr lang="it-IT" dirty="0"/>
              <a:t> can </a:t>
            </a:r>
            <a:r>
              <a:rPr lang="it-IT" dirty="0" err="1"/>
              <a:t>also</a:t>
            </a:r>
            <a:r>
              <a:rPr lang="it-IT" dirty="0"/>
              <a:t> be </a:t>
            </a:r>
            <a:r>
              <a:rPr lang="it-IT" dirty="0" err="1"/>
              <a:t>done</a:t>
            </a:r>
            <a:r>
              <a:rPr lang="it-IT" dirty="0"/>
              <a:t> with </a:t>
            </a:r>
            <a:r>
              <a:rPr lang="it-IT" dirty="0" err="1"/>
              <a:t>autocorrelation</a:t>
            </a:r>
            <a:r>
              <a:rPr lang="it-IT" dirty="0"/>
              <a:t>, </a:t>
            </a:r>
            <a:r>
              <a:rPr lang="it-IT" dirty="0" err="1"/>
              <a:t>structure</a:t>
            </a:r>
            <a:r>
              <a:rPr lang="it-IT" dirty="0"/>
              <a:t> </a:t>
            </a:r>
            <a:r>
              <a:rPr lang="it-IT" dirty="0" err="1"/>
              <a:t>function</a:t>
            </a:r>
            <a:r>
              <a:rPr lang="it-IT" dirty="0"/>
              <a:t>, the </a:t>
            </a:r>
            <a:r>
              <a:rPr lang="it-IT" dirty="0" err="1"/>
              <a:t>components</a:t>
            </a:r>
            <a:r>
              <a:rPr lang="it-IT" dirty="0"/>
              <a:t> of the </a:t>
            </a:r>
            <a:r>
              <a:rPr lang="it-IT" dirty="0" err="1"/>
              <a:t>fourier</a:t>
            </a:r>
            <a:r>
              <a:rPr lang="it-IT" dirty="0"/>
              <a:t> </a:t>
            </a:r>
            <a:r>
              <a:rPr lang="it-IT" dirty="0" err="1"/>
              <a:t>series</a:t>
            </a:r>
            <a:r>
              <a:rPr lang="it-IT" dirty="0"/>
              <a:t> and so on</a:t>
            </a:r>
          </a:p>
          <a:p>
            <a:r>
              <a:rPr lang="it-IT" dirty="0"/>
              <a:t>And so </a:t>
            </a:r>
            <a:r>
              <a:rPr lang="it-IT" dirty="0" err="1"/>
              <a:t>this</a:t>
            </a:r>
            <a:r>
              <a:rPr lang="it-IT" dirty="0"/>
              <a:t> new </a:t>
            </a:r>
            <a:r>
              <a:rPr lang="it-IT" dirty="0" err="1"/>
              <a:t>statistical</a:t>
            </a:r>
            <a:r>
              <a:rPr lang="it-IT" dirty="0"/>
              <a:t> dataset </a:t>
            </a:r>
            <a:r>
              <a:rPr lang="it-IT" dirty="0" err="1"/>
              <a:t>would</a:t>
            </a:r>
            <a:r>
              <a:rPr lang="it-IT" dirty="0"/>
              <a:t> </a:t>
            </a:r>
            <a:r>
              <a:rPr lang="it-IT" dirty="0" err="1"/>
              <a:t>theoretically</a:t>
            </a:r>
            <a:r>
              <a:rPr lang="it-IT" dirty="0"/>
              <a:t> be a more </a:t>
            </a:r>
            <a:r>
              <a:rPr lang="it-IT" dirty="0" err="1"/>
              <a:t>meaningful</a:t>
            </a:r>
            <a:r>
              <a:rPr lang="it-IT" dirty="0"/>
              <a:t> </a:t>
            </a:r>
            <a:r>
              <a:rPr lang="it-IT" dirty="0" err="1"/>
              <a:t>representation</a:t>
            </a:r>
            <a:r>
              <a:rPr lang="it-IT" dirty="0"/>
              <a:t> of the data and can be </a:t>
            </a:r>
            <a:r>
              <a:rPr lang="it-IT" dirty="0" err="1"/>
              <a:t>fed</a:t>
            </a:r>
            <a:r>
              <a:rPr lang="it-IT" dirty="0"/>
              <a:t> </a:t>
            </a:r>
            <a:r>
              <a:rPr lang="it-IT" dirty="0" err="1"/>
              <a:t>into</a:t>
            </a:r>
            <a:r>
              <a:rPr lang="it-IT" dirty="0"/>
              <a:t> a </a:t>
            </a:r>
            <a:r>
              <a:rPr lang="it-IT" dirty="0" err="1"/>
              <a:t>classifier</a:t>
            </a:r>
            <a:r>
              <a:rPr lang="it-IT" dirty="0"/>
              <a:t>, a </a:t>
            </a:r>
            <a:r>
              <a:rPr lang="it-IT" dirty="0" err="1"/>
              <a:t>neural</a:t>
            </a:r>
            <a:r>
              <a:rPr lang="it-IT" dirty="0"/>
              <a:t> network and </a:t>
            </a:r>
            <a:r>
              <a:rPr lang="it-IT" dirty="0" err="1"/>
              <a:t>whatnot</a:t>
            </a:r>
            <a:r>
              <a:rPr lang="it-IT" dirty="0"/>
              <a:t> to do some downstream task. </a:t>
            </a:r>
          </a:p>
        </p:txBody>
      </p:sp>
      <p:sp>
        <p:nvSpPr>
          <p:cNvPr id="4" name="Segnaposto numero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1773FA2-5066-4FE6-991E-D33B08097D8D}" type="slidenum">
              <a:rPr kumimoji="0" lang="it-IT"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it-IT"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58493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My work consisted in the classification of galaxies, within the galaxy cluster Abell S1063, into star-forming and passive. In particular I mainly used the spectroscopic data from the CLASH-VLT survey, following what was done with traditional methods by Mercurio and collaborators, using their spectral classification and definitions for spectral features, and in addition I also had photometric data from VST.</a:t>
            </a:r>
            <a:endParaRPr lang="en-US" b="0" dirty="0">
              <a:effectLst/>
            </a:endParaRPr>
          </a:p>
          <a:p>
            <a:pPr rtl="0"/>
            <a:r>
              <a:rPr lang="en-US" sz="1200" b="0" i="0" u="none" strike="noStrike" kern="1200" dirty="0">
                <a:solidFill>
                  <a:schemeClr val="tx1"/>
                </a:solidFill>
                <a:effectLst/>
                <a:latin typeface="+mn-lt"/>
                <a:ea typeface="+mn-ea"/>
                <a:cs typeface="+mn-cs"/>
              </a:rPr>
              <a:t>Now in this case galaxy classification is of course a fundamental task for understanding how environmental factors and mass drive galaxy evolution over cosmic time, but in general classification is a crucial step, I think, in any area of astronomy, and one can tackle this problem in many ways.</a:t>
            </a:r>
            <a:endParaRPr lang="en-US" b="0" dirty="0">
              <a:effectLst/>
            </a:endParaRPr>
          </a:p>
          <a:p>
            <a:br>
              <a:rPr lang="en-US" dirty="0"/>
            </a:br>
            <a:endParaRPr lang="it-IT" dirty="0"/>
          </a:p>
        </p:txBody>
      </p:sp>
      <p:sp>
        <p:nvSpPr>
          <p:cNvPr id="4" name="Segnaposto numero diapositiva 3"/>
          <p:cNvSpPr>
            <a:spLocks noGrp="1"/>
          </p:cNvSpPr>
          <p:nvPr>
            <p:ph type="sldNum" sz="quarter" idx="5"/>
          </p:nvPr>
        </p:nvSpPr>
        <p:spPr/>
        <p:txBody>
          <a:bodyPr/>
          <a:lstStyle/>
          <a:p>
            <a:fld id="{03626D20-E737-4949-940D-28DCB1B13FFD}" type="slidenum">
              <a:rPr lang="it-IT" smtClean="0"/>
              <a:t>2</a:t>
            </a:fld>
            <a:endParaRPr lang="it-IT"/>
          </a:p>
        </p:txBody>
      </p:sp>
    </p:spTree>
    <p:extLst>
      <p:ext uri="{BB962C8B-B14F-4D97-AF65-F5344CB8AC3E}">
        <p14:creationId xmlns:p14="http://schemas.microsoft.com/office/powerpoint/2010/main" val="3048567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But since we are in the “big data” era of astronomy, as you may have heard like a billion times, the need for efficient automated methods is becoming increasingly necessary, and other than the problems relative to the quantity and complexity of data from the next surveys, there are also some other issues that can be quite common in astronomy, like for example the scarcity of labelled sources, the need or desire to leverage multiple types of information or the lack of training examples, missing data, and so on</a:t>
            </a:r>
            <a:endParaRPr lang="it-IT" dirty="0"/>
          </a:p>
        </p:txBody>
      </p:sp>
      <p:sp>
        <p:nvSpPr>
          <p:cNvPr id="4" name="Segnaposto numero diapositiva 3"/>
          <p:cNvSpPr>
            <a:spLocks noGrp="1"/>
          </p:cNvSpPr>
          <p:nvPr>
            <p:ph type="sldNum" sz="quarter" idx="5"/>
          </p:nvPr>
        </p:nvSpPr>
        <p:spPr/>
        <p:txBody>
          <a:bodyPr/>
          <a:lstStyle/>
          <a:p>
            <a:fld id="{03626D20-E737-4949-940D-28DCB1B13FFD}" type="slidenum">
              <a:rPr lang="it-IT" smtClean="0"/>
              <a:t>3</a:t>
            </a:fld>
            <a:endParaRPr lang="it-IT"/>
          </a:p>
        </p:txBody>
      </p:sp>
    </p:spTree>
    <p:extLst>
      <p:ext uri="{BB962C8B-B14F-4D97-AF65-F5344CB8AC3E}">
        <p14:creationId xmlns:p14="http://schemas.microsoft.com/office/powerpoint/2010/main" val="400281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So to tackle my classification problem, I used and adapted </a:t>
            </a:r>
            <a:r>
              <a:rPr lang="en-US" sz="1200" b="1" i="0" u="none" strike="noStrike" kern="1200" dirty="0" err="1">
                <a:solidFill>
                  <a:schemeClr val="tx1"/>
                </a:solidFill>
                <a:effectLst/>
                <a:latin typeface="+mn-lt"/>
                <a:ea typeface="+mn-ea"/>
                <a:cs typeface="+mn-cs"/>
              </a:rPr>
              <a:t>AstroCLIP</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AstroCLIP</a:t>
            </a:r>
            <a:r>
              <a:rPr lang="en-US" sz="1200" b="0" i="0" u="none" strike="noStrike" kern="1200" dirty="0">
                <a:solidFill>
                  <a:schemeClr val="tx1"/>
                </a:solidFill>
                <a:effectLst/>
                <a:latin typeface="+mn-lt"/>
                <a:ea typeface="+mn-ea"/>
                <a:cs typeface="+mn-cs"/>
              </a:rPr>
              <a:t> is a state-of-the-art cross-modal, self-supervised, foundation model, based on the Transformer architecture that can encode, in so called embedding vectors, both the spectroscopic and photometric information into a shared latent space, obtaining more meaningful and high quality representations of the data.</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So the idea is that instead of training a model from scratch on a small dataset, one can use a foundation model like </a:t>
            </a:r>
            <a:r>
              <a:rPr lang="en-US" sz="1200" b="0" i="0" u="none" strike="noStrike" kern="1200" dirty="0" err="1">
                <a:solidFill>
                  <a:schemeClr val="tx1"/>
                </a:solidFill>
                <a:effectLst/>
                <a:latin typeface="+mn-lt"/>
                <a:ea typeface="+mn-ea"/>
                <a:cs typeface="+mn-cs"/>
              </a:rPr>
              <a:t>AstroCLIP</a:t>
            </a:r>
            <a:r>
              <a:rPr lang="en-US" sz="1200" b="0" i="0" u="none" strike="noStrike" kern="1200" dirty="0">
                <a:solidFill>
                  <a:schemeClr val="tx1"/>
                </a:solidFill>
                <a:effectLst/>
                <a:latin typeface="+mn-lt"/>
                <a:ea typeface="+mn-ea"/>
                <a:cs typeface="+mn-cs"/>
              </a:rPr>
              <a:t>, pre-trained on millions of objects, and leverage transfer learning on a smaller dataset for a specific task like classification. In addition, in models like this the training can be done in a self supervised setting, which is </a:t>
            </a:r>
            <a:r>
              <a:rPr lang="en-US" sz="1200" b="0" i="0" u="none" strike="noStrike" kern="1200" dirty="0" err="1">
                <a:solidFill>
                  <a:schemeClr val="tx1"/>
                </a:solidFill>
                <a:effectLst/>
                <a:latin typeface="+mn-lt"/>
                <a:ea typeface="+mn-ea"/>
                <a:cs typeface="+mn-cs"/>
              </a:rPr>
              <a:t>kinda</a:t>
            </a:r>
            <a:r>
              <a:rPr lang="en-US" sz="1200" b="0" i="0" u="none" strike="noStrike" kern="1200" dirty="0">
                <a:solidFill>
                  <a:schemeClr val="tx1"/>
                </a:solidFill>
                <a:effectLst/>
                <a:latin typeface="+mn-lt"/>
                <a:ea typeface="+mn-ea"/>
                <a:cs typeface="+mn-cs"/>
              </a:rPr>
              <a:t> in between supervised and unsupervised learning, where the model learns from the data itself without the need of externally provided labels.</a:t>
            </a:r>
            <a:endParaRPr lang="en-US" b="0" dirty="0">
              <a:effectLst/>
            </a:endParaRPr>
          </a:p>
          <a:p>
            <a:br>
              <a:rPr lang="en-US" dirty="0"/>
            </a:br>
            <a:endParaRPr lang="it-IT" dirty="0"/>
          </a:p>
        </p:txBody>
      </p:sp>
      <p:sp>
        <p:nvSpPr>
          <p:cNvPr id="4" name="Segnaposto numero diapositiva 3"/>
          <p:cNvSpPr>
            <a:spLocks noGrp="1"/>
          </p:cNvSpPr>
          <p:nvPr>
            <p:ph type="sldNum" sz="quarter" idx="5"/>
          </p:nvPr>
        </p:nvSpPr>
        <p:spPr/>
        <p:txBody>
          <a:bodyPr/>
          <a:lstStyle/>
          <a:p>
            <a:fld id="{03626D20-E737-4949-940D-28DCB1B13FFD}" type="slidenum">
              <a:rPr lang="it-IT" smtClean="0"/>
              <a:t>4</a:t>
            </a:fld>
            <a:endParaRPr lang="it-IT"/>
          </a:p>
        </p:txBody>
      </p:sp>
    </p:spTree>
    <p:extLst>
      <p:ext uri="{BB962C8B-B14F-4D97-AF65-F5344CB8AC3E}">
        <p14:creationId xmlns:p14="http://schemas.microsoft.com/office/powerpoint/2010/main" val="3323387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So </a:t>
            </a:r>
            <a:r>
              <a:rPr lang="en-US" sz="1200" b="0" i="0" u="none" strike="noStrike" kern="1200" dirty="0" err="1">
                <a:solidFill>
                  <a:schemeClr val="tx1"/>
                </a:solidFill>
                <a:effectLst/>
                <a:latin typeface="+mn-lt"/>
                <a:ea typeface="+mn-ea"/>
                <a:cs typeface="+mn-cs"/>
              </a:rPr>
              <a:t>i</a:t>
            </a:r>
            <a:r>
              <a:rPr lang="en-US" sz="1200" b="0" i="0" u="none" strike="noStrike" kern="1200" dirty="0">
                <a:solidFill>
                  <a:schemeClr val="tx1"/>
                </a:solidFill>
                <a:effectLst/>
                <a:latin typeface="+mn-lt"/>
                <a:ea typeface="+mn-ea"/>
                <a:cs typeface="+mn-cs"/>
              </a:rPr>
              <a:t> adapted </a:t>
            </a:r>
            <a:r>
              <a:rPr lang="en-US" sz="1200" b="0" i="0" u="none" strike="noStrike" kern="1200" dirty="0" err="1">
                <a:solidFill>
                  <a:schemeClr val="tx1"/>
                </a:solidFill>
                <a:effectLst/>
                <a:latin typeface="+mn-lt"/>
                <a:ea typeface="+mn-ea"/>
                <a:cs typeface="+mn-cs"/>
              </a:rPr>
              <a:t>AstroCLIP</a:t>
            </a:r>
            <a:r>
              <a:rPr lang="en-US" sz="1200" b="0" i="0" u="none" strike="noStrike" kern="1200" dirty="0">
                <a:solidFill>
                  <a:schemeClr val="tx1"/>
                </a:solidFill>
                <a:effectLst/>
                <a:latin typeface="+mn-lt"/>
                <a:ea typeface="+mn-ea"/>
                <a:cs typeface="+mn-cs"/>
              </a:rPr>
              <a:t> to my problem and these are classification results using a simple random forest, that I summarized here with accuracy and f1-score: as you can see the performance for the multimodality case, meaning using both the spectroscopic and the photometric embedding vectors, is way better than the single-modal cases, which can be somehow expected since the point of this model is indeed to extract very informative feature vectors from the data, and to combine and capture complementary physical information that a single modality alone might miss.</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But the most important point is that this was kind of a stress-test: even with my very limited data both in quantity and quality, the model still performed very well showing not only its robustness and the effectiveness of multimodality but also high potential for scalability.</a:t>
            </a:r>
            <a:endParaRPr lang="en-US" b="0" dirty="0">
              <a:effectLst/>
            </a:endParaRPr>
          </a:p>
          <a:p>
            <a:br>
              <a:rPr lang="en-US" dirty="0"/>
            </a:br>
            <a:endParaRPr lang="it-IT" dirty="0"/>
          </a:p>
        </p:txBody>
      </p:sp>
      <p:sp>
        <p:nvSpPr>
          <p:cNvPr id="4" name="Segnaposto numero diapositiva 3"/>
          <p:cNvSpPr>
            <a:spLocks noGrp="1"/>
          </p:cNvSpPr>
          <p:nvPr>
            <p:ph type="sldNum" sz="quarter" idx="5"/>
          </p:nvPr>
        </p:nvSpPr>
        <p:spPr/>
        <p:txBody>
          <a:bodyPr/>
          <a:lstStyle/>
          <a:p>
            <a:fld id="{03626D20-E737-4949-940D-28DCB1B13FFD}" type="slidenum">
              <a:rPr lang="it-IT" smtClean="0"/>
              <a:t>5</a:t>
            </a:fld>
            <a:endParaRPr lang="it-IT"/>
          </a:p>
        </p:txBody>
      </p:sp>
    </p:spTree>
    <p:extLst>
      <p:ext uri="{BB962C8B-B14F-4D97-AF65-F5344CB8AC3E}">
        <p14:creationId xmlns:p14="http://schemas.microsoft.com/office/powerpoint/2010/main" val="4235583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So as I said this was just a simple example of what can be done now with innovative methods and what are the possibilities in preparation for next-generation surveys.</a:t>
            </a:r>
            <a:endParaRPr lang="en-US" b="0" dirty="0">
              <a:effectLst/>
            </a:endParaRPr>
          </a:p>
          <a:p>
            <a:pPr rtl="0"/>
            <a:r>
              <a:rPr lang="en-US" sz="1200" b="0" i="0" u="none" strike="noStrike" kern="1200" dirty="0">
                <a:solidFill>
                  <a:schemeClr val="tx1"/>
                </a:solidFill>
                <a:effectLst/>
                <a:latin typeface="+mn-lt"/>
                <a:ea typeface="+mn-ea"/>
                <a:cs typeface="+mn-cs"/>
              </a:rPr>
              <a:t>The beauty of models like this one is indeed their flexibility:</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 </a:t>
            </a:r>
            <a:r>
              <a:rPr lang="en-US" sz="1200" b="1" i="0" u="none" strike="noStrike" kern="1200" dirty="0">
                <a:solidFill>
                  <a:schemeClr val="tx1"/>
                </a:solidFill>
                <a:effectLst/>
                <a:latin typeface="+mn-lt"/>
                <a:ea typeface="+mn-ea"/>
                <a:cs typeface="+mn-cs"/>
              </a:rPr>
              <a:t>Foundation Models</a:t>
            </a:r>
            <a:r>
              <a:rPr lang="en-US" sz="1200" b="0" i="0" u="none" strike="noStrike" kern="1200" dirty="0">
                <a:solidFill>
                  <a:schemeClr val="tx1"/>
                </a:solidFill>
                <a:effectLst/>
                <a:latin typeface="+mn-lt"/>
                <a:ea typeface="+mn-ea"/>
                <a:cs typeface="+mn-cs"/>
              </a:rPr>
              <a:t> are powerful tools that can overcome the scarcity of labeled data through transfer learning.</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 The </a:t>
            </a:r>
            <a:r>
              <a:rPr lang="en-US" sz="1200" b="1" i="0" u="none" strike="noStrike" kern="1200" dirty="0">
                <a:solidFill>
                  <a:schemeClr val="tx1"/>
                </a:solidFill>
                <a:effectLst/>
                <a:latin typeface="+mn-lt"/>
                <a:ea typeface="+mn-ea"/>
                <a:cs typeface="+mn-cs"/>
              </a:rPr>
              <a:t>multimodal approach</a:t>
            </a:r>
            <a:r>
              <a:rPr lang="en-US" sz="1200" b="0" i="0" u="none" strike="noStrike" kern="1200" dirty="0">
                <a:solidFill>
                  <a:schemeClr val="tx1"/>
                </a:solidFill>
                <a:effectLst/>
                <a:latin typeface="+mn-lt"/>
                <a:ea typeface="+mn-ea"/>
                <a:cs typeface="+mn-cs"/>
              </a:rPr>
              <a:t> which </a:t>
            </a:r>
            <a:r>
              <a:rPr lang="en-US" sz="1200" b="0" i="0" u="none" strike="noStrike" kern="1200" dirty="0" err="1">
                <a:solidFill>
                  <a:schemeClr val="tx1"/>
                </a:solidFill>
                <a:effectLst/>
                <a:latin typeface="+mn-lt"/>
                <a:ea typeface="+mn-ea"/>
                <a:cs typeface="+mn-cs"/>
              </a:rPr>
              <a:t>i</a:t>
            </a:r>
            <a:r>
              <a:rPr lang="en-US" sz="1200" b="0" i="0" u="none" strike="noStrike" kern="1200" dirty="0">
                <a:solidFill>
                  <a:schemeClr val="tx1"/>
                </a:solidFill>
                <a:effectLst/>
                <a:latin typeface="+mn-lt"/>
                <a:ea typeface="+mn-ea"/>
                <a:cs typeface="+mn-cs"/>
              </a:rPr>
              <a:t> think is really important in astrophysics as we need as much information as possible, can be applied to virtually any astrophysical problem where we have different data types for the same source, significantly improving the representation of the data.</a:t>
            </a:r>
            <a:endParaRPr lang="en-US" b="0" dirty="0">
              <a:effectLst/>
            </a:endParaRPr>
          </a:p>
          <a:p>
            <a:pPr rtl="0"/>
            <a:br>
              <a:rPr lang="en-US" sz="1200" b="0" i="0" u="none" strike="noStrike" kern="1200">
                <a:solidFill>
                  <a:schemeClr val="tx1"/>
                </a:solidFill>
                <a:effectLst/>
                <a:latin typeface="+mn-lt"/>
                <a:ea typeface="+mn-ea"/>
                <a:cs typeface="+mn-cs"/>
              </a:rPr>
            </a:br>
            <a:r>
              <a:rPr lang="en-US" sz="1200" b="0" i="0" u="none" strike="noStrike" kern="1200">
                <a:solidFill>
                  <a:schemeClr val="tx1"/>
                </a:solidFill>
                <a:effectLst/>
                <a:latin typeface="+mn-lt"/>
                <a:ea typeface="+mn-ea"/>
                <a:cs typeface="+mn-cs"/>
              </a:rPr>
              <a:t>And </a:t>
            </a:r>
            <a:r>
              <a:rPr lang="en-US" sz="1200" b="0" i="0" u="none" strike="noStrike" kern="1200" dirty="0">
                <a:solidFill>
                  <a:schemeClr val="tx1"/>
                </a:solidFill>
                <a:effectLst/>
                <a:latin typeface="+mn-lt"/>
                <a:ea typeface="+mn-ea"/>
                <a:cs typeface="+mn-cs"/>
              </a:rPr>
              <a:t>lastly as a personal note on future prospects my idea is to keep studying these innovative deep learning methods and potentially use them for my current research project on AGN variability.</a:t>
            </a:r>
            <a:endParaRPr lang="en-US" b="0" dirty="0">
              <a:effectLst/>
            </a:endParaRPr>
          </a:p>
        </p:txBody>
      </p:sp>
      <p:sp>
        <p:nvSpPr>
          <p:cNvPr id="4" name="Segnaposto numero diapositiva 3"/>
          <p:cNvSpPr>
            <a:spLocks noGrp="1"/>
          </p:cNvSpPr>
          <p:nvPr>
            <p:ph type="sldNum" sz="quarter" idx="5"/>
          </p:nvPr>
        </p:nvSpPr>
        <p:spPr/>
        <p:txBody>
          <a:bodyPr/>
          <a:lstStyle/>
          <a:p>
            <a:fld id="{03626D20-E737-4949-940D-28DCB1B13FFD}" type="slidenum">
              <a:rPr lang="it-IT" smtClean="0"/>
              <a:t>6</a:t>
            </a:fld>
            <a:endParaRPr lang="it-IT"/>
          </a:p>
        </p:txBody>
      </p:sp>
    </p:spTree>
    <p:extLst>
      <p:ext uri="{BB962C8B-B14F-4D97-AF65-F5344CB8AC3E}">
        <p14:creationId xmlns:p14="http://schemas.microsoft.com/office/powerpoint/2010/main" val="951314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580B8FB5-9619-3AE0-C501-113153EB9636}"/>
            </a:ext>
          </a:extLst>
        </p:cNvPr>
        <p:cNvGrpSpPr/>
        <p:nvPr/>
      </p:nvGrpSpPr>
      <p:grpSpPr>
        <a:xfrm>
          <a:off x="0" y="0"/>
          <a:ext cx="0" cy="0"/>
          <a:chOff x="0" y="0"/>
          <a:chExt cx="0" cy="0"/>
        </a:xfrm>
      </p:grpSpPr>
      <p:sp>
        <p:nvSpPr>
          <p:cNvPr id="71" name="Google Shape;71;g36f168af2c6_0_42:notes">
            <a:extLst>
              <a:ext uri="{FF2B5EF4-FFF2-40B4-BE49-F238E27FC236}">
                <a16:creationId xmlns:a16="http://schemas.microsoft.com/office/drawing/2014/main" id="{6D7483E8-FDE3-D3A0-F9B7-4A8406BAD5D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36f168af2c6_0_42:notes">
            <a:extLst>
              <a:ext uri="{FF2B5EF4-FFF2-40B4-BE49-F238E27FC236}">
                <a16:creationId xmlns:a16="http://schemas.microsoft.com/office/drawing/2014/main" id="{1FC4169B-77D0-DFF6-F950-FE14EEAD84E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IT" dirty="0"/>
              <a:t>Gli spettri delle galassie che ho utilizzato infatti provengono dal progetto CLASH-VLT che consiste in una survey spettroscopica di ammassi già osservati dal programma CLASH.</a:t>
            </a:r>
          </a:p>
          <a:p>
            <a:pPr marL="0" lvl="0" indent="0" algn="l" rtl="0">
              <a:spcBef>
                <a:spcPts val="0"/>
              </a:spcBef>
              <a:spcAft>
                <a:spcPts val="0"/>
              </a:spcAft>
              <a:buNone/>
            </a:pPr>
            <a:r>
              <a:rPr lang="it-IT" dirty="0"/>
              <a:t>Gli spettri sono stati ottenuti con lo spettrografo VIMOS posto su uno dei telescopi del VLT al </a:t>
            </a:r>
            <a:r>
              <a:rPr lang="it-IT" dirty="0" err="1"/>
              <a:t>Paranal</a:t>
            </a:r>
            <a:r>
              <a:rPr lang="it-IT" dirty="0"/>
              <a:t> in Chile e il dataset che ho utilizzato è parte dei 1234 elementi dell’ammasso confermati spettroscopicamente da Mercurio e collaboratori nel loro lavoro del 2021 di cui ho seguito anche la divisione in queste 7 classi spettroscopiche in base all’attività di formazione stellare</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803883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0121F1F9-ACDF-3D9C-21F9-1A5C99C94CC1}"/>
            </a:ext>
          </a:extLst>
        </p:cNvPr>
        <p:cNvGrpSpPr/>
        <p:nvPr/>
      </p:nvGrpSpPr>
      <p:grpSpPr>
        <a:xfrm>
          <a:off x="0" y="0"/>
          <a:ext cx="0" cy="0"/>
          <a:chOff x="0" y="0"/>
          <a:chExt cx="0" cy="0"/>
        </a:xfrm>
      </p:grpSpPr>
      <p:sp>
        <p:nvSpPr>
          <p:cNvPr id="71" name="Google Shape;71;g36f168af2c6_0_42:notes">
            <a:extLst>
              <a:ext uri="{FF2B5EF4-FFF2-40B4-BE49-F238E27FC236}">
                <a16:creationId xmlns:a16="http://schemas.microsoft.com/office/drawing/2014/main" id="{5060D738-674B-3210-07A7-93F372E3596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36f168af2c6_0_42:notes">
            <a:extLst>
              <a:ext uri="{FF2B5EF4-FFF2-40B4-BE49-F238E27FC236}">
                <a16:creationId xmlns:a16="http://schemas.microsoft.com/office/drawing/2014/main" id="{666678B1-8507-7B4E-4708-6D734C20282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rtl="0">
              <a:buNone/>
            </a:pPr>
            <a:r>
              <a:rPr lang="it-IT" dirty="0"/>
              <a:t>Più in dettaglio la loro classificazione si è basata principalmente sulle larghezze equivalenti delle righe OII OIII, </a:t>
            </a:r>
            <a:r>
              <a:rPr lang="it-IT" dirty="0" err="1"/>
              <a:t>Halfa</a:t>
            </a:r>
            <a:r>
              <a:rPr lang="it-IT" dirty="0"/>
              <a:t> (quando disponibile) e </a:t>
            </a:r>
            <a:r>
              <a:rPr lang="it-IT" dirty="0" err="1"/>
              <a:t>Hdelta</a:t>
            </a:r>
            <a:r>
              <a:rPr lang="it-IT" dirty="0"/>
              <a:t>.</a:t>
            </a:r>
          </a:p>
          <a:p>
            <a:pPr marL="158750" indent="0" rtl="0">
              <a:buNone/>
            </a:pPr>
            <a:r>
              <a:rPr lang="it-IT" dirty="0"/>
              <a:t>In particolare in base all’intensità dell’ OII vengono definite le varie classi di </a:t>
            </a:r>
            <a:r>
              <a:rPr lang="it-IT" dirty="0" err="1"/>
              <a:t>Emission</a:t>
            </a:r>
            <a:r>
              <a:rPr lang="it-IT" dirty="0"/>
              <a:t> Line Galaxies (ELG) dalla </a:t>
            </a:r>
            <a:r>
              <a:rPr lang="it-IT" dirty="0" err="1"/>
              <a:t>weak</a:t>
            </a:r>
            <a:r>
              <a:rPr lang="it-IT" dirty="0"/>
              <a:t> alla </a:t>
            </a:r>
            <a:r>
              <a:rPr lang="it-IT" dirty="0" err="1"/>
              <a:t>very</a:t>
            </a:r>
            <a:r>
              <a:rPr lang="it-IT" dirty="0"/>
              <a:t> strong o s40, al crescere dell’intensità, mentre l’assorbimento </a:t>
            </a:r>
            <a:r>
              <a:rPr lang="it-IT" dirty="0" err="1"/>
              <a:t>Hdelta</a:t>
            </a:r>
            <a:r>
              <a:rPr lang="it-IT" dirty="0"/>
              <a:t> definisce la classe HDS cioè H Delta Strong.</a:t>
            </a:r>
          </a:p>
          <a:p>
            <a:pPr marL="158750" indent="0" rtl="0">
              <a:buNone/>
            </a:pPr>
            <a:endParaRPr lang="it-IT" dirty="0"/>
          </a:p>
          <a:p>
            <a:pPr marL="158750" indent="0" rtl="0">
              <a:buNone/>
            </a:pPr>
            <a:r>
              <a:rPr lang="it-IT" dirty="0"/>
              <a:t>Le righe di emissione infatti sono i principali indicatori di regioni di formazione stellare mentre l’assorbimento </a:t>
            </a:r>
            <a:r>
              <a:rPr lang="it-IT" dirty="0" err="1"/>
              <a:t>Hdelta</a:t>
            </a:r>
            <a:r>
              <a:rPr lang="it-IT" dirty="0"/>
              <a:t> è caratteristico di galassie dette post-</a:t>
            </a:r>
            <a:r>
              <a:rPr lang="it-IT" dirty="0" err="1"/>
              <a:t>starburst</a:t>
            </a:r>
            <a:r>
              <a:rPr lang="it-IT" dirty="0"/>
              <a:t> cioè galassie che hanno avuto un’intensa fase di formazione stellare che poi si è interrotta bruscamente.</a:t>
            </a:r>
          </a:p>
          <a:p>
            <a:pPr marL="158750" indent="0" rtl="0">
              <a:buNone/>
            </a:pPr>
            <a:endParaRPr dirty="0"/>
          </a:p>
        </p:txBody>
      </p:sp>
    </p:spTree>
    <p:extLst>
      <p:ext uri="{BB962C8B-B14F-4D97-AF65-F5344CB8AC3E}">
        <p14:creationId xmlns:p14="http://schemas.microsoft.com/office/powerpoint/2010/main" val="646552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AD850F07-4E19-7D0B-2A1D-0BE2892E2D88}"/>
            </a:ext>
          </a:extLst>
        </p:cNvPr>
        <p:cNvGrpSpPr/>
        <p:nvPr/>
      </p:nvGrpSpPr>
      <p:grpSpPr>
        <a:xfrm>
          <a:off x="0" y="0"/>
          <a:ext cx="0" cy="0"/>
          <a:chOff x="0" y="0"/>
          <a:chExt cx="0" cy="0"/>
        </a:xfrm>
      </p:grpSpPr>
      <p:sp>
        <p:nvSpPr>
          <p:cNvPr id="71" name="Google Shape;71;g36f168af2c6_0_42:notes">
            <a:extLst>
              <a:ext uri="{FF2B5EF4-FFF2-40B4-BE49-F238E27FC236}">
                <a16:creationId xmlns:a16="http://schemas.microsoft.com/office/drawing/2014/main" id="{C3FC9BC1-3D3B-78A7-E155-60C9E701211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36f168af2c6_0_42:notes">
            <a:extLst>
              <a:ext uri="{FF2B5EF4-FFF2-40B4-BE49-F238E27FC236}">
                <a16:creationId xmlns:a16="http://schemas.microsoft.com/office/drawing/2014/main" id="{4E950788-E62E-46C5-DAE1-0098577F8E3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IT" dirty="0"/>
              <a:t>Un’altra feature spettrale molto importante utilizzata la classificazione è il break a 4000 A cioè una discontinuità nel continuo verso l’UV dovuta ad assorbimenti metallici tipici di popolazioni stellari più vecchie e quindi di galassie con meno formazione stellare.</a:t>
            </a:r>
          </a:p>
          <a:p>
            <a:pPr marL="0" lvl="0" indent="0" algn="l" rtl="0">
              <a:spcBef>
                <a:spcPts val="0"/>
              </a:spcBef>
              <a:spcAft>
                <a:spcPts val="0"/>
              </a:spcAft>
              <a:buNone/>
            </a:pPr>
            <a:r>
              <a:rPr lang="it-IT" dirty="0"/>
              <a:t>Questa feature è quantificata dal D(4000) che è semplicemente il rapporto dei flussi medi in due bande prima e dopo i 4000 A.</a:t>
            </a:r>
          </a:p>
          <a:p>
            <a:pPr marL="0" lvl="0" indent="0" algn="l" rtl="0">
              <a:spcBef>
                <a:spcPts val="0"/>
              </a:spcBef>
              <a:spcAft>
                <a:spcPts val="0"/>
              </a:spcAft>
              <a:buNone/>
            </a:pPr>
            <a:endParaRPr lang="it-IT" dirty="0"/>
          </a:p>
          <a:p>
            <a:pPr marL="0" lvl="0" indent="0" algn="l" rtl="0">
              <a:spcBef>
                <a:spcPts val="0"/>
              </a:spcBef>
              <a:spcAft>
                <a:spcPts val="0"/>
              </a:spcAft>
              <a:buNone/>
            </a:pPr>
            <a:r>
              <a:rPr lang="it-IT" dirty="0"/>
              <a:t>Questa quantità si vede che correla bene con il colore della galassia e viene quindi usata per dividere le HDS tra blue e red a seconda che sia minore o maggiore di 1.45</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797801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C128FA71-3A18-48C0-980F-4B68F7F63042}" type="datetime1">
              <a:rPr lang="en-US" smtClean="0"/>
              <a:t>4/12/2026</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‹N›</a:t>
            </a:fld>
            <a:endParaRPr lang="en-US"/>
          </a:p>
        </p:txBody>
      </p:sp>
    </p:spTree>
    <p:extLst>
      <p:ext uri="{BB962C8B-B14F-4D97-AF65-F5344CB8AC3E}">
        <p14:creationId xmlns:p14="http://schemas.microsoft.com/office/powerpoint/2010/main" val="3807724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956D-CB73-C986-F100-46487310D11E}"/>
              </a:ext>
            </a:extLst>
          </p:cNvPr>
          <p:cNvSpPr>
            <a:spLocks noGrp="1"/>
          </p:cNvSpPr>
          <p:nvPr>
            <p:ph type="title"/>
          </p:nvPr>
        </p:nvSpPr>
        <p:spPr>
          <a:xfrm>
            <a:off x="612648" y="548640"/>
            <a:ext cx="10515600" cy="1132258"/>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423E6A-A07C-BF0D-EA30-9A8A854E48F1}"/>
              </a:ext>
            </a:extLst>
          </p:cNvPr>
          <p:cNvSpPr>
            <a:spLocks noGrp="1"/>
          </p:cNvSpPr>
          <p:nvPr>
            <p:ph type="body" orient="vert" idx="1"/>
          </p:nvPr>
        </p:nvSpPr>
        <p:spPr>
          <a:xfrm>
            <a:off x="612648" y="1680898"/>
            <a:ext cx="10515600" cy="44960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C9908-8F95-8DFC-72CC-158552B56735}"/>
              </a:ext>
            </a:extLst>
          </p:cNvPr>
          <p:cNvSpPr>
            <a:spLocks noGrp="1"/>
          </p:cNvSpPr>
          <p:nvPr>
            <p:ph type="dt" sz="half" idx="10"/>
          </p:nvPr>
        </p:nvSpPr>
        <p:spPr/>
        <p:txBody>
          <a:bodyPr/>
          <a:lstStyle/>
          <a:p>
            <a:fld id="{7104EDB3-C0E8-45F8-9E1D-1B6C8D1880C0}" type="datetime1">
              <a:rPr lang="en-US" smtClean="0"/>
              <a:t>4/12/2026</a:t>
            </a:fld>
            <a:endParaRPr lang="en-US"/>
          </a:p>
        </p:txBody>
      </p:sp>
      <p:sp>
        <p:nvSpPr>
          <p:cNvPr id="5" name="Footer Placeholder 4">
            <a:extLst>
              <a:ext uri="{FF2B5EF4-FFF2-40B4-BE49-F238E27FC236}">
                <a16:creationId xmlns:a16="http://schemas.microsoft.com/office/drawing/2014/main" id="{2C26C9BE-9060-50CB-2BB7-07307FF89A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4A835B-97D3-BC22-F0B8-4986D4636271}"/>
              </a:ext>
            </a:extLst>
          </p:cNvPr>
          <p:cNvSpPr>
            <a:spLocks noGrp="1"/>
          </p:cNvSpPr>
          <p:nvPr>
            <p:ph type="sldNum" sz="quarter" idx="12"/>
          </p:nvPr>
        </p:nvSpPr>
        <p:spPr/>
        <p:txBody>
          <a:bodyPr/>
          <a:lstStyle/>
          <a:p>
            <a:fld id="{CC057153-B650-4DEB-B370-79DDCFDCE934}" type="slidenum">
              <a:rPr lang="en-US" smtClean="0"/>
              <a:t>‹N›</a:t>
            </a:fld>
            <a:endParaRPr lang="en-US"/>
          </a:p>
        </p:txBody>
      </p:sp>
    </p:spTree>
    <p:extLst>
      <p:ext uri="{BB962C8B-B14F-4D97-AF65-F5344CB8AC3E}">
        <p14:creationId xmlns:p14="http://schemas.microsoft.com/office/powerpoint/2010/main" val="3584777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B0252-346C-F6F4-3642-19F571550D45}"/>
              </a:ext>
            </a:extLst>
          </p:cNvPr>
          <p:cNvSpPr>
            <a:spLocks noGrp="1"/>
          </p:cNvSpPr>
          <p:nvPr>
            <p:ph type="title" orient="vert"/>
          </p:nvPr>
        </p:nvSpPr>
        <p:spPr>
          <a:xfrm>
            <a:off x="9634888" y="578497"/>
            <a:ext cx="2047037" cy="559846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798DA36-7351-9D6A-518B-678AB8A507D3}"/>
              </a:ext>
            </a:extLst>
          </p:cNvPr>
          <p:cNvSpPr>
            <a:spLocks noGrp="1"/>
          </p:cNvSpPr>
          <p:nvPr>
            <p:ph type="body" orient="vert" idx="1"/>
          </p:nvPr>
        </p:nvSpPr>
        <p:spPr>
          <a:xfrm>
            <a:off x="838200" y="578497"/>
            <a:ext cx="8796688" cy="55984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846BDFF-D746-836C-04B8-CA89AD5D1466}"/>
              </a:ext>
            </a:extLst>
          </p:cNvPr>
          <p:cNvSpPr>
            <a:spLocks noGrp="1"/>
          </p:cNvSpPr>
          <p:nvPr>
            <p:ph type="dt" sz="half" idx="10"/>
          </p:nvPr>
        </p:nvSpPr>
        <p:spPr/>
        <p:txBody>
          <a:bodyPr/>
          <a:lstStyle/>
          <a:p>
            <a:fld id="{9CF0EC4B-54ED-4041-B552-9BA760FA3DBA}" type="datetime1">
              <a:rPr lang="en-US" smtClean="0"/>
              <a:t>4/12/2026</a:t>
            </a:fld>
            <a:endParaRPr lang="en-US"/>
          </a:p>
        </p:txBody>
      </p:sp>
      <p:sp>
        <p:nvSpPr>
          <p:cNvPr id="5" name="Footer Placeholder 4">
            <a:extLst>
              <a:ext uri="{FF2B5EF4-FFF2-40B4-BE49-F238E27FC236}">
                <a16:creationId xmlns:a16="http://schemas.microsoft.com/office/drawing/2014/main" id="{919AA929-A9E6-FF9C-0C59-177F892D6A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16D893-7E81-90DC-4139-7687B39C3AC8}"/>
              </a:ext>
            </a:extLst>
          </p:cNvPr>
          <p:cNvSpPr>
            <a:spLocks noGrp="1"/>
          </p:cNvSpPr>
          <p:nvPr>
            <p:ph type="sldNum" sz="quarter" idx="12"/>
          </p:nvPr>
        </p:nvSpPr>
        <p:spPr/>
        <p:txBody>
          <a:bodyPr/>
          <a:lstStyle/>
          <a:p>
            <a:fld id="{CC057153-B650-4DEB-B370-79DDCFDCE934}" type="slidenum">
              <a:rPr lang="en-US" smtClean="0"/>
              <a:t>‹N›</a:t>
            </a:fld>
            <a:endParaRPr lang="en-US"/>
          </a:p>
        </p:txBody>
      </p:sp>
    </p:spTree>
    <p:extLst>
      <p:ext uri="{BB962C8B-B14F-4D97-AF65-F5344CB8AC3E}">
        <p14:creationId xmlns:p14="http://schemas.microsoft.com/office/powerpoint/2010/main" val="570589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it-IT" smtClean="0"/>
              <a:pPr/>
              <a:t>‹N›</a:t>
            </a:fld>
            <a:endParaRPr lang="it-IT"/>
          </a:p>
        </p:txBody>
      </p:sp>
    </p:spTree>
    <p:extLst>
      <p:ext uri="{BB962C8B-B14F-4D97-AF65-F5344CB8AC3E}">
        <p14:creationId xmlns:p14="http://schemas.microsoft.com/office/powerpoint/2010/main" val="13589171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it-IT" smtClean="0"/>
              <a:pPr/>
              <a:t>‹N›</a:t>
            </a:fld>
            <a:endParaRPr lang="it-IT"/>
          </a:p>
        </p:txBody>
      </p:sp>
    </p:spTree>
    <p:extLst>
      <p:ext uri="{BB962C8B-B14F-4D97-AF65-F5344CB8AC3E}">
        <p14:creationId xmlns:p14="http://schemas.microsoft.com/office/powerpoint/2010/main" val="41084458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it-IT" smtClean="0"/>
              <a:pPr/>
              <a:t>‹N›</a:t>
            </a:fld>
            <a:endParaRPr lang="it-IT"/>
          </a:p>
        </p:txBody>
      </p:sp>
    </p:spTree>
    <p:extLst>
      <p:ext uri="{BB962C8B-B14F-4D97-AF65-F5344CB8AC3E}">
        <p14:creationId xmlns:p14="http://schemas.microsoft.com/office/powerpoint/2010/main" val="40654435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it-IT" smtClean="0"/>
              <a:pPr/>
              <a:t>‹N›</a:t>
            </a:fld>
            <a:endParaRPr lang="it-IT"/>
          </a:p>
        </p:txBody>
      </p:sp>
    </p:spTree>
    <p:extLst>
      <p:ext uri="{BB962C8B-B14F-4D97-AF65-F5344CB8AC3E}">
        <p14:creationId xmlns:p14="http://schemas.microsoft.com/office/powerpoint/2010/main" val="4238081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it-IT" smtClean="0"/>
              <a:pPr/>
              <a:t>‹N›</a:t>
            </a:fld>
            <a:endParaRPr lang="it-IT"/>
          </a:p>
        </p:txBody>
      </p:sp>
    </p:spTree>
    <p:extLst>
      <p:ext uri="{BB962C8B-B14F-4D97-AF65-F5344CB8AC3E}">
        <p14:creationId xmlns:p14="http://schemas.microsoft.com/office/powerpoint/2010/main" val="15004195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rmAutofit/>
          </a:bodyPr>
          <a:lstStyle>
            <a:lvl1pPr marL="609585" lvl="0" indent="-406390">
              <a:spcBef>
                <a:spcPts val="0"/>
              </a:spcBef>
              <a:spcAft>
                <a:spcPts val="0"/>
              </a:spcAft>
              <a:buSzPts val="1200"/>
              <a:buChar char="●"/>
              <a:defRPr sz="160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it-IT" smtClean="0"/>
              <a:pPr/>
              <a:t>‹N›</a:t>
            </a:fld>
            <a:endParaRPr lang="it-IT"/>
          </a:p>
        </p:txBody>
      </p:sp>
    </p:spTree>
    <p:extLst>
      <p:ext uri="{BB962C8B-B14F-4D97-AF65-F5344CB8AC3E}">
        <p14:creationId xmlns:p14="http://schemas.microsoft.com/office/powerpoint/2010/main" val="594642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it-IT" smtClean="0"/>
              <a:pPr/>
              <a:t>‹N›</a:t>
            </a:fld>
            <a:endParaRPr lang="it-IT"/>
          </a:p>
        </p:txBody>
      </p:sp>
    </p:spTree>
    <p:extLst>
      <p:ext uri="{BB962C8B-B14F-4D97-AF65-F5344CB8AC3E}">
        <p14:creationId xmlns:p14="http://schemas.microsoft.com/office/powerpoint/2010/main" val="6142910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it-IT" smtClean="0"/>
              <a:pPr/>
              <a:t>‹N›</a:t>
            </a:fld>
            <a:endParaRPr lang="it-IT"/>
          </a:p>
        </p:txBody>
      </p:sp>
    </p:spTree>
    <p:extLst>
      <p:ext uri="{BB962C8B-B14F-4D97-AF65-F5344CB8AC3E}">
        <p14:creationId xmlns:p14="http://schemas.microsoft.com/office/powerpoint/2010/main" val="1672664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51C1210E-201E-4473-82AC-2466F5386C38}" type="datetime1">
              <a:rPr lang="en-US" smtClean="0"/>
              <a:t>4/12/2026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‹N›</a:t>
            </a:fld>
            <a:endParaRPr lang="en-US"/>
          </a:p>
        </p:txBody>
      </p:sp>
    </p:spTree>
    <p:extLst>
      <p:ext uri="{BB962C8B-B14F-4D97-AF65-F5344CB8AC3E}">
        <p14:creationId xmlns:p14="http://schemas.microsoft.com/office/powerpoint/2010/main" val="30153341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rm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it-IT" smtClean="0"/>
              <a:pPr/>
              <a:t>‹N›</a:t>
            </a:fld>
            <a:endParaRPr lang="it-IT"/>
          </a:p>
        </p:txBody>
      </p:sp>
    </p:spTree>
    <p:extLst>
      <p:ext uri="{BB962C8B-B14F-4D97-AF65-F5344CB8AC3E}">
        <p14:creationId xmlns:p14="http://schemas.microsoft.com/office/powerpoint/2010/main" val="18658243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rmAutofit/>
          </a:bodyPr>
          <a:lstStyle>
            <a:lvl1pPr marL="609585" lvl="0" indent="-457189" algn="ctr">
              <a:spcBef>
                <a:spcPts val="0"/>
              </a:spcBef>
              <a:spcAft>
                <a:spcPts val="0"/>
              </a:spcAft>
              <a:buSzPts val="1800"/>
              <a:buChar char="●"/>
              <a:defRPr/>
            </a:lvl1pPr>
            <a:lvl2pPr marL="1219170" lvl="1" indent="-423323" algn="ctr">
              <a:spcBef>
                <a:spcPts val="0"/>
              </a:spcBef>
              <a:spcAft>
                <a:spcPts val="0"/>
              </a:spcAft>
              <a:buSzPts val="1400"/>
              <a:buChar char="○"/>
              <a:defRPr/>
            </a:lvl2pPr>
            <a:lvl3pPr marL="1828754" lvl="2" indent="-423323" algn="ctr">
              <a:spcBef>
                <a:spcPts val="0"/>
              </a:spcBef>
              <a:spcAft>
                <a:spcPts val="0"/>
              </a:spcAft>
              <a:buSzPts val="1400"/>
              <a:buChar char="■"/>
              <a:defRPr/>
            </a:lvl3pPr>
            <a:lvl4pPr marL="2438339" lvl="3" indent="-423323" algn="ctr">
              <a:spcBef>
                <a:spcPts val="0"/>
              </a:spcBef>
              <a:spcAft>
                <a:spcPts val="0"/>
              </a:spcAft>
              <a:buSzPts val="1400"/>
              <a:buChar char="●"/>
              <a:defRPr/>
            </a:lvl4pPr>
            <a:lvl5pPr marL="3047924" lvl="4" indent="-423323" algn="ctr">
              <a:spcBef>
                <a:spcPts val="0"/>
              </a:spcBef>
              <a:spcAft>
                <a:spcPts val="0"/>
              </a:spcAft>
              <a:buSzPts val="1400"/>
              <a:buChar char="○"/>
              <a:defRPr/>
            </a:lvl5pPr>
            <a:lvl6pPr marL="3657509" lvl="5" indent="-423323" algn="ctr">
              <a:spcBef>
                <a:spcPts val="0"/>
              </a:spcBef>
              <a:spcAft>
                <a:spcPts val="0"/>
              </a:spcAft>
              <a:buSzPts val="1400"/>
              <a:buChar char="■"/>
              <a:defRPr/>
            </a:lvl6pPr>
            <a:lvl7pPr marL="4267093" lvl="6" indent="-423323" algn="ctr">
              <a:spcBef>
                <a:spcPts val="0"/>
              </a:spcBef>
              <a:spcAft>
                <a:spcPts val="0"/>
              </a:spcAft>
              <a:buSzPts val="1400"/>
              <a:buChar char="●"/>
              <a:defRPr/>
            </a:lvl7pPr>
            <a:lvl8pPr marL="4876678" lvl="7" indent="-423323" algn="ctr">
              <a:spcBef>
                <a:spcPts val="0"/>
              </a:spcBef>
              <a:spcAft>
                <a:spcPts val="0"/>
              </a:spcAft>
              <a:buSzPts val="1400"/>
              <a:buChar char="○"/>
              <a:defRPr/>
            </a:lvl8pPr>
            <a:lvl9pPr marL="5486263" lvl="8" indent="-423323"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it-IT" smtClean="0"/>
              <a:pPr/>
              <a:t>‹N›</a:t>
            </a:fld>
            <a:endParaRPr lang="it-IT"/>
          </a:p>
        </p:txBody>
      </p:sp>
    </p:spTree>
    <p:extLst>
      <p:ext uri="{BB962C8B-B14F-4D97-AF65-F5344CB8AC3E}">
        <p14:creationId xmlns:p14="http://schemas.microsoft.com/office/powerpoint/2010/main" val="10031832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it-IT" smtClean="0"/>
              <a:pPr/>
              <a:t>‹N›</a:t>
            </a:fld>
            <a:endParaRPr lang="it-IT"/>
          </a:p>
        </p:txBody>
      </p:sp>
    </p:spTree>
    <p:extLst>
      <p:ext uri="{BB962C8B-B14F-4D97-AF65-F5344CB8AC3E}">
        <p14:creationId xmlns:p14="http://schemas.microsoft.com/office/powerpoint/2010/main" val="21211227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D212F89C-43AC-492B-AACF-EFCF8AC5BF6D}" type="datetimeFigureOut">
              <a:rPr lang="it-IT" smtClean="0"/>
              <a:t>14/04/2026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F00C13E-C1A7-4687-802A-9E52DC5BB9DB}" type="slidenum">
              <a:rPr lang="it-IT" smtClean="0"/>
              <a:t>‹N›</a:t>
            </a:fld>
            <a:endParaRPr lang="it-IT"/>
          </a:p>
        </p:txBody>
      </p:sp>
    </p:spTree>
    <p:extLst>
      <p:ext uri="{BB962C8B-B14F-4D97-AF65-F5344CB8AC3E}">
        <p14:creationId xmlns:p14="http://schemas.microsoft.com/office/powerpoint/2010/main" val="2245505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D212F89C-43AC-492B-AACF-EFCF8AC5BF6D}" type="datetimeFigureOut">
              <a:rPr lang="it-IT" smtClean="0"/>
              <a:t>14/04/2026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F00C13E-C1A7-4687-802A-9E52DC5BB9DB}" type="slidenum">
              <a:rPr lang="it-IT" smtClean="0"/>
              <a:t>‹N›</a:t>
            </a:fld>
            <a:endParaRPr lang="it-IT"/>
          </a:p>
        </p:txBody>
      </p:sp>
    </p:spTree>
    <p:extLst>
      <p:ext uri="{BB962C8B-B14F-4D97-AF65-F5344CB8AC3E}">
        <p14:creationId xmlns:p14="http://schemas.microsoft.com/office/powerpoint/2010/main" val="19707209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shade val="82000"/>
                  </a:schemeClr>
                </a:solidFill>
              </a:defRPr>
            </a:lvl1pPr>
            <a:lvl2pPr marL="457200" indent="0">
              <a:buNone/>
              <a:defRPr sz="2000">
                <a:solidFill>
                  <a:schemeClr val="tx1">
                    <a:shade val="82000"/>
                  </a:schemeClr>
                </a:solidFill>
              </a:defRPr>
            </a:lvl2pPr>
            <a:lvl3pPr marL="914400" indent="0">
              <a:buNone/>
              <a:defRPr sz="1800">
                <a:solidFill>
                  <a:schemeClr val="tx1">
                    <a:shade val="82000"/>
                  </a:schemeClr>
                </a:solidFill>
              </a:defRPr>
            </a:lvl3pPr>
            <a:lvl4pPr marL="1371600" indent="0">
              <a:buNone/>
              <a:defRPr sz="1600">
                <a:solidFill>
                  <a:schemeClr val="tx1">
                    <a:shade val="82000"/>
                  </a:schemeClr>
                </a:solidFill>
              </a:defRPr>
            </a:lvl4pPr>
            <a:lvl5pPr marL="1828800" indent="0">
              <a:buNone/>
              <a:defRPr sz="1600">
                <a:solidFill>
                  <a:schemeClr val="tx1">
                    <a:shade val="82000"/>
                  </a:schemeClr>
                </a:solidFill>
              </a:defRPr>
            </a:lvl5pPr>
            <a:lvl6pPr marL="2286000" indent="0">
              <a:buNone/>
              <a:defRPr sz="1600">
                <a:solidFill>
                  <a:schemeClr val="tx1">
                    <a:shade val="82000"/>
                  </a:schemeClr>
                </a:solidFill>
              </a:defRPr>
            </a:lvl6pPr>
            <a:lvl7pPr marL="2743200" indent="0">
              <a:buNone/>
              <a:defRPr sz="1600">
                <a:solidFill>
                  <a:schemeClr val="tx1">
                    <a:shade val="82000"/>
                  </a:schemeClr>
                </a:solidFill>
              </a:defRPr>
            </a:lvl7pPr>
            <a:lvl8pPr marL="3200400" indent="0">
              <a:buNone/>
              <a:defRPr sz="1600">
                <a:solidFill>
                  <a:schemeClr val="tx1">
                    <a:shade val="82000"/>
                  </a:schemeClr>
                </a:solidFill>
              </a:defRPr>
            </a:lvl8pPr>
            <a:lvl9pPr marL="3657600" indent="0">
              <a:buNone/>
              <a:defRPr sz="1600">
                <a:solidFill>
                  <a:schemeClr val="tx1">
                    <a:shade val="82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D212F89C-43AC-492B-AACF-EFCF8AC5BF6D}" type="datetimeFigureOut">
              <a:rPr lang="it-IT" smtClean="0"/>
              <a:t>14/04/2026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F00C13E-C1A7-4687-802A-9E52DC5BB9DB}" type="slidenum">
              <a:rPr lang="it-IT" smtClean="0"/>
              <a:t>‹N›</a:t>
            </a:fld>
            <a:endParaRPr lang="it-IT"/>
          </a:p>
        </p:txBody>
      </p:sp>
    </p:spTree>
    <p:extLst>
      <p:ext uri="{BB962C8B-B14F-4D97-AF65-F5344CB8AC3E}">
        <p14:creationId xmlns:p14="http://schemas.microsoft.com/office/powerpoint/2010/main" val="17690768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D212F89C-43AC-492B-AACF-EFCF8AC5BF6D}" type="datetimeFigureOut">
              <a:rPr lang="it-IT" smtClean="0"/>
              <a:t>14/04/2026</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9F00C13E-C1A7-4687-802A-9E52DC5BB9DB}" type="slidenum">
              <a:rPr lang="it-IT" smtClean="0"/>
              <a:t>‹N›</a:t>
            </a:fld>
            <a:endParaRPr lang="it-IT"/>
          </a:p>
        </p:txBody>
      </p:sp>
    </p:spTree>
    <p:extLst>
      <p:ext uri="{BB962C8B-B14F-4D97-AF65-F5344CB8AC3E}">
        <p14:creationId xmlns:p14="http://schemas.microsoft.com/office/powerpoint/2010/main" val="34138322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D212F89C-43AC-492B-AACF-EFCF8AC5BF6D}" type="datetimeFigureOut">
              <a:rPr lang="it-IT" smtClean="0"/>
              <a:t>14/04/2026</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9F00C13E-C1A7-4687-802A-9E52DC5BB9DB}" type="slidenum">
              <a:rPr lang="it-IT" smtClean="0"/>
              <a:t>‹N›</a:t>
            </a:fld>
            <a:endParaRPr lang="it-IT"/>
          </a:p>
        </p:txBody>
      </p:sp>
    </p:spTree>
    <p:extLst>
      <p:ext uri="{BB962C8B-B14F-4D97-AF65-F5344CB8AC3E}">
        <p14:creationId xmlns:p14="http://schemas.microsoft.com/office/powerpoint/2010/main" val="25239795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D212F89C-43AC-492B-AACF-EFCF8AC5BF6D}" type="datetimeFigureOut">
              <a:rPr lang="it-IT" smtClean="0"/>
              <a:t>14/04/2026</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9F00C13E-C1A7-4687-802A-9E52DC5BB9DB}" type="slidenum">
              <a:rPr lang="it-IT" smtClean="0"/>
              <a:t>‹N›</a:t>
            </a:fld>
            <a:endParaRPr lang="it-IT"/>
          </a:p>
        </p:txBody>
      </p:sp>
    </p:spTree>
    <p:extLst>
      <p:ext uri="{BB962C8B-B14F-4D97-AF65-F5344CB8AC3E}">
        <p14:creationId xmlns:p14="http://schemas.microsoft.com/office/powerpoint/2010/main" val="8169359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12F89C-43AC-492B-AACF-EFCF8AC5BF6D}" type="datetimeFigureOut">
              <a:rPr lang="it-IT" smtClean="0"/>
              <a:t>14/04/2026</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9F00C13E-C1A7-4687-802A-9E52DC5BB9DB}" type="slidenum">
              <a:rPr lang="it-IT" smtClean="0"/>
              <a:t>‹N›</a:t>
            </a:fld>
            <a:endParaRPr lang="it-IT"/>
          </a:p>
        </p:txBody>
      </p:sp>
    </p:spTree>
    <p:extLst>
      <p:ext uri="{BB962C8B-B14F-4D97-AF65-F5344CB8AC3E}">
        <p14:creationId xmlns:p14="http://schemas.microsoft.com/office/powerpoint/2010/main" val="129244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p:txBody>
          <a:bodyPr/>
          <a:lstStyle/>
          <a:p>
            <a:fld id="{B01EA198-6CAB-4B8F-B93F-1F9C8C4B6CE7}" type="datetime1">
              <a:rPr lang="en-US" smtClean="0"/>
              <a:t>4/12/2026</a:t>
            </a:fld>
            <a:endParaRPr lang="en-US"/>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CC057153-B650-4DEB-B370-79DDCFDCE934}" type="slidenum">
              <a:rPr lang="en-US" smtClean="0"/>
              <a:t>‹N›</a:t>
            </a:fld>
            <a:endParaRPr lang="en-US"/>
          </a:p>
        </p:txBody>
      </p:sp>
    </p:spTree>
    <p:extLst>
      <p:ext uri="{BB962C8B-B14F-4D97-AF65-F5344CB8AC3E}">
        <p14:creationId xmlns:p14="http://schemas.microsoft.com/office/powerpoint/2010/main" val="25473729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D212F89C-43AC-492B-AACF-EFCF8AC5BF6D}" type="datetimeFigureOut">
              <a:rPr lang="it-IT" smtClean="0"/>
              <a:t>14/04/2026</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9F00C13E-C1A7-4687-802A-9E52DC5BB9DB}" type="slidenum">
              <a:rPr lang="it-IT" smtClean="0"/>
              <a:t>‹N›</a:t>
            </a:fld>
            <a:endParaRPr lang="it-IT"/>
          </a:p>
        </p:txBody>
      </p:sp>
    </p:spTree>
    <p:extLst>
      <p:ext uri="{BB962C8B-B14F-4D97-AF65-F5344CB8AC3E}">
        <p14:creationId xmlns:p14="http://schemas.microsoft.com/office/powerpoint/2010/main" val="30560056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D212F89C-43AC-492B-AACF-EFCF8AC5BF6D}" type="datetimeFigureOut">
              <a:rPr lang="it-IT" smtClean="0"/>
              <a:t>14/04/2026</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9F00C13E-C1A7-4687-802A-9E52DC5BB9DB}" type="slidenum">
              <a:rPr lang="it-IT" smtClean="0"/>
              <a:t>‹N›</a:t>
            </a:fld>
            <a:endParaRPr lang="it-IT"/>
          </a:p>
        </p:txBody>
      </p:sp>
    </p:spTree>
    <p:extLst>
      <p:ext uri="{BB962C8B-B14F-4D97-AF65-F5344CB8AC3E}">
        <p14:creationId xmlns:p14="http://schemas.microsoft.com/office/powerpoint/2010/main" val="36848302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D212F89C-43AC-492B-AACF-EFCF8AC5BF6D}" type="datetimeFigureOut">
              <a:rPr lang="it-IT" smtClean="0"/>
              <a:t>14/04/2026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F00C13E-C1A7-4687-802A-9E52DC5BB9DB}" type="slidenum">
              <a:rPr lang="it-IT" smtClean="0"/>
              <a:t>‹N›</a:t>
            </a:fld>
            <a:endParaRPr lang="it-IT"/>
          </a:p>
        </p:txBody>
      </p:sp>
    </p:spTree>
    <p:extLst>
      <p:ext uri="{BB962C8B-B14F-4D97-AF65-F5344CB8AC3E}">
        <p14:creationId xmlns:p14="http://schemas.microsoft.com/office/powerpoint/2010/main" val="4446370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D212F89C-43AC-492B-AACF-EFCF8AC5BF6D}" type="datetimeFigureOut">
              <a:rPr lang="it-IT" smtClean="0"/>
              <a:t>14/04/2026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F00C13E-C1A7-4687-802A-9E52DC5BB9DB}" type="slidenum">
              <a:rPr lang="it-IT" smtClean="0"/>
              <a:t>‹N›</a:t>
            </a:fld>
            <a:endParaRPr lang="it-IT"/>
          </a:p>
        </p:txBody>
      </p:sp>
    </p:spTree>
    <p:extLst>
      <p:ext uri="{BB962C8B-B14F-4D97-AF65-F5344CB8AC3E}">
        <p14:creationId xmlns:p14="http://schemas.microsoft.com/office/powerpoint/2010/main" val="1241882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2E861E-DFBA-B4AA-9356-CDE3D3F57C04}"/>
              </a:ext>
            </a:extLst>
          </p:cNvPr>
          <p:cNvSpPr>
            <a:spLocks noGrp="1"/>
          </p:cNvSpPr>
          <p:nvPr>
            <p:ph sz="half" idx="1"/>
          </p:nvPr>
        </p:nvSpPr>
        <p:spPr>
          <a:xfrm>
            <a:off x="61264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51D7538-EC5A-3EE7-176F-A58920C507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CA06041F-4525-44D5-AA4F-332294BF1F56}" type="datetime1">
              <a:rPr lang="en-US" smtClean="0"/>
              <a:t>4/12/2026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‹N›</a:t>
            </a:fld>
            <a:endParaRPr lang="en-US"/>
          </a:p>
        </p:txBody>
      </p:sp>
    </p:spTree>
    <p:extLst>
      <p:ext uri="{BB962C8B-B14F-4D97-AF65-F5344CB8AC3E}">
        <p14:creationId xmlns:p14="http://schemas.microsoft.com/office/powerpoint/2010/main" val="1761273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DA52B0-7419-A946-4523-6D34BCAD26D1}"/>
              </a:ext>
            </a:extLst>
          </p:cNvPr>
          <p:cNvSpPr>
            <a:spLocks noGrp="1"/>
          </p:cNvSpPr>
          <p:nvPr>
            <p:ph sz="half" idx="2"/>
          </p:nvPr>
        </p:nvSpPr>
        <p:spPr>
          <a:xfrm>
            <a:off x="609600" y="2386894"/>
            <a:ext cx="5157787"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F9557091-BBDF-4EB9-BA6B-2BB67AC4FC0F}" type="datetime1">
              <a:rPr lang="en-US" smtClean="0"/>
              <a:t>4/12/2026</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‹N›</a:t>
            </a:fld>
            <a:endParaRPr lang="en-US"/>
          </a:p>
        </p:txBody>
      </p:sp>
    </p:spTree>
    <p:extLst>
      <p:ext uri="{BB962C8B-B14F-4D97-AF65-F5344CB8AC3E}">
        <p14:creationId xmlns:p14="http://schemas.microsoft.com/office/powerpoint/2010/main" val="2553764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2D6B226B-77A6-410C-9796-083F278E0125}" type="datetime1">
              <a:rPr lang="en-US" smtClean="0"/>
              <a:t>4/12/2026</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‹N›</a:t>
            </a:fld>
            <a:endParaRPr lang="en-US"/>
          </a:p>
        </p:txBody>
      </p:sp>
    </p:spTree>
    <p:extLst>
      <p:ext uri="{BB962C8B-B14F-4D97-AF65-F5344CB8AC3E}">
        <p14:creationId xmlns:p14="http://schemas.microsoft.com/office/powerpoint/2010/main" val="2011295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A23A578B-D289-4C40-8593-3D356C49DA58}" type="datetime1">
              <a:rPr lang="en-US" smtClean="0"/>
              <a:t>4/12/2026</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‹N›</a:t>
            </a:fld>
            <a:endParaRPr lang="en-US"/>
          </a:p>
        </p:txBody>
      </p:sp>
    </p:spTree>
    <p:extLst>
      <p:ext uri="{BB962C8B-B14F-4D97-AF65-F5344CB8AC3E}">
        <p14:creationId xmlns:p14="http://schemas.microsoft.com/office/powerpoint/2010/main" val="273263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713DFAE3-14DB-48A7-A80F-80DDB072CE3D}" type="datetime1">
              <a:rPr lang="en-US" smtClean="0"/>
              <a:t>4/12/2026</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‹N›</a:t>
            </a:fld>
            <a:endParaRPr lang="en-US"/>
          </a:p>
        </p:txBody>
      </p:sp>
    </p:spTree>
    <p:extLst>
      <p:ext uri="{BB962C8B-B14F-4D97-AF65-F5344CB8AC3E}">
        <p14:creationId xmlns:p14="http://schemas.microsoft.com/office/powerpoint/2010/main" val="2155334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p:nvPr>
        </p:nvSpPr>
        <p:spPr>
          <a:xfrm>
            <a:off x="5063319" y="657103"/>
            <a:ext cx="6483687" cy="55559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92C5EAEF-6478-4102-8F5D-A5FE9FC97ACB}" type="datetime1">
              <a:rPr lang="en-US" smtClean="0"/>
              <a:t>4/12/2026</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‹N›</a:t>
            </a:fld>
            <a:endParaRPr lang="en-US"/>
          </a:p>
        </p:txBody>
      </p:sp>
    </p:spTree>
    <p:extLst>
      <p:ext uri="{BB962C8B-B14F-4D97-AF65-F5344CB8AC3E}">
        <p14:creationId xmlns:p14="http://schemas.microsoft.com/office/powerpoint/2010/main" val="2711992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67F45AC6-C491-4585-A584-9CE2AF7D5500}" type="datetime1">
              <a:rPr lang="en-US" smtClean="0"/>
              <a:t>4/12/2026</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‹N›</a:t>
            </a:fld>
            <a:endParaRPr lang="en-US"/>
          </a:p>
        </p:txBody>
      </p:sp>
    </p:spTree>
    <p:extLst>
      <p:ext uri="{BB962C8B-B14F-4D97-AF65-F5344CB8AC3E}">
        <p14:creationId xmlns:p14="http://schemas.microsoft.com/office/powerpoint/2010/main" val="113967857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79" r:id="rId6"/>
    <p:sldLayoutId id="2147483675" r:id="rId7"/>
    <p:sldLayoutId id="2147483676" r:id="rId8"/>
    <p:sldLayoutId id="2147483677" r:id="rId9"/>
    <p:sldLayoutId id="2147483678" r:id="rId10"/>
    <p:sldLayoutId id="2147483680" r:id="rId11"/>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it-IT" smtClean="0"/>
              <a:pPr/>
              <a:t>‹N›</a:t>
            </a:fld>
            <a:endParaRPr lang="it-IT"/>
          </a:p>
        </p:txBody>
      </p:sp>
    </p:spTree>
    <p:extLst>
      <p:ext uri="{BB962C8B-B14F-4D97-AF65-F5344CB8AC3E}">
        <p14:creationId xmlns:p14="http://schemas.microsoft.com/office/powerpoint/2010/main" val="2602615538"/>
      </p:ext>
    </p:extLst>
  </p:cSld>
  <p:clrMap bg1="lt1" tx1="dk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hade val="82000"/>
                  </a:schemeClr>
                </a:solidFill>
              </a:defRPr>
            </a:lvl1pPr>
          </a:lstStyle>
          <a:p>
            <a:fld id="{D212F89C-43AC-492B-AACF-EFCF8AC5BF6D}" type="datetimeFigureOut">
              <a:rPr lang="it-IT" smtClean="0"/>
              <a:t>14/04/2026</a:t>
            </a:fld>
            <a:endParaRPr lang="it-I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hade val="82000"/>
                  </a:schemeClr>
                </a:solidFill>
              </a:defRPr>
            </a:lvl1pPr>
          </a:lstStyle>
          <a:p>
            <a:endParaRPr lang="it-I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hade val="82000"/>
                  </a:schemeClr>
                </a:solidFill>
              </a:defRPr>
            </a:lvl1pPr>
          </a:lstStyle>
          <a:p>
            <a:fld id="{9F00C13E-C1A7-4687-802A-9E52DC5BB9DB}" type="slidenum">
              <a:rPr lang="it-IT" smtClean="0"/>
              <a:t>‹N›</a:t>
            </a:fld>
            <a:endParaRPr lang="it-IT"/>
          </a:p>
        </p:txBody>
      </p:sp>
    </p:spTree>
    <p:extLst>
      <p:ext uri="{BB962C8B-B14F-4D97-AF65-F5344CB8AC3E}">
        <p14:creationId xmlns:p14="http://schemas.microsoft.com/office/powerpoint/2010/main" val="964318359"/>
      </p:ext>
    </p:extLst>
  </p:cSld>
  <p:clrMap bg1="dk1" tx1="lt1" bg2="dk2"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jpeg"/><Relationship Id="rId7"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4.xml"/><Relationship Id="rId5" Type="http://schemas.openxmlformats.org/officeDocument/2006/relationships/image" Target="../media/image20.emf"/><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jpeg"/><Relationship Id="rId7" Type="http://schemas.microsoft.com/office/2007/relationships/hdphoto" Target="../media/hdphoto2.wdp"/><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A875D55-4A80-43E9-38F6-27E366493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magine 3">
            <a:extLst>
              <a:ext uri="{FF2B5EF4-FFF2-40B4-BE49-F238E27FC236}">
                <a16:creationId xmlns:a16="http://schemas.microsoft.com/office/drawing/2014/main" id="{9178F211-0582-7F1E-FF8F-42B3472ED5C5}"/>
              </a:ext>
            </a:extLst>
          </p:cNvPr>
          <p:cNvPicPr>
            <a:picLocks noChangeAspect="1" noChangeArrowheads="1"/>
          </p:cNvPicPr>
          <p:nvPr/>
        </p:nvPicPr>
        <p:blipFill>
          <a:blip r:embed="rId3">
            <a:alphaModFix amt="60000"/>
            <a:extLst>
              <a:ext uri="{28A0092B-C50C-407E-A947-70E740481C1C}">
                <a14:useLocalDpi xmlns:a14="http://schemas.microsoft.com/office/drawing/2010/main" val="0"/>
              </a:ext>
            </a:extLst>
          </a:blip>
          <a:srcRect t="25862" r="-1" b="23934"/>
          <a:stretch>
            <a:fillRect/>
          </a:stretch>
        </p:blipFill>
        <p:spPr bwMode="auto">
          <a:xfrm rot="21600000">
            <a:off x="1" y="1"/>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238BEF65-19FC-A0EF-4802-D0BCCC6CAE0F}"/>
              </a:ext>
            </a:extLst>
          </p:cNvPr>
          <p:cNvSpPr>
            <a:spLocks noGrp="1"/>
          </p:cNvSpPr>
          <p:nvPr>
            <p:ph type="ctrTitle"/>
          </p:nvPr>
        </p:nvSpPr>
        <p:spPr>
          <a:xfrm>
            <a:off x="702350" y="1442072"/>
            <a:ext cx="10787294" cy="1784717"/>
          </a:xfrm>
        </p:spPr>
        <p:txBody>
          <a:bodyPr anchor="ctr">
            <a:noAutofit/>
          </a:bodyPr>
          <a:lstStyle/>
          <a:p>
            <a:r>
              <a:rPr lang="en-US" sz="5400" b="0" dirty="0">
                <a:effectLst>
                  <a:glow rad="38100">
                    <a:schemeClr val="bg1">
                      <a:lumMod val="95000"/>
                      <a:lumOff val="5000"/>
                      <a:alpha val="50000"/>
                    </a:schemeClr>
                  </a:glow>
                  <a:outerShdw blurRad="63500" sx="102000" sy="102000" algn="ctr" rotWithShape="0">
                    <a:schemeClr val="bg1">
                      <a:lumMod val="85000"/>
                      <a:lumOff val="15000"/>
                      <a:alpha val="40000"/>
                    </a:schemeClr>
                  </a:outerShdw>
                </a:effectLst>
                <a:latin typeface="Source Sans Pro SemiBold" panose="020B0603030403020204" pitchFamily="34" charset="0"/>
                <a:ea typeface="Source Sans Pro SemiBold" panose="020B0603030403020204" pitchFamily="34" charset="0"/>
              </a:rPr>
              <a:t>Multimodal Foundation Models for Galaxy Classification in Abell S1063</a:t>
            </a:r>
            <a:endParaRPr lang="it-IT" sz="5400" dirty="0">
              <a:solidFill>
                <a:srgbClr val="FFFFFF"/>
              </a:solidFill>
              <a:effectLst>
                <a:glow rad="38100">
                  <a:schemeClr val="bg1">
                    <a:lumMod val="95000"/>
                    <a:lumOff val="5000"/>
                    <a:alpha val="50000"/>
                  </a:schemeClr>
                </a:glow>
                <a:outerShdw blurRad="63500" sx="102000" sy="102000" algn="ctr" rotWithShape="0">
                  <a:schemeClr val="bg1">
                    <a:lumMod val="85000"/>
                    <a:lumOff val="15000"/>
                    <a:alpha val="40000"/>
                  </a:schemeClr>
                </a:outerShdw>
              </a:effectLst>
              <a:latin typeface="Source Sans Pro SemiBold" panose="020B0603030403020204" pitchFamily="34" charset="0"/>
              <a:ea typeface="Source Sans Pro SemiBold" panose="020B0603030403020204" pitchFamily="34" charset="0"/>
            </a:endParaRPr>
          </a:p>
        </p:txBody>
      </p:sp>
      <p:sp>
        <p:nvSpPr>
          <p:cNvPr id="8" name="Titolo 1">
            <a:extLst>
              <a:ext uri="{FF2B5EF4-FFF2-40B4-BE49-F238E27FC236}">
                <a16:creationId xmlns:a16="http://schemas.microsoft.com/office/drawing/2014/main" id="{00253A49-9CD0-35F4-EED4-6310BDC278EA}"/>
              </a:ext>
            </a:extLst>
          </p:cNvPr>
          <p:cNvSpPr txBox="1">
            <a:spLocks/>
          </p:cNvSpPr>
          <p:nvPr/>
        </p:nvSpPr>
        <p:spPr>
          <a:xfrm>
            <a:off x="2873992" y="3248882"/>
            <a:ext cx="6444010" cy="1640115"/>
          </a:xfrm>
          <a:prstGeom prst="rect">
            <a:avLst/>
          </a:prstGeom>
        </p:spPr>
        <p:txBody>
          <a:bodyPr vert="horz" lIns="91440" tIns="45720" rIns="91440" bIns="45720" rtlCol="0" anchor="ctr">
            <a:normAutofit lnSpcReduction="10000"/>
          </a:bodyPr>
          <a:lstStyle>
            <a:lvl1pPr algn="ctr" defTabSz="914400" rtl="0" eaLnBrk="1" latinLnBrk="0" hangingPunct="1">
              <a:lnSpc>
                <a:spcPct val="90000"/>
              </a:lnSpc>
              <a:spcBef>
                <a:spcPct val="0"/>
              </a:spcBef>
              <a:buNone/>
              <a:defRPr sz="4000" b="1" kern="1200">
                <a:solidFill>
                  <a:schemeClr val="tx1"/>
                </a:solidFill>
                <a:latin typeface="+mj-lt"/>
                <a:ea typeface="+mj-ea"/>
                <a:cs typeface="+mj-cs"/>
              </a:defRPr>
            </a:lvl1pPr>
          </a:lstStyle>
          <a:p>
            <a:pPr>
              <a:lnSpc>
                <a:spcPct val="110000"/>
              </a:lnSpc>
            </a:pPr>
            <a:r>
              <a:rPr lang="en-US" sz="3200" dirty="0">
                <a:effectLst>
                  <a:glow rad="38100">
                    <a:schemeClr val="bg1">
                      <a:alpha val="50000"/>
                    </a:schemeClr>
                  </a:glow>
                  <a:outerShdw blurRad="63500" sx="102000" sy="102000" algn="ctr" rotWithShape="0">
                    <a:schemeClr val="bg1">
                      <a:alpha val="40000"/>
                    </a:schemeClr>
                  </a:outerShdw>
                </a:effectLst>
                <a:latin typeface="Source Sans Pro" panose="020B0503030403020204" pitchFamily="34" charset="0"/>
                <a:ea typeface="Source Sans Pro" panose="020B0503030403020204" pitchFamily="34" charset="0"/>
              </a:rPr>
              <a:t>Lorenzo Santo</a:t>
            </a:r>
            <a:endParaRPr lang="en-US" sz="3200" b="0" dirty="0">
              <a:effectLst>
                <a:glow rad="38100">
                  <a:schemeClr val="bg1">
                    <a:alpha val="50000"/>
                  </a:schemeClr>
                </a:glow>
                <a:outerShdw blurRad="63500" sx="102000" sy="102000" algn="ctr" rotWithShape="0">
                  <a:schemeClr val="bg1">
                    <a:alpha val="40000"/>
                  </a:schemeClr>
                </a:outerShdw>
              </a:effectLst>
              <a:latin typeface="Source Sans Pro" panose="020B0503030403020204" pitchFamily="34" charset="0"/>
              <a:ea typeface="Source Sans Pro" panose="020B0503030403020204" pitchFamily="34" charset="0"/>
            </a:endParaRPr>
          </a:p>
          <a:p>
            <a:pPr>
              <a:lnSpc>
                <a:spcPct val="110000"/>
              </a:lnSpc>
            </a:pPr>
            <a:r>
              <a:rPr lang="en-US" sz="2800" b="0" dirty="0">
                <a:solidFill>
                  <a:srgbClr val="FFFFFF"/>
                </a:solidFill>
                <a:effectLst>
                  <a:glow rad="38100">
                    <a:schemeClr val="bg1">
                      <a:alpha val="50000"/>
                    </a:schemeClr>
                  </a:glow>
                  <a:outerShdw blurRad="63500" sx="102000" sy="102000" algn="ctr" rotWithShape="0">
                    <a:schemeClr val="bg1">
                      <a:alpha val="40000"/>
                    </a:schemeClr>
                  </a:outerShdw>
                </a:effectLst>
                <a:latin typeface="Source Sans Pro" panose="020B0503030403020204" pitchFamily="34" charset="0"/>
                <a:ea typeface="Source Sans Pro" panose="020B0503030403020204" pitchFamily="34" charset="0"/>
              </a:rPr>
              <a:t>PhD Student @ </a:t>
            </a:r>
            <a:r>
              <a:rPr lang="en-US" sz="2800" b="0" dirty="0" err="1">
                <a:solidFill>
                  <a:srgbClr val="FFFFFF"/>
                </a:solidFill>
                <a:effectLst>
                  <a:glow rad="38100">
                    <a:schemeClr val="bg1">
                      <a:alpha val="50000"/>
                    </a:schemeClr>
                  </a:glow>
                  <a:outerShdw blurRad="63500" sx="102000" sy="102000" algn="ctr" rotWithShape="0">
                    <a:schemeClr val="bg1">
                      <a:alpha val="40000"/>
                    </a:schemeClr>
                  </a:outerShdw>
                </a:effectLst>
                <a:latin typeface="Source Sans Pro" panose="020B0503030403020204" pitchFamily="34" charset="0"/>
                <a:ea typeface="Source Sans Pro" panose="020B0503030403020204" pitchFamily="34" charset="0"/>
              </a:rPr>
              <a:t>Unina</a:t>
            </a:r>
            <a:r>
              <a:rPr lang="en-US" sz="2800" b="0" dirty="0">
                <a:solidFill>
                  <a:srgbClr val="FFFFFF"/>
                </a:solidFill>
                <a:effectLst>
                  <a:glow rad="38100">
                    <a:schemeClr val="bg1">
                      <a:alpha val="50000"/>
                    </a:schemeClr>
                  </a:glow>
                  <a:outerShdw blurRad="63500" sx="102000" sy="102000" algn="ctr" rotWithShape="0">
                    <a:schemeClr val="bg1">
                      <a:alpha val="40000"/>
                    </a:schemeClr>
                  </a:outerShdw>
                </a:effectLst>
                <a:latin typeface="Source Sans Pro" panose="020B0503030403020204" pitchFamily="34" charset="0"/>
                <a:ea typeface="Source Sans Pro" panose="020B0503030403020204" pitchFamily="34" charset="0"/>
              </a:rPr>
              <a:t> &amp; INAF-OACN</a:t>
            </a:r>
          </a:p>
          <a:p>
            <a:pPr>
              <a:lnSpc>
                <a:spcPct val="150000"/>
              </a:lnSpc>
            </a:pPr>
            <a:r>
              <a:rPr lang="it-IT" sz="3000" b="0" dirty="0">
                <a:solidFill>
                  <a:srgbClr val="FFFFFF"/>
                </a:solidFill>
                <a:effectLst>
                  <a:glow rad="38100">
                    <a:schemeClr val="bg1">
                      <a:alpha val="50000"/>
                    </a:schemeClr>
                  </a:glow>
                  <a:outerShdw blurRad="63500" sx="102000" sy="102000" algn="ctr" rotWithShape="0">
                    <a:schemeClr val="bg1">
                      <a:alpha val="40000"/>
                    </a:schemeClr>
                  </a:outerShdw>
                </a:effectLst>
                <a:latin typeface="Source Sans Pro" panose="020B0503030403020204" pitchFamily="34" charset="0"/>
                <a:ea typeface="Source Sans Pro" panose="020B0503030403020204" pitchFamily="34" charset="0"/>
              </a:rPr>
              <a:t>Email: </a:t>
            </a:r>
            <a:r>
              <a:rPr lang="it-IT" sz="3000" b="0" dirty="0">
                <a:solidFill>
                  <a:srgbClr val="FFFFFF"/>
                </a:solidFill>
                <a:effectLst>
                  <a:glow rad="38100">
                    <a:schemeClr val="bg1">
                      <a:alpha val="50000"/>
                    </a:schemeClr>
                  </a:glow>
                  <a:outerShdw blurRad="63500" sx="102000" sy="102000" algn="ctr" rotWithShape="0">
                    <a:schemeClr val="bg1">
                      <a:alpha val="40000"/>
                    </a:schemeClr>
                  </a:outerShdw>
                </a:effectLst>
                <a:latin typeface="Source Sans Pro SemiBold" panose="020B0603030403020204" pitchFamily="34" charset="0"/>
                <a:ea typeface="Source Sans Pro SemiBold" panose="020B0603030403020204" pitchFamily="34" charset="0"/>
              </a:rPr>
              <a:t>lorenzo.santo@inaf.it</a:t>
            </a:r>
          </a:p>
        </p:txBody>
      </p:sp>
      <p:grpSp>
        <p:nvGrpSpPr>
          <p:cNvPr id="32" name="Gruppo 31">
            <a:extLst>
              <a:ext uri="{FF2B5EF4-FFF2-40B4-BE49-F238E27FC236}">
                <a16:creationId xmlns:a16="http://schemas.microsoft.com/office/drawing/2014/main" id="{9C842D19-0316-7C62-DEB3-371C889F10C8}"/>
              </a:ext>
            </a:extLst>
          </p:cNvPr>
          <p:cNvGrpSpPr/>
          <p:nvPr/>
        </p:nvGrpSpPr>
        <p:grpSpPr>
          <a:xfrm>
            <a:off x="3963940" y="248951"/>
            <a:ext cx="4264114" cy="836380"/>
            <a:chOff x="3223863" y="154045"/>
            <a:chExt cx="5208479" cy="1021611"/>
          </a:xfrm>
        </p:grpSpPr>
        <p:sp>
          <p:nvSpPr>
            <p:cNvPr id="17" name="Rettangolo con angoli arrotondati 16">
              <a:extLst>
                <a:ext uri="{FF2B5EF4-FFF2-40B4-BE49-F238E27FC236}">
                  <a16:creationId xmlns:a16="http://schemas.microsoft.com/office/drawing/2014/main" id="{A5A394FE-F519-F968-56EF-392716F46F13}"/>
                </a:ext>
              </a:extLst>
            </p:cNvPr>
            <p:cNvSpPr/>
            <p:nvPr/>
          </p:nvSpPr>
          <p:spPr>
            <a:xfrm>
              <a:off x="3223863" y="154045"/>
              <a:ext cx="5208479" cy="1021611"/>
            </a:xfrm>
            <a:prstGeom prst="roundRect">
              <a:avLst/>
            </a:prstGeom>
            <a:solidFill>
              <a:schemeClr val="bg1">
                <a:lumMod val="95000"/>
                <a:lumOff val="5000"/>
                <a:alpha val="85000"/>
              </a:schemeClr>
            </a:solidFill>
            <a:ln>
              <a:solidFill>
                <a:schemeClr val="tx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 name="Immagine 9">
              <a:extLst>
                <a:ext uri="{FF2B5EF4-FFF2-40B4-BE49-F238E27FC236}">
                  <a16:creationId xmlns:a16="http://schemas.microsoft.com/office/drawing/2014/main" id="{50188F80-9E59-89CB-BD0C-1673EEB7E6B7}"/>
                </a:ext>
              </a:extLst>
            </p:cNvPr>
            <p:cNvPicPr>
              <a:picLocks noChangeAspect="1"/>
            </p:cNvPicPr>
            <p:nvPr/>
          </p:nvPicPr>
          <p:blipFill>
            <a:blip r:embed="rId4">
              <a:biLevel thresh="50000"/>
              <a:extLst>
                <a:ext uri="{BEBA8EAE-BF5A-486C-A8C5-ECC9F3942E4B}">
                  <a14:imgProps xmlns:a14="http://schemas.microsoft.com/office/drawing/2010/main">
                    <a14:imgLayer r:embed="rId5">
                      <a14:imgEffect>
                        <a14:brightnessContrast bright="52000" contrast="23000"/>
                      </a14:imgEffect>
                    </a14:imgLayer>
                  </a14:imgProps>
                </a:ext>
                <a:ext uri="{28A0092B-C50C-407E-A947-70E740481C1C}">
                  <a14:useLocalDpi xmlns:a14="http://schemas.microsoft.com/office/drawing/2010/main" val="0"/>
                </a:ext>
              </a:extLst>
            </a:blip>
            <a:stretch>
              <a:fillRect/>
            </a:stretch>
          </p:blipFill>
          <p:spPr>
            <a:xfrm>
              <a:off x="3359250" y="346057"/>
              <a:ext cx="2736747" cy="637586"/>
            </a:xfrm>
            <a:prstGeom prst="rect">
              <a:avLst/>
            </a:prstGeom>
          </p:spPr>
        </p:pic>
        <p:pic>
          <p:nvPicPr>
            <p:cNvPr id="15" name="Immagine 14">
              <a:extLst>
                <a:ext uri="{FF2B5EF4-FFF2-40B4-BE49-F238E27FC236}">
                  <a16:creationId xmlns:a16="http://schemas.microsoft.com/office/drawing/2014/main" id="{F20D68B9-F075-3F92-B72E-F5F1D714CEEF}"/>
                </a:ext>
              </a:extLst>
            </p:cNvPr>
            <p:cNvPicPr>
              <a:picLocks noChangeAspect="1"/>
            </p:cNvPicPr>
            <p:nvPr/>
          </p:nvPicPr>
          <p:blipFill>
            <a:blip r:embed="rId6">
              <a:extLst>
                <a:ext uri="{BEBA8EAE-BF5A-486C-A8C5-ECC9F3942E4B}">
                  <a14:imgProps xmlns:a14="http://schemas.microsoft.com/office/drawing/2010/main">
                    <a14:imgLayer r:embed="rId7">
                      <a14:imgEffect>
                        <a14:saturation sat="200000"/>
                      </a14:imgEffect>
                      <a14:imgEffect>
                        <a14:brightnessContrast bright="20000"/>
                      </a14:imgEffect>
                    </a14:imgLayer>
                  </a14:imgProps>
                </a:ext>
                <a:ext uri="{28A0092B-C50C-407E-A947-70E740481C1C}">
                  <a14:useLocalDpi xmlns:a14="http://schemas.microsoft.com/office/drawing/2010/main" val="0"/>
                </a:ext>
              </a:extLst>
            </a:blip>
            <a:srcRect l="16306" t="16001" r="16957" b="21314"/>
            <a:stretch>
              <a:fillRect/>
            </a:stretch>
          </p:blipFill>
          <p:spPr>
            <a:xfrm>
              <a:off x="6464017" y="180381"/>
              <a:ext cx="1968325" cy="968289"/>
            </a:xfrm>
            <a:prstGeom prst="rect">
              <a:avLst/>
            </a:prstGeom>
          </p:spPr>
        </p:pic>
        <p:cxnSp>
          <p:nvCxnSpPr>
            <p:cNvPr id="27" name="Connettore diritto 26">
              <a:extLst>
                <a:ext uri="{FF2B5EF4-FFF2-40B4-BE49-F238E27FC236}">
                  <a16:creationId xmlns:a16="http://schemas.microsoft.com/office/drawing/2014/main" id="{9C7B55B0-1B60-DC1B-418C-0770BD11D079}"/>
                </a:ext>
              </a:extLst>
            </p:cNvPr>
            <p:cNvCxnSpPr>
              <a:cxnSpLocks/>
            </p:cNvCxnSpPr>
            <p:nvPr/>
          </p:nvCxnSpPr>
          <p:spPr>
            <a:xfrm>
              <a:off x="6325325" y="276388"/>
              <a:ext cx="0" cy="776276"/>
            </a:xfrm>
            <a:prstGeom prst="line">
              <a:avLst/>
            </a:prstGeom>
            <a:ln w="12700" cap="rnd">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35" name="Titolo 1">
            <a:extLst>
              <a:ext uri="{FF2B5EF4-FFF2-40B4-BE49-F238E27FC236}">
                <a16:creationId xmlns:a16="http://schemas.microsoft.com/office/drawing/2014/main" id="{01767865-3623-744A-FC63-F928E8FFD4F0}"/>
              </a:ext>
            </a:extLst>
          </p:cNvPr>
          <p:cNvSpPr txBox="1">
            <a:spLocks/>
          </p:cNvSpPr>
          <p:nvPr/>
        </p:nvSpPr>
        <p:spPr>
          <a:xfrm>
            <a:off x="8819076" y="6363280"/>
            <a:ext cx="3372924" cy="49252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000" b="1" kern="1200">
                <a:solidFill>
                  <a:schemeClr val="tx1"/>
                </a:solidFill>
                <a:latin typeface="+mj-lt"/>
                <a:ea typeface="+mj-ea"/>
                <a:cs typeface="+mj-cs"/>
              </a:defRPr>
            </a:lvl1pPr>
          </a:lstStyle>
          <a:p>
            <a:pPr>
              <a:lnSpc>
                <a:spcPct val="110000"/>
              </a:lnSpc>
            </a:pPr>
            <a:r>
              <a:rPr lang="it-IT" sz="1800" b="0" i="1" dirty="0">
                <a:effectLst>
                  <a:glow rad="38100">
                    <a:schemeClr val="bg1">
                      <a:alpha val="50000"/>
                    </a:schemeClr>
                  </a:glow>
                  <a:outerShdw blurRad="63500" sx="102000" sy="102000" algn="ctr" rotWithShape="0">
                    <a:schemeClr val="bg1">
                      <a:alpha val="40000"/>
                    </a:schemeClr>
                  </a:outerShdw>
                </a:effectLst>
                <a:latin typeface="Source Sans Pro" panose="020B0503030403020204" pitchFamily="34" charset="0"/>
                <a:ea typeface="Source Sans Pro" panose="020B0503030403020204" pitchFamily="34" charset="0"/>
              </a:rPr>
              <a:t>INAF SCHOOL OF AI – 15 April 2026</a:t>
            </a:r>
            <a:r>
              <a:rPr lang="it-IT" sz="1800" b="0" dirty="0">
                <a:effectLst>
                  <a:glow rad="38100">
                    <a:schemeClr val="bg1">
                      <a:alpha val="50000"/>
                    </a:schemeClr>
                  </a:glow>
                  <a:outerShdw blurRad="63500" sx="102000" sy="102000" algn="ctr" rotWithShape="0">
                    <a:schemeClr val="bg1">
                      <a:alpha val="40000"/>
                    </a:schemeClr>
                  </a:outerShdw>
                </a:effectLst>
                <a:latin typeface="Source Sans Pro" panose="020B0503030403020204" pitchFamily="34" charset="0"/>
                <a:ea typeface="Source Sans Pro" panose="020B0503030403020204" pitchFamily="34" charset="0"/>
              </a:rPr>
              <a:t>  </a:t>
            </a:r>
            <a:endParaRPr lang="it-IT" sz="1800" b="0" dirty="0">
              <a:solidFill>
                <a:srgbClr val="FFFFFF"/>
              </a:solidFill>
              <a:effectLst>
                <a:glow rad="38100">
                  <a:schemeClr val="bg1">
                    <a:alpha val="50000"/>
                  </a:schemeClr>
                </a:glow>
                <a:outerShdw blurRad="63500" sx="102000" sy="102000" algn="ctr" rotWithShape="0">
                  <a:schemeClr val="bg1">
                    <a:alpha val="40000"/>
                  </a:schemeClr>
                </a:outerShdw>
              </a:effectLst>
              <a:latin typeface="Source Sans Pro" panose="020B0503030403020204" pitchFamily="34" charset="0"/>
              <a:ea typeface="Source Sans Pro" panose="020B0503030403020204" pitchFamily="34" charset="0"/>
            </a:endParaRPr>
          </a:p>
        </p:txBody>
      </p:sp>
      <p:sp>
        <p:nvSpPr>
          <p:cNvPr id="36" name="Titolo 1">
            <a:extLst>
              <a:ext uri="{FF2B5EF4-FFF2-40B4-BE49-F238E27FC236}">
                <a16:creationId xmlns:a16="http://schemas.microsoft.com/office/drawing/2014/main" id="{F5A8C67F-4FD6-F3A3-819D-DED0D15E2AF8}"/>
              </a:ext>
            </a:extLst>
          </p:cNvPr>
          <p:cNvSpPr txBox="1">
            <a:spLocks/>
          </p:cNvSpPr>
          <p:nvPr/>
        </p:nvSpPr>
        <p:spPr>
          <a:xfrm>
            <a:off x="702350" y="4988499"/>
            <a:ext cx="2804575" cy="1640115"/>
          </a:xfrm>
          <a:prstGeom prst="rect">
            <a:avLst/>
          </a:prstGeom>
        </p:spPr>
        <p:txBody>
          <a:bodyPr vert="horz" lIns="90000" tIns="45720" rIns="91440" bIns="45720" rtlCol="0" anchor="ctr">
            <a:normAutofit/>
          </a:bodyPr>
          <a:lstStyle>
            <a:lvl1pPr algn="ctr" defTabSz="914400" rtl="0" eaLnBrk="1" latinLnBrk="0" hangingPunct="1">
              <a:lnSpc>
                <a:spcPct val="90000"/>
              </a:lnSpc>
              <a:spcBef>
                <a:spcPct val="0"/>
              </a:spcBef>
              <a:buNone/>
              <a:defRPr sz="4000" b="1" kern="1200">
                <a:solidFill>
                  <a:schemeClr val="tx1"/>
                </a:solidFill>
                <a:latin typeface="+mj-lt"/>
                <a:ea typeface="+mj-ea"/>
                <a:cs typeface="+mj-cs"/>
              </a:defRPr>
            </a:lvl1pPr>
          </a:lstStyle>
          <a:p>
            <a:pPr algn="l">
              <a:lnSpc>
                <a:spcPct val="110000"/>
              </a:lnSpc>
            </a:pPr>
            <a:r>
              <a:rPr lang="it-IT" sz="2000" b="0" dirty="0">
                <a:effectLst>
                  <a:glow rad="38100">
                    <a:schemeClr val="bg1">
                      <a:alpha val="50000"/>
                    </a:schemeClr>
                  </a:glow>
                  <a:outerShdw blurRad="63500" sx="102000" sy="102000" algn="ctr" rotWithShape="0">
                    <a:schemeClr val="bg1">
                      <a:alpha val="40000"/>
                    </a:schemeClr>
                  </a:outerShdw>
                </a:effectLst>
                <a:latin typeface="Source Sans Pro" panose="020B0503030403020204" pitchFamily="34" charset="0"/>
                <a:ea typeface="Source Sans Pro" panose="020B0503030403020204" pitchFamily="34" charset="0"/>
              </a:rPr>
              <a:t>PhD </a:t>
            </a:r>
            <a:r>
              <a:rPr lang="it-IT" sz="2000" b="0" dirty="0" err="1">
                <a:effectLst>
                  <a:glow rad="38100">
                    <a:schemeClr val="bg1">
                      <a:alpha val="50000"/>
                    </a:schemeClr>
                  </a:glow>
                  <a:outerShdw blurRad="63500" sx="102000" sy="102000" algn="ctr" rotWithShape="0">
                    <a:schemeClr val="bg1">
                      <a:alpha val="40000"/>
                    </a:schemeClr>
                  </a:outerShdw>
                </a:effectLst>
                <a:latin typeface="Source Sans Pro" panose="020B0503030403020204" pitchFamily="34" charset="0"/>
                <a:ea typeface="Source Sans Pro" panose="020B0503030403020204" pitchFamily="34" charset="0"/>
              </a:rPr>
              <a:t>supervisors</a:t>
            </a:r>
            <a:r>
              <a:rPr lang="it-IT" sz="2000" dirty="0">
                <a:effectLst>
                  <a:glow rad="38100">
                    <a:schemeClr val="bg1">
                      <a:alpha val="50000"/>
                    </a:schemeClr>
                  </a:glow>
                  <a:outerShdw blurRad="63500" sx="102000" sy="102000" algn="ctr" rotWithShape="0">
                    <a:schemeClr val="bg1">
                      <a:alpha val="40000"/>
                    </a:schemeClr>
                  </a:outerShdw>
                </a:effectLst>
                <a:latin typeface="Source Sans Pro" panose="020B0503030403020204" pitchFamily="34" charset="0"/>
                <a:ea typeface="Source Sans Pro" panose="020B0503030403020204" pitchFamily="34" charset="0"/>
              </a:rPr>
              <a:t>:</a:t>
            </a:r>
          </a:p>
          <a:p>
            <a:pPr algn="l">
              <a:lnSpc>
                <a:spcPct val="110000"/>
              </a:lnSpc>
            </a:pPr>
            <a:r>
              <a:rPr lang="it-IT" sz="2000" dirty="0">
                <a:solidFill>
                  <a:srgbClr val="FFFFFF"/>
                </a:solidFill>
                <a:effectLst>
                  <a:glow rad="38100">
                    <a:schemeClr val="bg1">
                      <a:alpha val="50000"/>
                    </a:schemeClr>
                  </a:glow>
                  <a:outerShdw blurRad="63500" sx="102000" sy="102000" algn="ctr" rotWithShape="0">
                    <a:schemeClr val="bg1">
                      <a:alpha val="40000"/>
                    </a:schemeClr>
                  </a:outerShdw>
                </a:effectLst>
                <a:latin typeface="Source Sans Pro" panose="020B0503030403020204" pitchFamily="34" charset="0"/>
                <a:ea typeface="Source Sans Pro" panose="020B0503030403020204" pitchFamily="34" charset="0"/>
              </a:rPr>
              <a:t>-</a:t>
            </a:r>
            <a:r>
              <a:rPr lang="it-IT" sz="2000" b="0" dirty="0">
                <a:solidFill>
                  <a:srgbClr val="FFFFFF"/>
                </a:solidFill>
                <a:effectLst>
                  <a:glow rad="38100">
                    <a:schemeClr val="bg1">
                      <a:alpha val="50000"/>
                    </a:schemeClr>
                  </a:glow>
                  <a:outerShdw blurRad="63500" sx="102000" sy="102000" algn="ctr" rotWithShape="0">
                    <a:schemeClr val="bg1">
                      <a:alpha val="40000"/>
                    </a:schemeClr>
                  </a:outerShdw>
                </a:effectLst>
                <a:latin typeface="Source Sans Pro" panose="020B0503030403020204" pitchFamily="34" charset="0"/>
                <a:ea typeface="Source Sans Pro" panose="020B0503030403020204" pitchFamily="34" charset="0"/>
              </a:rPr>
              <a:t>  Stefano Cavuoti</a:t>
            </a:r>
          </a:p>
          <a:p>
            <a:pPr algn="l">
              <a:lnSpc>
                <a:spcPct val="110000"/>
              </a:lnSpc>
            </a:pPr>
            <a:r>
              <a:rPr lang="it-IT" sz="2000" dirty="0">
                <a:solidFill>
                  <a:srgbClr val="FFFFFF"/>
                </a:solidFill>
                <a:effectLst>
                  <a:glow rad="38100">
                    <a:schemeClr val="bg1">
                      <a:alpha val="50000"/>
                    </a:schemeClr>
                  </a:glow>
                  <a:outerShdw blurRad="63500" sx="102000" sy="102000" algn="ctr" rotWithShape="0">
                    <a:schemeClr val="bg1">
                      <a:alpha val="40000"/>
                    </a:schemeClr>
                  </a:outerShdw>
                </a:effectLst>
                <a:latin typeface="Source Sans Pro" panose="020B0503030403020204" pitchFamily="34" charset="0"/>
                <a:ea typeface="Source Sans Pro" panose="020B0503030403020204" pitchFamily="34" charset="0"/>
              </a:rPr>
              <a:t>-</a:t>
            </a:r>
            <a:r>
              <a:rPr lang="it-IT" sz="2000" b="0" dirty="0">
                <a:solidFill>
                  <a:srgbClr val="FFFFFF"/>
                </a:solidFill>
                <a:effectLst>
                  <a:glow rad="38100">
                    <a:schemeClr val="bg1">
                      <a:alpha val="50000"/>
                    </a:schemeClr>
                  </a:glow>
                  <a:outerShdw blurRad="63500" sx="102000" sy="102000" algn="ctr" rotWithShape="0">
                    <a:schemeClr val="bg1">
                      <a:alpha val="40000"/>
                    </a:schemeClr>
                  </a:outerShdw>
                </a:effectLst>
                <a:latin typeface="Source Sans Pro" panose="020B0503030403020204" pitchFamily="34" charset="0"/>
                <a:ea typeface="Source Sans Pro" panose="020B0503030403020204" pitchFamily="34" charset="0"/>
              </a:rPr>
              <a:t>  Demetra De Cicco</a:t>
            </a:r>
          </a:p>
          <a:p>
            <a:pPr algn="l">
              <a:lnSpc>
                <a:spcPct val="110000"/>
              </a:lnSpc>
            </a:pPr>
            <a:r>
              <a:rPr lang="it-IT" sz="2000" dirty="0">
                <a:solidFill>
                  <a:srgbClr val="FFFFFF"/>
                </a:solidFill>
                <a:effectLst>
                  <a:glow rad="38100">
                    <a:schemeClr val="bg1">
                      <a:alpha val="50000"/>
                    </a:schemeClr>
                  </a:glow>
                  <a:outerShdw blurRad="63500" sx="102000" sy="102000" algn="ctr" rotWithShape="0">
                    <a:schemeClr val="bg1">
                      <a:alpha val="40000"/>
                    </a:schemeClr>
                  </a:outerShdw>
                </a:effectLst>
                <a:latin typeface="Source Sans Pro" panose="020B0503030403020204" pitchFamily="34" charset="0"/>
                <a:ea typeface="Source Sans Pro" panose="020B0503030403020204" pitchFamily="34" charset="0"/>
              </a:rPr>
              <a:t>-</a:t>
            </a:r>
            <a:r>
              <a:rPr lang="it-IT" sz="2000" b="0" dirty="0">
                <a:solidFill>
                  <a:srgbClr val="FFFFFF"/>
                </a:solidFill>
                <a:effectLst>
                  <a:glow rad="38100">
                    <a:schemeClr val="bg1">
                      <a:alpha val="50000"/>
                    </a:schemeClr>
                  </a:glow>
                  <a:outerShdw blurRad="63500" sx="102000" sy="102000" algn="ctr" rotWithShape="0">
                    <a:schemeClr val="bg1">
                      <a:alpha val="40000"/>
                    </a:schemeClr>
                  </a:outerShdw>
                </a:effectLst>
                <a:latin typeface="Source Sans Pro" panose="020B0503030403020204" pitchFamily="34" charset="0"/>
                <a:ea typeface="Source Sans Pro" panose="020B0503030403020204" pitchFamily="34" charset="0"/>
              </a:rPr>
              <a:t>  Massimo Brescia</a:t>
            </a:r>
          </a:p>
        </p:txBody>
      </p:sp>
      <p:pic>
        <p:nvPicPr>
          <p:cNvPr id="1026" name="Picture 2">
            <a:extLst>
              <a:ext uri="{FF2B5EF4-FFF2-40B4-BE49-F238E27FC236}">
                <a16:creationId xmlns:a16="http://schemas.microsoft.com/office/drawing/2014/main" id="{43F0CF23-7E97-CB76-D792-25DA0C5548F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73337" y="4583727"/>
            <a:ext cx="1664402" cy="1664402"/>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590465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show="0">
  <p:cSld>
    <p:bg>
      <p:bgPr>
        <a:solidFill>
          <a:srgbClr val="1E2546"/>
        </a:solidFill>
        <a:effectLst/>
      </p:bgPr>
    </p:bg>
    <p:spTree>
      <p:nvGrpSpPr>
        <p:cNvPr id="1" name="Shape 73">
          <a:extLst>
            <a:ext uri="{FF2B5EF4-FFF2-40B4-BE49-F238E27FC236}">
              <a16:creationId xmlns:a16="http://schemas.microsoft.com/office/drawing/2014/main" id="{DF59BFC9-AAE5-D3A7-853C-A539134AA6E2}"/>
            </a:ext>
          </a:extLst>
        </p:cNvPr>
        <p:cNvGrpSpPr/>
        <p:nvPr/>
      </p:nvGrpSpPr>
      <p:grpSpPr>
        <a:xfrm>
          <a:off x="0" y="0"/>
          <a:ext cx="0" cy="0"/>
          <a:chOff x="0" y="0"/>
          <a:chExt cx="0" cy="0"/>
        </a:xfrm>
      </p:grpSpPr>
      <p:sp>
        <p:nvSpPr>
          <p:cNvPr id="17" name="CasellaDiTesto 16">
            <a:extLst>
              <a:ext uri="{FF2B5EF4-FFF2-40B4-BE49-F238E27FC236}">
                <a16:creationId xmlns:a16="http://schemas.microsoft.com/office/drawing/2014/main" id="{24498646-2DFC-288B-AEA8-C08671D6DDED}"/>
              </a:ext>
            </a:extLst>
          </p:cNvPr>
          <p:cNvSpPr txBox="1"/>
          <p:nvPr/>
        </p:nvSpPr>
        <p:spPr>
          <a:xfrm>
            <a:off x="120906" y="58935"/>
            <a:ext cx="6800100" cy="537198"/>
          </a:xfrm>
          <a:prstGeom prst="rect">
            <a:avLst/>
          </a:prstGeom>
          <a:noFill/>
        </p:spPr>
        <p:txBody>
          <a:bodyPr wrap="square">
            <a:spAutoFit/>
          </a:bodyPr>
          <a:lstStyle/>
          <a:p>
            <a:pPr algn="ctr" defTabSz="1219170">
              <a:lnSpc>
                <a:spcPct val="90000"/>
              </a:lnSpc>
              <a:buClr>
                <a:srgbClr val="000000"/>
              </a:buClr>
            </a:pPr>
            <a:r>
              <a:rPr lang="it-IT" sz="3200" b="1" kern="0" dirty="0">
                <a:solidFill>
                  <a:srgbClr val="EEEEEE"/>
                </a:solidFill>
                <a:latin typeface="EB Garamond"/>
                <a:ea typeface="EB Garamond"/>
                <a:cs typeface="EB Garamond Medium"/>
                <a:sym typeface="EB Garamond"/>
              </a:rPr>
              <a:t>The Data: </a:t>
            </a:r>
            <a:r>
              <a:rPr lang="it-IT" sz="3200" b="1" kern="0" dirty="0" err="1">
                <a:solidFill>
                  <a:srgbClr val="EEEEEE"/>
                </a:solidFill>
                <a:latin typeface="EB Garamond"/>
                <a:ea typeface="EB Garamond"/>
                <a:cs typeface="EB Garamond Medium"/>
                <a:sym typeface="EB Garamond"/>
              </a:rPr>
              <a:t>Spectroscopic</a:t>
            </a:r>
            <a:r>
              <a:rPr lang="it-IT" sz="3200" b="1" kern="0" dirty="0">
                <a:solidFill>
                  <a:srgbClr val="EEEEEE"/>
                </a:solidFill>
                <a:latin typeface="EB Garamond"/>
                <a:ea typeface="EB Garamond"/>
                <a:cs typeface="EB Garamond Medium"/>
                <a:sym typeface="EB Garamond"/>
              </a:rPr>
              <a:t> Classification</a:t>
            </a:r>
            <a:endParaRPr lang="it-IT" sz="3200" kern="0" dirty="0">
              <a:solidFill>
                <a:srgbClr val="EEEEEE"/>
              </a:solidFill>
              <a:latin typeface="EB Garamond Medium"/>
              <a:ea typeface="EB Garamond Medium"/>
              <a:cs typeface="EB Garamond Medium"/>
              <a:sym typeface="EB Garamond Medium"/>
            </a:endParaRPr>
          </a:p>
        </p:txBody>
      </p:sp>
      <p:cxnSp>
        <p:nvCxnSpPr>
          <p:cNvPr id="18" name="Google Shape;59;p13">
            <a:extLst>
              <a:ext uri="{FF2B5EF4-FFF2-40B4-BE49-F238E27FC236}">
                <a16:creationId xmlns:a16="http://schemas.microsoft.com/office/drawing/2014/main" id="{C657FFD0-FE8C-8467-3977-1FD13497AE42}"/>
              </a:ext>
            </a:extLst>
          </p:cNvPr>
          <p:cNvCxnSpPr>
            <a:cxnSpLocks/>
            <a:endCxn id="17" idx="3"/>
          </p:cNvCxnSpPr>
          <p:nvPr/>
        </p:nvCxnSpPr>
        <p:spPr>
          <a:xfrm flipH="1" flipV="1">
            <a:off x="6921006" y="327534"/>
            <a:ext cx="5270994" cy="15367"/>
          </a:xfrm>
          <a:prstGeom prst="straightConnector1">
            <a:avLst/>
          </a:prstGeom>
          <a:noFill/>
          <a:ln w="38100" cap="flat" cmpd="sng">
            <a:solidFill>
              <a:schemeClr val="lt2"/>
            </a:solidFill>
            <a:prstDash val="solid"/>
            <a:round/>
            <a:headEnd type="none" w="med" len="med"/>
            <a:tailEnd type="none" w="med" len="med"/>
          </a:ln>
        </p:spPr>
      </p:cxnSp>
      <p:sp>
        <p:nvSpPr>
          <p:cNvPr id="3" name="Rettangolo con angoli arrotondati 2">
            <a:extLst>
              <a:ext uri="{FF2B5EF4-FFF2-40B4-BE49-F238E27FC236}">
                <a16:creationId xmlns:a16="http://schemas.microsoft.com/office/drawing/2014/main" id="{3B3BF243-73E9-E666-F35A-730E799856EB}"/>
              </a:ext>
            </a:extLst>
          </p:cNvPr>
          <p:cNvSpPr/>
          <p:nvPr/>
        </p:nvSpPr>
        <p:spPr>
          <a:xfrm>
            <a:off x="804884" y="1390164"/>
            <a:ext cx="1585137" cy="2293256"/>
          </a:xfrm>
          <a:prstGeom prst="roundRect">
            <a:avLst/>
          </a:prstGeom>
          <a:solidFill>
            <a:srgbClr val="E8ECFF"/>
          </a:solidFill>
          <a:ln>
            <a:solidFill>
              <a:srgbClr val="E8EC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181C30"/>
              </a:buClr>
            </a:pPr>
            <a:r>
              <a:rPr lang="en-US" sz="2667" b="1" kern="0" dirty="0" err="1">
                <a:solidFill>
                  <a:srgbClr val="181C30"/>
                </a:solidFill>
                <a:latin typeface="EB Garamond"/>
                <a:ea typeface="EB Garamond"/>
                <a:cs typeface="EB Garamond Medium"/>
                <a:sym typeface="EB Garamond"/>
              </a:rPr>
              <a:t>wELG</a:t>
            </a:r>
            <a:endParaRPr lang="en-US" sz="2667" b="1" kern="0" dirty="0">
              <a:solidFill>
                <a:srgbClr val="181C30"/>
              </a:solidFill>
              <a:latin typeface="EB Garamond"/>
              <a:ea typeface="EB Garamond"/>
              <a:cs typeface="EB Garamond Medium"/>
              <a:sym typeface="EB Garamond"/>
            </a:endParaRPr>
          </a:p>
          <a:p>
            <a:pPr algn="ctr" defTabSz="1219170">
              <a:buClr>
                <a:srgbClr val="181C30"/>
              </a:buClr>
            </a:pPr>
            <a:r>
              <a:rPr lang="en-US" sz="2667" b="1" kern="0" dirty="0" err="1">
                <a:solidFill>
                  <a:srgbClr val="181C30"/>
                </a:solidFill>
                <a:latin typeface="EB Garamond"/>
                <a:ea typeface="EB Garamond"/>
                <a:cs typeface="EB Garamond Medium"/>
                <a:sym typeface="EB Garamond"/>
              </a:rPr>
              <a:t>mELG</a:t>
            </a:r>
            <a:endParaRPr lang="en-US" sz="2667" b="1" kern="0" dirty="0">
              <a:solidFill>
                <a:srgbClr val="181C30"/>
              </a:solidFill>
              <a:latin typeface="EB Garamond"/>
              <a:ea typeface="EB Garamond"/>
              <a:cs typeface="EB Garamond Medium"/>
              <a:sym typeface="EB Garamond"/>
            </a:endParaRPr>
          </a:p>
          <a:p>
            <a:pPr algn="ctr" defTabSz="1219170">
              <a:buClr>
                <a:srgbClr val="181C30"/>
              </a:buClr>
            </a:pPr>
            <a:r>
              <a:rPr lang="en-US" sz="2667" b="1" kern="0" dirty="0">
                <a:solidFill>
                  <a:srgbClr val="181C30"/>
                </a:solidFill>
                <a:latin typeface="EB Garamond"/>
                <a:ea typeface="EB Garamond"/>
                <a:cs typeface="EB Garamond Medium"/>
                <a:sym typeface="EB Garamond"/>
              </a:rPr>
              <a:t>ELGs15 ELGs40</a:t>
            </a:r>
          </a:p>
          <a:p>
            <a:pPr algn="ctr" defTabSz="1219170">
              <a:buClr>
                <a:srgbClr val="181C30"/>
              </a:buClr>
            </a:pPr>
            <a:r>
              <a:rPr lang="en-US" sz="2667" b="1" kern="0" dirty="0" err="1">
                <a:solidFill>
                  <a:srgbClr val="181C30"/>
                </a:solidFill>
                <a:latin typeface="EB Garamond"/>
                <a:ea typeface="EB Garamond"/>
                <a:cs typeface="EB Garamond Medium"/>
                <a:sym typeface="EB Garamond"/>
              </a:rPr>
              <a:t>HDSb</a:t>
            </a:r>
            <a:endParaRPr lang="en-US" sz="2667" b="1" kern="0" dirty="0">
              <a:solidFill>
                <a:srgbClr val="181C30"/>
              </a:solidFill>
              <a:latin typeface="EB Garamond"/>
              <a:ea typeface="EB Garamond"/>
              <a:cs typeface="EB Garamond Medium"/>
              <a:sym typeface="EB Garamond"/>
            </a:endParaRPr>
          </a:p>
        </p:txBody>
      </p:sp>
      <p:sp>
        <p:nvSpPr>
          <p:cNvPr id="5" name="Rettangolo con angoli arrotondati 4">
            <a:extLst>
              <a:ext uri="{FF2B5EF4-FFF2-40B4-BE49-F238E27FC236}">
                <a16:creationId xmlns:a16="http://schemas.microsoft.com/office/drawing/2014/main" id="{841F6EC8-5676-C3F5-C4E1-FC2578F3CE55}"/>
              </a:ext>
            </a:extLst>
          </p:cNvPr>
          <p:cNvSpPr/>
          <p:nvPr/>
        </p:nvSpPr>
        <p:spPr>
          <a:xfrm>
            <a:off x="875697" y="4446717"/>
            <a:ext cx="1514324" cy="987639"/>
          </a:xfrm>
          <a:prstGeom prst="roundRect">
            <a:avLst/>
          </a:prstGeom>
          <a:solidFill>
            <a:srgbClr val="E8ECFF"/>
          </a:solidFill>
          <a:ln>
            <a:solidFill>
              <a:srgbClr val="E8EC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181C30"/>
              </a:buClr>
            </a:pPr>
            <a:r>
              <a:rPr lang="en-US" sz="2400" b="1" kern="0" dirty="0" err="1">
                <a:solidFill>
                  <a:srgbClr val="181C30"/>
                </a:solidFill>
                <a:latin typeface="EB Garamond"/>
                <a:ea typeface="EB Garamond"/>
                <a:cs typeface="EB Garamond Medium"/>
                <a:sym typeface="EB Garamond"/>
              </a:rPr>
              <a:t>HDSr</a:t>
            </a:r>
            <a:endParaRPr lang="en-US" sz="2400" b="1" kern="0" dirty="0">
              <a:solidFill>
                <a:srgbClr val="181C30"/>
              </a:solidFill>
              <a:latin typeface="EB Garamond"/>
              <a:ea typeface="EB Garamond"/>
              <a:cs typeface="EB Garamond Medium"/>
              <a:sym typeface="EB Garamond"/>
            </a:endParaRPr>
          </a:p>
          <a:p>
            <a:pPr algn="ctr" defTabSz="1219170">
              <a:buClr>
                <a:srgbClr val="181C30"/>
              </a:buClr>
            </a:pPr>
            <a:r>
              <a:rPr lang="en-US" sz="2400" b="1" kern="0" dirty="0">
                <a:solidFill>
                  <a:srgbClr val="181C30"/>
                </a:solidFill>
                <a:latin typeface="EB Garamond"/>
                <a:ea typeface="EB Garamond"/>
                <a:cs typeface="EB Garamond Medium"/>
                <a:sym typeface="EB Garamond"/>
              </a:rPr>
              <a:t>Passive</a:t>
            </a:r>
          </a:p>
        </p:txBody>
      </p:sp>
      <p:sp>
        <p:nvSpPr>
          <p:cNvPr id="7" name="Rettangolo con angoli arrotondati 6">
            <a:extLst>
              <a:ext uri="{FF2B5EF4-FFF2-40B4-BE49-F238E27FC236}">
                <a16:creationId xmlns:a16="http://schemas.microsoft.com/office/drawing/2014/main" id="{C5F23745-F30D-F38D-E8F5-154E8A3A8314}"/>
              </a:ext>
            </a:extLst>
          </p:cNvPr>
          <p:cNvSpPr/>
          <p:nvPr/>
        </p:nvSpPr>
        <p:spPr>
          <a:xfrm>
            <a:off x="3276163" y="2042973"/>
            <a:ext cx="2538407" cy="987639"/>
          </a:xfrm>
          <a:prstGeom prst="roundRect">
            <a:avLst/>
          </a:prstGeom>
          <a:solidFill>
            <a:srgbClr val="FFAB40"/>
          </a:solidFill>
          <a:ln>
            <a:solidFill>
              <a:srgbClr val="E8EC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181C30"/>
              </a:buClr>
            </a:pPr>
            <a:r>
              <a:rPr lang="en-US" sz="2400" b="1" kern="0" dirty="0">
                <a:solidFill>
                  <a:srgbClr val="181C30"/>
                </a:solidFill>
                <a:latin typeface="EB Garamond"/>
                <a:ea typeface="EB Garamond"/>
                <a:cs typeface="EB Garamond Medium"/>
                <a:sym typeface="EB Garamond"/>
              </a:rPr>
              <a:t>‘‘Positive Class’’</a:t>
            </a:r>
          </a:p>
          <a:p>
            <a:pPr algn="ctr" defTabSz="1219170">
              <a:buClr>
                <a:srgbClr val="181C30"/>
              </a:buClr>
            </a:pPr>
            <a:r>
              <a:rPr lang="en-US" sz="2400" b="1" kern="0" dirty="0">
                <a:solidFill>
                  <a:srgbClr val="181C30"/>
                </a:solidFill>
                <a:latin typeface="EB Garamond"/>
                <a:ea typeface="EB Garamond"/>
                <a:cs typeface="EB Garamond Medium"/>
                <a:sym typeface="EB Garamond"/>
              </a:rPr>
              <a:t>(1)</a:t>
            </a:r>
          </a:p>
        </p:txBody>
      </p:sp>
      <p:sp>
        <p:nvSpPr>
          <p:cNvPr id="9" name="Rettangolo con angoli arrotondati 8">
            <a:extLst>
              <a:ext uri="{FF2B5EF4-FFF2-40B4-BE49-F238E27FC236}">
                <a16:creationId xmlns:a16="http://schemas.microsoft.com/office/drawing/2014/main" id="{50A532AB-3095-2650-D610-07B1BFE245CD}"/>
              </a:ext>
            </a:extLst>
          </p:cNvPr>
          <p:cNvSpPr/>
          <p:nvPr/>
        </p:nvSpPr>
        <p:spPr>
          <a:xfrm>
            <a:off x="3276163" y="4446717"/>
            <a:ext cx="2538407" cy="987639"/>
          </a:xfrm>
          <a:prstGeom prst="roundRect">
            <a:avLst/>
          </a:prstGeom>
          <a:solidFill>
            <a:srgbClr val="FFAB40"/>
          </a:solidFill>
          <a:ln>
            <a:solidFill>
              <a:srgbClr val="E8EC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181C30"/>
              </a:buClr>
            </a:pPr>
            <a:r>
              <a:rPr lang="en-US" sz="2400" b="1" kern="0" dirty="0">
                <a:solidFill>
                  <a:srgbClr val="181C30"/>
                </a:solidFill>
                <a:latin typeface="EB Garamond"/>
                <a:ea typeface="EB Garamond"/>
                <a:cs typeface="EB Garamond Medium"/>
                <a:sym typeface="EB Garamond"/>
              </a:rPr>
              <a:t>‘‘Negative Class’’</a:t>
            </a:r>
          </a:p>
          <a:p>
            <a:pPr algn="ctr" defTabSz="1219170">
              <a:buClr>
                <a:srgbClr val="181C30"/>
              </a:buClr>
            </a:pPr>
            <a:r>
              <a:rPr lang="en-US" sz="2400" b="1" kern="0" dirty="0">
                <a:solidFill>
                  <a:srgbClr val="181C30"/>
                </a:solidFill>
                <a:latin typeface="EB Garamond"/>
                <a:ea typeface="EB Garamond"/>
                <a:cs typeface="EB Garamond Medium"/>
                <a:sym typeface="EB Garamond"/>
              </a:rPr>
              <a:t>(0)</a:t>
            </a:r>
          </a:p>
        </p:txBody>
      </p:sp>
      <p:pic>
        <p:nvPicPr>
          <p:cNvPr id="21" name="Immagine 20" descr="Immagine che contiene testo, diagramma, linea, Diagramma&#10;&#10;Il contenuto generato dall'IA potrebbe non essere corretto.">
            <a:extLst>
              <a:ext uri="{FF2B5EF4-FFF2-40B4-BE49-F238E27FC236}">
                <a16:creationId xmlns:a16="http://schemas.microsoft.com/office/drawing/2014/main" id="{F7819390-8E50-B43C-BE31-9D399712DA17}"/>
              </a:ext>
            </a:extLst>
          </p:cNvPr>
          <p:cNvPicPr>
            <a:picLocks noChangeAspect="1"/>
          </p:cNvPicPr>
          <p:nvPr/>
        </p:nvPicPr>
        <p:blipFill>
          <a:blip r:embed="rId3"/>
          <a:stretch>
            <a:fillRect/>
          </a:stretch>
        </p:blipFill>
        <p:spPr>
          <a:xfrm>
            <a:off x="6921006" y="618559"/>
            <a:ext cx="5122973" cy="5728416"/>
          </a:xfrm>
          <a:prstGeom prst="rect">
            <a:avLst/>
          </a:prstGeom>
        </p:spPr>
      </p:pic>
      <p:sp>
        <p:nvSpPr>
          <p:cNvPr id="22" name="CasellaDiTesto 21">
            <a:extLst>
              <a:ext uri="{FF2B5EF4-FFF2-40B4-BE49-F238E27FC236}">
                <a16:creationId xmlns:a16="http://schemas.microsoft.com/office/drawing/2014/main" id="{94E554F6-7886-C568-FE72-C3589CFC5D33}"/>
              </a:ext>
            </a:extLst>
          </p:cNvPr>
          <p:cNvSpPr txBox="1"/>
          <p:nvPr/>
        </p:nvSpPr>
        <p:spPr>
          <a:xfrm>
            <a:off x="10072455" y="6346975"/>
            <a:ext cx="1971524" cy="379656"/>
          </a:xfrm>
          <a:prstGeom prst="rect">
            <a:avLst/>
          </a:prstGeom>
          <a:noFill/>
        </p:spPr>
        <p:txBody>
          <a:bodyPr wrap="square">
            <a:spAutoFit/>
          </a:bodyPr>
          <a:lstStyle/>
          <a:p>
            <a:pPr algn="ctr" defTabSz="1219170">
              <a:buClr>
                <a:srgbClr val="000000"/>
              </a:buClr>
            </a:pPr>
            <a:r>
              <a:rPr lang="en-US" sz="1867" kern="0" dirty="0">
                <a:solidFill>
                  <a:srgbClr val="E8ECFF"/>
                </a:solidFill>
                <a:latin typeface="EB Garamond"/>
                <a:ea typeface="EB Garamond"/>
                <a:cs typeface="EB Garamond Medium"/>
                <a:sym typeface="EB Garamond"/>
              </a:rPr>
              <a:t>Girardi et al., 2015</a:t>
            </a:r>
            <a:endParaRPr lang="it-IT" sz="1867" kern="0" dirty="0">
              <a:solidFill>
                <a:srgbClr val="E8ECFF"/>
              </a:solidFill>
              <a:latin typeface="Arial"/>
              <a:cs typeface="Arial"/>
              <a:sym typeface="Arial"/>
            </a:endParaRPr>
          </a:p>
        </p:txBody>
      </p:sp>
      <p:sp>
        <p:nvSpPr>
          <p:cNvPr id="23" name="Freccia a destra 22">
            <a:extLst>
              <a:ext uri="{FF2B5EF4-FFF2-40B4-BE49-F238E27FC236}">
                <a16:creationId xmlns:a16="http://schemas.microsoft.com/office/drawing/2014/main" id="{5D1EAD06-578A-1E3C-F775-0B2616A75D82}"/>
              </a:ext>
            </a:extLst>
          </p:cNvPr>
          <p:cNvSpPr/>
          <p:nvPr/>
        </p:nvSpPr>
        <p:spPr>
          <a:xfrm>
            <a:off x="2356822" y="2240447"/>
            <a:ext cx="732244" cy="592691"/>
          </a:xfrm>
          <a:prstGeom prst="rightArrow">
            <a:avLst/>
          </a:prstGeom>
          <a:solidFill>
            <a:srgbClr val="E8E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it-IT" sz="1867" kern="0" dirty="0">
              <a:solidFill>
                <a:srgbClr val="FFFFFF"/>
              </a:solidFill>
              <a:latin typeface="Arial"/>
              <a:sym typeface="Arial"/>
            </a:endParaRPr>
          </a:p>
        </p:txBody>
      </p:sp>
      <p:sp>
        <p:nvSpPr>
          <p:cNvPr id="24" name="Freccia a destra 23">
            <a:extLst>
              <a:ext uri="{FF2B5EF4-FFF2-40B4-BE49-F238E27FC236}">
                <a16:creationId xmlns:a16="http://schemas.microsoft.com/office/drawing/2014/main" id="{3433B872-5B55-1C00-1FA8-D52B3CDBEA3E}"/>
              </a:ext>
            </a:extLst>
          </p:cNvPr>
          <p:cNvSpPr/>
          <p:nvPr/>
        </p:nvSpPr>
        <p:spPr>
          <a:xfrm>
            <a:off x="2356823" y="4644189"/>
            <a:ext cx="732244" cy="592691"/>
          </a:xfrm>
          <a:prstGeom prst="rightArrow">
            <a:avLst/>
          </a:prstGeom>
          <a:solidFill>
            <a:srgbClr val="E8E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it-IT" sz="1867" kern="0" dirty="0">
              <a:solidFill>
                <a:srgbClr val="FFFFFF"/>
              </a:solidFill>
              <a:latin typeface="Arial"/>
              <a:sym typeface="Arial"/>
            </a:endParaRPr>
          </a:p>
        </p:txBody>
      </p:sp>
    </p:spTree>
    <p:extLst>
      <p:ext uri="{BB962C8B-B14F-4D97-AF65-F5344CB8AC3E}">
        <p14:creationId xmlns:p14="http://schemas.microsoft.com/office/powerpoint/2010/main" val="49877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bg>
      <p:bgPr>
        <a:solidFill>
          <a:srgbClr val="1E2546"/>
        </a:solidFill>
        <a:effectLst/>
      </p:bgPr>
    </p:bg>
    <p:spTree>
      <p:nvGrpSpPr>
        <p:cNvPr id="1" name="Shape 73">
          <a:extLst>
            <a:ext uri="{FF2B5EF4-FFF2-40B4-BE49-F238E27FC236}">
              <a16:creationId xmlns:a16="http://schemas.microsoft.com/office/drawing/2014/main" id="{F10385DB-657F-69B7-3FE2-464DCA94904F}"/>
            </a:ext>
          </a:extLst>
        </p:cNvPr>
        <p:cNvGrpSpPr/>
        <p:nvPr/>
      </p:nvGrpSpPr>
      <p:grpSpPr>
        <a:xfrm>
          <a:off x="0" y="0"/>
          <a:ext cx="0" cy="0"/>
          <a:chOff x="0" y="0"/>
          <a:chExt cx="0" cy="0"/>
        </a:xfrm>
      </p:grpSpPr>
      <p:pic>
        <p:nvPicPr>
          <p:cNvPr id="5" name="Immagine 4">
            <a:extLst>
              <a:ext uri="{FF2B5EF4-FFF2-40B4-BE49-F238E27FC236}">
                <a16:creationId xmlns:a16="http://schemas.microsoft.com/office/drawing/2014/main" id="{C658CE69-A1A3-8D37-F5F3-3307D08392C9}"/>
              </a:ext>
            </a:extLst>
          </p:cNvPr>
          <p:cNvPicPr>
            <a:picLocks noChangeAspect="1"/>
          </p:cNvPicPr>
          <p:nvPr/>
        </p:nvPicPr>
        <p:blipFill>
          <a:blip r:embed="rId3"/>
          <a:srcRect/>
          <a:stretch/>
        </p:blipFill>
        <p:spPr>
          <a:xfrm>
            <a:off x="6351737" y="657583"/>
            <a:ext cx="5368808" cy="2931195"/>
          </a:xfrm>
          <a:prstGeom prst="rect">
            <a:avLst/>
          </a:prstGeom>
        </p:spPr>
      </p:pic>
      <p:pic>
        <p:nvPicPr>
          <p:cNvPr id="7" name="Immagine 6">
            <a:extLst>
              <a:ext uri="{FF2B5EF4-FFF2-40B4-BE49-F238E27FC236}">
                <a16:creationId xmlns:a16="http://schemas.microsoft.com/office/drawing/2014/main" id="{0E60DD9E-74DF-2F81-FB2E-A302570BF6D8}"/>
              </a:ext>
            </a:extLst>
          </p:cNvPr>
          <p:cNvPicPr>
            <a:picLocks noChangeAspect="1"/>
          </p:cNvPicPr>
          <p:nvPr/>
        </p:nvPicPr>
        <p:blipFill>
          <a:blip r:embed="rId4"/>
          <a:srcRect/>
          <a:stretch/>
        </p:blipFill>
        <p:spPr>
          <a:xfrm>
            <a:off x="6351737" y="3713184"/>
            <a:ext cx="5368808" cy="2931195"/>
          </a:xfrm>
          <a:prstGeom prst="rect">
            <a:avLst/>
          </a:prstGeom>
        </p:spPr>
      </p:pic>
      <p:sp>
        <p:nvSpPr>
          <p:cNvPr id="2" name="CasellaDiTesto 1">
            <a:extLst>
              <a:ext uri="{FF2B5EF4-FFF2-40B4-BE49-F238E27FC236}">
                <a16:creationId xmlns:a16="http://schemas.microsoft.com/office/drawing/2014/main" id="{F78C3E88-3D88-FCAF-07BD-3346EA915933}"/>
              </a:ext>
            </a:extLst>
          </p:cNvPr>
          <p:cNvSpPr txBox="1"/>
          <p:nvPr/>
        </p:nvSpPr>
        <p:spPr>
          <a:xfrm>
            <a:off x="120906" y="58935"/>
            <a:ext cx="3333495" cy="537198"/>
          </a:xfrm>
          <a:prstGeom prst="rect">
            <a:avLst/>
          </a:prstGeom>
          <a:noFill/>
        </p:spPr>
        <p:txBody>
          <a:bodyPr wrap="square">
            <a:spAutoFit/>
          </a:bodyPr>
          <a:lstStyle/>
          <a:p>
            <a:pPr algn="ctr" defTabSz="1219170">
              <a:lnSpc>
                <a:spcPct val="90000"/>
              </a:lnSpc>
              <a:buClr>
                <a:srgbClr val="000000"/>
              </a:buClr>
            </a:pPr>
            <a:r>
              <a:rPr lang="it-IT" sz="3200" b="1" kern="0" dirty="0">
                <a:solidFill>
                  <a:srgbClr val="EEEEEE"/>
                </a:solidFill>
                <a:latin typeface="EB Garamond"/>
                <a:ea typeface="EB Garamond"/>
                <a:cs typeface="EB Garamond Medium"/>
                <a:sym typeface="EB Garamond"/>
              </a:rPr>
              <a:t>The Data: Spectra</a:t>
            </a:r>
            <a:endParaRPr lang="it-IT" sz="3200" kern="0" dirty="0">
              <a:solidFill>
                <a:srgbClr val="EEEEEE"/>
              </a:solidFill>
              <a:latin typeface="EB Garamond Medium"/>
              <a:ea typeface="EB Garamond Medium"/>
              <a:cs typeface="EB Garamond Medium"/>
              <a:sym typeface="EB Garamond Medium"/>
            </a:endParaRPr>
          </a:p>
        </p:txBody>
      </p:sp>
      <p:cxnSp>
        <p:nvCxnSpPr>
          <p:cNvPr id="3" name="Google Shape;59;p13">
            <a:extLst>
              <a:ext uri="{FF2B5EF4-FFF2-40B4-BE49-F238E27FC236}">
                <a16:creationId xmlns:a16="http://schemas.microsoft.com/office/drawing/2014/main" id="{B3BE8235-CB3E-29E9-872C-4C42AB6B6C4C}"/>
              </a:ext>
            </a:extLst>
          </p:cNvPr>
          <p:cNvCxnSpPr>
            <a:cxnSpLocks/>
            <a:endCxn id="2" idx="3"/>
          </p:cNvCxnSpPr>
          <p:nvPr/>
        </p:nvCxnSpPr>
        <p:spPr>
          <a:xfrm flipH="1" flipV="1">
            <a:off x="3454401" y="327534"/>
            <a:ext cx="8737599" cy="15367"/>
          </a:xfrm>
          <a:prstGeom prst="straightConnector1">
            <a:avLst/>
          </a:prstGeom>
          <a:noFill/>
          <a:ln w="38100" cap="flat" cmpd="sng">
            <a:solidFill>
              <a:schemeClr val="lt2"/>
            </a:solidFill>
            <a:prstDash val="solid"/>
            <a:round/>
            <a:headEnd type="none" w="med" len="med"/>
            <a:tailEnd type="none" w="med" len="med"/>
          </a:ln>
        </p:spPr>
      </p:cxnSp>
      <p:sp>
        <p:nvSpPr>
          <p:cNvPr id="8" name="Rettangolo con angoli arrotondati 7">
            <a:extLst>
              <a:ext uri="{FF2B5EF4-FFF2-40B4-BE49-F238E27FC236}">
                <a16:creationId xmlns:a16="http://schemas.microsoft.com/office/drawing/2014/main" id="{46B9E201-9500-4826-6516-31336FD07ADD}"/>
              </a:ext>
            </a:extLst>
          </p:cNvPr>
          <p:cNvSpPr/>
          <p:nvPr/>
        </p:nvSpPr>
        <p:spPr>
          <a:xfrm>
            <a:off x="261259" y="1106150"/>
            <a:ext cx="5834741" cy="1764577"/>
          </a:xfrm>
          <a:prstGeom prst="roundRect">
            <a:avLst>
              <a:gd name="adj" fmla="val 13851"/>
            </a:avLst>
          </a:prstGeom>
          <a:solidFill>
            <a:srgbClr val="E8E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it-IT" sz="2400" kern="0" dirty="0">
              <a:solidFill>
                <a:srgbClr val="FFFFFF"/>
              </a:solidFill>
              <a:latin typeface="Arial"/>
              <a:sym typeface="Arial"/>
            </a:endParaRPr>
          </a:p>
        </p:txBody>
      </p:sp>
      <p:sp>
        <p:nvSpPr>
          <p:cNvPr id="9" name="CasellaDiTesto 8">
            <a:extLst>
              <a:ext uri="{FF2B5EF4-FFF2-40B4-BE49-F238E27FC236}">
                <a16:creationId xmlns:a16="http://schemas.microsoft.com/office/drawing/2014/main" id="{8C86F55E-93F7-5A79-9C24-EFFB62453C5F}"/>
              </a:ext>
            </a:extLst>
          </p:cNvPr>
          <p:cNvSpPr txBox="1"/>
          <p:nvPr/>
        </p:nvSpPr>
        <p:spPr>
          <a:xfrm>
            <a:off x="4024614" y="1552232"/>
            <a:ext cx="1875221" cy="1200329"/>
          </a:xfrm>
          <a:prstGeom prst="rect">
            <a:avLst/>
          </a:prstGeom>
          <a:noFill/>
        </p:spPr>
        <p:txBody>
          <a:bodyPr wrap="square" numCol="1">
            <a:spAutoFit/>
          </a:bodyPr>
          <a:lstStyle/>
          <a:p>
            <a:pPr defTabSz="1219170">
              <a:buClr>
                <a:srgbClr val="E8ECFF"/>
              </a:buClr>
            </a:pPr>
            <a:r>
              <a:rPr lang="it-IT" sz="2400" kern="0" dirty="0">
                <a:solidFill>
                  <a:srgbClr val="181C30"/>
                </a:solidFill>
                <a:latin typeface="EB Garamond Medium"/>
                <a:ea typeface="EB Garamond Medium"/>
                <a:cs typeface="EB Garamond Medium"/>
                <a:sym typeface="EB Garamond Medium"/>
              </a:rPr>
              <a:t>- Ca II lines</a:t>
            </a:r>
          </a:p>
          <a:p>
            <a:pPr defTabSz="1219170">
              <a:buClr>
                <a:srgbClr val="E8ECFF"/>
              </a:buClr>
            </a:pPr>
            <a:r>
              <a:rPr lang="it-IT" sz="2400" kern="0" dirty="0">
                <a:solidFill>
                  <a:srgbClr val="181C30"/>
                </a:solidFill>
                <a:latin typeface="EB Garamond Medium"/>
                <a:ea typeface="EB Garamond Medium"/>
                <a:cs typeface="EB Garamond Medium"/>
                <a:sym typeface="EB Garamond Medium"/>
              </a:rPr>
              <a:t>- G-band</a:t>
            </a:r>
          </a:p>
          <a:p>
            <a:pPr defTabSz="1219170">
              <a:buClr>
                <a:srgbClr val="E8ECFF"/>
              </a:buClr>
            </a:pPr>
            <a:r>
              <a:rPr lang="it-IT" sz="2400" kern="0" dirty="0">
                <a:solidFill>
                  <a:srgbClr val="181C30"/>
                </a:solidFill>
                <a:latin typeface="EB Garamond Medium"/>
                <a:ea typeface="EB Garamond Medium"/>
                <a:cs typeface="EB Garamond Medium"/>
                <a:sym typeface="EB Garamond Medium"/>
              </a:rPr>
              <a:t>- Fe lines</a:t>
            </a:r>
          </a:p>
        </p:txBody>
      </p:sp>
      <p:cxnSp>
        <p:nvCxnSpPr>
          <p:cNvPr id="13" name="Connettore diritto 12">
            <a:extLst>
              <a:ext uri="{FF2B5EF4-FFF2-40B4-BE49-F238E27FC236}">
                <a16:creationId xmlns:a16="http://schemas.microsoft.com/office/drawing/2014/main" id="{FA225FF4-5D5C-BAB1-4C4E-1D5449BFADCA}"/>
              </a:ext>
            </a:extLst>
          </p:cNvPr>
          <p:cNvCxnSpPr/>
          <p:nvPr/>
        </p:nvCxnSpPr>
        <p:spPr>
          <a:xfrm flipV="1">
            <a:off x="7833360" y="812801"/>
            <a:ext cx="0" cy="2471079"/>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4" name="Connettore diritto 13">
            <a:extLst>
              <a:ext uri="{FF2B5EF4-FFF2-40B4-BE49-F238E27FC236}">
                <a16:creationId xmlns:a16="http://schemas.microsoft.com/office/drawing/2014/main" id="{C7B17C6B-CE90-731E-F403-6CDBA9C3143A}"/>
              </a:ext>
            </a:extLst>
          </p:cNvPr>
          <p:cNvCxnSpPr/>
          <p:nvPr/>
        </p:nvCxnSpPr>
        <p:spPr>
          <a:xfrm flipV="1">
            <a:off x="7940040" y="812799"/>
            <a:ext cx="0" cy="2471079"/>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5" name="Connettore diritto 14">
            <a:extLst>
              <a:ext uri="{FF2B5EF4-FFF2-40B4-BE49-F238E27FC236}">
                <a16:creationId xmlns:a16="http://schemas.microsoft.com/office/drawing/2014/main" id="{92289870-7C35-CCAE-1C48-6A38CC9EA695}"/>
              </a:ext>
            </a:extLst>
          </p:cNvPr>
          <p:cNvCxnSpPr/>
          <p:nvPr/>
        </p:nvCxnSpPr>
        <p:spPr>
          <a:xfrm flipV="1">
            <a:off x="8879840" y="812795"/>
            <a:ext cx="0" cy="2471079"/>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7" name="Connettore diritto 16">
            <a:extLst>
              <a:ext uri="{FF2B5EF4-FFF2-40B4-BE49-F238E27FC236}">
                <a16:creationId xmlns:a16="http://schemas.microsoft.com/office/drawing/2014/main" id="{472BB5A1-9A22-4895-8DE9-D90E0781F7B2}"/>
              </a:ext>
            </a:extLst>
          </p:cNvPr>
          <p:cNvCxnSpPr/>
          <p:nvPr/>
        </p:nvCxnSpPr>
        <p:spPr>
          <a:xfrm flipV="1">
            <a:off x="10469880" y="812797"/>
            <a:ext cx="0" cy="2471079"/>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8" name="CasellaDiTesto 17">
            <a:extLst>
              <a:ext uri="{FF2B5EF4-FFF2-40B4-BE49-F238E27FC236}">
                <a16:creationId xmlns:a16="http://schemas.microsoft.com/office/drawing/2014/main" id="{D1FA5E5E-83CB-5D55-8355-3B3ADD908E19}"/>
              </a:ext>
            </a:extLst>
          </p:cNvPr>
          <p:cNvSpPr txBox="1"/>
          <p:nvPr/>
        </p:nvSpPr>
        <p:spPr>
          <a:xfrm>
            <a:off x="7303488" y="1026161"/>
            <a:ext cx="636553" cy="235898"/>
          </a:xfrm>
          <a:prstGeom prst="rect">
            <a:avLst/>
          </a:prstGeom>
          <a:noFill/>
        </p:spPr>
        <p:txBody>
          <a:bodyPr wrap="square" rtlCol="0">
            <a:spAutoFit/>
          </a:bodyPr>
          <a:lstStyle/>
          <a:p>
            <a:pPr defTabSz="1219170">
              <a:buClr>
                <a:srgbClr val="000000"/>
              </a:buClr>
            </a:pPr>
            <a:r>
              <a:rPr lang="it-IT" sz="933" kern="0" dirty="0">
                <a:solidFill>
                  <a:srgbClr val="000000"/>
                </a:solidFill>
                <a:latin typeface="Arial"/>
                <a:cs typeface="Arial"/>
                <a:sym typeface="Arial"/>
              </a:rPr>
              <a:t>Ca II H</a:t>
            </a:r>
          </a:p>
        </p:txBody>
      </p:sp>
      <p:sp>
        <p:nvSpPr>
          <p:cNvPr id="19" name="CasellaDiTesto 18">
            <a:extLst>
              <a:ext uri="{FF2B5EF4-FFF2-40B4-BE49-F238E27FC236}">
                <a16:creationId xmlns:a16="http://schemas.microsoft.com/office/drawing/2014/main" id="{B0F6844A-C451-2CE9-2489-CEFC22066422}"/>
              </a:ext>
            </a:extLst>
          </p:cNvPr>
          <p:cNvSpPr txBox="1"/>
          <p:nvPr/>
        </p:nvSpPr>
        <p:spPr>
          <a:xfrm>
            <a:off x="7877501" y="1150567"/>
            <a:ext cx="636553" cy="235898"/>
          </a:xfrm>
          <a:prstGeom prst="rect">
            <a:avLst/>
          </a:prstGeom>
          <a:noFill/>
        </p:spPr>
        <p:txBody>
          <a:bodyPr wrap="square" rtlCol="0">
            <a:spAutoFit/>
          </a:bodyPr>
          <a:lstStyle/>
          <a:p>
            <a:pPr defTabSz="1219170">
              <a:buClr>
                <a:srgbClr val="000000"/>
              </a:buClr>
            </a:pPr>
            <a:r>
              <a:rPr lang="it-IT" sz="933" kern="0" dirty="0">
                <a:solidFill>
                  <a:srgbClr val="000000"/>
                </a:solidFill>
                <a:latin typeface="Arial"/>
                <a:cs typeface="Arial"/>
                <a:sym typeface="Arial"/>
              </a:rPr>
              <a:t>Ca II K</a:t>
            </a:r>
          </a:p>
        </p:txBody>
      </p:sp>
      <p:sp>
        <p:nvSpPr>
          <p:cNvPr id="20" name="CasellaDiTesto 19">
            <a:extLst>
              <a:ext uri="{FF2B5EF4-FFF2-40B4-BE49-F238E27FC236}">
                <a16:creationId xmlns:a16="http://schemas.microsoft.com/office/drawing/2014/main" id="{2FFDED39-846F-7C4B-4BD7-D487E3D0E998}"/>
              </a:ext>
            </a:extLst>
          </p:cNvPr>
          <p:cNvSpPr txBox="1"/>
          <p:nvPr/>
        </p:nvSpPr>
        <p:spPr>
          <a:xfrm>
            <a:off x="8726664" y="2445390"/>
            <a:ext cx="743232" cy="523028"/>
          </a:xfrm>
          <a:prstGeom prst="rect">
            <a:avLst/>
          </a:prstGeom>
          <a:noFill/>
        </p:spPr>
        <p:txBody>
          <a:bodyPr wrap="square" rtlCol="0">
            <a:spAutoFit/>
          </a:bodyPr>
          <a:lstStyle/>
          <a:p>
            <a:pPr algn="ctr" defTabSz="1219170">
              <a:buClr>
                <a:srgbClr val="000000"/>
              </a:buClr>
            </a:pPr>
            <a:r>
              <a:rPr lang="it-IT" sz="933" kern="0" dirty="0">
                <a:solidFill>
                  <a:srgbClr val="000000"/>
                </a:solidFill>
                <a:latin typeface="Arial"/>
                <a:cs typeface="Arial"/>
                <a:sym typeface="Arial"/>
              </a:rPr>
              <a:t>G-band</a:t>
            </a:r>
          </a:p>
          <a:p>
            <a:pPr algn="ctr" defTabSz="1219170">
              <a:buClr>
                <a:srgbClr val="000000"/>
              </a:buClr>
            </a:pPr>
            <a:r>
              <a:rPr lang="it-IT" sz="933" kern="0" dirty="0">
                <a:solidFill>
                  <a:srgbClr val="000000"/>
                </a:solidFill>
                <a:latin typeface="Arial"/>
                <a:cs typeface="Arial"/>
                <a:sym typeface="Arial"/>
              </a:rPr>
              <a:t>+</a:t>
            </a:r>
          </a:p>
          <a:p>
            <a:pPr algn="ctr" defTabSz="1219170">
              <a:buClr>
                <a:srgbClr val="000000"/>
              </a:buClr>
            </a:pPr>
            <a:r>
              <a:rPr lang="it-IT" sz="933" kern="0" dirty="0" err="1">
                <a:solidFill>
                  <a:srgbClr val="000000"/>
                </a:solidFill>
                <a:latin typeface="Arial"/>
                <a:cs typeface="Arial"/>
                <a:sym typeface="Arial"/>
              </a:rPr>
              <a:t>Hγ</a:t>
            </a:r>
            <a:endParaRPr lang="it-IT" sz="933" kern="0" dirty="0">
              <a:solidFill>
                <a:srgbClr val="000000"/>
              </a:solidFill>
              <a:latin typeface="Arial"/>
              <a:cs typeface="Arial"/>
              <a:sym typeface="Arial"/>
            </a:endParaRPr>
          </a:p>
        </p:txBody>
      </p:sp>
      <p:sp>
        <p:nvSpPr>
          <p:cNvPr id="21" name="CasellaDiTesto 20">
            <a:extLst>
              <a:ext uri="{FF2B5EF4-FFF2-40B4-BE49-F238E27FC236}">
                <a16:creationId xmlns:a16="http://schemas.microsoft.com/office/drawing/2014/main" id="{538A0D77-AEFE-E841-1765-DE6706D81994}"/>
              </a:ext>
            </a:extLst>
          </p:cNvPr>
          <p:cNvSpPr txBox="1"/>
          <p:nvPr/>
        </p:nvSpPr>
        <p:spPr>
          <a:xfrm>
            <a:off x="10404349" y="1856439"/>
            <a:ext cx="636553" cy="235898"/>
          </a:xfrm>
          <a:prstGeom prst="rect">
            <a:avLst/>
          </a:prstGeom>
          <a:noFill/>
        </p:spPr>
        <p:txBody>
          <a:bodyPr wrap="square" rtlCol="0">
            <a:spAutoFit/>
          </a:bodyPr>
          <a:lstStyle/>
          <a:p>
            <a:pPr defTabSz="1219170">
              <a:buClr>
                <a:srgbClr val="000000"/>
              </a:buClr>
            </a:pPr>
            <a:r>
              <a:rPr lang="it-IT" sz="933" kern="0" dirty="0">
                <a:solidFill>
                  <a:srgbClr val="000000"/>
                </a:solidFill>
                <a:latin typeface="Arial"/>
                <a:cs typeface="Arial"/>
                <a:sym typeface="Arial"/>
              </a:rPr>
              <a:t>H</a:t>
            </a:r>
            <a:r>
              <a:rPr lang="el-GR" sz="933" kern="0" dirty="0">
                <a:solidFill>
                  <a:srgbClr val="000000"/>
                </a:solidFill>
                <a:latin typeface="Arial"/>
                <a:cs typeface="Arial"/>
                <a:sym typeface="Arial"/>
              </a:rPr>
              <a:t>β</a:t>
            </a:r>
            <a:endParaRPr lang="it-IT" sz="933" kern="0" dirty="0">
              <a:solidFill>
                <a:srgbClr val="000000"/>
              </a:solidFill>
              <a:latin typeface="Arial"/>
              <a:cs typeface="Arial"/>
              <a:sym typeface="Arial"/>
            </a:endParaRPr>
          </a:p>
        </p:txBody>
      </p:sp>
      <p:cxnSp>
        <p:nvCxnSpPr>
          <p:cNvPr id="22" name="Connettore diritto 21">
            <a:extLst>
              <a:ext uri="{FF2B5EF4-FFF2-40B4-BE49-F238E27FC236}">
                <a16:creationId xmlns:a16="http://schemas.microsoft.com/office/drawing/2014/main" id="{74CFC98C-08BF-0626-519E-2EDDC84F8225}"/>
              </a:ext>
            </a:extLst>
          </p:cNvPr>
          <p:cNvCxnSpPr/>
          <p:nvPr/>
        </p:nvCxnSpPr>
        <p:spPr>
          <a:xfrm flipV="1">
            <a:off x="7259320" y="3875409"/>
            <a:ext cx="0" cy="2471079"/>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3" name="Connettore diritto 22">
            <a:extLst>
              <a:ext uri="{FF2B5EF4-FFF2-40B4-BE49-F238E27FC236}">
                <a16:creationId xmlns:a16="http://schemas.microsoft.com/office/drawing/2014/main" id="{48B0EE0A-EFAB-A6A7-7AD6-E395135B9395}"/>
              </a:ext>
            </a:extLst>
          </p:cNvPr>
          <p:cNvCxnSpPr/>
          <p:nvPr/>
        </p:nvCxnSpPr>
        <p:spPr>
          <a:xfrm flipV="1">
            <a:off x="9022080" y="3875407"/>
            <a:ext cx="0" cy="2471079"/>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4" name="Connettore diritto 23">
            <a:extLst>
              <a:ext uri="{FF2B5EF4-FFF2-40B4-BE49-F238E27FC236}">
                <a16:creationId xmlns:a16="http://schemas.microsoft.com/office/drawing/2014/main" id="{CBB5205D-A35A-9E9A-13AC-49F522B2C7A4}"/>
              </a:ext>
            </a:extLst>
          </p:cNvPr>
          <p:cNvCxnSpPr/>
          <p:nvPr/>
        </p:nvCxnSpPr>
        <p:spPr>
          <a:xfrm flipV="1">
            <a:off x="8402320" y="3875405"/>
            <a:ext cx="0" cy="2471079"/>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5" name="Connettore diritto 24">
            <a:extLst>
              <a:ext uri="{FF2B5EF4-FFF2-40B4-BE49-F238E27FC236}">
                <a16:creationId xmlns:a16="http://schemas.microsoft.com/office/drawing/2014/main" id="{029E18CC-DAA0-899F-0903-2A6180D667F5}"/>
              </a:ext>
            </a:extLst>
          </p:cNvPr>
          <p:cNvCxnSpPr/>
          <p:nvPr/>
        </p:nvCxnSpPr>
        <p:spPr>
          <a:xfrm flipV="1">
            <a:off x="10551160" y="3875406"/>
            <a:ext cx="0" cy="2471079"/>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6" name="Connettore diritto 25">
            <a:extLst>
              <a:ext uri="{FF2B5EF4-FFF2-40B4-BE49-F238E27FC236}">
                <a16:creationId xmlns:a16="http://schemas.microsoft.com/office/drawing/2014/main" id="{791B27F1-57E2-1520-90A4-101C8F6FFCF3}"/>
              </a:ext>
            </a:extLst>
          </p:cNvPr>
          <p:cNvCxnSpPr/>
          <p:nvPr/>
        </p:nvCxnSpPr>
        <p:spPr>
          <a:xfrm flipV="1">
            <a:off x="10835640" y="3875405"/>
            <a:ext cx="0" cy="2471079"/>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7" name="CasellaDiTesto 26">
            <a:extLst>
              <a:ext uri="{FF2B5EF4-FFF2-40B4-BE49-F238E27FC236}">
                <a16:creationId xmlns:a16="http://schemas.microsoft.com/office/drawing/2014/main" id="{5B66F351-FABD-6AE5-6A96-33D66910EDE5}"/>
              </a:ext>
            </a:extLst>
          </p:cNvPr>
          <p:cNvSpPr txBox="1"/>
          <p:nvPr/>
        </p:nvSpPr>
        <p:spPr>
          <a:xfrm>
            <a:off x="10232884" y="4654263"/>
            <a:ext cx="636553" cy="235898"/>
          </a:xfrm>
          <a:prstGeom prst="rect">
            <a:avLst/>
          </a:prstGeom>
          <a:noFill/>
        </p:spPr>
        <p:txBody>
          <a:bodyPr wrap="square" rtlCol="0">
            <a:spAutoFit/>
          </a:bodyPr>
          <a:lstStyle/>
          <a:p>
            <a:pPr defTabSz="1219170">
              <a:buClr>
                <a:srgbClr val="000000"/>
              </a:buClr>
            </a:pPr>
            <a:r>
              <a:rPr lang="it-IT" sz="933" kern="0" dirty="0">
                <a:solidFill>
                  <a:srgbClr val="000000"/>
                </a:solidFill>
                <a:latin typeface="Arial"/>
                <a:cs typeface="Arial"/>
                <a:sym typeface="Arial"/>
              </a:rPr>
              <a:t>H</a:t>
            </a:r>
            <a:r>
              <a:rPr lang="el-GR" sz="933" kern="0" dirty="0">
                <a:solidFill>
                  <a:srgbClr val="000000"/>
                </a:solidFill>
                <a:latin typeface="Arial"/>
                <a:cs typeface="Arial"/>
                <a:sym typeface="Arial"/>
              </a:rPr>
              <a:t>β</a:t>
            </a:r>
            <a:endParaRPr lang="it-IT" sz="933" kern="0" dirty="0">
              <a:solidFill>
                <a:srgbClr val="000000"/>
              </a:solidFill>
              <a:latin typeface="Arial"/>
              <a:cs typeface="Arial"/>
              <a:sym typeface="Arial"/>
            </a:endParaRPr>
          </a:p>
        </p:txBody>
      </p:sp>
      <p:sp>
        <p:nvSpPr>
          <p:cNvPr id="29" name="CasellaDiTesto 28">
            <a:extLst>
              <a:ext uri="{FF2B5EF4-FFF2-40B4-BE49-F238E27FC236}">
                <a16:creationId xmlns:a16="http://schemas.microsoft.com/office/drawing/2014/main" id="{7CAE23F8-CEF8-2A8B-9C3F-E86FABDF9171}"/>
              </a:ext>
            </a:extLst>
          </p:cNvPr>
          <p:cNvSpPr txBox="1"/>
          <p:nvPr/>
        </p:nvSpPr>
        <p:spPr>
          <a:xfrm>
            <a:off x="8942565" y="4912305"/>
            <a:ext cx="431799" cy="256545"/>
          </a:xfrm>
          <a:prstGeom prst="rect">
            <a:avLst/>
          </a:prstGeom>
          <a:noFill/>
        </p:spPr>
        <p:txBody>
          <a:bodyPr wrap="square">
            <a:spAutoFit/>
          </a:bodyPr>
          <a:lstStyle/>
          <a:p>
            <a:pPr algn="ctr" defTabSz="1219170">
              <a:buClr>
                <a:srgbClr val="000000"/>
              </a:buClr>
            </a:pPr>
            <a:r>
              <a:rPr lang="it-IT" sz="1067" kern="0" dirty="0" err="1">
                <a:solidFill>
                  <a:srgbClr val="000000"/>
                </a:solidFill>
                <a:latin typeface="Arial"/>
                <a:cs typeface="Arial"/>
                <a:sym typeface="Arial"/>
              </a:rPr>
              <a:t>Hγ</a:t>
            </a:r>
            <a:endParaRPr lang="it-IT" sz="1067" kern="0" dirty="0">
              <a:solidFill>
                <a:srgbClr val="000000"/>
              </a:solidFill>
              <a:latin typeface="Arial"/>
              <a:cs typeface="Arial"/>
              <a:sym typeface="Arial"/>
            </a:endParaRPr>
          </a:p>
        </p:txBody>
      </p:sp>
      <p:sp>
        <p:nvSpPr>
          <p:cNvPr id="30" name="CasellaDiTesto 29">
            <a:extLst>
              <a:ext uri="{FF2B5EF4-FFF2-40B4-BE49-F238E27FC236}">
                <a16:creationId xmlns:a16="http://schemas.microsoft.com/office/drawing/2014/main" id="{63EB2D9B-3214-557B-60A7-DF242EE1CE74}"/>
              </a:ext>
            </a:extLst>
          </p:cNvPr>
          <p:cNvSpPr txBox="1"/>
          <p:nvPr/>
        </p:nvSpPr>
        <p:spPr>
          <a:xfrm>
            <a:off x="8057661" y="5055935"/>
            <a:ext cx="431799" cy="256545"/>
          </a:xfrm>
          <a:prstGeom prst="rect">
            <a:avLst/>
          </a:prstGeom>
          <a:noFill/>
        </p:spPr>
        <p:txBody>
          <a:bodyPr wrap="square">
            <a:spAutoFit/>
          </a:bodyPr>
          <a:lstStyle/>
          <a:p>
            <a:pPr algn="ctr" defTabSz="1219170">
              <a:buClr>
                <a:srgbClr val="000000"/>
              </a:buClr>
            </a:pPr>
            <a:r>
              <a:rPr lang="it-IT" sz="1067" kern="0" dirty="0">
                <a:solidFill>
                  <a:srgbClr val="000000"/>
                </a:solidFill>
                <a:latin typeface="Arial"/>
                <a:cs typeface="Arial"/>
                <a:sym typeface="Arial"/>
              </a:rPr>
              <a:t>H</a:t>
            </a:r>
            <a:r>
              <a:rPr lang="el-GR" sz="1067" kern="0" dirty="0">
                <a:solidFill>
                  <a:srgbClr val="000000"/>
                </a:solidFill>
                <a:latin typeface="Arial"/>
                <a:cs typeface="Arial"/>
                <a:sym typeface="Arial"/>
              </a:rPr>
              <a:t>δ</a:t>
            </a:r>
            <a:endParaRPr lang="it-IT" sz="1067" kern="0" dirty="0">
              <a:solidFill>
                <a:srgbClr val="000000"/>
              </a:solidFill>
              <a:latin typeface="Arial"/>
              <a:cs typeface="Arial"/>
              <a:sym typeface="Arial"/>
            </a:endParaRPr>
          </a:p>
        </p:txBody>
      </p:sp>
      <p:sp>
        <p:nvSpPr>
          <p:cNvPr id="31" name="CasellaDiTesto 30">
            <a:extLst>
              <a:ext uri="{FF2B5EF4-FFF2-40B4-BE49-F238E27FC236}">
                <a16:creationId xmlns:a16="http://schemas.microsoft.com/office/drawing/2014/main" id="{43941625-5435-C478-DA80-508C3AD0A5D7}"/>
              </a:ext>
            </a:extLst>
          </p:cNvPr>
          <p:cNvSpPr txBox="1"/>
          <p:nvPr/>
        </p:nvSpPr>
        <p:spPr>
          <a:xfrm>
            <a:off x="7205982" y="4449457"/>
            <a:ext cx="576580" cy="256545"/>
          </a:xfrm>
          <a:prstGeom prst="rect">
            <a:avLst/>
          </a:prstGeom>
          <a:noFill/>
        </p:spPr>
        <p:txBody>
          <a:bodyPr wrap="square">
            <a:spAutoFit/>
          </a:bodyPr>
          <a:lstStyle/>
          <a:p>
            <a:pPr algn="ctr" defTabSz="1219170">
              <a:buClr>
                <a:srgbClr val="000000"/>
              </a:buClr>
            </a:pPr>
            <a:r>
              <a:rPr lang="it-IT" sz="1067" kern="0" dirty="0">
                <a:solidFill>
                  <a:srgbClr val="000000"/>
                </a:solidFill>
                <a:latin typeface="Arial"/>
                <a:cs typeface="Arial"/>
                <a:sym typeface="Arial"/>
              </a:rPr>
              <a:t>[OII]</a:t>
            </a:r>
          </a:p>
        </p:txBody>
      </p:sp>
      <p:sp>
        <p:nvSpPr>
          <p:cNvPr id="32" name="CasellaDiTesto 31">
            <a:extLst>
              <a:ext uri="{FF2B5EF4-FFF2-40B4-BE49-F238E27FC236}">
                <a16:creationId xmlns:a16="http://schemas.microsoft.com/office/drawing/2014/main" id="{5A2DABD4-1257-ABFA-B590-B0D9450064DA}"/>
              </a:ext>
            </a:extLst>
          </p:cNvPr>
          <p:cNvSpPr txBox="1"/>
          <p:nvPr/>
        </p:nvSpPr>
        <p:spPr>
          <a:xfrm>
            <a:off x="10722625" y="4306836"/>
            <a:ext cx="576580" cy="256545"/>
          </a:xfrm>
          <a:prstGeom prst="rect">
            <a:avLst/>
          </a:prstGeom>
          <a:noFill/>
        </p:spPr>
        <p:txBody>
          <a:bodyPr wrap="square">
            <a:spAutoFit/>
          </a:bodyPr>
          <a:lstStyle/>
          <a:p>
            <a:pPr algn="ctr" defTabSz="1219170">
              <a:buClr>
                <a:srgbClr val="000000"/>
              </a:buClr>
            </a:pPr>
            <a:r>
              <a:rPr lang="it-IT" sz="1067" kern="0" dirty="0">
                <a:solidFill>
                  <a:srgbClr val="000000"/>
                </a:solidFill>
                <a:latin typeface="Arial"/>
                <a:cs typeface="Arial"/>
                <a:sym typeface="Arial"/>
              </a:rPr>
              <a:t>[OIII]</a:t>
            </a:r>
          </a:p>
        </p:txBody>
      </p:sp>
      <p:sp>
        <p:nvSpPr>
          <p:cNvPr id="33" name="CasellaDiTesto 32">
            <a:extLst>
              <a:ext uri="{FF2B5EF4-FFF2-40B4-BE49-F238E27FC236}">
                <a16:creationId xmlns:a16="http://schemas.microsoft.com/office/drawing/2014/main" id="{8E9ACFFC-5AF6-3FBA-D2D7-1D6B067F81BA}"/>
              </a:ext>
            </a:extLst>
          </p:cNvPr>
          <p:cNvSpPr txBox="1"/>
          <p:nvPr/>
        </p:nvSpPr>
        <p:spPr>
          <a:xfrm>
            <a:off x="746167" y="1106150"/>
            <a:ext cx="4760356" cy="461665"/>
          </a:xfrm>
          <a:prstGeom prst="rect">
            <a:avLst/>
          </a:prstGeom>
          <a:noFill/>
        </p:spPr>
        <p:txBody>
          <a:bodyPr wrap="square" numCol="1">
            <a:spAutoFit/>
          </a:bodyPr>
          <a:lstStyle/>
          <a:p>
            <a:pPr algn="ctr" defTabSz="1219170">
              <a:buClr>
                <a:srgbClr val="E8ECFF"/>
              </a:buClr>
            </a:pPr>
            <a:r>
              <a:rPr lang="it-IT" sz="2400" b="1" kern="0" dirty="0">
                <a:solidFill>
                  <a:srgbClr val="181C30"/>
                </a:solidFill>
                <a:latin typeface="EB Garamond Medium"/>
                <a:ea typeface="EB Garamond Medium"/>
                <a:cs typeface="EB Garamond Medium"/>
                <a:sym typeface="EB Garamond Medium"/>
              </a:rPr>
              <a:t>Passive (0)</a:t>
            </a:r>
          </a:p>
        </p:txBody>
      </p:sp>
      <p:sp>
        <p:nvSpPr>
          <p:cNvPr id="34" name="Rettangolo con angoli arrotondati 33">
            <a:extLst>
              <a:ext uri="{FF2B5EF4-FFF2-40B4-BE49-F238E27FC236}">
                <a16:creationId xmlns:a16="http://schemas.microsoft.com/office/drawing/2014/main" id="{1D01439C-9ACA-3ACE-EF61-0684CDC91EA5}"/>
              </a:ext>
            </a:extLst>
          </p:cNvPr>
          <p:cNvSpPr/>
          <p:nvPr/>
        </p:nvSpPr>
        <p:spPr>
          <a:xfrm>
            <a:off x="261259" y="4306837"/>
            <a:ext cx="5834741" cy="1764577"/>
          </a:xfrm>
          <a:prstGeom prst="roundRect">
            <a:avLst>
              <a:gd name="adj" fmla="val 13851"/>
            </a:avLst>
          </a:prstGeom>
          <a:solidFill>
            <a:srgbClr val="E8E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it-IT" sz="1867" kern="0">
              <a:solidFill>
                <a:srgbClr val="FFFFFF"/>
              </a:solidFill>
              <a:latin typeface="Arial"/>
              <a:sym typeface="Arial"/>
            </a:endParaRPr>
          </a:p>
        </p:txBody>
      </p:sp>
      <p:sp>
        <p:nvSpPr>
          <p:cNvPr id="36" name="CasellaDiTesto 35">
            <a:extLst>
              <a:ext uri="{FF2B5EF4-FFF2-40B4-BE49-F238E27FC236}">
                <a16:creationId xmlns:a16="http://schemas.microsoft.com/office/drawing/2014/main" id="{F93AA454-407C-164A-D702-DEBE890526BA}"/>
              </a:ext>
            </a:extLst>
          </p:cNvPr>
          <p:cNvSpPr txBox="1"/>
          <p:nvPr/>
        </p:nvSpPr>
        <p:spPr>
          <a:xfrm>
            <a:off x="746167" y="4306837"/>
            <a:ext cx="4760356" cy="461665"/>
          </a:xfrm>
          <a:prstGeom prst="rect">
            <a:avLst/>
          </a:prstGeom>
          <a:noFill/>
        </p:spPr>
        <p:txBody>
          <a:bodyPr wrap="square" numCol="1">
            <a:spAutoFit/>
          </a:bodyPr>
          <a:lstStyle/>
          <a:p>
            <a:pPr algn="ctr" defTabSz="1219170">
              <a:buClr>
                <a:srgbClr val="E8ECFF"/>
              </a:buClr>
            </a:pPr>
            <a:r>
              <a:rPr lang="it-IT" sz="2400" b="1" kern="0" dirty="0">
                <a:solidFill>
                  <a:srgbClr val="181C30"/>
                </a:solidFill>
                <a:latin typeface="EB Garamond Medium"/>
                <a:ea typeface="EB Garamond Medium"/>
                <a:cs typeface="EB Garamond Medium"/>
                <a:sym typeface="EB Garamond Medium"/>
              </a:rPr>
              <a:t>Star-</a:t>
            </a:r>
            <a:r>
              <a:rPr lang="it-IT" sz="2400" b="1" kern="0" dirty="0" err="1">
                <a:solidFill>
                  <a:srgbClr val="181C30"/>
                </a:solidFill>
                <a:latin typeface="EB Garamond Medium"/>
                <a:ea typeface="EB Garamond Medium"/>
                <a:cs typeface="EB Garamond Medium"/>
                <a:sym typeface="EB Garamond Medium"/>
              </a:rPr>
              <a:t>forming</a:t>
            </a:r>
            <a:r>
              <a:rPr lang="it-IT" sz="2400" b="1" kern="0" dirty="0">
                <a:solidFill>
                  <a:srgbClr val="181C30"/>
                </a:solidFill>
                <a:latin typeface="EB Garamond Medium"/>
                <a:ea typeface="EB Garamond Medium"/>
                <a:cs typeface="EB Garamond Medium"/>
                <a:sym typeface="EB Garamond Medium"/>
              </a:rPr>
              <a:t> (1)</a:t>
            </a:r>
          </a:p>
        </p:txBody>
      </p:sp>
      <p:sp>
        <p:nvSpPr>
          <p:cNvPr id="38" name="CasellaDiTesto 37">
            <a:extLst>
              <a:ext uri="{FF2B5EF4-FFF2-40B4-BE49-F238E27FC236}">
                <a16:creationId xmlns:a16="http://schemas.microsoft.com/office/drawing/2014/main" id="{463AD205-A7FC-5F13-875A-7A5E39FCEB31}"/>
              </a:ext>
            </a:extLst>
          </p:cNvPr>
          <p:cNvSpPr txBox="1"/>
          <p:nvPr/>
        </p:nvSpPr>
        <p:spPr>
          <a:xfrm>
            <a:off x="490429" y="1534685"/>
            <a:ext cx="3254752" cy="1146148"/>
          </a:xfrm>
          <a:prstGeom prst="rect">
            <a:avLst/>
          </a:prstGeom>
          <a:noFill/>
        </p:spPr>
        <p:txBody>
          <a:bodyPr wrap="square">
            <a:spAutoFit/>
          </a:bodyPr>
          <a:lstStyle/>
          <a:p>
            <a:pPr defTabSz="1219170">
              <a:lnSpc>
                <a:spcPct val="150000"/>
              </a:lnSpc>
              <a:buClr>
                <a:srgbClr val="E8ECFF"/>
              </a:buClr>
            </a:pPr>
            <a:r>
              <a:rPr lang="it-IT" sz="2400" kern="0" dirty="0">
                <a:solidFill>
                  <a:srgbClr val="181C30"/>
                </a:solidFill>
                <a:latin typeface="EB Garamond Medium"/>
                <a:ea typeface="EB Garamond Medium"/>
                <a:cs typeface="EB Garamond Medium"/>
                <a:sym typeface="EB Garamond Medium"/>
              </a:rPr>
              <a:t>- Strong 4000 Å break</a:t>
            </a:r>
          </a:p>
          <a:p>
            <a:pPr defTabSz="1219170">
              <a:lnSpc>
                <a:spcPct val="150000"/>
              </a:lnSpc>
              <a:buClr>
                <a:srgbClr val="E8ECFF"/>
              </a:buClr>
            </a:pPr>
            <a:r>
              <a:rPr lang="it-IT" sz="2400" kern="0" dirty="0">
                <a:solidFill>
                  <a:srgbClr val="181C30"/>
                </a:solidFill>
                <a:latin typeface="EB Garamond Medium"/>
                <a:ea typeface="EB Garamond Medium"/>
                <a:cs typeface="EB Garamond Medium"/>
                <a:sym typeface="EB Garamond Medium"/>
              </a:rPr>
              <a:t>- Balmer </a:t>
            </a:r>
            <a:r>
              <a:rPr lang="it-IT" sz="2400" b="1" kern="0" dirty="0" err="1">
                <a:solidFill>
                  <a:srgbClr val="181C30"/>
                </a:solidFill>
                <a:latin typeface="EB Garamond Medium"/>
                <a:ea typeface="EB Garamond Medium"/>
                <a:cs typeface="EB Garamond Medium"/>
                <a:sym typeface="EB Garamond Medium"/>
              </a:rPr>
              <a:t>absorption</a:t>
            </a:r>
            <a:r>
              <a:rPr lang="it-IT" sz="2400" kern="0" dirty="0">
                <a:solidFill>
                  <a:srgbClr val="181C30"/>
                </a:solidFill>
                <a:latin typeface="EB Garamond Medium"/>
                <a:ea typeface="EB Garamond Medium"/>
                <a:cs typeface="EB Garamond Medium"/>
                <a:sym typeface="EB Garamond Medium"/>
              </a:rPr>
              <a:t> lines</a:t>
            </a:r>
          </a:p>
        </p:txBody>
      </p:sp>
      <p:sp>
        <p:nvSpPr>
          <p:cNvPr id="39" name="CasellaDiTesto 38">
            <a:extLst>
              <a:ext uri="{FF2B5EF4-FFF2-40B4-BE49-F238E27FC236}">
                <a16:creationId xmlns:a16="http://schemas.microsoft.com/office/drawing/2014/main" id="{28C99049-76B9-3F82-C382-D0D5D1ABF37D}"/>
              </a:ext>
            </a:extLst>
          </p:cNvPr>
          <p:cNvSpPr txBox="1"/>
          <p:nvPr/>
        </p:nvSpPr>
        <p:spPr>
          <a:xfrm>
            <a:off x="562072" y="4736717"/>
            <a:ext cx="2269605" cy="1146148"/>
          </a:xfrm>
          <a:prstGeom prst="rect">
            <a:avLst/>
          </a:prstGeom>
          <a:noFill/>
        </p:spPr>
        <p:txBody>
          <a:bodyPr wrap="square" numCol="1">
            <a:spAutoFit/>
          </a:bodyPr>
          <a:lstStyle/>
          <a:p>
            <a:pPr defTabSz="1219170">
              <a:lnSpc>
                <a:spcPct val="150000"/>
              </a:lnSpc>
              <a:buClr>
                <a:srgbClr val="E8ECFF"/>
              </a:buClr>
            </a:pPr>
            <a:r>
              <a:rPr lang="it-IT" sz="2400" kern="0" dirty="0">
                <a:solidFill>
                  <a:srgbClr val="181C30"/>
                </a:solidFill>
                <a:latin typeface="EB Garamond Medium"/>
                <a:ea typeface="EB Garamond Medium"/>
                <a:cs typeface="EB Garamond Medium"/>
                <a:sym typeface="EB Garamond Medium"/>
              </a:rPr>
              <a:t>- [OII] </a:t>
            </a:r>
            <a:r>
              <a:rPr lang="it-IT" sz="2400" kern="0" dirty="0" err="1">
                <a:solidFill>
                  <a:srgbClr val="181C30"/>
                </a:solidFill>
                <a:latin typeface="EB Garamond Medium"/>
                <a:ea typeface="EB Garamond Medium"/>
                <a:cs typeface="EB Garamond Medium"/>
                <a:sym typeface="EB Garamond Medium"/>
              </a:rPr>
              <a:t>emission</a:t>
            </a:r>
            <a:endParaRPr lang="it-IT" sz="2400" kern="0" dirty="0">
              <a:solidFill>
                <a:srgbClr val="181C30"/>
              </a:solidFill>
              <a:latin typeface="EB Garamond Medium"/>
              <a:ea typeface="EB Garamond Medium"/>
              <a:cs typeface="EB Garamond Medium"/>
              <a:sym typeface="EB Garamond Medium"/>
            </a:endParaRPr>
          </a:p>
          <a:p>
            <a:pPr defTabSz="1219170">
              <a:lnSpc>
                <a:spcPct val="150000"/>
              </a:lnSpc>
              <a:buClr>
                <a:srgbClr val="E8ECFF"/>
              </a:buClr>
            </a:pPr>
            <a:r>
              <a:rPr lang="it-IT" sz="2400" kern="0" dirty="0">
                <a:solidFill>
                  <a:srgbClr val="181C30"/>
                </a:solidFill>
                <a:latin typeface="EB Garamond Medium"/>
                <a:ea typeface="EB Garamond Medium"/>
                <a:cs typeface="EB Garamond Medium"/>
                <a:sym typeface="EB Garamond Medium"/>
              </a:rPr>
              <a:t>- [OIII] </a:t>
            </a:r>
            <a:r>
              <a:rPr lang="it-IT" sz="2400" kern="0" dirty="0" err="1">
                <a:solidFill>
                  <a:srgbClr val="181C30"/>
                </a:solidFill>
                <a:latin typeface="EB Garamond Medium"/>
                <a:ea typeface="EB Garamond Medium"/>
                <a:cs typeface="EB Garamond Medium"/>
                <a:sym typeface="EB Garamond Medium"/>
              </a:rPr>
              <a:t>emission</a:t>
            </a:r>
            <a:endParaRPr lang="it-IT" sz="2400" kern="0" dirty="0">
              <a:solidFill>
                <a:srgbClr val="181C30"/>
              </a:solidFill>
              <a:latin typeface="EB Garamond Medium"/>
              <a:ea typeface="EB Garamond Medium"/>
              <a:cs typeface="EB Garamond Medium"/>
              <a:sym typeface="EB Garamond Medium"/>
            </a:endParaRPr>
          </a:p>
        </p:txBody>
      </p:sp>
      <p:sp>
        <p:nvSpPr>
          <p:cNvPr id="40" name="CasellaDiTesto 39">
            <a:extLst>
              <a:ext uri="{FF2B5EF4-FFF2-40B4-BE49-F238E27FC236}">
                <a16:creationId xmlns:a16="http://schemas.microsoft.com/office/drawing/2014/main" id="{0B05E981-0E64-A262-7455-473EE8DE52E4}"/>
              </a:ext>
            </a:extLst>
          </p:cNvPr>
          <p:cNvSpPr txBox="1"/>
          <p:nvPr/>
        </p:nvSpPr>
        <p:spPr>
          <a:xfrm>
            <a:off x="2954747" y="4754699"/>
            <a:ext cx="3254752" cy="1146148"/>
          </a:xfrm>
          <a:prstGeom prst="rect">
            <a:avLst/>
          </a:prstGeom>
          <a:noFill/>
        </p:spPr>
        <p:txBody>
          <a:bodyPr wrap="square">
            <a:spAutoFit/>
          </a:bodyPr>
          <a:lstStyle/>
          <a:p>
            <a:pPr defTabSz="1219170">
              <a:lnSpc>
                <a:spcPct val="150000"/>
              </a:lnSpc>
              <a:buClr>
                <a:srgbClr val="E8ECFF"/>
              </a:buClr>
            </a:pPr>
            <a:r>
              <a:rPr lang="it-IT" sz="2400" kern="0" dirty="0">
                <a:solidFill>
                  <a:srgbClr val="181C30"/>
                </a:solidFill>
                <a:latin typeface="EB Garamond Medium"/>
                <a:ea typeface="EB Garamond Medium"/>
                <a:cs typeface="EB Garamond Medium"/>
                <a:sym typeface="EB Garamond Medium"/>
              </a:rPr>
              <a:t>- Balmer </a:t>
            </a:r>
            <a:r>
              <a:rPr lang="it-IT" sz="2400" b="1" kern="0" dirty="0" err="1">
                <a:solidFill>
                  <a:srgbClr val="181C30"/>
                </a:solidFill>
                <a:latin typeface="EB Garamond Medium"/>
                <a:ea typeface="EB Garamond Medium"/>
                <a:cs typeface="EB Garamond Medium"/>
                <a:sym typeface="EB Garamond Medium"/>
              </a:rPr>
              <a:t>emission</a:t>
            </a:r>
            <a:r>
              <a:rPr lang="it-IT" sz="2400" kern="0" dirty="0">
                <a:solidFill>
                  <a:srgbClr val="181C30"/>
                </a:solidFill>
                <a:latin typeface="EB Garamond Medium"/>
                <a:ea typeface="EB Garamond Medium"/>
                <a:cs typeface="EB Garamond Medium"/>
                <a:sym typeface="EB Garamond Medium"/>
              </a:rPr>
              <a:t> lines</a:t>
            </a:r>
          </a:p>
          <a:p>
            <a:pPr defTabSz="1219170">
              <a:lnSpc>
                <a:spcPct val="150000"/>
              </a:lnSpc>
              <a:buClr>
                <a:srgbClr val="E8ECFF"/>
              </a:buClr>
            </a:pPr>
            <a:r>
              <a:rPr lang="it-IT" sz="2400" kern="0" dirty="0">
                <a:solidFill>
                  <a:srgbClr val="181C30"/>
                </a:solidFill>
                <a:latin typeface="EB Garamond Medium"/>
                <a:ea typeface="EB Garamond Medium"/>
                <a:cs typeface="EB Garamond Medium"/>
                <a:sym typeface="EB Garamond Medium"/>
              </a:rPr>
              <a:t>- NO 4000 Å break</a:t>
            </a:r>
          </a:p>
        </p:txBody>
      </p:sp>
    </p:spTree>
    <p:extLst>
      <p:ext uri="{BB962C8B-B14F-4D97-AF65-F5344CB8AC3E}">
        <p14:creationId xmlns:p14="http://schemas.microsoft.com/office/powerpoint/2010/main" val="3558944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bg>
      <p:bgPr>
        <a:solidFill>
          <a:srgbClr val="1E2546"/>
        </a:solidFill>
        <a:effectLst/>
      </p:bgPr>
    </p:bg>
    <p:spTree>
      <p:nvGrpSpPr>
        <p:cNvPr id="1" name="Shape 73">
          <a:extLst>
            <a:ext uri="{FF2B5EF4-FFF2-40B4-BE49-F238E27FC236}">
              <a16:creationId xmlns:a16="http://schemas.microsoft.com/office/drawing/2014/main" id="{89432F17-88EC-B8AF-934B-59E9BE50A9B8}"/>
            </a:ext>
          </a:extLst>
        </p:cNvPr>
        <p:cNvGrpSpPr/>
        <p:nvPr/>
      </p:nvGrpSpPr>
      <p:grpSpPr>
        <a:xfrm>
          <a:off x="0" y="0"/>
          <a:ext cx="0" cy="0"/>
          <a:chOff x="0" y="0"/>
          <a:chExt cx="0" cy="0"/>
        </a:xfrm>
      </p:grpSpPr>
      <p:sp>
        <p:nvSpPr>
          <p:cNvPr id="2" name="CasellaDiTesto 1">
            <a:extLst>
              <a:ext uri="{FF2B5EF4-FFF2-40B4-BE49-F238E27FC236}">
                <a16:creationId xmlns:a16="http://schemas.microsoft.com/office/drawing/2014/main" id="{DDEC7FFD-4047-414F-D662-B5F98EDB1836}"/>
              </a:ext>
            </a:extLst>
          </p:cNvPr>
          <p:cNvSpPr txBox="1"/>
          <p:nvPr/>
        </p:nvSpPr>
        <p:spPr>
          <a:xfrm>
            <a:off x="120906" y="58935"/>
            <a:ext cx="3333495" cy="537198"/>
          </a:xfrm>
          <a:prstGeom prst="rect">
            <a:avLst/>
          </a:prstGeom>
          <a:noFill/>
        </p:spPr>
        <p:txBody>
          <a:bodyPr wrap="square">
            <a:spAutoFit/>
          </a:bodyPr>
          <a:lstStyle/>
          <a:p>
            <a:pPr algn="ctr" defTabSz="1219170">
              <a:lnSpc>
                <a:spcPct val="90000"/>
              </a:lnSpc>
              <a:buClr>
                <a:srgbClr val="000000"/>
              </a:buClr>
            </a:pPr>
            <a:r>
              <a:rPr lang="it-IT" sz="3200" b="1" kern="0" dirty="0">
                <a:solidFill>
                  <a:srgbClr val="EEEEEE"/>
                </a:solidFill>
                <a:latin typeface="EB Garamond"/>
                <a:ea typeface="EB Garamond"/>
                <a:cs typeface="EB Garamond Medium"/>
                <a:sym typeface="EB Garamond"/>
              </a:rPr>
              <a:t>The Data: Images</a:t>
            </a:r>
            <a:endParaRPr lang="it-IT" sz="3200" kern="0" dirty="0">
              <a:solidFill>
                <a:srgbClr val="EEEEEE"/>
              </a:solidFill>
              <a:latin typeface="EB Garamond Medium"/>
              <a:ea typeface="EB Garamond Medium"/>
              <a:cs typeface="EB Garamond Medium"/>
              <a:sym typeface="EB Garamond Medium"/>
            </a:endParaRPr>
          </a:p>
        </p:txBody>
      </p:sp>
      <p:cxnSp>
        <p:nvCxnSpPr>
          <p:cNvPr id="3" name="Google Shape;59;p13">
            <a:extLst>
              <a:ext uri="{FF2B5EF4-FFF2-40B4-BE49-F238E27FC236}">
                <a16:creationId xmlns:a16="http://schemas.microsoft.com/office/drawing/2014/main" id="{AFCCAA9D-D1A2-4151-CA2C-648C29A7AD44}"/>
              </a:ext>
            </a:extLst>
          </p:cNvPr>
          <p:cNvCxnSpPr>
            <a:cxnSpLocks/>
            <a:endCxn id="2" idx="3"/>
          </p:cNvCxnSpPr>
          <p:nvPr/>
        </p:nvCxnSpPr>
        <p:spPr>
          <a:xfrm flipH="1" flipV="1">
            <a:off x="3454401" y="327534"/>
            <a:ext cx="8737599" cy="15367"/>
          </a:xfrm>
          <a:prstGeom prst="straightConnector1">
            <a:avLst/>
          </a:prstGeom>
          <a:noFill/>
          <a:ln w="38100" cap="flat" cmpd="sng">
            <a:solidFill>
              <a:schemeClr val="lt2"/>
            </a:solidFill>
            <a:prstDash val="solid"/>
            <a:round/>
            <a:headEnd type="none" w="med" len="med"/>
            <a:tailEnd type="none" w="med" len="med"/>
          </a:ln>
        </p:spPr>
      </p:cxnSp>
      <p:grpSp>
        <p:nvGrpSpPr>
          <p:cNvPr id="26" name="Gruppo 25">
            <a:extLst>
              <a:ext uri="{FF2B5EF4-FFF2-40B4-BE49-F238E27FC236}">
                <a16:creationId xmlns:a16="http://schemas.microsoft.com/office/drawing/2014/main" id="{8919D569-A68C-A74E-14BF-30447C1884B0}"/>
              </a:ext>
            </a:extLst>
          </p:cNvPr>
          <p:cNvGrpSpPr/>
          <p:nvPr/>
        </p:nvGrpSpPr>
        <p:grpSpPr>
          <a:xfrm>
            <a:off x="8442477" y="756864"/>
            <a:ext cx="2672137" cy="2672137"/>
            <a:chOff x="5867400" y="567647"/>
            <a:chExt cx="2004103" cy="2004103"/>
          </a:xfrm>
        </p:grpSpPr>
        <p:pic>
          <p:nvPicPr>
            <p:cNvPr id="42" name="Immagine 41" descr="Immagine che contiene Policromia&#10;&#10;Il contenuto generato dall'IA potrebbe non essere corretto.">
              <a:extLst>
                <a:ext uri="{FF2B5EF4-FFF2-40B4-BE49-F238E27FC236}">
                  <a16:creationId xmlns:a16="http://schemas.microsoft.com/office/drawing/2014/main" id="{779BBFBE-0C0F-1E92-0807-487A236F4439}"/>
                </a:ext>
              </a:extLst>
            </p:cNvPr>
            <p:cNvPicPr>
              <a:picLocks noChangeAspect="1"/>
            </p:cNvPicPr>
            <p:nvPr/>
          </p:nvPicPr>
          <p:blipFill>
            <a:blip r:embed="rId3"/>
            <a:stretch>
              <a:fillRect/>
            </a:stretch>
          </p:blipFill>
          <p:spPr>
            <a:xfrm>
              <a:off x="5867400" y="567647"/>
              <a:ext cx="2004103" cy="2004103"/>
            </a:xfrm>
            <a:prstGeom prst="rect">
              <a:avLst/>
            </a:prstGeom>
          </p:spPr>
        </p:pic>
        <p:sp>
          <p:nvSpPr>
            <p:cNvPr id="9" name="CasellaDiTesto 8">
              <a:extLst>
                <a:ext uri="{FF2B5EF4-FFF2-40B4-BE49-F238E27FC236}">
                  <a16:creationId xmlns:a16="http://schemas.microsoft.com/office/drawing/2014/main" id="{97CA9642-BA06-0C0A-9186-51DE9AC4FA8C}"/>
                </a:ext>
              </a:extLst>
            </p:cNvPr>
            <p:cNvSpPr txBox="1"/>
            <p:nvPr/>
          </p:nvSpPr>
          <p:spPr>
            <a:xfrm>
              <a:off x="6300672" y="567647"/>
              <a:ext cx="1137557" cy="284742"/>
            </a:xfrm>
            <a:prstGeom prst="rect">
              <a:avLst/>
            </a:prstGeom>
            <a:noFill/>
          </p:spPr>
          <p:txBody>
            <a:bodyPr wrap="square">
              <a:spAutoFit/>
            </a:bodyPr>
            <a:lstStyle/>
            <a:p>
              <a:pPr algn="ctr" defTabSz="1219170">
                <a:buClr>
                  <a:srgbClr val="000000"/>
                </a:buClr>
              </a:pPr>
              <a:r>
                <a:rPr lang="it-IT" sz="1867" b="1" kern="0" dirty="0">
                  <a:solidFill>
                    <a:srgbClr val="E8ECFF"/>
                  </a:solidFill>
                  <a:latin typeface="EB Garamond Medium"/>
                  <a:ea typeface="EB Garamond Medium"/>
                  <a:cs typeface="EB Garamond Medium"/>
                  <a:sym typeface="EB Garamond Medium"/>
                </a:rPr>
                <a:t>35717 – P (0)</a:t>
              </a:r>
              <a:endParaRPr lang="it-IT" sz="1867" b="1" kern="0" dirty="0">
                <a:solidFill>
                  <a:srgbClr val="E8ECFF"/>
                </a:solidFill>
                <a:latin typeface="Arial"/>
                <a:cs typeface="Arial"/>
                <a:sym typeface="Arial"/>
              </a:endParaRPr>
            </a:p>
          </p:txBody>
        </p:sp>
      </p:grpSp>
      <p:grpSp>
        <p:nvGrpSpPr>
          <p:cNvPr id="27" name="Gruppo 26">
            <a:extLst>
              <a:ext uri="{FF2B5EF4-FFF2-40B4-BE49-F238E27FC236}">
                <a16:creationId xmlns:a16="http://schemas.microsoft.com/office/drawing/2014/main" id="{E546117A-8461-3FAF-74E2-C5C98C8EF8ED}"/>
              </a:ext>
            </a:extLst>
          </p:cNvPr>
          <p:cNvGrpSpPr/>
          <p:nvPr/>
        </p:nvGrpSpPr>
        <p:grpSpPr>
          <a:xfrm>
            <a:off x="8442477" y="3755876"/>
            <a:ext cx="2672137" cy="2672137"/>
            <a:chOff x="5867400" y="2816906"/>
            <a:chExt cx="2004103" cy="2004103"/>
          </a:xfrm>
        </p:grpSpPr>
        <p:pic>
          <p:nvPicPr>
            <p:cNvPr id="6" name="Immagine 5" descr="Immagine che contiene Policromia, sfera&#10;&#10;Il contenuto generato dall'IA potrebbe non essere corretto.">
              <a:extLst>
                <a:ext uri="{FF2B5EF4-FFF2-40B4-BE49-F238E27FC236}">
                  <a16:creationId xmlns:a16="http://schemas.microsoft.com/office/drawing/2014/main" id="{A7DBF4AA-9026-74B9-F373-22F3704226FD}"/>
                </a:ext>
              </a:extLst>
            </p:cNvPr>
            <p:cNvPicPr>
              <a:picLocks noChangeAspect="1"/>
            </p:cNvPicPr>
            <p:nvPr/>
          </p:nvPicPr>
          <p:blipFill>
            <a:blip r:embed="rId4"/>
            <a:stretch>
              <a:fillRect/>
            </a:stretch>
          </p:blipFill>
          <p:spPr>
            <a:xfrm>
              <a:off x="5867400" y="2816906"/>
              <a:ext cx="2004103" cy="2004103"/>
            </a:xfrm>
            <a:prstGeom prst="rect">
              <a:avLst/>
            </a:prstGeom>
          </p:spPr>
        </p:pic>
        <p:sp>
          <p:nvSpPr>
            <p:cNvPr id="10" name="CasellaDiTesto 9">
              <a:extLst>
                <a:ext uri="{FF2B5EF4-FFF2-40B4-BE49-F238E27FC236}">
                  <a16:creationId xmlns:a16="http://schemas.microsoft.com/office/drawing/2014/main" id="{A182224A-EC45-6DFE-1ACE-977E43450E23}"/>
                </a:ext>
              </a:extLst>
            </p:cNvPr>
            <p:cNvSpPr txBox="1"/>
            <p:nvPr/>
          </p:nvSpPr>
          <p:spPr>
            <a:xfrm>
              <a:off x="6052114" y="2816906"/>
              <a:ext cx="1634672" cy="284742"/>
            </a:xfrm>
            <a:prstGeom prst="rect">
              <a:avLst/>
            </a:prstGeom>
            <a:noFill/>
          </p:spPr>
          <p:txBody>
            <a:bodyPr wrap="square">
              <a:spAutoFit/>
            </a:bodyPr>
            <a:lstStyle/>
            <a:p>
              <a:pPr algn="ctr" defTabSz="1219170">
                <a:buClr>
                  <a:srgbClr val="000000"/>
                </a:buClr>
              </a:pPr>
              <a:r>
                <a:rPr lang="it-IT" sz="1867" b="1" kern="0" dirty="0">
                  <a:solidFill>
                    <a:srgbClr val="E8ECFF"/>
                  </a:solidFill>
                  <a:latin typeface="EB Garamond Medium"/>
                  <a:ea typeface="EB Garamond Medium"/>
                  <a:cs typeface="EB Garamond Medium"/>
                  <a:sym typeface="EB Garamond Medium"/>
                </a:rPr>
                <a:t>37327 – ELGs40 (1)</a:t>
              </a:r>
              <a:endParaRPr lang="it-IT" sz="1867" b="1" kern="0" dirty="0">
                <a:solidFill>
                  <a:srgbClr val="E8ECFF"/>
                </a:solidFill>
                <a:latin typeface="Arial"/>
                <a:cs typeface="Arial"/>
                <a:sym typeface="Arial"/>
              </a:endParaRPr>
            </a:p>
          </p:txBody>
        </p:sp>
      </p:grpSp>
      <p:sp>
        <p:nvSpPr>
          <p:cNvPr id="16" name="CasellaDiTesto 15">
            <a:extLst>
              <a:ext uri="{FF2B5EF4-FFF2-40B4-BE49-F238E27FC236}">
                <a16:creationId xmlns:a16="http://schemas.microsoft.com/office/drawing/2014/main" id="{E42548F2-8ABD-96DA-C884-711702BA1E57}"/>
              </a:ext>
            </a:extLst>
          </p:cNvPr>
          <p:cNvSpPr txBox="1"/>
          <p:nvPr/>
        </p:nvSpPr>
        <p:spPr>
          <a:xfrm>
            <a:off x="2432586" y="4291176"/>
            <a:ext cx="3405060" cy="619463"/>
          </a:xfrm>
          <a:prstGeom prst="roundRect">
            <a:avLst>
              <a:gd name="adj" fmla="val 33061"/>
            </a:avLst>
          </a:prstGeom>
          <a:solidFill>
            <a:srgbClr val="E8ECFF"/>
          </a:solidFill>
          <a:ln>
            <a:noFill/>
          </a:ln>
        </p:spPr>
        <p:txBody>
          <a:bodyPr wrap="square">
            <a:spAutoFit/>
          </a:bodyPr>
          <a:lstStyle/>
          <a:p>
            <a:pPr algn="ctr" defTabSz="1219170">
              <a:buClr>
                <a:srgbClr val="000000"/>
              </a:buClr>
            </a:pPr>
            <a:r>
              <a:rPr lang="it-IT" sz="2667" b="1" kern="0" dirty="0">
                <a:solidFill>
                  <a:srgbClr val="181C30"/>
                </a:solidFill>
                <a:latin typeface="EB Garamond"/>
                <a:ea typeface="EB Garamond"/>
                <a:cs typeface="Arial"/>
                <a:sym typeface="EB Garamond"/>
              </a:rPr>
              <a:t>81x81 pixel </a:t>
            </a:r>
            <a:r>
              <a:rPr lang="it-IT" sz="2667" b="1" kern="0" dirty="0" err="1">
                <a:solidFill>
                  <a:srgbClr val="181C30"/>
                </a:solidFill>
                <a:latin typeface="EB Garamond"/>
                <a:ea typeface="EB Garamond"/>
                <a:cs typeface="Arial"/>
                <a:sym typeface="EB Garamond"/>
              </a:rPr>
              <a:t>cutouts</a:t>
            </a:r>
            <a:endParaRPr lang="it-IT" sz="2667" b="1" kern="0" dirty="0">
              <a:solidFill>
                <a:srgbClr val="181C30"/>
              </a:solidFill>
              <a:latin typeface="Arial"/>
              <a:cs typeface="Arial"/>
              <a:sym typeface="Arial"/>
            </a:endParaRPr>
          </a:p>
        </p:txBody>
      </p:sp>
      <p:grpSp>
        <p:nvGrpSpPr>
          <p:cNvPr id="25" name="Gruppo 24">
            <a:extLst>
              <a:ext uri="{FF2B5EF4-FFF2-40B4-BE49-F238E27FC236}">
                <a16:creationId xmlns:a16="http://schemas.microsoft.com/office/drawing/2014/main" id="{1334FA16-9135-FADE-C7B4-18549EF31662}"/>
              </a:ext>
            </a:extLst>
          </p:cNvPr>
          <p:cNvGrpSpPr/>
          <p:nvPr/>
        </p:nvGrpSpPr>
        <p:grpSpPr>
          <a:xfrm>
            <a:off x="540702" y="2102607"/>
            <a:ext cx="7188829" cy="2029047"/>
            <a:chOff x="173816" y="1449009"/>
            <a:chExt cx="5391622" cy="1521785"/>
          </a:xfrm>
        </p:grpSpPr>
        <p:sp>
          <p:nvSpPr>
            <p:cNvPr id="19" name="Google Shape;139;p15">
              <a:extLst>
                <a:ext uri="{FF2B5EF4-FFF2-40B4-BE49-F238E27FC236}">
                  <a16:creationId xmlns:a16="http://schemas.microsoft.com/office/drawing/2014/main" id="{28339227-463D-16FA-E495-BDFE04CEC86B}"/>
                </a:ext>
              </a:extLst>
            </p:cNvPr>
            <p:cNvSpPr/>
            <p:nvPr/>
          </p:nvSpPr>
          <p:spPr>
            <a:xfrm>
              <a:off x="173816" y="1449009"/>
              <a:ext cx="5391622" cy="1034858"/>
            </a:xfrm>
            <a:prstGeom prst="roundRect">
              <a:avLst>
                <a:gd name="adj" fmla="val 37501"/>
              </a:avLst>
            </a:prstGeom>
            <a:solidFill>
              <a:srgbClr val="E8ECFF"/>
            </a:solidFill>
            <a:ln>
              <a:noFill/>
            </a:ln>
          </p:spPr>
          <p:txBody>
            <a:bodyPr spcFirstLastPara="1" wrap="square" lIns="0" tIns="121900" rIns="0" bIns="121900" anchor="ctr" anchorCtr="0">
              <a:noAutofit/>
            </a:bodyPr>
            <a:lstStyle/>
            <a:p>
              <a:pPr algn="ctr" defTabSz="1219170">
                <a:lnSpc>
                  <a:spcPct val="90000"/>
                </a:lnSpc>
                <a:buClr>
                  <a:srgbClr val="000000"/>
                </a:buClr>
              </a:pPr>
              <a:r>
                <a:rPr lang="it-IT" sz="2667" b="1" kern="0" dirty="0" err="1">
                  <a:solidFill>
                    <a:srgbClr val="181C30"/>
                  </a:solidFill>
                  <a:latin typeface="EB Garamond"/>
                  <a:ea typeface="EB Garamond"/>
                  <a:cs typeface="EB Garamond Medium"/>
                  <a:sym typeface="EB Garamond"/>
                </a:rPr>
                <a:t>OmegaCAM</a:t>
              </a:r>
              <a:r>
                <a:rPr lang="it-IT" sz="2667" b="1" kern="0" dirty="0">
                  <a:solidFill>
                    <a:srgbClr val="181C30"/>
                  </a:solidFill>
                  <a:latin typeface="EB Garamond"/>
                  <a:ea typeface="EB Garamond"/>
                  <a:cs typeface="EB Garamond Medium"/>
                  <a:sym typeface="EB Garamond"/>
                </a:rPr>
                <a:t> </a:t>
              </a:r>
              <a:r>
                <a:rPr lang="it-IT" sz="2667" kern="0" dirty="0" err="1">
                  <a:solidFill>
                    <a:srgbClr val="181C30"/>
                  </a:solidFill>
                  <a:latin typeface="EB Garamond"/>
                  <a:ea typeface="EB Garamond"/>
                  <a:cs typeface="EB Garamond Medium"/>
                  <a:sym typeface="EB Garamond"/>
                </a:rPr>
                <a:t>at</a:t>
              </a:r>
              <a:r>
                <a:rPr lang="it-IT" sz="2667" b="1" kern="0" dirty="0">
                  <a:solidFill>
                    <a:srgbClr val="181C30"/>
                  </a:solidFill>
                  <a:latin typeface="EB Garamond"/>
                  <a:ea typeface="EB Garamond"/>
                  <a:cs typeface="EB Garamond Medium"/>
                  <a:sym typeface="EB Garamond"/>
                </a:rPr>
                <a:t> ESO VST </a:t>
              </a:r>
              <a:r>
                <a:rPr lang="it-IT" sz="2667" kern="0" dirty="0">
                  <a:solidFill>
                    <a:srgbClr val="181C30"/>
                  </a:solidFill>
                  <a:latin typeface="EB Garamond"/>
                  <a:ea typeface="EB Garamond"/>
                  <a:cs typeface="EB Garamond Medium"/>
                  <a:sym typeface="EB Garamond"/>
                </a:rPr>
                <a:t>(</a:t>
              </a:r>
              <a:r>
                <a:rPr lang="it-IT" sz="2667" b="1" kern="0" dirty="0">
                  <a:solidFill>
                    <a:srgbClr val="181C30"/>
                  </a:solidFill>
                  <a:latin typeface="EB Garamond"/>
                  <a:ea typeface="EB Garamond"/>
                  <a:cs typeface="EB Garamond Medium"/>
                  <a:sym typeface="EB Garamond"/>
                </a:rPr>
                <a:t>VLT S</a:t>
              </a:r>
              <a:r>
                <a:rPr lang="it-IT" sz="2667" kern="0" dirty="0">
                  <a:solidFill>
                    <a:srgbClr val="181C30"/>
                  </a:solidFill>
                  <a:latin typeface="EB Garamond"/>
                  <a:ea typeface="EB Garamond"/>
                  <a:cs typeface="EB Garamond Medium"/>
                  <a:sym typeface="EB Garamond"/>
                </a:rPr>
                <a:t>urvey </a:t>
              </a:r>
              <a:r>
                <a:rPr lang="it-IT" sz="2667" b="1" kern="0" dirty="0" err="1">
                  <a:solidFill>
                    <a:srgbClr val="181C30"/>
                  </a:solidFill>
                  <a:latin typeface="EB Garamond"/>
                  <a:ea typeface="EB Garamond"/>
                  <a:cs typeface="EB Garamond Medium"/>
                  <a:sym typeface="EB Garamond"/>
                </a:rPr>
                <a:t>T</a:t>
              </a:r>
              <a:r>
                <a:rPr lang="it-IT" sz="2667" kern="0" dirty="0" err="1">
                  <a:solidFill>
                    <a:srgbClr val="181C30"/>
                  </a:solidFill>
                  <a:latin typeface="EB Garamond"/>
                  <a:ea typeface="EB Garamond"/>
                  <a:cs typeface="EB Garamond Medium"/>
                  <a:sym typeface="EB Garamond"/>
                </a:rPr>
                <a:t>elescope</a:t>
              </a:r>
              <a:r>
                <a:rPr lang="it-IT" sz="2667" kern="0" dirty="0">
                  <a:solidFill>
                    <a:srgbClr val="181C30"/>
                  </a:solidFill>
                  <a:latin typeface="EB Garamond"/>
                  <a:ea typeface="EB Garamond"/>
                  <a:cs typeface="EB Garamond Medium"/>
                  <a:sym typeface="EB Garamond"/>
                </a:rPr>
                <a:t>)</a:t>
              </a:r>
              <a:r>
                <a:rPr lang="it-IT" sz="2667" b="1" kern="0" dirty="0">
                  <a:solidFill>
                    <a:srgbClr val="181C30"/>
                  </a:solidFill>
                  <a:latin typeface="EB Garamond"/>
                  <a:ea typeface="EB Garamond"/>
                  <a:cs typeface="EB Garamond Medium"/>
                  <a:sym typeface="EB Garamond"/>
                </a:rPr>
                <a:t> </a:t>
              </a:r>
            </a:p>
            <a:p>
              <a:pPr algn="ctr" defTabSz="1219170">
                <a:lnSpc>
                  <a:spcPct val="90000"/>
                </a:lnSpc>
                <a:buClr>
                  <a:srgbClr val="000000"/>
                </a:buClr>
              </a:pPr>
              <a:r>
                <a:rPr lang="it-IT" sz="2667" kern="0" dirty="0">
                  <a:solidFill>
                    <a:srgbClr val="181C30"/>
                  </a:solidFill>
                  <a:latin typeface="EB Garamond"/>
                  <a:ea typeface="EB Garamond"/>
                  <a:cs typeface="EB Garamond Medium"/>
                  <a:sym typeface="EB Garamond"/>
                </a:rPr>
                <a:t>(</a:t>
              </a:r>
              <a:r>
                <a:rPr lang="it-IT" sz="2667" kern="0" dirty="0" err="1">
                  <a:solidFill>
                    <a:srgbClr val="181C30"/>
                  </a:solidFill>
                  <a:latin typeface="EB Garamond"/>
                  <a:ea typeface="EB Garamond"/>
                  <a:cs typeface="EB Garamond Medium"/>
                  <a:sym typeface="EB Garamond"/>
                </a:rPr>
                <a:t>Paranal</a:t>
              </a:r>
              <a:r>
                <a:rPr lang="it-IT" sz="2667" kern="0" dirty="0">
                  <a:solidFill>
                    <a:srgbClr val="181C30"/>
                  </a:solidFill>
                  <a:latin typeface="EB Garamond"/>
                  <a:ea typeface="EB Garamond"/>
                  <a:cs typeface="EB Garamond Medium"/>
                  <a:sym typeface="EB Garamond"/>
                </a:rPr>
                <a:t>, Chile)</a:t>
              </a:r>
              <a:endParaRPr lang="it-IT" sz="2667" kern="0" dirty="0">
                <a:solidFill>
                  <a:srgbClr val="181C30"/>
                </a:solidFill>
                <a:latin typeface="EB Garamond Medium"/>
                <a:ea typeface="EB Garamond Medium"/>
                <a:cs typeface="EB Garamond Medium"/>
                <a:sym typeface="EB Garamond Medium"/>
              </a:endParaRPr>
            </a:p>
          </p:txBody>
        </p:sp>
        <p:sp>
          <p:nvSpPr>
            <p:cNvPr id="24" name="Freccia a destra 23">
              <a:extLst>
                <a:ext uri="{FF2B5EF4-FFF2-40B4-BE49-F238E27FC236}">
                  <a16:creationId xmlns:a16="http://schemas.microsoft.com/office/drawing/2014/main" id="{DA748B39-2084-A8C6-3B28-C83774ECA6B8}"/>
                </a:ext>
              </a:extLst>
            </p:cNvPr>
            <p:cNvSpPr/>
            <p:nvPr/>
          </p:nvSpPr>
          <p:spPr>
            <a:xfrm rot="5400000">
              <a:off x="2595036" y="2473944"/>
              <a:ext cx="549183" cy="444518"/>
            </a:xfrm>
            <a:prstGeom prst="rightArrow">
              <a:avLst/>
            </a:prstGeom>
            <a:solidFill>
              <a:srgbClr val="E8E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it-IT" sz="1867" kern="0" dirty="0">
                <a:solidFill>
                  <a:srgbClr val="FFFFFF"/>
                </a:solidFill>
                <a:latin typeface="Arial"/>
                <a:sym typeface="Arial"/>
              </a:endParaRPr>
            </a:p>
          </p:txBody>
        </p:sp>
      </p:grpSp>
    </p:spTree>
    <p:extLst>
      <p:ext uri="{BB962C8B-B14F-4D97-AF65-F5344CB8AC3E}">
        <p14:creationId xmlns:p14="http://schemas.microsoft.com/office/powerpoint/2010/main" val="1896597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bg>
      <p:bgPr>
        <a:solidFill>
          <a:srgbClr val="1E2546"/>
        </a:solidFill>
        <a:effectLst/>
      </p:bgPr>
    </p:bg>
    <p:spTree>
      <p:nvGrpSpPr>
        <p:cNvPr id="1" name="Shape 73">
          <a:extLst>
            <a:ext uri="{FF2B5EF4-FFF2-40B4-BE49-F238E27FC236}">
              <a16:creationId xmlns:a16="http://schemas.microsoft.com/office/drawing/2014/main" id="{F3AFFD1A-E0C2-D612-035A-8CD9BC864136}"/>
            </a:ext>
          </a:extLst>
        </p:cNvPr>
        <p:cNvGrpSpPr/>
        <p:nvPr/>
      </p:nvGrpSpPr>
      <p:grpSpPr>
        <a:xfrm>
          <a:off x="0" y="0"/>
          <a:ext cx="0" cy="0"/>
          <a:chOff x="0" y="0"/>
          <a:chExt cx="0" cy="0"/>
        </a:xfrm>
      </p:grpSpPr>
      <p:pic>
        <p:nvPicPr>
          <p:cNvPr id="3" name="Immagine 2" descr="Immagine che contiene testo, schermata, Carattere, design&#10;&#10;Il contenuto generato dall'IA potrebbe non essere corretto.">
            <a:extLst>
              <a:ext uri="{FF2B5EF4-FFF2-40B4-BE49-F238E27FC236}">
                <a16:creationId xmlns:a16="http://schemas.microsoft.com/office/drawing/2014/main" id="{3614A90A-0D99-D335-9C6A-288F17CDA16A}"/>
              </a:ext>
            </a:extLst>
          </p:cNvPr>
          <p:cNvPicPr>
            <a:picLocks noChangeAspect="1"/>
          </p:cNvPicPr>
          <p:nvPr/>
        </p:nvPicPr>
        <p:blipFill>
          <a:blip r:embed="rId3"/>
          <a:stretch>
            <a:fillRect/>
          </a:stretch>
        </p:blipFill>
        <p:spPr>
          <a:xfrm>
            <a:off x="475483" y="1336380"/>
            <a:ext cx="4899157" cy="5140280"/>
          </a:xfrm>
          <a:prstGeom prst="rect">
            <a:avLst/>
          </a:prstGeom>
        </p:spPr>
      </p:pic>
      <p:graphicFrame>
        <p:nvGraphicFramePr>
          <p:cNvPr id="4" name="Tabella 3">
            <a:extLst>
              <a:ext uri="{FF2B5EF4-FFF2-40B4-BE49-F238E27FC236}">
                <a16:creationId xmlns:a16="http://schemas.microsoft.com/office/drawing/2014/main" id="{C603D6AB-A887-311D-AD28-966C1C89C194}"/>
              </a:ext>
            </a:extLst>
          </p:cNvPr>
          <p:cNvGraphicFramePr>
            <a:graphicFrameLocks noGrp="1"/>
          </p:cNvGraphicFramePr>
          <p:nvPr>
            <p:extLst>
              <p:ext uri="{D42A27DB-BD31-4B8C-83A1-F6EECF244321}">
                <p14:modId xmlns:p14="http://schemas.microsoft.com/office/powerpoint/2010/main" val="4054458228"/>
              </p:ext>
            </p:extLst>
          </p:nvPr>
        </p:nvGraphicFramePr>
        <p:xfrm>
          <a:off x="5692462" y="1517227"/>
          <a:ext cx="6111026" cy="2451831"/>
        </p:xfrm>
        <a:graphic>
          <a:graphicData uri="http://schemas.openxmlformats.org/drawingml/2006/table">
            <a:tbl>
              <a:tblPr firstRow="1" bandRow="1">
                <a:tableStyleId>{21E4AEA4-8DFA-4A89-87EB-49C32662AFE0}</a:tableStyleId>
              </a:tblPr>
              <a:tblGrid>
                <a:gridCol w="1242811">
                  <a:extLst>
                    <a:ext uri="{9D8B030D-6E8A-4147-A177-3AD203B41FA5}">
                      <a16:colId xmlns:a16="http://schemas.microsoft.com/office/drawing/2014/main" val="3335907112"/>
                    </a:ext>
                  </a:extLst>
                </a:gridCol>
                <a:gridCol w="1249251">
                  <a:extLst>
                    <a:ext uri="{9D8B030D-6E8A-4147-A177-3AD203B41FA5}">
                      <a16:colId xmlns:a16="http://schemas.microsoft.com/office/drawing/2014/main" val="3954986437"/>
                    </a:ext>
                  </a:extLst>
                </a:gridCol>
                <a:gridCol w="1081825">
                  <a:extLst>
                    <a:ext uri="{9D8B030D-6E8A-4147-A177-3AD203B41FA5}">
                      <a16:colId xmlns:a16="http://schemas.microsoft.com/office/drawing/2014/main" val="702157735"/>
                    </a:ext>
                  </a:extLst>
                </a:gridCol>
                <a:gridCol w="1226284">
                  <a:extLst>
                    <a:ext uri="{9D8B030D-6E8A-4147-A177-3AD203B41FA5}">
                      <a16:colId xmlns:a16="http://schemas.microsoft.com/office/drawing/2014/main" val="1280391042"/>
                    </a:ext>
                  </a:extLst>
                </a:gridCol>
                <a:gridCol w="1310855">
                  <a:extLst>
                    <a:ext uri="{9D8B030D-6E8A-4147-A177-3AD203B41FA5}">
                      <a16:colId xmlns:a16="http://schemas.microsoft.com/office/drawing/2014/main" val="184296701"/>
                    </a:ext>
                  </a:extLst>
                </a:gridCol>
              </a:tblGrid>
              <a:tr h="839607">
                <a:tc>
                  <a:txBody>
                    <a:bodyPr/>
                    <a:lstStyle/>
                    <a:p>
                      <a:pPr algn="ctr"/>
                      <a:r>
                        <a:rPr lang="it-IT" sz="1600" dirty="0">
                          <a:solidFill>
                            <a:srgbClr val="E8ECFF"/>
                          </a:solidFill>
                        </a:rPr>
                        <a:t>Class</a:t>
                      </a:r>
                    </a:p>
                  </a:txBody>
                  <a:tcPr marL="121920" marR="121920" marT="60960" marB="60960" anchor="ctr">
                    <a:solidFill>
                      <a:srgbClr val="181C30"/>
                    </a:solidFill>
                  </a:tcPr>
                </a:tc>
                <a:tc>
                  <a:txBody>
                    <a:bodyPr/>
                    <a:lstStyle/>
                    <a:p>
                      <a:pPr algn="ctr"/>
                      <a:r>
                        <a:rPr lang="it-IT" sz="1600" dirty="0">
                          <a:solidFill>
                            <a:srgbClr val="E8ECFF"/>
                          </a:solidFill>
                        </a:rPr>
                        <a:t>Precision (%)</a:t>
                      </a:r>
                    </a:p>
                  </a:txBody>
                  <a:tcPr marL="121920" marR="121920" marT="60960" marB="60960" anchor="ctr">
                    <a:solidFill>
                      <a:srgbClr val="181C30"/>
                    </a:solidFill>
                  </a:tcPr>
                </a:tc>
                <a:tc>
                  <a:txBody>
                    <a:bodyPr/>
                    <a:lstStyle/>
                    <a:p>
                      <a:pPr algn="ctr"/>
                      <a:r>
                        <a:rPr lang="it-IT" sz="1600" dirty="0">
                          <a:solidFill>
                            <a:srgbClr val="E8ECFF"/>
                          </a:solidFill>
                        </a:rPr>
                        <a:t>Recall (%)</a:t>
                      </a:r>
                    </a:p>
                  </a:txBody>
                  <a:tcPr marL="121920" marR="121920" marT="60960" marB="60960" anchor="ctr">
                    <a:solidFill>
                      <a:srgbClr val="181C30"/>
                    </a:solidFill>
                  </a:tcPr>
                </a:tc>
                <a:tc>
                  <a:txBody>
                    <a:bodyPr/>
                    <a:lstStyle/>
                    <a:p>
                      <a:pPr algn="ctr"/>
                      <a:r>
                        <a:rPr lang="it-IT" sz="1600" dirty="0">
                          <a:solidFill>
                            <a:srgbClr val="E8ECFF"/>
                          </a:solidFill>
                        </a:rPr>
                        <a:t>f1-score (%)</a:t>
                      </a:r>
                    </a:p>
                  </a:txBody>
                  <a:tcPr marL="121920" marR="121920" marT="60960" marB="60960" anchor="ctr">
                    <a:solidFill>
                      <a:srgbClr val="181C30"/>
                    </a:solidFill>
                  </a:tcPr>
                </a:tc>
                <a:tc>
                  <a:txBody>
                    <a:bodyPr/>
                    <a:lstStyle/>
                    <a:p>
                      <a:pPr algn="ctr"/>
                      <a:r>
                        <a:rPr lang="it-IT" sz="1600" dirty="0">
                          <a:solidFill>
                            <a:srgbClr val="E8ECFF"/>
                          </a:solidFill>
                        </a:rPr>
                        <a:t>Support</a:t>
                      </a:r>
                    </a:p>
                  </a:txBody>
                  <a:tcPr marL="121920" marR="121920" marT="60960" marB="60960" anchor="ctr">
                    <a:solidFill>
                      <a:srgbClr val="181C30"/>
                    </a:solidFill>
                  </a:tcPr>
                </a:tc>
                <a:extLst>
                  <a:ext uri="{0D108BD9-81ED-4DB2-BD59-A6C34878D82A}">
                    <a16:rowId xmlns:a16="http://schemas.microsoft.com/office/drawing/2014/main" val="2423172607"/>
                  </a:ext>
                </a:extLst>
              </a:tr>
              <a:tr h="501312">
                <a:tc>
                  <a:txBody>
                    <a:bodyPr/>
                    <a:lstStyle/>
                    <a:p>
                      <a:pPr algn="ctr"/>
                      <a:r>
                        <a:rPr lang="it-IT" sz="1600" b="1" dirty="0">
                          <a:solidFill>
                            <a:srgbClr val="181C30"/>
                          </a:solidFill>
                        </a:rPr>
                        <a:t>0</a:t>
                      </a:r>
                    </a:p>
                  </a:txBody>
                  <a:tcPr marL="121920" marR="121920" marT="60960" marB="60960" anchor="ctr"/>
                </a:tc>
                <a:tc>
                  <a:txBody>
                    <a:bodyPr/>
                    <a:lstStyle/>
                    <a:p>
                      <a:pPr algn="ctr"/>
                      <a:r>
                        <a:rPr lang="it-IT" sz="1600" b="0" u="none" strike="noStrike" baseline="0" dirty="0">
                          <a:solidFill>
                            <a:srgbClr val="181C30"/>
                          </a:solidFill>
                        </a:rPr>
                        <a:t>78.4</a:t>
                      </a:r>
                      <a:endParaRPr lang="it-IT" sz="1600" dirty="0">
                        <a:solidFill>
                          <a:srgbClr val="181C30"/>
                        </a:solidFill>
                        <a:latin typeface="Arial" panose="020B0604020202020204" pitchFamily="34" charset="0"/>
                        <a:cs typeface="Arial" panose="020B0604020202020204" pitchFamily="34" charset="0"/>
                      </a:endParaRPr>
                    </a:p>
                  </a:txBody>
                  <a:tcPr marL="121920" marR="121920" marT="60960" marB="60960" anchor="ctr"/>
                </a:tc>
                <a:tc>
                  <a:txBody>
                    <a:bodyPr/>
                    <a:lstStyle/>
                    <a:p>
                      <a:pPr algn="ctr"/>
                      <a:r>
                        <a:rPr lang="it-IT" sz="1600" b="0" u="none" strike="noStrike" baseline="0" dirty="0">
                          <a:solidFill>
                            <a:srgbClr val="181C30"/>
                          </a:solidFill>
                        </a:rPr>
                        <a:t>90.9</a:t>
                      </a:r>
                      <a:endParaRPr lang="it-IT" sz="1600" dirty="0">
                        <a:solidFill>
                          <a:srgbClr val="181C30"/>
                        </a:solidFill>
                        <a:latin typeface="Arial" panose="020B0604020202020204" pitchFamily="34" charset="0"/>
                        <a:cs typeface="Arial" panose="020B0604020202020204" pitchFamily="34" charset="0"/>
                      </a:endParaRPr>
                    </a:p>
                  </a:txBody>
                  <a:tcPr marL="121920" marR="121920" marT="60960" marB="60960" anchor="ctr"/>
                </a:tc>
                <a:tc>
                  <a:txBody>
                    <a:bodyPr/>
                    <a:lstStyle/>
                    <a:p>
                      <a:pPr algn="ctr"/>
                      <a:r>
                        <a:rPr lang="it-IT" sz="1600" b="0" u="none" strike="noStrike" baseline="0" dirty="0">
                          <a:solidFill>
                            <a:srgbClr val="181C30"/>
                          </a:solidFill>
                        </a:rPr>
                        <a:t>84.2</a:t>
                      </a:r>
                      <a:endParaRPr lang="it-IT" sz="1600" dirty="0">
                        <a:solidFill>
                          <a:srgbClr val="181C30"/>
                        </a:solidFill>
                        <a:latin typeface="Arial" panose="020B0604020202020204" pitchFamily="34" charset="0"/>
                        <a:cs typeface="Arial" panose="020B0604020202020204" pitchFamily="34" charset="0"/>
                      </a:endParaRPr>
                    </a:p>
                  </a:txBody>
                  <a:tcPr marL="121920" marR="121920" marT="60960" marB="60960" anchor="ctr"/>
                </a:tc>
                <a:tc>
                  <a:txBody>
                    <a:bodyPr/>
                    <a:lstStyle/>
                    <a:p>
                      <a:pPr algn="ctr"/>
                      <a:r>
                        <a:rPr lang="it-IT" sz="1600" b="0" u="none" strike="noStrike" baseline="0" dirty="0">
                          <a:solidFill>
                            <a:srgbClr val="181C30"/>
                          </a:solidFill>
                        </a:rPr>
                        <a:t>44</a:t>
                      </a:r>
                      <a:endParaRPr lang="it-IT" sz="1600" dirty="0">
                        <a:solidFill>
                          <a:srgbClr val="181C30"/>
                        </a:solidFill>
                        <a:latin typeface="Arial" panose="020B0604020202020204" pitchFamily="34" charset="0"/>
                        <a:cs typeface="Arial" panose="020B0604020202020204" pitchFamily="34" charset="0"/>
                      </a:endParaRPr>
                    </a:p>
                  </a:txBody>
                  <a:tcPr marL="121920" marR="121920" marT="60960" marB="60960" anchor="ctr"/>
                </a:tc>
                <a:extLst>
                  <a:ext uri="{0D108BD9-81ED-4DB2-BD59-A6C34878D82A}">
                    <a16:rowId xmlns:a16="http://schemas.microsoft.com/office/drawing/2014/main" val="368136847"/>
                  </a:ext>
                </a:extLst>
              </a:tr>
              <a:tr h="501312">
                <a:tc>
                  <a:txBody>
                    <a:bodyPr/>
                    <a:lstStyle/>
                    <a:p>
                      <a:pPr algn="ctr"/>
                      <a:r>
                        <a:rPr lang="it-IT" sz="1600" b="1" dirty="0">
                          <a:solidFill>
                            <a:srgbClr val="181C30"/>
                          </a:solidFill>
                        </a:rPr>
                        <a:t>1</a:t>
                      </a:r>
                    </a:p>
                  </a:txBody>
                  <a:tcPr marL="121920" marR="121920" marT="60960" marB="60960" anchor="ctr"/>
                </a:tc>
                <a:tc>
                  <a:txBody>
                    <a:bodyPr/>
                    <a:lstStyle/>
                    <a:p>
                      <a:pPr algn="ctr"/>
                      <a:r>
                        <a:rPr lang="it-IT" sz="1600" dirty="0">
                          <a:solidFill>
                            <a:srgbClr val="181C30"/>
                          </a:solidFill>
                        </a:rPr>
                        <a:t>88.2</a:t>
                      </a:r>
                    </a:p>
                  </a:txBody>
                  <a:tcPr marL="121920" marR="121920" marT="60960" marB="60960" anchor="ctr"/>
                </a:tc>
                <a:tc>
                  <a:txBody>
                    <a:bodyPr/>
                    <a:lstStyle/>
                    <a:p>
                      <a:pPr algn="ctr"/>
                      <a:r>
                        <a:rPr lang="it-IT" sz="1600" b="0" i="0" u="none" strike="noStrike" cap="none" baseline="0" dirty="0">
                          <a:solidFill>
                            <a:srgbClr val="181C30"/>
                          </a:solidFill>
                          <a:latin typeface="+mn-lt"/>
                          <a:ea typeface="+mn-ea"/>
                          <a:cs typeface="+mn-cs"/>
                          <a:sym typeface="Arial"/>
                        </a:rPr>
                        <a:t>73.2</a:t>
                      </a:r>
                      <a:endParaRPr lang="it-IT" sz="1600" dirty="0">
                        <a:solidFill>
                          <a:srgbClr val="181C30"/>
                        </a:solidFill>
                      </a:endParaRPr>
                    </a:p>
                  </a:txBody>
                  <a:tcPr marL="121920" marR="121920" marT="60960" marB="60960" anchor="ctr"/>
                </a:tc>
                <a:tc>
                  <a:txBody>
                    <a:bodyPr/>
                    <a:lstStyle/>
                    <a:p>
                      <a:pPr algn="ctr"/>
                      <a:r>
                        <a:rPr lang="it-IT" sz="1600" b="0" i="0" u="none" strike="noStrike" cap="none" baseline="0" dirty="0">
                          <a:solidFill>
                            <a:srgbClr val="181C30"/>
                          </a:solidFill>
                          <a:latin typeface="+mn-lt"/>
                          <a:ea typeface="+mn-ea"/>
                          <a:cs typeface="+mn-cs"/>
                          <a:sym typeface="Arial"/>
                        </a:rPr>
                        <a:t>80.0</a:t>
                      </a:r>
                      <a:endParaRPr lang="it-IT" sz="1600" dirty="0">
                        <a:solidFill>
                          <a:srgbClr val="181C30"/>
                        </a:solidFill>
                      </a:endParaRPr>
                    </a:p>
                  </a:txBody>
                  <a:tcPr marL="121920" marR="121920" marT="60960" marB="60960" anchor="ctr"/>
                </a:tc>
                <a:tc>
                  <a:txBody>
                    <a:bodyPr/>
                    <a:lstStyle/>
                    <a:p>
                      <a:pPr algn="ctr"/>
                      <a:r>
                        <a:rPr lang="it-IT" sz="1600" dirty="0">
                          <a:solidFill>
                            <a:srgbClr val="181C30"/>
                          </a:solidFill>
                        </a:rPr>
                        <a:t>41</a:t>
                      </a:r>
                    </a:p>
                  </a:txBody>
                  <a:tcPr marL="121920" marR="121920" marT="60960" marB="60960" anchor="ctr"/>
                </a:tc>
                <a:extLst>
                  <a:ext uri="{0D108BD9-81ED-4DB2-BD59-A6C34878D82A}">
                    <a16:rowId xmlns:a16="http://schemas.microsoft.com/office/drawing/2014/main" val="2142740646"/>
                  </a:ext>
                </a:extLst>
              </a:tr>
              <a:tr h="501312">
                <a:tc>
                  <a:txBody>
                    <a:bodyPr/>
                    <a:lstStyle/>
                    <a:p>
                      <a:pPr algn="ctr"/>
                      <a:r>
                        <a:rPr lang="it-IT" sz="1600" b="1" dirty="0" err="1">
                          <a:solidFill>
                            <a:srgbClr val="181C30"/>
                          </a:solidFill>
                        </a:rPr>
                        <a:t>Weighted</a:t>
                      </a:r>
                      <a:r>
                        <a:rPr lang="it-IT" sz="1600" b="1" dirty="0">
                          <a:solidFill>
                            <a:srgbClr val="181C30"/>
                          </a:solidFill>
                        </a:rPr>
                        <a:t> </a:t>
                      </a:r>
                      <a:r>
                        <a:rPr lang="it-IT" sz="1600" b="1" dirty="0" err="1">
                          <a:solidFill>
                            <a:srgbClr val="181C30"/>
                          </a:solidFill>
                        </a:rPr>
                        <a:t>Avg</a:t>
                      </a:r>
                      <a:r>
                        <a:rPr lang="it-IT" sz="1600" b="1" dirty="0">
                          <a:solidFill>
                            <a:srgbClr val="181C30"/>
                          </a:solidFill>
                        </a:rPr>
                        <a:t>.</a:t>
                      </a:r>
                    </a:p>
                  </a:txBody>
                  <a:tcPr marL="121920" marR="121920" marT="60960" marB="60960" anchor="ctr"/>
                </a:tc>
                <a:tc>
                  <a:txBody>
                    <a:bodyPr/>
                    <a:lstStyle/>
                    <a:p>
                      <a:pPr algn="ctr"/>
                      <a:r>
                        <a:rPr lang="it-IT" sz="1600" b="0" i="0" u="none" strike="noStrike" cap="none" baseline="0" dirty="0">
                          <a:solidFill>
                            <a:schemeClr val="dk1"/>
                          </a:solidFill>
                          <a:latin typeface="+mn-lt"/>
                          <a:ea typeface="+mn-ea"/>
                          <a:cs typeface="+mn-cs"/>
                          <a:sym typeface="Arial"/>
                        </a:rPr>
                        <a:t>83.2</a:t>
                      </a:r>
                      <a:endParaRPr lang="it-IT" sz="2000" dirty="0"/>
                    </a:p>
                  </a:txBody>
                  <a:tcPr marL="121920" marR="121920" marT="60960" marB="60960" anchor="ctr"/>
                </a:tc>
                <a:tc>
                  <a:txBody>
                    <a:bodyPr/>
                    <a:lstStyle/>
                    <a:p>
                      <a:pPr algn="ctr"/>
                      <a:r>
                        <a:rPr lang="it-IT" sz="1600" b="0" i="0" u="none" strike="noStrike" cap="none" baseline="0" dirty="0">
                          <a:solidFill>
                            <a:schemeClr val="dk1"/>
                          </a:solidFill>
                          <a:latin typeface="+mn-lt"/>
                          <a:ea typeface="+mn-ea"/>
                          <a:cs typeface="+mn-cs"/>
                          <a:sym typeface="Arial"/>
                        </a:rPr>
                        <a:t>82.4</a:t>
                      </a:r>
                      <a:endParaRPr lang="it-IT" sz="2000" dirty="0"/>
                    </a:p>
                  </a:txBody>
                  <a:tcPr marL="121920" marR="121920" marT="60960" marB="60960" anchor="ctr"/>
                </a:tc>
                <a:tc>
                  <a:txBody>
                    <a:bodyPr/>
                    <a:lstStyle/>
                    <a:p>
                      <a:pPr algn="ctr"/>
                      <a:r>
                        <a:rPr lang="it-IT" sz="1600" b="0" i="0" u="none" strike="noStrike" cap="none" baseline="0" dirty="0">
                          <a:solidFill>
                            <a:schemeClr val="dk1"/>
                          </a:solidFill>
                          <a:latin typeface="+mn-lt"/>
                          <a:ea typeface="+mn-ea"/>
                          <a:cs typeface="+mn-cs"/>
                          <a:sym typeface="Arial"/>
                        </a:rPr>
                        <a:t>82.2</a:t>
                      </a:r>
                      <a:endParaRPr lang="it-IT" sz="2000" dirty="0"/>
                    </a:p>
                  </a:txBody>
                  <a:tcPr marL="121920" marR="121920" marT="60960" marB="60960" anchor="ctr"/>
                </a:tc>
                <a:tc>
                  <a:txBody>
                    <a:bodyPr/>
                    <a:lstStyle/>
                    <a:p>
                      <a:pPr algn="ctr"/>
                      <a:r>
                        <a:rPr lang="it-IT" sz="2000" dirty="0"/>
                        <a:t>85</a:t>
                      </a:r>
                    </a:p>
                  </a:txBody>
                  <a:tcPr marL="121920" marR="121920" marT="60960" marB="60960" anchor="ctr"/>
                </a:tc>
                <a:extLst>
                  <a:ext uri="{0D108BD9-81ED-4DB2-BD59-A6C34878D82A}">
                    <a16:rowId xmlns:a16="http://schemas.microsoft.com/office/drawing/2014/main" val="259211145"/>
                  </a:ext>
                </a:extLst>
              </a:tr>
            </a:tbl>
          </a:graphicData>
        </a:graphic>
      </p:graphicFrame>
      <p:graphicFrame>
        <p:nvGraphicFramePr>
          <p:cNvPr id="7" name="Tabella 6">
            <a:extLst>
              <a:ext uri="{FF2B5EF4-FFF2-40B4-BE49-F238E27FC236}">
                <a16:creationId xmlns:a16="http://schemas.microsoft.com/office/drawing/2014/main" id="{7946F511-359C-0146-4006-F83E4867209A}"/>
              </a:ext>
            </a:extLst>
          </p:cNvPr>
          <p:cNvGraphicFramePr>
            <a:graphicFrameLocks noGrp="1"/>
          </p:cNvGraphicFramePr>
          <p:nvPr/>
        </p:nvGraphicFramePr>
        <p:xfrm>
          <a:off x="6929120" y="5181600"/>
          <a:ext cx="3576320" cy="502920"/>
        </p:xfrm>
        <a:graphic>
          <a:graphicData uri="http://schemas.openxmlformats.org/drawingml/2006/table">
            <a:tbl>
              <a:tblPr bandRow="1">
                <a:tableStyleId>{21E4AEA4-8DFA-4A89-87EB-49C32662AFE0}</a:tableStyleId>
              </a:tblPr>
              <a:tblGrid>
                <a:gridCol w="1818640">
                  <a:extLst>
                    <a:ext uri="{9D8B030D-6E8A-4147-A177-3AD203B41FA5}">
                      <a16:colId xmlns:a16="http://schemas.microsoft.com/office/drawing/2014/main" val="2457873006"/>
                    </a:ext>
                  </a:extLst>
                </a:gridCol>
                <a:gridCol w="1757680">
                  <a:extLst>
                    <a:ext uri="{9D8B030D-6E8A-4147-A177-3AD203B41FA5}">
                      <a16:colId xmlns:a16="http://schemas.microsoft.com/office/drawing/2014/main" val="1214359071"/>
                    </a:ext>
                  </a:extLst>
                </a:gridCol>
              </a:tblGrid>
              <a:tr h="501312">
                <a:tc>
                  <a:txBody>
                    <a:bodyPr/>
                    <a:lstStyle/>
                    <a:p>
                      <a:pPr algn="ctr"/>
                      <a:r>
                        <a:rPr lang="it-IT" sz="2500" b="1" dirty="0">
                          <a:solidFill>
                            <a:srgbClr val="181C30"/>
                          </a:solidFill>
                        </a:rPr>
                        <a:t>Accuracy</a:t>
                      </a:r>
                    </a:p>
                  </a:txBody>
                  <a:tcPr marL="121920" marR="121920" marT="60960" marB="60960" anchor="ctr"/>
                </a:tc>
                <a:tc>
                  <a:txBody>
                    <a:bodyPr/>
                    <a:lstStyle/>
                    <a:p>
                      <a:pPr algn="ctr"/>
                      <a:r>
                        <a:rPr lang="it-IT" sz="1900" b="0" i="0" u="none" strike="noStrike" cap="none" baseline="0" dirty="0">
                          <a:solidFill>
                            <a:schemeClr val="dk1"/>
                          </a:solidFill>
                          <a:latin typeface="+mn-lt"/>
                          <a:ea typeface="+mn-ea"/>
                          <a:cs typeface="+mn-cs"/>
                          <a:sym typeface="Arial"/>
                        </a:rPr>
                        <a:t>82.4 %</a:t>
                      </a:r>
                      <a:endParaRPr lang="it-IT" sz="2500" b="0" dirty="0"/>
                    </a:p>
                  </a:txBody>
                  <a:tcPr marL="121920" marR="121920" marT="60960" marB="60960" anchor="ctr"/>
                </a:tc>
                <a:extLst>
                  <a:ext uri="{0D108BD9-81ED-4DB2-BD59-A6C34878D82A}">
                    <a16:rowId xmlns:a16="http://schemas.microsoft.com/office/drawing/2014/main" val="1021134076"/>
                  </a:ext>
                </a:extLst>
              </a:tr>
            </a:tbl>
          </a:graphicData>
        </a:graphic>
      </p:graphicFrame>
      <p:sp>
        <p:nvSpPr>
          <p:cNvPr id="2" name="CasellaDiTesto 1">
            <a:extLst>
              <a:ext uri="{FF2B5EF4-FFF2-40B4-BE49-F238E27FC236}">
                <a16:creationId xmlns:a16="http://schemas.microsoft.com/office/drawing/2014/main" id="{7D00EB43-DFF1-EC48-934D-999324072E6B}"/>
              </a:ext>
            </a:extLst>
          </p:cNvPr>
          <p:cNvSpPr txBox="1"/>
          <p:nvPr/>
        </p:nvSpPr>
        <p:spPr>
          <a:xfrm>
            <a:off x="120904" y="58935"/>
            <a:ext cx="4008275" cy="463140"/>
          </a:xfrm>
          <a:prstGeom prst="rect">
            <a:avLst/>
          </a:prstGeom>
          <a:noFill/>
        </p:spPr>
        <p:txBody>
          <a:bodyPr wrap="square">
            <a:spAutoFit/>
          </a:bodyPr>
          <a:lstStyle/>
          <a:p>
            <a:pPr algn="ctr" defTabSz="1219170">
              <a:lnSpc>
                <a:spcPct val="90000"/>
              </a:lnSpc>
              <a:buClr>
                <a:srgbClr val="000000"/>
              </a:buClr>
            </a:pPr>
            <a:r>
              <a:rPr lang="it-IT" sz="2667" b="1" kern="0" dirty="0">
                <a:solidFill>
                  <a:srgbClr val="EEEEEE"/>
                </a:solidFill>
                <a:latin typeface="EB Garamond"/>
                <a:ea typeface="EB Garamond"/>
                <a:cs typeface="EB Garamond"/>
                <a:sym typeface="EB Garamond"/>
              </a:rPr>
              <a:t>Results: </a:t>
            </a:r>
            <a:r>
              <a:rPr lang="it-IT" sz="2667" b="1" i="1" kern="0" dirty="0" err="1">
                <a:solidFill>
                  <a:srgbClr val="EEEEEE"/>
                </a:solidFill>
                <a:latin typeface="EB Garamond"/>
                <a:ea typeface="EB Garamond"/>
                <a:cs typeface="EB Garamond"/>
                <a:sym typeface="EB Garamond"/>
              </a:rPr>
              <a:t>Multimodal</a:t>
            </a:r>
            <a:r>
              <a:rPr lang="it-IT" sz="2667" b="1" kern="0" dirty="0">
                <a:solidFill>
                  <a:srgbClr val="EEEEEE"/>
                </a:solidFill>
                <a:latin typeface="EB Garamond"/>
                <a:ea typeface="EB Garamond"/>
                <a:cs typeface="EB Garamond"/>
                <a:sym typeface="EB Garamond"/>
              </a:rPr>
              <a:t> Case</a:t>
            </a:r>
            <a:endParaRPr lang="it-IT" sz="2667" kern="0" dirty="0">
              <a:solidFill>
                <a:srgbClr val="EEEEEE"/>
              </a:solidFill>
              <a:latin typeface="EB Garamond Medium"/>
              <a:ea typeface="EB Garamond Medium"/>
              <a:cs typeface="EB Garamond Medium"/>
              <a:sym typeface="EB Garamond Medium"/>
            </a:endParaRPr>
          </a:p>
        </p:txBody>
      </p:sp>
      <p:cxnSp>
        <p:nvCxnSpPr>
          <p:cNvPr id="5" name="Google Shape;59;p13">
            <a:extLst>
              <a:ext uri="{FF2B5EF4-FFF2-40B4-BE49-F238E27FC236}">
                <a16:creationId xmlns:a16="http://schemas.microsoft.com/office/drawing/2014/main" id="{A49B26BD-5F97-F2C6-23EC-E2E72979EC9D}"/>
              </a:ext>
            </a:extLst>
          </p:cNvPr>
          <p:cNvCxnSpPr>
            <a:cxnSpLocks/>
            <a:endCxn id="2" idx="3"/>
          </p:cNvCxnSpPr>
          <p:nvPr/>
        </p:nvCxnSpPr>
        <p:spPr>
          <a:xfrm flipH="1" flipV="1">
            <a:off x="4129179" y="290505"/>
            <a:ext cx="8062821" cy="15336"/>
          </a:xfrm>
          <a:prstGeom prst="straightConnector1">
            <a:avLst/>
          </a:prstGeom>
          <a:noFill/>
          <a:ln w="38100" cap="flat" cmpd="sng">
            <a:solidFill>
              <a:schemeClr val="lt2"/>
            </a:solidFill>
            <a:prstDash val="solid"/>
            <a:round/>
            <a:headEnd type="none" w="med" len="med"/>
            <a:tailEnd type="none" w="med" len="med"/>
          </a:ln>
        </p:spPr>
      </p:cxnSp>
    </p:spTree>
    <p:extLst>
      <p:ext uri="{BB962C8B-B14F-4D97-AF65-F5344CB8AC3E}">
        <p14:creationId xmlns:p14="http://schemas.microsoft.com/office/powerpoint/2010/main" val="16342377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bg>
      <p:bgPr>
        <a:solidFill>
          <a:srgbClr val="1E2546"/>
        </a:solidFill>
        <a:effectLst/>
      </p:bgPr>
    </p:bg>
    <p:spTree>
      <p:nvGrpSpPr>
        <p:cNvPr id="1" name="Shape 73">
          <a:extLst>
            <a:ext uri="{FF2B5EF4-FFF2-40B4-BE49-F238E27FC236}">
              <a16:creationId xmlns:a16="http://schemas.microsoft.com/office/drawing/2014/main" id="{B74C89E2-0242-21C2-BEF1-1FF47CCD2ECB}"/>
            </a:ext>
          </a:extLst>
        </p:cNvPr>
        <p:cNvGrpSpPr/>
        <p:nvPr/>
      </p:nvGrpSpPr>
      <p:grpSpPr>
        <a:xfrm>
          <a:off x="0" y="0"/>
          <a:ext cx="0" cy="0"/>
          <a:chOff x="0" y="0"/>
          <a:chExt cx="0" cy="0"/>
        </a:xfrm>
      </p:grpSpPr>
      <p:pic>
        <p:nvPicPr>
          <p:cNvPr id="3" name="Immagine 2">
            <a:extLst>
              <a:ext uri="{FF2B5EF4-FFF2-40B4-BE49-F238E27FC236}">
                <a16:creationId xmlns:a16="http://schemas.microsoft.com/office/drawing/2014/main" id="{96F438AB-6526-2DE9-A246-E88B72EC2495}"/>
              </a:ext>
            </a:extLst>
          </p:cNvPr>
          <p:cNvPicPr>
            <a:picLocks noChangeAspect="1"/>
          </p:cNvPicPr>
          <p:nvPr/>
        </p:nvPicPr>
        <p:blipFill>
          <a:blip r:embed="rId3"/>
          <a:srcRect/>
          <a:stretch/>
        </p:blipFill>
        <p:spPr>
          <a:xfrm>
            <a:off x="475483" y="1336381"/>
            <a:ext cx="4899157" cy="5140279"/>
          </a:xfrm>
          <a:prstGeom prst="rect">
            <a:avLst/>
          </a:prstGeom>
        </p:spPr>
      </p:pic>
      <p:graphicFrame>
        <p:nvGraphicFramePr>
          <p:cNvPr id="7" name="Tabella 6">
            <a:extLst>
              <a:ext uri="{FF2B5EF4-FFF2-40B4-BE49-F238E27FC236}">
                <a16:creationId xmlns:a16="http://schemas.microsoft.com/office/drawing/2014/main" id="{CA6C592D-AE00-7CDA-C226-BFEE8E5C0E48}"/>
              </a:ext>
            </a:extLst>
          </p:cNvPr>
          <p:cNvGraphicFramePr>
            <a:graphicFrameLocks noGrp="1"/>
          </p:cNvGraphicFramePr>
          <p:nvPr/>
        </p:nvGraphicFramePr>
        <p:xfrm>
          <a:off x="6929120" y="5181600"/>
          <a:ext cx="3576320" cy="502920"/>
        </p:xfrm>
        <a:graphic>
          <a:graphicData uri="http://schemas.openxmlformats.org/drawingml/2006/table">
            <a:tbl>
              <a:tblPr bandRow="1">
                <a:tableStyleId>{21E4AEA4-8DFA-4A89-87EB-49C32662AFE0}</a:tableStyleId>
              </a:tblPr>
              <a:tblGrid>
                <a:gridCol w="1818640">
                  <a:extLst>
                    <a:ext uri="{9D8B030D-6E8A-4147-A177-3AD203B41FA5}">
                      <a16:colId xmlns:a16="http://schemas.microsoft.com/office/drawing/2014/main" val="2457873006"/>
                    </a:ext>
                  </a:extLst>
                </a:gridCol>
                <a:gridCol w="1757680">
                  <a:extLst>
                    <a:ext uri="{9D8B030D-6E8A-4147-A177-3AD203B41FA5}">
                      <a16:colId xmlns:a16="http://schemas.microsoft.com/office/drawing/2014/main" val="1214359071"/>
                    </a:ext>
                  </a:extLst>
                </a:gridCol>
              </a:tblGrid>
              <a:tr h="501312">
                <a:tc>
                  <a:txBody>
                    <a:bodyPr/>
                    <a:lstStyle/>
                    <a:p>
                      <a:pPr algn="ctr"/>
                      <a:r>
                        <a:rPr lang="it-IT" sz="2500" b="1" dirty="0">
                          <a:solidFill>
                            <a:srgbClr val="181C30"/>
                          </a:solidFill>
                        </a:rPr>
                        <a:t>Accuracy</a:t>
                      </a:r>
                    </a:p>
                  </a:txBody>
                  <a:tcPr marL="121920" marR="121920" marT="60960" marB="60960" anchor="ctr"/>
                </a:tc>
                <a:tc>
                  <a:txBody>
                    <a:bodyPr/>
                    <a:lstStyle/>
                    <a:p>
                      <a:pPr algn="ctr"/>
                      <a:r>
                        <a:rPr lang="it-IT" sz="1900" b="0" i="0" u="none" strike="noStrike" cap="none" baseline="0" dirty="0">
                          <a:solidFill>
                            <a:schemeClr val="tx1"/>
                          </a:solidFill>
                          <a:latin typeface="+mn-lt"/>
                          <a:ea typeface="+mn-ea"/>
                          <a:cs typeface="+mn-cs"/>
                          <a:sym typeface="Arial"/>
                        </a:rPr>
                        <a:t>56.5 %</a:t>
                      </a:r>
                      <a:endParaRPr lang="it-IT" sz="2500" b="0" dirty="0">
                        <a:solidFill>
                          <a:schemeClr val="tx1"/>
                        </a:solidFill>
                      </a:endParaRPr>
                    </a:p>
                  </a:txBody>
                  <a:tcPr marL="121920" marR="121920" marT="60960" marB="60960" anchor="ctr"/>
                </a:tc>
                <a:extLst>
                  <a:ext uri="{0D108BD9-81ED-4DB2-BD59-A6C34878D82A}">
                    <a16:rowId xmlns:a16="http://schemas.microsoft.com/office/drawing/2014/main" val="1021134076"/>
                  </a:ext>
                </a:extLst>
              </a:tr>
            </a:tbl>
          </a:graphicData>
        </a:graphic>
      </p:graphicFrame>
      <p:sp>
        <p:nvSpPr>
          <p:cNvPr id="2" name="CasellaDiTesto 1">
            <a:extLst>
              <a:ext uri="{FF2B5EF4-FFF2-40B4-BE49-F238E27FC236}">
                <a16:creationId xmlns:a16="http://schemas.microsoft.com/office/drawing/2014/main" id="{9E93B5A5-C2DE-8109-1221-0E0397D8B098}"/>
              </a:ext>
            </a:extLst>
          </p:cNvPr>
          <p:cNvSpPr txBox="1"/>
          <p:nvPr/>
        </p:nvSpPr>
        <p:spPr>
          <a:xfrm>
            <a:off x="120904" y="58935"/>
            <a:ext cx="5975097" cy="463140"/>
          </a:xfrm>
          <a:prstGeom prst="rect">
            <a:avLst/>
          </a:prstGeom>
          <a:noFill/>
        </p:spPr>
        <p:txBody>
          <a:bodyPr wrap="square">
            <a:spAutoFit/>
          </a:bodyPr>
          <a:lstStyle/>
          <a:p>
            <a:pPr algn="ctr" defTabSz="1219170">
              <a:lnSpc>
                <a:spcPct val="90000"/>
              </a:lnSpc>
              <a:buClr>
                <a:srgbClr val="000000"/>
              </a:buClr>
            </a:pPr>
            <a:r>
              <a:rPr lang="it-IT" sz="2667" b="1" kern="0" dirty="0">
                <a:solidFill>
                  <a:srgbClr val="EEEEEE"/>
                </a:solidFill>
                <a:latin typeface="EB Garamond"/>
                <a:ea typeface="EB Garamond"/>
                <a:cs typeface="EB Garamond"/>
                <a:sym typeface="EB Garamond"/>
              </a:rPr>
              <a:t>Results: </a:t>
            </a:r>
            <a:r>
              <a:rPr lang="it-IT" sz="2667" b="1" i="1" kern="0" dirty="0">
                <a:solidFill>
                  <a:srgbClr val="EEEEEE"/>
                </a:solidFill>
                <a:latin typeface="EB Garamond"/>
                <a:ea typeface="EB Garamond"/>
                <a:cs typeface="EB Garamond"/>
                <a:sym typeface="EB Garamond"/>
              </a:rPr>
              <a:t>Single-</a:t>
            </a:r>
            <a:r>
              <a:rPr lang="it-IT" sz="2667" b="1" i="1" kern="0" dirty="0" err="1">
                <a:solidFill>
                  <a:srgbClr val="EEEEEE"/>
                </a:solidFill>
                <a:latin typeface="EB Garamond"/>
                <a:ea typeface="EB Garamond"/>
                <a:cs typeface="EB Garamond"/>
                <a:sym typeface="EB Garamond"/>
              </a:rPr>
              <a:t>modal</a:t>
            </a:r>
            <a:r>
              <a:rPr lang="it-IT" sz="2667" b="1" kern="0" dirty="0">
                <a:solidFill>
                  <a:srgbClr val="EEEEEE"/>
                </a:solidFill>
                <a:latin typeface="EB Garamond"/>
                <a:ea typeface="EB Garamond"/>
                <a:cs typeface="EB Garamond"/>
                <a:sym typeface="EB Garamond"/>
              </a:rPr>
              <a:t> Images-</a:t>
            </a:r>
            <a:r>
              <a:rPr lang="it-IT" sz="2667" b="1" kern="0" dirty="0" err="1">
                <a:solidFill>
                  <a:srgbClr val="EEEEEE"/>
                </a:solidFill>
                <a:latin typeface="EB Garamond"/>
                <a:ea typeface="EB Garamond"/>
                <a:cs typeface="EB Garamond"/>
                <a:sym typeface="EB Garamond"/>
              </a:rPr>
              <a:t>only</a:t>
            </a:r>
            <a:r>
              <a:rPr lang="it-IT" sz="2667" b="1" kern="0" dirty="0">
                <a:solidFill>
                  <a:srgbClr val="EEEEEE"/>
                </a:solidFill>
                <a:latin typeface="EB Garamond"/>
                <a:ea typeface="EB Garamond"/>
                <a:cs typeface="EB Garamond"/>
                <a:sym typeface="EB Garamond"/>
              </a:rPr>
              <a:t> Case</a:t>
            </a:r>
            <a:endParaRPr lang="it-IT" sz="2667" kern="0" dirty="0">
              <a:solidFill>
                <a:srgbClr val="EEEEEE"/>
              </a:solidFill>
              <a:latin typeface="EB Garamond Medium"/>
              <a:ea typeface="EB Garamond Medium"/>
              <a:cs typeface="EB Garamond Medium"/>
              <a:sym typeface="EB Garamond Medium"/>
            </a:endParaRPr>
          </a:p>
        </p:txBody>
      </p:sp>
      <p:cxnSp>
        <p:nvCxnSpPr>
          <p:cNvPr id="5" name="Google Shape;59;p13">
            <a:extLst>
              <a:ext uri="{FF2B5EF4-FFF2-40B4-BE49-F238E27FC236}">
                <a16:creationId xmlns:a16="http://schemas.microsoft.com/office/drawing/2014/main" id="{DD6DEA44-6F0B-4981-12BC-CD64EE88FFA2}"/>
              </a:ext>
            </a:extLst>
          </p:cNvPr>
          <p:cNvCxnSpPr>
            <a:cxnSpLocks/>
            <a:endCxn id="2" idx="3"/>
          </p:cNvCxnSpPr>
          <p:nvPr/>
        </p:nvCxnSpPr>
        <p:spPr>
          <a:xfrm flipH="1" flipV="1">
            <a:off x="6096001" y="290505"/>
            <a:ext cx="6095999" cy="15336"/>
          </a:xfrm>
          <a:prstGeom prst="straightConnector1">
            <a:avLst/>
          </a:prstGeom>
          <a:noFill/>
          <a:ln w="38100" cap="flat" cmpd="sng">
            <a:solidFill>
              <a:schemeClr val="lt2"/>
            </a:solidFill>
            <a:prstDash val="solid"/>
            <a:round/>
            <a:headEnd type="none" w="med" len="med"/>
            <a:tailEnd type="none" w="med" len="med"/>
          </a:ln>
        </p:spPr>
      </p:cxnSp>
      <p:graphicFrame>
        <p:nvGraphicFramePr>
          <p:cNvPr id="8" name="Tabella 7">
            <a:extLst>
              <a:ext uri="{FF2B5EF4-FFF2-40B4-BE49-F238E27FC236}">
                <a16:creationId xmlns:a16="http://schemas.microsoft.com/office/drawing/2014/main" id="{B5D3B647-D339-744F-1E33-786ABCFEF44E}"/>
              </a:ext>
            </a:extLst>
          </p:cNvPr>
          <p:cNvGraphicFramePr>
            <a:graphicFrameLocks noGrp="1"/>
          </p:cNvGraphicFramePr>
          <p:nvPr>
            <p:extLst>
              <p:ext uri="{D42A27DB-BD31-4B8C-83A1-F6EECF244321}">
                <p14:modId xmlns:p14="http://schemas.microsoft.com/office/powerpoint/2010/main" val="2539337200"/>
              </p:ext>
            </p:extLst>
          </p:nvPr>
        </p:nvGraphicFramePr>
        <p:xfrm>
          <a:off x="5726908" y="1954342"/>
          <a:ext cx="6111026" cy="2451831"/>
        </p:xfrm>
        <a:graphic>
          <a:graphicData uri="http://schemas.openxmlformats.org/drawingml/2006/table">
            <a:tbl>
              <a:tblPr firstRow="1" bandRow="1">
                <a:tableStyleId>{21E4AEA4-8DFA-4A89-87EB-49C32662AFE0}</a:tableStyleId>
              </a:tblPr>
              <a:tblGrid>
                <a:gridCol w="1242811">
                  <a:extLst>
                    <a:ext uri="{9D8B030D-6E8A-4147-A177-3AD203B41FA5}">
                      <a16:colId xmlns:a16="http://schemas.microsoft.com/office/drawing/2014/main" val="3335907112"/>
                    </a:ext>
                  </a:extLst>
                </a:gridCol>
                <a:gridCol w="1249251">
                  <a:extLst>
                    <a:ext uri="{9D8B030D-6E8A-4147-A177-3AD203B41FA5}">
                      <a16:colId xmlns:a16="http://schemas.microsoft.com/office/drawing/2014/main" val="3954986437"/>
                    </a:ext>
                  </a:extLst>
                </a:gridCol>
                <a:gridCol w="1081825">
                  <a:extLst>
                    <a:ext uri="{9D8B030D-6E8A-4147-A177-3AD203B41FA5}">
                      <a16:colId xmlns:a16="http://schemas.microsoft.com/office/drawing/2014/main" val="702157735"/>
                    </a:ext>
                  </a:extLst>
                </a:gridCol>
                <a:gridCol w="1226284">
                  <a:extLst>
                    <a:ext uri="{9D8B030D-6E8A-4147-A177-3AD203B41FA5}">
                      <a16:colId xmlns:a16="http://schemas.microsoft.com/office/drawing/2014/main" val="1280391042"/>
                    </a:ext>
                  </a:extLst>
                </a:gridCol>
                <a:gridCol w="1310855">
                  <a:extLst>
                    <a:ext uri="{9D8B030D-6E8A-4147-A177-3AD203B41FA5}">
                      <a16:colId xmlns:a16="http://schemas.microsoft.com/office/drawing/2014/main" val="184296701"/>
                    </a:ext>
                  </a:extLst>
                </a:gridCol>
              </a:tblGrid>
              <a:tr h="839607">
                <a:tc>
                  <a:txBody>
                    <a:bodyPr/>
                    <a:lstStyle/>
                    <a:p>
                      <a:pPr algn="ctr"/>
                      <a:r>
                        <a:rPr lang="it-IT" sz="1600" dirty="0">
                          <a:solidFill>
                            <a:srgbClr val="E8ECFF"/>
                          </a:solidFill>
                        </a:rPr>
                        <a:t>Class</a:t>
                      </a:r>
                    </a:p>
                  </a:txBody>
                  <a:tcPr marL="121920" marR="121920" marT="60960" marB="60960" anchor="ctr">
                    <a:solidFill>
                      <a:srgbClr val="181C30"/>
                    </a:solidFill>
                  </a:tcPr>
                </a:tc>
                <a:tc>
                  <a:txBody>
                    <a:bodyPr/>
                    <a:lstStyle/>
                    <a:p>
                      <a:pPr algn="ctr"/>
                      <a:r>
                        <a:rPr lang="it-IT" sz="1600" dirty="0">
                          <a:solidFill>
                            <a:srgbClr val="E8ECFF"/>
                          </a:solidFill>
                        </a:rPr>
                        <a:t>Precision (%)</a:t>
                      </a:r>
                    </a:p>
                  </a:txBody>
                  <a:tcPr marL="121920" marR="121920" marT="60960" marB="60960" anchor="ctr">
                    <a:solidFill>
                      <a:srgbClr val="181C30"/>
                    </a:solidFill>
                  </a:tcPr>
                </a:tc>
                <a:tc>
                  <a:txBody>
                    <a:bodyPr/>
                    <a:lstStyle/>
                    <a:p>
                      <a:pPr algn="ctr"/>
                      <a:r>
                        <a:rPr lang="it-IT" sz="1600" dirty="0">
                          <a:solidFill>
                            <a:srgbClr val="E8ECFF"/>
                          </a:solidFill>
                        </a:rPr>
                        <a:t>Recall (%)</a:t>
                      </a:r>
                    </a:p>
                  </a:txBody>
                  <a:tcPr marL="121920" marR="121920" marT="60960" marB="60960" anchor="ctr">
                    <a:solidFill>
                      <a:srgbClr val="181C30"/>
                    </a:solidFill>
                  </a:tcPr>
                </a:tc>
                <a:tc>
                  <a:txBody>
                    <a:bodyPr/>
                    <a:lstStyle/>
                    <a:p>
                      <a:pPr algn="ctr"/>
                      <a:r>
                        <a:rPr lang="it-IT" sz="1600" dirty="0">
                          <a:solidFill>
                            <a:srgbClr val="E8ECFF"/>
                          </a:solidFill>
                        </a:rPr>
                        <a:t>f1-score (%)</a:t>
                      </a:r>
                    </a:p>
                  </a:txBody>
                  <a:tcPr marL="121920" marR="121920" marT="60960" marB="60960" anchor="ctr">
                    <a:solidFill>
                      <a:srgbClr val="181C30"/>
                    </a:solidFill>
                  </a:tcPr>
                </a:tc>
                <a:tc>
                  <a:txBody>
                    <a:bodyPr/>
                    <a:lstStyle/>
                    <a:p>
                      <a:pPr algn="ctr"/>
                      <a:r>
                        <a:rPr lang="it-IT" sz="1600" dirty="0">
                          <a:solidFill>
                            <a:srgbClr val="E8ECFF"/>
                          </a:solidFill>
                        </a:rPr>
                        <a:t>Support</a:t>
                      </a:r>
                    </a:p>
                  </a:txBody>
                  <a:tcPr marL="121920" marR="121920" marT="60960" marB="60960" anchor="ctr">
                    <a:solidFill>
                      <a:srgbClr val="181C30"/>
                    </a:solidFill>
                  </a:tcPr>
                </a:tc>
                <a:extLst>
                  <a:ext uri="{0D108BD9-81ED-4DB2-BD59-A6C34878D82A}">
                    <a16:rowId xmlns:a16="http://schemas.microsoft.com/office/drawing/2014/main" val="2423172607"/>
                  </a:ext>
                </a:extLst>
              </a:tr>
              <a:tr h="501312">
                <a:tc>
                  <a:txBody>
                    <a:bodyPr/>
                    <a:lstStyle/>
                    <a:p>
                      <a:pPr algn="ctr"/>
                      <a:r>
                        <a:rPr lang="it-IT" sz="1600" b="1" dirty="0">
                          <a:solidFill>
                            <a:srgbClr val="181C30"/>
                          </a:solidFill>
                        </a:rPr>
                        <a:t>0</a:t>
                      </a:r>
                    </a:p>
                  </a:txBody>
                  <a:tcPr marL="121920" marR="121920" marT="60960" marB="60960" anchor="ctr"/>
                </a:tc>
                <a:tc>
                  <a:txBody>
                    <a:bodyPr/>
                    <a:lstStyle/>
                    <a:p>
                      <a:pPr algn="ctr"/>
                      <a:r>
                        <a:rPr lang="it-IT" sz="1600" b="0" i="0" u="none" strike="noStrike" cap="none" baseline="0" dirty="0">
                          <a:solidFill>
                            <a:schemeClr val="tx1"/>
                          </a:solidFill>
                          <a:latin typeface="+mn-lt"/>
                          <a:ea typeface="+mn-ea"/>
                          <a:cs typeface="+mn-cs"/>
                          <a:sym typeface="Arial"/>
                        </a:rPr>
                        <a:t>57.1</a:t>
                      </a:r>
                      <a:endParaRPr lang="it-IT" sz="1600" dirty="0">
                        <a:solidFill>
                          <a:schemeClr val="tx1"/>
                        </a:solidFill>
                        <a:latin typeface="Arial" panose="020B0604020202020204" pitchFamily="34" charset="0"/>
                        <a:cs typeface="Arial" panose="020B0604020202020204" pitchFamily="34" charset="0"/>
                      </a:endParaRPr>
                    </a:p>
                  </a:txBody>
                  <a:tcPr marL="121920" marR="121920" marT="60960" marB="60960" anchor="ctr"/>
                </a:tc>
                <a:tc>
                  <a:txBody>
                    <a:bodyPr/>
                    <a:lstStyle/>
                    <a:p>
                      <a:pPr algn="ctr"/>
                      <a:r>
                        <a:rPr lang="it-IT" sz="1600" b="0" i="0" u="none" strike="noStrike" cap="none" baseline="0" dirty="0">
                          <a:solidFill>
                            <a:schemeClr val="tx1"/>
                          </a:solidFill>
                          <a:latin typeface="+mn-lt"/>
                          <a:ea typeface="+mn-ea"/>
                          <a:cs typeface="+mn-cs"/>
                          <a:sym typeface="Arial"/>
                        </a:rPr>
                        <a:t>63.6</a:t>
                      </a:r>
                      <a:endParaRPr lang="it-IT" sz="1600" dirty="0">
                        <a:solidFill>
                          <a:schemeClr val="tx1"/>
                        </a:solidFill>
                        <a:latin typeface="Arial" panose="020B0604020202020204" pitchFamily="34" charset="0"/>
                        <a:cs typeface="Arial" panose="020B0604020202020204" pitchFamily="34" charset="0"/>
                      </a:endParaRPr>
                    </a:p>
                  </a:txBody>
                  <a:tcPr marL="121920" marR="121920" marT="60960" marB="60960" anchor="ctr"/>
                </a:tc>
                <a:tc>
                  <a:txBody>
                    <a:bodyPr/>
                    <a:lstStyle/>
                    <a:p>
                      <a:pPr algn="ctr"/>
                      <a:r>
                        <a:rPr lang="it-IT" sz="1600" b="0" i="0" u="none" strike="noStrike" cap="none" baseline="0" dirty="0">
                          <a:solidFill>
                            <a:schemeClr val="tx1"/>
                          </a:solidFill>
                          <a:latin typeface="+mn-lt"/>
                          <a:ea typeface="+mn-ea"/>
                          <a:cs typeface="+mn-cs"/>
                          <a:sym typeface="Arial"/>
                        </a:rPr>
                        <a:t>60.2</a:t>
                      </a:r>
                      <a:endParaRPr lang="it-IT" sz="1600" dirty="0">
                        <a:solidFill>
                          <a:schemeClr val="tx1"/>
                        </a:solidFill>
                        <a:latin typeface="Arial" panose="020B0604020202020204" pitchFamily="34" charset="0"/>
                        <a:cs typeface="Arial" panose="020B0604020202020204" pitchFamily="34" charset="0"/>
                      </a:endParaRPr>
                    </a:p>
                  </a:txBody>
                  <a:tcPr marL="121920" marR="121920" marT="60960" marB="60960" anchor="ctr"/>
                </a:tc>
                <a:tc>
                  <a:txBody>
                    <a:bodyPr/>
                    <a:lstStyle/>
                    <a:p>
                      <a:pPr algn="ctr"/>
                      <a:r>
                        <a:rPr lang="it-IT" sz="1600" b="0" u="none" strike="noStrike" baseline="0" dirty="0">
                          <a:solidFill>
                            <a:schemeClr val="tx1"/>
                          </a:solidFill>
                        </a:rPr>
                        <a:t>44</a:t>
                      </a:r>
                      <a:endParaRPr lang="it-IT" sz="1600" dirty="0">
                        <a:solidFill>
                          <a:schemeClr val="tx1"/>
                        </a:solidFill>
                        <a:latin typeface="Arial" panose="020B0604020202020204" pitchFamily="34" charset="0"/>
                        <a:cs typeface="Arial" panose="020B0604020202020204" pitchFamily="34" charset="0"/>
                      </a:endParaRPr>
                    </a:p>
                  </a:txBody>
                  <a:tcPr marL="121920" marR="121920" marT="60960" marB="60960" anchor="ctr"/>
                </a:tc>
                <a:extLst>
                  <a:ext uri="{0D108BD9-81ED-4DB2-BD59-A6C34878D82A}">
                    <a16:rowId xmlns:a16="http://schemas.microsoft.com/office/drawing/2014/main" val="368136847"/>
                  </a:ext>
                </a:extLst>
              </a:tr>
              <a:tr h="501312">
                <a:tc>
                  <a:txBody>
                    <a:bodyPr/>
                    <a:lstStyle/>
                    <a:p>
                      <a:pPr algn="ctr"/>
                      <a:r>
                        <a:rPr lang="it-IT" sz="1600" b="1" dirty="0">
                          <a:solidFill>
                            <a:srgbClr val="181C30"/>
                          </a:solidFill>
                        </a:rPr>
                        <a:t>1</a:t>
                      </a:r>
                    </a:p>
                  </a:txBody>
                  <a:tcPr marL="121920" marR="121920" marT="60960" marB="60960" anchor="ctr"/>
                </a:tc>
                <a:tc>
                  <a:txBody>
                    <a:bodyPr/>
                    <a:lstStyle/>
                    <a:p>
                      <a:pPr algn="ctr"/>
                      <a:r>
                        <a:rPr lang="it-IT" sz="1600" b="0" i="0" u="none" strike="noStrike" cap="none" baseline="0" dirty="0">
                          <a:solidFill>
                            <a:schemeClr val="tx1"/>
                          </a:solidFill>
                          <a:latin typeface="+mn-lt"/>
                          <a:ea typeface="+mn-ea"/>
                          <a:cs typeface="+mn-cs"/>
                          <a:sym typeface="Arial"/>
                        </a:rPr>
                        <a:t>55.6</a:t>
                      </a:r>
                      <a:endParaRPr lang="it-IT" sz="1600" dirty="0">
                        <a:solidFill>
                          <a:schemeClr val="tx1"/>
                        </a:solidFill>
                      </a:endParaRPr>
                    </a:p>
                  </a:txBody>
                  <a:tcPr marL="121920" marR="121920" marT="60960" marB="60960" anchor="ctr"/>
                </a:tc>
                <a:tc>
                  <a:txBody>
                    <a:bodyPr/>
                    <a:lstStyle/>
                    <a:p>
                      <a:pPr algn="ctr"/>
                      <a:r>
                        <a:rPr lang="it-IT" sz="1600" b="0" i="0" u="none" strike="noStrike" cap="none" baseline="0" dirty="0">
                          <a:solidFill>
                            <a:schemeClr val="tx1"/>
                          </a:solidFill>
                          <a:latin typeface="+mn-lt"/>
                          <a:ea typeface="+mn-ea"/>
                          <a:cs typeface="+mn-cs"/>
                          <a:sym typeface="Arial"/>
                        </a:rPr>
                        <a:t>48.8</a:t>
                      </a:r>
                      <a:endParaRPr lang="it-IT" sz="1600" dirty="0">
                        <a:solidFill>
                          <a:schemeClr val="tx1"/>
                        </a:solidFill>
                      </a:endParaRPr>
                    </a:p>
                  </a:txBody>
                  <a:tcPr marL="121920" marR="121920" marT="60960" marB="60960" anchor="ctr"/>
                </a:tc>
                <a:tc>
                  <a:txBody>
                    <a:bodyPr/>
                    <a:lstStyle/>
                    <a:p>
                      <a:pPr algn="ctr"/>
                      <a:r>
                        <a:rPr lang="it-IT" sz="1600" b="0" i="0" u="none" strike="noStrike" cap="none" baseline="0" dirty="0">
                          <a:solidFill>
                            <a:schemeClr val="tx1"/>
                          </a:solidFill>
                          <a:latin typeface="+mn-lt"/>
                          <a:ea typeface="+mn-ea"/>
                          <a:cs typeface="+mn-cs"/>
                          <a:sym typeface="Arial"/>
                        </a:rPr>
                        <a:t>52.0</a:t>
                      </a:r>
                      <a:endParaRPr lang="it-IT" sz="1600" dirty="0">
                        <a:solidFill>
                          <a:schemeClr val="tx1"/>
                        </a:solidFill>
                      </a:endParaRPr>
                    </a:p>
                  </a:txBody>
                  <a:tcPr marL="121920" marR="121920" marT="60960" marB="60960" anchor="ctr"/>
                </a:tc>
                <a:tc>
                  <a:txBody>
                    <a:bodyPr/>
                    <a:lstStyle/>
                    <a:p>
                      <a:pPr algn="ctr"/>
                      <a:r>
                        <a:rPr lang="it-IT" sz="1600" dirty="0">
                          <a:solidFill>
                            <a:schemeClr val="tx1"/>
                          </a:solidFill>
                        </a:rPr>
                        <a:t>41</a:t>
                      </a:r>
                    </a:p>
                  </a:txBody>
                  <a:tcPr marL="121920" marR="121920" marT="60960" marB="60960" anchor="ctr"/>
                </a:tc>
                <a:extLst>
                  <a:ext uri="{0D108BD9-81ED-4DB2-BD59-A6C34878D82A}">
                    <a16:rowId xmlns:a16="http://schemas.microsoft.com/office/drawing/2014/main" val="2142740646"/>
                  </a:ext>
                </a:extLst>
              </a:tr>
              <a:tr h="501312">
                <a:tc>
                  <a:txBody>
                    <a:bodyPr/>
                    <a:lstStyle/>
                    <a:p>
                      <a:pPr algn="ctr"/>
                      <a:r>
                        <a:rPr lang="it-IT" sz="1600" b="1" dirty="0" err="1">
                          <a:solidFill>
                            <a:srgbClr val="181C30"/>
                          </a:solidFill>
                        </a:rPr>
                        <a:t>Weighted</a:t>
                      </a:r>
                      <a:r>
                        <a:rPr lang="it-IT" sz="1600" b="1" dirty="0">
                          <a:solidFill>
                            <a:srgbClr val="181C30"/>
                          </a:solidFill>
                        </a:rPr>
                        <a:t> </a:t>
                      </a:r>
                      <a:r>
                        <a:rPr lang="it-IT" sz="1600" b="1" dirty="0" err="1">
                          <a:solidFill>
                            <a:srgbClr val="181C30"/>
                          </a:solidFill>
                        </a:rPr>
                        <a:t>Avg</a:t>
                      </a:r>
                      <a:r>
                        <a:rPr lang="it-IT" sz="1600" b="1" dirty="0">
                          <a:solidFill>
                            <a:srgbClr val="181C30"/>
                          </a:solidFill>
                        </a:rPr>
                        <a:t>.</a:t>
                      </a:r>
                    </a:p>
                  </a:txBody>
                  <a:tcPr marL="121920" marR="121920" marT="60960" marB="60960" anchor="ctr"/>
                </a:tc>
                <a:tc>
                  <a:txBody>
                    <a:bodyPr/>
                    <a:lstStyle/>
                    <a:p>
                      <a:pPr algn="ctr"/>
                      <a:r>
                        <a:rPr lang="it-IT" sz="1600" b="0" i="0" u="none" strike="noStrike" cap="none" baseline="0" dirty="0">
                          <a:solidFill>
                            <a:schemeClr val="tx1"/>
                          </a:solidFill>
                          <a:latin typeface="+mn-lt"/>
                          <a:ea typeface="+mn-ea"/>
                          <a:cs typeface="+mn-cs"/>
                          <a:sym typeface="Arial"/>
                        </a:rPr>
                        <a:t>56.4</a:t>
                      </a:r>
                      <a:endParaRPr lang="it-IT" sz="1600" dirty="0">
                        <a:solidFill>
                          <a:schemeClr val="tx1"/>
                        </a:solidFill>
                      </a:endParaRPr>
                    </a:p>
                  </a:txBody>
                  <a:tcPr marL="121920" marR="121920" marT="60960" marB="60960" anchor="ctr"/>
                </a:tc>
                <a:tc>
                  <a:txBody>
                    <a:bodyPr/>
                    <a:lstStyle/>
                    <a:p>
                      <a:pPr algn="ctr"/>
                      <a:r>
                        <a:rPr lang="it-IT" sz="1600" b="0" i="0" u="none" strike="noStrike" cap="none" baseline="0" dirty="0">
                          <a:solidFill>
                            <a:schemeClr val="tx1"/>
                          </a:solidFill>
                          <a:latin typeface="+mn-lt"/>
                          <a:ea typeface="+mn-ea"/>
                          <a:cs typeface="+mn-cs"/>
                          <a:sym typeface="Arial"/>
                        </a:rPr>
                        <a:t>56.5</a:t>
                      </a:r>
                      <a:endParaRPr lang="it-IT" sz="1600" dirty="0">
                        <a:solidFill>
                          <a:schemeClr val="tx1"/>
                        </a:solidFill>
                      </a:endParaRPr>
                    </a:p>
                  </a:txBody>
                  <a:tcPr marL="121920" marR="121920" marT="60960" marB="60960" anchor="ctr"/>
                </a:tc>
                <a:tc>
                  <a:txBody>
                    <a:bodyPr/>
                    <a:lstStyle/>
                    <a:p>
                      <a:pPr algn="ctr"/>
                      <a:r>
                        <a:rPr lang="it-IT" sz="1600" b="0" i="0" u="none" strike="noStrike" cap="none" baseline="0" dirty="0">
                          <a:solidFill>
                            <a:schemeClr val="tx1"/>
                          </a:solidFill>
                          <a:latin typeface="+mn-lt"/>
                          <a:ea typeface="+mn-ea"/>
                          <a:cs typeface="+mn-cs"/>
                          <a:sym typeface="Arial"/>
                        </a:rPr>
                        <a:t>56.2</a:t>
                      </a:r>
                      <a:endParaRPr lang="it-IT" sz="1600" dirty="0">
                        <a:solidFill>
                          <a:schemeClr val="tx1"/>
                        </a:solidFill>
                      </a:endParaRPr>
                    </a:p>
                  </a:txBody>
                  <a:tcPr marL="121920" marR="121920" marT="60960" marB="60960" anchor="ctr"/>
                </a:tc>
                <a:tc>
                  <a:txBody>
                    <a:bodyPr/>
                    <a:lstStyle/>
                    <a:p>
                      <a:pPr algn="ctr"/>
                      <a:r>
                        <a:rPr lang="it-IT" sz="1600" dirty="0">
                          <a:solidFill>
                            <a:schemeClr val="tx1"/>
                          </a:solidFill>
                        </a:rPr>
                        <a:t>85</a:t>
                      </a:r>
                    </a:p>
                  </a:txBody>
                  <a:tcPr marL="121920" marR="121920" marT="60960" marB="60960" anchor="ctr"/>
                </a:tc>
                <a:extLst>
                  <a:ext uri="{0D108BD9-81ED-4DB2-BD59-A6C34878D82A}">
                    <a16:rowId xmlns:a16="http://schemas.microsoft.com/office/drawing/2014/main" val="259211145"/>
                  </a:ext>
                </a:extLst>
              </a:tr>
            </a:tbl>
          </a:graphicData>
        </a:graphic>
      </p:graphicFrame>
    </p:spTree>
    <p:extLst>
      <p:ext uri="{BB962C8B-B14F-4D97-AF65-F5344CB8AC3E}">
        <p14:creationId xmlns:p14="http://schemas.microsoft.com/office/powerpoint/2010/main" val="36793180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bg>
      <p:bgPr>
        <a:solidFill>
          <a:srgbClr val="1E2546"/>
        </a:solidFill>
        <a:effectLst/>
      </p:bgPr>
    </p:bg>
    <p:spTree>
      <p:nvGrpSpPr>
        <p:cNvPr id="1" name="Shape 73">
          <a:extLst>
            <a:ext uri="{FF2B5EF4-FFF2-40B4-BE49-F238E27FC236}">
              <a16:creationId xmlns:a16="http://schemas.microsoft.com/office/drawing/2014/main" id="{3D3C44E6-9854-95C3-9259-4DB3F78790E5}"/>
            </a:ext>
          </a:extLst>
        </p:cNvPr>
        <p:cNvGrpSpPr/>
        <p:nvPr/>
      </p:nvGrpSpPr>
      <p:grpSpPr>
        <a:xfrm>
          <a:off x="0" y="0"/>
          <a:ext cx="0" cy="0"/>
          <a:chOff x="0" y="0"/>
          <a:chExt cx="0" cy="0"/>
        </a:xfrm>
      </p:grpSpPr>
      <p:pic>
        <p:nvPicPr>
          <p:cNvPr id="3" name="Immagine 2">
            <a:extLst>
              <a:ext uri="{FF2B5EF4-FFF2-40B4-BE49-F238E27FC236}">
                <a16:creationId xmlns:a16="http://schemas.microsoft.com/office/drawing/2014/main" id="{AEE96B7C-88A3-3AD3-820D-904B2EF3537A}"/>
              </a:ext>
            </a:extLst>
          </p:cNvPr>
          <p:cNvPicPr>
            <a:picLocks noChangeAspect="1"/>
          </p:cNvPicPr>
          <p:nvPr/>
        </p:nvPicPr>
        <p:blipFill>
          <a:blip r:embed="rId3"/>
          <a:srcRect/>
          <a:stretch/>
        </p:blipFill>
        <p:spPr>
          <a:xfrm>
            <a:off x="475483" y="1336381"/>
            <a:ext cx="4899157" cy="5140279"/>
          </a:xfrm>
          <a:prstGeom prst="rect">
            <a:avLst/>
          </a:prstGeom>
        </p:spPr>
      </p:pic>
      <p:graphicFrame>
        <p:nvGraphicFramePr>
          <p:cNvPr id="7" name="Tabella 6">
            <a:extLst>
              <a:ext uri="{FF2B5EF4-FFF2-40B4-BE49-F238E27FC236}">
                <a16:creationId xmlns:a16="http://schemas.microsoft.com/office/drawing/2014/main" id="{5DBD5B7D-D6B4-D4C0-2926-4AC548329AEB}"/>
              </a:ext>
            </a:extLst>
          </p:cNvPr>
          <p:cNvGraphicFramePr>
            <a:graphicFrameLocks noGrp="1"/>
          </p:cNvGraphicFramePr>
          <p:nvPr/>
        </p:nvGraphicFramePr>
        <p:xfrm>
          <a:off x="6929120" y="5181600"/>
          <a:ext cx="3576320" cy="502920"/>
        </p:xfrm>
        <a:graphic>
          <a:graphicData uri="http://schemas.openxmlformats.org/drawingml/2006/table">
            <a:tbl>
              <a:tblPr bandRow="1">
                <a:tableStyleId>{21E4AEA4-8DFA-4A89-87EB-49C32662AFE0}</a:tableStyleId>
              </a:tblPr>
              <a:tblGrid>
                <a:gridCol w="1818640">
                  <a:extLst>
                    <a:ext uri="{9D8B030D-6E8A-4147-A177-3AD203B41FA5}">
                      <a16:colId xmlns:a16="http://schemas.microsoft.com/office/drawing/2014/main" val="2457873006"/>
                    </a:ext>
                  </a:extLst>
                </a:gridCol>
                <a:gridCol w="1757680">
                  <a:extLst>
                    <a:ext uri="{9D8B030D-6E8A-4147-A177-3AD203B41FA5}">
                      <a16:colId xmlns:a16="http://schemas.microsoft.com/office/drawing/2014/main" val="1214359071"/>
                    </a:ext>
                  </a:extLst>
                </a:gridCol>
              </a:tblGrid>
              <a:tr h="501312">
                <a:tc>
                  <a:txBody>
                    <a:bodyPr/>
                    <a:lstStyle/>
                    <a:p>
                      <a:pPr algn="ctr"/>
                      <a:r>
                        <a:rPr lang="it-IT" sz="2500" b="1" dirty="0">
                          <a:solidFill>
                            <a:srgbClr val="181C30"/>
                          </a:solidFill>
                        </a:rPr>
                        <a:t>Accuracy</a:t>
                      </a:r>
                    </a:p>
                  </a:txBody>
                  <a:tcPr marL="121920" marR="121920" marT="60960" marB="60960" anchor="ctr"/>
                </a:tc>
                <a:tc>
                  <a:txBody>
                    <a:bodyPr/>
                    <a:lstStyle/>
                    <a:p>
                      <a:pPr algn="ctr"/>
                      <a:r>
                        <a:rPr lang="it-IT" sz="1900" b="0" i="0" u="none" strike="noStrike" cap="none" baseline="0" dirty="0">
                          <a:solidFill>
                            <a:schemeClr val="tx1"/>
                          </a:solidFill>
                          <a:latin typeface="+mn-lt"/>
                          <a:ea typeface="+mn-ea"/>
                          <a:cs typeface="+mn-cs"/>
                          <a:sym typeface="Arial"/>
                        </a:rPr>
                        <a:t>77.7 %</a:t>
                      </a:r>
                      <a:endParaRPr lang="it-IT" sz="2500" b="0" dirty="0">
                        <a:solidFill>
                          <a:schemeClr val="tx1"/>
                        </a:solidFill>
                      </a:endParaRPr>
                    </a:p>
                  </a:txBody>
                  <a:tcPr marL="121920" marR="121920" marT="60960" marB="60960" anchor="ctr"/>
                </a:tc>
                <a:extLst>
                  <a:ext uri="{0D108BD9-81ED-4DB2-BD59-A6C34878D82A}">
                    <a16:rowId xmlns:a16="http://schemas.microsoft.com/office/drawing/2014/main" val="1021134076"/>
                  </a:ext>
                </a:extLst>
              </a:tr>
            </a:tbl>
          </a:graphicData>
        </a:graphic>
      </p:graphicFrame>
      <p:cxnSp>
        <p:nvCxnSpPr>
          <p:cNvPr id="5" name="Google Shape;59;p13">
            <a:extLst>
              <a:ext uri="{FF2B5EF4-FFF2-40B4-BE49-F238E27FC236}">
                <a16:creationId xmlns:a16="http://schemas.microsoft.com/office/drawing/2014/main" id="{3A1AB1E8-5700-BFFB-9E93-3F54FCD7903A}"/>
              </a:ext>
            </a:extLst>
          </p:cNvPr>
          <p:cNvCxnSpPr>
            <a:cxnSpLocks/>
            <a:endCxn id="9" idx="3"/>
          </p:cNvCxnSpPr>
          <p:nvPr/>
        </p:nvCxnSpPr>
        <p:spPr>
          <a:xfrm flipH="1" flipV="1">
            <a:off x="6216903" y="290505"/>
            <a:ext cx="5975098" cy="15336"/>
          </a:xfrm>
          <a:prstGeom prst="straightConnector1">
            <a:avLst/>
          </a:prstGeom>
          <a:noFill/>
          <a:ln w="38100" cap="flat" cmpd="sng">
            <a:solidFill>
              <a:schemeClr val="lt2"/>
            </a:solidFill>
            <a:prstDash val="solid"/>
            <a:round/>
            <a:headEnd type="none" w="med" len="med"/>
            <a:tailEnd type="none" w="med" len="med"/>
          </a:ln>
        </p:spPr>
      </p:cxnSp>
      <p:sp>
        <p:nvSpPr>
          <p:cNvPr id="9" name="CasellaDiTesto 8">
            <a:extLst>
              <a:ext uri="{FF2B5EF4-FFF2-40B4-BE49-F238E27FC236}">
                <a16:creationId xmlns:a16="http://schemas.microsoft.com/office/drawing/2014/main" id="{08D49707-8307-7D77-6F36-8AC0237D93A2}"/>
              </a:ext>
            </a:extLst>
          </p:cNvPr>
          <p:cNvSpPr txBox="1"/>
          <p:nvPr/>
        </p:nvSpPr>
        <p:spPr>
          <a:xfrm>
            <a:off x="120903" y="58935"/>
            <a:ext cx="6096000" cy="463140"/>
          </a:xfrm>
          <a:prstGeom prst="rect">
            <a:avLst/>
          </a:prstGeom>
          <a:noFill/>
        </p:spPr>
        <p:txBody>
          <a:bodyPr wrap="square">
            <a:spAutoFit/>
          </a:bodyPr>
          <a:lstStyle/>
          <a:p>
            <a:pPr algn="ctr" defTabSz="1219170">
              <a:lnSpc>
                <a:spcPct val="90000"/>
              </a:lnSpc>
              <a:buClr>
                <a:srgbClr val="000000"/>
              </a:buClr>
            </a:pPr>
            <a:r>
              <a:rPr lang="it-IT" sz="2667" b="1" kern="0" dirty="0">
                <a:solidFill>
                  <a:srgbClr val="EEEEEE"/>
                </a:solidFill>
                <a:latin typeface="EB Garamond"/>
                <a:ea typeface="EB Garamond"/>
                <a:cs typeface="EB Garamond"/>
                <a:sym typeface="EB Garamond"/>
              </a:rPr>
              <a:t>Results: </a:t>
            </a:r>
            <a:r>
              <a:rPr lang="it-IT" sz="2667" b="1" i="1" kern="0" dirty="0">
                <a:solidFill>
                  <a:srgbClr val="EEEEEE"/>
                </a:solidFill>
                <a:latin typeface="EB Garamond"/>
                <a:ea typeface="EB Garamond"/>
                <a:cs typeface="EB Garamond"/>
                <a:sym typeface="EB Garamond"/>
              </a:rPr>
              <a:t>Single-</a:t>
            </a:r>
            <a:r>
              <a:rPr lang="it-IT" sz="2667" b="1" i="1" kern="0" dirty="0" err="1">
                <a:solidFill>
                  <a:srgbClr val="EEEEEE"/>
                </a:solidFill>
                <a:latin typeface="EB Garamond"/>
                <a:ea typeface="EB Garamond"/>
                <a:cs typeface="EB Garamond"/>
                <a:sym typeface="EB Garamond"/>
              </a:rPr>
              <a:t>modal</a:t>
            </a:r>
            <a:r>
              <a:rPr lang="it-IT" sz="2667" b="1" kern="0" dirty="0">
                <a:solidFill>
                  <a:srgbClr val="EEEEEE"/>
                </a:solidFill>
                <a:latin typeface="EB Garamond"/>
                <a:ea typeface="EB Garamond"/>
                <a:cs typeface="EB Garamond"/>
                <a:sym typeface="EB Garamond"/>
              </a:rPr>
              <a:t> Spectra-</a:t>
            </a:r>
            <a:r>
              <a:rPr lang="it-IT" sz="2667" b="1" kern="0" dirty="0" err="1">
                <a:solidFill>
                  <a:srgbClr val="EEEEEE"/>
                </a:solidFill>
                <a:latin typeface="EB Garamond"/>
                <a:ea typeface="EB Garamond"/>
                <a:cs typeface="EB Garamond"/>
                <a:sym typeface="EB Garamond"/>
              </a:rPr>
              <a:t>only</a:t>
            </a:r>
            <a:r>
              <a:rPr lang="it-IT" sz="2667" b="1" kern="0" dirty="0">
                <a:solidFill>
                  <a:srgbClr val="EEEEEE"/>
                </a:solidFill>
                <a:latin typeface="EB Garamond"/>
                <a:ea typeface="EB Garamond"/>
                <a:cs typeface="EB Garamond"/>
                <a:sym typeface="EB Garamond"/>
              </a:rPr>
              <a:t> Case</a:t>
            </a:r>
            <a:endParaRPr lang="it-IT" sz="2667" kern="0" dirty="0">
              <a:solidFill>
                <a:srgbClr val="EEEEEE"/>
              </a:solidFill>
              <a:latin typeface="EB Garamond Medium"/>
              <a:ea typeface="EB Garamond Medium"/>
              <a:cs typeface="EB Garamond Medium"/>
              <a:sym typeface="EB Garamond Medium"/>
            </a:endParaRPr>
          </a:p>
        </p:txBody>
      </p:sp>
      <p:graphicFrame>
        <p:nvGraphicFramePr>
          <p:cNvPr id="2" name="Tabella 1">
            <a:extLst>
              <a:ext uri="{FF2B5EF4-FFF2-40B4-BE49-F238E27FC236}">
                <a16:creationId xmlns:a16="http://schemas.microsoft.com/office/drawing/2014/main" id="{B9C5C0A2-6AD9-C9F6-2D1C-258F6F2A08A6}"/>
              </a:ext>
            </a:extLst>
          </p:cNvPr>
          <p:cNvGraphicFramePr>
            <a:graphicFrameLocks noGrp="1"/>
          </p:cNvGraphicFramePr>
          <p:nvPr>
            <p:extLst>
              <p:ext uri="{D42A27DB-BD31-4B8C-83A1-F6EECF244321}">
                <p14:modId xmlns:p14="http://schemas.microsoft.com/office/powerpoint/2010/main" val="257745229"/>
              </p:ext>
            </p:extLst>
          </p:nvPr>
        </p:nvGraphicFramePr>
        <p:xfrm>
          <a:off x="5661767" y="2105923"/>
          <a:ext cx="6111026" cy="2451831"/>
        </p:xfrm>
        <a:graphic>
          <a:graphicData uri="http://schemas.openxmlformats.org/drawingml/2006/table">
            <a:tbl>
              <a:tblPr firstRow="1" bandRow="1">
                <a:tableStyleId>{21E4AEA4-8DFA-4A89-87EB-49C32662AFE0}</a:tableStyleId>
              </a:tblPr>
              <a:tblGrid>
                <a:gridCol w="1242811">
                  <a:extLst>
                    <a:ext uri="{9D8B030D-6E8A-4147-A177-3AD203B41FA5}">
                      <a16:colId xmlns:a16="http://schemas.microsoft.com/office/drawing/2014/main" val="3335907112"/>
                    </a:ext>
                  </a:extLst>
                </a:gridCol>
                <a:gridCol w="1249251">
                  <a:extLst>
                    <a:ext uri="{9D8B030D-6E8A-4147-A177-3AD203B41FA5}">
                      <a16:colId xmlns:a16="http://schemas.microsoft.com/office/drawing/2014/main" val="3954986437"/>
                    </a:ext>
                  </a:extLst>
                </a:gridCol>
                <a:gridCol w="1081825">
                  <a:extLst>
                    <a:ext uri="{9D8B030D-6E8A-4147-A177-3AD203B41FA5}">
                      <a16:colId xmlns:a16="http://schemas.microsoft.com/office/drawing/2014/main" val="702157735"/>
                    </a:ext>
                  </a:extLst>
                </a:gridCol>
                <a:gridCol w="1226284">
                  <a:extLst>
                    <a:ext uri="{9D8B030D-6E8A-4147-A177-3AD203B41FA5}">
                      <a16:colId xmlns:a16="http://schemas.microsoft.com/office/drawing/2014/main" val="1280391042"/>
                    </a:ext>
                  </a:extLst>
                </a:gridCol>
                <a:gridCol w="1310855">
                  <a:extLst>
                    <a:ext uri="{9D8B030D-6E8A-4147-A177-3AD203B41FA5}">
                      <a16:colId xmlns:a16="http://schemas.microsoft.com/office/drawing/2014/main" val="184296701"/>
                    </a:ext>
                  </a:extLst>
                </a:gridCol>
              </a:tblGrid>
              <a:tr h="839607">
                <a:tc>
                  <a:txBody>
                    <a:bodyPr/>
                    <a:lstStyle/>
                    <a:p>
                      <a:pPr algn="ctr"/>
                      <a:r>
                        <a:rPr lang="it-IT" sz="1600" dirty="0">
                          <a:solidFill>
                            <a:srgbClr val="E8ECFF"/>
                          </a:solidFill>
                        </a:rPr>
                        <a:t>Class</a:t>
                      </a:r>
                    </a:p>
                  </a:txBody>
                  <a:tcPr marL="121920" marR="121920" marT="60960" marB="60960" anchor="ctr">
                    <a:solidFill>
                      <a:srgbClr val="181C30"/>
                    </a:solidFill>
                  </a:tcPr>
                </a:tc>
                <a:tc>
                  <a:txBody>
                    <a:bodyPr/>
                    <a:lstStyle/>
                    <a:p>
                      <a:pPr algn="ctr"/>
                      <a:r>
                        <a:rPr lang="it-IT" sz="1600" dirty="0">
                          <a:solidFill>
                            <a:srgbClr val="E8ECFF"/>
                          </a:solidFill>
                        </a:rPr>
                        <a:t>Precision (%)</a:t>
                      </a:r>
                    </a:p>
                  </a:txBody>
                  <a:tcPr marL="121920" marR="121920" marT="60960" marB="60960" anchor="ctr">
                    <a:solidFill>
                      <a:srgbClr val="181C30"/>
                    </a:solidFill>
                  </a:tcPr>
                </a:tc>
                <a:tc>
                  <a:txBody>
                    <a:bodyPr/>
                    <a:lstStyle/>
                    <a:p>
                      <a:pPr algn="ctr"/>
                      <a:r>
                        <a:rPr lang="it-IT" sz="1600" dirty="0">
                          <a:solidFill>
                            <a:srgbClr val="E8ECFF"/>
                          </a:solidFill>
                        </a:rPr>
                        <a:t>Recall (%)</a:t>
                      </a:r>
                    </a:p>
                  </a:txBody>
                  <a:tcPr marL="121920" marR="121920" marT="60960" marB="60960" anchor="ctr">
                    <a:solidFill>
                      <a:srgbClr val="181C30"/>
                    </a:solidFill>
                  </a:tcPr>
                </a:tc>
                <a:tc>
                  <a:txBody>
                    <a:bodyPr/>
                    <a:lstStyle/>
                    <a:p>
                      <a:pPr algn="ctr"/>
                      <a:r>
                        <a:rPr lang="it-IT" sz="1600" dirty="0">
                          <a:solidFill>
                            <a:srgbClr val="E8ECFF"/>
                          </a:solidFill>
                        </a:rPr>
                        <a:t>f1-score (%)</a:t>
                      </a:r>
                    </a:p>
                  </a:txBody>
                  <a:tcPr marL="121920" marR="121920" marT="60960" marB="60960" anchor="ctr">
                    <a:solidFill>
                      <a:srgbClr val="181C30"/>
                    </a:solidFill>
                  </a:tcPr>
                </a:tc>
                <a:tc>
                  <a:txBody>
                    <a:bodyPr/>
                    <a:lstStyle/>
                    <a:p>
                      <a:pPr algn="ctr"/>
                      <a:r>
                        <a:rPr lang="it-IT" sz="1600" dirty="0">
                          <a:solidFill>
                            <a:srgbClr val="E8ECFF"/>
                          </a:solidFill>
                        </a:rPr>
                        <a:t>Support</a:t>
                      </a:r>
                    </a:p>
                  </a:txBody>
                  <a:tcPr marL="121920" marR="121920" marT="60960" marB="60960" anchor="ctr">
                    <a:solidFill>
                      <a:srgbClr val="181C30"/>
                    </a:solidFill>
                  </a:tcPr>
                </a:tc>
                <a:extLst>
                  <a:ext uri="{0D108BD9-81ED-4DB2-BD59-A6C34878D82A}">
                    <a16:rowId xmlns:a16="http://schemas.microsoft.com/office/drawing/2014/main" val="2423172607"/>
                  </a:ext>
                </a:extLst>
              </a:tr>
              <a:tr h="501312">
                <a:tc>
                  <a:txBody>
                    <a:bodyPr/>
                    <a:lstStyle/>
                    <a:p>
                      <a:pPr algn="ctr"/>
                      <a:r>
                        <a:rPr lang="it-IT" sz="1600" b="1" dirty="0">
                          <a:solidFill>
                            <a:srgbClr val="181C30"/>
                          </a:solidFill>
                        </a:rPr>
                        <a:t>0</a:t>
                      </a:r>
                    </a:p>
                  </a:txBody>
                  <a:tcPr marL="121920" marR="121920" marT="60960" marB="60960" anchor="ctr"/>
                </a:tc>
                <a:tc>
                  <a:txBody>
                    <a:bodyPr/>
                    <a:lstStyle/>
                    <a:p>
                      <a:pPr algn="ctr"/>
                      <a:r>
                        <a:rPr lang="it-IT" sz="1600" b="0" i="0" u="none" strike="noStrike" cap="none" baseline="0" dirty="0">
                          <a:solidFill>
                            <a:schemeClr val="tx1"/>
                          </a:solidFill>
                          <a:latin typeface="+mn-lt"/>
                          <a:ea typeface="+mn-ea"/>
                          <a:cs typeface="+mn-cs"/>
                          <a:sym typeface="Arial"/>
                        </a:rPr>
                        <a:t>74.5</a:t>
                      </a:r>
                      <a:endParaRPr lang="it-IT" sz="1600" dirty="0">
                        <a:solidFill>
                          <a:schemeClr val="tx1"/>
                        </a:solidFill>
                        <a:latin typeface="Arial" panose="020B0604020202020204" pitchFamily="34" charset="0"/>
                        <a:cs typeface="Arial" panose="020B0604020202020204" pitchFamily="34" charset="0"/>
                      </a:endParaRPr>
                    </a:p>
                  </a:txBody>
                  <a:tcPr marL="121920" marR="121920" marT="60960" marB="60960" anchor="ctr"/>
                </a:tc>
                <a:tc>
                  <a:txBody>
                    <a:bodyPr/>
                    <a:lstStyle/>
                    <a:p>
                      <a:pPr algn="ctr"/>
                      <a:r>
                        <a:rPr lang="it-IT" sz="1600" b="0" i="0" u="none" strike="noStrike" cap="none" baseline="0" dirty="0">
                          <a:solidFill>
                            <a:schemeClr val="tx1"/>
                          </a:solidFill>
                          <a:latin typeface="+mn-lt"/>
                          <a:ea typeface="+mn-ea"/>
                          <a:cs typeface="+mn-cs"/>
                          <a:sym typeface="Arial"/>
                        </a:rPr>
                        <a:t>86.4</a:t>
                      </a:r>
                      <a:endParaRPr lang="it-IT" sz="1600" dirty="0">
                        <a:solidFill>
                          <a:schemeClr val="tx1"/>
                        </a:solidFill>
                        <a:latin typeface="Arial" panose="020B0604020202020204" pitchFamily="34" charset="0"/>
                        <a:cs typeface="Arial" panose="020B0604020202020204" pitchFamily="34" charset="0"/>
                      </a:endParaRPr>
                    </a:p>
                  </a:txBody>
                  <a:tcPr marL="121920" marR="121920" marT="60960" marB="60960" anchor="ctr"/>
                </a:tc>
                <a:tc>
                  <a:txBody>
                    <a:bodyPr/>
                    <a:lstStyle/>
                    <a:p>
                      <a:pPr algn="ctr"/>
                      <a:r>
                        <a:rPr lang="it-IT" sz="1600" b="0" i="0" u="none" strike="noStrike" cap="none" baseline="0" dirty="0">
                          <a:solidFill>
                            <a:schemeClr val="tx1"/>
                          </a:solidFill>
                          <a:latin typeface="+mn-lt"/>
                          <a:ea typeface="+mn-ea"/>
                          <a:cs typeface="+mn-cs"/>
                          <a:sym typeface="Arial"/>
                        </a:rPr>
                        <a:t>80.0</a:t>
                      </a:r>
                      <a:endParaRPr lang="it-IT" sz="1600" dirty="0">
                        <a:solidFill>
                          <a:schemeClr val="tx1"/>
                        </a:solidFill>
                        <a:latin typeface="Arial" panose="020B0604020202020204" pitchFamily="34" charset="0"/>
                        <a:cs typeface="Arial" panose="020B0604020202020204" pitchFamily="34" charset="0"/>
                      </a:endParaRPr>
                    </a:p>
                  </a:txBody>
                  <a:tcPr marL="121920" marR="121920" marT="60960" marB="60960" anchor="ctr"/>
                </a:tc>
                <a:tc>
                  <a:txBody>
                    <a:bodyPr/>
                    <a:lstStyle/>
                    <a:p>
                      <a:pPr algn="ctr"/>
                      <a:r>
                        <a:rPr lang="it-IT" sz="1600" b="0" u="none" strike="noStrike" baseline="0" dirty="0">
                          <a:solidFill>
                            <a:schemeClr val="tx1"/>
                          </a:solidFill>
                        </a:rPr>
                        <a:t>44</a:t>
                      </a:r>
                      <a:endParaRPr lang="it-IT" sz="1600" dirty="0">
                        <a:solidFill>
                          <a:schemeClr val="tx1"/>
                        </a:solidFill>
                        <a:latin typeface="Arial" panose="020B0604020202020204" pitchFamily="34" charset="0"/>
                        <a:cs typeface="Arial" panose="020B0604020202020204" pitchFamily="34" charset="0"/>
                      </a:endParaRPr>
                    </a:p>
                  </a:txBody>
                  <a:tcPr marL="121920" marR="121920" marT="60960" marB="60960" anchor="ctr"/>
                </a:tc>
                <a:extLst>
                  <a:ext uri="{0D108BD9-81ED-4DB2-BD59-A6C34878D82A}">
                    <a16:rowId xmlns:a16="http://schemas.microsoft.com/office/drawing/2014/main" val="368136847"/>
                  </a:ext>
                </a:extLst>
              </a:tr>
              <a:tr h="501312">
                <a:tc>
                  <a:txBody>
                    <a:bodyPr/>
                    <a:lstStyle/>
                    <a:p>
                      <a:pPr algn="ctr"/>
                      <a:r>
                        <a:rPr lang="it-IT" sz="1600" b="1" dirty="0">
                          <a:solidFill>
                            <a:srgbClr val="181C30"/>
                          </a:solidFill>
                        </a:rPr>
                        <a:t>1</a:t>
                      </a:r>
                    </a:p>
                  </a:txBody>
                  <a:tcPr marL="121920" marR="121920" marT="60960" marB="60960" anchor="ctr"/>
                </a:tc>
                <a:tc>
                  <a:txBody>
                    <a:bodyPr/>
                    <a:lstStyle/>
                    <a:p>
                      <a:pPr algn="ctr"/>
                      <a:r>
                        <a:rPr lang="it-IT" sz="1600" b="0" i="0" u="none" strike="noStrike" cap="none" baseline="0" dirty="0">
                          <a:solidFill>
                            <a:schemeClr val="tx1"/>
                          </a:solidFill>
                          <a:latin typeface="+mn-lt"/>
                          <a:ea typeface="+mn-ea"/>
                          <a:cs typeface="+mn-cs"/>
                          <a:sym typeface="Arial"/>
                        </a:rPr>
                        <a:t>82.4</a:t>
                      </a:r>
                      <a:endParaRPr lang="it-IT" sz="1600" dirty="0">
                        <a:solidFill>
                          <a:schemeClr val="tx1"/>
                        </a:solidFill>
                      </a:endParaRPr>
                    </a:p>
                  </a:txBody>
                  <a:tcPr marL="121920" marR="121920" marT="60960" marB="60960" anchor="ctr"/>
                </a:tc>
                <a:tc>
                  <a:txBody>
                    <a:bodyPr/>
                    <a:lstStyle/>
                    <a:p>
                      <a:pPr algn="ctr"/>
                      <a:r>
                        <a:rPr lang="it-IT" sz="1600" b="0" i="0" u="none" strike="noStrike" cap="none" baseline="0" dirty="0">
                          <a:solidFill>
                            <a:schemeClr val="tx1"/>
                          </a:solidFill>
                          <a:latin typeface="+mn-lt"/>
                          <a:ea typeface="+mn-ea"/>
                          <a:cs typeface="+mn-cs"/>
                          <a:sym typeface="Arial"/>
                        </a:rPr>
                        <a:t>68.3</a:t>
                      </a:r>
                      <a:endParaRPr lang="it-IT" sz="1600" dirty="0">
                        <a:solidFill>
                          <a:schemeClr val="tx1"/>
                        </a:solidFill>
                      </a:endParaRPr>
                    </a:p>
                  </a:txBody>
                  <a:tcPr marL="121920" marR="121920" marT="60960" marB="60960" anchor="ctr"/>
                </a:tc>
                <a:tc>
                  <a:txBody>
                    <a:bodyPr/>
                    <a:lstStyle/>
                    <a:p>
                      <a:pPr algn="ctr"/>
                      <a:r>
                        <a:rPr lang="it-IT" sz="1600" b="0" i="0" u="none" strike="noStrike" cap="none" baseline="0" dirty="0">
                          <a:solidFill>
                            <a:schemeClr val="tx1"/>
                          </a:solidFill>
                          <a:latin typeface="+mn-lt"/>
                          <a:ea typeface="+mn-ea"/>
                          <a:cs typeface="+mn-cs"/>
                          <a:sym typeface="Arial"/>
                        </a:rPr>
                        <a:t>74.7</a:t>
                      </a:r>
                      <a:endParaRPr lang="it-IT" sz="1600" dirty="0">
                        <a:solidFill>
                          <a:schemeClr val="tx1"/>
                        </a:solidFill>
                      </a:endParaRPr>
                    </a:p>
                  </a:txBody>
                  <a:tcPr marL="121920" marR="121920" marT="60960" marB="60960" anchor="ctr"/>
                </a:tc>
                <a:tc>
                  <a:txBody>
                    <a:bodyPr/>
                    <a:lstStyle/>
                    <a:p>
                      <a:pPr algn="ctr"/>
                      <a:r>
                        <a:rPr lang="it-IT" sz="1600" dirty="0">
                          <a:solidFill>
                            <a:schemeClr val="tx1"/>
                          </a:solidFill>
                        </a:rPr>
                        <a:t>41</a:t>
                      </a:r>
                    </a:p>
                  </a:txBody>
                  <a:tcPr marL="121920" marR="121920" marT="60960" marB="60960" anchor="ctr"/>
                </a:tc>
                <a:extLst>
                  <a:ext uri="{0D108BD9-81ED-4DB2-BD59-A6C34878D82A}">
                    <a16:rowId xmlns:a16="http://schemas.microsoft.com/office/drawing/2014/main" val="2142740646"/>
                  </a:ext>
                </a:extLst>
              </a:tr>
              <a:tr h="501312">
                <a:tc>
                  <a:txBody>
                    <a:bodyPr/>
                    <a:lstStyle/>
                    <a:p>
                      <a:pPr algn="ctr"/>
                      <a:r>
                        <a:rPr lang="it-IT" sz="1600" b="1" dirty="0" err="1">
                          <a:solidFill>
                            <a:srgbClr val="181C30"/>
                          </a:solidFill>
                        </a:rPr>
                        <a:t>Weighted</a:t>
                      </a:r>
                      <a:r>
                        <a:rPr lang="it-IT" sz="1600" b="1" dirty="0">
                          <a:solidFill>
                            <a:srgbClr val="181C30"/>
                          </a:solidFill>
                        </a:rPr>
                        <a:t> </a:t>
                      </a:r>
                      <a:r>
                        <a:rPr lang="it-IT" sz="1600" b="1" dirty="0" err="1">
                          <a:solidFill>
                            <a:srgbClr val="181C30"/>
                          </a:solidFill>
                        </a:rPr>
                        <a:t>Avg</a:t>
                      </a:r>
                      <a:r>
                        <a:rPr lang="it-IT" sz="1600" b="1" dirty="0">
                          <a:solidFill>
                            <a:srgbClr val="181C30"/>
                          </a:solidFill>
                        </a:rPr>
                        <a:t>.</a:t>
                      </a:r>
                    </a:p>
                  </a:txBody>
                  <a:tcPr marL="121920" marR="121920" marT="60960" marB="60960" anchor="ctr"/>
                </a:tc>
                <a:tc>
                  <a:txBody>
                    <a:bodyPr/>
                    <a:lstStyle/>
                    <a:p>
                      <a:pPr algn="ctr"/>
                      <a:r>
                        <a:rPr lang="it-IT" sz="1600" b="0" i="0" u="none" strike="noStrike" cap="none" baseline="0" dirty="0">
                          <a:solidFill>
                            <a:schemeClr val="tx1"/>
                          </a:solidFill>
                          <a:latin typeface="+mn-lt"/>
                          <a:ea typeface="+mn-ea"/>
                          <a:cs typeface="+mn-cs"/>
                          <a:sym typeface="Arial"/>
                        </a:rPr>
                        <a:t>78.3</a:t>
                      </a:r>
                      <a:endParaRPr lang="it-IT" sz="1600" dirty="0">
                        <a:solidFill>
                          <a:schemeClr val="tx1"/>
                        </a:solidFill>
                      </a:endParaRPr>
                    </a:p>
                  </a:txBody>
                  <a:tcPr marL="121920" marR="121920" marT="60960" marB="60960" anchor="ctr"/>
                </a:tc>
                <a:tc>
                  <a:txBody>
                    <a:bodyPr/>
                    <a:lstStyle/>
                    <a:p>
                      <a:pPr algn="ctr"/>
                      <a:r>
                        <a:rPr lang="it-IT" sz="1600" b="0" i="0" u="none" strike="noStrike" cap="none" baseline="0" dirty="0">
                          <a:solidFill>
                            <a:schemeClr val="tx1"/>
                          </a:solidFill>
                          <a:latin typeface="+mn-lt"/>
                          <a:ea typeface="+mn-ea"/>
                          <a:cs typeface="+mn-cs"/>
                          <a:sym typeface="Arial"/>
                        </a:rPr>
                        <a:t>77.7</a:t>
                      </a:r>
                      <a:endParaRPr lang="it-IT" sz="1600" dirty="0">
                        <a:solidFill>
                          <a:schemeClr val="tx1"/>
                        </a:solidFill>
                      </a:endParaRPr>
                    </a:p>
                  </a:txBody>
                  <a:tcPr marL="121920" marR="121920" marT="60960" marB="60960" anchor="ctr"/>
                </a:tc>
                <a:tc>
                  <a:txBody>
                    <a:bodyPr/>
                    <a:lstStyle/>
                    <a:p>
                      <a:pPr algn="ctr"/>
                      <a:r>
                        <a:rPr lang="it-IT" sz="1600" b="0" i="0" u="none" strike="noStrike" cap="none" baseline="0" dirty="0">
                          <a:solidFill>
                            <a:schemeClr val="tx1"/>
                          </a:solidFill>
                          <a:latin typeface="+mn-lt"/>
                          <a:ea typeface="+mn-ea"/>
                          <a:cs typeface="+mn-cs"/>
                          <a:sym typeface="Arial"/>
                        </a:rPr>
                        <a:t>77.4</a:t>
                      </a:r>
                      <a:endParaRPr lang="it-IT" sz="1600" dirty="0">
                        <a:solidFill>
                          <a:schemeClr val="tx1"/>
                        </a:solidFill>
                      </a:endParaRPr>
                    </a:p>
                  </a:txBody>
                  <a:tcPr marL="121920" marR="121920" marT="60960" marB="60960" anchor="ctr"/>
                </a:tc>
                <a:tc>
                  <a:txBody>
                    <a:bodyPr/>
                    <a:lstStyle/>
                    <a:p>
                      <a:pPr algn="ctr"/>
                      <a:r>
                        <a:rPr lang="it-IT" sz="1600" dirty="0">
                          <a:solidFill>
                            <a:schemeClr val="tx1"/>
                          </a:solidFill>
                        </a:rPr>
                        <a:t>85</a:t>
                      </a:r>
                    </a:p>
                  </a:txBody>
                  <a:tcPr marL="121920" marR="121920" marT="60960" marB="60960" anchor="ctr"/>
                </a:tc>
                <a:extLst>
                  <a:ext uri="{0D108BD9-81ED-4DB2-BD59-A6C34878D82A}">
                    <a16:rowId xmlns:a16="http://schemas.microsoft.com/office/drawing/2014/main" val="259211145"/>
                  </a:ext>
                </a:extLst>
              </a:tr>
            </a:tbl>
          </a:graphicData>
        </a:graphic>
      </p:graphicFrame>
    </p:spTree>
    <p:extLst>
      <p:ext uri="{BB962C8B-B14F-4D97-AF65-F5344CB8AC3E}">
        <p14:creationId xmlns:p14="http://schemas.microsoft.com/office/powerpoint/2010/main" val="3745593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bg>
      <p:bgPr>
        <a:solidFill>
          <a:srgbClr val="1E2546"/>
        </a:solidFill>
        <a:effectLst/>
      </p:bgPr>
    </p:bg>
    <p:spTree>
      <p:nvGrpSpPr>
        <p:cNvPr id="1" name="Shape 73">
          <a:extLst>
            <a:ext uri="{FF2B5EF4-FFF2-40B4-BE49-F238E27FC236}">
              <a16:creationId xmlns:a16="http://schemas.microsoft.com/office/drawing/2014/main" id="{8A750C35-213C-A472-64F3-DA0995C9722E}"/>
            </a:ext>
          </a:extLst>
        </p:cNvPr>
        <p:cNvGrpSpPr/>
        <p:nvPr/>
      </p:nvGrpSpPr>
      <p:grpSpPr>
        <a:xfrm>
          <a:off x="0" y="0"/>
          <a:ext cx="0" cy="0"/>
          <a:chOff x="0" y="0"/>
          <a:chExt cx="0" cy="0"/>
        </a:xfrm>
      </p:grpSpPr>
      <p:pic>
        <p:nvPicPr>
          <p:cNvPr id="3" name="Immagine 2">
            <a:extLst>
              <a:ext uri="{FF2B5EF4-FFF2-40B4-BE49-F238E27FC236}">
                <a16:creationId xmlns:a16="http://schemas.microsoft.com/office/drawing/2014/main" id="{218FDDA1-B347-0ECB-41A8-2984BFE5047C}"/>
              </a:ext>
            </a:extLst>
          </p:cNvPr>
          <p:cNvPicPr>
            <a:picLocks noChangeAspect="1"/>
          </p:cNvPicPr>
          <p:nvPr/>
        </p:nvPicPr>
        <p:blipFill>
          <a:blip r:embed="rId3"/>
          <a:srcRect/>
          <a:stretch/>
        </p:blipFill>
        <p:spPr>
          <a:xfrm>
            <a:off x="853491" y="1162209"/>
            <a:ext cx="4899156" cy="5140279"/>
          </a:xfrm>
          <a:prstGeom prst="rect">
            <a:avLst/>
          </a:prstGeom>
        </p:spPr>
      </p:pic>
      <p:sp>
        <p:nvSpPr>
          <p:cNvPr id="2" name="CasellaDiTesto 1">
            <a:extLst>
              <a:ext uri="{FF2B5EF4-FFF2-40B4-BE49-F238E27FC236}">
                <a16:creationId xmlns:a16="http://schemas.microsoft.com/office/drawing/2014/main" id="{16B6282A-5A05-2484-3FDF-9EB246640D9D}"/>
              </a:ext>
            </a:extLst>
          </p:cNvPr>
          <p:cNvSpPr txBox="1"/>
          <p:nvPr/>
        </p:nvSpPr>
        <p:spPr>
          <a:xfrm>
            <a:off x="120904" y="58935"/>
            <a:ext cx="7562357" cy="463140"/>
          </a:xfrm>
          <a:prstGeom prst="rect">
            <a:avLst/>
          </a:prstGeom>
          <a:noFill/>
        </p:spPr>
        <p:txBody>
          <a:bodyPr wrap="square">
            <a:spAutoFit/>
          </a:bodyPr>
          <a:lstStyle/>
          <a:p>
            <a:pPr algn="ctr" defTabSz="1219170">
              <a:lnSpc>
                <a:spcPct val="90000"/>
              </a:lnSpc>
              <a:buClr>
                <a:srgbClr val="000000"/>
              </a:buClr>
            </a:pPr>
            <a:r>
              <a:rPr lang="it-IT" sz="2667" b="1" kern="0" dirty="0">
                <a:solidFill>
                  <a:srgbClr val="EEEEEE"/>
                </a:solidFill>
                <a:latin typeface="EB Garamond"/>
                <a:ea typeface="EB Garamond"/>
                <a:cs typeface="EB Garamond"/>
                <a:sym typeface="EB Garamond"/>
              </a:rPr>
              <a:t>Results: </a:t>
            </a:r>
            <a:r>
              <a:rPr lang="it-IT" sz="2667" b="1" i="1" kern="0" dirty="0" err="1">
                <a:solidFill>
                  <a:srgbClr val="EEEEEE"/>
                </a:solidFill>
                <a:latin typeface="EB Garamond"/>
                <a:ea typeface="EB Garamond"/>
                <a:cs typeface="EB Garamond"/>
                <a:sym typeface="EB Garamond"/>
              </a:rPr>
              <a:t>Multimodal</a:t>
            </a:r>
            <a:r>
              <a:rPr lang="it-IT" sz="2667" b="1" i="1" kern="0" dirty="0">
                <a:solidFill>
                  <a:srgbClr val="EEEEEE"/>
                </a:solidFill>
                <a:latin typeface="EB Garamond"/>
                <a:ea typeface="EB Garamond"/>
                <a:cs typeface="EB Garamond"/>
                <a:sym typeface="EB Garamond"/>
              </a:rPr>
              <a:t> </a:t>
            </a:r>
            <a:r>
              <a:rPr lang="it-IT" sz="2667" b="1" kern="0" dirty="0">
                <a:solidFill>
                  <a:srgbClr val="EEEEEE"/>
                </a:solidFill>
                <a:latin typeface="EB Garamond"/>
                <a:ea typeface="EB Garamond"/>
                <a:cs typeface="EB Garamond"/>
                <a:sym typeface="EB Garamond"/>
              </a:rPr>
              <a:t>VS</a:t>
            </a:r>
            <a:r>
              <a:rPr lang="it-IT" sz="2667" b="1" i="1" kern="0" dirty="0">
                <a:solidFill>
                  <a:srgbClr val="EEEEEE"/>
                </a:solidFill>
                <a:latin typeface="EB Garamond"/>
                <a:ea typeface="EB Garamond"/>
                <a:cs typeface="EB Garamond"/>
                <a:sym typeface="EB Garamond"/>
              </a:rPr>
              <a:t> Single-</a:t>
            </a:r>
            <a:r>
              <a:rPr lang="it-IT" sz="2667" b="1" i="1" kern="0" dirty="0" err="1">
                <a:solidFill>
                  <a:srgbClr val="EEEEEE"/>
                </a:solidFill>
                <a:latin typeface="EB Garamond"/>
                <a:ea typeface="EB Garamond"/>
                <a:cs typeface="EB Garamond"/>
                <a:sym typeface="EB Garamond"/>
              </a:rPr>
              <a:t>modal</a:t>
            </a:r>
            <a:r>
              <a:rPr lang="it-IT" sz="2667" b="1" i="1" kern="0" dirty="0">
                <a:solidFill>
                  <a:srgbClr val="EEEEEE"/>
                </a:solidFill>
                <a:latin typeface="EB Garamond"/>
                <a:ea typeface="EB Garamond"/>
                <a:cs typeface="EB Garamond"/>
                <a:sym typeface="EB Garamond"/>
              </a:rPr>
              <a:t> </a:t>
            </a:r>
            <a:r>
              <a:rPr lang="it-IT" sz="2667" b="1" kern="0" dirty="0">
                <a:solidFill>
                  <a:srgbClr val="EEEEEE"/>
                </a:solidFill>
                <a:latin typeface="EB Garamond"/>
                <a:ea typeface="EB Garamond"/>
                <a:cs typeface="EB Garamond"/>
                <a:sym typeface="EB Garamond"/>
              </a:rPr>
              <a:t>Images-</a:t>
            </a:r>
            <a:r>
              <a:rPr lang="it-IT" sz="2667" b="1" kern="0" dirty="0" err="1">
                <a:solidFill>
                  <a:srgbClr val="EEEEEE"/>
                </a:solidFill>
                <a:latin typeface="EB Garamond"/>
                <a:ea typeface="EB Garamond"/>
                <a:cs typeface="EB Garamond"/>
                <a:sym typeface="EB Garamond"/>
              </a:rPr>
              <a:t>only</a:t>
            </a:r>
            <a:endParaRPr lang="it-IT" sz="2667" b="1" kern="0" dirty="0">
              <a:solidFill>
                <a:srgbClr val="EEEEEE"/>
              </a:solidFill>
              <a:latin typeface="EB Garamond Medium"/>
              <a:ea typeface="EB Garamond Medium"/>
              <a:cs typeface="EB Garamond Medium"/>
              <a:sym typeface="EB Garamond Medium"/>
            </a:endParaRPr>
          </a:p>
        </p:txBody>
      </p:sp>
      <p:cxnSp>
        <p:nvCxnSpPr>
          <p:cNvPr id="4" name="Google Shape;59;p13">
            <a:extLst>
              <a:ext uri="{FF2B5EF4-FFF2-40B4-BE49-F238E27FC236}">
                <a16:creationId xmlns:a16="http://schemas.microsoft.com/office/drawing/2014/main" id="{08ACCB84-7835-1F39-1819-18961C68EE46}"/>
              </a:ext>
            </a:extLst>
          </p:cNvPr>
          <p:cNvCxnSpPr>
            <a:cxnSpLocks/>
            <a:endCxn id="2" idx="3"/>
          </p:cNvCxnSpPr>
          <p:nvPr/>
        </p:nvCxnSpPr>
        <p:spPr>
          <a:xfrm flipH="1" flipV="1">
            <a:off x="7683261" y="290505"/>
            <a:ext cx="4508739" cy="15336"/>
          </a:xfrm>
          <a:prstGeom prst="straightConnector1">
            <a:avLst/>
          </a:prstGeom>
          <a:noFill/>
          <a:ln w="38100" cap="flat" cmpd="sng">
            <a:solidFill>
              <a:schemeClr val="lt2"/>
            </a:solidFill>
            <a:prstDash val="solid"/>
            <a:round/>
            <a:headEnd type="none" w="med" len="med"/>
            <a:tailEnd type="none" w="med" len="med"/>
          </a:ln>
        </p:spPr>
      </p:cxnSp>
      <p:sp>
        <p:nvSpPr>
          <p:cNvPr id="5" name="CasellaDiTesto 4">
            <a:extLst>
              <a:ext uri="{FF2B5EF4-FFF2-40B4-BE49-F238E27FC236}">
                <a16:creationId xmlns:a16="http://schemas.microsoft.com/office/drawing/2014/main" id="{08580358-83E2-DDA3-F223-154D54A2371B}"/>
              </a:ext>
            </a:extLst>
          </p:cNvPr>
          <p:cNvSpPr txBox="1"/>
          <p:nvPr/>
        </p:nvSpPr>
        <p:spPr>
          <a:xfrm>
            <a:off x="6439355" y="2257306"/>
            <a:ext cx="4208920" cy="921103"/>
          </a:xfrm>
          <a:prstGeom prst="roundRect">
            <a:avLst/>
          </a:prstGeom>
          <a:solidFill>
            <a:srgbClr val="E8ECFF"/>
          </a:solidFill>
          <a:ln>
            <a:noFill/>
          </a:ln>
        </p:spPr>
        <p:txBody>
          <a:bodyPr wrap="square">
            <a:spAutoFit/>
          </a:bodyPr>
          <a:lstStyle/>
          <a:p>
            <a:pPr algn="ctr" defTabSz="1219170">
              <a:lnSpc>
                <a:spcPct val="90000"/>
              </a:lnSpc>
              <a:buClr>
                <a:srgbClr val="E8ECFF"/>
              </a:buClr>
            </a:pPr>
            <a:r>
              <a:rPr lang="it-IT" sz="2667" kern="0" dirty="0" err="1">
                <a:solidFill>
                  <a:srgbClr val="181C30"/>
                </a:solidFill>
                <a:latin typeface="EB Garamond"/>
                <a:ea typeface="EB Garamond"/>
                <a:cs typeface="EB Garamond Medium"/>
                <a:sym typeface="EB Garamond"/>
              </a:rPr>
              <a:t>Only</a:t>
            </a:r>
            <a:r>
              <a:rPr lang="it-IT" sz="2667" kern="0" dirty="0">
                <a:solidFill>
                  <a:srgbClr val="181C30"/>
                </a:solidFill>
                <a:latin typeface="EB Garamond"/>
                <a:ea typeface="EB Garamond"/>
                <a:cs typeface="EB Garamond Medium"/>
                <a:sym typeface="EB Garamond"/>
              </a:rPr>
              <a:t> </a:t>
            </a:r>
            <a:r>
              <a:rPr lang="it-IT" sz="2667" b="1" kern="0" dirty="0">
                <a:solidFill>
                  <a:srgbClr val="181C30"/>
                </a:solidFill>
                <a:latin typeface="EB Garamond"/>
                <a:ea typeface="EB Garamond"/>
                <a:cs typeface="EB Garamond Medium"/>
                <a:sym typeface="EB Garamond"/>
              </a:rPr>
              <a:t>54 </a:t>
            </a:r>
            <a:r>
              <a:rPr lang="it-IT" sz="2667" kern="0" dirty="0" err="1">
                <a:solidFill>
                  <a:srgbClr val="181C30"/>
                </a:solidFill>
                <a:latin typeface="EB Garamond"/>
                <a:ea typeface="EB Garamond"/>
                <a:cs typeface="EB Garamond Medium"/>
                <a:sym typeface="EB Garamond"/>
              </a:rPr>
              <a:t>overlaps</a:t>
            </a:r>
            <a:r>
              <a:rPr lang="it-IT" sz="2667" b="1" kern="0" dirty="0">
                <a:solidFill>
                  <a:srgbClr val="181C30"/>
                </a:solidFill>
                <a:latin typeface="EB Garamond"/>
                <a:ea typeface="EB Garamond"/>
                <a:cs typeface="EB Garamond Medium"/>
                <a:sym typeface="EB Garamond"/>
              </a:rPr>
              <a:t> </a:t>
            </a:r>
            <a:r>
              <a:rPr lang="it-IT" sz="2667" kern="0" dirty="0">
                <a:solidFill>
                  <a:srgbClr val="181C30"/>
                </a:solidFill>
                <a:latin typeface="EB Garamond"/>
                <a:ea typeface="EB Garamond"/>
                <a:cs typeface="EB Garamond Medium"/>
                <a:sym typeface="EB Garamond"/>
              </a:rPr>
              <a:t>out of </a:t>
            </a:r>
            <a:r>
              <a:rPr lang="it-IT" sz="2667" b="1" kern="0" dirty="0">
                <a:solidFill>
                  <a:srgbClr val="181C30"/>
                </a:solidFill>
                <a:latin typeface="EB Garamond"/>
                <a:ea typeface="EB Garamond"/>
                <a:cs typeface="EB Garamond Medium"/>
                <a:sym typeface="EB Garamond"/>
              </a:rPr>
              <a:t>70 </a:t>
            </a:r>
            <a:r>
              <a:rPr lang="it-IT" sz="2667" kern="0" dirty="0" err="1">
                <a:solidFill>
                  <a:srgbClr val="181C30"/>
                </a:solidFill>
                <a:latin typeface="EB Garamond"/>
                <a:ea typeface="EB Garamond"/>
                <a:cs typeface="EB Garamond Medium"/>
                <a:sym typeface="EB Garamond"/>
              </a:rPr>
              <a:t>correctly</a:t>
            </a:r>
            <a:r>
              <a:rPr lang="it-IT" sz="2667" kern="0" dirty="0">
                <a:solidFill>
                  <a:srgbClr val="181C30"/>
                </a:solidFill>
                <a:latin typeface="EB Garamond"/>
                <a:ea typeface="EB Garamond"/>
                <a:cs typeface="EB Garamond Medium"/>
                <a:sym typeface="EB Garamond"/>
              </a:rPr>
              <a:t> </a:t>
            </a:r>
            <a:r>
              <a:rPr lang="it-IT" sz="2667" kern="0" dirty="0" err="1">
                <a:solidFill>
                  <a:srgbClr val="181C30"/>
                </a:solidFill>
                <a:latin typeface="EB Garamond"/>
                <a:ea typeface="EB Garamond"/>
                <a:cs typeface="EB Garamond Medium"/>
                <a:sym typeface="EB Garamond"/>
              </a:rPr>
              <a:t>classified</a:t>
            </a:r>
            <a:r>
              <a:rPr lang="it-IT" sz="2667" kern="0" dirty="0">
                <a:solidFill>
                  <a:srgbClr val="181C30"/>
                </a:solidFill>
                <a:latin typeface="EB Garamond"/>
                <a:ea typeface="EB Garamond"/>
                <a:cs typeface="EB Garamond Medium"/>
                <a:sym typeface="EB Garamond"/>
              </a:rPr>
              <a:t> </a:t>
            </a:r>
            <a:endParaRPr lang="it-IT" sz="2667" kern="0" dirty="0">
              <a:solidFill>
                <a:srgbClr val="181C30"/>
              </a:solidFill>
              <a:latin typeface="EB Garamond Medium"/>
              <a:ea typeface="EB Garamond Medium"/>
              <a:cs typeface="EB Garamond Medium"/>
              <a:sym typeface="EB Garamond Medium"/>
            </a:endParaRPr>
          </a:p>
        </p:txBody>
      </p:sp>
      <p:sp>
        <p:nvSpPr>
          <p:cNvPr id="6" name="CasellaDiTesto 5">
            <a:extLst>
              <a:ext uri="{FF2B5EF4-FFF2-40B4-BE49-F238E27FC236}">
                <a16:creationId xmlns:a16="http://schemas.microsoft.com/office/drawing/2014/main" id="{859B10A3-79AA-99AE-DA31-83521D601AA4}"/>
              </a:ext>
            </a:extLst>
          </p:cNvPr>
          <p:cNvSpPr txBox="1"/>
          <p:nvPr/>
        </p:nvSpPr>
        <p:spPr>
          <a:xfrm>
            <a:off x="6439355" y="3459176"/>
            <a:ext cx="4208920" cy="512410"/>
          </a:xfrm>
          <a:prstGeom prst="roundRect">
            <a:avLst/>
          </a:prstGeom>
          <a:solidFill>
            <a:srgbClr val="FFAB40"/>
          </a:solidFill>
          <a:ln>
            <a:noFill/>
          </a:ln>
        </p:spPr>
        <p:txBody>
          <a:bodyPr wrap="square">
            <a:spAutoFit/>
          </a:bodyPr>
          <a:lstStyle/>
          <a:p>
            <a:pPr algn="ctr" defTabSz="1219170">
              <a:lnSpc>
                <a:spcPct val="90000"/>
              </a:lnSpc>
              <a:buClr>
                <a:srgbClr val="E8ECFF"/>
              </a:buClr>
            </a:pPr>
            <a:r>
              <a:rPr lang="it-IT" sz="2667" b="1" kern="0" dirty="0">
                <a:solidFill>
                  <a:srgbClr val="181C30"/>
                </a:solidFill>
                <a:latin typeface="EB Garamond"/>
                <a:ea typeface="EB Garamond"/>
                <a:cs typeface="EB Garamond Medium"/>
                <a:sym typeface="EB Garamond"/>
              </a:rPr>
              <a:t>Agreement Accuracy ~63%</a:t>
            </a:r>
            <a:endParaRPr lang="it-IT" sz="2667" b="1" kern="0" dirty="0">
              <a:solidFill>
                <a:srgbClr val="181C30"/>
              </a:solidFill>
              <a:latin typeface="EB Garamond Medium"/>
              <a:ea typeface="EB Garamond Medium"/>
              <a:cs typeface="EB Garamond Medium"/>
              <a:sym typeface="EB Garamond Medium"/>
            </a:endParaRPr>
          </a:p>
        </p:txBody>
      </p:sp>
    </p:spTree>
    <p:extLst>
      <p:ext uri="{BB962C8B-B14F-4D97-AF65-F5344CB8AC3E}">
        <p14:creationId xmlns:p14="http://schemas.microsoft.com/office/powerpoint/2010/main" val="25476192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bg>
      <p:bgPr>
        <a:solidFill>
          <a:srgbClr val="1E2546"/>
        </a:solidFill>
        <a:effectLst/>
      </p:bgPr>
    </p:bg>
    <p:spTree>
      <p:nvGrpSpPr>
        <p:cNvPr id="1" name="Shape 73">
          <a:extLst>
            <a:ext uri="{FF2B5EF4-FFF2-40B4-BE49-F238E27FC236}">
              <a16:creationId xmlns:a16="http://schemas.microsoft.com/office/drawing/2014/main" id="{95105FE4-F5BD-07DD-3383-36AE4D52F950}"/>
            </a:ext>
          </a:extLst>
        </p:cNvPr>
        <p:cNvGrpSpPr/>
        <p:nvPr/>
      </p:nvGrpSpPr>
      <p:grpSpPr>
        <a:xfrm>
          <a:off x="0" y="0"/>
          <a:ext cx="0" cy="0"/>
          <a:chOff x="0" y="0"/>
          <a:chExt cx="0" cy="0"/>
        </a:xfrm>
      </p:grpSpPr>
      <p:sp>
        <p:nvSpPr>
          <p:cNvPr id="5" name="CasellaDiTesto 4">
            <a:extLst>
              <a:ext uri="{FF2B5EF4-FFF2-40B4-BE49-F238E27FC236}">
                <a16:creationId xmlns:a16="http://schemas.microsoft.com/office/drawing/2014/main" id="{B23C36E6-F7B5-9BA7-CC57-1E5E6E62992D}"/>
              </a:ext>
            </a:extLst>
          </p:cNvPr>
          <p:cNvSpPr txBox="1"/>
          <p:nvPr/>
        </p:nvSpPr>
        <p:spPr>
          <a:xfrm>
            <a:off x="6439355" y="2257306"/>
            <a:ext cx="4208920" cy="921103"/>
          </a:xfrm>
          <a:prstGeom prst="roundRect">
            <a:avLst/>
          </a:prstGeom>
          <a:solidFill>
            <a:srgbClr val="E8ECFF"/>
          </a:solidFill>
          <a:ln>
            <a:noFill/>
          </a:ln>
        </p:spPr>
        <p:txBody>
          <a:bodyPr wrap="square">
            <a:spAutoFit/>
          </a:bodyPr>
          <a:lstStyle/>
          <a:p>
            <a:pPr algn="ctr" defTabSz="1219170">
              <a:lnSpc>
                <a:spcPct val="90000"/>
              </a:lnSpc>
              <a:buClr>
                <a:srgbClr val="E8ECFF"/>
              </a:buClr>
            </a:pPr>
            <a:r>
              <a:rPr lang="it-IT" sz="2667" b="1" kern="0" dirty="0">
                <a:solidFill>
                  <a:srgbClr val="181C30"/>
                </a:solidFill>
                <a:latin typeface="EB Garamond"/>
                <a:ea typeface="EB Garamond"/>
                <a:cs typeface="EB Garamond Medium"/>
                <a:sym typeface="EB Garamond"/>
              </a:rPr>
              <a:t>66 </a:t>
            </a:r>
            <a:r>
              <a:rPr lang="it-IT" sz="2667" kern="0" dirty="0" err="1">
                <a:solidFill>
                  <a:srgbClr val="181C30"/>
                </a:solidFill>
                <a:latin typeface="EB Garamond"/>
                <a:ea typeface="EB Garamond"/>
                <a:cs typeface="EB Garamond Medium"/>
                <a:sym typeface="EB Garamond"/>
              </a:rPr>
              <a:t>overlaps</a:t>
            </a:r>
            <a:r>
              <a:rPr lang="it-IT" sz="2667" b="1" kern="0" dirty="0">
                <a:solidFill>
                  <a:srgbClr val="181C30"/>
                </a:solidFill>
                <a:latin typeface="EB Garamond"/>
                <a:ea typeface="EB Garamond"/>
                <a:cs typeface="EB Garamond Medium"/>
                <a:sym typeface="EB Garamond"/>
              </a:rPr>
              <a:t> </a:t>
            </a:r>
            <a:r>
              <a:rPr lang="it-IT" sz="2667" kern="0" dirty="0">
                <a:solidFill>
                  <a:srgbClr val="181C30"/>
                </a:solidFill>
                <a:latin typeface="EB Garamond"/>
                <a:ea typeface="EB Garamond"/>
                <a:cs typeface="EB Garamond Medium"/>
                <a:sym typeface="EB Garamond"/>
              </a:rPr>
              <a:t>out of </a:t>
            </a:r>
            <a:r>
              <a:rPr lang="it-IT" sz="2667" b="1" kern="0" dirty="0">
                <a:solidFill>
                  <a:srgbClr val="181C30"/>
                </a:solidFill>
                <a:latin typeface="EB Garamond"/>
                <a:ea typeface="EB Garamond"/>
                <a:cs typeface="EB Garamond Medium"/>
                <a:sym typeface="EB Garamond"/>
              </a:rPr>
              <a:t>70 </a:t>
            </a:r>
            <a:r>
              <a:rPr lang="it-IT" sz="2667" kern="0" dirty="0" err="1">
                <a:solidFill>
                  <a:srgbClr val="181C30"/>
                </a:solidFill>
                <a:latin typeface="EB Garamond"/>
                <a:ea typeface="EB Garamond"/>
                <a:cs typeface="EB Garamond Medium"/>
                <a:sym typeface="EB Garamond"/>
              </a:rPr>
              <a:t>correctly</a:t>
            </a:r>
            <a:r>
              <a:rPr lang="it-IT" sz="2667" kern="0" dirty="0">
                <a:solidFill>
                  <a:srgbClr val="181C30"/>
                </a:solidFill>
                <a:latin typeface="EB Garamond"/>
                <a:ea typeface="EB Garamond"/>
                <a:cs typeface="EB Garamond Medium"/>
                <a:sym typeface="EB Garamond"/>
              </a:rPr>
              <a:t> </a:t>
            </a:r>
            <a:r>
              <a:rPr lang="it-IT" sz="2667" kern="0" dirty="0" err="1">
                <a:solidFill>
                  <a:srgbClr val="181C30"/>
                </a:solidFill>
                <a:latin typeface="EB Garamond"/>
                <a:ea typeface="EB Garamond"/>
                <a:cs typeface="EB Garamond Medium"/>
                <a:sym typeface="EB Garamond"/>
              </a:rPr>
              <a:t>classified</a:t>
            </a:r>
            <a:r>
              <a:rPr lang="it-IT" sz="2667" kern="0" dirty="0">
                <a:solidFill>
                  <a:srgbClr val="181C30"/>
                </a:solidFill>
                <a:latin typeface="EB Garamond"/>
                <a:ea typeface="EB Garamond"/>
                <a:cs typeface="EB Garamond Medium"/>
                <a:sym typeface="EB Garamond"/>
              </a:rPr>
              <a:t> </a:t>
            </a:r>
            <a:endParaRPr lang="it-IT" sz="2667" kern="0" dirty="0">
              <a:solidFill>
                <a:srgbClr val="181C30"/>
              </a:solidFill>
              <a:latin typeface="EB Garamond Medium"/>
              <a:ea typeface="EB Garamond Medium"/>
              <a:cs typeface="EB Garamond Medium"/>
              <a:sym typeface="EB Garamond Medium"/>
            </a:endParaRPr>
          </a:p>
        </p:txBody>
      </p:sp>
      <p:sp>
        <p:nvSpPr>
          <p:cNvPr id="6" name="CasellaDiTesto 5">
            <a:extLst>
              <a:ext uri="{FF2B5EF4-FFF2-40B4-BE49-F238E27FC236}">
                <a16:creationId xmlns:a16="http://schemas.microsoft.com/office/drawing/2014/main" id="{371C8AD5-5CCA-43B1-338F-708A580D507E}"/>
              </a:ext>
            </a:extLst>
          </p:cNvPr>
          <p:cNvSpPr txBox="1"/>
          <p:nvPr/>
        </p:nvSpPr>
        <p:spPr>
          <a:xfrm>
            <a:off x="6439355" y="3459176"/>
            <a:ext cx="4208920" cy="512410"/>
          </a:xfrm>
          <a:prstGeom prst="roundRect">
            <a:avLst/>
          </a:prstGeom>
          <a:solidFill>
            <a:srgbClr val="FFAB40"/>
          </a:solidFill>
          <a:ln>
            <a:noFill/>
          </a:ln>
        </p:spPr>
        <p:txBody>
          <a:bodyPr wrap="square">
            <a:spAutoFit/>
          </a:bodyPr>
          <a:lstStyle/>
          <a:p>
            <a:pPr algn="ctr" defTabSz="1219170">
              <a:lnSpc>
                <a:spcPct val="90000"/>
              </a:lnSpc>
              <a:buClr>
                <a:srgbClr val="E8ECFF"/>
              </a:buClr>
            </a:pPr>
            <a:r>
              <a:rPr lang="it-IT" sz="2667" b="1" kern="0" dirty="0">
                <a:solidFill>
                  <a:srgbClr val="181C30"/>
                </a:solidFill>
                <a:latin typeface="EB Garamond"/>
                <a:ea typeface="EB Garamond"/>
                <a:cs typeface="EB Garamond Medium"/>
                <a:sym typeface="EB Garamond"/>
              </a:rPr>
              <a:t>Agreement Accuracy ~94%</a:t>
            </a:r>
            <a:endParaRPr lang="it-IT" sz="2667" b="1" kern="0" dirty="0">
              <a:solidFill>
                <a:srgbClr val="181C30"/>
              </a:solidFill>
              <a:latin typeface="EB Garamond Medium"/>
              <a:ea typeface="EB Garamond Medium"/>
              <a:cs typeface="EB Garamond Medium"/>
              <a:sym typeface="EB Garamond Medium"/>
            </a:endParaRPr>
          </a:p>
        </p:txBody>
      </p:sp>
      <p:cxnSp>
        <p:nvCxnSpPr>
          <p:cNvPr id="7" name="Google Shape;59;p13">
            <a:extLst>
              <a:ext uri="{FF2B5EF4-FFF2-40B4-BE49-F238E27FC236}">
                <a16:creationId xmlns:a16="http://schemas.microsoft.com/office/drawing/2014/main" id="{458F3F69-7E97-C48E-B275-1AF197C8AC3A}"/>
              </a:ext>
            </a:extLst>
          </p:cNvPr>
          <p:cNvCxnSpPr>
            <a:cxnSpLocks/>
            <a:endCxn id="8" idx="3"/>
          </p:cNvCxnSpPr>
          <p:nvPr/>
        </p:nvCxnSpPr>
        <p:spPr>
          <a:xfrm flipH="1" flipV="1">
            <a:off x="7786777" y="290505"/>
            <a:ext cx="4405223" cy="15336"/>
          </a:xfrm>
          <a:prstGeom prst="straightConnector1">
            <a:avLst/>
          </a:prstGeom>
          <a:noFill/>
          <a:ln w="38100" cap="flat" cmpd="sng">
            <a:solidFill>
              <a:schemeClr val="lt2"/>
            </a:solidFill>
            <a:prstDash val="solid"/>
            <a:round/>
            <a:headEnd type="none" w="med" len="med"/>
            <a:tailEnd type="none" w="med" len="med"/>
          </a:ln>
        </p:spPr>
      </p:cxnSp>
      <p:sp>
        <p:nvSpPr>
          <p:cNvPr id="8" name="CasellaDiTesto 7">
            <a:extLst>
              <a:ext uri="{FF2B5EF4-FFF2-40B4-BE49-F238E27FC236}">
                <a16:creationId xmlns:a16="http://schemas.microsoft.com/office/drawing/2014/main" id="{F207A860-CFB0-38C9-8D04-CAA978DB702C}"/>
              </a:ext>
            </a:extLst>
          </p:cNvPr>
          <p:cNvSpPr txBox="1"/>
          <p:nvPr/>
        </p:nvSpPr>
        <p:spPr>
          <a:xfrm>
            <a:off x="120904" y="58935"/>
            <a:ext cx="7665873" cy="463140"/>
          </a:xfrm>
          <a:prstGeom prst="rect">
            <a:avLst/>
          </a:prstGeom>
          <a:noFill/>
        </p:spPr>
        <p:txBody>
          <a:bodyPr wrap="square">
            <a:spAutoFit/>
          </a:bodyPr>
          <a:lstStyle/>
          <a:p>
            <a:pPr algn="ctr" defTabSz="1219170">
              <a:lnSpc>
                <a:spcPct val="90000"/>
              </a:lnSpc>
              <a:buClr>
                <a:srgbClr val="000000"/>
              </a:buClr>
            </a:pPr>
            <a:r>
              <a:rPr lang="it-IT" sz="2667" b="1" kern="0" dirty="0">
                <a:solidFill>
                  <a:srgbClr val="EEEEEE"/>
                </a:solidFill>
                <a:latin typeface="EB Garamond"/>
                <a:ea typeface="EB Garamond"/>
                <a:cs typeface="EB Garamond"/>
                <a:sym typeface="EB Garamond"/>
              </a:rPr>
              <a:t>Results: </a:t>
            </a:r>
            <a:r>
              <a:rPr lang="it-IT" sz="2667" b="1" i="1" kern="0" dirty="0" err="1">
                <a:solidFill>
                  <a:srgbClr val="EEEEEE"/>
                </a:solidFill>
                <a:latin typeface="EB Garamond"/>
                <a:ea typeface="EB Garamond"/>
                <a:cs typeface="EB Garamond"/>
                <a:sym typeface="EB Garamond"/>
              </a:rPr>
              <a:t>Multimodal</a:t>
            </a:r>
            <a:r>
              <a:rPr lang="it-IT" sz="2667" b="1" i="1" kern="0" dirty="0">
                <a:solidFill>
                  <a:srgbClr val="EEEEEE"/>
                </a:solidFill>
                <a:latin typeface="EB Garamond"/>
                <a:ea typeface="EB Garamond"/>
                <a:cs typeface="EB Garamond"/>
                <a:sym typeface="EB Garamond"/>
              </a:rPr>
              <a:t> </a:t>
            </a:r>
            <a:r>
              <a:rPr lang="it-IT" sz="2667" b="1" kern="0" dirty="0">
                <a:solidFill>
                  <a:srgbClr val="EEEEEE"/>
                </a:solidFill>
                <a:latin typeface="EB Garamond"/>
                <a:ea typeface="EB Garamond"/>
                <a:cs typeface="EB Garamond"/>
                <a:sym typeface="EB Garamond"/>
              </a:rPr>
              <a:t>VS</a:t>
            </a:r>
            <a:r>
              <a:rPr lang="it-IT" sz="2667" b="1" i="1" kern="0" dirty="0">
                <a:solidFill>
                  <a:srgbClr val="EEEEEE"/>
                </a:solidFill>
                <a:latin typeface="EB Garamond"/>
                <a:ea typeface="EB Garamond"/>
                <a:cs typeface="EB Garamond"/>
                <a:sym typeface="EB Garamond"/>
              </a:rPr>
              <a:t> Single-</a:t>
            </a:r>
            <a:r>
              <a:rPr lang="it-IT" sz="2667" b="1" i="1" kern="0" dirty="0" err="1">
                <a:solidFill>
                  <a:srgbClr val="EEEEEE"/>
                </a:solidFill>
                <a:latin typeface="EB Garamond"/>
                <a:ea typeface="EB Garamond"/>
                <a:cs typeface="EB Garamond"/>
                <a:sym typeface="EB Garamond"/>
              </a:rPr>
              <a:t>modal</a:t>
            </a:r>
            <a:r>
              <a:rPr lang="it-IT" sz="2667" b="1" i="1" kern="0" dirty="0">
                <a:solidFill>
                  <a:srgbClr val="EEEEEE"/>
                </a:solidFill>
                <a:latin typeface="EB Garamond"/>
                <a:ea typeface="EB Garamond"/>
                <a:cs typeface="EB Garamond"/>
                <a:sym typeface="EB Garamond"/>
              </a:rPr>
              <a:t> </a:t>
            </a:r>
            <a:r>
              <a:rPr lang="it-IT" sz="2667" b="1" kern="0" dirty="0">
                <a:solidFill>
                  <a:srgbClr val="EEEEEE"/>
                </a:solidFill>
                <a:latin typeface="EB Garamond"/>
                <a:ea typeface="EB Garamond"/>
                <a:cs typeface="EB Garamond"/>
                <a:sym typeface="EB Garamond"/>
              </a:rPr>
              <a:t>Spectra-</a:t>
            </a:r>
            <a:r>
              <a:rPr lang="it-IT" sz="2667" b="1" kern="0" dirty="0" err="1">
                <a:solidFill>
                  <a:srgbClr val="EEEEEE"/>
                </a:solidFill>
                <a:latin typeface="EB Garamond"/>
                <a:ea typeface="EB Garamond"/>
                <a:cs typeface="EB Garamond"/>
                <a:sym typeface="EB Garamond"/>
              </a:rPr>
              <a:t>only</a:t>
            </a:r>
            <a:endParaRPr lang="it-IT" sz="2667" b="1" kern="0" dirty="0">
              <a:solidFill>
                <a:srgbClr val="EEEEEE"/>
              </a:solidFill>
              <a:latin typeface="EB Garamond Medium"/>
              <a:ea typeface="EB Garamond Medium"/>
              <a:cs typeface="EB Garamond Medium"/>
              <a:sym typeface="EB Garamond Medium"/>
            </a:endParaRPr>
          </a:p>
        </p:txBody>
      </p:sp>
      <p:pic>
        <p:nvPicPr>
          <p:cNvPr id="9" name="Immagine 8">
            <a:extLst>
              <a:ext uri="{FF2B5EF4-FFF2-40B4-BE49-F238E27FC236}">
                <a16:creationId xmlns:a16="http://schemas.microsoft.com/office/drawing/2014/main" id="{1966DDC9-6158-FD68-34AF-479AFBC5E4DD}"/>
              </a:ext>
            </a:extLst>
          </p:cNvPr>
          <p:cNvPicPr>
            <a:picLocks noChangeAspect="1"/>
          </p:cNvPicPr>
          <p:nvPr/>
        </p:nvPicPr>
        <p:blipFill>
          <a:blip r:embed="rId3"/>
          <a:srcRect/>
          <a:stretch/>
        </p:blipFill>
        <p:spPr>
          <a:xfrm>
            <a:off x="853490" y="1162207"/>
            <a:ext cx="4899156" cy="5140279"/>
          </a:xfrm>
          <a:prstGeom prst="rect">
            <a:avLst/>
          </a:prstGeom>
        </p:spPr>
      </p:pic>
    </p:spTree>
    <p:extLst>
      <p:ext uri="{BB962C8B-B14F-4D97-AF65-F5344CB8AC3E}">
        <p14:creationId xmlns:p14="http://schemas.microsoft.com/office/powerpoint/2010/main" val="1567664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bg>
      <p:bgPr>
        <a:solidFill>
          <a:srgbClr val="1E2546"/>
        </a:solidFill>
        <a:effectLst/>
      </p:bgPr>
    </p:bg>
    <p:spTree>
      <p:nvGrpSpPr>
        <p:cNvPr id="1" name="Shape 73">
          <a:extLst>
            <a:ext uri="{FF2B5EF4-FFF2-40B4-BE49-F238E27FC236}">
              <a16:creationId xmlns:a16="http://schemas.microsoft.com/office/drawing/2014/main" id="{C881B1E5-DCAC-F39E-DC79-6C5C4B2255AE}"/>
            </a:ext>
          </a:extLst>
        </p:cNvPr>
        <p:cNvGrpSpPr/>
        <p:nvPr/>
      </p:nvGrpSpPr>
      <p:grpSpPr>
        <a:xfrm>
          <a:off x="0" y="0"/>
          <a:ext cx="0" cy="0"/>
          <a:chOff x="0" y="0"/>
          <a:chExt cx="0" cy="0"/>
        </a:xfrm>
      </p:grpSpPr>
      <p:sp>
        <p:nvSpPr>
          <p:cNvPr id="5" name="CasellaDiTesto 4">
            <a:extLst>
              <a:ext uri="{FF2B5EF4-FFF2-40B4-BE49-F238E27FC236}">
                <a16:creationId xmlns:a16="http://schemas.microsoft.com/office/drawing/2014/main" id="{9AA86795-E43E-3256-A08B-EA1C3A1C2CCF}"/>
              </a:ext>
            </a:extLst>
          </p:cNvPr>
          <p:cNvSpPr txBox="1"/>
          <p:nvPr/>
        </p:nvSpPr>
        <p:spPr>
          <a:xfrm>
            <a:off x="6439355" y="2257306"/>
            <a:ext cx="4208920" cy="921103"/>
          </a:xfrm>
          <a:prstGeom prst="roundRect">
            <a:avLst/>
          </a:prstGeom>
          <a:solidFill>
            <a:srgbClr val="E8ECFF"/>
          </a:solidFill>
          <a:ln>
            <a:noFill/>
          </a:ln>
        </p:spPr>
        <p:txBody>
          <a:bodyPr wrap="square">
            <a:spAutoFit/>
          </a:bodyPr>
          <a:lstStyle/>
          <a:p>
            <a:pPr algn="ctr" defTabSz="1219170">
              <a:lnSpc>
                <a:spcPct val="90000"/>
              </a:lnSpc>
              <a:buClr>
                <a:srgbClr val="E8ECFF"/>
              </a:buClr>
            </a:pPr>
            <a:r>
              <a:rPr lang="it-IT" sz="2667" b="1" kern="0" dirty="0">
                <a:solidFill>
                  <a:srgbClr val="181C30"/>
                </a:solidFill>
                <a:latin typeface="EB Garamond"/>
                <a:ea typeface="EB Garamond"/>
                <a:cs typeface="EB Garamond Medium"/>
                <a:sym typeface="EB Garamond"/>
              </a:rPr>
              <a:t>66 </a:t>
            </a:r>
            <a:r>
              <a:rPr lang="it-IT" sz="2667" kern="0" dirty="0" err="1">
                <a:solidFill>
                  <a:srgbClr val="181C30"/>
                </a:solidFill>
                <a:latin typeface="EB Garamond"/>
                <a:ea typeface="EB Garamond"/>
                <a:cs typeface="EB Garamond Medium"/>
                <a:sym typeface="EB Garamond"/>
              </a:rPr>
              <a:t>overlaps</a:t>
            </a:r>
            <a:r>
              <a:rPr lang="it-IT" sz="2667" b="1" kern="0" dirty="0">
                <a:solidFill>
                  <a:srgbClr val="181C30"/>
                </a:solidFill>
                <a:latin typeface="EB Garamond"/>
                <a:ea typeface="EB Garamond"/>
                <a:cs typeface="EB Garamond Medium"/>
                <a:sym typeface="EB Garamond"/>
              </a:rPr>
              <a:t> </a:t>
            </a:r>
            <a:r>
              <a:rPr lang="it-IT" sz="2667" kern="0" dirty="0">
                <a:solidFill>
                  <a:srgbClr val="181C30"/>
                </a:solidFill>
                <a:latin typeface="EB Garamond"/>
                <a:ea typeface="EB Garamond"/>
                <a:cs typeface="EB Garamond Medium"/>
                <a:sym typeface="EB Garamond"/>
              </a:rPr>
              <a:t>out of </a:t>
            </a:r>
            <a:r>
              <a:rPr lang="it-IT" sz="2667" b="1" kern="0" dirty="0">
                <a:solidFill>
                  <a:srgbClr val="181C30"/>
                </a:solidFill>
                <a:latin typeface="EB Garamond"/>
                <a:ea typeface="EB Garamond"/>
                <a:cs typeface="EB Garamond Medium"/>
                <a:sym typeface="EB Garamond"/>
              </a:rPr>
              <a:t>70 </a:t>
            </a:r>
            <a:r>
              <a:rPr lang="it-IT" sz="2667" kern="0" dirty="0" err="1">
                <a:solidFill>
                  <a:srgbClr val="181C30"/>
                </a:solidFill>
                <a:latin typeface="EB Garamond"/>
                <a:ea typeface="EB Garamond"/>
                <a:cs typeface="EB Garamond Medium"/>
                <a:sym typeface="EB Garamond"/>
              </a:rPr>
              <a:t>correctly</a:t>
            </a:r>
            <a:r>
              <a:rPr lang="it-IT" sz="2667" kern="0" dirty="0">
                <a:solidFill>
                  <a:srgbClr val="181C30"/>
                </a:solidFill>
                <a:latin typeface="EB Garamond"/>
                <a:ea typeface="EB Garamond"/>
                <a:cs typeface="EB Garamond Medium"/>
                <a:sym typeface="EB Garamond"/>
              </a:rPr>
              <a:t> </a:t>
            </a:r>
            <a:r>
              <a:rPr lang="it-IT" sz="2667" kern="0" dirty="0" err="1">
                <a:solidFill>
                  <a:srgbClr val="181C30"/>
                </a:solidFill>
                <a:latin typeface="EB Garamond"/>
                <a:ea typeface="EB Garamond"/>
                <a:cs typeface="EB Garamond Medium"/>
                <a:sym typeface="EB Garamond"/>
              </a:rPr>
              <a:t>classified</a:t>
            </a:r>
            <a:r>
              <a:rPr lang="it-IT" sz="2667" kern="0" dirty="0">
                <a:solidFill>
                  <a:srgbClr val="181C30"/>
                </a:solidFill>
                <a:latin typeface="EB Garamond"/>
                <a:ea typeface="EB Garamond"/>
                <a:cs typeface="EB Garamond Medium"/>
                <a:sym typeface="EB Garamond"/>
              </a:rPr>
              <a:t> </a:t>
            </a:r>
            <a:endParaRPr lang="it-IT" sz="2667" kern="0" dirty="0">
              <a:solidFill>
                <a:srgbClr val="181C30"/>
              </a:solidFill>
              <a:latin typeface="EB Garamond Medium"/>
              <a:ea typeface="EB Garamond Medium"/>
              <a:cs typeface="EB Garamond Medium"/>
              <a:sym typeface="EB Garamond Medium"/>
            </a:endParaRPr>
          </a:p>
        </p:txBody>
      </p:sp>
      <p:sp>
        <p:nvSpPr>
          <p:cNvPr id="6" name="CasellaDiTesto 5">
            <a:extLst>
              <a:ext uri="{FF2B5EF4-FFF2-40B4-BE49-F238E27FC236}">
                <a16:creationId xmlns:a16="http://schemas.microsoft.com/office/drawing/2014/main" id="{1CA47B9F-AA6A-E4BB-E0F5-CB18E3A9465F}"/>
              </a:ext>
            </a:extLst>
          </p:cNvPr>
          <p:cNvSpPr txBox="1"/>
          <p:nvPr/>
        </p:nvSpPr>
        <p:spPr>
          <a:xfrm>
            <a:off x="6439355" y="3459176"/>
            <a:ext cx="4208920" cy="512410"/>
          </a:xfrm>
          <a:prstGeom prst="roundRect">
            <a:avLst/>
          </a:prstGeom>
          <a:solidFill>
            <a:srgbClr val="FFAB40"/>
          </a:solidFill>
          <a:ln>
            <a:noFill/>
          </a:ln>
        </p:spPr>
        <p:txBody>
          <a:bodyPr wrap="square">
            <a:spAutoFit/>
          </a:bodyPr>
          <a:lstStyle/>
          <a:p>
            <a:pPr algn="ctr" defTabSz="1219170">
              <a:lnSpc>
                <a:spcPct val="90000"/>
              </a:lnSpc>
              <a:buClr>
                <a:srgbClr val="E8ECFF"/>
              </a:buClr>
            </a:pPr>
            <a:r>
              <a:rPr lang="it-IT" sz="2667" b="1" kern="0" dirty="0">
                <a:solidFill>
                  <a:srgbClr val="181C30"/>
                </a:solidFill>
                <a:latin typeface="EB Garamond"/>
                <a:ea typeface="EB Garamond"/>
                <a:cs typeface="EB Garamond Medium"/>
                <a:sym typeface="EB Garamond"/>
              </a:rPr>
              <a:t>Agreement Accuracy ~94%</a:t>
            </a:r>
            <a:endParaRPr lang="it-IT" sz="2667" b="1" kern="0" dirty="0">
              <a:solidFill>
                <a:srgbClr val="181C30"/>
              </a:solidFill>
              <a:latin typeface="EB Garamond Medium"/>
              <a:ea typeface="EB Garamond Medium"/>
              <a:cs typeface="EB Garamond Medium"/>
              <a:sym typeface="EB Garamond Medium"/>
            </a:endParaRPr>
          </a:p>
        </p:txBody>
      </p:sp>
      <p:cxnSp>
        <p:nvCxnSpPr>
          <p:cNvPr id="7" name="Google Shape;59;p13">
            <a:extLst>
              <a:ext uri="{FF2B5EF4-FFF2-40B4-BE49-F238E27FC236}">
                <a16:creationId xmlns:a16="http://schemas.microsoft.com/office/drawing/2014/main" id="{9CA03546-437E-8D94-9234-C54EBC56074B}"/>
              </a:ext>
            </a:extLst>
          </p:cNvPr>
          <p:cNvCxnSpPr>
            <a:cxnSpLocks/>
            <a:endCxn id="8" idx="3"/>
          </p:cNvCxnSpPr>
          <p:nvPr/>
        </p:nvCxnSpPr>
        <p:spPr>
          <a:xfrm flipH="1" flipV="1">
            <a:off x="7786777" y="290505"/>
            <a:ext cx="4405223" cy="15336"/>
          </a:xfrm>
          <a:prstGeom prst="straightConnector1">
            <a:avLst/>
          </a:prstGeom>
          <a:noFill/>
          <a:ln w="38100" cap="flat" cmpd="sng">
            <a:solidFill>
              <a:schemeClr val="lt2"/>
            </a:solidFill>
            <a:prstDash val="solid"/>
            <a:round/>
            <a:headEnd type="none" w="med" len="med"/>
            <a:tailEnd type="none" w="med" len="med"/>
          </a:ln>
        </p:spPr>
      </p:cxnSp>
      <p:sp>
        <p:nvSpPr>
          <p:cNvPr id="8" name="CasellaDiTesto 7">
            <a:extLst>
              <a:ext uri="{FF2B5EF4-FFF2-40B4-BE49-F238E27FC236}">
                <a16:creationId xmlns:a16="http://schemas.microsoft.com/office/drawing/2014/main" id="{655CE9F4-0BF9-2D3C-C866-FDACFAEC69D8}"/>
              </a:ext>
            </a:extLst>
          </p:cNvPr>
          <p:cNvSpPr txBox="1"/>
          <p:nvPr/>
        </p:nvSpPr>
        <p:spPr>
          <a:xfrm>
            <a:off x="120904" y="58935"/>
            <a:ext cx="7665873" cy="463140"/>
          </a:xfrm>
          <a:prstGeom prst="rect">
            <a:avLst/>
          </a:prstGeom>
          <a:noFill/>
        </p:spPr>
        <p:txBody>
          <a:bodyPr wrap="square">
            <a:spAutoFit/>
          </a:bodyPr>
          <a:lstStyle/>
          <a:p>
            <a:pPr algn="ctr" defTabSz="1219170">
              <a:lnSpc>
                <a:spcPct val="90000"/>
              </a:lnSpc>
              <a:buClr>
                <a:srgbClr val="000000"/>
              </a:buClr>
            </a:pPr>
            <a:r>
              <a:rPr lang="it-IT" sz="2667" b="1" kern="0" dirty="0">
                <a:solidFill>
                  <a:srgbClr val="EEEEEE"/>
                </a:solidFill>
                <a:latin typeface="EB Garamond"/>
                <a:ea typeface="EB Garamond"/>
                <a:cs typeface="EB Garamond"/>
                <a:sym typeface="EB Garamond"/>
              </a:rPr>
              <a:t>Results: </a:t>
            </a:r>
            <a:r>
              <a:rPr lang="it-IT" sz="2667" b="1" i="1" kern="0" dirty="0" err="1">
                <a:solidFill>
                  <a:srgbClr val="EEEEEE"/>
                </a:solidFill>
                <a:latin typeface="EB Garamond"/>
                <a:ea typeface="EB Garamond"/>
                <a:cs typeface="EB Garamond"/>
                <a:sym typeface="EB Garamond"/>
              </a:rPr>
              <a:t>Multimodal</a:t>
            </a:r>
            <a:r>
              <a:rPr lang="it-IT" sz="2667" b="1" i="1" kern="0" dirty="0">
                <a:solidFill>
                  <a:srgbClr val="EEEEEE"/>
                </a:solidFill>
                <a:latin typeface="EB Garamond"/>
                <a:ea typeface="EB Garamond"/>
                <a:cs typeface="EB Garamond"/>
                <a:sym typeface="EB Garamond"/>
              </a:rPr>
              <a:t> </a:t>
            </a:r>
            <a:r>
              <a:rPr lang="it-IT" sz="2667" b="1" kern="0" dirty="0">
                <a:solidFill>
                  <a:srgbClr val="EEEEEE"/>
                </a:solidFill>
                <a:latin typeface="EB Garamond"/>
                <a:ea typeface="EB Garamond"/>
                <a:cs typeface="EB Garamond"/>
                <a:sym typeface="EB Garamond"/>
              </a:rPr>
              <a:t>VS</a:t>
            </a:r>
            <a:r>
              <a:rPr lang="it-IT" sz="2667" b="1" i="1" kern="0" dirty="0">
                <a:solidFill>
                  <a:srgbClr val="EEEEEE"/>
                </a:solidFill>
                <a:latin typeface="EB Garamond"/>
                <a:ea typeface="EB Garamond"/>
                <a:cs typeface="EB Garamond"/>
                <a:sym typeface="EB Garamond"/>
              </a:rPr>
              <a:t> Single-</a:t>
            </a:r>
            <a:r>
              <a:rPr lang="it-IT" sz="2667" b="1" i="1" kern="0" dirty="0" err="1">
                <a:solidFill>
                  <a:srgbClr val="EEEEEE"/>
                </a:solidFill>
                <a:latin typeface="EB Garamond"/>
                <a:ea typeface="EB Garamond"/>
                <a:cs typeface="EB Garamond"/>
                <a:sym typeface="EB Garamond"/>
              </a:rPr>
              <a:t>modal</a:t>
            </a:r>
            <a:r>
              <a:rPr lang="it-IT" sz="2667" b="1" i="1" kern="0" dirty="0">
                <a:solidFill>
                  <a:srgbClr val="EEEEEE"/>
                </a:solidFill>
                <a:latin typeface="EB Garamond"/>
                <a:ea typeface="EB Garamond"/>
                <a:cs typeface="EB Garamond"/>
                <a:sym typeface="EB Garamond"/>
              </a:rPr>
              <a:t> </a:t>
            </a:r>
            <a:r>
              <a:rPr lang="it-IT" sz="2667" b="1" kern="0" dirty="0">
                <a:solidFill>
                  <a:srgbClr val="EEEEEE"/>
                </a:solidFill>
                <a:latin typeface="EB Garamond"/>
                <a:ea typeface="EB Garamond"/>
                <a:cs typeface="EB Garamond"/>
                <a:sym typeface="EB Garamond"/>
              </a:rPr>
              <a:t>Spectra-</a:t>
            </a:r>
            <a:r>
              <a:rPr lang="it-IT" sz="2667" b="1" kern="0" dirty="0" err="1">
                <a:solidFill>
                  <a:srgbClr val="EEEEEE"/>
                </a:solidFill>
                <a:latin typeface="EB Garamond"/>
                <a:ea typeface="EB Garamond"/>
                <a:cs typeface="EB Garamond"/>
                <a:sym typeface="EB Garamond"/>
              </a:rPr>
              <a:t>only</a:t>
            </a:r>
            <a:endParaRPr lang="it-IT" sz="2667" b="1" kern="0" dirty="0">
              <a:solidFill>
                <a:srgbClr val="EEEEEE"/>
              </a:solidFill>
              <a:latin typeface="EB Garamond Medium"/>
              <a:ea typeface="EB Garamond Medium"/>
              <a:cs typeface="EB Garamond Medium"/>
              <a:sym typeface="EB Garamond Medium"/>
            </a:endParaRPr>
          </a:p>
        </p:txBody>
      </p:sp>
      <p:pic>
        <p:nvPicPr>
          <p:cNvPr id="9" name="Immagine 8">
            <a:extLst>
              <a:ext uri="{FF2B5EF4-FFF2-40B4-BE49-F238E27FC236}">
                <a16:creationId xmlns:a16="http://schemas.microsoft.com/office/drawing/2014/main" id="{BFB799D2-A7A8-9D29-92C6-730A1C0817FF}"/>
              </a:ext>
            </a:extLst>
          </p:cNvPr>
          <p:cNvPicPr>
            <a:picLocks noChangeAspect="1"/>
          </p:cNvPicPr>
          <p:nvPr/>
        </p:nvPicPr>
        <p:blipFill>
          <a:blip r:embed="rId3"/>
          <a:srcRect/>
          <a:stretch/>
        </p:blipFill>
        <p:spPr>
          <a:xfrm>
            <a:off x="853490" y="1162207"/>
            <a:ext cx="4899156" cy="5140279"/>
          </a:xfrm>
          <a:prstGeom prst="rect">
            <a:avLst/>
          </a:prstGeom>
        </p:spPr>
      </p:pic>
    </p:spTree>
    <p:extLst>
      <p:ext uri="{BB962C8B-B14F-4D97-AF65-F5344CB8AC3E}">
        <p14:creationId xmlns:p14="http://schemas.microsoft.com/office/powerpoint/2010/main" val="743207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88EE0A02-4589-DB11-090F-EB8C86FAF1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8132" y="4560789"/>
            <a:ext cx="1968464" cy="1660071"/>
          </a:xfrm>
          <a:prstGeom prst="rect">
            <a:avLst/>
          </a:prstGeom>
          <a:noFill/>
          <a:extLst>
            <a:ext uri="{909E8E84-426E-40DD-AFC4-6F175D3DCCD1}">
              <a14:hiddenFill xmlns:a14="http://schemas.microsoft.com/office/drawing/2010/main">
                <a:solidFill>
                  <a:srgbClr val="FFFFFF"/>
                </a:solidFill>
              </a14:hiddenFill>
            </a:ext>
          </a:extLst>
        </p:spPr>
      </p:pic>
      <p:pic>
        <p:nvPicPr>
          <p:cNvPr id="5" name="Immagine 4" descr="Immagine che contiene Policromia, Rettangolo, quadrato, schermata&#10;&#10;Il contenuto generato dall'IA potrebbe non essere corretto.">
            <a:extLst>
              <a:ext uri="{FF2B5EF4-FFF2-40B4-BE49-F238E27FC236}">
                <a16:creationId xmlns:a16="http://schemas.microsoft.com/office/drawing/2014/main" id="{97C236E4-AD85-7AB9-2981-B9752F25AD00}"/>
              </a:ext>
            </a:extLst>
          </p:cNvPr>
          <p:cNvPicPr>
            <a:picLocks noChangeAspect="1"/>
          </p:cNvPicPr>
          <p:nvPr/>
        </p:nvPicPr>
        <p:blipFill>
          <a:blip r:embed="rId4"/>
          <a:stretch>
            <a:fillRect/>
          </a:stretch>
        </p:blipFill>
        <p:spPr>
          <a:xfrm>
            <a:off x="2548684" y="546774"/>
            <a:ext cx="1679448" cy="1689445"/>
          </a:xfrm>
          <a:prstGeom prst="rect">
            <a:avLst/>
          </a:prstGeom>
        </p:spPr>
      </p:pic>
      <p:pic>
        <p:nvPicPr>
          <p:cNvPr id="6" name="Immagine 5" descr="Immagine che contiene Policromia, Rettangolo, quadrato, schermata&#10;&#10;Il contenuto generato dall'IA potrebbe non essere corretto.">
            <a:extLst>
              <a:ext uri="{FF2B5EF4-FFF2-40B4-BE49-F238E27FC236}">
                <a16:creationId xmlns:a16="http://schemas.microsoft.com/office/drawing/2014/main" id="{FE3ED26E-C4A0-B734-90F6-5A994F0DF31D}"/>
              </a:ext>
            </a:extLst>
          </p:cNvPr>
          <p:cNvPicPr>
            <a:picLocks noChangeAspect="1"/>
          </p:cNvPicPr>
          <p:nvPr/>
        </p:nvPicPr>
        <p:blipFill>
          <a:blip r:embed="rId4"/>
          <a:stretch>
            <a:fillRect/>
          </a:stretch>
        </p:blipFill>
        <p:spPr>
          <a:xfrm>
            <a:off x="2701084" y="699174"/>
            <a:ext cx="1679448" cy="1689445"/>
          </a:xfrm>
          <a:prstGeom prst="rect">
            <a:avLst/>
          </a:prstGeom>
        </p:spPr>
      </p:pic>
      <p:pic>
        <p:nvPicPr>
          <p:cNvPr id="7" name="Immagine 6" descr="Immagine che contiene Policromia, Rettangolo, quadrato, schermata&#10;&#10;Il contenuto generato dall'IA potrebbe non essere corretto.">
            <a:extLst>
              <a:ext uri="{FF2B5EF4-FFF2-40B4-BE49-F238E27FC236}">
                <a16:creationId xmlns:a16="http://schemas.microsoft.com/office/drawing/2014/main" id="{57B3DCB6-8F96-2A94-CCFA-37687651BB75}"/>
              </a:ext>
            </a:extLst>
          </p:cNvPr>
          <p:cNvPicPr>
            <a:picLocks noChangeAspect="1"/>
          </p:cNvPicPr>
          <p:nvPr/>
        </p:nvPicPr>
        <p:blipFill>
          <a:blip r:embed="rId4"/>
          <a:stretch>
            <a:fillRect/>
          </a:stretch>
        </p:blipFill>
        <p:spPr>
          <a:xfrm>
            <a:off x="2853484" y="851574"/>
            <a:ext cx="1679448" cy="1689445"/>
          </a:xfrm>
          <a:prstGeom prst="rect">
            <a:avLst/>
          </a:prstGeom>
        </p:spPr>
      </p:pic>
      <p:pic>
        <p:nvPicPr>
          <p:cNvPr id="8" name="Immagine 7" descr="Immagine che contiene Policromia, Rettangolo, quadrato, schermata&#10;&#10;Il contenuto generato dall'IA potrebbe non essere corretto.">
            <a:extLst>
              <a:ext uri="{FF2B5EF4-FFF2-40B4-BE49-F238E27FC236}">
                <a16:creationId xmlns:a16="http://schemas.microsoft.com/office/drawing/2014/main" id="{1C937EA2-509F-07FD-423A-50178B51CDD2}"/>
              </a:ext>
            </a:extLst>
          </p:cNvPr>
          <p:cNvPicPr>
            <a:picLocks noChangeAspect="1"/>
          </p:cNvPicPr>
          <p:nvPr/>
        </p:nvPicPr>
        <p:blipFill>
          <a:blip r:embed="rId4"/>
          <a:stretch>
            <a:fillRect/>
          </a:stretch>
        </p:blipFill>
        <p:spPr>
          <a:xfrm>
            <a:off x="3005884" y="1003974"/>
            <a:ext cx="1679448" cy="1689445"/>
          </a:xfrm>
          <a:prstGeom prst="rect">
            <a:avLst/>
          </a:prstGeom>
        </p:spPr>
      </p:pic>
      <p:pic>
        <p:nvPicPr>
          <p:cNvPr id="9" name="Immagine 8" descr="Immagine che contiene Policromia, Rettangolo, quadrato, schermata&#10;&#10;Il contenuto generato dall'IA potrebbe non essere corretto.">
            <a:extLst>
              <a:ext uri="{FF2B5EF4-FFF2-40B4-BE49-F238E27FC236}">
                <a16:creationId xmlns:a16="http://schemas.microsoft.com/office/drawing/2014/main" id="{B88E9E05-9612-85EE-5692-E9D5199AA9ED}"/>
              </a:ext>
            </a:extLst>
          </p:cNvPr>
          <p:cNvPicPr>
            <a:picLocks noChangeAspect="1"/>
          </p:cNvPicPr>
          <p:nvPr/>
        </p:nvPicPr>
        <p:blipFill>
          <a:blip r:embed="rId4"/>
          <a:stretch>
            <a:fillRect/>
          </a:stretch>
        </p:blipFill>
        <p:spPr>
          <a:xfrm>
            <a:off x="3158284" y="1156374"/>
            <a:ext cx="1679448" cy="1689445"/>
          </a:xfrm>
          <a:prstGeom prst="rect">
            <a:avLst/>
          </a:prstGeom>
        </p:spPr>
      </p:pic>
      <p:pic>
        <p:nvPicPr>
          <p:cNvPr id="10" name="Immagine 9" descr="Immagine che contiene Policromia, Rettangolo, quadrato, schermata&#10;&#10;Il contenuto generato dall'IA potrebbe non essere corretto.">
            <a:extLst>
              <a:ext uri="{FF2B5EF4-FFF2-40B4-BE49-F238E27FC236}">
                <a16:creationId xmlns:a16="http://schemas.microsoft.com/office/drawing/2014/main" id="{C13C4390-E51E-362D-32F9-3CF8F1FE873B}"/>
              </a:ext>
            </a:extLst>
          </p:cNvPr>
          <p:cNvPicPr>
            <a:picLocks noChangeAspect="1"/>
          </p:cNvPicPr>
          <p:nvPr/>
        </p:nvPicPr>
        <p:blipFill>
          <a:blip r:embed="rId4"/>
          <a:stretch>
            <a:fillRect/>
          </a:stretch>
        </p:blipFill>
        <p:spPr>
          <a:xfrm>
            <a:off x="3310684" y="1308774"/>
            <a:ext cx="1679448" cy="1689445"/>
          </a:xfrm>
          <a:prstGeom prst="rect">
            <a:avLst/>
          </a:prstGeom>
        </p:spPr>
      </p:pic>
      <p:sp>
        <p:nvSpPr>
          <p:cNvPr id="13" name="Parentesi graffa chiusa 12">
            <a:extLst>
              <a:ext uri="{FF2B5EF4-FFF2-40B4-BE49-F238E27FC236}">
                <a16:creationId xmlns:a16="http://schemas.microsoft.com/office/drawing/2014/main" id="{8E6E892A-865D-3724-B10E-EE9E8DDF28C3}"/>
              </a:ext>
            </a:extLst>
          </p:cNvPr>
          <p:cNvSpPr/>
          <p:nvPr/>
        </p:nvSpPr>
        <p:spPr>
          <a:xfrm rot="8135159" flipH="1">
            <a:off x="4661388" y="226301"/>
            <a:ext cx="226797" cy="1176750"/>
          </a:xfrm>
          <a:prstGeom prst="rightBrace">
            <a:avLst>
              <a:gd name="adj1" fmla="val 58623"/>
              <a:gd name="adj2" fmla="val 50000"/>
            </a:avLst>
          </a:prstGeom>
          <a:noFill/>
          <a:ln w="381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CasellaDiTesto 13">
            <a:extLst>
              <a:ext uri="{FF2B5EF4-FFF2-40B4-BE49-F238E27FC236}">
                <a16:creationId xmlns:a16="http://schemas.microsoft.com/office/drawing/2014/main" id="{85B9E375-62E6-7A2E-BD28-0D04C80080A3}"/>
              </a:ext>
            </a:extLst>
          </p:cNvPr>
          <p:cNvSpPr txBox="1"/>
          <p:nvPr/>
        </p:nvSpPr>
        <p:spPr>
          <a:xfrm>
            <a:off x="4863862" y="353224"/>
            <a:ext cx="1447070" cy="40011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prstClr val="white"/>
                </a:solidFill>
                <a:effectLst/>
                <a:uLnTx/>
                <a:uFillTx/>
                <a:latin typeface="Aptos" panose="02110004020202020204"/>
                <a:ea typeface="+mn-ea"/>
                <a:cs typeface="+mn-cs"/>
              </a:rPr>
              <a:t>≤54 frames</a:t>
            </a:r>
          </a:p>
        </p:txBody>
      </p:sp>
      <p:grpSp>
        <p:nvGrpSpPr>
          <p:cNvPr id="20" name="Gruppo 19">
            <a:extLst>
              <a:ext uri="{FF2B5EF4-FFF2-40B4-BE49-F238E27FC236}">
                <a16:creationId xmlns:a16="http://schemas.microsoft.com/office/drawing/2014/main" id="{2C7F53B6-618B-662C-EF3D-873D332AB44B}"/>
              </a:ext>
            </a:extLst>
          </p:cNvPr>
          <p:cNvGrpSpPr/>
          <p:nvPr/>
        </p:nvGrpSpPr>
        <p:grpSpPr>
          <a:xfrm>
            <a:off x="6706195" y="603943"/>
            <a:ext cx="4585187" cy="2640002"/>
            <a:chOff x="5580767" y="3250112"/>
            <a:chExt cx="5300791" cy="3284802"/>
          </a:xfrm>
        </p:grpSpPr>
        <p:grpSp>
          <p:nvGrpSpPr>
            <p:cNvPr id="16" name="Gruppo 15">
              <a:extLst>
                <a:ext uri="{FF2B5EF4-FFF2-40B4-BE49-F238E27FC236}">
                  <a16:creationId xmlns:a16="http://schemas.microsoft.com/office/drawing/2014/main" id="{BB94A033-0991-ACC6-E1E9-50BD051F204A}"/>
                </a:ext>
              </a:extLst>
            </p:cNvPr>
            <p:cNvGrpSpPr/>
            <p:nvPr/>
          </p:nvGrpSpPr>
          <p:grpSpPr>
            <a:xfrm>
              <a:off x="5611990" y="3250112"/>
              <a:ext cx="5269568" cy="3284802"/>
              <a:chOff x="5683914" y="2824866"/>
              <a:chExt cx="5269568" cy="3284802"/>
            </a:xfrm>
          </p:grpSpPr>
          <p:sp>
            <p:nvSpPr>
              <p:cNvPr id="15" name="Rettangolo 14">
                <a:extLst>
                  <a:ext uri="{FF2B5EF4-FFF2-40B4-BE49-F238E27FC236}">
                    <a16:creationId xmlns:a16="http://schemas.microsoft.com/office/drawing/2014/main" id="{2F4F7DE8-327C-DB90-F665-BE4BF5228125}"/>
                  </a:ext>
                </a:extLst>
              </p:cNvPr>
              <p:cNvSpPr/>
              <p:nvPr/>
            </p:nvSpPr>
            <p:spPr>
              <a:xfrm>
                <a:off x="5683914" y="2824866"/>
                <a:ext cx="5269568" cy="3284802"/>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2" name="Immagine 11">
                <a:extLst>
                  <a:ext uri="{FF2B5EF4-FFF2-40B4-BE49-F238E27FC236}">
                    <a16:creationId xmlns:a16="http://schemas.microsoft.com/office/drawing/2014/main" id="{877F0297-F46B-B987-4EAB-3B9D4CA387F5}"/>
                  </a:ext>
                </a:extLst>
              </p:cNvPr>
              <p:cNvPicPr>
                <a:picLocks noChangeAspect="1"/>
              </p:cNvPicPr>
              <p:nvPr/>
            </p:nvPicPr>
            <p:blipFill>
              <a:blip r:embed="rId5"/>
              <a:stretch>
                <a:fillRect/>
              </a:stretch>
            </p:blipFill>
            <p:spPr>
              <a:xfrm>
                <a:off x="6096000" y="3316310"/>
                <a:ext cx="4748988" cy="2338203"/>
              </a:xfrm>
              <a:prstGeom prst="rect">
                <a:avLst/>
              </a:prstGeom>
              <a:ln>
                <a:solidFill>
                  <a:schemeClr val="bg1"/>
                </a:solidFill>
              </a:ln>
            </p:spPr>
          </p:pic>
        </p:grpSp>
        <p:sp>
          <p:nvSpPr>
            <p:cNvPr id="17" name="CasellaDiTesto 16">
              <a:extLst>
                <a:ext uri="{FF2B5EF4-FFF2-40B4-BE49-F238E27FC236}">
                  <a16:creationId xmlns:a16="http://schemas.microsoft.com/office/drawing/2014/main" id="{F5FAAA8D-7D9B-F551-B636-01727408D67C}"/>
                </a:ext>
              </a:extLst>
            </p:cNvPr>
            <p:cNvSpPr txBox="1"/>
            <p:nvPr/>
          </p:nvSpPr>
          <p:spPr>
            <a:xfrm>
              <a:off x="6759225" y="3286402"/>
              <a:ext cx="3454637" cy="45953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Aptos" panose="02110004020202020204"/>
                  <a:ea typeface="+mn-ea"/>
                  <a:cs typeface="+mn-cs"/>
                </a:rPr>
                <a:t>Light curve for pixel (10 , 10) </a:t>
              </a:r>
            </a:p>
          </p:txBody>
        </p:sp>
        <p:sp>
          <p:nvSpPr>
            <p:cNvPr id="18" name="CasellaDiTesto 17">
              <a:extLst>
                <a:ext uri="{FF2B5EF4-FFF2-40B4-BE49-F238E27FC236}">
                  <a16:creationId xmlns:a16="http://schemas.microsoft.com/office/drawing/2014/main" id="{7E895938-125C-804A-350F-1F51A5FAC0EA}"/>
                </a:ext>
              </a:extLst>
            </p:cNvPr>
            <p:cNvSpPr txBox="1"/>
            <p:nvPr/>
          </p:nvSpPr>
          <p:spPr>
            <a:xfrm rot="16200000">
              <a:off x="5307536" y="4476798"/>
              <a:ext cx="1009018" cy="46255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err="1">
                  <a:ln>
                    <a:noFill/>
                  </a:ln>
                  <a:solidFill>
                    <a:prstClr val="black"/>
                  </a:solidFill>
                  <a:effectLst/>
                  <a:uLnTx/>
                  <a:uFillTx/>
                  <a:latin typeface="Aptos" panose="02110004020202020204"/>
                  <a:ea typeface="+mn-ea"/>
                  <a:cs typeface="+mn-cs"/>
                </a:rPr>
                <a:t>mag</a:t>
              </a:r>
              <a:endParaRPr kumimoji="0" lang="it-IT" sz="20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9" name="CasellaDiTesto 18">
              <a:extLst>
                <a:ext uri="{FF2B5EF4-FFF2-40B4-BE49-F238E27FC236}">
                  <a16:creationId xmlns:a16="http://schemas.microsoft.com/office/drawing/2014/main" id="{9EDE9414-2E0B-D01C-27AE-D86B6AD20B8F}"/>
                </a:ext>
              </a:extLst>
            </p:cNvPr>
            <p:cNvSpPr txBox="1"/>
            <p:nvPr/>
          </p:nvSpPr>
          <p:spPr>
            <a:xfrm>
              <a:off x="8096641" y="6010700"/>
              <a:ext cx="1057810" cy="49783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prstClr val="black"/>
                  </a:solidFill>
                  <a:effectLst/>
                  <a:uLnTx/>
                  <a:uFillTx/>
                  <a:latin typeface="Aptos" panose="02110004020202020204"/>
                  <a:ea typeface="+mn-ea"/>
                  <a:cs typeface="+mn-cs"/>
                </a:rPr>
                <a:t>time</a:t>
              </a:r>
            </a:p>
          </p:txBody>
        </p:sp>
      </p:grpSp>
      <p:cxnSp>
        <p:nvCxnSpPr>
          <p:cNvPr id="22" name="Connettore 2 21">
            <a:extLst>
              <a:ext uri="{FF2B5EF4-FFF2-40B4-BE49-F238E27FC236}">
                <a16:creationId xmlns:a16="http://schemas.microsoft.com/office/drawing/2014/main" id="{2E1B9C6E-38AB-82CB-AA7E-55C096BFDDDF}"/>
              </a:ext>
            </a:extLst>
          </p:cNvPr>
          <p:cNvCxnSpPr>
            <a:cxnSpLocks/>
          </p:cNvCxnSpPr>
          <p:nvPr/>
        </p:nvCxnSpPr>
        <p:spPr>
          <a:xfrm>
            <a:off x="5550510" y="2014171"/>
            <a:ext cx="760922" cy="0"/>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7" name="CasellaDiTesto 26">
            <a:extLst>
              <a:ext uri="{FF2B5EF4-FFF2-40B4-BE49-F238E27FC236}">
                <a16:creationId xmlns:a16="http://schemas.microsoft.com/office/drawing/2014/main" id="{D93E0AED-4E3B-669F-E07A-99C3DC592DB9}"/>
              </a:ext>
            </a:extLst>
          </p:cNvPr>
          <p:cNvSpPr txBox="1"/>
          <p:nvPr/>
        </p:nvSpPr>
        <p:spPr>
          <a:xfrm>
            <a:off x="7041106" y="4698328"/>
            <a:ext cx="2043014" cy="138499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prstClr val="white"/>
                </a:solidFill>
                <a:effectLst/>
                <a:uLnTx/>
                <a:uFillTx/>
                <a:latin typeface="Aptos" panose="02110004020202020204"/>
                <a:ea typeface="+mn-ea"/>
                <a:cs typeface="+mn-cs"/>
              </a:rPr>
              <a:t>Statistical Images</a:t>
            </a:r>
          </a:p>
          <a:p>
            <a:pPr algn="ctr" defTabSz="457200"/>
            <a:r>
              <a:rPr lang="it-IT" sz="2800" b="1" dirty="0">
                <a:solidFill>
                  <a:prstClr val="white"/>
                </a:solidFill>
              </a:rPr>
              <a:t>~2700 x N</a:t>
            </a:r>
          </a:p>
        </p:txBody>
      </p:sp>
      <p:cxnSp>
        <p:nvCxnSpPr>
          <p:cNvPr id="28" name="Connettore 2 27">
            <a:extLst>
              <a:ext uri="{FF2B5EF4-FFF2-40B4-BE49-F238E27FC236}">
                <a16:creationId xmlns:a16="http://schemas.microsoft.com/office/drawing/2014/main" id="{2466A074-B963-4887-3B57-897797819F3E}"/>
              </a:ext>
            </a:extLst>
          </p:cNvPr>
          <p:cNvCxnSpPr>
            <a:cxnSpLocks/>
          </p:cNvCxnSpPr>
          <p:nvPr/>
        </p:nvCxnSpPr>
        <p:spPr>
          <a:xfrm>
            <a:off x="9055437" y="5346148"/>
            <a:ext cx="568986" cy="0"/>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0" name="Connettore 2 29">
            <a:extLst>
              <a:ext uri="{FF2B5EF4-FFF2-40B4-BE49-F238E27FC236}">
                <a16:creationId xmlns:a16="http://schemas.microsoft.com/office/drawing/2014/main" id="{9E0D65D9-1920-E9AA-1386-D94C9F7B4B7D}"/>
              </a:ext>
            </a:extLst>
          </p:cNvPr>
          <p:cNvCxnSpPr>
            <a:cxnSpLocks/>
          </p:cNvCxnSpPr>
          <p:nvPr/>
        </p:nvCxnSpPr>
        <p:spPr>
          <a:xfrm>
            <a:off x="6310932" y="5390824"/>
            <a:ext cx="641040" cy="0"/>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1" name="CasellaDiTesto 30">
            <a:extLst>
              <a:ext uri="{FF2B5EF4-FFF2-40B4-BE49-F238E27FC236}">
                <a16:creationId xmlns:a16="http://schemas.microsoft.com/office/drawing/2014/main" id="{971F942D-3FB7-EEF6-434E-2114A40D0A0E}"/>
              </a:ext>
            </a:extLst>
          </p:cNvPr>
          <p:cNvSpPr txBox="1"/>
          <p:nvPr/>
        </p:nvSpPr>
        <p:spPr>
          <a:xfrm>
            <a:off x="9825097" y="5084538"/>
            <a:ext cx="1777456" cy="52322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err="1">
                <a:ln>
                  <a:noFill/>
                </a:ln>
                <a:solidFill>
                  <a:prstClr val="white"/>
                </a:solidFill>
                <a:effectLst/>
                <a:uLnTx/>
                <a:uFillTx/>
                <a:latin typeface="Aptos" panose="02110004020202020204"/>
                <a:ea typeface="+mn-ea"/>
                <a:cs typeface="+mn-cs"/>
              </a:rPr>
              <a:t>Classifier</a:t>
            </a:r>
            <a:endParaRPr kumimoji="0" lang="it-IT" sz="2800" b="1" i="0" u="none" strike="noStrike" kern="1200" cap="none" spc="0" normalizeH="0" baseline="0" noProof="0" dirty="0">
              <a:ln>
                <a:noFill/>
              </a:ln>
              <a:solidFill>
                <a:prstClr val="white"/>
              </a:solidFill>
              <a:effectLst/>
              <a:uLnTx/>
              <a:uFillTx/>
              <a:latin typeface="Aptos" panose="02110004020202020204"/>
              <a:ea typeface="+mn-ea"/>
              <a:cs typeface="+mn-cs"/>
            </a:endParaRPr>
          </a:p>
        </p:txBody>
      </p:sp>
      <p:cxnSp>
        <p:nvCxnSpPr>
          <p:cNvPr id="36" name="Connettore curvo 35">
            <a:extLst>
              <a:ext uri="{FF2B5EF4-FFF2-40B4-BE49-F238E27FC236}">
                <a16:creationId xmlns:a16="http://schemas.microsoft.com/office/drawing/2014/main" id="{F5147D17-8A03-230A-1D44-7CB77AD5AF81}"/>
              </a:ext>
            </a:extLst>
          </p:cNvPr>
          <p:cNvCxnSpPr>
            <a:cxnSpLocks/>
            <a:stCxn id="15" idx="2"/>
            <a:endCxn id="4098" idx="0"/>
          </p:cNvCxnSpPr>
          <p:nvPr/>
        </p:nvCxnSpPr>
        <p:spPr>
          <a:xfrm rot="5400000">
            <a:off x="6453907" y="2002403"/>
            <a:ext cx="1316844" cy="3799929"/>
          </a:xfrm>
          <a:prstGeom prst="curvedConnector3">
            <a:avLst>
              <a:gd name="adj1" fmla="val 50000"/>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6" name="CasellaDiTesto 45">
            <a:extLst>
              <a:ext uri="{FF2B5EF4-FFF2-40B4-BE49-F238E27FC236}">
                <a16:creationId xmlns:a16="http://schemas.microsoft.com/office/drawing/2014/main" id="{EFCD0EB9-E762-5DEE-E163-71AA351ADC35}"/>
              </a:ext>
            </a:extLst>
          </p:cNvPr>
          <p:cNvSpPr txBox="1"/>
          <p:nvPr/>
        </p:nvSpPr>
        <p:spPr>
          <a:xfrm>
            <a:off x="141512" y="769000"/>
            <a:ext cx="2027220" cy="769441"/>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2200" b="1" i="0" u="none" strike="noStrike" kern="1200" cap="none" spc="0" normalizeH="0" baseline="0" noProof="0" dirty="0">
                <a:ln>
                  <a:noFill/>
                </a:ln>
                <a:solidFill>
                  <a:prstClr val="white"/>
                </a:solidFill>
                <a:effectLst/>
                <a:uLnTx/>
                <a:uFillTx/>
                <a:latin typeface="Aptos" panose="02110004020202020204"/>
                <a:ea typeface="+mn-ea"/>
                <a:cs typeface="+mn-cs"/>
              </a:rPr>
              <a:t>VST-COSMOS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2200" b="1" i="0" u="none" strike="noStrike" kern="1200" cap="none" spc="0" normalizeH="0" baseline="0" noProof="0" dirty="0">
                <a:ln>
                  <a:noFill/>
                </a:ln>
                <a:solidFill>
                  <a:prstClr val="white"/>
                </a:solidFill>
                <a:effectLst/>
                <a:uLnTx/>
                <a:uFillTx/>
                <a:latin typeface="Aptos" panose="02110004020202020204"/>
                <a:ea typeface="+mn-ea"/>
                <a:cs typeface="+mn-cs"/>
              </a:rPr>
              <a:t>data</a:t>
            </a:r>
          </a:p>
        </p:txBody>
      </p:sp>
      <p:sp>
        <p:nvSpPr>
          <p:cNvPr id="51" name="CasellaDiTesto 50">
            <a:extLst>
              <a:ext uri="{FF2B5EF4-FFF2-40B4-BE49-F238E27FC236}">
                <a16:creationId xmlns:a16="http://schemas.microsoft.com/office/drawing/2014/main" id="{B5EA3265-CE1A-286A-D584-E80649068143}"/>
              </a:ext>
            </a:extLst>
          </p:cNvPr>
          <p:cNvSpPr txBox="1"/>
          <p:nvPr/>
        </p:nvSpPr>
        <p:spPr>
          <a:xfrm>
            <a:off x="121798" y="3848539"/>
            <a:ext cx="2271600"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prstClr val="white"/>
                </a:solidFill>
                <a:effectLst/>
                <a:uLnTx/>
                <a:uFillTx/>
                <a:latin typeface="Aptos" panose="02110004020202020204"/>
                <a:ea typeface="+mn-ea"/>
                <a:cs typeface="+mn-cs"/>
              </a:rPr>
              <a:t>De Cicco+15, 19, 21, 22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prstClr val="white"/>
                </a:solidFill>
                <a:effectLst/>
                <a:uLnTx/>
                <a:uFillTx/>
                <a:latin typeface="Aptos" panose="02110004020202020204"/>
                <a:ea typeface="+mn-ea"/>
                <a:cs typeface="+mn-cs"/>
              </a:rPr>
              <a:t>Cavuoti+24</a:t>
            </a:r>
          </a:p>
        </p:txBody>
      </p:sp>
      <p:sp>
        <p:nvSpPr>
          <p:cNvPr id="24" name="CasellaDiTesto 23">
            <a:extLst>
              <a:ext uri="{FF2B5EF4-FFF2-40B4-BE49-F238E27FC236}">
                <a16:creationId xmlns:a16="http://schemas.microsoft.com/office/drawing/2014/main" id="{C59A1FCA-52D0-0481-A64C-28B56983426F}"/>
              </a:ext>
            </a:extLst>
          </p:cNvPr>
          <p:cNvSpPr txBox="1"/>
          <p:nvPr/>
        </p:nvSpPr>
        <p:spPr>
          <a:xfrm>
            <a:off x="3430015" y="6416665"/>
            <a:ext cx="3564698"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white"/>
                </a:solidFill>
                <a:effectLst/>
                <a:uLnTx/>
                <a:uFillTx/>
                <a:latin typeface="Aptos" panose="02110004020202020204"/>
                <a:ea typeface="+mn-ea"/>
                <a:cs typeface="+mn-cs"/>
              </a:rPr>
              <a:t>https://github.com/quatrope/feets</a:t>
            </a:r>
          </a:p>
        </p:txBody>
      </p:sp>
      <p:sp>
        <p:nvSpPr>
          <p:cNvPr id="32" name="CasellaDiTesto 31">
            <a:extLst>
              <a:ext uri="{FF2B5EF4-FFF2-40B4-BE49-F238E27FC236}">
                <a16:creationId xmlns:a16="http://schemas.microsoft.com/office/drawing/2014/main" id="{9CE889EC-B5EC-5A32-9552-C51493D42E93}"/>
              </a:ext>
            </a:extLst>
          </p:cNvPr>
          <p:cNvSpPr txBox="1"/>
          <p:nvPr/>
        </p:nvSpPr>
        <p:spPr>
          <a:xfrm>
            <a:off x="335287" y="1625113"/>
            <a:ext cx="1528591" cy="43088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2200" b="1" i="0" u="none" strike="noStrike" kern="1200" cap="none" spc="0" normalizeH="0" baseline="0" noProof="0" dirty="0">
                <a:ln>
                  <a:noFill/>
                </a:ln>
                <a:solidFill>
                  <a:prstClr val="white"/>
                </a:solidFill>
                <a:effectLst/>
                <a:uLnTx/>
                <a:uFillTx/>
                <a:latin typeface="Aptos" panose="02110004020202020204"/>
                <a:ea typeface="+mn-ea"/>
                <a:cs typeface="+mn-cs"/>
              </a:rPr>
              <a:t>~2700 x 54</a:t>
            </a:r>
          </a:p>
        </p:txBody>
      </p:sp>
      <p:sp>
        <p:nvSpPr>
          <p:cNvPr id="33" name="CasellaDiTesto 32">
            <a:extLst>
              <a:ext uri="{FF2B5EF4-FFF2-40B4-BE49-F238E27FC236}">
                <a16:creationId xmlns:a16="http://schemas.microsoft.com/office/drawing/2014/main" id="{736B15D6-3861-1740-B8CF-5EDFFB2226D4}"/>
              </a:ext>
            </a:extLst>
          </p:cNvPr>
          <p:cNvSpPr txBox="1"/>
          <p:nvPr/>
        </p:nvSpPr>
        <p:spPr>
          <a:xfrm>
            <a:off x="3813497" y="2966915"/>
            <a:ext cx="1841397" cy="40011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prstClr val="white"/>
                </a:solidFill>
                <a:effectLst/>
                <a:uLnTx/>
                <a:uFillTx/>
                <a:latin typeface="Aptos" panose="02110004020202020204"/>
                <a:ea typeface="+mn-ea"/>
                <a:cs typeface="+mn-cs"/>
              </a:rPr>
              <a:t>21x21 pixels</a:t>
            </a:r>
          </a:p>
        </p:txBody>
      </p:sp>
      <p:sp>
        <p:nvSpPr>
          <p:cNvPr id="35" name="CasellaDiTesto 34">
            <a:extLst>
              <a:ext uri="{FF2B5EF4-FFF2-40B4-BE49-F238E27FC236}">
                <a16:creationId xmlns:a16="http://schemas.microsoft.com/office/drawing/2014/main" id="{26632FB2-1BCF-13B5-F7A9-5560D8BBE519}"/>
              </a:ext>
            </a:extLst>
          </p:cNvPr>
          <p:cNvSpPr txBox="1"/>
          <p:nvPr/>
        </p:nvSpPr>
        <p:spPr>
          <a:xfrm>
            <a:off x="2793625" y="4941260"/>
            <a:ext cx="1552426" cy="83099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err="1">
                <a:ln>
                  <a:noFill/>
                </a:ln>
                <a:solidFill>
                  <a:prstClr val="white"/>
                </a:solidFill>
                <a:effectLst/>
                <a:uLnTx/>
                <a:uFillTx/>
                <a:latin typeface="Aptos" panose="02110004020202020204"/>
                <a:ea typeface="+mn-ea"/>
                <a:cs typeface="+mn-cs"/>
              </a:rPr>
              <a:t>Extract</a:t>
            </a:r>
            <a:r>
              <a:rPr kumimoji="0" lang="it-IT" sz="2400" b="0" i="0" u="none" strike="noStrike" kern="1200" cap="none" spc="0" normalizeH="0" baseline="0" noProof="0" dirty="0">
                <a:ln>
                  <a:noFill/>
                </a:ln>
                <a:solidFill>
                  <a:prstClr val="white"/>
                </a:solidFill>
                <a:effectLst/>
                <a:uLnTx/>
                <a:uFillTx/>
                <a:latin typeface="Aptos" panose="02110004020202020204"/>
                <a:ea typeface="+mn-ea"/>
                <a:cs typeface="+mn-cs"/>
              </a:rPr>
              <a:t> </a:t>
            </a:r>
            <a:r>
              <a:rPr kumimoji="0" lang="it-IT" sz="2400" b="1" i="0" u="none" strike="noStrike" kern="1200" cap="none" spc="0" normalizeH="0" baseline="0" noProof="0" dirty="0">
                <a:ln>
                  <a:noFill/>
                </a:ln>
                <a:solidFill>
                  <a:prstClr val="white"/>
                </a:solidFill>
                <a:effectLst/>
                <a:uLnTx/>
                <a:uFillTx/>
                <a:latin typeface="Aptos" panose="02110004020202020204"/>
                <a:ea typeface="+mn-ea"/>
                <a:cs typeface="+mn-cs"/>
              </a:rPr>
              <a:t>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prstClr val="white"/>
                </a:solidFill>
                <a:effectLst/>
                <a:uLnTx/>
                <a:uFillTx/>
                <a:latin typeface="Aptos" panose="02110004020202020204"/>
                <a:ea typeface="+mn-ea"/>
                <a:cs typeface="+mn-cs"/>
              </a:rPr>
              <a:t>features</a:t>
            </a:r>
          </a:p>
        </p:txBody>
      </p:sp>
      <p:cxnSp>
        <p:nvCxnSpPr>
          <p:cNvPr id="4" name="Connettore 2 3">
            <a:extLst>
              <a:ext uri="{FF2B5EF4-FFF2-40B4-BE49-F238E27FC236}">
                <a16:creationId xmlns:a16="http://schemas.microsoft.com/office/drawing/2014/main" id="{974A95F3-1B58-13E4-690B-FD6BCB549C38}"/>
              </a:ext>
            </a:extLst>
          </p:cNvPr>
          <p:cNvCxnSpPr>
            <a:cxnSpLocks/>
          </p:cNvCxnSpPr>
          <p:nvPr/>
        </p:nvCxnSpPr>
        <p:spPr>
          <a:xfrm>
            <a:off x="2376162" y="2248514"/>
            <a:ext cx="1061607" cy="1040145"/>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1" name="CasellaDiTesto 20">
            <a:extLst>
              <a:ext uri="{FF2B5EF4-FFF2-40B4-BE49-F238E27FC236}">
                <a16:creationId xmlns:a16="http://schemas.microsoft.com/office/drawing/2014/main" id="{BEFE857F-7755-04E8-BCE4-CE3BF776EE99}"/>
              </a:ext>
            </a:extLst>
          </p:cNvPr>
          <p:cNvSpPr txBox="1"/>
          <p:nvPr/>
        </p:nvSpPr>
        <p:spPr>
          <a:xfrm rot="2805728">
            <a:off x="2298673" y="2795164"/>
            <a:ext cx="899632" cy="400110"/>
          </a:xfrm>
          <a:prstGeom prst="rect">
            <a:avLst/>
          </a:prstGeom>
          <a:noFill/>
        </p:spPr>
        <p:txBody>
          <a:bodyPr wrap="square">
            <a:spAutoFit/>
          </a:bodyPr>
          <a:lstStyle/>
          <a:p>
            <a:r>
              <a:rPr kumimoji="0" lang="it-IT" sz="2000" b="0" i="0" u="none" strike="noStrike" kern="1200" cap="none" spc="0" normalizeH="0" baseline="0" noProof="0" dirty="0">
                <a:ln>
                  <a:noFill/>
                </a:ln>
                <a:solidFill>
                  <a:prstClr val="white"/>
                </a:solidFill>
                <a:effectLst/>
                <a:uLnTx/>
                <a:uFillTx/>
                <a:latin typeface="Aptos" panose="02110004020202020204"/>
                <a:ea typeface="+mn-ea"/>
                <a:cs typeface="+mn-cs"/>
              </a:rPr>
              <a:t>time</a:t>
            </a:r>
            <a:endParaRPr lang="it-IT" sz="2000" dirty="0"/>
          </a:p>
        </p:txBody>
      </p:sp>
    </p:spTree>
    <p:extLst>
      <p:ext uri="{BB962C8B-B14F-4D97-AF65-F5344CB8AC3E}">
        <p14:creationId xmlns:p14="http://schemas.microsoft.com/office/powerpoint/2010/main" val="1392739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B0E14"/>
        </a:solidFill>
        <a:effectLst/>
      </p:bgPr>
    </p:bg>
    <p:spTree>
      <p:nvGrpSpPr>
        <p:cNvPr id="1" name=""/>
        <p:cNvGrpSpPr/>
        <p:nvPr/>
      </p:nvGrpSpPr>
      <p:grpSpPr>
        <a:xfrm>
          <a:off x="0" y="0"/>
          <a:ext cx="0" cy="0"/>
          <a:chOff x="0" y="0"/>
          <a:chExt cx="0" cy="0"/>
        </a:xfrm>
      </p:grpSpPr>
      <p:grpSp>
        <p:nvGrpSpPr>
          <p:cNvPr id="5" name="Gruppo 4">
            <a:extLst>
              <a:ext uri="{FF2B5EF4-FFF2-40B4-BE49-F238E27FC236}">
                <a16:creationId xmlns:a16="http://schemas.microsoft.com/office/drawing/2014/main" id="{0889D43E-868C-F26D-C268-A456B69382ED}"/>
              </a:ext>
            </a:extLst>
          </p:cNvPr>
          <p:cNvGrpSpPr/>
          <p:nvPr/>
        </p:nvGrpSpPr>
        <p:grpSpPr>
          <a:xfrm>
            <a:off x="644282" y="1034086"/>
            <a:ext cx="4115496" cy="4163909"/>
            <a:chOff x="7771212" y="259203"/>
            <a:chExt cx="4385054" cy="4112248"/>
          </a:xfrm>
        </p:grpSpPr>
        <p:pic>
          <p:nvPicPr>
            <p:cNvPr id="6" name="Picture 2">
              <a:extLst>
                <a:ext uri="{FF2B5EF4-FFF2-40B4-BE49-F238E27FC236}">
                  <a16:creationId xmlns:a16="http://schemas.microsoft.com/office/drawing/2014/main" id="{CEB60895-E949-3B69-F371-1168E81414A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474" t="12447" b="11968"/>
            <a:stretch>
              <a:fillRect/>
            </a:stretch>
          </p:blipFill>
          <p:spPr bwMode="auto">
            <a:xfrm>
              <a:off x="7771212" y="259203"/>
              <a:ext cx="4385054" cy="4099837"/>
            </a:xfrm>
            <a:prstGeom prst="rect">
              <a:avLst/>
            </a:prstGeom>
            <a:noFill/>
            <a:ln w="19050">
              <a:solidFill>
                <a:schemeClr val="bg1">
                  <a:lumMod val="95000"/>
                </a:schemeClr>
              </a:solidFill>
            </a:ln>
            <a:extLst>
              <a:ext uri="{909E8E84-426E-40DD-AFC4-6F175D3DCCD1}">
                <a14:hiddenFill xmlns:a14="http://schemas.microsoft.com/office/drawing/2010/main">
                  <a:solidFill>
                    <a:srgbClr val="FFFFFF"/>
                  </a:solidFill>
                </a14:hiddenFill>
              </a:ext>
            </a:extLst>
          </p:spPr>
        </p:pic>
        <p:sp>
          <p:nvSpPr>
            <p:cNvPr id="7" name="CasellaDiTesto 6">
              <a:extLst>
                <a:ext uri="{FF2B5EF4-FFF2-40B4-BE49-F238E27FC236}">
                  <a16:creationId xmlns:a16="http://schemas.microsoft.com/office/drawing/2014/main" id="{06123BB3-8D16-8F63-8F0D-92D7029C2A7F}"/>
                </a:ext>
              </a:extLst>
            </p:cNvPr>
            <p:cNvSpPr txBox="1"/>
            <p:nvPr/>
          </p:nvSpPr>
          <p:spPr>
            <a:xfrm>
              <a:off x="8932941" y="4133663"/>
              <a:ext cx="3223325" cy="237788"/>
            </a:xfrm>
            <a:prstGeom prst="rect">
              <a:avLst/>
            </a:prstGeom>
            <a:noFill/>
            <a:ln w="19050">
              <a:noFill/>
            </a:ln>
          </p:spPr>
          <p:txBody>
            <a:bodyPr wrap="square">
              <a:spAutoFit/>
            </a:bodyPr>
            <a:lstStyle/>
            <a:p>
              <a:pPr marL="38100" algn="r" rtl="0">
                <a:buNone/>
              </a:pPr>
              <a:r>
                <a:rPr lang="it-IT" sz="800" b="0" i="0" u="none" strike="noStrike" dirty="0">
                  <a:solidFill>
                    <a:srgbClr val="F9FBFD"/>
                  </a:solidFill>
                  <a:effectLst/>
                  <a:latin typeface="Source Code Pro" panose="020F0502020204030204" pitchFamily="49" charset="0"/>
                </a:rPr>
                <a:t>Credit: NASA, ESA, and J. </a:t>
              </a:r>
              <a:r>
                <a:rPr lang="it-IT" sz="800" b="0" i="0" u="none" strike="noStrike" dirty="0" err="1">
                  <a:solidFill>
                    <a:srgbClr val="F9FBFD"/>
                  </a:solidFill>
                  <a:effectLst/>
                  <a:latin typeface="Source Code Pro" panose="020F0502020204030204" pitchFamily="49" charset="0"/>
                </a:rPr>
                <a:t>Lotz</a:t>
              </a:r>
              <a:r>
                <a:rPr lang="it-IT" sz="800" b="0" i="0" u="none" strike="noStrike" dirty="0">
                  <a:solidFill>
                    <a:srgbClr val="F9FBFD"/>
                  </a:solidFill>
                  <a:effectLst/>
                  <a:latin typeface="Source Code Pro" panose="020F0502020204030204" pitchFamily="49" charset="0"/>
                </a:rPr>
                <a:t> (</a:t>
              </a:r>
              <a:r>
                <a:rPr lang="it-IT" sz="800" b="0" i="0" u="none" strike="noStrike" dirty="0" err="1">
                  <a:solidFill>
                    <a:srgbClr val="F9FBFD"/>
                  </a:solidFill>
                  <a:effectLst/>
                  <a:latin typeface="Source Code Pro" panose="020F0502020204030204" pitchFamily="49" charset="0"/>
                </a:rPr>
                <a:t>STScI</a:t>
              </a:r>
              <a:r>
                <a:rPr lang="it-IT" sz="800" b="0" i="0" u="none" strike="noStrike" dirty="0">
                  <a:solidFill>
                    <a:srgbClr val="F9FBFD"/>
                  </a:solidFill>
                  <a:effectLst/>
                  <a:latin typeface="Source Code Pro" panose="020F0502020204030204" pitchFamily="49" charset="0"/>
                </a:rPr>
                <a:t>)</a:t>
              </a:r>
              <a:endParaRPr lang="it-IT" dirty="0"/>
            </a:p>
          </p:txBody>
        </p:sp>
      </p:grpSp>
      <p:sp>
        <p:nvSpPr>
          <p:cNvPr id="8" name="Titolo 1">
            <a:extLst>
              <a:ext uri="{FF2B5EF4-FFF2-40B4-BE49-F238E27FC236}">
                <a16:creationId xmlns:a16="http://schemas.microsoft.com/office/drawing/2014/main" id="{BC83DA26-7640-0963-C01D-818773B3A0A5}"/>
              </a:ext>
            </a:extLst>
          </p:cNvPr>
          <p:cNvSpPr txBox="1">
            <a:spLocks/>
          </p:cNvSpPr>
          <p:nvPr/>
        </p:nvSpPr>
        <p:spPr>
          <a:xfrm>
            <a:off x="251392" y="86060"/>
            <a:ext cx="6518871" cy="7720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sz="4000" dirty="0">
                <a:solidFill>
                  <a:schemeClr val="bg1">
                    <a:lumMod val="95000"/>
                  </a:schemeClr>
                </a:solidFill>
                <a:effectLst/>
                <a:latin typeface="Source Sans Pro SemiBold" panose="020B0603030403020204" pitchFamily="34" charset="0"/>
                <a:ea typeface="Source Sans Pro SemiBold" panose="020B0603030403020204" pitchFamily="34" charset="0"/>
              </a:rPr>
              <a:t>The Problem</a:t>
            </a:r>
            <a:r>
              <a:rPr lang="en-US" sz="4000" dirty="0">
                <a:solidFill>
                  <a:schemeClr val="bg1">
                    <a:lumMod val="95000"/>
                  </a:schemeClr>
                </a:solidFill>
                <a:latin typeface="Source Sans Pro SemiBold" panose="020B0603030403020204" pitchFamily="34" charset="0"/>
                <a:ea typeface="Source Sans Pro SemiBold" panose="020B0603030403020204" pitchFamily="34" charset="0"/>
              </a:rPr>
              <a:t> [</a:t>
            </a:r>
            <a:r>
              <a:rPr lang="en-US" sz="4000" i="1" dirty="0">
                <a:solidFill>
                  <a:schemeClr val="bg1">
                    <a:lumMod val="95000"/>
                  </a:schemeClr>
                </a:solidFill>
                <a:latin typeface="Source Sans Pro SemiBold" panose="020B0603030403020204" pitchFamily="34" charset="0"/>
                <a:ea typeface="Source Sans Pro SemiBold" panose="020B0603030403020204" pitchFamily="34" charset="0"/>
              </a:rPr>
              <a:t>Astro</a:t>
            </a:r>
            <a:r>
              <a:rPr lang="en-US" sz="4000" dirty="0">
                <a:solidFill>
                  <a:schemeClr val="bg1">
                    <a:lumMod val="95000"/>
                  </a:schemeClr>
                </a:solidFill>
                <a:latin typeface="Source Sans Pro SemiBold" panose="020B0603030403020204" pitchFamily="34" charset="0"/>
                <a:ea typeface="Source Sans Pro SemiBold" panose="020B0603030403020204" pitchFamily="34" charset="0"/>
              </a:rPr>
              <a:t>…]</a:t>
            </a:r>
            <a:endParaRPr lang="it-IT" sz="4000" dirty="0">
              <a:solidFill>
                <a:schemeClr val="bg1">
                  <a:lumMod val="95000"/>
                </a:schemeClr>
              </a:solidFill>
              <a:effectLst/>
              <a:latin typeface="Source Sans Pro SemiBold" panose="020B0603030403020204" pitchFamily="34" charset="0"/>
              <a:ea typeface="Source Sans Pro SemiBold" panose="020B0603030403020204" pitchFamily="34" charset="0"/>
            </a:endParaRPr>
          </a:p>
        </p:txBody>
      </p:sp>
      <p:sp>
        <p:nvSpPr>
          <p:cNvPr id="12" name="CasellaDiTesto 11">
            <a:extLst>
              <a:ext uri="{FF2B5EF4-FFF2-40B4-BE49-F238E27FC236}">
                <a16:creationId xmlns:a16="http://schemas.microsoft.com/office/drawing/2014/main" id="{D4990205-3AE0-B9FB-DC03-54BE86815E76}"/>
              </a:ext>
            </a:extLst>
          </p:cNvPr>
          <p:cNvSpPr txBox="1"/>
          <p:nvPr/>
        </p:nvSpPr>
        <p:spPr>
          <a:xfrm>
            <a:off x="1810167" y="5197995"/>
            <a:ext cx="1783725" cy="461665"/>
          </a:xfrm>
          <a:prstGeom prst="rect">
            <a:avLst/>
          </a:prstGeom>
          <a:noFill/>
        </p:spPr>
        <p:txBody>
          <a:bodyPr wrap="square">
            <a:spAutoFit/>
          </a:bodyPr>
          <a:lstStyle/>
          <a:p>
            <a:pPr algn="ctr"/>
            <a:r>
              <a:rPr lang="it-IT" sz="2400" dirty="0" err="1">
                <a:solidFill>
                  <a:schemeClr val="bg1"/>
                </a:solidFill>
                <a:latin typeface="Source Sans Pro" panose="020B0503030403020204" pitchFamily="34" charset="0"/>
                <a:ea typeface="Source Sans Pro" panose="020B0503030403020204" pitchFamily="34" charset="0"/>
              </a:rPr>
              <a:t>Abell</a:t>
            </a:r>
            <a:r>
              <a:rPr lang="it-IT" sz="2400" dirty="0">
                <a:solidFill>
                  <a:schemeClr val="bg1"/>
                </a:solidFill>
                <a:latin typeface="Source Sans Pro" panose="020B0503030403020204" pitchFamily="34" charset="0"/>
                <a:ea typeface="Source Sans Pro" panose="020B0503030403020204" pitchFamily="34" charset="0"/>
              </a:rPr>
              <a:t> S1063</a:t>
            </a:r>
          </a:p>
        </p:txBody>
      </p:sp>
      <p:sp>
        <p:nvSpPr>
          <p:cNvPr id="13" name="CasellaDiTesto 12">
            <a:extLst>
              <a:ext uri="{FF2B5EF4-FFF2-40B4-BE49-F238E27FC236}">
                <a16:creationId xmlns:a16="http://schemas.microsoft.com/office/drawing/2014/main" id="{DDE1A83E-D9F3-83BA-C534-1B8F62917C08}"/>
              </a:ext>
            </a:extLst>
          </p:cNvPr>
          <p:cNvSpPr txBox="1"/>
          <p:nvPr/>
        </p:nvSpPr>
        <p:spPr>
          <a:xfrm>
            <a:off x="5136638" y="4093707"/>
            <a:ext cx="6518871" cy="1446550"/>
          </a:xfrm>
          <a:prstGeom prst="rect">
            <a:avLst/>
          </a:prstGeom>
          <a:noFill/>
        </p:spPr>
        <p:txBody>
          <a:bodyPr wrap="square">
            <a:spAutoFit/>
          </a:bodyPr>
          <a:lstStyle/>
          <a:p>
            <a:pPr algn="ctr"/>
            <a:r>
              <a:rPr lang="it-IT" sz="2000" b="1" dirty="0">
                <a:solidFill>
                  <a:schemeClr val="bg1"/>
                </a:solidFill>
                <a:latin typeface="Source Sans Pro" panose="020B0503030403020204" pitchFamily="34" charset="0"/>
                <a:ea typeface="Source Sans Pro" panose="020B0503030403020204" pitchFamily="34" charset="0"/>
              </a:rPr>
              <a:t>VIMOS </a:t>
            </a:r>
            <a:r>
              <a:rPr lang="it-IT" sz="2000" dirty="0" err="1">
                <a:solidFill>
                  <a:schemeClr val="bg1"/>
                </a:solidFill>
                <a:latin typeface="Source Sans Pro" panose="020B0503030403020204" pitchFamily="34" charset="0"/>
                <a:ea typeface="Source Sans Pro" panose="020B0503030403020204" pitchFamily="34" charset="0"/>
              </a:rPr>
              <a:t>spectra</a:t>
            </a:r>
            <a:r>
              <a:rPr lang="it-IT" sz="2000" dirty="0">
                <a:solidFill>
                  <a:schemeClr val="bg1"/>
                </a:solidFill>
                <a:latin typeface="Source Sans Pro" panose="020B0503030403020204" pitchFamily="34" charset="0"/>
                <a:ea typeface="Source Sans Pro" panose="020B0503030403020204" pitchFamily="34" charset="0"/>
              </a:rPr>
              <a:t> (</a:t>
            </a:r>
            <a:r>
              <a:rPr lang="it-IT" sz="2000" b="1" dirty="0">
                <a:solidFill>
                  <a:schemeClr val="bg1"/>
                </a:solidFill>
                <a:latin typeface="Source Sans Pro" panose="020B0503030403020204" pitchFamily="34" charset="0"/>
                <a:ea typeface="Source Sans Pro" panose="020B0503030403020204" pitchFamily="34" charset="0"/>
              </a:rPr>
              <a:t>CLASH-VLT </a:t>
            </a:r>
            <a:r>
              <a:rPr lang="it-IT" sz="2000" dirty="0">
                <a:solidFill>
                  <a:schemeClr val="bg1"/>
                </a:solidFill>
                <a:latin typeface="Source Sans Pro" panose="020B0503030403020204" pitchFamily="34" charset="0"/>
                <a:ea typeface="Source Sans Pro" panose="020B0503030403020204" pitchFamily="34" charset="0"/>
              </a:rPr>
              <a:t>survey</a:t>
            </a:r>
            <a:r>
              <a:rPr lang="it-IT" sz="2000" b="1" dirty="0">
                <a:solidFill>
                  <a:schemeClr val="bg1"/>
                </a:solidFill>
                <a:latin typeface="Source Sans Pro" panose="020B0503030403020204" pitchFamily="34" charset="0"/>
                <a:ea typeface="Source Sans Pro" panose="020B0503030403020204" pitchFamily="34" charset="0"/>
              </a:rPr>
              <a:t>)</a:t>
            </a:r>
          </a:p>
          <a:p>
            <a:pPr algn="ctr"/>
            <a:r>
              <a:rPr lang="it-IT" sz="2000" dirty="0" err="1">
                <a:solidFill>
                  <a:schemeClr val="bg1"/>
                </a:solidFill>
                <a:latin typeface="Source Sans Pro" panose="020B0503030403020204" pitchFamily="34" charset="0"/>
                <a:ea typeface="Source Sans Pro" panose="020B0503030403020204" pitchFamily="34" charset="0"/>
              </a:rPr>
              <a:t>spectral</a:t>
            </a:r>
            <a:r>
              <a:rPr lang="it-IT" sz="2000" dirty="0">
                <a:solidFill>
                  <a:schemeClr val="bg1"/>
                </a:solidFill>
                <a:latin typeface="Source Sans Pro" panose="020B0503030403020204" pitchFamily="34" charset="0"/>
                <a:ea typeface="Source Sans Pro" panose="020B0503030403020204" pitchFamily="34" charset="0"/>
              </a:rPr>
              <a:t> </a:t>
            </a:r>
            <a:r>
              <a:rPr lang="it-IT" sz="2000" dirty="0" err="1">
                <a:solidFill>
                  <a:schemeClr val="bg1"/>
                </a:solidFill>
                <a:latin typeface="Source Sans Pro" panose="020B0503030403020204" pitchFamily="34" charset="0"/>
                <a:ea typeface="Source Sans Pro" panose="020B0503030403020204" pitchFamily="34" charset="0"/>
              </a:rPr>
              <a:t>classification</a:t>
            </a:r>
            <a:r>
              <a:rPr lang="it-IT" sz="2000" dirty="0">
                <a:solidFill>
                  <a:schemeClr val="bg1"/>
                </a:solidFill>
                <a:latin typeface="Source Sans Pro" panose="020B0503030403020204" pitchFamily="34" charset="0"/>
                <a:ea typeface="Source Sans Pro" panose="020B0503030403020204" pitchFamily="34" charset="0"/>
              </a:rPr>
              <a:t> &amp; features of </a:t>
            </a:r>
            <a:r>
              <a:rPr lang="it-IT" sz="2000" i="1" dirty="0">
                <a:solidFill>
                  <a:schemeClr val="bg1"/>
                </a:solidFill>
                <a:latin typeface="Source Sans Pro" panose="020B0503030403020204" pitchFamily="34" charset="0"/>
                <a:ea typeface="Source Sans Pro" panose="020B0503030403020204" pitchFamily="34" charset="0"/>
              </a:rPr>
              <a:t>Mercurio et al. (2021)</a:t>
            </a:r>
          </a:p>
          <a:p>
            <a:pPr algn="ctr"/>
            <a:r>
              <a:rPr lang="it-IT" sz="2800" b="1" dirty="0">
                <a:solidFill>
                  <a:schemeClr val="bg1"/>
                </a:solidFill>
                <a:latin typeface="Source Sans Pro" panose="020B0503030403020204" pitchFamily="34" charset="0"/>
                <a:ea typeface="Source Sans Pro" panose="020B0503030403020204" pitchFamily="34" charset="0"/>
              </a:rPr>
              <a:t>+</a:t>
            </a:r>
            <a:endParaRPr lang="it-IT" sz="2400" dirty="0">
              <a:solidFill>
                <a:schemeClr val="bg1"/>
              </a:solidFill>
              <a:latin typeface="Source Sans Pro" panose="020B0503030403020204" pitchFamily="34" charset="0"/>
              <a:ea typeface="Source Sans Pro" panose="020B0503030403020204" pitchFamily="34" charset="0"/>
            </a:endParaRPr>
          </a:p>
          <a:p>
            <a:pPr algn="ctr"/>
            <a:r>
              <a:rPr lang="it-IT" sz="2000" b="1" dirty="0">
                <a:solidFill>
                  <a:schemeClr val="bg1"/>
                </a:solidFill>
                <a:latin typeface="Source Sans Pro" panose="020B0503030403020204" pitchFamily="34" charset="0"/>
                <a:ea typeface="Source Sans Pro" panose="020B0503030403020204" pitchFamily="34" charset="0"/>
              </a:rPr>
              <a:t>VST </a:t>
            </a:r>
            <a:r>
              <a:rPr lang="it-IT" sz="2000" b="1" dirty="0" err="1">
                <a:solidFill>
                  <a:schemeClr val="bg1"/>
                </a:solidFill>
                <a:latin typeface="Source Sans Pro" panose="020B0503030403020204" pitchFamily="34" charset="0"/>
                <a:ea typeface="Source Sans Pro" panose="020B0503030403020204" pitchFamily="34" charset="0"/>
              </a:rPr>
              <a:t>OmegaCAM</a:t>
            </a:r>
            <a:r>
              <a:rPr lang="it-IT" sz="2000" dirty="0">
                <a:solidFill>
                  <a:schemeClr val="bg1"/>
                </a:solidFill>
                <a:latin typeface="Source Sans Pro" panose="020B0503030403020204" pitchFamily="34" charset="0"/>
                <a:ea typeface="Source Sans Pro" panose="020B0503030403020204" pitchFamily="34" charset="0"/>
              </a:rPr>
              <a:t> images </a:t>
            </a:r>
            <a:endParaRPr lang="it-IT" sz="2000" b="1" dirty="0">
              <a:solidFill>
                <a:schemeClr val="bg1"/>
              </a:solidFill>
              <a:latin typeface="Source Sans Pro" panose="020B0503030403020204" pitchFamily="34" charset="0"/>
              <a:ea typeface="Source Sans Pro" panose="020B0503030403020204" pitchFamily="34" charset="0"/>
            </a:endParaRPr>
          </a:p>
        </p:txBody>
      </p:sp>
      <p:grpSp>
        <p:nvGrpSpPr>
          <p:cNvPr id="31" name="Gruppo 30">
            <a:extLst>
              <a:ext uri="{FF2B5EF4-FFF2-40B4-BE49-F238E27FC236}">
                <a16:creationId xmlns:a16="http://schemas.microsoft.com/office/drawing/2014/main" id="{0DF9AF61-8781-55F5-A895-6BCE1B76778F}"/>
              </a:ext>
            </a:extLst>
          </p:cNvPr>
          <p:cNvGrpSpPr/>
          <p:nvPr/>
        </p:nvGrpSpPr>
        <p:grpSpPr>
          <a:xfrm>
            <a:off x="6164472" y="1715869"/>
            <a:ext cx="4463203" cy="1850921"/>
            <a:chOff x="5968684" y="680946"/>
            <a:chExt cx="5112647" cy="2120250"/>
          </a:xfrm>
        </p:grpSpPr>
        <p:sp>
          <p:nvSpPr>
            <p:cNvPr id="16" name="Rettangolo con angoli arrotondati 15">
              <a:extLst>
                <a:ext uri="{FF2B5EF4-FFF2-40B4-BE49-F238E27FC236}">
                  <a16:creationId xmlns:a16="http://schemas.microsoft.com/office/drawing/2014/main" id="{33078BE1-499C-96E9-43B8-0018BCC8BDE5}"/>
                </a:ext>
              </a:extLst>
            </p:cNvPr>
            <p:cNvSpPr/>
            <p:nvPr/>
          </p:nvSpPr>
          <p:spPr>
            <a:xfrm>
              <a:off x="7034278" y="680946"/>
              <a:ext cx="2981460" cy="772096"/>
            </a:xfrm>
            <a:prstGeom prst="roundRect">
              <a:avLst>
                <a:gd name="adj" fmla="val 26675"/>
              </a:avLst>
            </a:prstGeom>
            <a:noFill/>
            <a:ln w="28575">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2000" dirty="0">
                  <a:solidFill>
                    <a:schemeClr val="bg1"/>
                  </a:solidFill>
                  <a:latin typeface="Source Sans Pro" panose="020B0503030403020204" pitchFamily="34" charset="0"/>
                  <a:ea typeface="Source Sans Pro" panose="020B0503030403020204" pitchFamily="34" charset="0"/>
                </a:rPr>
                <a:t>Galaxy </a:t>
              </a:r>
              <a:r>
                <a:rPr lang="it-IT" sz="2000" dirty="0" err="1">
                  <a:solidFill>
                    <a:schemeClr val="bg1"/>
                  </a:solidFill>
                  <a:latin typeface="Source Sans Pro" panose="020B0503030403020204" pitchFamily="34" charset="0"/>
                  <a:ea typeface="Source Sans Pro" panose="020B0503030403020204" pitchFamily="34" charset="0"/>
                </a:rPr>
                <a:t>Classification</a:t>
              </a:r>
              <a:endParaRPr lang="it-IT" sz="2000" b="1" dirty="0">
                <a:solidFill>
                  <a:schemeClr val="bg1"/>
                </a:solidFill>
                <a:latin typeface="Source Sans Pro" panose="020B0503030403020204" pitchFamily="34" charset="0"/>
                <a:ea typeface="Source Sans Pro" panose="020B0503030403020204" pitchFamily="34" charset="0"/>
              </a:endParaRPr>
            </a:p>
          </p:txBody>
        </p:sp>
        <p:cxnSp>
          <p:nvCxnSpPr>
            <p:cNvPr id="18" name="Connettore a gomito 17">
              <a:extLst>
                <a:ext uri="{FF2B5EF4-FFF2-40B4-BE49-F238E27FC236}">
                  <a16:creationId xmlns:a16="http://schemas.microsoft.com/office/drawing/2014/main" id="{337F4D3D-E66B-865E-F6B3-F108F6124A00}"/>
                </a:ext>
              </a:extLst>
            </p:cNvPr>
            <p:cNvCxnSpPr>
              <a:cxnSpLocks/>
              <a:stCxn id="16" idx="2"/>
              <a:endCxn id="21" idx="0"/>
            </p:cNvCxnSpPr>
            <p:nvPr/>
          </p:nvCxnSpPr>
          <p:spPr>
            <a:xfrm rot="5400000">
              <a:off x="7491614" y="995706"/>
              <a:ext cx="576058" cy="1490730"/>
            </a:xfrm>
            <a:prstGeom prst="bentConnector3">
              <a:avLst>
                <a:gd name="adj1" fmla="val 49512"/>
              </a:avLst>
            </a:prstGeom>
            <a:ln w="28575">
              <a:solidFill>
                <a:schemeClr val="bg1">
                  <a:lumMod val="9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 name="Rettangolo con angoli arrotondati 20">
              <a:extLst>
                <a:ext uri="{FF2B5EF4-FFF2-40B4-BE49-F238E27FC236}">
                  <a16:creationId xmlns:a16="http://schemas.microsoft.com/office/drawing/2014/main" id="{156F88CA-31B5-BFD8-DAC7-2B0108822A26}"/>
                </a:ext>
              </a:extLst>
            </p:cNvPr>
            <p:cNvSpPr/>
            <p:nvPr/>
          </p:nvSpPr>
          <p:spPr>
            <a:xfrm>
              <a:off x="5968684" y="2029100"/>
              <a:ext cx="2131187" cy="772096"/>
            </a:xfrm>
            <a:prstGeom prst="roundRect">
              <a:avLst>
                <a:gd name="adj" fmla="val 26675"/>
              </a:avLst>
            </a:prstGeom>
            <a:noFill/>
            <a:ln w="28575">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2000" dirty="0">
                  <a:solidFill>
                    <a:schemeClr val="bg1"/>
                  </a:solidFill>
                  <a:latin typeface="Source Sans Pro" panose="020B0503030403020204" pitchFamily="34" charset="0"/>
                  <a:ea typeface="Source Sans Pro" panose="020B0503030403020204" pitchFamily="34" charset="0"/>
                </a:rPr>
                <a:t>Star-</a:t>
              </a:r>
              <a:r>
                <a:rPr lang="it-IT" sz="2000" dirty="0" err="1">
                  <a:solidFill>
                    <a:schemeClr val="bg1"/>
                  </a:solidFill>
                  <a:latin typeface="Source Sans Pro" panose="020B0503030403020204" pitchFamily="34" charset="0"/>
                  <a:ea typeface="Source Sans Pro" panose="020B0503030403020204" pitchFamily="34" charset="0"/>
                </a:rPr>
                <a:t>forming</a:t>
              </a:r>
              <a:endParaRPr lang="it-IT" sz="2000" b="1" dirty="0">
                <a:solidFill>
                  <a:schemeClr val="bg1"/>
                </a:solidFill>
                <a:latin typeface="Source Sans Pro" panose="020B0503030403020204" pitchFamily="34" charset="0"/>
                <a:ea typeface="Source Sans Pro" panose="020B0503030403020204" pitchFamily="34" charset="0"/>
              </a:endParaRPr>
            </a:p>
          </p:txBody>
        </p:sp>
        <p:sp>
          <p:nvSpPr>
            <p:cNvPr id="22" name="Rettangolo con angoli arrotondati 21">
              <a:extLst>
                <a:ext uri="{FF2B5EF4-FFF2-40B4-BE49-F238E27FC236}">
                  <a16:creationId xmlns:a16="http://schemas.microsoft.com/office/drawing/2014/main" id="{C5950B22-4161-B1E0-3933-54EF7A52B66F}"/>
                </a:ext>
              </a:extLst>
            </p:cNvPr>
            <p:cNvSpPr/>
            <p:nvPr/>
          </p:nvSpPr>
          <p:spPr>
            <a:xfrm>
              <a:off x="8950144" y="2022977"/>
              <a:ext cx="2131187" cy="772096"/>
            </a:xfrm>
            <a:prstGeom prst="roundRect">
              <a:avLst>
                <a:gd name="adj" fmla="val 26675"/>
              </a:avLst>
            </a:prstGeom>
            <a:noFill/>
            <a:ln w="28575">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2000" dirty="0">
                  <a:solidFill>
                    <a:schemeClr val="bg1"/>
                  </a:solidFill>
                  <a:latin typeface="Source Sans Pro" panose="020B0503030403020204" pitchFamily="34" charset="0"/>
                  <a:ea typeface="Source Sans Pro" panose="020B0503030403020204" pitchFamily="34" charset="0"/>
                </a:rPr>
                <a:t>Passive</a:t>
              </a:r>
              <a:endParaRPr lang="it-IT" sz="2000" b="1" dirty="0">
                <a:solidFill>
                  <a:schemeClr val="bg1"/>
                </a:solidFill>
                <a:latin typeface="Source Sans Pro" panose="020B0503030403020204" pitchFamily="34" charset="0"/>
                <a:ea typeface="Source Sans Pro" panose="020B0503030403020204" pitchFamily="34" charset="0"/>
              </a:endParaRPr>
            </a:p>
          </p:txBody>
        </p:sp>
        <p:cxnSp>
          <p:nvCxnSpPr>
            <p:cNvPr id="24" name="Connettore a gomito 23">
              <a:extLst>
                <a:ext uri="{FF2B5EF4-FFF2-40B4-BE49-F238E27FC236}">
                  <a16:creationId xmlns:a16="http://schemas.microsoft.com/office/drawing/2014/main" id="{F50E39B9-396E-2CB1-EC73-E5AC90197421}"/>
                </a:ext>
              </a:extLst>
            </p:cNvPr>
            <p:cNvCxnSpPr>
              <a:cxnSpLocks/>
              <a:stCxn id="16" idx="2"/>
              <a:endCxn id="22" idx="0"/>
            </p:cNvCxnSpPr>
            <p:nvPr/>
          </p:nvCxnSpPr>
          <p:spPr>
            <a:xfrm rot="16200000" flipH="1">
              <a:off x="8985406" y="992644"/>
              <a:ext cx="569935" cy="1490730"/>
            </a:xfrm>
            <a:prstGeom prst="bentConnector3">
              <a:avLst>
                <a:gd name="adj1" fmla="val 50000"/>
              </a:avLst>
            </a:prstGeom>
            <a:ln w="28575">
              <a:solidFill>
                <a:schemeClr val="bg1">
                  <a:lumMod val="9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36" name="Titolo 1">
            <a:extLst>
              <a:ext uri="{FF2B5EF4-FFF2-40B4-BE49-F238E27FC236}">
                <a16:creationId xmlns:a16="http://schemas.microsoft.com/office/drawing/2014/main" id="{2012C261-0A1A-98C2-855B-F329D83465AA}"/>
              </a:ext>
            </a:extLst>
          </p:cNvPr>
          <p:cNvSpPr txBox="1">
            <a:spLocks/>
          </p:cNvSpPr>
          <p:nvPr/>
        </p:nvSpPr>
        <p:spPr>
          <a:xfrm>
            <a:off x="424305" y="5717690"/>
            <a:ext cx="7785025" cy="125360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000" b="1" kern="1200">
                <a:solidFill>
                  <a:schemeClr val="tx1"/>
                </a:solidFill>
                <a:latin typeface="+mj-lt"/>
                <a:ea typeface="+mj-ea"/>
                <a:cs typeface="+mj-cs"/>
              </a:defRPr>
            </a:lvl1pPr>
          </a:lstStyle>
          <a:p>
            <a:pPr algn="l">
              <a:lnSpc>
                <a:spcPct val="110000"/>
              </a:lnSpc>
            </a:pPr>
            <a:r>
              <a:rPr lang="it-IT" sz="1200" b="0" dirty="0" err="1">
                <a:solidFill>
                  <a:schemeClr val="bg1">
                    <a:lumMod val="95000"/>
                  </a:schemeClr>
                </a:solidFill>
                <a:effectLst/>
                <a:latin typeface="Source Sans Pro" panose="020B0503030403020204" pitchFamily="34" charset="0"/>
                <a:ea typeface="Source Sans Pro" panose="020B0503030403020204" pitchFamily="34" charset="0"/>
              </a:rPr>
              <a:t>References</a:t>
            </a:r>
            <a:r>
              <a:rPr lang="it-IT" sz="1200" b="0" dirty="0">
                <a:solidFill>
                  <a:schemeClr val="bg1">
                    <a:lumMod val="95000"/>
                  </a:schemeClr>
                </a:solidFill>
                <a:effectLst/>
                <a:latin typeface="Source Sans Pro" panose="020B0503030403020204" pitchFamily="34" charset="0"/>
                <a:ea typeface="Source Sans Pro" panose="020B0503030403020204" pitchFamily="34" charset="0"/>
              </a:rPr>
              <a:t>:</a:t>
            </a:r>
          </a:p>
          <a:p>
            <a:pPr algn="l">
              <a:lnSpc>
                <a:spcPct val="110000"/>
              </a:lnSpc>
            </a:pPr>
            <a:r>
              <a:rPr lang="it-IT" sz="1200" dirty="0">
                <a:solidFill>
                  <a:schemeClr val="bg1">
                    <a:lumMod val="95000"/>
                  </a:schemeClr>
                </a:solidFill>
                <a:effectLst/>
                <a:latin typeface="Source Sans Pro" panose="020B0503030403020204" pitchFamily="34" charset="0"/>
                <a:ea typeface="Source Sans Pro" panose="020B0503030403020204" pitchFamily="34" charset="0"/>
              </a:rPr>
              <a:t>Rosati et al. (2014)</a:t>
            </a:r>
            <a:r>
              <a:rPr lang="it-IT" sz="1200" b="0" dirty="0">
                <a:solidFill>
                  <a:schemeClr val="bg1">
                    <a:lumMod val="95000"/>
                  </a:schemeClr>
                </a:solidFill>
                <a:effectLst/>
                <a:latin typeface="Source Sans Pro" panose="020B0503030403020204" pitchFamily="34" charset="0"/>
                <a:ea typeface="Source Sans Pro" panose="020B0503030403020204" pitchFamily="34" charset="0"/>
              </a:rPr>
              <a:t>, </a:t>
            </a:r>
            <a:r>
              <a:rPr lang="en-US" sz="1200" b="0" i="1" dirty="0">
                <a:solidFill>
                  <a:schemeClr val="bg1">
                    <a:lumMod val="95000"/>
                  </a:schemeClr>
                </a:solidFill>
                <a:effectLst/>
                <a:latin typeface="Source Sans Pro" panose="020B0503030403020204" pitchFamily="34" charset="0"/>
                <a:ea typeface="Source Sans Pro" panose="020B0503030403020204" pitchFamily="34" charset="0"/>
              </a:rPr>
              <a:t>CLASH-VLT: A VIMOS Large </a:t>
            </a:r>
            <a:r>
              <a:rPr lang="en-US" sz="1200" b="0" i="1" dirty="0" err="1">
                <a:solidFill>
                  <a:schemeClr val="bg1">
                    <a:lumMod val="95000"/>
                  </a:schemeClr>
                </a:solidFill>
                <a:effectLst/>
                <a:latin typeface="Source Sans Pro" panose="020B0503030403020204" pitchFamily="34" charset="0"/>
                <a:ea typeface="Source Sans Pro" panose="020B0503030403020204" pitchFamily="34" charset="0"/>
              </a:rPr>
              <a:t>Programme</a:t>
            </a:r>
            <a:r>
              <a:rPr lang="en-US" sz="1200" b="0" i="1" dirty="0">
                <a:solidFill>
                  <a:schemeClr val="bg1">
                    <a:lumMod val="95000"/>
                  </a:schemeClr>
                </a:solidFill>
                <a:effectLst/>
                <a:latin typeface="Source Sans Pro" panose="020B0503030403020204" pitchFamily="34" charset="0"/>
                <a:ea typeface="Source Sans Pro" panose="020B0503030403020204" pitchFamily="34" charset="0"/>
              </a:rPr>
              <a:t> to Map the Dark Matter Mass Distribution in Galaxy Clusters and Probe Distant Lensed Galaxies</a:t>
            </a:r>
            <a:endParaRPr lang="it-IT" sz="1200" b="0" i="1" dirty="0">
              <a:solidFill>
                <a:schemeClr val="bg1">
                  <a:lumMod val="95000"/>
                </a:schemeClr>
              </a:solidFill>
              <a:effectLst/>
              <a:latin typeface="Source Sans Pro" panose="020B0503030403020204" pitchFamily="34" charset="0"/>
              <a:ea typeface="Source Sans Pro" panose="020B0503030403020204" pitchFamily="34" charset="0"/>
            </a:endParaRPr>
          </a:p>
          <a:p>
            <a:pPr algn="l">
              <a:lnSpc>
                <a:spcPct val="110000"/>
              </a:lnSpc>
            </a:pPr>
            <a:r>
              <a:rPr lang="it-IT" sz="1200" dirty="0">
                <a:solidFill>
                  <a:schemeClr val="bg1">
                    <a:lumMod val="95000"/>
                  </a:schemeClr>
                </a:solidFill>
                <a:effectLst/>
                <a:latin typeface="Source Sans Pro" panose="020B0503030403020204" pitchFamily="34" charset="0"/>
                <a:ea typeface="Source Sans Pro" panose="020B0503030403020204" pitchFamily="34" charset="0"/>
              </a:rPr>
              <a:t>Mercurio et al. (2021)</a:t>
            </a:r>
            <a:r>
              <a:rPr lang="it-IT" sz="1200" b="0" dirty="0">
                <a:solidFill>
                  <a:schemeClr val="bg1">
                    <a:lumMod val="95000"/>
                  </a:schemeClr>
                </a:solidFill>
                <a:effectLst/>
                <a:latin typeface="Source Sans Pro" panose="020B0503030403020204" pitchFamily="34" charset="0"/>
                <a:ea typeface="Source Sans Pro" panose="020B0503030403020204" pitchFamily="34" charset="0"/>
              </a:rPr>
              <a:t>, </a:t>
            </a:r>
            <a:r>
              <a:rPr lang="en-US" sz="1200" b="0" i="1" dirty="0">
                <a:solidFill>
                  <a:schemeClr val="bg1">
                    <a:lumMod val="95000"/>
                  </a:schemeClr>
                </a:solidFill>
                <a:effectLst/>
                <a:latin typeface="Source Sans Pro" panose="020B0503030403020204" pitchFamily="34" charset="0"/>
                <a:ea typeface="Source Sans Pro" panose="020B0503030403020204" pitchFamily="34" charset="0"/>
              </a:rPr>
              <a:t>CLASH-VLT: Abell S1063. Cluster assembly history and spectroscopic catalogue</a:t>
            </a:r>
          </a:p>
          <a:p>
            <a:pPr algn="l">
              <a:lnSpc>
                <a:spcPct val="110000"/>
              </a:lnSpc>
            </a:pPr>
            <a:endParaRPr lang="it-IT" sz="1200" b="0" dirty="0">
              <a:solidFill>
                <a:schemeClr val="bg1">
                  <a:lumMod val="95000"/>
                </a:schemeClr>
              </a:solidFill>
              <a:effectLst/>
              <a:latin typeface="Source Sans Pro" panose="020B0503030403020204" pitchFamily="34" charset="0"/>
              <a:ea typeface="Source Sans Pro" panose="020B0503030403020204" pitchFamily="34" charset="0"/>
            </a:endParaRPr>
          </a:p>
        </p:txBody>
      </p:sp>
      <p:sp>
        <p:nvSpPr>
          <p:cNvPr id="37" name="Titolo 1">
            <a:extLst>
              <a:ext uri="{FF2B5EF4-FFF2-40B4-BE49-F238E27FC236}">
                <a16:creationId xmlns:a16="http://schemas.microsoft.com/office/drawing/2014/main" id="{395E10DE-AC6A-E3D6-EACC-C4AA8999A098}"/>
              </a:ext>
            </a:extLst>
          </p:cNvPr>
          <p:cNvSpPr txBox="1">
            <a:spLocks/>
          </p:cNvSpPr>
          <p:nvPr/>
        </p:nvSpPr>
        <p:spPr>
          <a:xfrm>
            <a:off x="8844834" y="6365475"/>
            <a:ext cx="3347166" cy="49252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000" b="1" kern="1200">
                <a:solidFill>
                  <a:schemeClr val="tx1"/>
                </a:solidFill>
                <a:latin typeface="+mj-lt"/>
                <a:ea typeface="+mj-ea"/>
                <a:cs typeface="+mj-cs"/>
              </a:defRPr>
            </a:lvl1pPr>
          </a:lstStyle>
          <a:p>
            <a:pPr>
              <a:lnSpc>
                <a:spcPct val="110000"/>
              </a:lnSpc>
            </a:pPr>
            <a:r>
              <a:rPr lang="it-IT" sz="1800" b="0" i="1" dirty="0">
                <a:solidFill>
                  <a:schemeClr val="bg1">
                    <a:lumMod val="95000"/>
                  </a:schemeClr>
                </a:solidFill>
                <a:effectLst/>
                <a:latin typeface="Source Sans Pro" panose="020B0503030403020204" pitchFamily="34" charset="0"/>
                <a:ea typeface="Source Sans Pro" panose="020B0503030403020204" pitchFamily="34" charset="0"/>
              </a:rPr>
              <a:t>INAF SCHOOL OF AI – 15 April 2026</a:t>
            </a:r>
            <a:r>
              <a:rPr lang="it-IT" sz="1800" b="0" dirty="0">
                <a:solidFill>
                  <a:schemeClr val="bg1">
                    <a:lumMod val="95000"/>
                  </a:schemeClr>
                </a:solidFill>
                <a:effectLst/>
                <a:latin typeface="Source Sans Pro" panose="020B0503030403020204" pitchFamily="34" charset="0"/>
                <a:ea typeface="Source Sans Pro" panose="020B0503030403020204" pitchFamily="34" charset="0"/>
              </a:rPr>
              <a:t>  </a:t>
            </a:r>
          </a:p>
        </p:txBody>
      </p:sp>
      <p:grpSp>
        <p:nvGrpSpPr>
          <p:cNvPr id="23" name="Gruppo 22">
            <a:extLst>
              <a:ext uri="{FF2B5EF4-FFF2-40B4-BE49-F238E27FC236}">
                <a16:creationId xmlns:a16="http://schemas.microsoft.com/office/drawing/2014/main" id="{A3C69A97-10A2-1408-6AB6-034C8C785E02}"/>
              </a:ext>
            </a:extLst>
          </p:cNvPr>
          <p:cNvGrpSpPr/>
          <p:nvPr/>
        </p:nvGrpSpPr>
        <p:grpSpPr>
          <a:xfrm>
            <a:off x="5642397" y="182100"/>
            <a:ext cx="6296393" cy="1127155"/>
            <a:chOff x="4868212" y="973153"/>
            <a:chExt cx="6296393" cy="1127155"/>
          </a:xfrm>
        </p:grpSpPr>
        <p:grpSp>
          <p:nvGrpSpPr>
            <p:cNvPr id="14" name="Gruppo 13">
              <a:extLst>
                <a:ext uri="{FF2B5EF4-FFF2-40B4-BE49-F238E27FC236}">
                  <a16:creationId xmlns:a16="http://schemas.microsoft.com/office/drawing/2014/main" id="{50F515CE-7D35-326A-929C-2A807C21D8D1}"/>
                </a:ext>
              </a:extLst>
            </p:cNvPr>
            <p:cNvGrpSpPr/>
            <p:nvPr/>
          </p:nvGrpSpPr>
          <p:grpSpPr>
            <a:xfrm>
              <a:off x="4868212" y="973153"/>
              <a:ext cx="6201180" cy="1127155"/>
              <a:chOff x="3223863" y="154045"/>
              <a:chExt cx="4807196" cy="1021611"/>
            </a:xfrm>
          </p:grpSpPr>
          <p:sp>
            <p:nvSpPr>
              <p:cNvPr id="15" name="Rettangolo con angoli arrotondati 14">
                <a:extLst>
                  <a:ext uri="{FF2B5EF4-FFF2-40B4-BE49-F238E27FC236}">
                    <a16:creationId xmlns:a16="http://schemas.microsoft.com/office/drawing/2014/main" id="{1ED399B2-C1CD-5B8B-0EE8-0CEC41D3EC9D}"/>
                  </a:ext>
                </a:extLst>
              </p:cNvPr>
              <p:cNvSpPr/>
              <p:nvPr/>
            </p:nvSpPr>
            <p:spPr>
              <a:xfrm>
                <a:off x="3223863" y="154045"/>
                <a:ext cx="4807196" cy="1021611"/>
              </a:xfrm>
              <a:prstGeom prst="roundRect">
                <a:avLst/>
              </a:prstGeom>
              <a:no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0" name="Connettore diritto 19">
                <a:extLst>
                  <a:ext uri="{FF2B5EF4-FFF2-40B4-BE49-F238E27FC236}">
                    <a16:creationId xmlns:a16="http://schemas.microsoft.com/office/drawing/2014/main" id="{47D6518B-3EF8-5C03-4518-4C669DD7E83D}"/>
                  </a:ext>
                </a:extLst>
              </p:cNvPr>
              <p:cNvCxnSpPr>
                <a:cxnSpLocks/>
              </p:cNvCxnSpPr>
              <p:nvPr/>
            </p:nvCxnSpPr>
            <p:spPr>
              <a:xfrm>
                <a:off x="6970124" y="263260"/>
                <a:ext cx="0" cy="776276"/>
              </a:xfrm>
              <a:prstGeom prst="line">
                <a:avLst/>
              </a:prstGeom>
              <a:ln w="127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11" name="CasellaDiTesto 10">
              <a:extLst>
                <a:ext uri="{FF2B5EF4-FFF2-40B4-BE49-F238E27FC236}">
                  <a16:creationId xmlns:a16="http://schemas.microsoft.com/office/drawing/2014/main" id="{A22F8F8C-E595-F140-A04B-384E2BE2A92F}"/>
                </a:ext>
              </a:extLst>
            </p:cNvPr>
            <p:cNvSpPr txBox="1"/>
            <p:nvPr/>
          </p:nvSpPr>
          <p:spPr>
            <a:xfrm>
              <a:off x="9783259" y="1213565"/>
              <a:ext cx="1381346" cy="646331"/>
            </a:xfrm>
            <a:prstGeom prst="rect">
              <a:avLst/>
            </a:prstGeom>
            <a:noFill/>
          </p:spPr>
          <p:txBody>
            <a:bodyPr wrap="square">
              <a:spAutoFit/>
            </a:bodyPr>
            <a:lstStyle/>
            <a:p>
              <a:r>
                <a:rPr lang="en-US" dirty="0">
                  <a:solidFill>
                    <a:schemeClr val="bg1"/>
                  </a:solidFill>
                  <a:latin typeface="Source Sans Pro" panose="020B0503030403020204" pitchFamily="34" charset="0"/>
                  <a:ea typeface="Source Sans Pro" panose="020B0503030403020204" pitchFamily="34" charset="0"/>
                </a:rPr>
                <a:t>M. Brescia</a:t>
              </a:r>
            </a:p>
            <a:p>
              <a:r>
                <a:rPr lang="en-US" dirty="0">
                  <a:solidFill>
                    <a:schemeClr val="bg1"/>
                  </a:solidFill>
                  <a:latin typeface="Source Sans Pro" panose="020B0503030403020204" pitchFamily="34" charset="0"/>
                  <a:ea typeface="Source Sans Pro" panose="020B0503030403020204" pitchFamily="34" charset="0"/>
                </a:rPr>
                <a:t>A. Mercurio</a:t>
              </a:r>
              <a:endParaRPr lang="it-IT" dirty="0"/>
            </a:p>
          </p:txBody>
        </p:sp>
        <p:sp>
          <p:nvSpPr>
            <p:cNvPr id="9" name="CasellaDiTesto 8">
              <a:extLst>
                <a:ext uri="{FF2B5EF4-FFF2-40B4-BE49-F238E27FC236}">
                  <a16:creationId xmlns:a16="http://schemas.microsoft.com/office/drawing/2014/main" id="{40099A61-6164-C438-3399-0A396A404B23}"/>
                </a:ext>
              </a:extLst>
            </p:cNvPr>
            <p:cNvSpPr txBox="1"/>
            <p:nvPr/>
          </p:nvSpPr>
          <p:spPr>
            <a:xfrm>
              <a:off x="4966556" y="1080773"/>
              <a:ext cx="4721490" cy="923330"/>
            </a:xfrm>
            <a:prstGeom prst="rect">
              <a:avLst/>
            </a:prstGeom>
            <a:noFill/>
          </p:spPr>
          <p:txBody>
            <a:bodyPr wrap="square">
              <a:spAutoFit/>
            </a:bodyPr>
            <a:lstStyle/>
            <a:p>
              <a:r>
                <a:rPr lang="en-US" dirty="0">
                  <a:solidFill>
                    <a:schemeClr val="bg1"/>
                  </a:solidFill>
                  <a:latin typeface="Source Sans Pro" panose="020B0503030403020204" pitchFamily="34" charset="0"/>
                  <a:ea typeface="Source Sans Pro" panose="020B0503030403020204" pitchFamily="34" charset="0"/>
                </a:rPr>
                <a:t>M.Sc. Thesis:</a:t>
              </a:r>
            </a:p>
            <a:p>
              <a:r>
                <a:rPr lang="en-US" i="1" dirty="0">
                  <a:solidFill>
                    <a:schemeClr val="bg1"/>
                  </a:solidFill>
                  <a:latin typeface="Source Sans Pro" panose="020B0503030403020204" pitchFamily="34" charset="0"/>
                  <a:ea typeface="Source Sans Pro" panose="020B0503030403020204" pitchFamily="34" charset="0"/>
                </a:rPr>
                <a:t>An Innovative Approach for Galaxy Classification Based on Intelligent Systems</a:t>
              </a:r>
            </a:p>
          </p:txBody>
        </p:sp>
      </p:grpSp>
    </p:spTree>
    <p:extLst>
      <p:ext uri="{BB962C8B-B14F-4D97-AF65-F5344CB8AC3E}">
        <p14:creationId xmlns:p14="http://schemas.microsoft.com/office/powerpoint/2010/main" val="2046189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B0E14"/>
        </a:solidFill>
        <a:effectLst/>
      </p:bgPr>
    </p:bg>
    <p:spTree>
      <p:nvGrpSpPr>
        <p:cNvPr id="1" name="">
          <a:extLst>
            <a:ext uri="{FF2B5EF4-FFF2-40B4-BE49-F238E27FC236}">
              <a16:creationId xmlns:a16="http://schemas.microsoft.com/office/drawing/2014/main" id="{B2B3BD1A-0A5D-1383-CD86-DDE741ACCDDB}"/>
            </a:ext>
          </a:extLst>
        </p:cNvPr>
        <p:cNvGrpSpPr/>
        <p:nvPr/>
      </p:nvGrpSpPr>
      <p:grpSpPr>
        <a:xfrm>
          <a:off x="0" y="0"/>
          <a:ext cx="0" cy="0"/>
          <a:chOff x="0" y="0"/>
          <a:chExt cx="0" cy="0"/>
        </a:xfrm>
      </p:grpSpPr>
      <p:sp>
        <p:nvSpPr>
          <p:cNvPr id="8" name="Titolo 1">
            <a:extLst>
              <a:ext uri="{FF2B5EF4-FFF2-40B4-BE49-F238E27FC236}">
                <a16:creationId xmlns:a16="http://schemas.microsoft.com/office/drawing/2014/main" id="{B4466EDE-B67D-23E9-1906-7845AD3BAD19}"/>
              </a:ext>
            </a:extLst>
          </p:cNvPr>
          <p:cNvSpPr txBox="1">
            <a:spLocks/>
          </p:cNvSpPr>
          <p:nvPr/>
        </p:nvSpPr>
        <p:spPr>
          <a:xfrm>
            <a:off x="251392" y="86060"/>
            <a:ext cx="6452062" cy="7720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sz="4000" dirty="0">
                <a:solidFill>
                  <a:schemeClr val="bg1">
                    <a:lumMod val="95000"/>
                  </a:schemeClr>
                </a:solidFill>
                <a:effectLst/>
                <a:latin typeface="Source Sans Pro SemiBold" panose="020B0603030403020204" pitchFamily="34" charset="0"/>
                <a:ea typeface="Source Sans Pro SemiBold" panose="020B0603030403020204" pitchFamily="34" charset="0"/>
              </a:rPr>
              <a:t>The Problem […</a:t>
            </a:r>
            <a:r>
              <a:rPr lang="en-US" sz="4000" i="1" dirty="0">
                <a:solidFill>
                  <a:schemeClr val="bg1">
                    <a:lumMod val="95000"/>
                  </a:schemeClr>
                </a:solidFill>
                <a:effectLst/>
                <a:latin typeface="Source Sans Pro SemiBold" panose="020B0603030403020204" pitchFamily="34" charset="0"/>
                <a:ea typeface="Source Sans Pro SemiBold" panose="020B0603030403020204" pitchFamily="34" charset="0"/>
              </a:rPr>
              <a:t>informatics</a:t>
            </a:r>
            <a:r>
              <a:rPr lang="en-US" sz="4000" dirty="0">
                <a:solidFill>
                  <a:schemeClr val="bg1">
                    <a:lumMod val="95000"/>
                  </a:schemeClr>
                </a:solidFill>
                <a:effectLst/>
                <a:latin typeface="Source Sans Pro SemiBold" panose="020B0603030403020204" pitchFamily="34" charset="0"/>
                <a:ea typeface="Source Sans Pro SemiBold" panose="020B0603030403020204" pitchFamily="34" charset="0"/>
              </a:rPr>
              <a:t>]</a:t>
            </a:r>
            <a:endParaRPr lang="it-IT" sz="4000" dirty="0">
              <a:solidFill>
                <a:schemeClr val="bg1">
                  <a:lumMod val="95000"/>
                </a:schemeClr>
              </a:solidFill>
              <a:effectLst/>
              <a:latin typeface="Source Sans Pro SemiBold" panose="020B0603030403020204" pitchFamily="34" charset="0"/>
              <a:ea typeface="Source Sans Pro SemiBold" panose="020B0603030403020204" pitchFamily="34" charset="0"/>
            </a:endParaRPr>
          </a:p>
        </p:txBody>
      </p:sp>
      <p:sp>
        <p:nvSpPr>
          <p:cNvPr id="37" name="Titolo 1">
            <a:extLst>
              <a:ext uri="{FF2B5EF4-FFF2-40B4-BE49-F238E27FC236}">
                <a16:creationId xmlns:a16="http://schemas.microsoft.com/office/drawing/2014/main" id="{2B3554EF-0E31-A1E5-C274-884B9F826A03}"/>
              </a:ext>
            </a:extLst>
          </p:cNvPr>
          <p:cNvSpPr txBox="1">
            <a:spLocks/>
          </p:cNvSpPr>
          <p:nvPr/>
        </p:nvSpPr>
        <p:spPr>
          <a:xfrm>
            <a:off x="8844834" y="6365475"/>
            <a:ext cx="3347166" cy="49252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000" b="1" kern="1200">
                <a:solidFill>
                  <a:schemeClr val="tx1"/>
                </a:solidFill>
                <a:latin typeface="+mj-lt"/>
                <a:ea typeface="+mj-ea"/>
                <a:cs typeface="+mj-cs"/>
              </a:defRPr>
            </a:lvl1pPr>
          </a:lstStyle>
          <a:p>
            <a:pPr>
              <a:lnSpc>
                <a:spcPct val="110000"/>
              </a:lnSpc>
            </a:pPr>
            <a:r>
              <a:rPr lang="it-IT" sz="1800" b="0" i="1" dirty="0">
                <a:solidFill>
                  <a:schemeClr val="bg1">
                    <a:lumMod val="95000"/>
                  </a:schemeClr>
                </a:solidFill>
                <a:effectLst/>
                <a:latin typeface="Source Sans Pro" panose="020B0503030403020204" pitchFamily="34" charset="0"/>
                <a:ea typeface="Source Sans Pro" panose="020B0503030403020204" pitchFamily="34" charset="0"/>
              </a:rPr>
              <a:t>INAF SCHOOL OF AI – 15 April 2026</a:t>
            </a:r>
            <a:r>
              <a:rPr lang="it-IT" sz="1800" b="0" dirty="0">
                <a:solidFill>
                  <a:schemeClr val="bg1">
                    <a:lumMod val="95000"/>
                  </a:schemeClr>
                </a:solidFill>
                <a:effectLst/>
                <a:latin typeface="Source Sans Pro" panose="020B0503030403020204" pitchFamily="34" charset="0"/>
                <a:ea typeface="Source Sans Pro" panose="020B0503030403020204" pitchFamily="34" charset="0"/>
              </a:rPr>
              <a:t>  </a:t>
            </a:r>
          </a:p>
        </p:txBody>
      </p:sp>
      <p:sp>
        <p:nvSpPr>
          <p:cNvPr id="3" name="CasellaDiTesto 2">
            <a:extLst>
              <a:ext uri="{FF2B5EF4-FFF2-40B4-BE49-F238E27FC236}">
                <a16:creationId xmlns:a16="http://schemas.microsoft.com/office/drawing/2014/main" id="{87EA9B0A-B31B-E5FA-922F-30F1FD417CA3}"/>
              </a:ext>
            </a:extLst>
          </p:cNvPr>
          <p:cNvSpPr txBox="1"/>
          <p:nvPr/>
        </p:nvSpPr>
        <p:spPr>
          <a:xfrm>
            <a:off x="2414518" y="2159417"/>
            <a:ext cx="7985442" cy="3440685"/>
          </a:xfrm>
          <a:prstGeom prst="rect">
            <a:avLst/>
          </a:prstGeom>
          <a:noFill/>
        </p:spPr>
        <p:txBody>
          <a:bodyPr wrap="square">
            <a:spAutoFit/>
          </a:bodyPr>
          <a:lstStyle/>
          <a:p>
            <a:pPr>
              <a:lnSpc>
                <a:spcPct val="150000"/>
              </a:lnSpc>
            </a:pPr>
            <a:r>
              <a:rPr lang="it-IT" sz="3200" dirty="0">
                <a:solidFill>
                  <a:schemeClr val="bg1"/>
                </a:solidFill>
                <a:latin typeface="Source Sans Pro" panose="020B0503030403020204" pitchFamily="34" charset="0"/>
                <a:ea typeface="Source Sans Pro" panose="020B0503030403020204" pitchFamily="34" charset="0"/>
              </a:rPr>
              <a:t>…</a:t>
            </a:r>
            <a:r>
              <a:rPr lang="it-IT" sz="3200" dirty="0" err="1">
                <a:solidFill>
                  <a:schemeClr val="bg1"/>
                </a:solidFill>
                <a:latin typeface="Source Sans Pro" panose="020B0503030403020204" pitchFamily="34" charset="0"/>
                <a:ea typeface="Source Sans Pro" panose="020B0503030403020204" pitchFamily="34" charset="0"/>
              </a:rPr>
              <a:t>what</a:t>
            </a:r>
            <a:r>
              <a:rPr lang="it-IT" sz="3200" dirty="0">
                <a:solidFill>
                  <a:schemeClr val="bg1"/>
                </a:solidFill>
                <a:latin typeface="Source Sans Pro" panose="020B0503030403020204" pitchFamily="34" charset="0"/>
                <a:ea typeface="Source Sans Pro" panose="020B0503030403020204" pitchFamily="34" charset="0"/>
              </a:rPr>
              <a:t> </a:t>
            </a:r>
            <a:r>
              <a:rPr lang="it-IT" sz="3200" dirty="0" err="1">
                <a:solidFill>
                  <a:schemeClr val="bg1"/>
                </a:solidFill>
                <a:latin typeface="Source Sans Pro" panose="020B0503030403020204" pitchFamily="34" charset="0"/>
                <a:ea typeface="Source Sans Pro" panose="020B0503030403020204" pitchFamily="34" charset="0"/>
              </a:rPr>
              <a:t>if</a:t>
            </a:r>
            <a:r>
              <a:rPr lang="it-IT" sz="3200" dirty="0">
                <a:solidFill>
                  <a:schemeClr val="bg1"/>
                </a:solidFill>
                <a:latin typeface="Source Sans Pro" panose="020B0503030403020204" pitchFamily="34" charset="0"/>
                <a:ea typeface="Source Sans Pro" panose="020B0503030403020204" pitchFamily="34" charset="0"/>
              </a:rPr>
              <a:t>:</a:t>
            </a:r>
            <a:endParaRPr lang="it-IT" sz="2400" dirty="0">
              <a:solidFill>
                <a:schemeClr val="bg1"/>
              </a:solidFill>
              <a:latin typeface="Source Sans Pro" panose="020B0503030403020204" pitchFamily="34" charset="0"/>
              <a:ea typeface="Source Sans Pro" panose="020B0503030403020204" pitchFamily="34" charset="0"/>
            </a:endParaRPr>
          </a:p>
          <a:p>
            <a:pPr marL="914400" lvl="1" indent="-457200">
              <a:lnSpc>
                <a:spcPct val="150000"/>
              </a:lnSpc>
              <a:buFont typeface="Arial" panose="020B0604020202020204" pitchFamily="34" charset="0"/>
              <a:buChar char="•"/>
            </a:pPr>
            <a:r>
              <a:rPr lang="it-IT" sz="2800" dirty="0">
                <a:solidFill>
                  <a:schemeClr val="bg1"/>
                </a:solidFill>
                <a:latin typeface="Source Sans Pro" panose="020B0503030403020204" pitchFamily="34" charset="0"/>
                <a:ea typeface="Source Sans Pro" panose="020B0503030403020204" pitchFamily="34" charset="0"/>
              </a:rPr>
              <a:t>No labels?</a:t>
            </a:r>
          </a:p>
          <a:p>
            <a:pPr marL="914400" lvl="1" indent="-457200">
              <a:lnSpc>
                <a:spcPct val="150000"/>
              </a:lnSpc>
              <a:buFont typeface="Arial" panose="020B0604020202020204" pitchFamily="34" charset="0"/>
              <a:buChar char="•"/>
            </a:pPr>
            <a:r>
              <a:rPr lang="it-IT" sz="2800" dirty="0">
                <a:solidFill>
                  <a:schemeClr val="bg1"/>
                </a:solidFill>
                <a:latin typeface="Source Sans Pro" panose="020B0503030403020204" pitchFamily="34" charset="0"/>
                <a:ea typeface="Source Sans Pro" panose="020B0503030403020204" pitchFamily="34" charset="0"/>
              </a:rPr>
              <a:t>Multiple </a:t>
            </a:r>
            <a:r>
              <a:rPr lang="it-IT" sz="2800" dirty="0" err="1">
                <a:solidFill>
                  <a:schemeClr val="bg1"/>
                </a:solidFill>
                <a:latin typeface="Source Sans Pro" panose="020B0503030403020204" pitchFamily="34" charset="0"/>
                <a:ea typeface="Source Sans Pro" panose="020B0503030403020204" pitchFamily="34" charset="0"/>
              </a:rPr>
              <a:t>complementary</a:t>
            </a:r>
            <a:r>
              <a:rPr lang="it-IT" sz="2800" dirty="0">
                <a:solidFill>
                  <a:schemeClr val="bg1"/>
                </a:solidFill>
                <a:latin typeface="Source Sans Pro" panose="020B0503030403020204" pitchFamily="34" charset="0"/>
                <a:ea typeface="Source Sans Pro" panose="020B0503030403020204" pitchFamily="34" charset="0"/>
              </a:rPr>
              <a:t> informative data (images, </a:t>
            </a:r>
            <a:r>
              <a:rPr lang="it-IT" sz="2800" dirty="0" err="1">
                <a:solidFill>
                  <a:schemeClr val="bg1"/>
                </a:solidFill>
                <a:latin typeface="Source Sans Pro" panose="020B0503030403020204" pitchFamily="34" charset="0"/>
                <a:ea typeface="Source Sans Pro" panose="020B0503030403020204" pitchFamily="34" charset="0"/>
              </a:rPr>
              <a:t>spectra</a:t>
            </a:r>
            <a:r>
              <a:rPr lang="it-IT" sz="2800" dirty="0">
                <a:solidFill>
                  <a:schemeClr val="bg1"/>
                </a:solidFill>
                <a:latin typeface="Source Sans Pro" panose="020B0503030403020204" pitchFamily="34" charset="0"/>
                <a:ea typeface="Source Sans Pro" panose="020B0503030403020204" pitchFamily="34" charset="0"/>
              </a:rPr>
              <a:t>, light </a:t>
            </a:r>
            <a:r>
              <a:rPr lang="it-IT" sz="2800" dirty="0" err="1">
                <a:solidFill>
                  <a:schemeClr val="bg1"/>
                </a:solidFill>
                <a:latin typeface="Source Sans Pro" panose="020B0503030403020204" pitchFamily="34" charset="0"/>
                <a:ea typeface="Source Sans Pro" panose="020B0503030403020204" pitchFamily="34" charset="0"/>
              </a:rPr>
              <a:t>curves</a:t>
            </a:r>
            <a:r>
              <a:rPr lang="it-IT" sz="2800" dirty="0">
                <a:solidFill>
                  <a:schemeClr val="bg1"/>
                </a:solidFill>
                <a:latin typeface="Source Sans Pro" panose="020B0503030403020204" pitchFamily="34" charset="0"/>
                <a:ea typeface="Source Sans Pro" panose="020B0503030403020204" pitchFamily="34" charset="0"/>
              </a:rPr>
              <a:t>, metadata…)?</a:t>
            </a:r>
          </a:p>
          <a:p>
            <a:pPr marL="914400" lvl="1" indent="-457200">
              <a:lnSpc>
                <a:spcPct val="150000"/>
              </a:lnSpc>
              <a:buFont typeface="Arial" panose="020B0604020202020204" pitchFamily="34" charset="0"/>
              <a:buChar char="•"/>
            </a:pPr>
            <a:r>
              <a:rPr lang="en-US" sz="2800" dirty="0">
                <a:solidFill>
                  <a:schemeClr val="bg1"/>
                </a:solidFill>
                <a:latin typeface="Source Sans Pro" panose="020B0503030403020204" pitchFamily="34" charset="0"/>
                <a:ea typeface="Source Sans Pro" panose="020B0503030403020204" pitchFamily="34" charset="0"/>
              </a:rPr>
              <a:t>Little to no training data?</a:t>
            </a:r>
            <a:endParaRPr lang="it-IT" sz="2800" dirty="0">
              <a:solidFill>
                <a:schemeClr val="bg1"/>
              </a:solidFill>
              <a:latin typeface="Source Sans Pro" panose="020B0503030403020204" pitchFamily="34" charset="0"/>
              <a:ea typeface="Source Sans Pro" panose="020B0503030403020204" pitchFamily="34" charset="0"/>
            </a:endParaRPr>
          </a:p>
        </p:txBody>
      </p:sp>
      <p:sp>
        <p:nvSpPr>
          <p:cNvPr id="9" name="CasellaDiTesto 8">
            <a:extLst>
              <a:ext uri="{FF2B5EF4-FFF2-40B4-BE49-F238E27FC236}">
                <a16:creationId xmlns:a16="http://schemas.microsoft.com/office/drawing/2014/main" id="{9664129A-9345-BB4C-89AD-349CF40FD0D2}"/>
              </a:ext>
            </a:extLst>
          </p:cNvPr>
          <p:cNvSpPr txBox="1"/>
          <p:nvPr/>
        </p:nvSpPr>
        <p:spPr>
          <a:xfrm>
            <a:off x="560485" y="1205561"/>
            <a:ext cx="8284349" cy="835934"/>
          </a:xfrm>
          <a:prstGeom prst="rect">
            <a:avLst/>
          </a:prstGeom>
          <a:noFill/>
        </p:spPr>
        <p:txBody>
          <a:bodyPr wrap="square" anchor="ctr">
            <a:spAutoFit/>
          </a:bodyPr>
          <a:lstStyle/>
          <a:p>
            <a:pPr>
              <a:lnSpc>
                <a:spcPct val="150000"/>
              </a:lnSpc>
            </a:pPr>
            <a:r>
              <a:rPr lang="it-IT" sz="3600" dirty="0">
                <a:solidFill>
                  <a:schemeClr val="bg1"/>
                </a:solidFill>
                <a:latin typeface="Source Sans Pro" panose="020B0503030403020204" pitchFamily="34" charset="0"/>
                <a:ea typeface="Source Sans Pro" panose="020B0503030403020204" pitchFamily="34" charset="0"/>
              </a:rPr>
              <a:t>In the ‘‘big data</a:t>
            </a:r>
            <a:r>
              <a:rPr lang="it-IT" sz="3600" i="1" dirty="0">
                <a:solidFill>
                  <a:schemeClr val="bg1"/>
                </a:solidFill>
                <a:latin typeface="Source Sans Pro" panose="020B0503030403020204" pitchFamily="34" charset="0"/>
                <a:ea typeface="Source Sans Pro" panose="020B0503030403020204" pitchFamily="34" charset="0"/>
              </a:rPr>
              <a:t>’’ </a:t>
            </a:r>
            <a:r>
              <a:rPr lang="it-IT" sz="3600" dirty="0">
                <a:solidFill>
                  <a:schemeClr val="bg1"/>
                </a:solidFill>
                <a:latin typeface="Source Sans Pro" panose="020B0503030403020204" pitchFamily="34" charset="0"/>
                <a:ea typeface="Source Sans Pro" panose="020B0503030403020204" pitchFamily="34" charset="0"/>
              </a:rPr>
              <a:t>era of </a:t>
            </a:r>
            <a:r>
              <a:rPr lang="it-IT" sz="3600" dirty="0" err="1">
                <a:solidFill>
                  <a:schemeClr val="bg1"/>
                </a:solidFill>
                <a:latin typeface="Source Sans Pro" panose="020B0503030403020204" pitchFamily="34" charset="0"/>
                <a:ea typeface="Source Sans Pro" panose="020B0503030403020204" pitchFamily="34" charset="0"/>
              </a:rPr>
              <a:t>astronomy</a:t>
            </a:r>
            <a:r>
              <a:rPr lang="it-IT" sz="3600" dirty="0">
                <a:solidFill>
                  <a:schemeClr val="bg1"/>
                </a:solidFill>
                <a:latin typeface="Source Sans Pro" panose="020B0503030403020204" pitchFamily="34" charset="0"/>
                <a:ea typeface="Source Sans Pro" panose="020B0503030403020204" pitchFamily="34" charset="0"/>
              </a:rPr>
              <a:t>…</a:t>
            </a:r>
            <a:endParaRPr lang="it-IT" sz="2800" dirty="0">
              <a:solidFill>
                <a:schemeClr val="bg1"/>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102378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B0E14"/>
        </a:solidFill>
        <a:effectLst/>
      </p:bgPr>
    </p:bg>
    <p:spTree>
      <p:nvGrpSpPr>
        <p:cNvPr id="1" name="">
          <a:extLst>
            <a:ext uri="{FF2B5EF4-FFF2-40B4-BE49-F238E27FC236}">
              <a16:creationId xmlns:a16="http://schemas.microsoft.com/office/drawing/2014/main" id="{C640D264-1C2D-E244-EE8F-1912E0CDB75A}"/>
            </a:ext>
          </a:extLst>
        </p:cNvPr>
        <p:cNvGrpSpPr/>
        <p:nvPr/>
      </p:nvGrpSpPr>
      <p:grpSpPr>
        <a:xfrm>
          <a:off x="0" y="0"/>
          <a:ext cx="0" cy="0"/>
          <a:chOff x="0" y="0"/>
          <a:chExt cx="0" cy="0"/>
        </a:xfrm>
      </p:grpSpPr>
      <p:sp>
        <p:nvSpPr>
          <p:cNvPr id="8" name="Titolo 1">
            <a:extLst>
              <a:ext uri="{FF2B5EF4-FFF2-40B4-BE49-F238E27FC236}">
                <a16:creationId xmlns:a16="http://schemas.microsoft.com/office/drawing/2014/main" id="{442F61E8-1693-188B-1373-0448BA398724}"/>
              </a:ext>
            </a:extLst>
          </p:cNvPr>
          <p:cNvSpPr txBox="1">
            <a:spLocks/>
          </p:cNvSpPr>
          <p:nvPr/>
        </p:nvSpPr>
        <p:spPr>
          <a:xfrm>
            <a:off x="251393" y="86060"/>
            <a:ext cx="7128202" cy="7720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sz="4000" dirty="0">
                <a:solidFill>
                  <a:schemeClr val="bg1">
                    <a:lumMod val="95000"/>
                  </a:schemeClr>
                </a:solidFill>
                <a:effectLst/>
                <a:latin typeface="Source Sans Pro SemiBold" panose="020B0603030403020204" pitchFamily="34" charset="0"/>
                <a:ea typeface="Source Sans Pro SemiBold" panose="020B0603030403020204" pitchFamily="34" charset="0"/>
              </a:rPr>
              <a:t>The Method [</a:t>
            </a:r>
            <a:r>
              <a:rPr lang="en-US" sz="4000" i="1" dirty="0" err="1">
                <a:solidFill>
                  <a:schemeClr val="bg1">
                    <a:lumMod val="95000"/>
                  </a:schemeClr>
                </a:solidFill>
                <a:effectLst/>
                <a:latin typeface="Source Sans Pro SemiBold" panose="020B0603030403020204" pitchFamily="34" charset="0"/>
                <a:ea typeface="Source Sans Pro SemiBold" panose="020B0603030403020204" pitchFamily="34" charset="0"/>
              </a:rPr>
              <a:t>Astroinformatics</a:t>
            </a:r>
            <a:r>
              <a:rPr lang="en-US" sz="4000" dirty="0">
                <a:solidFill>
                  <a:schemeClr val="bg1">
                    <a:lumMod val="95000"/>
                  </a:schemeClr>
                </a:solidFill>
                <a:effectLst/>
                <a:latin typeface="Source Sans Pro SemiBold" panose="020B0603030403020204" pitchFamily="34" charset="0"/>
                <a:ea typeface="Source Sans Pro SemiBold" panose="020B0603030403020204" pitchFamily="34" charset="0"/>
              </a:rPr>
              <a:t>!]</a:t>
            </a:r>
            <a:endParaRPr lang="it-IT" sz="4000" dirty="0">
              <a:solidFill>
                <a:schemeClr val="bg1">
                  <a:lumMod val="95000"/>
                </a:schemeClr>
              </a:solidFill>
              <a:effectLst/>
              <a:latin typeface="Source Sans Pro SemiBold" panose="020B0603030403020204" pitchFamily="34" charset="0"/>
              <a:ea typeface="Source Sans Pro SemiBold" panose="020B0603030403020204" pitchFamily="34" charset="0"/>
            </a:endParaRPr>
          </a:p>
        </p:txBody>
      </p:sp>
      <p:pic>
        <p:nvPicPr>
          <p:cNvPr id="11" name="Immagine 10" descr="Immagine che contiene testo, schermata, software, multimediale&#10;&#10;Il contenuto generato dall'IA potrebbe non essere corretto.">
            <a:extLst>
              <a:ext uri="{FF2B5EF4-FFF2-40B4-BE49-F238E27FC236}">
                <a16:creationId xmlns:a16="http://schemas.microsoft.com/office/drawing/2014/main" id="{F1B49192-F839-46E9-EA79-D3663E0AA03E}"/>
              </a:ext>
            </a:extLst>
          </p:cNvPr>
          <p:cNvPicPr>
            <a:picLocks noChangeAspect="1"/>
          </p:cNvPicPr>
          <p:nvPr/>
        </p:nvPicPr>
        <p:blipFill>
          <a:blip r:embed="rId3"/>
          <a:stretch>
            <a:fillRect/>
          </a:stretch>
        </p:blipFill>
        <p:spPr>
          <a:xfrm>
            <a:off x="381664" y="935390"/>
            <a:ext cx="5722530" cy="5104801"/>
          </a:xfrm>
          <a:prstGeom prst="rect">
            <a:avLst/>
          </a:prstGeom>
          <a:ln w="19050">
            <a:solidFill>
              <a:schemeClr val="bg1">
                <a:lumMod val="95000"/>
              </a:schemeClr>
            </a:solidFill>
          </a:ln>
        </p:spPr>
      </p:pic>
      <p:sp>
        <p:nvSpPr>
          <p:cNvPr id="3" name="CasellaDiTesto 2">
            <a:extLst>
              <a:ext uri="{FF2B5EF4-FFF2-40B4-BE49-F238E27FC236}">
                <a16:creationId xmlns:a16="http://schemas.microsoft.com/office/drawing/2014/main" id="{3487CE87-4E55-AFA6-5179-0BCC2C80CB51}"/>
              </a:ext>
            </a:extLst>
          </p:cNvPr>
          <p:cNvSpPr txBox="1"/>
          <p:nvPr/>
        </p:nvSpPr>
        <p:spPr>
          <a:xfrm>
            <a:off x="1969668" y="935390"/>
            <a:ext cx="3967103" cy="338554"/>
          </a:xfrm>
          <a:prstGeom prst="rect">
            <a:avLst/>
          </a:prstGeom>
          <a:noFill/>
        </p:spPr>
        <p:txBody>
          <a:bodyPr wrap="square">
            <a:spAutoFit/>
          </a:bodyPr>
          <a:lstStyle/>
          <a:p>
            <a:pPr algn="r"/>
            <a:r>
              <a:rPr lang="it-IT" sz="1600" dirty="0">
                <a:solidFill>
                  <a:schemeClr val="bg1"/>
                </a:solidFill>
                <a:latin typeface="Source Sans Pro" panose="020B0503030403020204" pitchFamily="34" charset="0"/>
                <a:ea typeface="Source Sans Pro" panose="020B0503030403020204" pitchFamily="34" charset="0"/>
              </a:rPr>
              <a:t>https://github.com/PolymathicAI/AstroCLIP</a:t>
            </a:r>
          </a:p>
        </p:txBody>
      </p:sp>
      <p:sp>
        <p:nvSpPr>
          <p:cNvPr id="10" name="CasellaDiTesto 9">
            <a:extLst>
              <a:ext uri="{FF2B5EF4-FFF2-40B4-BE49-F238E27FC236}">
                <a16:creationId xmlns:a16="http://schemas.microsoft.com/office/drawing/2014/main" id="{1F450DD0-DF4B-E084-287A-424AFF1BECBA}"/>
              </a:ext>
            </a:extLst>
          </p:cNvPr>
          <p:cNvSpPr txBox="1"/>
          <p:nvPr/>
        </p:nvSpPr>
        <p:spPr>
          <a:xfrm>
            <a:off x="6385384" y="1071744"/>
            <a:ext cx="5424952" cy="4832092"/>
          </a:xfrm>
          <a:prstGeom prst="rect">
            <a:avLst/>
          </a:prstGeom>
          <a:noFill/>
        </p:spPr>
        <p:txBody>
          <a:bodyPr wrap="square">
            <a:spAutoFit/>
          </a:bodyPr>
          <a:lstStyle/>
          <a:p>
            <a:pPr marL="342900" indent="-342900">
              <a:buFont typeface="Arial" panose="020B0604020202020204" pitchFamily="34" charset="0"/>
              <a:buChar char="•"/>
            </a:pPr>
            <a:r>
              <a:rPr lang="it-IT" sz="2200" b="1" i="1" dirty="0">
                <a:solidFill>
                  <a:schemeClr val="bg1"/>
                </a:solidFill>
                <a:latin typeface="Source Sans Pro" panose="020B0503030403020204" pitchFamily="34" charset="0"/>
                <a:ea typeface="Source Sans Pro" panose="020B0503030403020204" pitchFamily="34" charset="0"/>
              </a:rPr>
              <a:t>Foundation Model</a:t>
            </a:r>
            <a:r>
              <a:rPr lang="it-IT" sz="2200" dirty="0">
                <a:solidFill>
                  <a:schemeClr val="bg1"/>
                </a:solidFill>
                <a:latin typeface="Source Sans Pro" panose="020B0503030403020204" pitchFamily="34" charset="0"/>
                <a:ea typeface="Source Sans Pro" panose="020B0503030403020204" pitchFamily="34" charset="0"/>
              </a:rPr>
              <a:t>: </a:t>
            </a:r>
            <a:r>
              <a:rPr lang="it-IT" sz="2200" dirty="0" err="1">
                <a:solidFill>
                  <a:schemeClr val="bg1"/>
                </a:solidFill>
                <a:latin typeface="Source Sans Pro" panose="020B0503030403020204" pitchFamily="34" charset="0"/>
                <a:ea typeface="Source Sans Pro" panose="020B0503030403020204" pitchFamily="34" charset="0"/>
              </a:rPr>
              <a:t>trained</a:t>
            </a:r>
            <a:r>
              <a:rPr lang="it-IT" sz="2200" dirty="0">
                <a:solidFill>
                  <a:schemeClr val="bg1"/>
                </a:solidFill>
                <a:latin typeface="Source Sans Pro" panose="020B0503030403020204" pitchFamily="34" charset="0"/>
                <a:ea typeface="Source Sans Pro" panose="020B0503030403020204" pitchFamily="34" charset="0"/>
              </a:rPr>
              <a:t> on a </a:t>
            </a:r>
            <a:r>
              <a:rPr lang="it-IT" sz="2200" dirty="0" err="1">
                <a:solidFill>
                  <a:schemeClr val="bg1"/>
                </a:solidFill>
                <a:latin typeface="Source Sans Pro" panose="020B0503030403020204" pitchFamily="34" charset="0"/>
                <a:ea typeface="Source Sans Pro" panose="020B0503030403020204" pitchFamily="34" charset="0"/>
              </a:rPr>
              <a:t>vast</a:t>
            </a:r>
            <a:r>
              <a:rPr lang="it-IT" sz="2200" dirty="0">
                <a:solidFill>
                  <a:schemeClr val="bg1"/>
                </a:solidFill>
                <a:latin typeface="Source Sans Pro" panose="020B0503030403020204" pitchFamily="34" charset="0"/>
                <a:ea typeface="Source Sans Pro" panose="020B0503030403020204" pitchFamily="34" charset="0"/>
              </a:rPr>
              <a:t> dataset </a:t>
            </a:r>
            <a:r>
              <a:rPr lang="it-IT" sz="2200" dirty="0">
                <a:solidFill>
                  <a:schemeClr val="bg1"/>
                </a:solidFill>
                <a:latin typeface="Source Sans Pro" panose="020B0503030403020204" pitchFamily="34" charset="0"/>
                <a:ea typeface="Source Sans Pro" panose="020B0503030403020204" pitchFamily="34" charset="0"/>
                <a:sym typeface="Wingdings" panose="05000000000000000000" pitchFamily="2" charset="2"/>
              </a:rPr>
              <a:t>(76M </a:t>
            </a:r>
            <a:r>
              <a:rPr lang="it-IT" sz="2200" dirty="0" err="1">
                <a:solidFill>
                  <a:schemeClr val="bg1"/>
                </a:solidFill>
                <a:latin typeface="Source Sans Pro" panose="020B0503030403020204" pitchFamily="34" charset="0"/>
                <a:ea typeface="Source Sans Pro" panose="020B0503030403020204" pitchFamily="34" charset="0"/>
                <a:sym typeface="Wingdings" panose="05000000000000000000" pitchFamily="2" charset="2"/>
              </a:rPr>
              <a:t>spectrum</a:t>
            </a:r>
            <a:r>
              <a:rPr lang="it-IT" sz="2200" dirty="0">
                <a:solidFill>
                  <a:schemeClr val="bg1"/>
                </a:solidFill>
                <a:latin typeface="Source Sans Pro" panose="020B0503030403020204" pitchFamily="34" charset="0"/>
                <a:ea typeface="Source Sans Pro" panose="020B0503030403020204" pitchFamily="34" charset="0"/>
                <a:sym typeface="Wingdings" panose="05000000000000000000" pitchFamily="2" charset="2"/>
              </a:rPr>
              <a:t>-image </a:t>
            </a:r>
            <a:r>
              <a:rPr lang="it-IT" sz="2200" dirty="0" err="1">
                <a:solidFill>
                  <a:schemeClr val="bg1"/>
                </a:solidFill>
                <a:latin typeface="Source Sans Pro" panose="020B0503030403020204" pitchFamily="34" charset="0"/>
                <a:ea typeface="Source Sans Pro" panose="020B0503030403020204" pitchFamily="34" charset="0"/>
                <a:sym typeface="Wingdings" panose="05000000000000000000" pitchFamily="2" charset="2"/>
              </a:rPr>
              <a:t>pairs</a:t>
            </a:r>
            <a:r>
              <a:rPr lang="it-IT" sz="2200" dirty="0">
                <a:solidFill>
                  <a:schemeClr val="bg1"/>
                </a:solidFill>
                <a:latin typeface="Source Sans Pro" panose="020B0503030403020204" pitchFamily="34" charset="0"/>
                <a:ea typeface="Source Sans Pro" panose="020B0503030403020204" pitchFamily="34" charset="0"/>
                <a:sym typeface="Wingdings" panose="05000000000000000000" pitchFamily="2" charset="2"/>
              </a:rPr>
              <a:t> from DESI-LS) </a:t>
            </a:r>
            <a:r>
              <a:rPr lang="it-IT" sz="2200" dirty="0">
                <a:solidFill>
                  <a:schemeClr val="bg1"/>
                </a:solidFill>
                <a:latin typeface="Source Sans Pro" panose="020B0503030403020204" pitchFamily="34" charset="0"/>
                <a:ea typeface="Source Sans Pro" panose="020B0503030403020204" pitchFamily="34" charset="0"/>
              </a:rPr>
              <a:t>and </a:t>
            </a:r>
            <a:r>
              <a:rPr lang="it-IT" sz="2200" dirty="0" err="1">
                <a:solidFill>
                  <a:schemeClr val="bg1"/>
                </a:solidFill>
                <a:latin typeface="Source Sans Pro" panose="020B0503030403020204" pitchFamily="34" charset="0"/>
                <a:ea typeface="Source Sans Pro" panose="020B0503030403020204" pitchFamily="34" charset="0"/>
              </a:rPr>
              <a:t>used</a:t>
            </a:r>
            <a:r>
              <a:rPr lang="it-IT" sz="2200" dirty="0">
                <a:solidFill>
                  <a:schemeClr val="bg1"/>
                </a:solidFill>
                <a:latin typeface="Source Sans Pro" panose="020B0503030403020204" pitchFamily="34" charset="0"/>
                <a:ea typeface="Source Sans Pro" panose="020B0503030403020204" pitchFamily="34" charset="0"/>
              </a:rPr>
              <a:t> for ‘‘</a:t>
            </a:r>
            <a:r>
              <a:rPr lang="it-IT" sz="2200" dirty="0" err="1">
                <a:solidFill>
                  <a:schemeClr val="bg1"/>
                </a:solidFill>
                <a:latin typeface="Source Sans Pro" panose="020B0503030403020204" pitchFamily="34" charset="0"/>
                <a:ea typeface="Source Sans Pro" panose="020B0503030403020204" pitchFamily="34" charset="0"/>
              </a:rPr>
              <a:t>smaller</a:t>
            </a:r>
            <a:r>
              <a:rPr lang="it-IT" sz="2200" dirty="0">
                <a:solidFill>
                  <a:schemeClr val="bg1"/>
                </a:solidFill>
                <a:latin typeface="Source Sans Pro" panose="020B0503030403020204" pitchFamily="34" charset="0"/>
                <a:ea typeface="Source Sans Pro" panose="020B0503030403020204" pitchFamily="34" charset="0"/>
              </a:rPr>
              <a:t>’’ </a:t>
            </a:r>
            <a:r>
              <a:rPr lang="it-IT" sz="2200" i="1" dirty="0">
                <a:solidFill>
                  <a:schemeClr val="bg1"/>
                </a:solidFill>
                <a:latin typeface="Source Sans Pro" panose="020B0503030403020204" pitchFamily="34" charset="0"/>
                <a:ea typeface="Source Sans Pro" panose="020B0503030403020204" pitchFamily="34" charset="0"/>
              </a:rPr>
              <a:t>downstream</a:t>
            </a:r>
            <a:r>
              <a:rPr lang="it-IT" sz="2200" dirty="0">
                <a:solidFill>
                  <a:schemeClr val="bg1"/>
                </a:solidFill>
                <a:latin typeface="Source Sans Pro" panose="020B0503030403020204" pitchFamily="34" charset="0"/>
                <a:ea typeface="Source Sans Pro" panose="020B0503030403020204" pitchFamily="34" charset="0"/>
              </a:rPr>
              <a:t> tasks </a:t>
            </a:r>
            <a:r>
              <a:rPr lang="it-IT" sz="2200" dirty="0">
                <a:solidFill>
                  <a:schemeClr val="bg1"/>
                </a:solidFill>
                <a:latin typeface="Source Sans Pro" panose="020B0503030403020204" pitchFamily="34" charset="0"/>
                <a:ea typeface="Source Sans Pro" panose="020B0503030403020204" pitchFamily="34" charset="0"/>
                <a:sym typeface="Wingdings" panose="05000000000000000000" pitchFamily="2" charset="2"/>
              </a:rPr>
              <a:t> fine-tuning &amp; </a:t>
            </a:r>
            <a:r>
              <a:rPr lang="it-IT" sz="2200" b="1" i="1" dirty="0">
                <a:solidFill>
                  <a:schemeClr val="bg1"/>
                </a:solidFill>
                <a:latin typeface="Source Sans Pro" panose="020B0503030403020204" pitchFamily="34" charset="0"/>
                <a:ea typeface="Source Sans Pro" panose="020B0503030403020204" pitchFamily="34" charset="0"/>
                <a:sym typeface="Wingdings" panose="05000000000000000000" pitchFamily="2" charset="2"/>
              </a:rPr>
              <a:t>transfer learning</a:t>
            </a:r>
            <a:endParaRPr lang="it-IT" sz="2200" b="1" i="1" dirty="0">
              <a:solidFill>
                <a:schemeClr val="bg1"/>
              </a:solidFill>
              <a:latin typeface="Source Sans Pro" panose="020B0503030403020204" pitchFamily="34" charset="0"/>
              <a:ea typeface="Source Sans Pro" panose="020B0503030403020204" pitchFamily="34" charset="0"/>
            </a:endParaRPr>
          </a:p>
          <a:p>
            <a:endParaRPr lang="it-IT" sz="2200" b="1" i="1" dirty="0">
              <a:solidFill>
                <a:schemeClr val="bg1"/>
              </a:solidFill>
              <a:latin typeface="Source Sans Pro" panose="020B0503030403020204" pitchFamily="34" charset="0"/>
              <a:ea typeface="Source Sans Pro" panose="020B0503030403020204" pitchFamily="34" charset="0"/>
            </a:endParaRPr>
          </a:p>
          <a:p>
            <a:endParaRPr lang="it-IT" sz="2200" b="1" i="1" dirty="0">
              <a:solidFill>
                <a:schemeClr val="bg1"/>
              </a:solidFill>
              <a:latin typeface="Source Sans Pro" panose="020B0503030403020204" pitchFamily="34" charset="0"/>
              <a:ea typeface="Source Sans Pro" panose="020B0503030403020204" pitchFamily="34" charset="0"/>
            </a:endParaRPr>
          </a:p>
          <a:p>
            <a:pPr marL="342900" indent="-342900">
              <a:buFont typeface="Arial" panose="020B0604020202020204" pitchFamily="34" charset="0"/>
              <a:buChar char="•"/>
            </a:pPr>
            <a:r>
              <a:rPr lang="it-IT" sz="2200" b="1" i="1" dirty="0">
                <a:solidFill>
                  <a:schemeClr val="bg1"/>
                </a:solidFill>
                <a:latin typeface="Source Sans Pro" panose="020B0503030403020204" pitchFamily="34" charset="0"/>
                <a:ea typeface="Source Sans Pro" panose="020B0503030403020204" pitchFamily="34" charset="0"/>
              </a:rPr>
              <a:t>Self-</a:t>
            </a:r>
            <a:r>
              <a:rPr lang="it-IT" sz="2200" b="1" i="1" dirty="0" err="1">
                <a:solidFill>
                  <a:schemeClr val="bg1"/>
                </a:solidFill>
                <a:latin typeface="Source Sans Pro" panose="020B0503030403020204" pitchFamily="34" charset="0"/>
                <a:ea typeface="Source Sans Pro" panose="020B0503030403020204" pitchFamily="34" charset="0"/>
              </a:rPr>
              <a:t>supervised</a:t>
            </a:r>
            <a:r>
              <a:rPr lang="it-IT" sz="2200" dirty="0">
                <a:solidFill>
                  <a:schemeClr val="bg1"/>
                </a:solidFill>
                <a:latin typeface="Source Sans Pro" panose="020B0503030403020204" pitchFamily="34" charset="0"/>
                <a:ea typeface="Source Sans Pro" panose="020B0503030403020204" pitchFamily="34" charset="0"/>
              </a:rPr>
              <a:t>: the model </a:t>
            </a:r>
            <a:r>
              <a:rPr lang="it-IT" sz="2200" dirty="0" err="1">
                <a:solidFill>
                  <a:schemeClr val="bg1"/>
                </a:solidFill>
                <a:latin typeface="Source Sans Pro" panose="020B0503030403020204" pitchFamily="34" charset="0"/>
                <a:ea typeface="Source Sans Pro" panose="020B0503030403020204" pitchFamily="34" charset="0"/>
              </a:rPr>
              <a:t>learns</a:t>
            </a:r>
            <a:r>
              <a:rPr lang="it-IT" sz="2200" dirty="0">
                <a:solidFill>
                  <a:schemeClr val="bg1"/>
                </a:solidFill>
                <a:latin typeface="Source Sans Pro" panose="020B0503030403020204" pitchFamily="34" charset="0"/>
                <a:ea typeface="Source Sans Pro" panose="020B0503030403020204" pitchFamily="34" charset="0"/>
              </a:rPr>
              <a:t> form the data </a:t>
            </a:r>
            <a:r>
              <a:rPr lang="it-IT" sz="2200" dirty="0" err="1">
                <a:solidFill>
                  <a:schemeClr val="bg1"/>
                </a:solidFill>
                <a:latin typeface="Source Sans Pro" panose="020B0503030403020204" pitchFamily="34" charset="0"/>
                <a:ea typeface="Source Sans Pro" panose="020B0503030403020204" pitchFamily="34" charset="0"/>
              </a:rPr>
              <a:t>itself</a:t>
            </a:r>
            <a:r>
              <a:rPr lang="it-IT" sz="2200" dirty="0">
                <a:solidFill>
                  <a:schemeClr val="bg1"/>
                </a:solidFill>
                <a:latin typeface="Source Sans Pro" panose="020B0503030403020204" pitchFamily="34" charset="0"/>
                <a:ea typeface="Source Sans Pro" panose="020B0503030403020204" pitchFamily="34" charset="0"/>
              </a:rPr>
              <a:t> </a:t>
            </a:r>
            <a:r>
              <a:rPr lang="it-IT" sz="2200" dirty="0">
                <a:solidFill>
                  <a:schemeClr val="bg1"/>
                </a:solidFill>
                <a:latin typeface="Source Sans Pro" panose="020B0503030403020204" pitchFamily="34" charset="0"/>
                <a:ea typeface="Source Sans Pro" panose="020B0503030403020204" pitchFamily="34" charset="0"/>
                <a:sym typeface="Wingdings" panose="05000000000000000000" pitchFamily="2" charset="2"/>
              </a:rPr>
              <a:t> no </a:t>
            </a:r>
            <a:r>
              <a:rPr lang="it-IT" sz="2200" dirty="0" err="1">
                <a:solidFill>
                  <a:schemeClr val="bg1"/>
                </a:solidFill>
                <a:latin typeface="Source Sans Pro" panose="020B0503030403020204" pitchFamily="34" charset="0"/>
                <a:ea typeface="Source Sans Pro" panose="020B0503030403020204" pitchFamily="34" charset="0"/>
              </a:rPr>
              <a:t>need</a:t>
            </a:r>
            <a:r>
              <a:rPr lang="it-IT" sz="2200" dirty="0">
                <a:solidFill>
                  <a:schemeClr val="bg1"/>
                </a:solidFill>
                <a:latin typeface="Source Sans Pro" panose="020B0503030403020204" pitchFamily="34" charset="0"/>
                <a:ea typeface="Source Sans Pro" panose="020B0503030403020204" pitchFamily="34" charset="0"/>
              </a:rPr>
              <a:t> for labels</a:t>
            </a:r>
          </a:p>
          <a:p>
            <a:endParaRPr lang="it-IT" sz="2200" b="1" i="1" dirty="0">
              <a:solidFill>
                <a:schemeClr val="bg1"/>
              </a:solidFill>
              <a:latin typeface="Source Sans Pro" panose="020B0503030403020204" pitchFamily="34" charset="0"/>
              <a:ea typeface="Source Sans Pro" panose="020B0503030403020204" pitchFamily="34" charset="0"/>
            </a:endParaRPr>
          </a:p>
          <a:p>
            <a:endParaRPr lang="it-IT" sz="2200" b="1" i="1" dirty="0">
              <a:solidFill>
                <a:schemeClr val="bg1"/>
              </a:solidFill>
              <a:latin typeface="Source Sans Pro" panose="020B0503030403020204" pitchFamily="34" charset="0"/>
              <a:ea typeface="Source Sans Pro" panose="020B0503030403020204" pitchFamily="34" charset="0"/>
            </a:endParaRPr>
          </a:p>
          <a:p>
            <a:pPr marL="342900" indent="-342900">
              <a:buFont typeface="Arial" panose="020B0604020202020204" pitchFamily="34" charset="0"/>
              <a:buChar char="•"/>
            </a:pPr>
            <a:r>
              <a:rPr lang="it-IT" sz="2200" b="1" i="1" dirty="0">
                <a:solidFill>
                  <a:schemeClr val="bg1"/>
                </a:solidFill>
                <a:latin typeface="Source Sans Pro" panose="020B0503030403020204" pitchFamily="34" charset="0"/>
                <a:ea typeface="Source Sans Pro" panose="020B0503030403020204" pitchFamily="34" charset="0"/>
              </a:rPr>
              <a:t>Cross-</a:t>
            </a:r>
            <a:r>
              <a:rPr lang="it-IT" sz="2200" b="1" i="1" dirty="0" err="1">
                <a:solidFill>
                  <a:schemeClr val="bg1"/>
                </a:solidFill>
                <a:latin typeface="Source Sans Pro" panose="020B0503030403020204" pitchFamily="34" charset="0"/>
                <a:ea typeface="Source Sans Pro" panose="020B0503030403020204" pitchFamily="34" charset="0"/>
              </a:rPr>
              <a:t>modal</a:t>
            </a:r>
            <a:r>
              <a:rPr lang="it-IT" sz="2200" dirty="0">
                <a:solidFill>
                  <a:schemeClr val="bg1"/>
                </a:solidFill>
                <a:latin typeface="Source Sans Pro" panose="020B0503030403020204" pitchFamily="34" charset="0"/>
                <a:ea typeface="Source Sans Pro" panose="020B0503030403020204" pitchFamily="34" charset="0"/>
              </a:rPr>
              <a:t>: the model </a:t>
            </a:r>
            <a:r>
              <a:rPr lang="it-IT" sz="2200" dirty="0" err="1">
                <a:solidFill>
                  <a:schemeClr val="bg1"/>
                </a:solidFill>
                <a:latin typeface="Source Sans Pro" panose="020B0503030403020204" pitchFamily="34" charset="0"/>
                <a:ea typeface="Source Sans Pro" panose="020B0503030403020204" pitchFamily="34" charset="0"/>
              </a:rPr>
              <a:t>learns</a:t>
            </a:r>
            <a:r>
              <a:rPr lang="it-IT" sz="2200" dirty="0">
                <a:solidFill>
                  <a:schemeClr val="bg1"/>
                </a:solidFill>
                <a:latin typeface="Source Sans Pro" panose="020B0503030403020204" pitchFamily="34" charset="0"/>
                <a:ea typeface="Source Sans Pro" panose="020B0503030403020204" pitchFamily="34" charset="0"/>
              </a:rPr>
              <a:t> from and combines multiple data </a:t>
            </a:r>
            <a:r>
              <a:rPr lang="it-IT" sz="2200" b="1" i="1" dirty="0" err="1">
                <a:solidFill>
                  <a:schemeClr val="bg1"/>
                </a:solidFill>
                <a:latin typeface="Source Sans Pro" panose="020B0503030403020204" pitchFamily="34" charset="0"/>
                <a:ea typeface="Source Sans Pro" panose="020B0503030403020204" pitchFamily="34" charset="0"/>
              </a:rPr>
              <a:t>modalities</a:t>
            </a:r>
            <a:r>
              <a:rPr lang="it-IT" sz="2200" b="1" i="1" dirty="0">
                <a:solidFill>
                  <a:schemeClr val="bg1"/>
                </a:solidFill>
                <a:latin typeface="Source Sans Pro" panose="020B0503030403020204" pitchFamily="34" charset="0"/>
                <a:ea typeface="Source Sans Pro" panose="020B0503030403020204" pitchFamily="34" charset="0"/>
              </a:rPr>
              <a:t>      </a:t>
            </a:r>
            <a:r>
              <a:rPr lang="it-IT" sz="2200" dirty="0">
                <a:solidFill>
                  <a:schemeClr val="bg1"/>
                </a:solidFill>
                <a:latin typeface="Source Sans Pro" panose="020B0503030403020204" pitchFamily="34" charset="0"/>
                <a:ea typeface="Source Sans Pro" panose="020B0503030403020204" pitchFamily="34" charset="0"/>
              </a:rPr>
              <a:t>(e.g. </a:t>
            </a:r>
            <a:r>
              <a:rPr lang="it-IT" sz="2200" dirty="0" err="1">
                <a:solidFill>
                  <a:schemeClr val="bg1"/>
                </a:solidFill>
                <a:latin typeface="Source Sans Pro" panose="020B0503030403020204" pitchFamily="34" charset="0"/>
                <a:ea typeface="Source Sans Pro" panose="020B0503030403020204" pitchFamily="34" charset="0"/>
              </a:rPr>
              <a:t>photometry</a:t>
            </a:r>
            <a:r>
              <a:rPr lang="it-IT" sz="2200" dirty="0">
                <a:solidFill>
                  <a:schemeClr val="bg1"/>
                </a:solidFill>
                <a:latin typeface="Source Sans Pro" panose="020B0503030403020204" pitchFamily="34" charset="0"/>
                <a:ea typeface="Source Sans Pro" panose="020B0503030403020204" pitchFamily="34" charset="0"/>
              </a:rPr>
              <a:t> + </a:t>
            </a:r>
            <a:r>
              <a:rPr lang="it-IT" sz="2200" dirty="0" err="1">
                <a:solidFill>
                  <a:schemeClr val="bg1"/>
                </a:solidFill>
                <a:latin typeface="Source Sans Pro" panose="020B0503030403020204" pitchFamily="34" charset="0"/>
                <a:ea typeface="Source Sans Pro" panose="020B0503030403020204" pitchFamily="34" charset="0"/>
              </a:rPr>
              <a:t>spectroscopy</a:t>
            </a:r>
            <a:r>
              <a:rPr lang="it-IT" sz="2200" dirty="0">
                <a:solidFill>
                  <a:schemeClr val="bg1"/>
                </a:solidFill>
                <a:latin typeface="Source Sans Pro" panose="020B0503030403020204" pitchFamily="34" charset="0"/>
                <a:ea typeface="Source Sans Pro" panose="020B0503030403020204" pitchFamily="34" charset="0"/>
              </a:rPr>
              <a:t>)</a:t>
            </a:r>
          </a:p>
        </p:txBody>
      </p:sp>
      <p:sp>
        <p:nvSpPr>
          <p:cNvPr id="12" name="Titolo 1">
            <a:extLst>
              <a:ext uri="{FF2B5EF4-FFF2-40B4-BE49-F238E27FC236}">
                <a16:creationId xmlns:a16="http://schemas.microsoft.com/office/drawing/2014/main" id="{05F001BC-14FE-3408-A752-2968FFFB15A5}"/>
              </a:ext>
            </a:extLst>
          </p:cNvPr>
          <p:cNvSpPr txBox="1">
            <a:spLocks/>
          </p:cNvSpPr>
          <p:nvPr/>
        </p:nvSpPr>
        <p:spPr>
          <a:xfrm>
            <a:off x="381664" y="6211545"/>
            <a:ext cx="7540326" cy="56039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000" b="1" kern="1200">
                <a:solidFill>
                  <a:schemeClr val="tx1"/>
                </a:solidFill>
                <a:latin typeface="+mj-lt"/>
                <a:ea typeface="+mj-ea"/>
                <a:cs typeface="+mj-cs"/>
              </a:defRPr>
            </a:lvl1pPr>
          </a:lstStyle>
          <a:p>
            <a:pPr algn="l">
              <a:lnSpc>
                <a:spcPct val="110000"/>
              </a:lnSpc>
            </a:pPr>
            <a:r>
              <a:rPr lang="it-IT" sz="1200" b="0" dirty="0">
                <a:solidFill>
                  <a:schemeClr val="bg1">
                    <a:lumMod val="95000"/>
                  </a:schemeClr>
                </a:solidFill>
                <a:effectLst/>
                <a:latin typeface="Source Sans Pro" panose="020B0503030403020204" pitchFamily="34" charset="0"/>
                <a:ea typeface="Source Sans Pro" panose="020B0503030403020204" pitchFamily="34" charset="0"/>
              </a:rPr>
              <a:t>Reference:</a:t>
            </a:r>
          </a:p>
          <a:p>
            <a:pPr algn="l">
              <a:lnSpc>
                <a:spcPct val="110000"/>
              </a:lnSpc>
            </a:pPr>
            <a:r>
              <a:rPr lang="it-IT" sz="1200" dirty="0">
                <a:solidFill>
                  <a:schemeClr val="bg1">
                    <a:lumMod val="95000"/>
                  </a:schemeClr>
                </a:solidFill>
                <a:effectLst/>
                <a:latin typeface="Source Sans Pro" panose="020B0503030403020204" pitchFamily="34" charset="0"/>
                <a:ea typeface="Source Sans Pro" panose="020B0503030403020204" pitchFamily="34" charset="0"/>
              </a:rPr>
              <a:t>Parker et al. (2024)</a:t>
            </a:r>
            <a:r>
              <a:rPr lang="it-IT" sz="1200" b="0" dirty="0">
                <a:solidFill>
                  <a:schemeClr val="bg1">
                    <a:lumMod val="95000"/>
                  </a:schemeClr>
                </a:solidFill>
                <a:effectLst/>
                <a:latin typeface="Source Sans Pro" panose="020B0503030403020204" pitchFamily="34" charset="0"/>
                <a:ea typeface="Source Sans Pro" panose="020B0503030403020204" pitchFamily="34" charset="0"/>
              </a:rPr>
              <a:t>, </a:t>
            </a:r>
            <a:r>
              <a:rPr lang="en-US" sz="1200" b="0" i="1" dirty="0" err="1">
                <a:solidFill>
                  <a:schemeClr val="bg1">
                    <a:lumMod val="95000"/>
                  </a:schemeClr>
                </a:solidFill>
                <a:effectLst/>
                <a:latin typeface="Source Sans Pro" panose="020B0503030403020204" pitchFamily="34" charset="0"/>
                <a:ea typeface="Source Sans Pro" panose="020B0503030403020204" pitchFamily="34" charset="0"/>
              </a:rPr>
              <a:t>AstroCLIP</a:t>
            </a:r>
            <a:r>
              <a:rPr lang="en-US" sz="1200" b="0" i="1" dirty="0">
                <a:solidFill>
                  <a:schemeClr val="bg1">
                    <a:lumMod val="95000"/>
                  </a:schemeClr>
                </a:solidFill>
                <a:effectLst/>
                <a:latin typeface="Source Sans Pro" panose="020B0503030403020204" pitchFamily="34" charset="0"/>
                <a:ea typeface="Source Sans Pro" panose="020B0503030403020204" pitchFamily="34" charset="0"/>
              </a:rPr>
              <a:t>: A Cross-Modal Foundation Model for Galaxies</a:t>
            </a:r>
            <a:endParaRPr lang="it-IT" sz="1200" b="0" i="1" dirty="0">
              <a:solidFill>
                <a:schemeClr val="bg1">
                  <a:lumMod val="95000"/>
                </a:schemeClr>
              </a:solidFill>
              <a:effectLst/>
              <a:latin typeface="Source Sans Pro" panose="020B0503030403020204" pitchFamily="34" charset="0"/>
              <a:ea typeface="Source Sans Pro" panose="020B0503030403020204" pitchFamily="34" charset="0"/>
            </a:endParaRPr>
          </a:p>
        </p:txBody>
      </p:sp>
      <p:sp>
        <p:nvSpPr>
          <p:cNvPr id="14" name="Titolo 1">
            <a:extLst>
              <a:ext uri="{FF2B5EF4-FFF2-40B4-BE49-F238E27FC236}">
                <a16:creationId xmlns:a16="http://schemas.microsoft.com/office/drawing/2014/main" id="{56206139-C81F-FF55-4695-D4929CAD4133}"/>
              </a:ext>
            </a:extLst>
          </p:cNvPr>
          <p:cNvSpPr txBox="1">
            <a:spLocks/>
          </p:cNvSpPr>
          <p:nvPr/>
        </p:nvSpPr>
        <p:spPr>
          <a:xfrm>
            <a:off x="8844834" y="6365475"/>
            <a:ext cx="3347166" cy="49252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000" b="1" kern="1200">
                <a:solidFill>
                  <a:schemeClr val="tx1"/>
                </a:solidFill>
                <a:latin typeface="+mj-lt"/>
                <a:ea typeface="+mj-ea"/>
                <a:cs typeface="+mj-cs"/>
              </a:defRPr>
            </a:lvl1pPr>
          </a:lstStyle>
          <a:p>
            <a:pPr>
              <a:lnSpc>
                <a:spcPct val="110000"/>
              </a:lnSpc>
            </a:pPr>
            <a:r>
              <a:rPr lang="it-IT" sz="1800" b="0" i="1" dirty="0">
                <a:solidFill>
                  <a:schemeClr val="bg1">
                    <a:lumMod val="95000"/>
                  </a:schemeClr>
                </a:solidFill>
                <a:effectLst/>
                <a:latin typeface="Source Sans Pro" panose="020B0503030403020204" pitchFamily="34" charset="0"/>
                <a:ea typeface="Source Sans Pro" panose="020B0503030403020204" pitchFamily="34" charset="0"/>
              </a:rPr>
              <a:t>INAF SCHOOL OF AI – 15 April 2026</a:t>
            </a:r>
            <a:r>
              <a:rPr lang="it-IT" sz="1800" b="0" dirty="0">
                <a:solidFill>
                  <a:schemeClr val="bg1">
                    <a:lumMod val="95000"/>
                  </a:schemeClr>
                </a:solidFill>
                <a:effectLst/>
                <a:latin typeface="Source Sans Pro" panose="020B0503030403020204" pitchFamily="34" charset="0"/>
                <a:ea typeface="Source Sans Pro" panose="020B0503030403020204" pitchFamily="34" charset="0"/>
              </a:rPr>
              <a:t>  </a:t>
            </a:r>
          </a:p>
        </p:txBody>
      </p:sp>
    </p:spTree>
    <p:extLst>
      <p:ext uri="{BB962C8B-B14F-4D97-AF65-F5344CB8AC3E}">
        <p14:creationId xmlns:p14="http://schemas.microsoft.com/office/powerpoint/2010/main" val="1658931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B0E14"/>
        </a:solidFill>
        <a:effectLst/>
      </p:bgPr>
    </p:bg>
    <p:spTree>
      <p:nvGrpSpPr>
        <p:cNvPr id="1" name="">
          <a:extLst>
            <a:ext uri="{FF2B5EF4-FFF2-40B4-BE49-F238E27FC236}">
              <a16:creationId xmlns:a16="http://schemas.microsoft.com/office/drawing/2014/main" id="{AAB41B52-07F8-5E20-8846-509D0CAF69A8}"/>
            </a:ext>
          </a:extLst>
        </p:cNvPr>
        <p:cNvGrpSpPr/>
        <p:nvPr/>
      </p:nvGrpSpPr>
      <p:grpSpPr>
        <a:xfrm>
          <a:off x="0" y="0"/>
          <a:ext cx="0" cy="0"/>
          <a:chOff x="0" y="0"/>
          <a:chExt cx="0" cy="0"/>
        </a:xfrm>
      </p:grpSpPr>
      <p:graphicFrame>
        <p:nvGraphicFramePr>
          <p:cNvPr id="2" name="Tabella 1">
            <a:extLst>
              <a:ext uri="{FF2B5EF4-FFF2-40B4-BE49-F238E27FC236}">
                <a16:creationId xmlns:a16="http://schemas.microsoft.com/office/drawing/2014/main" id="{5461ACCA-BA5B-355E-70F1-BBACA116CBFF}"/>
              </a:ext>
            </a:extLst>
          </p:cNvPr>
          <p:cNvGraphicFramePr>
            <a:graphicFrameLocks noGrp="1"/>
          </p:cNvGraphicFramePr>
          <p:nvPr>
            <p:extLst>
              <p:ext uri="{D42A27DB-BD31-4B8C-83A1-F6EECF244321}">
                <p14:modId xmlns:p14="http://schemas.microsoft.com/office/powerpoint/2010/main" val="962624639"/>
              </p:ext>
            </p:extLst>
          </p:nvPr>
        </p:nvGraphicFramePr>
        <p:xfrm>
          <a:off x="2488821" y="1176271"/>
          <a:ext cx="7284902" cy="2480891"/>
        </p:xfrm>
        <a:graphic>
          <a:graphicData uri="http://schemas.openxmlformats.org/drawingml/2006/table">
            <a:tbl>
              <a:tblPr firstRow="1" bandRow="1">
                <a:tableStyleId>{5C22544A-7EE6-4342-B048-85BDC9FD1C3A}</a:tableStyleId>
              </a:tblPr>
              <a:tblGrid>
                <a:gridCol w="1865630">
                  <a:extLst>
                    <a:ext uri="{9D8B030D-6E8A-4147-A177-3AD203B41FA5}">
                      <a16:colId xmlns:a16="http://schemas.microsoft.com/office/drawing/2014/main" val="70571929"/>
                    </a:ext>
                  </a:extLst>
                </a:gridCol>
                <a:gridCol w="1828256">
                  <a:extLst>
                    <a:ext uri="{9D8B030D-6E8A-4147-A177-3AD203B41FA5}">
                      <a16:colId xmlns:a16="http://schemas.microsoft.com/office/drawing/2014/main" val="2411042566"/>
                    </a:ext>
                  </a:extLst>
                </a:gridCol>
                <a:gridCol w="1879600">
                  <a:extLst>
                    <a:ext uri="{9D8B030D-6E8A-4147-A177-3AD203B41FA5}">
                      <a16:colId xmlns:a16="http://schemas.microsoft.com/office/drawing/2014/main" val="559788463"/>
                    </a:ext>
                  </a:extLst>
                </a:gridCol>
                <a:gridCol w="1711416">
                  <a:extLst>
                    <a:ext uri="{9D8B030D-6E8A-4147-A177-3AD203B41FA5}">
                      <a16:colId xmlns:a16="http://schemas.microsoft.com/office/drawing/2014/main" val="2740966158"/>
                    </a:ext>
                  </a:extLst>
                </a:gridCol>
              </a:tblGrid>
              <a:tr h="88267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it-IT" sz="1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2000" dirty="0">
                          <a:solidFill>
                            <a:schemeClr val="bg1">
                              <a:lumMod val="95000"/>
                            </a:schemeClr>
                          </a:solidFill>
                          <a:latin typeface="Source Sans Pro" panose="020B0503030403020204" pitchFamily="34" charset="0"/>
                          <a:ea typeface="Source Sans Pro" panose="020B0503030403020204" pitchFamily="34" charset="0"/>
                        </a:rPr>
                        <a:t>Single-</a:t>
                      </a:r>
                      <a:r>
                        <a:rPr lang="it-IT" sz="2000" dirty="0" err="1">
                          <a:solidFill>
                            <a:schemeClr val="bg1">
                              <a:lumMod val="95000"/>
                            </a:schemeClr>
                          </a:solidFill>
                          <a:latin typeface="Source Sans Pro" panose="020B0503030403020204" pitchFamily="34" charset="0"/>
                          <a:ea typeface="Source Sans Pro" panose="020B0503030403020204" pitchFamily="34" charset="0"/>
                        </a:rPr>
                        <a:t>modal</a:t>
                      </a:r>
                      <a:r>
                        <a:rPr lang="it-IT" sz="2000" dirty="0">
                          <a:solidFill>
                            <a:schemeClr val="bg1">
                              <a:lumMod val="95000"/>
                            </a:schemeClr>
                          </a:solidFill>
                          <a:latin typeface="Source Sans Pro" panose="020B0503030403020204" pitchFamily="34" charset="0"/>
                          <a:ea typeface="Source Sans Pro" panose="020B0503030403020204" pitchFamily="34" charset="0"/>
                        </a:rPr>
                        <a:t> Images-</a:t>
                      </a:r>
                      <a:r>
                        <a:rPr lang="it-IT" sz="2000" dirty="0" err="1">
                          <a:solidFill>
                            <a:schemeClr val="bg1">
                              <a:lumMod val="95000"/>
                            </a:schemeClr>
                          </a:solidFill>
                          <a:latin typeface="Source Sans Pro" panose="020B0503030403020204" pitchFamily="34" charset="0"/>
                          <a:ea typeface="Source Sans Pro" panose="020B0503030403020204" pitchFamily="34" charset="0"/>
                        </a:rPr>
                        <a:t>only</a:t>
                      </a:r>
                      <a:endParaRPr lang="it-IT" sz="2000" dirty="0">
                        <a:solidFill>
                          <a:schemeClr val="bg1">
                            <a:lumMod val="95000"/>
                          </a:schemeClr>
                        </a:solidFill>
                        <a:latin typeface="Source Sans Pro" panose="020B0503030403020204" pitchFamily="34" charset="0"/>
                        <a:ea typeface="Source Sans Pro" panose="020B0503030403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164C9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2000" dirty="0">
                          <a:latin typeface="Source Sans Pro" panose="020B0503030403020204" pitchFamily="34" charset="0"/>
                          <a:ea typeface="Source Sans Pro" panose="020B0503030403020204" pitchFamily="34" charset="0"/>
                        </a:rPr>
                        <a:t>Single-</a:t>
                      </a:r>
                      <a:r>
                        <a:rPr lang="it-IT" sz="2000" dirty="0" err="1">
                          <a:latin typeface="Source Sans Pro" panose="020B0503030403020204" pitchFamily="34" charset="0"/>
                          <a:ea typeface="Source Sans Pro" panose="020B0503030403020204" pitchFamily="34" charset="0"/>
                        </a:rPr>
                        <a:t>modal</a:t>
                      </a:r>
                      <a:r>
                        <a:rPr lang="it-IT" sz="2000" dirty="0">
                          <a:latin typeface="Source Sans Pro" panose="020B0503030403020204" pitchFamily="34" charset="0"/>
                          <a:ea typeface="Source Sans Pro" panose="020B0503030403020204" pitchFamily="34" charset="0"/>
                        </a:rPr>
                        <a:t> Spectra-</a:t>
                      </a:r>
                      <a:r>
                        <a:rPr lang="it-IT" sz="2000" dirty="0" err="1">
                          <a:latin typeface="Source Sans Pro" panose="020B0503030403020204" pitchFamily="34" charset="0"/>
                          <a:ea typeface="Source Sans Pro" panose="020B0503030403020204" pitchFamily="34" charset="0"/>
                        </a:rPr>
                        <a:t>only</a:t>
                      </a:r>
                      <a:endParaRPr lang="it-IT" sz="2000" dirty="0">
                        <a:latin typeface="Source Sans Pro" panose="020B0503030403020204" pitchFamily="34" charset="0"/>
                        <a:ea typeface="Source Sans Pro" panose="020B0503030403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164C9D"/>
                    </a:solidFill>
                  </a:tcPr>
                </a:tc>
                <a:tc>
                  <a:txBody>
                    <a:bodyPr/>
                    <a:lstStyle/>
                    <a:p>
                      <a:pPr algn="ctr"/>
                      <a:r>
                        <a:rPr lang="it-IT" sz="2000" dirty="0" err="1">
                          <a:latin typeface="Source Sans Pro" panose="020B0503030403020204" pitchFamily="34" charset="0"/>
                          <a:ea typeface="Source Sans Pro" panose="020B0503030403020204" pitchFamily="34" charset="0"/>
                        </a:rPr>
                        <a:t>Multimodal</a:t>
                      </a:r>
                      <a:endParaRPr lang="it-IT" sz="2000" dirty="0">
                        <a:latin typeface="Source Sans Pro" panose="020B0503030403020204" pitchFamily="34" charset="0"/>
                        <a:ea typeface="Source Sans Pro" panose="020B0503030403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164C9D"/>
                    </a:solidFill>
                  </a:tcPr>
                </a:tc>
                <a:extLst>
                  <a:ext uri="{0D108BD9-81ED-4DB2-BD59-A6C34878D82A}">
                    <a16:rowId xmlns:a16="http://schemas.microsoft.com/office/drawing/2014/main" val="650296224"/>
                  </a:ext>
                </a:extLst>
              </a:tr>
              <a:tr h="717231">
                <a:tc>
                  <a:txBody>
                    <a:bodyPr/>
                    <a:lstStyle/>
                    <a:p>
                      <a:pPr algn="ctr"/>
                      <a:r>
                        <a:rPr lang="it-IT" sz="2000" b="1" dirty="0" err="1">
                          <a:latin typeface="Source Sans Pro" panose="020B0503030403020204" pitchFamily="34" charset="0"/>
                          <a:ea typeface="Source Sans Pro" panose="020B0503030403020204" pitchFamily="34" charset="0"/>
                        </a:rPr>
                        <a:t>Accuracy</a:t>
                      </a:r>
                      <a:endParaRPr lang="it-IT" sz="2000" b="1" dirty="0">
                        <a:latin typeface="Source Sans Pro" panose="020B0503030403020204" pitchFamily="34" charset="0"/>
                        <a:ea typeface="Source Sans Pro" panose="020B0503030403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FEF"/>
                    </a:solidFill>
                  </a:tcPr>
                </a:tc>
                <a:tc>
                  <a:txBody>
                    <a:bodyPr/>
                    <a:lstStyle/>
                    <a:p>
                      <a:pPr algn="ctr"/>
                      <a:r>
                        <a:rPr lang="it-IT" sz="2800" b="0" dirty="0">
                          <a:latin typeface="Source Sans Pro" panose="020B0503030403020204" pitchFamily="34" charset="0"/>
                          <a:ea typeface="Source Sans Pro" panose="020B0503030403020204" pitchFamily="34" charset="0"/>
                        </a:rPr>
                        <a:t>56.5%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FEF"/>
                    </a:solidFill>
                  </a:tcPr>
                </a:tc>
                <a:tc>
                  <a:txBody>
                    <a:bodyPr/>
                    <a:lstStyle/>
                    <a:p>
                      <a:pPr algn="ctr"/>
                      <a:r>
                        <a:rPr lang="it-IT" sz="2800" b="0" dirty="0">
                          <a:latin typeface="Source Sans Pro" panose="020B0503030403020204" pitchFamily="34" charset="0"/>
                          <a:ea typeface="Source Sans Pro" panose="020B0503030403020204" pitchFamily="34" charset="0"/>
                        </a:rPr>
                        <a:t>77.7%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FEF"/>
                    </a:solidFill>
                  </a:tcPr>
                </a:tc>
                <a:tc>
                  <a:txBody>
                    <a:bodyPr/>
                    <a:lstStyle/>
                    <a:p>
                      <a:pPr algn="ctr"/>
                      <a:r>
                        <a:rPr lang="it-IT" sz="2800" b="0" dirty="0">
                          <a:latin typeface="Source Sans Pro" panose="020B0503030403020204" pitchFamily="34" charset="0"/>
                          <a:ea typeface="Source Sans Pro" panose="020B0503030403020204" pitchFamily="34" charset="0"/>
                        </a:rPr>
                        <a:t>82.4%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FEF"/>
                    </a:solidFill>
                  </a:tcPr>
                </a:tc>
                <a:extLst>
                  <a:ext uri="{0D108BD9-81ED-4DB2-BD59-A6C34878D82A}">
                    <a16:rowId xmlns:a16="http://schemas.microsoft.com/office/drawing/2014/main" val="3484346177"/>
                  </a:ext>
                </a:extLst>
              </a:tr>
              <a:tr h="880984">
                <a:tc>
                  <a:txBody>
                    <a:bodyPr/>
                    <a:lstStyle/>
                    <a:p>
                      <a:pPr algn="ctr"/>
                      <a:r>
                        <a:rPr lang="it-IT" sz="2000" b="1" dirty="0">
                          <a:latin typeface="Source Sans Pro" panose="020B0503030403020204" pitchFamily="34" charset="0"/>
                          <a:ea typeface="Source Sans Pro" panose="020B0503030403020204" pitchFamily="34" charset="0"/>
                        </a:rPr>
                        <a:t>F1-score</a:t>
                      </a:r>
                    </a:p>
                    <a:p>
                      <a:pPr algn="ctr"/>
                      <a:r>
                        <a:rPr lang="it-IT" sz="2000" dirty="0">
                          <a:latin typeface="Source Sans Pro" panose="020B0503030403020204" pitchFamily="34" charset="0"/>
                          <a:ea typeface="Source Sans Pro" panose="020B0503030403020204" pitchFamily="34" charset="0"/>
                        </a:rPr>
                        <a:t>(</a:t>
                      </a:r>
                      <a:r>
                        <a:rPr lang="it-IT" sz="2000" dirty="0" err="1">
                          <a:latin typeface="Source Sans Pro" panose="020B0503030403020204" pitchFamily="34" charset="0"/>
                          <a:ea typeface="Source Sans Pro" panose="020B0503030403020204" pitchFamily="34" charset="0"/>
                        </a:rPr>
                        <a:t>weighted</a:t>
                      </a:r>
                      <a:r>
                        <a:rPr lang="it-IT" sz="2000" dirty="0">
                          <a:latin typeface="Source Sans Pro" panose="020B0503030403020204" pitchFamily="34" charset="0"/>
                          <a:ea typeface="Source Sans Pro" panose="020B0503030403020204" pitchFamily="34" charset="0"/>
                        </a:rPr>
                        <a:t> </a:t>
                      </a:r>
                      <a:r>
                        <a:rPr lang="it-IT" sz="2000" dirty="0" err="1">
                          <a:latin typeface="Source Sans Pro" panose="020B0503030403020204" pitchFamily="34" charset="0"/>
                          <a:ea typeface="Source Sans Pro" panose="020B0503030403020204" pitchFamily="34" charset="0"/>
                        </a:rPr>
                        <a:t>avg</a:t>
                      </a:r>
                      <a:r>
                        <a:rPr lang="it-IT" sz="2000" dirty="0">
                          <a:latin typeface="Source Sans Pro" panose="020B0503030403020204" pitchFamily="34" charset="0"/>
                          <a:ea typeface="Source Sans Pro" panose="020B0503030403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2800" b="0" dirty="0">
                          <a:latin typeface="Source Sans Pro" panose="020B0503030403020204" pitchFamily="34" charset="0"/>
                          <a:ea typeface="Source Sans Pro" panose="020B0503030403020204" pitchFamily="34" charset="0"/>
                        </a:rPr>
                        <a:t>56.2%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2800" b="0" dirty="0">
                          <a:latin typeface="Source Sans Pro" panose="020B0503030403020204" pitchFamily="34" charset="0"/>
                          <a:ea typeface="Source Sans Pro" panose="020B0503030403020204" pitchFamily="34" charset="0"/>
                        </a:rPr>
                        <a:t>77.4%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2800" b="0" dirty="0">
                          <a:latin typeface="Source Sans Pro" panose="020B0503030403020204" pitchFamily="34" charset="0"/>
                          <a:ea typeface="Source Sans Pro" panose="020B0503030403020204" pitchFamily="34" charset="0"/>
                        </a:rPr>
                        <a:t>82.2%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76648256"/>
                  </a:ext>
                </a:extLst>
              </a:tr>
            </a:tbl>
          </a:graphicData>
        </a:graphic>
      </p:graphicFrame>
      <p:sp>
        <p:nvSpPr>
          <p:cNvPr id="3" name="CasellaDiTesto 2">
            <a:extLst>
              <a:ext uri="{FF2B5EF4-FFF2-40B4-BE49-F238E27FC236}">
                <a16:creationId xmlns:a16="http://schemas.microsoft.com/office/drawing/2014/main" id="{77558A57-8557-4A77-76D1-61838252C130}"/>
              </a:ext>
            </a:extLst>
          </p:cNvPr>
          <p:cNvSpPr txBox="1"/>
          <p:nvPr/>
        </p:nvSpPr>
        <p:spPr>
          <a:xfrm>
            <a:off x="746473" y="4149755"/>
            <a:ext cx="5384799" cy="1569660"/>
          </a:xfrm>
          <a:prstGeom prst="rect">
            <a:avLst/>
          </a:prstGeom>
          <a:noFill/>
        </p:spPr>
        <p:txBody>
          <a:bodyPr wrap="square">
            <a:spAutoFit/>
          </a:bodyPr>
          <a:lstStyle/>
          <a:p>
            <a:r>
              <a:rPr lang="it-IT" sz="2400" b="1" dirty="0" err="1">
                <a:solidFill>
                  <a:srgbClr val="FF4B4B"/>
                </a:solidFill>
                <a:latin typeface="Source Sans Pro" panose="020B0503030403020204" pitchFamily="34" charset="0"/>
                <a:ea typeface="Source Sans Pro" panose="020B0503030403020204" pitchFamily="34" charset="0"/>
              </a:rPr>
              <a:t>Problematic</a:t>
            </a:r>
            <a:r>
              <a:rPr lang="it-IT" sz="2400" b="1" dirty="0">
                <a:solidFill>
                  <a:srgbClr val="FF4B4B"/>
                </a:solidFill>
                <a:latin typeface="Source Sans Pro" panose="020B0503030403020204" pitchFamily="34" charset="0"/>
                <a:ea typeface="Source Sans Pro" panose="020B0503030403020204" pitchFamily="34" charset="0"/>
              </a:rPr>
              <a:t> dataset:</a:t>
            </a:r>
          </a:p>
          <a:p>
            <a:pPr marL="342900" indent="-342900">
              <a:buFont typeface="Arial" panose="020B0604020202020204" pitchFamily="34" charset="0"/>
              <a:buChar char="•"/>
            </a:pPr>
            <a:r>
              <a:rPr lang="it-IT" sz="2400" dirty="0" err="1">
                <a:solidFill>
                  <a:srgbClr val="FF4B4B"/>
                </a:solidFill>
                <a:latin typeface="Source Sans Pro" panose="020B0503030403020204" pitchFamily="34" charset="0"/>
                <a:ea typeface="Source Sans Pro" panose="020B0503030403020204" pitchFamily="34" charset="0"/>
              </a:rPr>
              <a:t>Very</a:t>
            </a:r>
            <a:r>
              <a:rPr lang="it-IT" sz="2400" dirty="0">
                <a:solidFill>
                  <a:srgbClr val="FF4B4B"/>
                </a:solidFill>
                <a:latin typeface="Source Sans Pro" panose="020B0503030403020204" pitchFamily="34" charset="0"/>
                <a:ea typeface="Source Sans Pro" panose="020B0503030403020204" pitchFamily="34" charset="0"/>
              </a:rPr>
              <a:t> small (423 </a:t>
            </a:r>
            <a:r>
              <a:rPr lang="it-IT" sz="2400" dirty="0" err="1">
                <a:solidFill>
                  <a:srgbClr val="FF4B4B"/>
                </a:solidFill>
                <a:latin typeface="Source Sans Pro" panose="020B0503030403020204" pitchFamily="34" charset="0"/>
                <a:ea typeface="Source Sans Pro" panose="020B0503030403020204" pitchFamily="34" charset="0"/>
              </a:rPr>
              <a:t>spectrum</a:t>
            </a:r>
            <a:r>
              <a:rPr lang="it-IT" sz="2400" dirty="0">
                <a:solidFill>
                  <a:srgbClr val="FF4B4B"/>
                </a:solidFill>
                <a:latin typeface="Source Sans Pro" panose="020B0503030403020204" pitchFamily="34" charset="0"/>
                <a:ea typeface="Source Sans Pro" panose="020B0503030403020204" pitchFamily="34" charset="0"/>
              </a:rPr>
              <a:t>-image </a:t>
            </a:r>
            <a:r>
              <a:rPr lang="it-IT" sz="2400" dirty="0" err="1">
                <a:solidFill>
                  <a:srgbClr val="FF4B4B"/>
                </a:solidFill>
                <a:latin typeface="Source Sans Pro" panose="020B0503030403020204" pitchFamily="34" charset="0"/>
                <a:ea typeface="Source Sans Pro" panose="020B0503030403020204" pitchFamily="34" charset="0"/>
              </a:rPr>
              <a:t>pairs</a:t>
            </a:r>
            <a:r>
              <a:rPr lang="it-IT" sz="2400" dirty="0">
                <a:solidFill>
                  <a:srgbClr val="FF4B4B"/>
                </a:solidFill>
                <a:latin typeface="Source Sans Pro" panose="020B0503030403020204" pitchFamily="34" charset="0"/>
                <a:ea typeface="Source Sans Pro" panose="020B0503030403020204" pitchFamily="34" charset="0"/>
              </a:rPr>
              <a:t>)</a:t>
            </a:r>
          </a:p>
          <a:p>
            <a:pPr marL="342900" indent="-342900">
              <a:buFont typeface="Arial" panose="020B0604020202020204" pitchFamily="34" charset="0"/>
              <a:buChar char="•"/>
            </a:pPr>
            <a:r>
              <a:rPr lang="it-IT" sz="2400" dirty="0">
                <a:solidFill>
                  <a:srgbClr val="FF4B4B"/>
                </a:solidFill>
                <a:latin typeface="Source Sans Pro" panose="020B0503030403020204" pitchFamily="34" charset="0"/>
                <a:ea typeface="Source Sans Pro" panose="020B0503030403020204" pitchFamily="34" charset="0"/>
              </a:rPr>
              <a:t>Low SNR </a:t>
            </a:r>
            <a:r>
              <a:rPr lang="it-IT" sz="2400" dirty="0" err="1">
                <a:solidFill>
                  <a:srgbClr val="FF4B4B"/>
                </a:solidFill>
                <a:latin typeface="Source Sans Pro" panose="020B0503030403020204" pitchFamily="34" charset="0"/>
                <a:ea typeface="Source Sans Pro" panose="020B0503030403020204" pitchFamily="34" charset="0"/>
              </a:rPr>
              <a:t>spectra</a:t>
            </a:r>
            <a:endParaRPr lang="it-IT" sz="2400" dirty="0">
              <a:solidFill>
                <a:srgbClr val="FF4B4B"/>
              </a:solidFill>
              <a:latin typeface="Source Sans Pro" panose="020B0503030403020204" pitchFamily="34" charset="0"/>
              <a:ea typeface="Source Sans Pro" panose="020B0503030403020204" pitchFamily="34" charset="0"/>
            </a:endParaRPr>
          </a:p>
          <a:p>
            <a:pPr marL="342900" indent="-342900">
              <a:buFont typeface="Arial" panose="020B0604020202020204" pitchFamily="34" charset="0"/>
              <a:buChar char="•"/>
            </a:pPr>
            <a:r>
              <a:rPr lang="it-IT" sz="2400" dirty="0" err="1">
                <a:solidFill>
                  <a:srgbClr val="FF4B4B"/>
                </a:solidFill>
                <a:latin typeface="Source Sans Pro" panose="020B0503030403020204" pitchFamily="34" charset="0"/>
                <a:ea typeface="Source Sans Pro" panose="020B0503030403020204" pitchFamily="34" charset="0"/>
              </a:rPr>
              <a:t>Saturated</a:t>
            </a:r>
            <a:r>
              <a:rPr lang="it-IT" sz="2400" dirty="0">
                <a:solidFill>
                  <a:srgbClr val="FF4B4B"/>
                </a:solidFill>
                <a:latin typeface="Source Sans Pro" panose="020B0503030403020204" pitchFamily="34" charset="0"/>
                <a:ea typeface="Source Sans Pro" panose="020B0503030403020204" pitchFamily="34" charset="0"/>
              </a:rPr>
              <a:t> and </a:t>
            </a:r>
            <a:r>
              <a:rPr lang="it-IT" sz="2400" dirty="0" err="1">
                <a:solidFill>
                  <a:srgbClr val="FF4B4B"/>
                </a:solidFill>
                <a:latin typeface="Source Sans Pro" panose="020B0503030403020204" pitchFamily="34" charset="0"/>
                <a:ea typeface="Source Sans Pro" panose="020B0503030403020204" pitchFamily="34" charset="0"/>
              </a:rPr>
              <a:t>contaminated</a:t>
            </a:r>
            <a:r>
              <a:rPr lang="it-IT" sz="2400" dirty="0">
                <a:solidFill>
                  <a:srgbClr val="FF4B4B"/>
                </a:solidFill>
                <a:latin typeface="Source Sans Pro" panose="020B0503030403020204" pitchFamily="34" charset="0"/>
                <a:ea typeface="Source Sans Pro" panose="020B0503030403020204" pitchFamily="34" charset="0"/>
              </a:rPr>
              <a:t> images</a:t>
            </a:r>
          </a:p>
        </p:txBody>
      </p:sp>
      <p:sp>
        <p:nvSpPr>
          <p:cNvPr id="8" name="CasellaDiTesto 7">
            <a:extLst>
              <a:ext uri="{FF2B5EF4-FFF2-40B4-BE49-F238E27FC236}">
                <a16:creationId xmlns:a16="http://schemas.microsoft.com/office/drawing/2014/main" id="{C4151B68-6A0D-CF9A-1ACC-A703BE1F04BB}"/>
              </a:ext>
            </a:extLst>
          </p:cNvPr>
          <p:cNvSpPr txBox="1"/>
          <p:nvPr/>
        </p:nvSpPr>
        <p:spPr>
          <a:xfrm>
            <a:off x="6832030" y="4149755"/>
            <a:ext cx="4613497" cy="1292662"/>
          </a:xfrm>
          <a:prstGeom prst="rect">
            <a:avLst/>
          </a:prstGeom>
          <a:noFill/>
        </p:spPr>
        <p:txBody>
          <a:bodyPr wrap="square">
            <a:spAutoFit/>
          </a:bodyPr>
          <a:lstStyle/>
          <a:p>
            <a:r>
              <a:rPr lang="it-IT" sz="2600" b="1" dirty="0" err="1">
                <a:solidFill>
                  <a:srgbClr val="B0DD7F"/>
                </a:solidFill>
                <a:latin typeface="Source Sans Pro" panose="020B0503030403020204" pitchFamily="34" charset="0"/>
                <a:ea typeface="Source Sans Pro" panose="020B0503030403020204" pitchFamily="34" charset="0"/>
              </a:rPr>
              <a:t>Main</a:t>
            </a:r>
            <a:r>
              <a:rPr lang="it-IT" sz="2600" b="1" dirty="0">
                <a:solidFill>
                  <a:srgbClr val="B0DD7F"/>
                </a:solidFill>
                <a:latin typeface="Source Sans Pro" panose="020B0503030403020204" pitchFamily="34" charset="0"/>
                <a:ea typeface="Source Sans Pro" panose="020B0503030403020204" pitchFamily="34" charset="0"/>
              </a:rPr>
              <a:t> takeaways:</a:t>
            </a:r>
          </a:p>
          <a:p>
            <a:pPr marL="342900" indent="-342900">
              <a:buFont typeface="Arial" panose="020B0604020202020204" pitchFamily="34" charset="0"/>
              <a:buChar char="•"/>
            </a:pPr>
            <a:r>
              <a:rPr lang="it-IT" sz="2600" dirty="0" err="1">
                <a:solidFill>
                  <a:srgbClr val="B0DD7F"/>
                </a:solidFill>
                <a:latin typeface="Source Sans Pro" panose="020B0503030403020204" pitchFamily="34" charset="0"/>
                <a:ea typeface="Source Sans Pro" panose="020B0503030403020204" pitchFamily="34" charset="0"/>
              </a:rPr>
              <a:t>Multimodal</a:t>
            </a:r>
            <a:r>
              <a:rPr lang="it-IT" sz="2600" dirty="0">
                <a:solidFill>
                  <a:srgbClr val="B0DD7F"/>
                </a:solidFill>
                <a:latin typeface="Source Sans Pro" panose="020B0503030403020204" pitchFamily="34" charset="0"/>
                <a:ea typeface="Source Sans Pro" panose="020B0503030403020204" pitchFamily="34" charset="0"/>
              </a:rPr>
              <a:t> &gt; Single-</a:t>
            </a:r>
            <a:r>
              <a:rPr lang="it-IT" sz="2600" dirty="0" err="1">
                <a:solidFill>
                  <a:srgbClr val="B0DD7F"/>
                </a:solidFill>
                <a:latin typeface="Source Sans Pro" panose="020B0503030403020204" pitchFamily="34" charset="0"/>
                <a:ea typeface="Source Sans Pro" panose="020B0503030403020204" pitchFamily="34" charset="0"/>
              </a:rPr>
              <a:t>modal</a:t>
            </a:r>
            <a:endParaRPr lang="it-IT" sz="2600" dirty="0">
              <a:solidFill>
                <a:srgbClr val="B0DD7F"/>
              </a:solidFill>
              <a:latin typeface="Source Sans Pro" panose="020B0503030403020204" pitchFamily="34" charset="0"/>
              <a:ea typeface="Source Sans Pro" panose="020B0503030403020204" pitchFamily="34" charset="0"/>
            </a:endParaRPr>
          </a:p>
          <a:p>
            <a:pPr marL="342900" indent="-342900">
              <a:buFont typeface="Arial" panose="020B0604020202020204" pitchFamily="34" charset="0"/>
              <a:buChar char="•"/>
            </a:pPr>
            <a:r>
              <a:rPr lang="it-IT" sz="2600" dirty="0">
                <a:solidFill>
                  <a:srgbClr val="B0DD7F"/>
                </a:solidFill>
                <a:latin typeface="Source Sans Pro" panose="020B0503030403020204" pitchFamily="34" charset="0"/>
                <a:ea typeface="Source Sans Pro" panose="020B0503030403020204" pitchFamily="34" charset="0"/>
              </a:rPr>
              <a:t>High </a:t>
            </a:r>
            <a:r>
              <a:rPr lang="it-IT" sz="2600" dirty="0" err="1">
                <a:solidFill>
                  <a:srgbClr val="B0DD7F"/>
                </a:solidFill>
                <a:latin typeface="Source Sans Pro" panose="020B0503030403020204" pitchFamily="34" charset="0"/>
                <a:ea typeface="Source Sans Pro" panose="020B0503030403020204" pitchFamily="34" charset="0"/>
              </a:rPr>
              <a:t>potential</a:t>
            </a:r>
            <a:r>
              <a:rPr lang="it-IT" sz="2600" dirty="0">
                <a:solidFill>
                  <a:srgbClr val="B0DD7F"/>
                </a:solidFill>
                <a:latin typeface="Source Sans Pro" panose="020B0503030403020204" pitchFamily="34" charset="0"/>
                <a:ea typeface="Source Sans Pro" panose="020B0503030403020204" pitchFamily="34" charset="0"/>
              </a:rPr>
              <a:t> for </a:t>
            </a:r>
            <a:r>
              <a:rPr lang="it-IT" sz="2600" dirty="0" err="1">
                <a:solidFill>
                  <a:srgbClr val="B0DD7F"/>
                </a:solidFill>
                <a:latin typeface="Source Sans Pro" panose="020B0503030403020204" pitchFamily="34" charset="0"/>
                <a:ea typeface="Source Sans Pro" panose="020B0503030403020204" pitchFamily="34" charset="0"/>
              </a:rPr>
              <a:t>scalability</a:t>
            </a:r>
            <a:endParaRPr lang="it-IT" sz="2600" dirty="0">
              <a:solidFill>
                <a:srgbClr val="B0DD7F"/>
              </a:solidFill>
              <a:latin typeface="Source Sans Pro" panose="020B0503030403020204" pitchFamily="34" charset="0"/>
              <a:ea typeface="Source Sans Pro" panose="020B0503030403020204" pitchFamily="34" charset="0"/>
            </a:endParaRPr>
          </a:p>
        </p:txBody>
      </p:sp>
      <p:sp>
        <p:nvSpPr>
          <p:cNvPr id="9" name="Titolo 1">
            <a:extLst>
              <a:ext uri="{FF2B5EF4-FFF2-40B4-BE49-F238E27FC236}">
                <a16:creationId xmlns:a16="http://schemas.microsoft.com/office/drawing/2014/main" id="{760DDD1E-8CAC-A437-D4B3-DFC2A2124867}"/>
              </a:ext>
            </a:extLst>
          </p:cNvPr>
          <p:cNvSpPr txBox="1">
            <a:spLocks/>
          </p:cNvSpPr>
          <p:nvPr/>
        </p:nvSpPr>
        <p:spPr>
          <a:xfrm>
            <a:off x="251393" y="86060"/>
            <a:ext cx="2991536" cy="7720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sz="4000" dirty="0">
                <a:solidFill>
                  <a:schemeClr val="bg1">
                    <a:lumMod val="95000"/>
                  </a:schemeClr>
                </a:solidFill>
                <a:effectLst/>
                <a:latin typeface="Source Sans Pro SemiBold" panose="020B0603030403020204" pitchFamily="34" charset="0"/>
                <a:ea typeface="Source Sans Pro SemiBold" panose="020B0603030403020204" pitchFamily="34" charset="0"/>
              </a:rPr>
              <a:t>Results</a:t>
            </a:r>
            <a:endParaRPr lang="it-IT" sz="4000" dirty="0">
              <a:solidFill>
                <a:schemeClr val="bg1">
                  <a:lumMod val="95000"/>
                </a:schemeClr>
              </a:solidFill>
              <a:effectLst/>
              <a:latin typeface="Source Sans Pro SemiBold" panose="020B0603030403020204" pitchFamily="34" charset="0"/>
              <a:ea typeface="Source Sans Pro SemiBold" panose="020B0603030403020204" pitchFamily="34" charset="0"/>
            </a:endParaRPr>
          </a:p>
        </p:txBody>
      </p:sp>
      <p:sp>
        <p:nvSpPr>
          <p:cNvPr id="21" name="Titolo 1">
            <a:extLst>
              <a:ext uri="{FF2B5EF4-FFF2-40B4-BE49-F238E27FC236}">
                <a16:creationId xmlns:a16="http://schemas.microsoft.com/office/drawing/2014/main" id="{8A60FDDC-4577-A88C-74BA-71EF4BD3C7CC}"/>
              </a:ext>
            </a:extLst>
          </p:cNvPr>
          <p:cNvSpPr txBox="1">
            <a:spLocks/>
          </p:cNvSpPr>
          <p:nvPr/>
        </p:nvSpPr>
        <p:spPr>
          <a:xfrm>
            <a:off x="8844834" y="6365475"/>
            <a:ext cx="3347166" cy="49252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000" b="1" kern="1200">
                <a:solidFill>
                  <a:schemeClr val="tx1"/>
                </a:solidFill>
                <a:latin typeface="+mj-lt"/>
                <a:ea typeface="+mj-ea"/>
                <a:cs typeface="+mj-cs"/>
              </a:defRPr>
            </a:lvl1pPr>
          </a:lstStyle>
          <a:p>
            <a:pPr>
              <a:lnSpc>
                <a:spcPct val="110000"/>
              </a:lnSpc>
            </a:pPr>
            <a:r>
              <a:rPr lang="it-IT" sz="1800" b="0" i="1" dirty="0">
                <a:solidFill>
                  <a:schemeClr val="bg1">
                    <a:lumMod val="95000"/>
                  </a:schemeClr>
                </a:solidFill>
                <a:effectLst/>
                <a:latin typeface="Source Sans Pro" panose="020B0503030403020204" pitchFamily="34" charset="0"/>
                <a:ea typeface="Source Sans Pro" panose="020B0503030403020204" pitchFamily="34" charset="0"/>
              </a:rPr>
              <a:t>INAF SCHOOL OF AI – 15 April 2026</a:t>
            </a:r>
            <a:r>
              <a:rPr lang="it-IT" sz="1800" b="0" dirty="0">
                <a:solidFill>
                  <a:schemeClr val="bg1">
                    <a:lumMod val="95000"/>
                  </a:schemeClr>
                </a:solidFill>
                <a:effectLst/>
                <a:latin typeface="Source Sans Pro" panose="020B0503030403020204" pitchFamily="34" charset="0"/>
                <a:ea typeface="Source Sans Pro" panose="020B0503030403020204" pitchFamily="34" charset="0"/>
              </a:rPr>
              <a:t>  </a:t>
            </a:r>
          </a:p>
        </p:txBody>
      </p:sp>
    </p:spTree>
    <p:extLst>
      <p:ext uri="{BB962C8B-B14F-4D97-AF65-F5344CB8AC3E}">
        <p14:creationId xmlns:p14="http://schemas.microsoft.com/office/powerpoint/2010/main" val="462467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2963960-64C9-C310-9D3D-483A71569C1D}"/>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2755648-F67A-C23A-42A2-0DEC5C3C64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magine 3">
            <a:extLst>
              <a:ext uri="{FF2B5EF4-FFF2-40B4-BE49-F238E27FC236}">
                <a16:creationId xmlns:a16="http://schemas.microsoft.com/office/drawing/2014/main" id="{AF7789BB-5C9E-0B46-439A-F2DE008F8417}"/>
              </a:ext>
            </a:extLst>
          </p:cNvPr>
          <p:cNvPicPr>
            <a:picLocks noChangeAspect="1" noChangeArrowheads="1"/>
          </p:cNvPicPr>
          <p:nvPr/>
        </p:nvPicPr>
        <p:blipFill>
          <a:blip r:embed="rId3">
            <a:alphaModFix amt="60000"/>
            <a:extLst>
              <a:ext uri="{28A0092B-C50C-407E-A947-70E740481C1C}">
                <a14:useLocalDpi xmlns:a14="http://schemas.microsoft.com/office/drawing/2010/main" val="0"/>
              </a:ext>
            </a:extLst>
          </a:blip>
          <a:srcRect t="25862" r="-1" b="23934"/>
          <a:stretch>
            <a:fillRect/>
          </a:stretch>
        </p:blipFill>
        <p:spPr bwMode="auto">
          <a:xfrm rot="21600000">
            <a:off x="1" y="1"/>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8" name="Titolo 1">
            <a:extLst>
              <a:ext uri="{FF2B5EF4-FFF2-40B4-BE49-F238E27FC236}">
                <a16:creationId xmlns:a16="http://schemas.microsoft.com/office/drawing/2014/main" id="{9ED969E7-0E40-C73A-6FDA-FFB57E53B68A}"/>
              </a:ext>
            </a:extLst>
          </p:cNvPr>
          <p:cNvSpPr txBox="1">
            <a:spLocks/>
          </p:cNvSpPr>
          <p:nvPr/>
        </p:nvSpPr>
        <p:spPr>
          <a:xfrm>
            <a:off x="6623655" y="1729208"/>
            <a:ext cx="5447757" cy="191899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000" b="1" kern="1200">
                <a:solidFill>
                  <a:schemeClr val="tx1"/>
                </a:solidFill>
                <a:latin typeface="+mj-lt"/>
                <a:ea typeface="+mj-ea"/>
                <a:cs typeface="+mj-cs"/>
              </a:defRPr>
            </a:lvl1pPr>
          </a:lstStyle>
          <a:p>
            <a:pPr>
              <a:lnSpc>
                <a:spcPct val="110000"/>
              </a:lnSpc>
            </a:pPr>
            <a:r>
              <a:rPr lang="en-US" sz="2800" dirty="0">
                <a:effectLst>
                  <a:glow rad="38100">
                    <a:schemeClr val="bg1">
                      <a:alpha val="50000"/>
                    </a:schemeClr>
                  </a:glow>
                  <a:outerShdw blurRad="63500" sx="102000" sy="102000" algn="ctr" rotWithShape="0">
                    <a:schemeClr val="bg1">
                      <a:alpha val="40000"/>
                    </a:schemeClr>
                  </a:outerShdw>
                </a:effectLst>
                <a:latin typeface="Source Sans Pro" panose="020B0503030403020204" pitchFamily="34" charset="0"/>
                <a:ea typeface="Source Sans Pro" panose="020B0503030403020204" pitchFamily="34" charset="0"/>
              </a:rPr>
              <a:t>Lorenzo Santo</a:t>
            </a:r>
            <a:endParaRPr lang="en-US" sz="2800" b="0" dirty="0">
              <a:effectLst>
                <a:glow rad="38100">
                  <a:schemeClr val="bg1">
                    <a:alpha val="50000"/>
                  </a:schemeClr>
                </a:glow>
                <a:outerShdw blurRad="63500" sx="102000" sy="102000" algn="ctr" rotWithShape="0">
                  <a:schemeClr val="bg1">
                    <a:alpha val="40000"/>
                  </a:schemeClr>
                </a:outerShdw>
              </a:effectLst>
              <a:latin typeface="Source Sans Pro" panose="020B0503030403020204" pitchFamily="34" charset="0"/>
              <a:ea typeface="Source Sans Pro" panose="020B0503030403020204" pitchFamily="34" charset="0"/>
            </a:endParaRPr>
          </a:p>
          <a:p>
            <a:pPr>
              <a:lnSpc>
                <a:spcPct val="110000"/>
              </a:lnSpc>
            </a:pPr>
            <a:r>
              <a:rPr lang="en-US" sz="2800" b="0" dirty="0">
                <a:solidFill>
                  <a:srgbClr val="FFFFFF"/>
                </a:solidFill>
                <a:effectLst>
                  <a:glow rad="38100">
                    <a:schemeClr val="bg1">
                      <a:alpha val="50000"/>
                    </a:schemeClr>
                  </a:glow>
                  <a:outerShdw blurRad="63500" sx="102000" sy="102000" algn="ctr" rotWithShape="0">
                    <a:schemeClr val="bg1">
                      <a:alpha val="40000"/>
                    </a:schemeClr>
                  </a:outerShdw>
                </a:effectLst>
                <a:latin typeface="Source Sans Pro" panose="020B0503030403020204" pitchFamily="34" charset="0"/>
                <a:ea typeface="Source Sans Pro" panose="020B0503030403020204" pitchFamily="34" charset="0"/>
              </a:rPr>
              <a:t>PhD Student @ </a:t>
            </a:r>
            <a:r>
              <a:rPr lang="en-US" sz="2800" b="0" dirty="0" err="1">
                <a:solidFill>
                  <a:srgbClr val="FFFFFF"/>
                </a:solidFill>
                <a:effectLst>
                  <a:glow rad="38100">
                    <a:schemeClr val="bg1">
                      <a:alpha val="50000"/>
                    </a:schemeClr>
                  </a:glow>
                  <a:outerShdw blurRad="63500" sx="102000" sy="102000" algn="ctr" rotWithShape="0">
                    <a:schemeClr val="bg1">
                      <a:alpha val="40000"/>
                    </a:schemeClr>
                  </a:outerShdw>
                </a:effectLst>
                <a:latin typeface="Source Sans Pro" panose="020B0503030403020204" pitchFamily="34" charset="0"/>
                <a:ea typeface="Source Sans Pro" panose="020B0503030403020204" pitchFamily="34" charset="0"/>
              </a:rPr>
              <a:t>Unina</a:t>
            </a:r>
            <a:r>
              <a:rPr lang="en-US" sz="2800" b="0" dirty="0">
                <a:solidFill>
                  <a:srgbClr val="FFFFFF"/>
                </a:solidFill>
                <a:effectLst>
                  <a:glow rad="38100">
                    <a:schemeClr val="bg1">
                      <a:alpha val="50000"/>
                    </a:schemeClr>
                  </a:glow>
                  <a:outerShdw blurRad="63500" sx="102000" sy="102000" algn="ctr" rotWithShape="0">
                    <a:schemeClr val="bg1">
                      <a:alpha val="40000"/>
                    </a:schemeClr>
                  </a:outerShdw>
                </a:effectLst>
                <a:latin typeface="Source Sans Pro" panose="020B0503030403020204" pitchFamily="34" charset="0"/>
                <a:ea typeface="Source Sans Pro" panose="020B0503030403020204" pitchFamily="34" charset="0"/>
              </a:rPr>
              <a:t> &amp; INAF-OACN</a:t>
            </a:r>
          </a:p>
          <a:p>
            <a:pPr>
              <a:lnSpc>
                <a:spcPct val="150000"/>
              </a:lnSpc>
            </a:pPr>
            <a:r>
              <a:rPr lang="it-IT" sz="2800" b="0" dirty="0">
                <a:solidFill>
                  <a:srgbClr val="FFFFFF"/>
                </a:solidFill>
                <a:effectLst>
                  <a:glow rad="38100">
                    <a:schemeClr val="bg1">
                      <a:alpha val="50000"/>
                    </a:schemeClr>
                  </a:glow>
                  <a:outerShdw blurRad="63500" sx="102000" sy="102000" algn="ctr" rotWithShape="0">
                    <a:schemeClr val="bg1">
                      <a:alpha val="40000"/>
                    </a:schemeClr>
                  </a:outerShdw>
                </a:effectLst>
                <a:latin typeface="Source Sans Pro" panose="020B0503030403020204" pitchFamily="34" charset="0"/>
                <a:ea typeface="Source Sans Pro" panose="020B0503030403020204" pitchFamily="34" charset="0"/>
              </a:rPr>
              <a:t>Email: </a:t>
            </a:r>
            <a:r>
              <a:rPr lang="it-IT" sz="2800" b="0" dirty="0">
                <a:solidFill>
                  <a:srgbClr val="FFFFFF"/>
                </a:solidFill>
                <a:effectLst>
                  <a:glow rad="38100">
                    <a:schemeClr val="bg1">
                      <a:alpha val="50000"/>
                    </a:schemeClr>
                  </a:glow>
                  <a:outerShdw blurRad="63500" sx="102000" sy="102000" algn="ctr" rotWithShape="0">
                    <a:schemeClr val="bg1">
                      <a:alpha val="40000"/>
                    </a:schemeClr>
                  </a:outerShdw>
                </a:effectLst>
                <a:latin typeface="Source Sans Pro SemiBold" panose="020B0603030403020204" pitchFamily="34" charset="0"/>
                <a:ea typeface="Source Sans Pro SemiBold" panose="020B0603030403020204" pitchFamily="34" charset="0"/>
              </a:rPr>
              <a:t>lorenzo.santo@inaf.it</a:t>
            </a:r>
          </a:p>
        </p:txBody>
      </p:sp>
      <p:grpSp>
        <p:nvGrpSpPr>
          <p:cNvPr id="32" name="Gruppo 31">
            <a:extLst>
              <a:ext uri="{FF2B5EF4-FFF2-40B4-BE49-F238E27FC236}">
                <a16:creationId xmlns:a16="http://schemas.microsoft.com/office/drawing/2014/main" id="{ADAFAA50-AF34-30F3-F368-8E03501FC67C}"/>
              </a:ext>
            </a:extLst>
          </p:cNvPr>
          <p:cNvGrpSpPr/>
          <p:nvPr/>
        </p:nvGrpSpPr>
        <p:grpSpPr>
          <a:xfrm>
            <a:off x="3963943" y="248458"/>
            <a:ext cx="4264114" cy="836380"/>
            <a:chOff x="3223863" y="154045"/>
            <a:chExt cx="5208479" cy="1021611"/>
          </a:xfrm>
        </p:grpSpPr>
        <p:sp>
          <p:nvSpPr>
            <p:cNvPr id="17" name="Rettangolo con angoli arrotondati 16">
              <a:extLst>
                <a:ext uri="{FF2B5EF4-FFF2-40B4-BE49-F238E27FC236}">
                  <a16:creationId xmlns:a16="http://schemas.microsoft.com/office/drawing/2014/main" id="{85199CB3-4E93-A98B-1076-8C0F4C9A283D}"/>
                </a:ext>
              </a:extLst>
            </p:cNvPr>
            <p:cNvSpPr/>
            <p:nvPr/>
          </p:nvSpPr>
          <p:spPr>
            <a:xfrm>
              <a:off x="3223863" y="154045"/>
              <a:ext cx="5208479" cy="1021611"/>
            </a:xfrm>
            <a:prstGeom prst="roundRect">
              <a:avLst/>
            </a:prstGeom>
            <a:solidFill>
              <a:schemeClr val="bg1">
                <a:lumMod val="95000"/>
                <a:lumOff val="5000"/>
                <a:alpha val="85000"/>
              </a:schemeClr>
            </a:solidFill>
            <a:ln>
              <a:solidFill>
                <a:schemeClr val="tx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 name="Immagine 9">
              <a:extLst>
                <a:ext uri="{FF2B5EF4-FFF2-40B4-BE49-F238E27FC236}">
                  <a16:creationId xmlns:a16="http://schemas.microsoft.com/office/drawing/2014/main" id="{1AB10D58-4C2B-8B24-A328-BD8B294B24D7}"/>
                </a:ext>
              </a:extLst>
            </p:cNvPr>
            <p:cNvPicPr>
              <a:picLocks noChangeAspect="1"/>
            </p:cNvPicPr>
            <p:nvPr/>
          </p:nvPicPr>
          <p:blipFill>
            <a:blip r:embed="rId4">
              <a:biLevel thresh="50000"/>
              <a:extLst>
                <a:ext uri="{BEBA8EAE-BF5A-486C-A8C5-ECC9F3942E4B}">
                  <a14:imgProps xmlns:a14="http://schemas.microsoft.com/office/drawing/2010/main">
                    <a14:imgLayer r:embed="rId5">
                      <a14:imgEffect>
                        <a14:brightnessContrast bright="52000" contrast="23000"/>
                      </a14:imgEffect>
                    </a14:imgLayer>
                  </a14:imgProps>
                </a:ext>
                <a:ext uri="{28A0092B-C50C-407E-A947-70E740481C1C}">
                  <a14:useLocalDpi xmlns:a14="http://schemas.microsoft.com/office/drawing/2010/main" val="0"/>
                </a:ext>
              </a:extLst>
            </a:blip>
            <a:stretch>
              <a:fillRect/>
            </a:stretch>
          </p:blipFill>
          <p:spPr>
            <a:xfrm>
              <a:off x="3359250" y="346057"/>
              <a:ext cx="2736747" cy="637586"/>
            </a:xfrm>
            <a:prstGeom prst="rect">
              <a:avLst/>
            </a:prstGeom>
          </p:spPr>
        </p:pic>
        <p:pic>
          <p:nvPicPr>
            <p:cNvPr id="15" name="Immagine 14">
              <a:extLst>
                <a:ext uri="{FF2B5EF4-FFF2-40B4-BE49-F238E27FC236}">
                  <a16:creationId xmlns:a16="http://schemas.microsoft.com/office/drawing/2014/main" id="{0EAD1583-1FBD-CCE4-E8A0-9942EBDEC1AB}"/>
                </a:ext>
              </a:extLst>
            </p:cNvPr>
            <p:cNvPicPr>
              <a:picLocks noChangeAspect="1"/>
            </p:cNvPicPr>
            <p:nvPr/>
          </p:nvPicPr>
          <p:blipFill>
            <a:blip r:embed="rId6">
              <a:extLst>
                <a:ext uri="{BEBA8EAE-BF5A-486C-A8C5-ECC9F3942E4B}">
                  <a14:imgProps xmlns:a14="http://schemas.microsoft.com/office/drawing/2010/main">
                    <a14:imgLayer r:embed="rId7">
                      <a14:imgEffect>
                        <a14:saturation sat="200000"/>
                      </a14:imgEffect>
                      <a14:imgEffect>
                        <a14:brightnessContrast bright="20000"/>
                      </a14:imgEffect>
                    </a14:imgLayer>
                  </a14:imgProps>
                </a:ext>
                <a:ext uri="{28A0092B-C50C-407E-A947-70E740481C1C}">
                  <a14:useLocalDpi xmlns:a14="http://schemas.microsoft.com/office/drawing/2010/main" val="0"/>
                </a:ext>
              </a:extLst>
            </a:blip>
            <a:srcRect l="16306" t="16001" r="16957" b="21314"/>
            <a:stretch>
              <a:fillRect/>
            </a:stretch>
          </p:blipFill>
          <p:spPr>
            <a:xfrm>
              <a:off x="6464017" y="180381"/>
              <a:ext cx="1968325" cy="968289"/>
            </a:xfrm>
            <a:prstGeom prst="rect">
              <a:avLst/>
            </a:prstGeom>
          </p:spPr>
        </p:pic>
        <p:cxnSp>
          <p:nvCxnSpPr>
            <p:cNvPr id="27" name="Connettore diritto 26">
              <a:extLst>
                <a:ext uri="{FF2B5EF4-FFF2-40B4-BE49-F238E27FC236}">
                  <a16:creationId xmlns:a16="http://schemas.microsoft.com/office/drawing/2014/main" id="{0524E024-47D7-976C-D788-DC6D20C2BA58}"/>
                </a:ext>
              </a:extLst>
            </p:cNvPr>
            <p:cNvCxnSpPr>
              <a:cxnSpLocks/>
            </p:cNvCxnSpPr>
            <p:nvPr/>
          </p:nvCxnSpPr>
          <p:spPr>
            <a:xfrm>
              <a:off x="6325325" y="276388"/>
              <a:ext cx="0" cy="776276"/>
            </a:xfrm>
            <a:prstGeom prst="line">
              <a:avLst/>
            </a:prstGeom>
            <a:ln w="12700" cap="rnd">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35" name="Titolo 1">
            <a:extLst>
              <a:ext uri="{FF2B5EF4-FFF2-40B4-BE49-F238E27FC236}">
                <a16:creationId xmlns:a16="http://schemas.microsoft.com/office/drawing/2014/main" id="{6168F6C0-5B89-58C6-C8F2-BE006936F523}"/>
              </a:ext>
            </a:extLst>
          </p:cNvPr>
          <p:cNvSpPr txBox="1">
            <a:spLocks/>
          </p:cNvSpPr>
          <p:nvPr/>
        </p:nvSpPr>
        <p:spPr>
          <a:xfrm>
            <a:off x="8819076" y="6363280"/>
            <a:ext cx="3372924" cy="49252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000" b="1" kern="1200">
                <a:solidFill>
                  <a:schemeClr val="tx1"/>
                </a:solidFill>
                <a:latin typeface="+mj-lt"/>
                <a:ea typeface="+mj-ea"/>
                <a:cs typeface="+mj-cs"/>
              </a:defRPr>
            </a:lvl1pPr>
          </a:lstStyle>
          <a:p>
            <a:pPr>
              <a:lnSpc>
                <a:spcPct val="110000"/>
              </a:lnSpc>
            </a:pPr>
            <a:r>
              <a:rPr lang="it-IT" sz="1800" b="0" i="1" dirty="0">
                <a:effectLst>
                  <a:glow rad="38100">
                    <a:schemeClr val="bg1">
                      <a:alpha val="50000"/>
                    </a:schemeClr>
                  </a:glow>
                  <a:outerShdw blurRad="63500" sx="102000" sy="102000" algn="ctr" rotWithShape="0">
                    <a:schemeClr val="bg1">
                      <a:alpha val="40000"/>
                    </a:schemeClr>
                  </a:outerShdw>
                </a:effectLst>
                <a:latin typeface="Source Sans Pro" panose="020B0503030403020204" pitchFamily="34" charset="0"/>
                <a:ea typeface="Source Sans Pro" panose="020B0503030403020204" pitchFamily="34" charset="0"/>
              </a:rPr>
              <a:t>INAF SCHOOL OF AI – 15 April 2026</a:t>
            </a:r>
            <a:r>
              <a:rPr lang="it-IT" sz="1800" b="0" dirty="0">
                <a:effectLst>
                  <a:glow rad="38100">
                    <a:schemeClr val="bg1">
                      <a:alpha val="50000"/>
                    </a:schemeClr>
                  </a:glow>
                  <a:outerShdw blurRad="63500" sx="102000" sy="102000" algn="ctr" rotWithShape="0">
                    <a:schemeClr val="bg1">
                      <a:alpha val="40000"/>
                    </a:schemeClr>
                  </a:outerShdw>
                </a:effectLst>
                <a:latin typeface="Source Sans Pro" panose="020B0503030403020204" pitchFamily="34" charset="0"/>
                <a:ea typeface="Source Sans Pro" panose="020B0503030403020204" pitchFamily="34" charset="0"/>
              </a:rPr>
              <a:t>  </a:t>
            </a:r>
            <a:endParaRPr lang="it-IT" sz="1800" b="0" dirty="0">
              <a:solidFill>
                <a:srgbClr val="FFFFFF"/>
              </a:solidFill>
              <a:effectLst>
                <a:glow rad="38100">
                  <a:schemeClr val="bg1">
                    <a:alpha val="50000"/>
                  </a:schemeClr>
                </a:glow>
                <a:outerShdw blurRad="63500" sx="102000" sy="102000" algn="ctr" rotWithShape="0">
                  <a:schemeClr val="bg1">
                    <a:alpha val="40000"/>
                  </a:schemeClr>
                </a:outerShdw>
              </a:effectLst>
              <a:latin typeface="Source Sans Pro" panose="020B0503030403020204" pitchFamily="34" charset="0"/>
              <a:ea typeface="Source Sans Pro" panose="020B0503030403020204" pitchFamily="34" charset="0"/>
            </a:endParaRPr>
          </a:p>
        </p:txBody>
      </p:sp>
      <p:sp>
        <p:nvSpPr>
          <p:cNvPr id="36" name="Titolo 1">
            <a:extLst>
              <a:ext uri="{FF2B5EF4-FFF2-40B4-BE49-F238E27FC236}">
                <a16:creationId xmlns:a16="http://schemas.microsoft.com/office/drawing/2014/main" id="{F57A9D66-C3A0-8E4C-8F5F-4786E9845CD9}"/>
              </a:ext>
            </a:extLst>
          </p:cNvPr>
          <p:cNvSpPr txBox="1">
            <a:spLocks/>
          </p:cNvSpPr>
          <p:nvPr/>
        </p:nvSpPr>
        <p:spPr>
          <a:xfrm>
            <a:off x="6952097" y="3905294"/>
            <a:ext cx="2272211" cy="1510634"/>
          </a:xfrm>
          <a:prstGeom prst="rect">
            <a:avLst/>
          </a:prstGeom>
        </p:spPr>
        <p:txBody>
          <a:bodyPr vert="horz" lIns="90000" tIns="45720" rIns="91440" bIns="45720" rtlCol="0" anchor="ctr">
            <a:normAutofit/>
          </a:bodyPr>
          <a:lstStyle>
            <a:lvl1pPr algn="ctr" defTabSz="914400" rtl="0" eaLnBrk="1" latinLnBrk="0" hangingPunct="1">
              <a:lnSpc>
                <a:spcPct val="90000"/>
              </a:lnSpc>
              <a:spcBef>
                <a:spcPct val="0"/>
              </a:spcBef>
              <a:buNone/>
              <a:defRPr sz="4000" b="1" kern="1200">
                <a:solidFill>
                  <a:schemeClr val="tx1"/>
                </a:solidFill>
                <a:latin typeface="+mj-lt"/>
                <a:ea typeface="+mj-ea"/>
                <a:cs typeface="+mj-cs"/>
              </a:defRPr>
            </a:lvl1pPr>
          </a:lstStyle>
          <a:p>
            <a:pPr algn="l">
              <a:lnSpc>
                <a:spcPct val="110000"/>
              </a:lnSpc>
            </a:pPr>
            <a:r>
              <a:rPr lang="it-IT" sz="2000" b="0" dirty="0">
                <a:effectLst>
                  <a:glow rad="38100">
                    <a:schemeClr val="bg1">
                      <a:alpha val="50000"/>
                    </a:schemeClr>
                  </a:glow>
                  <a:outerShdw blurRad="63500" sx="102000" sy="102000" algn="ctr" rotWithShape="0">
                    <a:schemeClr val="bg1">
                      <a:alpha val="40000"/>
                    </a:schemeClr>
                  </a:outerShdw>
                </a:effectLst>
                <a:latin typeface="Source Sans Pro" panose="020B0503030403020204" pitchFamily="34" charset="0"/>
                <a:ea typeface="Source Sans Pro" panose="020B0503030403020204" pitchFamily="34" charset="0"/>
              </a:rPr>
              <a:t>PhD </a:t>
            </a:r>
            <a:r>
              <a:rPr lang="it-IT" sz="2000" b="0" dirty="0" err="1">
                <a:effectLst>
                  <a:glow rad="38100">
                    <a:schemeClr val="bg1">
                      <a:alpha val="50000"/>
                    </a:schemeClr>
                  </a:glow>
                  <a:outerShdw blurRad="63500" sx="102000" sy="102000" algn="ctr" rotWithShape="0">
                    <a:schemeClr val="bg1">
                      <a:alpha val="40000"/>
                    </a:schemeClr>
                  </a:outerShdw>
                </a:effectLst>
                <a:latin typeface="Source Sans Pro" panose="020B0503030403020204" pitchFamily="34" charset="0"/>
                <a:ea typeface="Source Sans Pro" panose="020B0503030403020204" pitchFamily="34" charset="0"/>
              </a:rPr>
              <a:t>supervisors</a:t>
            </a:r>
            <a:r>
              <a:rPr lang="it-IT" sz="2000" dirty="0">
                <a:effectLst>
                  <a:glow rad="38100">
                    <a:schemeClr val="bg1">
                      <a:alpha val="50000"/>
                    </a:schemeClr>
                  </a:glow>
                  <a:outerShdw blurRad="63500" sx="102000" sy="102000" algn="ctr" rotWithShape="0">
                    <a:schemeClr val="bg1">
                      <a:alpha val="40000"/>
                    </a:schemeClr>
                  </a:outerShdw>
                </a:effectLst>
                <a:latin typeface="Source Sans Pro" panose="020B0503030403020204" pitchFamily="34" charset="0"/>
                <a:ea typeface="Source Sans Pro" panose="020B0503030403020204" pitchFamily="34" charset="0"/>
              </a:rPr>
              <a:t>:</a:t>
            </a:r>
          </a:p>
          <a:p>
            <a:pPr algn="l">
              <a:lnSpc>
                <a:spcPct val="110000"/>
              </a:lnSpc>
            </a:pPr>
            <a:r>
              <a:rPr lang="it-IT" sz="2000" dirty="0">
                <a:solidFill>
                  <a:srgbClr val="FFFFFF"/>
                </a:solidFill>
                <a:effectLst>
                  <a:glow rad="38100">
                    <a:schemeClr val="bg1">
                      <a:alpha val="50000"/>
                    </a:schemeClr>
                  </a:glow>
                  <a:outerShdw blurRad="63500" sx="102000" sy="102000" algn="ctr" rotWithShape="0">
                    <a:schemeClr val="bg1">
                      <a:alpha val="40000"/>
                    </a:schemeClr>
                  </a:outerShdw>
                </a:effectLst>
                <a:latin typeface="Source Sans Pro" panose="020B0503030403020204" pitchFamily="34" charset="0"/>
                <a:ea typeface="Source Sans Pro" panose="020B0503030403020204" pitchFamily="34" charset="0"/>
              </a:rPr>
              <a:t>-</a:t>
            </a:r>
            <a:r>
              <a:rPr lang="it-IT" sz="2000" b="0" dirty="0">
                <a:solidFill>
                  <a:srgbClr val="FFFFFF"/>
                </a:solidFill>
                <a:effectLst>
                  <a:glow rad="38100">
                    <a:schemeClr val="bg1">
                      <a:alpha val="50000"/>
                    </a:schemeClr>
                  </a:glow>
                  <a:outerShdw blurRad="63500" sx="102000" sy="102000" algn="ctr" rotWithShape="0">
                    <a:schemeClr val="bg1">
                      <a:alpha val="40000"/>
                    </a:schemeClr>
                  </a:outerShdw>
                </a:effectLst>
                <a:latin typeface="Source Sans Pro" panose="020B0503030403020204" pitchFamily="34" charset="0"/>
                <a:ea typeface="Source Sans Pro" panose="020B0503030403020204" pitchFamily="34" charset="0"/>
              </a:rPr>
              <a:t>  Stefano Cavuoti</a:t>
            </a:r>
          </a:p>
          <a:p>
            <a:pPr algn="l">
              <a:lnSpc>
                <a:spcPct val="110000"/>
              </a:lnSpc>
            </a:pPr>
            <a:r>
              <a:rPr lang="it-IT" sz="2000" dirty="0">
                <a:solidFill>
                  <a:srgbClr val="FFFFFF"/>
                </a:solidFill>
                <a:effectLst>
                  <a:glow rad="38100">
                    <a:schemeClr val="bg1">
                      <a:alpha val="50000"/>
                    </a:schemeClr>
                  </a:glow>
                  <a:outerShdw blurRad="63500" sx="102000" sy="102000" algn="ctr" rotWithShape="0">
                    <a:schemeClr val="bg1">
                      <a:alpha val="40000"/>
                    </a:schemeClr>
                  </a:outerShdw>
                </a:effectLst>
                <a:latin typeface="Source Sans Pro" panose="020B0503030403020204" pitchFamily="34" charset="0"/>
                <a:ea typeface="Source Sans Pro" panose="020B0503030403020204" pitchFamily="34" charset="0"/>
              </a:rPr>
              <a:t>-</a:t>
            </a:r>
            <a:r>
              <a:rPr lang="it-IT" sz="2000" b="0" dirty="0">
                <a:solidFill>
                  <a:srgbClr val="FFFFFF"/>
                </a:solidFill>
                <a:effectLst>
                  <a:glow rad="38100">
                    <a:schemeClr val="bg1">
                      <a:alpha val="50000"/>
                    </a:schemeClr>
                  </a:glow>
                  <a:outerShdw blurRad="63500" sx="102000" sy="102000" algn="ctr" rotWithShape="0">
                    <a:schemeClr val="bg1">
                      <a:alpha val="40000"/>
                    </a:schemeClr>
                  </a:outerShdw>
                </a:effectLst>
                <a:latin typeface="Source Sans Pro" panose="020B0503030403020204" pitchFamily="34" charset="0"/>
                <a:ea typeface="Source Sans Pro" panose="020B0503030403020204" pitchFamily="34" charset="0"/>
              </a:rPr>
              <a:t>  Demetra De Cicco</a:t>
            </a:r>
          </a:p>
          <a:p>
            <a:pPr algn="l">
              <a:lnSpc>
                <a:spcPct val="110000"/>
              </a:lnSpc>
            </a:pPr>
            <a:r>
              <a:rPr lang="it-IT" sz="2000" dirty="0">
                <a:solidFill>
                  <a:srgbClr val="FFFFFF"/>
                </a:solidFill>
                <a:effectLst>
                  <a:glow rad="38100">
                    <a:schemeClr val="bg1">
                      <a:alpha val="50000"/>
                    </a:schemeClr>
                  </a:glow>
                  <a:outerShdw blurRad="63500" sx="102000" sy="102000" algn="ctr" rotWithShape="0">
                    <a:schemeClr val="bg1">
                      <a:alpha val="40000"/>
                    </a:schemeClr>
                  </a:outerShdw>
                </a:effectLst>
                <a:latin typeface="Source Sans Pro" panose="020B0503030403020204" pitchFamily="34" charset="0"/>
                <a:ea typeface="Source Sans Pro" panose="020B0503030403020204" pitchFamily="34" charset="0"/>
              </a:rPr>
              <a:t>-</a:t>
            </a:r>
            <a:r>
              <a:rPr lang="it-IT" sz="2000" b="0" dirty="0">
                <a:solidFill>
                  <a:srgbClr val="FFFFFF"/>
                </a:solidFill>
                <a:effectLst>
                  <a:glow rad="38100">
                    <a:schemeClr val="bg1">
                      <a:alpha val="50000"/>
                    </a:schemeClr>
                  </a:glow>
                  <a:outerShdw blurRad="63500" sx="102000" sy="102000" algn="ctr" rotWithShape="0">
                    <a:schemeClr val="bg1">
                      <a:alpha val="40000"/>
                    </a:schemeClr>
                  </a:outerShdw>
                </a:effectLst>
                <a:latin typeface="Source Sans Pro" panose="020B0503030403020204" pitchFamily="34" charset="0"/>
                <a:ea typeface="Source Sans Pro" panose="020B0503030403020204" pitchFamily="34" charset="0"/>
              </a:rPr>
              <a:t>  Massimo Brescia</a:t>
            </a:r>
          </a:p>
        </p:txBody>
      </p:sp>
      <p:pic>
        <p:nvPicPr>
          <p:cNvPr id="1026" name="Picture 2">
            <a:extLst>
              <a:ext uri="{FF2B5EF4-FFF2-40B4-BE49-F238E27FC236}">
                <a16:creationId xmlns:a16="http://schemas.microsoft.com/office/drawing/2014/main" id="{9EA5D306-0306-4A15-7BAA-2DAD7A40E8A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73337" y="4583727"/>
            <a:ext cx="1664402" cy="1664402"/>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cxnSp>
        <p:nvCxnSpPr>
          <p:cNvPr id="6" name="Connettore diritto 5">
            <a:extLst>
              <a:ext uri="{FF2B5EF4-FFF2-40B4-BE49-F238E27FC236}">
                <a16:creationId xmlns:a16="http://schemas.microsoft.com/office/drawing/2014/main" id="{43DA0349-FDF6-5A63-4E4D-31BE4752C291}"/>
              </a:ext>
            </a:extLst>
          </p:cNvPr>
          <p:cNvCxnSpPr>
            <a:cxnSpLocks/>
          </p:cNvCxnSpPr>
          <p:nvPr/>
        </p:nvCxnSpPr>
        <p:spPr>
          <a:xfrm>
            <a:off x="6503067" y="1255690"/>
            <a:ext cx="0" cy="5353852"/>
          </a:xfrm>
          <a:prstGeom prst="line">
            <a:avLst/>
          </a:prstGeom>
          <a:ln w="38100" cap="rnd">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id="{939BD6EE-903C-8947-E417-A4FECD465302}"/>
              </a:ext>
            </a:extLst>
          </p:cNvPr>
          <p:cNvSpPr txBox="1"/>
          <p:nvPr/>
        </p:nvSpPr>
        <p:spPr>
          <a:xfrm>
            <a:off x="169319" y="1242036"/>
            <a:ext cx="6199749" cy="3675493"/>
          </a:xfrm>
          <a:prstGeom prst="rect">
            <a:avLst/>
          </a:prstGeom>
          <a:noFill/>
          <a:effectLst>
            <a:glow rad="127000">
              <a:schemeClr val="bg1"/>
            </a:glow>
          </a:effectLst>
        </p:spPr>
        <p:txBody>
          <a:bodyPr wrap="square">
            <a:spAutoFit/>
          </a:bodyPr>
          <a:lstStyle/>
          <a:p>
            <a:r>
              <a:rPr lang="it-IT" sz="3000" dirty="0" err="1">
                <a:effectLst>
                  <a:glow rad="63500">
                    <a:srgbClr val="0B0E14">
                      <a:alpha val="40000"/>
                    </a:srgbClr>
                  </a:glow>
                  <a:outerShdw blurRad="63500" dist="50800" dir="5400000" sx="102000" sy="102000" algn="ctr" rotWithShape="0">
                    <a:srgbClr val="000000">
                      <a:alpha val="43137"/>
                    </a:srgbClr>
                  </a:outerShdw>
                </a:effectLst>
                <a:latin typeface="Source Sans Pro" panose="020B0503030403020204" pitchFamily="34" charset="0"/>
                <a:ea typeface="Source Sans Pro" panose="020B0503030403020204" pitchFamily="34" charset="0"/>
              </a:rPr>
              <a:t>Why</a:t>
            </a:r>
            <a:r>
              <a:rPr lang="it-IT" sz="3000" dirty="0">
                <a:effectLst>
                  <a:glow rad="63500">
                    <a:srgbClr val="0B0E14">
                      <a:alpha val="40000"/>
                    </a:srgbClr>
                  </a:glow>
                  <a:outerShdw blurRad="63500" dist="50800" dir="5400000" sx="102000" sy="102000" algn="ctr" rotWithShape="0">
                    <a:srgbClr val="000000">
                      <a:alpha val="43137"/>
                    </a:srgbClr>
                  </a:outerShdw>
                </a:effectLst>
                <a:latin typeface="Source Sans Pro" panose="020B0503030403020204" pitchFamily="34" charset="0"/>
                <a:ea typeface="Source Sans Pro" panose="020B0503030403020204" pitchFamily="34" charset="0"/>
              </a:rPr>
              <a:t> use innovative DL </a:t>
            </a:r>
            <a:r>
              <a:rPr lang="it-IT" sz="3000" dirty="0" err="1">
                <a:effectLst>
                  <a:glow rad="63500">
                    <a:srgbClr val="0B0E14">
                      <a:alpha val="40000"/>
                    </a:srgbClr>
                  </a:glow>
                  <a:outerShdw blurRad="63500" dist="50800" dir="5400000" sx="102000" sy="102000" algn="ctr" rotWithShape="0">
                    <a:srgbClr val="000000">
                      <a:alpha val="43137"/>
                    </a:srgbClr>
                  </a:outerShdw>
                </a:effectLst>
                <a:latin typeface="Source Sans Pro" panose="020B0503030403020204" pitchFamily="34" charset="0"/>
                <a:ea typeface="Source Sans Pro" panose="020B0503030403020204" pitchFamily="34" charset="0"/>
              </a:rPr>
              <a:t>methods</a:t>
            </a:r>
            <a:r>
              <a:rPr lang="it-IT" sz="3000" dirty="0">
                <a:effectLst>
                  <a:glow rad="63500">
                    <a:srgbClr val="0B0E14">
                      <a:alpha val="40000"/>
                    </a:srgbClr>
                  </a:glow>
                  <a:outerShdw blurRad="63500" dist="50800" dir="5400000" sx="102000" sy="102000" algn="ctr" rotWithShape="0">
                    <a:srgbClr val="000000">
                      <a:alpha val="43137"/>
                    </a:srgbClr>
                  </a:outerShdw>
                </a:effectLst>
                <a:latin typeface="Source Sans Pro" panose="020B0503030403020204" pitchFamily="34" charset="0"/>
                <a:ea typeface="Source Sans Pro" panose="020B0503030403020204" pitchFamily="34" charset="0"/>
              </a:rPr>
              <a:t>?</a:t>
            </a:r>
            <a:endParaRPr lang="it-IT" sz="3000" b="1" dirty="0">
              <a:effectLst>
                <a:glow rad="63500">
                  <a:srgbClr val="0B0E14">
                    <a:alpha val="40000"/>
                  </a:srgbClr>
                </a:glow>
                <a:outerShdw blurRad="63500" dist="50800" dir="5400000" sx="102000" sy="102000" algn="ctr" rotWithShape="0">
                  <a:srgbClr val="000000">
                    <a:alpha val="43137"/>
                  </a:srgbClr>
                </a:outerShdw>
              </a:effectLst>
              <a:latin typeface="Source Sans Pro" panose="020B0503030403020204" pitchFamily="34" charset="0"/>
              <a:ea typeface="Source Sans Pro" panose="020B0503030403020204" pitchFamily="34" charset="0"/>
            </a:endParaRPr>
          </a:p>
          <a:p>
            <a:r>
              <a:rPr lang="it-IT" sz="2800" b="1" dirty="0" err="1">
                <a:effectLst>
                  <a:glow rad="63500">
                    <a:srgbClr val="0B0E14">
                      <a:alpha val="40000"/>
                    </a:srgbClr>
                  </a:glow>
                  <a:outerShdw blurRad="63500" dist="50800" dir="5400000" sx="102000" sy="102000" algn="ctr" rotWithShape="0">
                    <a:srgbClr val="000000">
                      <a:alpha val="43137"/>
                    </a:srgbClr>
                  </a:outerShdw>
                </a:effectLst>
                <a:latin typeface="Source Sans Pro" panose="020B0503030403020204" pitchFamily="34" charset="0"/>
                <a:ea typeface="Source Sans Pro" panose="020B0503030403020204" pitchFamily="34" charset="0"/>
              </a:rPr>
              <a:t>Flexibility</a:t>
            </a:r>
            <a:r>
              <a:rPr lang="it-IT" sz="2800" b="1" dirty="0">
                <a:effectLst>
                  <a:glow rad="63500">
                    <a:srgbClr val="0B0E14">
                      <a:alpha val="40000"/>
                    </a:srgbClr>
                  </a:glow>
                  <a:outerShdw blurRad="63500" dist="50800" dir="5400000" sx="102000" sy="102000" algn="ctr" rotWithShape="0">
                    <a:srgbClr val="000000">
                      <a:alpha val="43137"/>
                    </a:srgbClr>
                  </a:outerShdw>
                </a:effectLst>
                <a:latin typeface="Source Sans Pro" panose="020B0503030403020204" pitchFamily="34" charset="0"/>
                <a:ea typeface="Source Sans Pro" panose="020B0503030403020204" pitchFamily="34" charset="0"/>
              </a:rPr>
              <a:t>!</a:t>
            </a:r>
          </a:p>
          <a:p>
            <a:pPr marL="914400" lvl="1" indent="-457200">
              <a:lnSpc>
                <a:spcPct val="150000"/>
              </a:lnSpc>
              <a:buFont typeface="Arial" panose="020B0604020202020204" pitchFamily="34" charset="0"/>
              <a:buChar char="•"/>
            </a:pPr>
            <a:r>
              <a:rPr lang="it-IT" sz="2000" b="1" dirty="0">
                <a:effectLst>
                  <a:glow rad="63500">
                    <a:srgbClr val="0B0E14">
                      <a:alpha val="40000"/>
                    </a:srgbClr>
                  </a:glow>
                  <a:outerShdw blurRad="63500" dist="50800" dir="5400000" sx="102000" sy="102000" algn="ctr" rotWithShape="0">
                    <a:srgbClr val="000000">
                      <a:alpha val="43137"/>
                    </a:srgbClr>
                  </a:outerShdw>
                </a:effectLst>
                <a:latin typeface="Source Sans Pro" panose="020B0503030403020204" pitchFamily="34" charset="0"/>
                <a:ea typeface="Source Sans Pro" panose="020B0503030403020204" pitchFamily="34" charset="0"/>
              </a:rPr>
              <a:t>Foundation Models </a:t>
            </a:r>
            <a:r>
              <a:rPr lang="it-IT" sz="2000" b="1" dirty="0">
                <a:effectLst>
                  <a:glow rad="63500">
                    <a:srgbClr val="0B0E14">
                      <a:alpha val="40000"/>
                    </a:srgbClr>
                  </a:glow>
                  <a:outerShdw blurRad="63500" dist="50800" dir="5400000" sx="102000" sy="102000" algn="ctr" rotWithShape="0">
                    <a:srgbClr val="000000">
                      <a:alpha val="43137"/>
                    </a:srgbClr>
                  </a:outerShdw>
                </a:effectLst>
                <a:latin typeface="Source Sans Pro" panose="020B0503030403020204" pitchFamily="34" charset="0"/>
                <a:ea typeface="Source Sans Pro" panose="020B0503030403020204" pitchFamily="34" charset="0"/>
                <a:sym typeface="Wingdings" panose="05000000000000000000" pitchFamily="2" charset="2"/>
              </a:rPr>
              <a:t></a:t>
            </a:r>
            <a:r>
              <a:rPr lang="it-IT" sz="2000" dirty="0">
                <a:effectLst>
                  <a:glow rad="63500">
                    <a:srgbClr val="0B0E14">
                      <a:alpha val="40000"/>
                    </a:srgbClr>
                  </a:glow>
                  <a:outerShdw blurRad="63500" dist="50800" dir="5400000" sx="102000" sy="102000" algn="ctr" rotWithShape="0">
                    <a:srgbClr val="000000">
                      <a:alpha val="43137"/>
                    </a:srgbClr>
                  </a:outerShdw>
                </a:effectLst>
                <a:latin typeface="Source Sans Pro" panose="020B0503030403020204" pitchFamily="34" charset="0"/>
                <a:ea typeface="Source Sans Pro" panose="020B0503030403020204" pitchFamily="34" charset="0"/>
              </a:rPr>
              <a:t> </a:t>
            </a:r>
            <a:r>
              <a:rPr lang="it-IT" sz="2000" dirty="0" err="1">
                <a:effectLst>
                  <a:glow rad="63500">
                    <a:srgbClr val="0B0E14">
                      <a:alpha val="40000"/>
                    </a:srgbClr>
                  </a:glow>
                  <a:outerShdw blurRad="63500" dist="50800" dir="5400000" sx="102000" sy="102000" algn="ctr" rotWithShape="0">
                    <a:srgbClr val="000000">
                      <a:alpha val="43137"/>
                    </a:srgbClr>
                  </a:outerShdw>
                </a:effectLst>
                <a:latin typeface="Source Sans Pro" panose="020B0503030403020204" pitchFamily="34" charset="0"/>
                <a:ea typeface="Source Sans Pro" panose="020B0503030403020204" pitchFamily="34" charset="0"/>
              </a:rPr>
              <a:t>overcome</a:t>
            </a:r>
            <a:r>
              <a:rPr lang="it-IT" sz="2000" dirty="0">
                <a:effectLst>
                  <a:glow rad="63500">
                    <a:srgbClr val="0B0E14">
                      <a:alpha val="40000"/>
                    </a:srgbClr>
                  </a:glow>
                  <a:outerShdw blurRad="63500" dist="50800" dir="5400000" sx="102000" sy="102000" algn="ctr" rotWithShape="0">
                    <a:srgbClr val="000000">
                      <a:alpha val="43137"/>
                    </a:srgbClr>
                  </a:outerShdw>
                </a:effectLst>
                <a:latin typeface="Source Sans Pro" panose="020B0503030403020204" pitchFamily="34" charset="0"/>
                <a:ea typeface="Source Sans Pro" panose="020B0503030403020204" pitchFamily="34" charset="0"/>
              </a:rPr>
              <a:t> </a:t>
            </a:r>
            <a:r>
              <a:rPr lang="en-US" sz="2000" dirty="0">
                <a:effectLst>
                  <a:glow rad="63500">
                    <a:srgbClr val="0B0E14">
                      <a:alpha val="40000"/>
                    </a:srgbClr>
                  </a:glow>
                  <a:outerShdw blurRad="63500" dist="50800" dir="5400000" sx="102000" sy="102000" algn="ctr" rotWithShape="0">
                    <a:srgbClr val="000000">
                      <a:alpha val="43137"/>
                    </a:srgbClr>
                  </a:outerShdw>
                </a:effectLst>
                <a:latin typeface="Source Sans Pro" panose="020B0503030403020204" pitchFamily="34" charset="0"/>
                <a:ea typeface="Source Sans Pro" panose="020B0503030403020204" pitchFamily="34" charset="0"/>
              </a:rPr>
              <a:t>scarcity of labeled data through </a:t>
            </a:r>
            <a:r>
              <a:rPr lang="en-US" sz="2000" b="1" i="1" dirty="0">
                <a:effectLst>
                  <a:glow rad="63500">
                    <a:srgbClr val="0B0E14">
                      <a:alpha val="40000"/>
                    </a:srgbClr>
                  </a:glow>
                  <a:outerShdw blurRad="63500" dist="50800" dir="5400000" sx="102000" sy="102000" algn="ctr" rotWithShape="0">
                    <a:srgbClr val="000000">
                      <a:alpha val="43137"/>
                    </a:srgbClr>
                  </a:outerShdw>
                </a:effectLst>
                <a:latin typeface="Source Sans Pro" panose="020B0503030403020204" pitchFamily="34" charset="0"/>
                <a:ea typeface="Source Sans Pro" panose="020B0503030403020204" pitchFamily="34" charset="0"/>
              </a:rPr>
              <a:t>transfer learning</a:t>
            </a:r>
            <a:endParaRPr lang="it-IT" sz="2000" b="1" i="1" dirty="0">
              <a:effectLst>
                <a:glow rad="63500">
                  <a:srgbClr val="0B0E14">
                    <a:alpha val="40000"/>
                  </a:srgbClr>
                </a:glow>
                <a:outerShdw blurRad="63500" dist="50800" dir="5400000" sx="102000" sy="102000" algn="ctr" rotWithShape="0">
                  <a:srgbClr val="000000">
                    <a:alpha val="43137"/>
                  </a:srgbClr>
                </a:outerShdw>
              </a:effectLst>
              <a:latin typeface="Source Sans Pro" panose="020B0503030403020204" pitchFamily="34" charset="0"/>
              <a:ea typeface="Source Sans Pro" panose="020B0503030403020204" pitchFamily="34" charset="0"/>
            </a:endParaRPr>
          </a:p>
          <a:p>
            <a:pPr marL="914400" lvl="1" indent="-457200">
              <a:lnSpc>
                <a:spcPct val="150000"/>
              </a:lnSpc>
              <a:buFont typeface="Arial" panose="020B0604020202020204" pitchFamily="34" charset="0"/>
              <a:buChar char="•"/>
            </a:pPr>
            <a:r>
              <a:rPr lang="it-IT" sz="2000" b="1" dirty="0" err="1">
                <a:effectLst>
                  <a:glow rad="63500">
                    <a:srgbClr val="0B0E14">
                      <a:alpha val="40000"/>
                    </a:srgbClr>
                  </a:glow>
                  <a:outerShdw blurRad="63500" dist="50800" dir="5400000" sx="102000" sy="102000" algn="ctr" rotWithShape="0">
                    <a:srgbClr val="000000">
                      <a:alpha val="43137"/>
                    </a:srgbClr>
                  </a:outerShdw>
                </a:effectLst>
                <a:latin typeface="Source Sans Pro" panose="020B0503030403020204" pitchFamily="34" charset="0"/>
                <a:ea typeface="Source Sans Pro" panose="020B0503030403020204" pitchFamily="34" charset="0"/>
              </a:rPr>
              <a:t>Multimodality</a:t>
            </a:r>
            <a:r>
              <a:rPr lang="it-IT" sz="2000" b="1" dirty="0">
                <a:effectLst>
                  <a:glow rad="63500">
                    <a:srgbClr val="0B0E14">
                      <a:alpha val="40000"/>
                    </a:srgbClr>
                  </a:glow>
                  <a:outerShdw blurRad="63500" dist="50800" dir="5400000" sx="102000" sy="102000" algn="ctr" rotWithShape="0">
                    <a:srgbClr val="000000">
                      <a:alpha val="43137"/>
                    </a:srgbClr>
                  </a:outerShdw>
                </a:effectLst>
                <a:latin typeface="Source Sans Pro" panose="020B0503030403020204" pitchFamily="34" charset="0"/>
                <a:ea typeface="Source Sans Pro" panose="020B0503030403020204" pitchFamily="34" charset="0"/>
              </a:rPr>
              <a:t> </a:t>
            </a:r>
            <a:r>
              <a:rPr lang="it-IT" sz="2000" b="1" dirty="0">
                <a:effectLst>
                  <a:glow rad="63500">
                    <a:srgbClr val="0B0E14">
                      <a:alpha val="40000"/>
                    </a:srgbClr>
                  </a:glow>
                  <a:outerShdw blurRad="63500" dist="50800" dir="5400000" sx="102000" sy="102000" algn="ctr" rotWithShape="0">
                    <a:srgbClr val="000000">
                      <a:alpha val="43137"/>
                    </a:srgbClr>
                  </a:outerShdw>
                </a:effectLst>
                <a:latin typeface="Source Sans Pro" panose="020B0503030403020204" pitchFamily="34" charset="0"/>
                <a:ea typeface="Source Sans Pro" panose="020B0503030403020204" pitchFamily="34" charset="0"/>
                <a:sym typeface="Wingdings" panose="05000000000000000000" pitchFamily="2" charset="2"/>
              </a:rPr>
              <a:t></a:t>
            </a:r>
            <a:r>
              <a:rPr lang="it-IT" sz="2000" dirty="0">
                <a:effectLst>
                  <a:glow rad="63500">
                    <a:srgbClr val="0B0E14">
                      <a:alpha val="40000"/>
                    </a:srgbClr>
                  </a:glow>
                  <a:outerShdw blurRad="63500" dist="50800" dir="5400000" sx="102000" sy="102000" algn="ctr" rotWithShape="0">
                    <a:srgbClr val="000000">
                      <a:alpha val="43137"/>
                    </a:srgbClr>
                  </a:outerShdw>
                </a:effectLst>
                <a:latin typeface="Source Sans Pro" panose="020B0503030403020204" pitchFamily="34" charset="0"/>
                <a:ea typeface="Source Sans Pro" panose="020B0503030403020204" pitchFamily="34" charset="0"/>
              </a:rPr>
              <a:t> </a:t>
            </a:r>
            <a:r>
              <a:rPr lang="en-US" sz="2000" dirty="0">
                <a:effectLst>
                  <a:glow rad="63500">
                    <a:srgbClr val="0B0E14">
                      <a:alpha val="40000"/>
                    </a:srgbClr>
                  </a:glow>
                  <a:outerShdw blurRad="63500" dist="50800" dir="5400000" sx="102000" sy="102000" algn="ctr" rotWithShape="0">
                    <a:srgbClr val="000000">
                      <a:alpha val="43137"/>
                    </a:srgbClr>
                  </a:outerShdw>
                </a:effectLst>
                <a:latin typeface="Source Sans Pro" panose="020B0503030403020204" pitchFamily="34" charset="0"/>
                <a:ea typeface="Source Sans Pro" panose="020B0503030403020204" pitchFamily="34" charset="0"/>
              </a:rPr>
              <a:t>significantly improves data representation</a:t>
            </a:r>
          </a:p>
          <a:p>
            <a:pPr marL="914400" lvl="1" indent="-457200">
              <a:lnSpc>
                <a:spcPct val="150000"/>
              </a:lnSpc>
              <a:buFont typeface="Arial" panose="020B0604020202020204" pitchFamily="34" charset="0"/>
              <a:buChar char="•"/>
            </a:pPr>
            <a:r>
              <a:rPr lang="it-IT" sz="2000" b="1" dirty="0" err="1">
                <a:effectLst>
                  <a:glow rad="63500">
                    <a:srgbClr val="0B0E14">
                      <a:alpha val="40000"/>
                    </a:srgbClr>
                  </a:glow>
                  <a:outerShdw blurRad="63500" dist="50800" dir="5400000" sx="102000" sy="102000" algn="ctr" rotWithShape="0">
                    <a:srgbClr val="000000">
                      <a:alpha val="43137"/>
                    </a:srgbClr>
                  </a:outerShdw>
                </a:effectLst>
                <a:latin typeface="Source Sans Pro" panose="020B0503030403020204" pitchFamily="34" charset="0"/>
                <a:ea typeface="Source Sans Pro" panose="020B0503030403020204" pitchFamily="34" charset="0"/>
              </a:rPr>
              <a:t>Scalability</a:t>
            </a:r>
            <a:r>
              <a:rPr lang="it-IT" sz="2000" b="1" dirty="0">
                <a:effectLst>
                  <a:glow rad="63500">
                    <a:srgbClr val="0B0E14">
                      <a:alpha val="40000"/>
                    </a:srgbClr>
                  </a:glow>
                  <a:outerShdw blurRad="63500" dist="50800" dir="5400000" sx="102000" sy="102000" algn="ctr" rotWithShape="0">
                    <a:srgbClr val="000000">
                      <a:alpha val="43137"/>
                    </a:srgbClr>
                  </a:outerShdw>
                </a:effectLst>
                <a:latin typeface="Source Sans Pro" panose="020B0503030403020204" pitchFamily="34" charset="0"/>
                <a:ea typeface="Source Sans Pro" panose="020B0503030403020204" pitchFamily="34" charset="0"/>
              </a:rPr>
              <a:t> </a:t>
            </a:r>
            <a:r>
              <a:rPr lang="it-IT" sz="2000" b="1" dirty="0">
                <a:effectLst>
                  <a:glow rad="63500">
                    <a:srgbClr val="0B0E14">
                      <a:alpha val="40000"/>
                    </a:srgbClr>
                  </a:glow>
                  <a:outerShdw blurRad="63500" dist="50800" dir="5400000" sx="102000" sy="102000" algn="ctr" rotWithShape="0">
                    <a:srgbClr val="000000">
                      <a:alpha val="43137"/>
                    </a:srgbClr>
                  </a:outerShdw>
                </a:effectLst>
                <a:latin typeface="Source Sans Pro" panose="020B0503030403020204" pitchFamily="34" charset="0"/>
                <a:ea typeface="Source Sans Pro" panose="020B0503030403020204" pitchFamily="34" charset="0"/>
                <a:sym typeface="Wingdings" panose="05000000000000000000" pitchFamily="2" charset="2"/>
              </a:rPr>
              <a:t> </a:t>
            </a:r>
            <a:r>
              <a:rPr lang="it-IT" sz="2000" dirty="0" err="1">
                <a:effectLst>
                  <a:glow rad="63500">
                    <a:srgbClr val="0B0E14">
                      <a:alpha val="40000"/>
                    </a:srgbClr>
                  </a:glow>
                  <a:outerShdw blurRad="63500" dist="50800" dir="5400000" sx="102000" sy="102000" algn="ctr" rotWithShape="0">
                    <a:srgbClr val="000000">
                      <a:alpha val="43137"/>
                    </a:srgbClr>
                  </a:outerShdw>
                </a:effectLst>
                <a:latin typeface="Source Sans Pro" panose="020B0503030403020204" pitchFamily="34" charset="0"/>
                <a:ea typeface="Source Sans Pro" panose="020B0503030403020204" pitchFamily="34" charset="0"/>
                <a:sym typeface="Wingdings" panose="05000000000000000000" pitchFamily="2" charset="2"/>
              </a:rPr>
              <a:t>next</a:t>
            </a:r>
            <a:r>
              <a:rPr lang="it-IT" sz="2000" dirty="0">
                <a:effectLst>
                  <a:glow rad="63500">
                    <a:srgbClr val="0B0E14">
                      <a:alpha val="40000"/>
                    </a:srgbClr>
                  </a:glow>
                  <a:outerShdw blurRad="63500" dist="50800" dir="5400000" sx="102000" sy="102000" algn="ctr" rotWithShape="0">
                    <a:srgbClr val="000000">
                      <a:alpha val="43137"/>
                    </a:srgbClr>
                  </a:outerShdw>
                </a:effectLst>
                <a:latin typeface="Source Sans Pro" panose="020B0503030403020204" pitchFamily="34" charset="0"/>
                <a:ea typeface="Source Sans Pro" panose="020B0503030403020204" pitchFamily="34" charset="0"/>
                <a:sym typeface="Wingdings" panose="05000000000000000000" pitchFamily="2" charset="2"/>
              </a:rPr>
              <a:t>-generation surveys</a:t>
            </a:r>
          </a:p>
          <a:p>
            <a:pPr marL="914400" lvl="1" indent="-457200">
              <a:lnSpc>
                <a:spcPct val="150000"/>
              </a:lnSpc>
              <a:buFont typeface="Arial" panose="020B0604020202020204" pitchFamily="34" charset="0"/>
              <a:buChar char="•"/>
            </a:pPr>
            <a:endParaRPr lang="it-IT" sz="2000" dirty="0">
              <a:effectLst>
                <a:glow rad="63500">
                  <a:srgbClr val="0B0E14">
                    <a:alpha val="40000"/>
                  </a:srgbClr>
                </a:glow>
                <a:outerShdw blurRad="63500" dist="50800" dir="5400000" sx="102000" sy="102000" algn="ctr" rotWithShape="0">
                  <a:srgbClr val="000000">
                    <a:alpha val="43137"/>
                  </a:srgbClr>
                </a:outerShdw>
              </a:effectLst>
              <a:latin typeface="Source Sans Pro" panose="020B0503030403020204" pitchFamily="34" charset="0"/>
              <a:ea typeface="Source Sans Pro" panose="020B0503030403020204" pitchFamily="34" charset="0"/>
            </a:endParaRPr>
          </a:p>
        </p:txBody>
      </p:sp>
      <p:sp>
        <p:nvSpPr>
          <p:cNvPr id="13" name="CasellaDiTesto 12">
            <a:extLst>
              <a:ext uri="{FF2B5EF4-FFF2-40B4-BE49-F238E27FC236}">
                <a16:creationId xmlns:a16="http://schemas.microsoft.com/office/drawing/2014/main" id="{F182214E-296B-1A24-AB96-C7861B1CF151}"/>
              </a:ext>
            </a:extLst>
          </p:cNvPr>
          <p:cNvSpPr txBox="1"/>
          <p:nvPr/>
        </p:nvSpPr>
        <p:spPr>
          <a:xfrm>
            <a:off x="169318" y="4583727"/>
            <a:ext cx="6303674" cy="2120132"/>
          </a:xfrm>
          <a:prstGeom prst="rect">
            <a:avLst/>
          </a:prstGeom>
          <a:noFill/>
          <a:effectLst>
            <a:glow rad="127000">
              <a:schemeClr val="bg1"/>
            </a:glow>
          </a:effectLst>
        </p:spPr>
        <p:txBody>
          <a:bodyPr wrap="square">
            <a:spAutoFit/>
          </a:bodyPr>
          <a:lstStyle/>
          <a:p>
            <a:pPr>
              <a:lnSpc>
                <a:spcPct val="150000"/>
              </a:lnSpc>
            </a:pPr>
            <a:r>
              <a:rPr lang="it-IT" sz="2800" dirty="0">
                <a:effectLst>
                  <a:glow rad="63500">
                    <a:srgbClr val="0B0E14">
                      <a:alpha val="40000"/>
                    </a:srgbClr>
                  </a:glow>
                  <a:outerShdw blurRad="63500" dist="50800" dir="5400000" sx="102000" sy="102000" algn="ctr" rotWithShape="0">
                    <a:srgbClr val="000000">
                      <a:alpha val="43137"/>
                    </a:srgbClr>
                  </a:outerShdw>
                </a:effectLst>
                <a:latin typeface="Source Sans Pro" panose="020B0503030403020204" pitchFamily="34" charset="0"/>
                <a:ea typeface="Source Sans Pro" panose="020B0503030403020204" pitchFamily="34" charset="0"/>
              </a:rPr>
              <a:t>Future </a:t>
            </a:r>
            <a:r>
              <a:rPr lang="it-IT" sz="2800" dirty="0" err="1">
                <a:effectLst>
                  <a:glow rad="63500">
                    <a:srgbClr val="0B0E14">
                      <a:alpha val="40000"/>
                    </a:srgbClr>
                  </a:glow>
                  <a:outerShdw blurRad="63500" dist="50800" dir="5400000" sx="102000" sy="102000" algn="ctr" rotWithShape="0">
                    <a:srgbClr val="000000">
                      <a:alpha val="43137"/>
                    </a:srgbClr>
                  </a:outerShdw>
                </a:effectLst>
                <a:latin typeface="Source Sans Pro" panose="020B0503030403020204" pitchFamily="34" charset="0"/>
                <a:ea typeface="Source Sans Pro" panose="020B0503030403020204" pitchFamily="34" charset="0"/>
              </a:rPr>
              <a:t>Prospects</a:t>
            </a:r>
            <a:r>
              <a:rPr lang="it-IT" sz="2800" dirty="0">
                <a:effectLst>
                  <a:glow rad="63500">
                    <a:srgbClr val="0B0E14">
                      <a:alpha val="40000"/>
                    </a:srgbClr>
                  </a:glow>
                  <a:outerShdw blurRad="63500" dist="50800" dir="5400000" sx="102000" sy="102000" algn="ctr" rotWithShape="0">
                    <a:srgbClr val="000000">
                      <a:alpha val="43137"/>
                    </a:srgbClr>
                  </a:outerShdw>
                </a:effectLst>
                <a:latin typeface="Source Sans Pro" panose="020B0503030403020204" pitchFamily="34" charset="0"/>
                <a:ea typeface="Source Sans Pro" panose="020B0503030403020204" pitchFamily="34" charset="0"/>
              </a:rPr>
              <a:t>:</a:t>
            </a:r>
          </a:p>
          <a:p>
            <a:pPr marL="914400" lvl="1" indent="-457200">
              <a:lnSpc>
                <a:spcPct val="150000"/>
              </a:lnSpc>
              <a:buFont typeface="Arial" panose="020B0604020202020204" pitchFamily="34" charset="0"/>
              <a:buChar char="•"/>
            </a:pPr>
            <a:r>
              <a:rPr lang="it-IT" sz="2000" b="1" dirty="0">
                <a:effectLst>
                  <a:glow rad="63500">
                    <a:srgbClr val="0B0E14">
                      <a:alpha val="40000"/>
                    </a:srgbClr>
                  </a:glow>
                  <a:outerShdw blurRad="63500" dist="50800" dir="5400000" sx="102000" sy="102000" algn="ctr" rotWithShape="0">
                    <a:srgbClr val="000000">
                      <a:alpha val="43137"/>
                    </a:srgbClr>
                  </a:outerShdw>
                </a:effectLst>
                <a:latin typeface="Source Sans Pro" panose="020B0503030403020204" pitchFamily="34" charset="0"/>
                <a:ea typeface="Source Sans Pro" panose="020B0503030403020204" pitchFamily="34" charset="0"/>
              </a:rPr>
              <a:t>PhD project</a:t>
            </a:r>
            <a:r>
              <a:rPr lang="it-IT" sz="2000" dirty="0">
                <a:effectLst>
                  <a:glow rad="63500">
                    <a:srgbClr val="0B0E14">
                      <a:alpha val="40000"/>
                    </a:srgbClr>
                  </a:glow>
                  <a:outerShdw blurRad="63500" dist="50800" dir="5400000" sx="102000" sy="102000" algn="ctr" rotWithShape="0">
                    <a:srgbClr val="000000">
                      <a:alpha val="43137"/>
                    </a:srgbClr>
                  </a:outerShdw>
                </a:effectLst>
                <a:latin typeface="Source Sans Pro" panose="020B0503030403020204" pitchFamily="34" charset="0"/>
                <a:ea typeface="Source Sans Pro" panose="020B0503030403020204" pitchFamily="34" charset="0"/>
              </a:rPr>
              <a:t>: ‘‘</a:t>
            </a:r>
            <a:r>
              <a:rPr lang="en-US" sz="2000" i="1" dirty="0"/>
              <a:t>Machine Learning-Based Detection of AGNs Through Optical Variability Analysis’’</a:t>
            </a:r>
            <a:endParaRPr lang="it-IT" sz="2000" b="1" i="1" dirty="0">
              <a:effectLst>
                <a:glow rad="63500">
                  <a:srgbClr val="0B0E14">
                    <a:alpha val="40000"/>
                  </a:srgbClr>
                </a:glow>
                <a:outerShdw blurRad="63500" dist="50800" dir="5400000" sx="102000" sy="102000" algn="ctr" rotWithShape="0">
                  <a:srgbClr val="000000">
                    <a:alpha val="43137"/>
                  </a:srgbClr>
                </a:outerShdw>
              </a:effectLst>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132502412"/>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show="0">
  <p:cSld>
    <p:bg>
      <p:bgPr>
        <a:solidFill>
          <a:srgbClr val="1E2546"/>
        </a:solidFill>
        <a:effectLst/>
      </p:bgPr>
    </p:bg>
    <p:spTree>
      <p:nvGrpSpPr>
        <p:cNvPr id="1" name="Shape 73">
          <a:extLst>
            <a:ext uri="{FF2B5EF4-FFF2-40B4-BE49-F238E27FC236}">
              <a16:creationId xmlns:a16="http://schemas.microsoft.com/office/drawing/2014/main" id="{5029002C-FA2C-8D0F-6F4D-C5AEE89A471F}"/>
            </a:ext>
          </a:extLst>
        </p:cNvPr>
        <p:cNvGrpSpPr/>
        <p:nvPr/>
      </p:nvGrpSpPr>
      <p:grpSpPr>
        <a:xfrm>
          <a:off x="0" y="0"/>
          <a:ext cx="0" cy="0"/>
          <a:chOff x="0" y="0"/>
          <a:chExt cx="0" cy="0"/>
        </a:xfrm>
      </p:grpSpPr>
      <p:sp>
        <p:nvSpPr>
          <p:cNvPr id="2" name="CasellaDiTesto 1">
            <a:extLst>
              <a:ext uri="{FF2B5EF4-FFF2-40B4-BE49-F238E27FC236}">
                <a16:creationId xmlns:a16="http://schemas.microsoft.com/office/drawing/2014/main" id="{AD9B2583-887C-B95D-1021-36474D3379C8}"/>
              </a:ext>
            </a:extLst>
          </p:cNvPr>
          <p:cNvSpPr txBox="1"/>
          <p:nvPr/>
        </p:nvSpPr>
        <p:spPr>
          <a:xfrm>
            <a:off x="120906" y="58935"/>
            <a:ext cx="1843361" cy="537198"/>
          </a:xfrm>
          <a:prstGeom prst="rect">
            <a:avLst/>
          </a:prstGeom>
          <a:noFill/>
        </p:spPr>
        <p:txBody>
          <a:bodyPr wrap="square">
            <a:spAutoFit/>
          </a:bodyPr>
          <a:lstStyle/>
          <a:p>
            <a:pPr algn="ctr" defTabSz="1219170">
              <a:lnSpc>
                <a:spcPct val="90000"/>
              </a:lnSpc>
              <a:buClr>
                <a:srgbClr val="000000"/>
              </a:buClr>
            </a:pPr>
            <a:r>
              <a:rPr lang="it-IT" sz="3200" b="1" kern="0" dirty="0">
                <a:solidFill>
                  <a:srgbClr val="EEEEEE"/>
                </a:solidFill>
                <a:latin typeface="EB Garamond"/>
                <a:ea typeface="EB Garamond"/>
                <a:cs typeface="EB Garamond Medium"/>
                <a:sym typeface="EB Garamond"/>
              </a:rPr>
              <a:t>The Data</a:t>
            </a:r>
            <a:endParaRPr lang="it-IT" sz="3200" kern="0" dirty="0">
              <a:solidFill>
                <a:srgbClr val="EEEEEE"/>
              </a:solidFill>
              <a:latin typeface="EB Garamond Medium"/>
              <a:ea typeface="EB Garamond Medium"/>
              <a:cs typeface="EB Garamond Medium"/>
              <a:sym typeface="EB Garamond Medium"/>
            </a:endParaRPr>
          </a:p>
        </p:txBody>
      </p:sp>
      <p:cxnSp>
        <p:nvCxnSpPr>
          <p:cNvPr id="3" name="Google Shape;59;p13">
            <a:extLst>
              <a:ext uri="{FF2B5EF4-FFF2-40B4-BE49-F238E27FC236}">
                <a16:creationId xmlns:a16="http://schemas.microsoft.com/office/drawing/2014/main" id="{BB417538-14E0-A26C-5A0C-D8A9A633CB58}"/>
              </a:ext>
            </a:extLst>
          </p:cNvPr>
          <p:cNvCxnSpPr>
            <a:cxnSpLocks/>
            <a:endCxn id="2" idx="3"/>
          </p:cNvCxnSpPr>
          <p:nvPr/>
        </p:nvCxnSpPr>
        <p:spPr>
          <a:xfrm flipH="1" flipV="1">
            <a:off x="1964267" y="327534"/>
            <a:ext cx="10227733" cy="15367"/>
          </a:xfrm>
          <a:prstGeom prst="straightConnector1">
            <a:avLst/>
          </a:prstGeom>
          <a:noFill/>
          <a:ln w="38100" cap="flat" cmpd="sng">
            <a:solidFill>
              <a:schemeClr val="lt2"/>
            </a:solidFill>
            <a:prstDash val="solid"/>
            <a:round/>
            <a:headEnd type="none" w="med" len="med"/>
            <a:tailEnd type="none" w="med" len="med"/>
          </a:ln>
        </p:spPr>
      </p:cxnSp>
      <p:sp>
        <p:nvSpPr>
          <p:cNvPr id="5" name="Google Shape;139;p15">
            <a:extLst>
              <a:ext uri="{FF2B5EF4-FFF2-40B4-BE49-F238E27FC236}">
                <a16:creationId xmlns:a16="http://schemas.microsoft.com/office/drawing/2014/main" id="{C5FB6659-FB0A-700F-05B2-0F776E478621}"/>
              </a:ext>
            </a:extLst>
          </p:cNvPr>
          <p:cNvSpPr/>
          <p:nvPr/>
        </p:nvSpPr>
        <p:spPr>
          <a:xfrm>
            <a:off x="824670" y="1005353"/>
            <a:ext cx="2815404" cy="624953"/>
          </a:xfrm>
          <a:prstGeom prst="roundRect">
            <a:avLst>
              <a:gd name="adj" fmla="val 37501"/>
            </a:avLst>
          </a:prstGeom>
          <a:solidFill>
            <a:srgbClr val="FFAB40"/>
          </a:solidFill>
          <a:ln>
            <a:noFill/>
          </a:ln>
        </p:spPr>
        <p:txBody>
          <a:bodyPr spcFirstLastPara="1" wrap="square" lIns="0" tIns="121900" rIns="0" bIns="121900" anchor="ctr" anchorCtr="0">
            <a:noAutofit/>
          </a:bodyPr>
          <a:lstStyle/>
          <a:p>
            <a:pPr algn="ctr" defTabSz="1219170">
              <a:lnSpc>
                <a:spcPct val="90000"/>
              </a:lnSpc>
              <a:buClr>
                <a:srgbClr val="000000"/>
              </a:buClr>
            </a:pPr>
            <a:r>
              <a:rPr lang="it-IT" sz="2133" b="1" kern="0" dirty="0">
                <a:solidFill>
                  <a:srgbClr val="181C30"/>
                </a:solidFill>
                <a:latin typeface="EB Garamond"/>
                <a:ea typeface="EB Garamond"/>
                <a:cs typeface="EB Garamond Medium"/>
                <a:sym typeface="EB Garamond"/>
              </a:rPr>
              <a:t>CLASH-VLT</a:t>
            </a:r>
            <a:endParaRPr lang="it-IT" sz="2133" kern="0" dirty="0">
              <a:solidFill>
                <a:srgbClr val="181C30"/>
              </a:solidFill>
              <a:latin typeface="EB Garamond Medium"/>
              <a:ea typeface="EB Garamond Medium"/>
              <a:cs typeface="EB Garamond Medium"/>
              <a:sym typeface="EB Garamond Medium"/>
            </a:endParaRPr>
          </a:p>
        </p:txBody>
      </p:sp>
      <p:sp>
        <p:nvSpPr>
          <p:cNvPr id="6" name="Google Shape;139;p15">
            <a:extLst>
              <a:ext uri="{FF2B5EF4-FFF2-40B4-BE49-F238E27FC236}">
                <a16:creationId xmlns:a16="http://schemas.microsoft.com/office/drawing/2014/main" id="{BA8B5E8E-E584-5120-27D4-1A110A660A4D}"/>
              </a:ext>
            </a:extLst>
          </p:cNvPr>
          <p:cNvSpPr/>
          <p:nvPr/>
        </p:nvSpPr>
        <p:spPr>
          <a:xfrm>
            <a:off x="4483557" y="1744038"/>
            <a:ext cx="5474600" cy="750629"/>
          </a:xfrm>
          <a:prstGeom prst="roundRect">
            <a:avLst>
              <a:gd name="adj" fmla="val 25899"/>
            </a:avLst>
          </a:prstGeom>
          <a:solidFill>
            <a:srgbClr val="E8ECFF"/>
          </a:solidFill>
          <a:ln>
            <a:noFill/>
          </a:ln>
        </p:spPr>
        <p:txBody>
          <a:bodyPr spcFirstLastPara="1" wrap="square" lIns="0" tIns="121900" rIns="0" bIns="121900" anchor="ctr" anchorCtr="0">
            <a:noAutofit/>
          </a:bodyPr>
          <a:lstStyle/>
          <a:p>
            <a:pPr algn="ctr" defTabSz="1219170">
              <a:lnSpc>
                <a:spcPct val="90000"/>
              </a:lnSpc>
              <a:buClr>
                <a:srgbClr val="000000"/>
              </a:buClr>
            </a:pPr>
            <a:r>
              <a:rPr lang="it-IT" sz="2133" b="1" kern="0" dirty="0">
                <a:solidFill>
                  <a:srgbClr val="181C30"/>
                </a:solidFill>
                <a:latin typeface="EB Garamond"/>
                <a:ea typeface="EB Garamond"/>
                <a:cs typeface="EB Garamond Medium"/>
                <a:sym typeface="EB Garamond"/>
              </a:rPr>
              <a:t>VIMOS (</a:t>
            </a:r>
            <a:r>
              <a:rPr lang="it-IT" sz="2133" b="1" kern="0" dirty="0" err="1">
                <a:solidFill>
                  <a:srgbClr val="181C30"/>
                </a:solidFill>
                <a:latin typeface="EB Garamond"/>
                <a:ea typeface="EB Garamond"/>
                <a:cs typeface="EB Garamond Medium"/>
                <a:sym typeface="EB Garamond"/>
              </a:rPr>
              <a:t>VI</a:t>
            </a:r>
            <a:r>
              <a:rPr lang="it-IT" sz="2133" kern="0" dirty="0" err="1">
                <a:solidFill>
                  <a:srgbClr val="181C30"/>
                </a:solidFill>
                <a:latin typeface="EB Garamond"/>
                <a:ea typeface="EB Garamond"/>
                <a:cs typeface="EB Garamond Medium"/>
                <a:sym typeface="EB Garamond"/>
              </a:rPr>
              <a:t>sible</a:t>
            </a:r>
            <a:r>
              <a:rPr lang="it-IT" sz="2133" b="1" kern="0" dirty="0">
                <a:solidFill>
                  <a:srgbClr val="181C30"/>
                </a:solidFill>
                <a:latin typeface="EB Garamond"/>
                <a:ea typeface="EB Garamond"/>
                <a:cs typeface="EB Garamond Medium"/>
                <a:sym typeface="EB Garamond"/>
              </a:rPr>
              <a:t> </a:t>
            </a:r>
            <a:r>
              <a:rPr lang="it-IT" sz="2133" b="1" kern="0" dirty="0" err="1">
                <a:solidFill>
                  <a:srgbClr val="181C30"/>
                </a:solidFill>
                <a:latin typeface="EB Garamond"/>
                <a:ea typeface="EB Garamond"/>
                <a:cs typeface="EB Garamond Medium"/>
                <a:sym typeface="EB Garamond"/>
              </a:rPr>
              <a:t>M</a:t>
            </a:r>
            <a:r>
              <a:rPr lang="it-IT" sz="2133" kern="0" dirty="0" err="1">
                <a:solidFill>
                  <a:srgbClr val="181C30"/>
                </a:solidFill>
                <a:latin typeface="EB Garamond"/>
                <a:ea typeface="EB Garamond"/>
                <a:cs typeface="EB Garamond Medium"/>
                <a:sym typeface="EB Garamond"/>
              </a:rPr>
              <a:t>ulti</a:t>
            </a:r>
            <a:r>
              <a:rPr lang="it-IT" sz="2133" b="1" kern="0" dirty="0" err="1">
                <a:solidFill>
                  <a:srgbClr val="181C30"/>
                </a:solidFill>
                <a:latin typeface="EB Garamond"/>
                <a:ea typeface="EB Garamond"/>
                <a:cs typeface="EB Garamond Medium"/>
                <a:sym typeface="EB Garamond"/>
              </a:rPr>
              <a:t>O</a:t>
            </a:r>
            <a:r>
              <a:rPr lang="it-IT" sz="2133" kern="0" dirty="0" err="1">
                <a:solidFill>
                  <a:srgbClr val="181C30"/>
                </a:solidFill>
                <a:latin typeface="EB Garamond"/>
                <a:ea typeface="EB Garamond"/>
                <a:cs typeface="EB Garamond Medium"/>
                <a:sym typeface="EB Garamond"/>
              </a:rPr>
              <a:t>bject</a:t>
            </a:r>
            <a:r>
              <a:rPr lang="it-IT" sz="2133" kern="0" dirty="0">
                <a:solidFill>
                  <a:srgbClr val="181C30"/>
                </a:solidFill>
                <a:latin typeface="EB Garamond"/>
                <a:ea typeface="EB Garamond"/>
                <a:cs typeface="EB Garamond Medium"/>
                <a:sym typeface="EB Garamond"/>
              </a:rPr>
              <a:t> </a:t>
            </a:r>
            <a:r>
              <a:rPr lang="it-IT" sz="2133" b="1" kern="0" dirty="0" err="1">
                <a:solidFill>
                  <a:srgbClr val="181C30"/>
                </a:solidFill>
                <a:latin typeface="EB Garamond"/>
                <a:ea typeface="EB Garamond"/>
                <a:cs typeface="EB Garamond Medium"/>
                <a:sym typeface="EB Garamond"/>
              </a:rPr>
              <a:t>S</a:t>
            </a:r>
            <a:r>
              <a:rPr lang="it-IT" sz="2133" kern="0" dirty="0" err="1">
                <a:solidFill>
                  <a:srgbClr val="181C30"/>
                </a:solidFill>
                <a:latin typeface="EB Garamond"/>
                <a:ea typeface="EB Garamond"/>
                <a:cs typeface="EB Garamond Medium"/>
                <a:sym typeface="EB Garamond"/>
              </a:rPr>
              <a:t>pectrograph</a:t>
            </a:r>
            <a:r>
              <a:rPr lang="it-IT" sz="2133" b="1" kern="0" dirty="0">
                <a:solidFill>
                  <a:srgbClr val="181C30"/>
                </a:solidFill>
                <a:latin typeface="EB Garamond"/>
                <a:ea typeface="EB Garamond"/>
                <a:cs typeface="EB Garamond Medium"/>
                <a:sym typeface="EB Garamond"/>
              </a:rPr>
              <a:t>)</a:t>
            </a:r>
          </a:p>
          <a:p>
            <a:pPr algn="ctr" defTabSz="1219170">
              <a:lnSpc>
                <a:spcPct val="90000"/>
              </a:lnSpc>
              <a:buClr>
                <a:srgbClr val="000000"/>
              </a:buClr>
            </a:pPr>
            <a:r>
              <a:rPr lang="it-IT" sz="2133" kern="0" dirty="0" err="1">
                <a:solidFill>
                  <a:srgbClr val="181C30"/>
                </a:solidFill>
                <a:latin typeface="EB Garamond"/>
                <a:ea typeface="EB Garamond"/>
                <a:cs typeface="EB Garamond Medium"/>
                <a:sym typeface="EB Garamond"/>
              </a:rPr>
              <a:t>at</a:t>
            </a:r>
            <a:r>
              <a:rPr lang="it-IT" sz="2133" b="1" kern="0" dirty="0">
                <a:solidFill>
                  <a:srgbClr val="181C30"/>
                </a:solidFill>
                <a:latin typeface="EB Garamond"/>
                <a:ea typeface="EB Garamond"/>
                <a:cs typeface="EB Garamond Medium"/>
                <a:sym typeface="EB Garamond"/>
              </a:rPr>
              <a:t> ESO VLT </a:t>
            </a:r>
            <a:r>
              <a:rPr lang="it-IT" sz="2133" kern="0" dirty="0">
                <a:solidFill>
                  <a:srgbClr val="181C30"/>
                </a:solidFill>
                <a:latin typeface="EB Garamond"/>
                <a:ea typeface="EB Garamond"/>
                <a:cs typeface="EB Garamond Medium"/>
                <a:sym typeface="EB Garamond"/>
              </a:rPr>
              <a:t>(</a:t>
            </a:r>
            <a:r>
              <a:rPr lang="it-IT" sz="2133" kern="0" dirty="0" err="1">
                <a:solidFill>
                  <a:srgbClr val="181C30"/>
                </a:solidFill>
                <a:latin typeface="EB Garamond"/>
                <a:ea typeface="EB Garamond"/>
                <a:cs typeface="EB Garamond Medium"/>
                <a:sym typeface="EB Garamond"/>
              </a:rPr>
              <a:t>Paranal</a:t>
            </a:r>
            <a:r>
              <a:rPr lang="it-IT" sz="2133" kern="0" dirty="0">
                <a:solidFill>
                  <a:srgbClr val="181C30"/>
                </a:solidFill>
                <a:latin typeface="EB Garamond"/>
                <a:ea typeface="EB Garamond"/>
                <a:cs typeface="EB Garamond Medium"/>
                <a:sym typeface="EB Garamond"/>
              </a:rPr>
              <a:t>, Chile)</a:t>
            </a:r>
            <a:endParaRPr lang="it-IT" sz="2133" kern="0" dirty="0">
              <a:solidFill>
                <a:srgbClr val="181C30"/>
              </a:solidFill>
              <a:latin typeface="EB Garamond Medium"/>
              <a:ea typeface="EB Garamond Medium"/>
              <a:cs typeface="EB Garamond Medium"/>
              <a:sym typeface="EB Garamond Medium"/>
            </a:endParaRPr>
          </a:p>
        </p:txBody>
      </p:sp>
      <p:sp>
        <p:nvSpPr>
          <p:cNvPr id="11" name="Google Shape;139;p15">
            <a:extLst>
              <a:ext uri="{FF2B5EF4-FFF2-40B4-BE49-F238E27FC236}">
                <a16:creationId xmlns:a16="http://schemas.microsoft.com/office/drawing/2014/main" id="{455441FE-6B0B-A74F-FA92-BF648F8BF501}"/>
              </a:ext>
            </a:extLst>
          </p:cNvPr>
          <p:cNvSpPr/>
          <p:nvPr/>
        </p:nvSpPr>
        <p:spPr>
          <a:xfrm>
            <a:off x="3759106" y="1011867"/>
            <a:ext cx="6923500" cy="624951"/>
          </a:xfrm>
          <a:prstGeom prst="roundRect">
            <a:avLst>
              <a:gd name="adj" fmla="val 29760"/>
            </a:avLst>
          </a:prstGeom>
          <a:solidFill>
            <a:srgbClr val="E8ECFF"/>
          </a:solidFill>
          <a:ln>
            <a:noFill/>
          </a:ln>
        </p:spPr>
        <p:txBody>
          <a:bodyPr spcFirstLastPara="1" wrap="square" lIns="0" tIns="121900" rIns="0" bIns="121900" anchor="ctr" anchorCtr="0">
            <a:noAutofit/>
          </a:bodyPr>
          <a:lstStyle/>
          <a:p>
            <a:pPr algn="ctr" defTabSz="1219170">
              <a:lnSpc>
                <a:spcPct val="90000"/>
              </a:lnSpc>
              <a:buClr>
                <a:srgbClr val="000000"/>
              </a:buClr>
            </a:pPr>
            <a:r>
              <a:rPr lang="en-US" sz="2133" kern="0" dirty="0">
                <a:solidFill>
                  <a:srgbClr val="181C30"/>
                </a:solidFill>
                <a:latin typeface="EB Garamond"/>
                <a:ea typeface="EB Garamond"/>
                <a:cs typeface="EB Garamond Medium"/>
                <a:sym typeface="EB Garamond"/>
              </a:rPr>
              <a:t>12 southern CLASH clusters with redshift 0.2 &lt; z &lt; 0.6</a:t>
            </a:r>
          </a:p>
        </p:txBody>
      </p:sp>
      <p:sp>
        <p:nvSpPr>
          <p:cNvPr id="12" name="Google Shape;139;p15">
            <a:extLst>
              <a:ext uri="{FF2B5EF4-FFF2-40B4-BE49-F238E27FC236}">
                <a16:creationId xmlns:a16="http://schemas.microsoft.com/office/drawing/2014/main" id="{F903B844-2352-11B1-4880-5C4E3094A9AC}"/>
              </a:ext>
            </a:extLst>
          </p:cNvPr>
          <p:cNvSpPr/>
          <p:nvPr/>
        </p:nvSpPr>
        <p:spPr>
          <a:xfrm>
            <a:off x="824666" y="3686226"/>
            <a:ext cx="2815404" cy="654469"/>
          </a:xfrm>
          <a:prstGeom prst="roundRect">
            <a:avLst>
              <a:gd name="adj" fmla="val 40458"/>
            </a:avLst>
          </a:prstGeom>
          <a:solidFill>
            <a:srgbClr val="FFAB40"/>
          </a:solidFill>
          <a:ln>
            <a:noFill/>
          </a:ln>
        </p:spPr>
        <p:txBody>
          <a:bodyPr spcFirstLastPara="1" wrap="square" lIns="0" tIns="121900" rIns="0" bIns="121900" anchor="ctr" anchorCtr="0">
            <a:noAutofit/>
          </a:bodyPr>
          <a:lstStyle/>
          <a:p>
            <a:pPr algn="ctr" defTabSz="1219170">
              <a:lnSpc>
                <a:spcPct val="90000"/>
              </a:lnSpc>
              <a:buClr>
                <a:srgbClr val="000000"/>
              </a:buClr>
            </a:pPr>
            <a:r>
              <a:rPr lang="it-IT" sz="2133" b="1" kern="0" dirty="0">
                <a:solidFill>
                  <a:srgbClr val="181C30"/>
                </a:solidFill>
                <a:latin typeface="EB Garamond"/>
                <a:ea typeface="EB Garamond"/>
                <a:cs typeface="EB Garamond Medium"/>
                <a:sym typeface="EB Garamond"/>
              </a:rPr>
              <a:t>Mercurio et al. (2021)</a:t>
            </a:r>
            <a:endParaRPr lang="it-IT" sz="2133" kern="0" dirty="0">
              <a:solidFill>
                <a:srgbClr val="181C30"/>
              </a:solidFill>
              <a:latin typeface="EB Garamond Medium"/>
              <a:ea typeface="EB Garamond Medium"/>
              <a:cs typeface="EB Garamond Medium"/>
              <a:sym typeface="EB Garamond Medium"/>
            </a:endParaRPr>
          </a:p>
        </p:txBody>
      </p:sp>
      <p:sp>
        <p:nvSpPr>
          <p:cNvPr id="13" name="Google Shape;139;p15">
            <a:extLst>
              <a:ext uri="{FF2B5EF4-FFF2-40B4-BE49-F238E27FC236}">
                <a16:creationId xmlns:a16="http://schemas.microsoft.com/office/drawing/2014/main" id="{0F22F1BA-8DE0-2690-6113-C0379FA12002}"/>
              </a:ext>
            </a:extLst>
          </p:cNvPr>
          <p:cNvSpPr/>
          <p:nvPr/>
        </p:nvSpPr>
        <p:spPr>
          <a:xfrm>
            <a:off x="3759107" y="2974731"/>
            <a:ext cx="6923501" cy="654472"/>
          </a:xfrm>
          <a:prstGeom prst="roundRect">
            <a:avLst>
              <a:gd name="adj" fmla="val 37501"/>
            </a:avLst>
          </a:prstGeom>
          <a:solidFill>
            <a:srgbClr val="E8ECFF"/>
          </a:solidFill>
          <a:ln>
            <a:noFill/>
          </a:ln>
        </p:spPr>
        <p:txBody>
          <a:bodyPr spcFirstLastPara="1" wrap="square" lIns="0" tIns="121900" rIns="0" bIns="121900" anchor="ctr" anchorCtr="0">
            <a:noAutofit/>
          </a:bodyPr>
          <a:lstStyle/>
          <a:p>
            <a:pPr algn="ctr" defTabSz="1219170">
              <a:lnSpc>
                <a:spcPct val="90000"/>
              </a:lnSpc>
              <a:buClr>
                <a:srgbClr val="000000"/>
              </a:buClr>
            </a:pPr>
            <a:r>
              <a:rPr lang="it-IT" sz="2133" kern="0" dirty="0">
                <a:solidFill>
                  <a:srgbClr val="181C30"/>
                </a:solidFill>
                <a:latin typeface="EB Garamond Medium"/>
                <a:ea typeface="EB Garamond Medium"/>
                <a:cs typeface="EB Garamond Medium"/>
                <a:sym typeface="EB Garamond Medium"/>
              </a:rPr>
              <a:t>Part of the </a:t>
            </a:r>
            <a:r>
              <a:rPr lang="en-US" sz="2133" b="1" kern="0" dirty="0">
                <a:solidFill>
                  <a:srgbClr val="181C30"/>
                </a:solidFill>
                <a:latin typeface="EB Garamond Medium"/>
                <a:ea typeface="EB Garamond Medium"/>
                <a:cs typeface="EB Garamond Medium"/>
                <a:sym typeface="EB Garamond Medium"/>
              </a:rPr>
              <a:t>1234</a:t>
            </a:r>
            <a:r>
              <a:rPr lang="en-US" sz="2133" kern="0" dirty="0">
                <a:solidFill>
                  <a:srgbClr val="181C30"/>
                </a:solidFill>
                <a:latin typeface="EB Garamond Medium"/>
                <a:ea typeface="EB Garamond Medium"/>
                <a:cs typeface="EB Garamond Medium"/>
                <a:sym typeface="EB Garamond Medium"/>
              </a:rPr>
              <a:t> spectroscopically confirmed member galaxies</a:t>
            </a:r>
          </a:p>
        </p:txBody>
      </p:sp>
      <p:sp>
        <p:nvSpPr>
          <p:cNvPr id="14" name="Google Shape;139;p15">
            <a:extLst>
              <a:ext uri="{FF2B5EF4-FFF2-40B4-BE49-F238E27FC236}">
                <a16:creationId xmlns:a16="http://schemas.microsoft.com/office/drawing/2014/main" id="{E0EF4A59-9829-2063-3D34-034C89C58C6F}"/>
              </a:ext>
            </a:extLst>
          </p:cNvPr>
          <p:cNvSpPr/>
          <p:nvPr/>
        </p:nvSpPr>
        <p:spPr>
          <a:xfrm>
            <a:off x="4483557" y="3744862"/>
            <a:ext cx="5474600" cy="2846732"/>
          </a:xfrm>
          <a:prstGeom prst="roundRect">
            <a:avLst>
              <a:gd name="adj" fmla="val 12008"/>
            </a:avLst>
          </a:prstGeom>
          <a:solidFill>
            <a:srgbClr val="E8ECFF"/>
          </a:solidFill>
          <a:ln>
            <a:noFill/>
          </a:ln>
        </p:spPr>
        <p:txBody>
          <a:bodyPr spcFirstLastPara="1" wrap="square" lIns="240000" tIns="121900" rIns="0" bIns="121900" anchor="ctr" anchorCtr="0">
            <a:noAutofit/>
          </a:bodyPr>
          <a:lstStyle/>
          <a:p>
            <a:pPr algn="ctr" defTabSz="1219170">
              <a:buClr>
                <a:srgbClr val="000000"/>
              </a:buClr>
            </a:pPr>
            <a:r>
              <a:rPr lang="en-US" sz="2133" b="1" kern="0" dirty="0">
                <a:solidFill>
                  <a:srgbClr val="181C30"/>
                </a:solidFill>
                <a:latin typeface="EB Garamond"/>
                <a:ea typeface="EB Garamond"/>
                <a:cs typeface="EB Garamond Medium"/>
                <a:sym typeface="EB Garamond"/>
              </a:rPr>
              <a:t>Spectroscopic Classification:</a:t>
            </a:r>
          </a:p>
          <a:p>
            <a:pPr marL="380990" indent="-380990" defTabSz="1219170">
              <a:buClr>
                <a:srgbClr val="181C30"/>
              </a:buClr>
              <a:buFont typeface="Arial" panose="020B0604020202020204" pitchFamily="34" charset="0"/>
              <a:buChar char="•"/>
            </a:pPr>
            <a:r>
              <a:rPr lang="en-US" sz="2133" kern="0" dirty="0">
                <a:solidFill>
                  <a:srgbClr val="181C30"/>
                </a:solidFill>
                <a:latin typeface="EB Garamond"/>
                <a:ea typeface="EB Garamond"/>
                <a:cs typeface="EB Garamond Medium"/>
                <a:sym typeface="EB Garamond"/>
              </a:rPr>
              <a:t>Weak Emission Line Galaxy (</a:t>
            </a:r>
            <a:r>
              <a:rPr lang="en-US" sz="2133" kern="0" dirty="0" err="1">
                <a:solidFill>
                  <a:srgbClr val="181C30"/>
                </a:solidFill>
                <a:latin typeface="EB Garamond"/>
                <a:ea typeface="EB Garamond"/>
                <a:cs typeface="EB Garamond Medium"/>
                <a:sym typeface="EB Garamond"/>
              </a:rPr>
              <a:t>wELG</a:t>
            </a:r>
            <a:r>
              <a:rPr lang="en-US" sz="2133" kern="0" dirty="0">
                <a:solidFill>
                  <a:srgbClr val="181C30"/>
                </a:solidFill>
                <a:latin typeface="EB Garamond"/>
                <a:ea typeface="EB Garamond"/>
                <a:cs typeface="EB Garamond Medium"/>
                <a:sym typeface="EB Garamond"/>
              </a:rPr>
              <a:t>)</a:t>
            </a:r>
          </a:p>
          <a:p>
            <a:pPr marL="380990" indent="-380990" defTabSz="1219170">
              <a:buClr>
                <a:srgbClr val="181C30"/>
              </a:buClr>
              <a:buFont typeface="Arial" panose="020B0604020202020204" pitchFamily="34" charset="0"/>
              <a:buChar char="•"/>
            </a:pPr>
            <a:r>
              <a:rPr lang="en-US" sz="2133" kern="0" dirty="0">
                <a:solidFill>
                  <a:srgbClr val="181C30"/>
                </a:solidFill>
                <a:latin typeface="EB Garamond"/>
                <a:ea typeface="EB Garamond"/>
                <a:cs typeface="EB Garamond Medium"/>
                <a:sym typeface="EB Garamond"/>
              </a:rPr>
              <a:t>Medium Emission Line Galaxy (</a:t>
            </a:r>
            <a:r>
              <a:rPr lang="en-US" sz="2133" kern="0" dirty="0" err="1">
                <a:solidFill>
                  <a:srgbClr val="181C30"/>
                </a:solidFill>
                <a:latin typeface="EB Garamond"/>
                <a:ea typeface="EB Garamond"/>
                <a:cs typeface="EB Garamond Medium"/>
                <a:sym typeface="EB Garamond"/>
              </a:rPr>
              <a:t>mELG</a:t>
            </a:r>
            <a:r>
              <a:rPr lang="en-US" sz="2133" kern="0" dirty="0">
                <a:solidFill>
                  <a:srgbClr val="181C30"/>
                </a:solidFill>
                <a:latin typeface="EB Garamond"/>
                <a:ea typeface="EB Garamond"/>
                <a:cs typeface="EB Garamond Medium"/>
                <a:sym typeface="EB Garamond"/>
              </a:rPr>
              <a:t>)</a:t>
            </a:r>
          </a:p>
          <a:p>
            <a:pPr marL="380990" indent="-380990" defTabSz="1219170">
              <a:buClr>
                <a:srgbClr val="181C30"/>
              </a:buClr>
              <a:buFont typeface="Arial" panose="020B0604020202020204" pitchFamily="34" charset="0"/>
              <a:buChar char="•"/>
            </a:pPr>
            <a:r>
              <a:rPr lang="en-US" sz="2133" kern="0" dirty="0">
                <a:solidFill>
                  <a:srgbClr val="181C30"/>
                </a:solidFill>
                <a:latin typeface="EB Garamond"/>
                <a:ea typeface="EB Garamond"/>
                <a:cs typeface="EB Garamond Medium"/>
                <a:sym typeface="EB Garamond"/>
              </a:rPr>
              <a:t>Strong Emission Line Galaxy (ELGs15)</a:t>
            </a:r>
          </a:p>
          <a:p>
            <a:pPr marL="380990" indent="-380990" defTabSz="1219170">
              <a:buClr>
                <a:srgbClr val="181C30"/>
              </a:buClr>
              <a:buFont typeface="Arial" panose="020B0604020202020204" pitchFamily="34" charset="0"/>
              <a:buChar char="•"/>
            </a:pPr>
            <a:r>
              <a:rPr lang="en-US" sz="2133" kern="0" dirty="0">
                <a:solidFill>
                  <a:srgbClr val="181C30"/>
                </a:solidFill>
                <a:latin typeface="EB Garamond"/>
                <a:ea typeface="EB Garamond"/>
                <a:cs typeface="EB Garamond Medium"/>
                <a:sym typeface="EB Garamond"/>
              </a:rPr>
              <a:t>Very Strong Emission Line Galaxy (ELGs40)</a:t>
            </a:r>
          </a:p>
          <a:p>
            <a:pPr marL="380990" indent="-380990" defTabSz="1219170">
              <a:buClr>
                <a:srgbClr val="181C30"/>
              </a:buClr>
              <a:buFont typeface="Arial" panose="020B0604020202020204" pitchFamily="34" charset="0"/>
              <a:buChar char="•"/>
            </a:pPr>
            <a:r>
              <a:rPr lang="en-US" sz="2133" kern="0" dirty="0">
                <a:solidFill>
                  <a:srgbClr val="181C30"/>
                </a:solidFill>
                <a:latin typeface="EB Garamond"/>
                <a:ea typeface="EB Garamond"/>
                <a:cs typeface="EB Garamond Medium"/>
                <a:sym typeface="EB Garamond"/>
              </a:rPr>
              <a:t>HDS blue (</a:t>
            </a:r>
            <a:r>
              <a:rPr lang="en-US" sz="2133" kern="0" dirty="0" err="1">
                <a:solidFill>
                  <a:srgbClr val="181C30"/>
                </a:solidFill>
                <a:latin typeface="EB Garamond"/>
                <a:ea typeface="EB Garamond"/>
                <a:cs typeface="EB Garamond Medium"/>
                <a:sym typeface="EB Garamond"/>
              </a:rPr>
              <a:t>HDSb</a:t>
            </a:r>
            <a:r>
              <a:rPr lang="en-US" sz="2133" kern="0" dirty="0">
                <a:solidFill>
                  <a:srgbClr val="181C30"/>
                </a:solidFill>
                <a:latin typeface="EB Garamond"/>
                <a:ea typeface="EB Garamond"/>
                <a:cs typeface="EB Garamond Medium"/>
                <a:sym typeface="EB Garamond"/>
              </a:rPr>
              <a:t>)</a:t>
            </a:r>
          </a:p>
          <a:p>
            <a:pPr marL="380990" indent="-380990" defTabSz="1219170">
              <a:buClr>
                <a:srgbClr val="181C30"/>
              </a:buClr>
              <a:buFont typeface="Arial" panose="020B0604020202020204" pitchFamily="34" charset="0"/>
              <a:buChar char="•"/>
            </a:pPr>
            <a:r>
              <a:rPr lang="en-US" sz="2133" kern="0" dirty="0">
                <a:solidFill>
                  <a:srgbClr val="181C30"/>
                </a:solidFill>
                <a:latin typeface="EB Garamond"/>
                <a:ea typeface="EB Garamond"/>
                <a:cs typeface="EB Garamond Medium"/>
                <a:sym typeface="EB Garamond"/>
              </a:rPr>
              <a:t>HDS red (</a:t>
            </a:r>
            <a:r>
              <a:rPr lang="en-US" sz="2133" kern="0" dirty="0" err="1">
                <a:solidFill>
                  <a:srgbClr val="181C30"/>
                </a:solidFill>
                <a:latin typeface="EB Garamond"/>
                <a:ea typeface="EB Garamond"/>
                <a:cs typeface="EB Garamond Medium"/>
                <a:sym typeface="EB Garamond"/>
              </a:rPr>
              <a:t>HDSr</a:t>
            </a:r>
            <a:r>
              <a:rPr lang="en-US" sz="2133" kern="0" dirty="0">
                <a:solidFill>
                  <a:srgbClr val="181C30"/>
                </a:solidFill>
                <a:latin typeface="EB Garamond"/>
                <a:ea typeface="EB Garamond"/>
                <a:cs typeface="EB Garamond Medium"/>
                <a:sym typeface="EB Garamond"/>
              </a:rPr>
              <a:t>)</a:t>
            </a:r>
          </a:p>
          <a:p>
            <a:pPr marL="380990" indent="-380990" defTabSz="1219170">
              <a:buClr>
                <a:srgbClr val="181C30"/>
              </a:buClr>
              <a:buFont typeface="Arial" panose="020B0604020202020204" pitchFamily="34" charset="0"/>
              <a:buChar char="•"/>
            </a:pPr>
            <a:r>
              <a:rPr lang="en-US" sz="2133" kern="0" dirty="0">
                <a:solidFill>
                  <a:srgbClr val="181C30"/>
                </a:solidFill>
                <a:latin typeface="EB Garamond"/>
                <a:ea typeface="EB Garamond"/>
                <a:cs typeface="EB Garamond Medium"/>
                <a:sym typeface="EB Garamond"/>
              </a:rPr>
              <a:t>Passive</a:t>
            </a:r>
          </a:p>
        </p:txBody>
      </p:sp>
      <p:sp>
        <p:nvSpPr>
          <p:cNvPr id="4" name="Google Shape;139;p15">
            <a:extLst>
              <a:ext uri="{FF2B5EF4-FFF2-40B4-BE49-F238E27FC236}">
                <a16:creationId xmlns:a16="http://schemas.microsoft.com/office/drawing/2014/main" id="{E3E5E71B-8476-CA55-1036-ECC7A88793D1}"/>
              </a:ext>
            </a:extLst>
          </p:cNvPr>
          <p:cNvSpPr/>
          <p:nvPr/>
        </p:nvSpPr>
        <p:spPr>
          <a:xfrm>
            <a:off x="824669" y="1687331"/>
            <a:ext cx="2815404" cy="654469"/>
          </a:xfrm>
          <a:prstGeom prst="roundRect">
            <a:avLst>
              <a:gd name="adj" fmla="val 40458"/>
            </a:avLst>
          </a:prstGeom>
          <a:solidFill>
            <a:srgbClr val="FFAB40"/>
          </a:solidFill>
          <a:ln>
            <a:noFill/>
          </a:ln>
        </p:spPr>
        <p:txBody>
          <a:bodyPr spcFirstLastPara="1" wrap="square" lIns="0" tIns="121900" rIns="0" bIns="121900" anchor="ctr" anchorCtr="0">
            <a:noAutofit/>
          </a:bodyPr>
          <a:lstStyle/>
          <a:p>
            <a:pPr algn="ctr" defTabSz="1219170">
              <a:lnSpc>
                <a:spcPct val="90000"/>
              </a:lnSpc>
              <a:buClr>
                <a:srgbClr val="000000"/>
              </a:buClr>
            </a:pPr>
            <a:r>
              <a:rPr lang="it-IT" sz="2133" b="1" kern="0" dirty="0">
                <a:solidFill>
                  <a:srgbClr val="181C30"/>
                </a:solidFill>
                <a:latin typeface="EB Garamond"/>
                <a:ea typeface="EB Garamond"/>
                <a:cs typeface="EB Garamond Medium"/>
                <a:sym typeface="EB Garamond"/>
              </a:rPr>
              <a:t>Rosati et al. (2014)</a:t>
            </a:r>
            <a:endParaRPr lang="it-IT" sz="2133" kern="0" dirty="0">
              <a:solidFill>
                <a:srgbClr val="181C30"/>
              </a:solidFill>
              <a:latin typeface="EB Garamond Medium"/>
              <a:ea typeface="EB Garamond Medium"/>
              <a:cs typeface="EB Garamond Medium"/>
              <a:sym typeface="EB Garamond Medium"/>
            </a:endParaRPr>
          </a:p>
        </p:txBody>
      </p:sp>
      <p:sp>
        <p:nvSpPr>
          <p:cNvPr id="7" name="Google Shape;139;p15">
            <a:extLst>
              <a:ext uri="{FF2B5EF4-FFF2-40B4-BE49-F238E27FC236}">
                <a16:creationId xmlns:a16="http://schemas.microsoft.com/office/drawing/2014/main" id="{8178E3CD-F02E-68A0-EA9E-C08575053CFF}"/>
              </a:ext>
            </a:extLst>
          </p:cNvPr>
          <p:cNvSpPr/>
          <p:nvPr/>
        </p:nvSpPr>
        <p:spPr>
          <a:xfrm>
            <a:off x="824666" y="2974731"/>
            <a:ext cx="2815404" cy="654469"/>
          </a:xfrm>
          <a:prstGeom prst="roundRect">
            <a:avLst>
              <a:gd name="adj" fmla="val 40458"/>
            </a:avLst>
          </a:prstGeom>
          <a:solidFill>
            <a:srgbClr val="FFAB40"/>
          </a:solidFill>
          <a:ln>
            <a:noFill/>
          </a:ln>
        </p:spPr>
        <p:txBody>
          <a:bodyPr spcFirstLastPara="1" wrap="square" lIns="0" tIns="121900" rIns="0" bIns="121900" anchor="ctr" anchorCtr="0">
            <a:noAutofit/>
          </a:bodyPr>
          <a:lstStyle/>
          <a:p>
            <a:pPr algn="ctr" defTabSz="1219170">
              <a:lnSpc>
                <a:spcPct val="90000"/>
              </a:lnSpc>
              <a:buClr>
                <a:srgbClr val="000000"/>
              </a:buClr>
            </a:pPr>
            <a:r>
              <a:rPr lang="it-IT" sz="2133" b="1" kern="0" dirty="0">
                <a:solidFill>
                  <a:srgbClr val="181C30"/>
                </a:solidFill>
                <a:latin typeface="EB Garamond"/>
                <a:ea typeface="EB Garamond"/>
                <a:cs typeface="EB Garamond Medium"/>
                <a:sym typeface="EB Garamond"/>
              </a:rPr>
              <a:t>AS1063</a:t>
            </a:r>
            <a:endParaRPr lang="it-IT" sz="2133" kern="0" dirty="0">
              <a:solidFill>
                <a:srgbClr val="181C30"/>
              </a:solidFill>
              <a:latin typeface="EB Garamond Medium"/>
              <a:ea typeface="EB Garamond Medium"/>
              <a:cs typeface="EB Garamond Medium"/>
              <a:sym typeface="EB Garamond Medium"/>
            </a:endParaRPr>
          </a:p>
        </p:txBody>
      </p:sp>
    </p:spTree>
    <p:extLst>
      <p:ext uri="{BB962C8B-B14F-4D97-AF65-F5344CB8AC3E}">
        <p14:creationId xmlns:p14="http://schemas.microsoft.com/office/powerpoint/2010/main" val="938106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bg>
      <p:bgPr>
        <a:solidFill>
          <a:srgbClr val="1E2546"/>
        </a:solidFill>
        <a:effectLst/>
      </p:bgPr>
    </p:bg>
    <p:spTree>
      <p:nvGrpSpPr>
        <p:cNvPr id="1" name="Shape 73">
          <a:extLst>
            <a:ext uri="{FF2B5EF4-FFF2-40B4-BE49-F238E27FC236}">
              <a16:creationId xmlns:a16="http://schemas.microsoft.com/office/drawing/2014/main" id="{FD8AF838-C1BB-A9B1-C721-D35B310DAD0B}"/>
            </a:ext>
          </a:extLst>
        </p:cNvPr>
        <p:cNvGrpSpPr/>
        <p:nvPr/>
      </p:nvGrpSpPr>
      <p:grpSpPr>
        <a:xfrm>
          <a:off x="0" y="0"/>
          <a:ext cx="0" cy="0"/>
          <a:chOff x="0" y="0"/>
          <a:chExt cx="0" cy="0"/>
        </a:xfrm>
      </p:grpSpPr>
      <p:pic>
        <p:nvPicPr>
          <p:cNvPr id="11" name="Immagine 10" descr="Immagine che contiene testo, diagramma, linea, Diagramma&#10;&#10;Il contenuto generato dall'IA potrebbe non essere corretto.">
            <a:extLst>
              <a:ext uri="{FF2B5EF4-FFF2-40B4-BE49-F238E27FC236}">
                <a16:creationId xmlns:a16="http://schemas.microsoft.com/office/drawing/2014/main" id="{3849E794-DC36-A890-97AA-169B3577CAB5}"/>
              </a:ext>
            </a:extLst>
          </p:cNvPr>
          <p:cNvPicPr>
            <a:picLocks noChangeAspect="1"/>
          </p:cNvPicPr>
          <p:nvPr/>
        </p:nvPicPr>
        <p:blipFill>
          <a:blip r:embed="rId3"/>
          <a:stretch>
            <a:fillRect/>
          </a:stretch>
        </p:blipFill>
        <p:spPr>
          <a:xfrm>
            <a:off x="6921006" y="618559"/>
            <a:ext cx="5122973" cy="5728416"/>
          </a:xfrm>
          <a:prstGeom prst="rect">
            <a:avLst/>
          </a:prstGeom>
        </p:spPr>
      </p:pic>
      <p:sp>
        <p:nvSpPr>
          <p:cNvPr id="15" name="CasellaDiTesto 14">
            <a:extLst>
              <a:ext uri="{FF2B5EF4-FFF2-40B4-BE49-F238E27FC236}">
                <a16:creationId xmlns:a16="http://schemas.microsoft.com/office/drawing/2014/main" id="{A40CD75D-3950-572A-A701-4E8A39B6841A}"/>
              </a:ext>
            </a:extLst>
          </p:cNvPr>
          <p:cNvSpPr txBox="1"/>
          <p:nvPr/>
        </p:nvSpPr>
        <p:spPr>
          <a:xfrm>
            <a:off x="10072455" y="6346975"/>
            <a:ext cx="1971524" cy="379656"/>
          </a:xfrm>
          <a:prstGeom prst="rect">
            <a:avLst/>
          </a:prstGeom>
          <a:noFill/>
        </p:spPr>
        <p:txBody>
          <a:bodyPr wrap="square">
            <a:spAutoFit/>
          </a:bodyPr>
          <a:lstStyle/>
          <a:p>
            <a:pPr algn="ctr" defTabSz="1219170">
              <a:buClr>
                <a:srgbClr val="000000"/>
              </a:buClr>
            </a:pPr>
            <a:r>
              <a:rPr lang="en-US" sz="1867" kern="0" dirty="0">
                <a:solidFill>
                  <a:srgbClr val="E8ECFF"/>
                </a:solidFill>
                <a:latin typeface="EB Garamond"/>
                <a:ea typeface="EB Garamond"/>
                <a:cs typeface="EB Garamond Medium"/>
                <a:sym typeface="EB Garamond"/>
              </a:rPr>
              <a:t>Girardi et al., 2015</a:t>
            </a:r>
            <a:endParaRPr lang="it-IT" sz="1867" kern="0" dirty="0">
              <a:solidFill>
                <a:srgbClr val="E8ECFF"/>
              </a:solidFill>
              <a:latin typeface="Arial"/>
              <a:cs typeface="Arial"/>
              <a:sym typeface="Arial"/>
            </a:endParaRPr>
          </a:p>
        </p:txBody>
      </p:sp>
      <p:sp>
        <p:nvSpPr>
          <p:cNvPr id="16" name="Google Shape;139;p15">
            <a:extLst>
              <a:ext uri="{FF2B5EF4-FFF2-40B4-BE49-F238E27FC236}">
                <a16:creationId xmlns:a16="http://schemas.microsoft.com/office/drawing/2014/main" id="{D71D69B2-8336-BF46-8DBE-8BEBE88A1E31}"/>
              </a:ext>
            </a:extLst>
          </p:cNvPr>
          <p:cNvSpPr/>
          <p:nvPr/>
        </p:nvSpPr>
        <p:spPr>
          <a:xfrm>
            <a:off x="339440" y="938038"/>
            <a:ext cx="3830997" cy="659337"/>
          </a:xfrm>
          <a:prstGeom prst="roundRect">
            <a:avLst>
              <a:gd name="adj" fmla="val 12008"/>
            </a:avLst>
          </a:prstGeom>
          <a:noFill/>
          <a:ln>
            <a:noFill/>
          </a:ln>
        </p:spPr>
        <p:txBody>
          <a:bodyPr spcFirstLastPara="1" wrap="square" lIns="240000" tIns="121900" rIns="0" bIns="121900" anchor="ctr" anchorCtr="0">
            <a:noAutofit/>
          </a:bodyPr>
          <a:lstStyle/>
          <a:p>
            <a:pPr algn="ctr" defTabSz="1219170">
              <a:buClr>
                <a:srgbClr val="000000"/>
              </a:buClr>
            </a:pPr>
            <a:endParaRPr lang="en-US" sz="2133" kern="0" dirty="0">
              <a:solidFill>
                <a:srgbClr val="E8ECFF"/>
              </a:solidFill>
              <a:latin typeface="EB Garamond"/>
              <a:ea typeface="EB Garamond"/>
              <a:cs typeface="EB Garamond Medium"/>
              <a:sym typeface="EB Garamond"/>
            </a:endParaRPr>
          </a:p>
        </p:txBody>
      </p:sp>
      <p:sp>
        <p:nvSpPr>
          <p:cNvPr id="17" name="CasellaDiTesto 16">
            <a:extLst>
              <a:ext uri="{FF2B5EF4-FFF2-40B4-BE49-F238E27FC236}">
                <a16:creationId xmlns:a16="http://schemas.microsoft.com/office/drawing/2014/main" id="{ACE66E71-EA87-1BFF-3D6D-28CD55C30125}"/>
              </a:ext>
            </a:extLst>
          </p:cNvPr>
          <p:cNvSpPr txBox="1"/>
          <p:nvPr/>
        </p:nvSpPr>
        <p:spPr>
          <a:xfrm>
            <a:off x="120906" y="58935"/>
            <a:ext cx="6800100" cy="537198"/>
          </a:xfrm>
          <a:prstGeom prst="rect">
            <a:avLst/>
          </a:prstGeom>
          <a:noFill/>
        </p:spPr>
        <p:txBody>
          <a:bodyPr wrap="square">
            <a:spAutoFit/>
          </a:bodyPr>
          <a:lstStyle/>
          <a:p>
            <a:pPr algn="ctr" defTabSz="1219170">
              <a:lnSpc>
                <a:spcPct val="90000"/>
              </a:lnSpc>
              <a:buClr>
                <a:srgbClr val="000000"/>
              </a:buClr>
            </a:pPr>
            <a:r>
              <a:rPr lang="it-IT" sz="3200" b="1" kern="0" dirty="0">
                <a:solidFill>
                  <a:srgbClr val="EEEEEE"/>
                </a:solidFill>
                <a:latin typeface="EB Garamond"/>
                <a:ea typeface="EB Garamond"/>
                <a:cs typeface="EB Garamond Medium"/>
                <a:sym typeface="EB Garamond"/>
              </a:rPr>
              <a:t>The Data: </a:t>
            </a:r>
            <a:r>
              <a:rPr lang="it-IT" sz="3200" b="1" kern="0" dirty="0" err="1">
                <a:solidFill>
                  <a:srgbClr val="EEEEEE"/>
                </a:solidFill>
                <a:latin typeface="EB Garamond"/>
                <a:ea typeface="EB Garamond"/>
                <a:cs typeface="EB Garamond Medium"/>
                <a:sym typeface="EB Garamond"/>
              </a:rPr>
              <a:t>Spectroscopic</a:t>
            </a:r>
            <a:r>
              <a:rPr lang="it-IT" sz="3200" b="1" kern="0" dirty="0">
                <a:solidFill>
                  <a:srgbClr val="EEEEEE"/>
                </a:solidFill>
                <a:latin typeface="EB Garamond"/>
                <a:ea typeface="EB Garamond"/>
                <a:cs typeface="EB Garamond Medium"/>
                <a:sym typeface="EB Garamond"/>
              </a:rPr>
              <a:t> Classification</a:t>
            </a:r>
            <a:endParaRPr lang="it-IT" sz="3200" kern="0" dirty="0">
              <a:solidFill>
                <a:srgbClr val="EEEEEE"/>
              </a:solidFill>
              <a:latin typeface="EB Garamond Medium"/>
              <a:ea typeface="EB Garamond Medium"/>
              <a:cs typeface="EB Garamond Medium"/>
              <a:sym typeface="EB Garamond Medium"/>
            </a:endParaRPr>
          </a:p>
        </p:txBody>
      </p:sp>
      <p:cxnSp>
        <p:nvCxnSpPr>
          <p:cNvPr id="18" name="Google Shape;59;p13">
            <a:extLst>
              <a:ext uri="{FF2B5EF4-FFF2-40B4-BE49-F238E27FC236}">
                <a16:creationId xmlns:a16="http://schemas.microsoft.com/office/drawing/2014/main" id="{605C267E-633A-E493-CAF0-31EE064BAF53}"/>
              </a:ext>
            </a:extLst>
          </p:cNvPr>
          <p:cNvCxnSpPr>
            <a:cxnSpLocks/>
            <a:endCxn id="17" idx="3"/>
          </p:cNvCxnSpPr>
          <p:nvPr/>
        </p:nvCxnSpPr>
        <p:spPr>
          <a:xfrm flipH="1" flipV="1">
            <a:off x="6921006" y="327534"/>
            <a:ext cx="5270994" cy="15367"/>
          </a:xfrm>
          <a:prstGeom prst="straightConnector1">
            <a:avLst/>
          </a:prstGeom>
          <a:noFill/>
          <a:ln w="38100" cap="flat" cmpd="sng">
            <a:solidFill>
              <a:schemeClr val="lt2"/>
            </a:solidFill>
            <a:prstDash val="solid"/>
            <a:round/>
            <a:headEnd type="none" w="med" len="med"/>
            <a:tailEnd type="none" w="med" len="med"/>
          </a:ln>
        </p:spPr>
      </p:cxnSp>
      <p:sp>
        <p:nvSpPr>
          <p:cNvPr id="2" name="CasellaDiTesto 1">
            <a:extLst>
              <a:ext uri="{FF2B5EF4-FFF2-40B4-BE49-F238E27FC236}">
                <a16:creationId xmlns:a16="http://schemas.microsoft.com/office/drawing/2014/main" id="{B3D56B7C-1648-5177-5E38-00D4787A943F}"/>
              </a:ext>
            </a:extLst>
          </p:cNvPr>
          <p:cNvSpPr txBox="1"/>
          <p:nvPr/>
        </p:nvSpPr>
        <p:spPr>
          <a:xfrm>
            <a:off x="339440" y="921368"/>
            <a:ext cx="6030077" cy="425950"/>
          </a:xfrm>
          <a:prstGeom prst="rect">
            <a:avLst/>
          </a:prstGeom>
          <a:noFill/>
        </p:spPr>
        <p:txBody>
          <a:bodyPr wrap="square">
            <a:spAutoFit/>
          </a:bodyPr>
          <a:lstStyle/>
          <a:p>
            <a:pPr marL="457189" indent="-457189" defTabSz="1219170">
              <a:lnSpc>
                <a:spcPct val="90000"/>
              </a:lnSpc>
              <a:buClr>
                <a:srgbClr val="E8ECFF"/>
              </a:buClr>
              <a:buFont typeface="Wingdings" panose="05000000000000000000" pitchFamily="2" charset="2"/>
              <a:buChar char="Ø"/>
            </a:pPr>
            <a:r>
              <a:rPr lang="it-IT" sz="2400" b="1" kern="0" dirty="0" err="1">
                <a:solidFill>
                  <a:srgbClr val="E8ECFF"/>
                </a:solidFill>
                <a:latin typeface="EB Garamond Medium"/>
                <a:ea typeface="EB Garamond Medium"/>
                <a:cs typeface="EB Garamond Medium"/>
                <a:sym typeface="EB Garamond Medium"/>
              </a:rPr>
              <a:t>Equivalent</a:t>
            </a:r>
            <a:r>
              <a:rPr lang="it-IT" sz="2400" b="1" kern="0" dirty="0">
                <a:solidFill>
                  <a:srgbClr val="E8ECFF"/>
                </a:solidFill>
                <a:latin typeface="EB Garamond Medium"/>
                <a:ea typeface="EB Garamond Medium"/>
                <a:cs typeface="EB Garamond Medium"/>
                <a:sym typeface="EB Garamond Medium"/>
              </a:rPr>
              <a:t> </a:t>
            </a:r>
            <a:r>
              <a:rPr lang="it-IT" sz="2400" b="1" kern="0" dirty="0" err="1">
                <a:solidFill>
                  <a:srgbClr val="E8ECFF"/>
                </a:solidFill>
                <a:latin typeface="EB Garamond Medium"/>
                <a:ea typeface="EB Garamond Medium"/>
                <a:cs typeface="EB Garamond Medium"/>
                <a:sym typeface="EB Garamond Medium"/>
              </a:rPr>
              <a:t>Widths</a:t>
            </a:r>
            <a:r>
              <a:rPr lang="it-IT" sz="2400" kern="0" dirty="0">
                <a:solidFill>
                  <a:srgbClr val="E8ECFF"/>
                </a:solidFill>
                <a:latin typeface="EB Garamond Medium"/>
                <a:ea typeface="EB Garamond Medium"/>
                <a:cs typeface="EB Garamond Medium"/>
                <a:sym typeface="EB Garamond Medium"/>
              </a:rPr>
              <a:t> (</a:t>
            </a:r>
            <a:r>
              <a:rPr lang="it-IT" sz="2400" b="1" kern="0" dirty="0" err="1">
                <a:solidFill>
                  <a:srgbClr val="E8ECFF"/>
                </a:solidFill>
                <a:latin typeface="EB Garamond Medium"/>
                <a:ea typeface="EB Garamond Medium"/>
                <a:cs typeface="EB Garamond Medium"/>
                <a:sym typeface="EB Garamond Medium"/>
              </a:rPr>
              <a:t>EWs</a:t>
            </a:r>
            <a:r>
              <a:rPr lang="it-IT" sz="2400" kern="0" dirty="0">
                <a:solidFill>
                  <a:srgbClr val="E8ECFF"/>
                </a:solidFill>
                <a:latin typeface="EB Garamond Medium"/>
                <a:ea typeface="EB Garamond Medium"/>
                <a:cs typeface="EB Garamond Medium"/>
                <a:sym typeface="EB Garamond Medium"/>
              </a:rPr>
              <a:t>):</a:t>
            </a:r>
          </a:p>
        </p:txBody>
      </p:sp>
      <p:grpSp>
        <p:nvGrpSpPr>
          <p:cNvPr id="12" name="Gruppo 11">
            <a:extLst>
              <a:ext uri="{FF2B5EF4-FFF2-40B4-BE49-F238E27FC236}">
                <a16:creationId xmlns:a16="http://schemas.microsoft.com/office/drawing/2014/main" id="{E55A35FF-4ED0-A875-5286-53782B4BFAB0}"/>
              </a:ext>
            </a:extLst>
          </p:cNvPr>
          <p:cNvGrpSpPr/>
          <p:nvPr/>
        </p:nvGrpSpPr>
        <p:grpSpPr>
          <a:xfrm>
            <a:off x="847649" y="1467941"/>
            <a:ext cx="3966844" cy="1803733"/>
            <a:chOff x="470264" y="1018294"/>
            <a:chExt cx="2975133" cy="1352800"/>
          </a:xfrm>
        </p:grpSpPr>
        <p:sp>
          <p:nvSpPr>
            <p:cNvPr id="7" name="Rettangolo con angoli arrotondati 6">
              <a:extLst>
                <a:ext uri="{FF2B5EF4-FFF2-40B4-BE49-F238E27FC236}">
                  <a16:creationId xmlns:a16="http://schemas.microsoft.com/office/drawing/2014/main" id="{E17CB336-3C0B-6539-BA6E-12BB72D9BBBD}"/>
                </a:ext>
              </a:extLst>
            </p:cNvPr>
            <p:cNvSpPr/>
            <p:nvPr/>
          </p:nvSpPr>
          <p:spPr>
            <a:xfrm>
              <a:off x="470264" y="1018294"/>
              <a:ext cx="2975133" cy="1352800"/>
            </a:xfrm>
            <a:prstGeom prst="roundRect">
              <a:avLst>
                <a:gd name="adj" fmla="val 13851"/>
              </a:avLst>
            </a:prstGeom>
            <a:solidFill>
              <a:srgbClr val="E8E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it-IT" sz="1867" kern="0">
                <a:solidFill>
                  <a:srgbClr val="FFFFFF"/>
                </a:solidFill>
                <a:latin typeface="Arial"/>
                <a:sym typeface="Arial"/>
              </a:endParaRPr>
            </a:p>
          </p:txBody>
        </p:sp>
        <p:sp>
          <p:nvSpPr>
            <p:cNvPr id="3" name="CasellaDiTesto 2">
              <a:extLst>
                <a:ext uri="{FF2B5EF4-FFF2-40B4-BE49-F238E27FC236}">
                  <a16:creationId xmlns:a16="http://schemas.microsoft.com/office/drawing/2014/main" id="{CC3F2E1B-C591-DBE5-6BC9-E63B61A8F0C6}"/>
                </a:ext>
              </a:extLst>
            </p:cNvPr>
            <p:cNvSpPr txBox="1"/>
            <p:nvPr/>
          </p:nvSpPr>
          <p:spPr>
            <a:xfrm>
              <a:off x="470264" y="1047655"/>
              <a:ext cx="2975133" cy="1300116"/>
            </a:xfrm>
            <a:prstGeom prst="rect">
              <a:avLst/>
            </a:prstGeom>
            <a:noFill/>
          </p:spPr>
          <p:txBody>
            <a:bodyPr wrap="square">
              <a:spAutoFit/>
            </a:bodyPr>
            <a:lstStyle/>
            <a:p>
              <a:pPr defTabSz="1219170">
                <a:buClr>
                  <a:srgbClr val="E8ECFF"/>
                </a:buClr>
              </a:pPr>
              <a:r>
                <a:rPr lang="it-IT" sz="2133" kern="0" dirty="0">
                  <a:solidFill>
                    <a:srgbClr val="181C30"/>
                  </a:solidFill>
                  <a:latin typeface="EB Garamond Medium"/>
                  <a:ea typeface="EB Garamond Medium"/>
                  <a:cs typeface="EB Garamond Medium"/>
                  <a:sym typeface="EB Garamond Medium"/>
                </a:rPr>
                <a:t>- [OII] (</a:t>
              </a:r>
              <a:r>
                <a:rPr lang="el-GR" sz="2133" kern="0" dirty="0">
                  <a:solidFill>
                    <a:srgbClr val="181C30"/>
                  </a:solidFill>
                  <a:latin typeface="EB Garamond Medium"/>
                  <a:ea typeface="EB Garamond Medium"/>
                  <a:cs typeface="EB Garamond Medium"/>
                  <a:sym typeface="EB Garamond Medium"/>
                </a:rPr>
                <a:t>λλ</a:t>
              </a:r>
              <a:r>
                <a:rPr lang="it-IT" sz="2133" kern="0" dirty="0">
                  <a:solidFill>
                    <a:srgbClr val="181C30"/>
                  </a:solidFill>
                  <a:latin typeface="EB Garamond Medium"/>
                  <a:ea typeface="EB Garamond Medium"/>
                  <a:cs typeface="EB Garamond Medium"/>
                  <a:sym typeface="EB Garamond Medium"/>
                </a:rPr>
                <a:t>3727-3729 Å) </a:t>
              </a:r>
              <a:r>
                <a:rPr lang="it-IT" sz="2133" kern="0" dirty="0" err="1">
                  <a:solidFill>
                    <a:srgbClr val="181C30"/>
                  </a:solidFill>
                  <a:latin typeface="EB Garamond Medium"/>
                  <a:ea typeface="EB Garamond Medium"/>
                  <a:cs typeface="EB Garamond Medium"/>
                  <a:sym typeface="EB Garamond Medium"/>
                </a:rPr>
                <a:t>emission</a:t>
              </a:r>
              <a:endParaRPr lang="it-IT" sz="2133" kern="0" dirty="0">
                <a:solidFill>
                  <a:srgbClr val="181C30"/>
                </a:solidFill>
                <a:latin typeface="EB Garamond Medium"/>
                <a:ea typeface="EB Garamond Medium"/>
                <a:cs typeface="EB Garamond Medium"/>
                <a:sym typeface="EB Garamond Medium"/>
              </a:endParaRPr>
            </a:p>
            <a:p>
              <a:pPr defTabSz="1219170">
                <a:buClr>
                  <a:srgbClr val="E8ECFF"/>
                </a:buClr>
              </a:pPr>
              <a:r>
                <a:rPr lang="it-IT" sz="2133" kern="0" dirty="0">
                  <a:solidFill>
                    <a:srgbClr val="181C30"/>
                  </a:solidFill>
                  <a:latin typeface="EB Garamond Medium"/>
                  <a:ea typeface="EB Garamond Medium"/>
                  <a:cs typeface="EB Garamond Medium"/>
                  <a:sym typeface="EB Garamond Medium"/>
                </a:rPr>
                <a:t>- [OIII] (</a:t>
              </a:r>
              <a:r>
                <a:rPr lang="el-GR" sz="2133" kern="0" dirty="0">
                  <a:solidFill>
                    <a:srgbClr val="181C30"/>
                  </a:solidFill>
                  <a:latin typeface="EB Garamond Medium"/>
                  <a:ea typeface="EB Garamond Medium"/>
                  <a:cs typeface="EB Garamond Medium"/>
                  <a:sym typeface="EB Garamond Medium"/>
                </a:rPr>
                <a:t>λλ</a:t>
              </a:r>
              <a:r>
                <a:rPr lang="it-IT" sz="2133" kern="0" dirty="0">
                  <a:solidFill>
                    <a:srgbClr val="181C30"/>
                  </a:solidFill>
                  <a:latin typeface="EB Garamond Medium"/>
                  <a:ea typeface="EB Garamond Medium"/>
                  <a:cs typeface="EB Garamond Medium"/>
                  <a:sym typeface="EB Garamond Medium"/>
                </a:rPr>
                <a:t>4959-5007 Å) </a:t>
              </a:r>
              <a:r>
                <a:rPr lang="it-IT" sz="2133" kern="0" dirty="0" err="1">
                  <a:solidFill>
                    <a:srgbClr val="181C30"/>
                  </a:solidFill>
                  <a:latin typeface="EB Garamond Medium"/>
                  <a:ea typeface="EB Garamond Medium"/>
                  <a:cs typeface="EB Garamond Medium"/>
                  <a:sym typeface="EB Garamond Medium"/>
                </a:rPr>
                <a:t>emission</a:t>
              </a:r>
              <a:endParaRPr lang="it-IT" sz="2133" kern="0" dirty="0">
                <a:solidFill>
                  <a:srgbClr val="181C30"/>
                </a:solidFill>
                <a:latin typeface="EB Garamond Medium"/>
                <a:ea typeface="EB Garamond Medium"/>
                <a:cs typeface="EB Garamond Medium"/>
                <a:sym typeface="EB Garamond Medium"/>
              </a:endParaRPr>
            </a:p>
            <a:p>
              <a:pPr defTabSz="1219170">
                <a:buClr>
                  <a:srgbClr val="E8ECFF"/>
                </a:buClr>
              </a:pPr>
              <a:r>
                <a:rPr lang="it-IT" sz="2133" kern="0" dirty="0">
                  <a:solidFill>
                    <a:srgbClr val="181C30"/>
                  </a:solidFill>
                  <a:latin typeface="EB Garamond Medium"/>
                  <a:ea typeface="EB Garamond Medium"/>
                  <a:cs typeface="EB Garamond Medium"/>
                  <a:sym typeface="EB Garamond Medium"/>
                </a:rPr>
                <a:t>- Hα (</a:t>
              </a:r>
              <a:r>
                <a:rPr lang="el-GR" sz="2133" kern="0" dirty="0">
                  <a:solidFill>
                    <a:srgbClr val="181C30"/>
                  </a:solidFill>
                  <a:latin typeface="EB Garamond Medium"/>
                  <a:ea typeface="EB Garamond Medium"/>
                  <a:cs typeface="EB Garamond Medium"/>
                  <a:sym typeface="EB Garamond Medium"/>
                </a:rPr>
                <a:t>λ</a:t>
              </a:r>
              <a:r>
                <a:rPr lang="it-IT" sz="2133" kern="0" dirty="0">
                  <a:solidFill>
                    <a:srgbClr val="181C30"/>
                  </a:solidFill>
                  <a:latin typeface="EB Garamond Medium"/>
                  <a:ea typeface="EB Garamond Medium"/>
                  <a:cs typeface="EB Garamond Medium"/>
                  <a:sym typeface="EB Garamond Medium"/>
                </a:rPr>
                <a:t>6563 Å) </a:t>
              </a:r>
              <a:r>
                <a:rPr lang="it-IT" sz="2133" kern="0" dirty="0" err="1">
                  <a:solidFill>
                    <a:srgbClr val="181C30"/>
                  </a:solidFill>
                  <a:latin typeface="EB Garamond Medium"/>
                  <a:ea typeface="EB Garamond Medium"/>
                  <a:cs typeface="EB Garamond Medium"/>
                  <a:sym typeface="EB Garamond Medium"/>
                </a:rPr>
                <a:t>emission</a:t>
              </a:r>
              <a:endParaRPr lang="it-IT" sz="2133" kern="0" dirty="0">
                <a:solidFill>
                  <a:srgbClr val="181C30"/>
                </a:solidFill>
                <a:latin typeface="EB Garamond Medium"/>
                <a:ea typeface="EB Garamond Medium"/>
                <a:cs typeface="EB Garamond Medium"/>
                <a:sym typeface="EB Garamond Medium"/>
              </a:endParaRPr>
            </a:p>
            <a:p>
              <a:pPr defTabSz="1219170">
                <a:buClr>
                  <a:srgbClr val="E8ECFF"/>
                </a:buClr>
              </a:pPr>
              <a:endParaRPr lang="it-IT" sz="2133" kern="0" dirty="0">
                <a:solidFill>
                  <a:srgbClr val="181C30"/>
                </a:solidFill>
                <a:latin typeface="EB Garamond Medium"/>
                <a:ea typeface="EB Garamond Medium"/>
                <a:cs typeface="EB Garamond Medium"/>
                <a:sym typeface="EB Garamond Medium"/>
              </a:endParaRPr>
            </a:p>
            <a:p>
              <a:pPr defTabSz="1219170">
                <a:buClr>
                  <a:srgbClr val="E8ECFF"/>
                </a:buClr>
              </a:pPr>
              <a:r>
                <a:rPr lang="it-IT" sz="2133" kern="0" dirty="0">
                  <a:solidFill>
                    <a:srgbClr val="181C30"/>
                  </a:solidFill>
                  <a:latin typeface="EB Garamond Medium"/>
                  <a:ea typeface="EB Garamond Medium"/>
                  <a:cs typeface="EB Garamond Medium"/>
                  <a:sym typeface="EB Garamond Medium"/>
                </a:rPr>
                <a:t>- </a:t>
              </a:r>
              <a:r>
                <a:rPr lang="it-IT" sz="2133" kern="0" dirty="0" err="1">
                  <a:solidFill>
                    <a:srgbClr val="181C30"/>
                  </a:solidFill>
                  <a:latin typeface="EB Garamond Medium"/>
                  <a:ea typeface="EB Garamond Medium"/>
                  <a:cs typeface="EB Garamond Medium"/>
                  <a:sym typeface="EB Garamond Medium"/>
                </a:rPr>
                <a:t>Hδ</a:t>
              </a:r>
              <a:r>
                <a:rPr lang="it-IT" sz="2133" kern="0" dirty="0">
                  <a:solidFill>
                    <a:srgbClr val="181C30"/>
                  </a:solidFill>
                  <a:latin typeface="EB Garamond Medium"/>
                  <a:ea typeface="EB Garamond Medium"/>
                  <a:cs typeface="EB Garamond Medium"/>
                  <a:sym typeface="EB Garamond Medium"/>
                </a:rPr>
                <a:t> (</a:t>
              </a:r>
              <a:r>
                <a:rPr lang="el-GR" sz="2133" kern="0" dirty="0">
                  <a:solidFill>
                    <a:srgbClr val="181C30"/>
                  </a:solidFill>
                  <a:latin typeface="EB Garamond Medium"/>
                  <a:ea typeface="EB Garamond Medium"/>
                  <a:cs typeface="EB Garamond Medium"/>
                  <a:sym typeface="EB Garamond Medium"/>
                </a:rPr>
                <a:t>λ</a:t>
              </a:r>
              <a:r>
                <a:rPr lang="it-IT" sz="2133" kern="0" dirty="0">
                  <a:solidFill>
                    <a:srgbClr val="181C30"/>
                  </a:solidFill>
                  <a:latin typeface="EB Garamond Medium"/>
                  <a:ea typeface="EB Garamond Medium"/>
                  <a:cs typeface="EB Garamond Medium"/>
                  <a:sym typeface="EB Garamond Medium"/>
                </a:rPr>
                <a:t>4102 Å) </a:t>
              </a:r>
              <a:r>
                <a:rPr lang="it-IT" sz="2133" kern="0" dirty="0" err="1">
                  <a:solidFill>
                    <a:srgbClr val="181C30"/>
                  </a:solidFill>
                  <a:latin typeface="EB Garamond Medium"/>
                  <a:ea typeface="EB Garamond Medium"/>
                  <a:cs typeface="EB Garamond Medium"/>
                  <a:sym typeface="EB Garamond Medium"/>
                </a:rPr>
                <a:t>absorption</a:t>
              </a:r>
              <a:endParaRPr lang="it-IT" sz="2133" kern="0" dirty="0">
                <a:solidFill>
                  <a:srgbClr val="181C30"/>
                </a:solidFill>
                <a:latin typeface="EB Garamond Medium"/>
                <a:ea typeface="EB Garamond Medium"/>
                <a:cs typeface="EB Garamond Medium"/>
                <a:sym typeface="EB Garamond Medium"/>
              </a:endParaRPr>
            </a:p>
          </p:txBody>
        </p:sp>
      </p:grpSp>
      <p:sp>
        <p:nvSpPr>
          <p:cNvPr id="24" name="Rettangolo con angoli arrotondati 23">
            <a:extLst>
              <a:ext uri="{FF2B5EF4-FFF2-40B4-BE49-F238E27FC236}">
                <a16:creationId xmlns:a16="http://schemas.microsoft.com/office/drawing/2014/main" id="{B3CEED14-522E-B0CA-DAC3-678724875D1C}"/>
              </a:ext>
            </a:extLst>
          </p:cNvPr>
          <p:cNvSpPr/>
          <p:nvPr/>
        </p:nvSpPr>
        <p:spPr>
          <a:xfrm>
            <a:off x="1011410" y="5636834"/>
            <a:ext cx="977740" cy="599596"/>
          </a:xfrm>
          <a:prstGeom prst="roundRect">
            <a:avLst>
              <a:gd name="adj" fmla="val 26761"/>
            </a:avLst>
          </a:prstGeom>
          <a:solidFill>
            <a:srgbClr val="E8E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E8ECFF"/>
              </a:buClr>
            </a:pPr>
            <a:r>
              <a:rPr lang="it-IT" sz="2133" kern="0" dirty="0" err="1">
                <a:solidFill>
                  <a:srgbClr val="181C30"/>
                </a:solidFill>
                <a:latin typeface="EB Garamond Medium"/>
                <a:ea typeface="EB Garamond Medium"/>
                <a:cs typeface="EB Garamond Medium"/>
                <a:sym typeface="EB Garamond Medium"/>
              </a:rPr>
              <a:t>Hδ</a:t>
            </a:r>
            <a:endParaRPr lang="it-IT" sz="2133" kern="0" dirty="0">
              <a:solidFill>
                <a:srgbClr val="181C30"/>
              </a:solidFill>
              <a:latin typeface="EB Garamond Medium"/>
              <a:ea typeface="EB Garamond Medium"/>
              <a:cs typeface="EB Garamond Medium"/>
              <a:sym typeface="EB Garamond Medium"/>
            </a:endParaRPr>
          </a:p>
        </p:txBody>
      </p:sp>
      <p:sp>
        <p:nvSpPr>
          <p:cNvPr id="25" name="Rettangolo con angoli arrotondati 24">
            <a:extLst>
              <a:ext uri="{FF2B5EF4-FFF2-40B4-BE49-F238E27FC236}">
                <a16:creationId xmlns:a16="http://schemas.microsoft.com/office/drawing/2014/main" id="{217AA788-D3AF-FEFA-9046-30BE5406D04B}"/>
              </a:ext>
            </a:extLst>
          </p:cNvPr>
          <p:cNvSpPr/>
          <p:nvPr/>
        </p:nvSpPr>
        <p:spPr>
          <a:xfrm>
            <a:off x="3064528" y="3734182"/>
            <a:ext cx="3499929" cy="1440143"/>
          </a:xfrm>
          <a:prstGeom prst="roundRect">
            <a:avLst>
              <a:gd name="adj" fmla="val 26761"/>
            </a:avLst>
          </a:prstGeom>
          <a:solidFill>
            <a:srgbClr val="FFAB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it-IT" sz="1867" kern="0" dirty="0">
                <a:solidFill>
                  <a:srgbClr val="181C30"/>
                </a:solidFill>
                <a:latin typeface="EB Garamond Medium"/>
                <a:ea typeface="EB Garamond Medium"/>
                <a:cs typeface="EB Garamond Medium"/>
                <a:sym typeface="EB Garamond Medium"/>
              </a:rPr>
              <a:t>‘‘</a:t>
            </a:r>
            <a:r>
              <a:rPr lang="it-IT" sz="1867" b="1" kern="0" dirty="0" err="1">
                <a:solidFill>
                  <a:srgbClr val="181C30"/>
                </a:solidFill>
                <a:latin typeface="EB Garamond Medium"/>
                <a:ea typeface="EB Garamond Medium"/>
                <a:cs typeface="EB Garamond Medium"/>
                <a:sym typeface="EB Garamond Medium"/>
              </a:rPr>
              <a:t>E</a:t>
            </a:r>
            <a:r>
              <a:rPr lang="it-IT" sz="1867" kern="0" dirty="0" err="1">
                <a:solidFill>
                  <a:srgbClr val="181C30"/>
                </a:solidFill>
                <a:latin typeface="EB Garamond Medium"/>
                <a:ea typeface="EB Garamond Medium"/>
                <a:cs typeface="EB Garamond Medium"/>
                <a:sym typeface="EB Garamond Medium"/>
              </a:rPr>
              <a:t>mission</a:t>
            </a:r>
            <a:r>
              <a:rPr lang="it-IT" sz="1867" kern="0" dirty="0">
                <a:solidFill>
                  <a:srgbClr val="181C30"/>
                </a:solidFill>
                <a:latin typeface="EB Garamond Medium"/>
                <a:ea typeface="EB Garamond Medium"/>
                <a:cs typeface="EB Garamond Medium"/>
                <a:sym typeface="EB Garamond Medium"/>
              </a:rPr>
              <a:t> </a:t>
            </a:r>
            <a:r>
              <a:rPr lang="it-IT" sz="1867" b="1" kern="0" dirty="0">
                <a:solidFill>
                  <a:srgbClr val="181C30"/>
                </a:solidFill>
                <a:latin typeface="EB Garamond Medium"/>
                <a:ea typeface="EB Garamond Medium"/>
                <a:cs typeface="EB Garamond Medium"/>
                <a:sym typeface="EB Garamond Medium"/>
              </a:rPr>
              <a:t>L</a:t>
            </a:r>
            <a:r>
              <a:rPr lang="it-IT" sz="1867" kern="0" dirty="0">
                <a:solidFill>
                  <a:srgbClr val="181C30"/>
                </a:solidFill>
                <a:latin typeface="EB Garamond Medium"/>
                <a:ea typeface="EB Garamond Medium"/>
                <a:cs typeface="EB Garamond Medium"/>
                <a:sym typeface="EB Garamond Medium"/>
              </a:rPr>
              <a:t>ine </a:t>
            </a:r>
            <a:r>
              <a:rPr lang="it-IT" sz="1867" b="1" kern="0" dirty="0">
                <a:solidFill>
                  <a:srgbClr val="181C30"/>
                </a:solidFill>
                <a:latin typeface="EB Garamond Medium"/>
                <a:ea typeface="EB Garamond Medium"/>
                <a:cs typeface="EB Garamond Medium"/>
                <a:sym typeface="EB Garamond Medium"/>
              </a:rPr>
              <a:t>G</a:t>
            </a:r>
            <a:r>
              <a:rPr lang="it-IT" sz="1867" kern="0" dirty="0">
                <a:solidFill>
                  <a:srgbClr val="181C30"/>
                </a:solidFill>
                <a:latin typeface="EB Garamond Medium"/>
                <a:ea typeface="EB Garamond Medium"/>
                <a:cs typeface="EB Garamond Medium"/>
                <a:sym typeface="EB Garamond Medium"/>
              </a:rPr>
              <a:t>alaxy’’ (</a:t>
            </a:r>
            <a:r>
              <a:rPr lang="it-IT" sz="1867" b="1" kern="0" dirty="0">
                <a:solidFill>
                  <a:srgbClr val="181C30"/>
                </a:solidFill>
                <a:latin typeface="EB Garamond Medium"/>
                <a:ea typeface="EB Garamond Medium"/>
                <a:cs typeface="EB Garamond Medium"/>
                <a:sym typeface="EB Garamond Medium"/>
              </a:rPr>
              <a:t>ELG</a:t>
            </a:r>
            <a:r>
              <a:rPr lang="it-IT" sz="1867" kern="0" dirty="0">
                <a:solidFill>
                  <a:srgbClr val="181C30"/>
                </a:solidFill>
                <a:latin typeface="EB Garamond Medium"/>
                <a:ea typeface="EB Garamond Medium"/>
                <a:cs typeface="EB Garamond Medium"/>
                <a:sym typeface="EB Garamond Medium"/>
              </a:rPr>
              <a:t>)</a:t>
            </a:r>
          </a:p>
          <a:p>
            <a:pPr algn="ctr" defTabSz="1219170">
              <a:buClr>
                <a:srgbClr val="000000"/>
              </a:buClr>
            </a:pPr>
            <a:endParaRPr lang="it-IT" sz="933" kern="0" dirty="0">
              <a:solidFill>
                <a:srgbClr val="181C30"/>
              </a:solidFill>
              <a:latin typeface="EB Garamond Medium"/>
              <a:ea typeface="EB Garamond Medium"/>
              <a:cs typeface="EB Garamond Medium"/>
              <a:sym typeface="EB Garamond Medium"/>
            </a:endParaRPr>
          </a:p>
          <a:p>
            <a:pPr algn="ctr" defTabSz="1219170">
              <a:buClr>
                <a:srgbClr val="000000"/>
              </a:buClr>
            </a:pPr>
            <a:r>
              <a:rPr lang="it-IT" sz="1867" kern="0" dirty="0" err="1">
                <a:solidFill>
                  <a:srgbClr val="181C30"/>
                </a:solidFill>
                <a:latin typeface="EB Garamond Medium"/>
                <a:ea typeface="EB Garamond Medium"/>
                <a:cs typeface="EB Garamond Medium"/>
                <a:sym typeface="EB Garamond Medium"/>
              </a:rPr>
              <a:t>wELG</a:t>
            </a:r>
            <a:r>
              <a:rPr lang="it-IT" sz="1867" kern="0" dirty="0">
                <a:solidFill>
                  <a:srgbClr val="181C30"/>
                </a:solidFill>
                <a:latin typeface="EB Garamond Medium"/>
                <a:ea typeface="EB Garamond Medium"/>
                <a:cs typeface="EB Garamond Medium"/>
                <a:sym typeface="EB Garamond Medium"/>
              </a:rPr>
              <a:t>, </a:t>
            </a:r>
            <a:r>
              <a:rPr lang="it-IT" sz="1867" kern="0" dirty="0" err="1">
                <a:solidFill>
                  <a:srgbClr val="181C30"/>
                </a:solidFill>
                <a:latin typeface="EB Garamond Medium"/>
                <a:ea typeface="EB Garamond Medium"/>
                <a:cs typeface="EB Garamond Medium"/>
                <a:sym typeface="EB Garamond Medium"/>
              </a:rPr>
              <a:t>mELG</a:t>
            </a:r>
            <a:r>
              <a:rPr lang="it-IT" sz="1867" kern="0" dirty="0">
                <a:solidFill>
                  <a:srgbClr val="181C30"/>
                </a:solidFill>
                <a:latin typeface="EB Garamond Medium"/>
                <a:ea typeface="EB Garamond Medium"/>
                <a:cs typeface="EB Garamond Medium"/>
                <a:sym typeface="EB Garamond Medium"/>
              </a:rPr>
              <a:t>, ELGs15/</a:t>
            </a:r>
            <a:r>
              <a:rPr lang="it-IT" sz="1867" kern="0" dirty="0" err="1">
                <a:solidFill>
                  <a:srgbClr val="181C30"/>
                </a:solidFill>
                <a:latin typeface="EB Garamond Medium"/>
                <a:ea typeface="EB Garamond Medium"/>
                <a:cs typeface="EB Garamond Medium"/>
                <a:sym typeface="EB Garamond Medium"/>
              </a:rPr>
              <a:t>sELG</a:t>
            </a:r>
            <a:r>
              <a:rPr lang="it-IT" sz="1867" kern="0" dirty="0">
                <a:solidFill>
                  <a:srgbClr val="181C30"/>
                </a:solidFill>
                <a:latin typeface="EB Garamond Medium"/>
                <a:ea typeface="EB Garamond Medium"/>
                <a:cs typeface="EB Garamond Medium"/>
                <a:sym typeface="EB Garamond Medium"/>
              </a:rPr>
              <a:t>, ELGs40/</a:t>
            </a:r>
            <a:r>
              <a:rPr lang="it-IT" sz="1867" kern="0" dirty="0" err="1">
                <a:solidFill>
                  <a:srgbClr val="181C30"/>
                </a:solidFill>
                <a:latin typeface="EB Garamond Medium"/>
                <a:ea typeface="EB Garamond Medium"/>
                <a:cs typeface="EB Garamond Medium"/>
                <a:sym typeface="EB Garamond Medium"/>
              </a:rPr>
              <a:t>vsELG</a:t>
            </a:r>
            <a:endParaRPr lang="it-IT" sz="1867" kern="0" dirty="0">
              <a:solidFill>
                <a:srgbClr val="181C30"/>
              </a:solidFill>
              <a:latin typeface="EB Garamond Medium"/>
              <a:ea typeface="EB Garamond Medium"/>
              <a:cs typeface="EB Garamond Medium"/>
              <a:sym typeface="EB Garamond Medium"/>
            </a:endParaRPr>
          </a:p>
        </p:txBody>
      </p:sp>
      <p:sp>
        <p:nvSpPr>
          <p:cNvPr id="26" name="Rettangolo con angoli arrotondati 25">
            <a:extLst>
              <a:ext uri="{FF2B5EF4-FFF2-40B4-BE49-F238E27FC236}">
                <a16:creationId xmlns:a16="http://schemas.microsoft.com/office/drawing/2014/main" id="{E7D85CE7-94E3-8BB4-11E5-3F9DC52E67EE}"/>
              </a:ext>
            </a:extLst>
          </p:cNvPr>
          <p:cNvSpPr/>
          <p:nvPr/>
        </p:nvSpPr>
        <p:spPr>
          <a:xfrm>
            <a:off x="3150935" y="5364473"/>
            <a:ext cx="3327111" cy="1110980"/>
          </a:xfrm>
          <a:prstGeom prst="roundRect">
            <a:avLst>
              <a:gd name="adj" fmla="val 26761"/>
            </a:avLst>
          </a:prstGeom>
          <a:solidFill>
            <a:srgbClr val="FFAB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it-IT" sz="1867" kern="0" dirty="0">
                <a:solidFill>
                  <a:srgbClr val="181C30"/>
                </a:solidFill>
                <a:latin typeface="EB Garamond Medium"/>
                <a:ea typeface="EB Garamond Medium"/>
                <a:cs typeface="EB Garamond Medium"/>
                <a:sym typeface="EB Garamond Medium"/>
              </a:rPr>
              <a:t>‘‘</a:t>
            </a:r>
            <a:r>
              <a:rPr lang="it-IT" sz="1867" b="1" kern="0" dirty="0">
                <a:solidFill>
                  <a:srgbClr val="181C30"/>
                </a:solidFill>
                <a:latin typeface="EB Garamond Medium"/>
                <a:ea typeface="EB Garamond Medium"/>
                <a:cs typeface="EB Garamond Medium"/>
                <a:sym typeface="EB Garamond Medium"/>
              </a:rPr>
              <a:t>H</a:t>
            </a:r>
            <a:r>
              <a:rPr lang="it-IT" sz="1867" kern="0" dirty="0">
                <a:solidFill>
                  <a:srgbClr val="181C30"/>
                </a:solidFill>
                <a:latin typeface="EB Garamond Medium"/>
                <a:ea typeface="EB Garamond Medium"/>
                <a:cs typeface="EB Garamond Medium"/>
                <a:sym typeface="EB Garamond Medium"/>
              </a:rPr>
              <a:t> </a:t>
            </a:r>
            <a:r>
              <a:rPr lang="it-IT" sz="1867" b="1" kern="0" dirty="0">
                <a:solidFill>
                  <a:srgbClr val="181C30"/>
                </a:solidFill>
                <a:latin typeface="EB Garamond Medium"/>
                <a:ea typeface="EB Garamond Medium"/>
                <a:cs typeface="EB Garamond Medium"/>
                <a:sym typeface="EB Garamond Medium"/>
              </a:rPr>
              <a:t>D</a:t>
            </a:r>
            <a:r>
              <a:rPr lang="it-IT" sz="1867" kern="0" dirty="0">
                <a:solidFill>
                  <a:srgbClr val="181C30"/>
                </a:solidFill>
                <a:latin typeface="EB Garamond Medium"/>
                <a:ea typeface="EB Garamond Medium"/>
                <a:cs typeface="EB Garamond Medium"/>
                <a:sym typeface="EB Garamond Medium"/>
              </a:rPr>
              <a:t>elta </a:t>
            </a:r>
            <a:r>
              <a:rPr lang="it-IT" sz="1867" b="1" kern="0" dirty="0">
                <a:solidFill>
                  <a:srgbClr val="181C30"/>
                </a:solidFill>
                <a:latin typeface="EB Garamond Medium"/>
                <a:ea typeface="EB Garamond Medium"/>
                <a:cs typeface="EB Garamond Medium"/>
                <a:sym typeface="EB Garamond Medium"/>
              </a:rPr>
              <a:t>S</a:t>
            </a:r>
            <a:r>
              <a:rPr lang="it-IT" sz="1867" kern="0" dirty="0">
                <a:solidFill>
                  <a:srgbClr val="181C30"/>
                </a:solidFill>
                <a:latin typeface="EB Garamond Medium"/>
                <a:ea typeface="EB Garamond Medium"/>
                <a:cs typeface="EB Garamond Medium"/>
                <a:sym typeface="EB Garamond Medium"/>
              </a:rPr>
              <a:t>trong’’ (</a:t>
            </a:r>
            <a:r>
              <a:rPr lang="it-IT" sz="1867" b="1" kern="0" dirty="0">
                <a:solidFill>
                  <a:srgbClr val="181C30"/>
                </a:solidFill>
                <a:latin typeface="EB Garamond Medium"/>
                <a:ea typeface="EB Garamond Medium"/>
                <a:cs typeface="EB Garamond Medium"/>
                <a:sym typeface="EB Garamond Medium"/>
              </a:rPr>
              <a:t>HDS</a:t>
            </a:r>
            <a:r>
              <a:rPr lang="it-IT" sz="1867" kern="0" dirty="0">
                <a:solidFill>
                  <a:srgbClr val="181C30"/>
                </a:solidFill>
                <a:latin typeface="EB Garamond Medium"/>
                <a:ea typeface="EB Garamond Medium"/>
                <a:cs typeface="EB Garamond Medium"/>
                <a:sym typeface="EB Garamond Medium"/>
              </a:rPr>
              <a:t>)</a:t>
            </a:r>
          </a:p>
          <a:p>
            <a:pPr algn="ctr" defTabSz="1219170">
              <a:buClr>
                <a:srgbClr val="000000"/>
              </a:buClr>
            </a:pPr>
            <a:r>
              <a:rPr lang="it-IT" sz="1867" kern="0" dirty="0">
                <a:solidFill>
                  <a:srgbClr val="181C30"/>
                </a:solidFill>
                <a:latin typeface="EB Garamond Medium"/>
                <a:ea typeface="EB Garamond Medium"/>
                <a:cs typeface="EB Garamond Medium"/>
                <a:sym typeface="EB Garamond Medium"/>
              </a:rPr>
              <a:t>or </a:t>
            </a:r>
            <a:r>
              <a:rPr lang="it-IT" sz="1867" b="1" kern="0" dirty="0">
                <a:solidFill>
                  <a:srgbClr val="181C30"/>
                </a:solidFill>
                <a:latin typeface="EB Garamond Medium"/>
                <a:ea typeface="EB Garamond Medium"/>
                <a:cs typeface="EB Garamond Medium"/>
                <a:sym typeface="EB Garamond Medium"/>
              </a:rPr>
              <a:t>Post-</a:t>
            </a:r>
            <a:r>
              <a:rPr lang="it-IT" sz="1867" b="1" kern="0" dirty="0" err="1">
                <a:solidFill>
                  <a:srgbClr val="181C30"/>
                </a:solidFill>
                <a:latin typeface="EB Garamond Medium"/>
                <a:ea typeface="EB Garamond Medium"/>
                <a:cs typeface="EB Garamond Medium"/>
                <a:sym typeface="EB Garamond Medium"/>
              </a:rPr>
              <a:t>starburst</a:t>
            </a:r>
            <a:endParaRPr lang="it-IT" sz="1867" kern="0" dirty="0">
              <a:solidFill>
                <a:srgbClr val="181C30"/>
              </a:solidFill>
              <a:latin typeface="EB Garamond Medium"/>
              <a:ea typeface="EB Garamond Medium"/>
              <a:cs typeface="EB Garamond Medium"/>
              <a:sym typeface="EB Garamond Medium"/>
            </a:endParaRPr>
          </a:p>
          <a:p>
            <a:pPr algn="ctr" defTabSz="1219170">
              <a:buClr>
                <a:srgbClr val="000000"/>
              </a:buClr>
            </a:pPr>
            <a:endParaRPr lang="it-IT" sz="933" kern="0" dirty="0">
              <a:solidFill>
                <a:srgbClr val="181C30"/>
              </a:solidFill>
              <a:latin typeface="EB Garamond Medium"/>
              <a:ea typeface="EB Garamond Medium"/>
              <a:cs typeface="EB Garamond Medium"/>
              <a:sym typeface="EB Garamond Medium"/>
            </a:endParaRPr>
          </a:p>
          <a:p>
            <a:pPr algn="ctr" defTabSz="1219170">
              <a:buClr>
                <a:srgbClr val="000000"/>
              </a:buClr>
            </a:pPr>
            <a:r>
              <a:rPr lang="it-IT" sz="1867" kern="0" dirty="0">
                <a:solidFill>
                  <a:srgbClr val="181C30"/>
                </a:solidFill>
                <a:latin typeface="EB Garamond Medium"/>
                <a:ea typeface="EB Garamond Medium"/>
                <a:cs typeface="EB Garamond Medium"/>
                <a:sym typeface="EB Garamond Medium"/>
              </a:rPr>
              <a:t>HDS blue, HDS red</a:t>
            </a:r>
          </a:p>
        </p:txBody>
      </p:sp>
      <p:cxnSp>
        <p:nvCxnSpPr>
          <p:cNvPr id="27" name="Connettore 2 26">
            <a:extLst>
              <a:ext uri="{FF2B5EF4-FFF2-40B4-BE49-F238E27FC236}">
                <a16:creationId xmlns:a16="http://schemas.microsoft.com/office/drawing/2014/main" id="{86083FA7-CBD6-3338-8A50-9FD09543B74D}"/>
              </a:ext>
            </a:extLst>
          </p:cNvPr>
          <p:cNvCxnSpPr>
            <a:cxnSpLocks/>
            <a:stCxn id="20" idx="3"/>
          </p:cNvCxnSpPr>
          <p:nvPr/>
        </p:nvCxnSpPr>
        <p:spPr>
          <a:xfrm>
            <a:off x="1989150" y="4454253"/>
            <a:ext cx="865327" cy="0"/>
          </a:xfrm>
          <a:prstGeom prst="straightConnector1">
            <a:avLst/>
          </a:prstGeom>
          <a:ln w="57150">
            <a:solidFill>
              <a:srgbClr val="E8ECFF"/>
            </a:solidFill>
            <a:tailEnd type="triangle"/>
          </a:ln>
        </p:spPr>
        <p:style>
          <a:lnRef idx="1">
            <a:schemeClr val="accent1"/>
          </a:lnRef>
          <a:fillRef idx="0">
            <a:schemeClr val="accent1"/>
          </a:fillRef>
          <a:effectRef idx="0">
            <a:schemeClr val="accent1"/>
          </a:effectRef>
          <a:fontRef idx="minor">
            <a:schemeClr val="tx1"/>
          </a:fontRef>
        </p:style>
      </p:cxnSp>
      <p:sp>
        <p:nvSpPr>
          <p:cNvPr id="20" name="Rettangolo con angoli arrotondati 19">
            <a:extLst>
              <a:ext uri="{FF2B5EF4-FFF2-40B4-BE49-F238E27FC236}">
                <a16:creationId xmlns:a16="http://schemas.microsoft.com/office/drawing/2014/main" id="{8472DD71-60DF-CB04-2726-3E752F7BC107}"/>
              </a:ext>
            </a:extLst>
          </p:cNvPr>
          <p:cNvSpPr/>
          <p:nvPr/>
        </p:nvSpPr>
        <p:spPr>
          <a:xfrm>
            <a:off x="1011410" y="4154455"/>
            <a:ext cx="977740" cy="599596"/>
          </a:xfrm>
          <a:prstGeom prst="roundRect">
            <a:avLst>
              <a:gd name="adj" fmla="val 26761"/>
            </a:avLst>
          </a:prstGeom>
          <a:solidFill>
            <a:srgbClr val="E8E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it-IT" sz="2133" kern="0" dirty="0">
                <a:solidFill>
                  <a:srgbClr val="181C30"/>
                </a:solidFill>
                <a:latin typeface="EB Garamond Medium"/>
                <a:ea typeface="EB Garamond Medium"/>
                <a:cs typeface="EB Garamond Medium"/>
                <a:sym typeface="EB Garamond Medium"/>
              </a:rPr>
              <a:t>[OII]</a:t>
            </a:r>
          </a:p>
        </p:txBody>
      </p:sp>
      <p:cxnSp>
        <p:nvCxnSpPr>
          <p:cNvPr id="30" name="Connettore 2 29">
            <a:extLst>
              <a:ext uri="{FF2B5EF4-FFF2-40B4-BE49-F238E27FC236}">
                <a16:creationId xmlns:a16="http://schemas.microsoft.com/office/drawing/2014/main" id="{6873EE60-B5D2-295D-F298-8696A36B8D39}"/>
              </a:ext>
            </a:extLst>
          </p:cNvPr>
          <p:cNvCxnSpPr>
            <a:cxnSpLocks/>
            <a:stCxn id="24" idx="3"/>
          </p:cNvCxnSpPr>
          <p:nvPr/>
        </p:nvCxnSpPr>
        <p:spPr>
          <a:xfrm>
            <a:off x="1989150" y="5936632"/>
            <a:ext cx="865327" cy="0"/>
          </a:xfrm>
          <a:prstGeom prst="straightConnector1">
            <a:avLst/>
          </a:prstGeom>
          <a:ln w="57150">
            <a:solidFill>
              <a:srgbClr val="E8EC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6419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bg>
      <p:bgPr>
        <a:solidFill>
          <a:srgbClr val="1E2546"/>
        </a:solidFill>
        <a:effectLst/>
      </p:bgPr>
    </p:bg>
    <p:spTree>
      <p:nvGrpSpPr>
        <p:cNvPr id="1" name="Shape 73">
          <a:extLst>
            <a:ext uri="{FF2B5EF4-FFF2-40B4-BE49-F238E27FC236}">
              <a16:creationId xmlns:a16="http://schemas.microsoft.com/office/drawing/2014/main" id="{F4AD06B4-0FE2-0C63-C45F-44097EBD6A6F}"/>
            </a:ext>
          </a:extLst>
        </p:cNvPr>
        <p:cNvGrpSpPr/>
        <p:nvPr/>
      </p:nvGrpSpPr>
      <p:grpSpPr>
        <a:xfrm>
          <a:off x="0" y="0"/>
          <a:ext cx="0" cy="0"/>
          <a:chOff x="0" y="0"/>
          <a:chExt cx="0" cy="0"/>
        </a:xfrm>
      </p:grpSpPr>
      <p:pic>
        <p:nvPicPr>
          <p:cNvPr id="11" name="Immagine 10" descr="Immagine che contiene testo, diagramma, linea, Diagramma&#10;&#10;Il contenuto generato dall'IA potrebbe non essere corretto.">
            <a:extLst>
              <a:ext uri="{FF2B5EF4-FFF2-40B4-BE49-F238E27FC236}">
                <a16:creationId xmlns:a16="http://schemas.microsoft.com/office/drawing/2014/main" id="{3A9DDC7B-98DB-641F-8DE1-B7C7C638AA25}"/>
              </a:ext>
            </a:extLst>
          </p:cNvPr>
          <p:cNvPicPr>
            <a:picLocks noChangeAspect="1"/>
          </p:cNvPicPr>
          <p:nvPr/>
        </p:nvPicPr>
        <p:blipFill>
          <a:blip r:embed="rId3"/>
          <a:stretch>
            <a:fillRect/>
          </a:stretch>
        </p:blipFill>
        <p:spPr>
          <a:xfrm>
            <a:off x="6921006" y="618559"/>
            <a:ext cx="5122973" cy="5728416"/>
          </a:xfrm>
          <a:prstGeom prst="rect">
            <a:avLst/>
          </a:prstGeom>
        </p:spPr>
      </p:pic>
      <p:sp>
        <p:nvSpPr>
          <p:cNvPr id="15" name="CasellaDiTesto 14">
            <a:extLst>
              <a:ext uri="{FF2B5EF4-FFF2-40B4-BE49-F238E27FC236}">
                <a16:creationId xmlns:a16="http://schemas.microsoft.com/office/drawing/2014/main" id="{4216EAEA-16EC-EBAA-CC1B-E4971EF2D8D8}"/>
              </a:ext>
            </a:extLst>
          </p:cNvPr>
          <p:cNvSpPr txBox="1"/>
          <p:nvPr/>
        </p:nvSpPr>
        <p:spPr>
          <a:xfrm>
            <a:off x="10072455" y="6346975"/>
            <a:ext cx="1971524" cy="379656"/>
          </a:xfrm>
          <a:prstGeom prst="rect">
            <a:avLst/>
          </a:prstGeom>
          <a:noFill/>
        </p:spPr>
        <p:txBody>
          <a:bodyPr wrap="square">
            <a:spAutoFit/>
          </a:bodyPr>
          <a:lstStyle/>
          <a:p>
            <a:pPr algn="ctr" defTabSz="1219170">
              <a:buClr>
                <a:srgbClr val="000000"/>
              </a:buClr>
            </a:pPr>
            <a:r>
              <a:rPr lang="en-US" sz="1867" kern="0" dirty="0">
                <a:solidFill>
                  <a:srgbClr val="E8ECFF"/>
                </a:solidFill>
                <a:latin typeface="EB Garamond"/>
                <a:ea typeface="EB Garamond"/>
                <a:cs typeface="EB Garamond Medium"/>
                <a:sym typeface="EB Garamond"/>
              </a:rPr>
              <a:t>Girardi et al., 2015</a:t>
            </a:r>
            <a:endParaRPr lang="it-IT" sz="1867" kern="0" dirty="0">
              <a:solidFill>
                <a:srgbClr val="E8ECFF"/>
              </a:solidFill>
              <a:latin typeface="Arial"/>
              <a:cs typeface="Arial"/>
              <a:sym typeface="Arial"/>
            </a:endParaRPr>
          </a:p>
        </p:txBody>
      </p:sp>
      <p:sp>
        <p:nvSpPr>
          <p:cNvPr id="17" name="CasellaDiTesto 16">
            <a:extLst>
              <a:ext uri="{FF2B5EF4-FFF2-40B4-BE49-F238E27FC236}">
                <a16:creationId xmlns:a16="http://schemas.microsoft.com/office/drawing/2014/main" id="{C3A30702-0FCC-532D-B706-E7C004EF7B0E}"/>
              </a:ext>
            </a:extLst>
          </p:cNvPr>
          <p:cNvSpPr txBox="1"/>
          <p:nvPr/>
        </p:nvSpPr>
        <p:spPr>
          <a:xfrm>
            <a:off x="120906" y="58935"/>
            <a:ext cx="6800100" cy="537198"/>
          </a:xfrm>
          <a:prstGeom prst="rect">
            <a:avLst/>
          </a:prstGeom>
          <a:noFill/>
        </p:spPr>
        <p:txBody>
          <a:bodyPr wrap="square">
            <a:spAutoFit/>
          </a:bodyPr>
          <a:lstStyle/>
          <a:p>
            <a:pPr algn="ctr" defTabSz="1219170">
              <a:lnSpc>
                <a:spcPct val="90000"/>
              </a:lnSpc>
              <a:buClr>
                <a:srgbClr val="000000"/>
              </a:buClr>
            </a:pPr>
            <a:r>
              <a:rPr lang="it-IT" sz="3200" b="1" kern="0" dirty="0">
                <a:solidFill>
                  <a:srgbClr val="EEEEEE"/>
                </a:solidFill>
                <a:latin typeface="EB Garamond"/>
                <a:ea typeface="EB Garamond"/>
                <a:cs typeface="EB Garamond Medium"/>
                <a:sym typeface="EB Garamond"/>
              </a:rPr>
              <a:t>The Data: </a:t>
            </a:r>
            <a:r>
              <a:rPr lang="it-IT" sz="3200" b="1" kern="0" dirty="0" err="1">
                <a:solidFill>
                  <a:srgbClr val="EEEEEE"/>
                </a:solidFill>
                <a:latin typeface="EB Garamond"/>
                <a:ea typeface="EB Garamond"/>
                <a:cs typeface="EB Garamond Medium"/>
                <a:sym typeface="EB Garamond"/>
              </a:rPr>
              <a:t>Spectroscopic</a:t>
            </a:r>
            <a:r>
              <a:rPr lang="it-IT" sz="3200" b="1" kern="0" dirty="0">
                <a:solidFill>
                  <a:srgbClr val="EEEEEE"/>
                </a:solidFill>
                <a:latin typeface="EB Garamond"/>
                <a:ea typeface="EB Garamond"/>
                <a:cs typeface="EB Garamond Medium"/>
                <a:sym typeface="EB Garamond"/>
              </a:rPr>
              <a:t> Classification</a:t>
            </a:r>
            <a:endParaRPr lang="it-IT" sz="3200" kern="0" dirty="0">
              <a:solidFill>
                <a:srgbClr val="EEEEEE"/>
              </a:solidFill>
              <a:latin typeface="EB Garamond Medium"/>
              <a:ea typeface="EB Garamond Medium"/>
              <a:cs typeface="EB Garamond Medium"/>
              <a:sym typeface="EB Garamond Medium"/>
            </a:endParaRPr>
          </a:p>
        </p:txBody>
      </p:sp>
      <p:cxnSp>
        <p:nvCxnSpPr>
          <p:cNvPr id="18" name="Google Shape;59;p13">
            <a:extLst>
              <a:ext uri="{FF2B5EF4-FFF2-40B4-BE49-F238E27FC236}">
                <a16:creationId xmlns:a16="http://schemas.microsoft.com/office/drawing/2014/main" id="{493BA4CE-AAE4-47CB-460F-E7592246D456}"/>
              </a:ext>
            </a:extLst>
          </p:cNvPr>
          <p:cNvCxnSpPr>
            <a:cxnSpLocks/>
            <a:endCxn id="17" idx="3"/>
          </p:cNvCxnSpPr>
          <p:nvPr/>
        </p:nvCxnSpPr>
        <p:spPr>
          <a:xfrm flipH="1" flipV="1">
            <a:off x="6921006" y="327534"/>
            <a:ext cx="5270994" cy="15367"/>
          </a:xfrm>
          <a:prstGeom prst="straightConnector1">
            <a:avLst/>
          </a:prstGeom>
          <a:noFill/>
          <a:ln w="38100" cap="flat" cmpd="sng">
            <a:solidFill>
              <a:schemeClr val="lt2"/>
            </a:solidFill>
            <a:prstDash val="solid"/>
            <a:round/>
            <a:headEnd type="none" w="med" len="med"/>
            <a:tailEnd type="none" w="med" len="med"/>
          </a:ln>
        </p:spPr>
      </p:cxnSp>
      <p:sp>
        <p:nvSpPr>
          <p:cNvPr id="4" name="CasellaDiTesto 3">
            <a:extLst>
              <a:ext uri="{FF2B5EF4-FFF2-40B4-BE49-F238E27FC236}">
                <a16:creationId xmlns:a16="http://schemas.microsoft.com/office/drawing/2014/main" id="{9CE06366-230F-027B-9FB6-817C593E1482}"/>
              </a:ext>
            </a:extLst>
          </p:cNvPr>
          <p:cNvSpPr txBox="1"/>
          <p:nvPr/>
        </p:nvSpPr>
        <p:spPr>
          <a:xfrm>
            <a:off x="275724" y="1241221"/>
            <a:ext cx="2820320" cy="425950"/>
          </a:xfrm>
          <a:prstGeom prst="rect">
            <a:avLst/>
          </a:prstGeom>
          <a:noFill/>
        </p:spPr>
        <p:txBody>
          <a:bodyPr wrap="square">
            <a:spAutoFit/>
          </a:bodyPr>
          <a:lstStyle/>
          <a:p>
            <a:pPr marL="457189" indent="-457189" defTabSz="1219170">
              <a:lnSpc>
                <a:spcPct val="90000"/>
              </a:lnSpc>
              <a:buClr>
                <a:srgbClr val="E8ECFF"/>
              </a:buClr>
              <a:buFont typeface="Wingdings" panose="05000000000000000000" pitchFamily="2" charset="2"/>
              <a:buChar char="Ø"/>
            </a:pPr>
            <a:r>
              <a:rPr lang="it-IT" sz="2400" b="1" kern="0" dirty="0">
                <a:solidFill>
                  <a:srgbClr val="E8ECFF"/>
                </a:solidFill>
                <a:latin typeface="EB Garamond Medium"/>
                <a:ea typeface="EB Garamond Medium"/>
                <a:cs typeface="EB Garamond Medium"/>
                <a:sym typeface="EB Garamond Medium"/>
              </a:rPr>
              <a:t>4000 Å break</a:t>
            </a:r>
            <a:r>
              <a:rPr lang="it-IT" sz="2400" kern="0" dirty="0">
                <a:solidFill>
                  <a:srgbClr val="E8ECFF"/>
                </a:solidFill>
                <a:latin typeface="EB Garamond Medium"/>
                <a:ea typeface="EB Garamond Medium"/>
                <a:cs typeface="EB Garamond Medium"/>
                <a:sym typeface="EB Garamond Medium"/>
              </a:rPr>
              <a:t>:</a:t>
            </a:r>
          </a:p>
        </p:txBody>
      </p:sp>
      <p:grpSp>
        <p:nvGrpSpPr>
          <p:cNvPr id="13" name="Gruppo 12">
            <a:extLst>
              <a:ext uri="{FF2B5EF4-FFF2-40B4-BE49-F238E27FC236}">
                <a16:creationId xmlns:a16="http://schemas.microsoft.com/office/drawing/2014/main" id="{F90117CB-CC84-0DD5-9388-F6DE9BE6FAF3}"/>
              </a:ext>
            </a:extLst>
          </p:cNvPr>
          <p:cNvGrpSpPr/>
          <p:nvPr/>
        </p:nvGrpSpPr>
        <p:grpSpPr>
          <a:xfrm>
            <a:off x="1136392" y="2116665"/>
            <a:ext cx="4708027" cy="999068"/>
            <a:chOff x="1998923" y="2668520"/>
            <a:chExt cx="2764271" cy="921520"/>
          </a:xfrm>
        </p:grpSpPr>
        <p:sp>
          <p:nvSpPr>
            <p:cNvPr id="8" name="Rettangolo con angoli arrotondati 7">
              <a:extLst>
                <a:ext uri="{FF2B5EF4-FFF2-40B4-BE49-F238E27FC236}">
                  <a16:creationId xmlns:a16="http://schemas.microsoft.com/office/drawing/2014/main" id="{E3F389CF-2C7E-1ABA-A14B-EAA07EE05CD9}"/>
                </a:ext>
              </a:extLst>
            </p:cNvPr>
            <p:cNvSpPr/>
            <p:nvPr/>
          </p:nvSpPr>
          <p:spPr>
            <a:xfrm>
              <a:off x="2010230" y="2668520"/>
              <a:ext cx="2752964" cy="921520"/>
            </a:xfrm>
            <a:prstGeom prst="roundRect">
              <a:avLst/>
            </a:prstGeom>
            <a:solidFill>
              <a:srgbClr val="E8E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it-IT" sz="1600" kern="0">
                <a:solidFill>
                  <a:srgbClr val="FFFFFF"/>
                </a:solidFill>
                <a:latin typeface="Arial"/>
                <a:sym typeface="Arial"/>
              </a:endParaRPr>
            </a:p>
          </p:txBody>
        </p:sp>
        <mc:AlternateContent xmlns:mc="http://schemas.openxmlformats.org/markup-compatibility/2006">
          <mc:Choice xmlns:a14="http://schemas.microsoft.com/office/drawing/2010/main" Requires="a14">
            <p:sp>
              <p:nvSpPr>
                <p:cNvPr id="6" name="CasellaDiTesto 5">
                  <a:extLst>
                    <a:ext uri="{FF2B5EF4-FFF2-40B4-BE49-F238E27FC236}">
                      <a16:creationId xmlns:a16="http://schemas.microsoft.com/office/drawing/2014/main" id="{ADA220ED-E740-82DB-9EAF-CDE35AC0DD38}"/>
                    </a:ext>
                  </a:extLst>
                </p:cNvPr>
                <p:cNvSpPr txBox="1"/>
                <p:nvPr/>
              </p:nvSpPr>
              <p:spPr>
                <a:xfrm>
                  <a:off x="1998923" y="2721149"/>
                  <a:ext cx="2752964" cy="807126"/>
                </a:xfrm>
                <a:prstGeom prst="rect">
                  <a:avLst/>
                </a:prstGeom>
                <a:noFill/>
              </p:spPr>
              <p:txBody>
                <a:bodyPr wrap="square">
                  <a:spAutoFit/>
                </a:bodyPr>
                <a:lstStyle/>
                <a:p>
                  <a:pPr defTabSz="1219170">
                    <a:lnSpc>
                      <a:spcPct val="90000"/>
                    </a:lnSpc>
                    <a:buClr>
                      <a:srgbClr val="E8ECFF"/>
                    </a:buClr>
                  </a:pPr>
                  <a14:m>
                    <m:oMathPara xmlns:m="http://schemas.openxmlformats.org/officeDocument/2006/math">
                      <m:oMathParaPr>
                        <m:jc m:val="centerGroup"/>
                      </m:oMathParaPr>
                      <m:oMath xmlns:m="http://schemas.openxmlformats.org/officeDocument/2006/math">
                        <m:r>
                          <a:rPr lang="it-IT" sz="1867" i="1" kern="0" dirty="0">
                            <a:solidFill>
                              <a:srgbClr val="181C30"/>
                            </a:solidFill>
                            <a:latin typeface="Cambria Math" panose="02040503050406030204" pitchFamily="18" charset="0"/>
                            <a:ea typeface="EB Garamond"/>
                            <a:cs typeface="EB Garamond Medium"/>
                            <a:sym typeface="EB Garamond"/>
                          </a:rPr>
                          <m:t>𝐷</m:t>
                        </m:r>
                        <m:d>
                          <m:dPr>
                            <m:ctrlPr>
                              <a:rPr lang="it-IT" sz="1867" i="1" kern="0" dirty="0">
                                <a:solidFill>
                                  <a:srgbClr val="181C30"/>
                                </a:solidFill>
                                <a:latin typeface="Cambria Math" panose="02040503050406030204" pitchFamily="18" charset="0"/>
                                <a:ea typeface="EB Garamond"/>
                                <a:cs typeface="EB Garamond Medium"/>
                                <a:sym typeface="EB Garamond"/>
                              </a:rPr>
                            </m:ctrlPr>
                          </m:dPr>
                          <m:e>
                            <m:r>
                              <a:rPr lang="it-IT" sz="1867" i="1" kern="0" dirty="0">
                                <a:solidFill>
                                  <a:srgbClr val="181C30"/>
                                </a:solidFill>
                                <a:latin typeface="Cambria Math" panose="02040503050406030204" pitchFamily="18" charset="0"/>
                                <a:ea typeface="EB Garamond"/>
                                <a:cs typeface="EB Garamond Medium"/>
                                <a:sym typeface="EB Garamond"/>
                              </a:rPr>
                              <m:t>4000</m:t>
                            </m:r>
                          </m:e>
                        </m:d>
                        <m:r>
                          <a:rPr lang="it-IT" sz="1867" i="1" kern="0" dirty="0">
                            <a:solidFill>
                              <a:srgbClr val="181C30"/>
                            </a:solidFill>
                            <a:latin typeface="Cambria Math" panose="02040503050406030204" pitchFamily="18" charset="0"/>
                            <a:ea typeface="EB Garamond"/>
                            <a:cs typeface="EB Garamond Medium"/>
                            <a:sym typeface="EB Garamond"/>
                          </a:rPr>
                          <m:t>=</m:t>
                        </m:r>
                        <m:f>
                          <m:fPr>
                            <m:type m:val="lin"/>
                            <m:ctrlPr>
                              <a:rPr lang="it-IT" sz="1867" i="1" kern="0" dirty="0">
                                <a:solidFill>
                                  <a:srgbClr val="181C30"/>
                                </a:solidFill>
                                <a:latin typeface="Cambria Math" panose="02040503050406030204" pitchFamily="18" charset="0"/>
                                <a:ea typeface="EB Garamond"/>
                                <a:sym typeface="EB Garamond"/>
                              </a:rPr>
                            </m:ctrlPr>
                          </m:fPr>
                          <m:num>
                            <m:nary>
                              <m:naryPr>
                                <m:limLoc m:val="undOvr"/>
                                <m:ctrlPr>
                                  <a:rPr lang="it-IT" sz="1867" i="1" kern="0" dirty="0">
                                    <a:solidFill>
                                      <a:srgbClr val="181C30"/>
                                    </a:solidFill>
                                    <a:latin typeface="Cambria Math" panose="02040503050406030204" pitchFamily="18" charset="0"/>
                                    <a:ea typeface="EB Garamond"/>
                                    <a:sym typeface="EB Garamond"/>
                                  </a:rPr>
                                </m:ctrlPr>
                              </m:naryPr>
                              <m:sub>
                                <m:r>
                                  <m:rPr>
                                    <m:brk m:alnAt="24"/>
                                  </m:rPr>
                                  <a:rPr lang="it-IT" sz="1867" i="1" kern="0" dirty="0">
                                    <a:solidFill>
                                      <a:srgbClr val="181C30"/>
                                    </a:solidFill>
                                    <a:latin typeface="Cambria Math" panose="02040503050406030204" pitchFamily="18" charset="0"/>
                                    <a:ea typeface="EB Garamond"/>
                                    <a:sym typeface="EB Garamond"/>
                                  </a:rPr>
                                  <m:t>4</m:t>
                                </m:r>
                                <m:r>
                                  <a:rPr lang="it-IT" sz="1867" i="1" kern="0" dirty="0">
                                    <a:solidFill>
                                      <a:srgbClr val="181C30"/>
                                    </a:solidFill>
                                    <a:latin typeface="Cambria Math" panose="02040503050406030204" pitchFamily="18" charset="0"/>
                                    <a:ea typeface="EB Garamond"/>
                                    <a:sym typeface="EB Garamond"/>
                                  </a:rPr>
                                  <m:t>050</m:t>
                                </m:r>
                              </m:sub>
                              <m:sup>
                                <m:r>
                                  <a:rPr lang="it-IT" sz="1867" i="1" kern="0" dirty="0">
                                    <a:solidFill>
                                      <a:srgbClr val="181C30"/>
                                    </a:solidFill>
                                    <a:latin typeface="Cambria Math" panose="02040503050406030204" pitchFamily="18" charset="0"/>
                                    <a:ea typeface="EB Garamond"/>
                                    <a:sym typeface="EB Garamond"/>
                                  </a:rPr>
                                  <m:t>4250</m:t>
                                </m:r>
                              </m:sup>
                              <m:e>
                                <m:r>
                                  <a:rPr lang="it-IT" sz="1867" i="1" kern="0" dirty="0">
                                    <a:solidFill>
                                      <a:srgbClr val="181C30"/>
                                    </a:solidFill>
                                    <a:latin typeface="Cambria Math" panose="02040503050406030204" pitchFamily="18" charset="0"/>
                                    <a:ea typeface="EB Garamond"/>
                                    <a:sym typeface="EB Garamond"/>
                                  </a:rPr>
                                  <m:t>𝐹</m:t>
                                </m:r>
                                <m:r>
                                  <a:rPr lang="it-IT" sz="1867" i="1" kern="0" dirty="0">
                                    <a:solidFill>
                                      <a:srgbClr val="181C30"/>
                                    </a:solidFill>
                                    <a:latin typeface="Cambria Math" panose="02040503050406030204" pitchFamily="18" charset="0"/>
                                    <a:ea typeface="EB Garamond"/>
                                    <a:sym typeface="EB Garamond"/>
                                  </a:rPr>
                                  <m:t>(</m:t>
                                </m:r>
                                <m:r>
                                  <m:rPr>
                                    <m:nor/>
                                  </m:rPr>
                                  <a:rPr lang="el-GR" sz="1867" kern="0" dirty="0">
                                    <a:solidFill>
                                      <a:srgbClr val="181C30"/>
                                    </a:solidFill>
                                    <a:latin typeface="EB Garamond Medium"/>
                                    <a:ea typeface="EB Garamond Medium"/>
                                    <a:cs typeface="EB Garamond Medium"/>
                                    <a:sym typeface="EB Garamond Medium"/>
                                  </a:rPr>
                                  <m:t>λ</m:t>
                                </m:r>
                                <m:r>
                                  <m:rPr>
                                    <m:nor/>
                                  </m:rPr>
                                  <a:rPr lang="it-IT" sz="1867" kern="0" dirty="0">
                                    <a:solidFill>
                                      <a:srgbClr val="181C30"/>
                                    </a:solidFill>
                                    <a:latin typeface="EB Garamond Medium"/>
                                    <a:ea typeface="EB Garamond Medium"/>
                                    <a:cs typeface="EB Garamond Medium"/>
                                    <a:sym typeface="EB Garamond Medium"/>
                                  </a:rPr>
                                  <m:t>)</m:t>
                                </m:r>
                                <m:r>
                                  <a:rPr lang="it-IT" sz="1867" i="1" kern="0" dirty="0">
                                    <a:solidFill>
                                      <a:srgbClr val="181C30"/>
                                    </a:solidFill>
                                    <a:latin typeface="Cambria Math" panose="02040503050406030204" pitchFamily="18" charset="0"/>
                                    <a:ea typeface="EB Garamond"/>
                                    <a:sym typeface="EB Garamond"/>
                                  </a:rPr>
                                  <m:t>𝑑</m:t>
                                </m:r>
                                <m:r>
                                  <m:rPr>
                                    <m:nor/>
                                  </m:rPr>
                                  <a:rPr lang="el-GR" sz="1867" kern="0" dirty="0">
                                    <a:solidFill>
                                      <a:srgbClr val="181C30"/>
                                    </a:solidFill>
                                    <a:latin typeface="EB Garamond Medium"/>
                                    <a:ea typeface="EB Garamond Medium"/>
                                    <a:cs typeface="EB Garamond Medium"/>
                                    <a:sym typeface="EB Garamond Medium"/>
                                  </a:rPr>
                                  <m:t>λ</m:t>
                                </m:r>
                              </m:e>
                            </m:nary>
                          </m:num>
                          <m:den>
                            <m:nary>
                              <m:naryPr>
                                <m:limLoc m:val="undOvr"/>
                                <m:ctrlPr>
                                  <a:rPr lang="it-IT" sz="1867" i="1" kern="0" dirty="0">
                                    <a:solidFill>
                                      <a:srgbClr val="181C30"/>
                                    </a:solidFill>
                                    <a:latin typeface="Cambria Math" panose="02040503050406030204" pitchFamily="18" charset="0"/>
                                    <a:ea typeface="EB Garamond"/>
                                    <a:sym typeface="EB Garamond"/>
                                  </a:rPr>
                                </m:ctrlPr>
                              </m:naryPr>
                              <m:sub>
                                <m:r>
                                  <m:rPr>
                                    <m:brk m:alnAt="24"/>
                                  </m:rPr>
                                  <a:rPr lang="it-IT" sz="1867" i="1" kern="0" dirty="0">
                                    <a:solidFill>
                                      <a:srgbClr val="181C30"/>
                                    </a:solidFill>
                                    <a:latin typeface="Cambria Math" panose="02040503050406030204" pitchFamily="18" charset="0"/>
                                    <a:ea typeface="EB Garamond"/>
                                    <a:sym typeface="EB Garamond"/>
                                  </a:rPr>
                                  <m:t>3</m:t>
                                </m:r>
                                <m:r>
                                  <a:rPr lang="it-IT" sz="1867" i="1" kern="0" dirty="0">
                                    <a:solidFill>
                                      <a:srgbClr val="181C30"/>
                                    </a:solidFill>
                                    <a:latin typeface="Cambria Math" panose="02040503050406030204" pitchFamily="18" charset="0"/>
                                    <a:ea typeface="EB Garamond"/>
                                    <a:sym typeface="EB Garamond"/>
                                  </a:rPr>
                                  <m:t>750</m:t>
                                </m:r>
                              </m:sub>
                              <m:sup>
                                <m:r>
                                  <a:rPr lang="it-IT" sz="1867" i="1" kern="0" dirty="0">
                                    <a:solidFill>
                                      <a:srgbClr val="181C30"/>
                                    </a:solidFill>
                                    <a:latin typeface="Cambria Math" panose="02040503050406030204" pitchFamily="18" charset="0"/>
                                    <a:ea typeface="EB Garamond"/>
                                    <a:sym typeface="EB Garamond"/>
                                  </a:rPr>
                                  <m:t>3950</m:t>
                                </m:r>
                              </m:sup>
                              <m:e>
                                <m:r>
                                  <a:rPr lang="it-IT" sz="1867" i="1" kern="0" dirty="0">
                                    <a:solidFill>
                                      <a:srgbClr val="181C30"/>
                                    </a:solidFill>
                                    <a:latin typeface="Cambria Math" panose="02040503050406030204" pitchFamily="18" charset="0"/>
                                    <a:ea typeface="EB Garamond"/>
                                    <a:sym typeface="EB Garamond"/>
                                  </a:rPr>
                                  <m:t>𝐹</m:t>
                                </m:r>
                                <m:r>
                                  <a:rPr lang="it-IT" sz="1867" i="1" kern="0" dirty="0">
                                    <a:solidFill>
                                      <a:srgbClr val="181C30"/>
                                    </a:solidFill>
                                    <a:latin typeface="Cambria Math" panose="02040503050406030204" pitchFamily="18" charset="0"/>
                                    <a:ea typeface="EB Garamond"/>
                                    <a:sym typeface="EB Garamond"/>
                                  </a:rPr>
                                  <m:t>(</m:t>
                                </m:r>
                                <m:r>
                                  <m:rPr>
                                    <m:nor/>
                                  </m:rPr>
                                  <a:rPr lang="el-GR" sz="1867" kern="0" dirty="0">
                                    <a:solidFill>
                                      <a:srgbClr val="181C30"/>
                                    </a:solidFill>
                                    <a:latin typeface="EB Garamond Medium"/>
                                    <a:ea typeface="EB Garamond Medium"/>
                                    <a:cs typeface="EB Garamond Medium"/>
                                    <a:sym typeface="EB Garamond Medium"/>
                                  </a:rPr>
                                  <m:t>λ</m:t>
                                </m:r>
                                <m:r>
                                  <m:rPr>
                                    <m:nor/>
                                  </m:rPr>
                                  <a:rPr lang="it-IT" sz="1867" kern="0" dirty="0">
                                    <a:solidFill>
                                      <a:srgbClr val="181C30"/>
                                    </a:solidFill>
                                    <a:latin typeface="EB Garamond Medium"/>
                                    <a:ea typeface="EB Garamond Medium"/>
                                    <a:cs typeface="EB Garamond Medium"/>
                                    <a:sym typeface="EB Garamond Medium"/>
                                  </a:rPr>
                                  <m:t>)</m:t>
                                </m:r>
                                <m:r>
                                  <a:rPr lang="it-IT" sz="1867" i="1" kern="0" dirty="0">
                                    <a:solidFill>
                                      <a:srgbClr val="181C30"/>
                                    </a:solidFill>
                                    <a:latin typeface="Cambria Math" panose="02040503050406030204" pitchFamily="18" charset="0"/>
                                    <a:ea typeface="EB Garamond"/>
                                    <a:sym typeface="EB Garamond"/>
                                  </a:rPr>
                                  <m:t>𝑑</m:t>
                                </m:r>
                                <m:r>
                                  <m:rPr>
                                    <m:nor/>
                                  </m:rPr>
                                  <a:rPr lang="el-GR" sz="1867" kern="0" dirty="0">
                                    <a:solidFill>
                                      <a:srgbClr val="181C30"/>
                                    </a:solidFill>
                                    <a:latin typeface="EB Garamond Medium"/>
                                    <a:ea typeface="EB Garamond Medium"/>
                                    <a:cs typeface="EB Garamond Medium"/>
                                    <a:sym typeface="EB Garamond Medium"/>
                                  </a:rPr>
                                  <m:t>λ</m:t>
                                </m:r>
                              </m:e>
                            </m:nary>
                          </m:den>
                        </m:f>
                      </m:oMath>
                    </m:oMathPara>
                  </a14:m>
                  <a:endParaRPr lang="it-IT" sz="1867" kern="0" dirty="0">
                    <a:solidFill>
                      <a:srgbClr val="181C30"/>
                    </a:solidFill>
                    <a:latin typeface="EB Garamond" panose="00000500000000000000" pitchFamily="2" charset="0"/>
                    <a:ea typeface="EB Garamond" panose="00000500000000000000" pitchFamily="2" charset="0"/>
                    <a:cs typeface="EB Garamond Medium"/>
                    <a:sym typeface="EB Garamond Medium"/>
                  </a:endParaRPr>
                </a:p>
              </p:txBody>
            </p:sp>
          </mc:Choice>
          <mc:Fallback>
            <p:sp>
              <p:nvSpPr>
                <p:cNvPr id="6" name="CasellaDiTesto 5">
                  <a:extLst>
                    <a:ext uri="{FF2B5EF4-FFF2-40B4-BE49-F238E27FC236}">
                      <a16:creationId xmlns:a16="http://schemas.microsoft.com/office/drawing/2014/main" id="{ADA220ED-E740-82DB-9EAF-CDE35AC0DD38}"/>
                    </a:ext>
                  </a:extLst>
                </p:cNvPr>
                <p:cNvSpPr txBox="1">
                  <a:spLocks noRot="1" noChangeAspect="1" noMove="1" noResize="1" noEditPoints="1" noAdjustHandles="1" noChangeArrowheads="1" noChangeShapeType="1" noTextEdit="1"/>
                </p:cNvSpPr>
                <p:nvPr/>
              </p:nvSpPr>
              <p:spPr>
                <a:xfrm>
                  <a:off x="1998923" y="2721149"/>
                  <a:ext cx="2752964" cy="807126"/>
                </a:xfrm>
                <a:prstGeom prst="rect">
                  <a:avLst/>
                </a:prstGeom>
                <a:blipFill>
                  <a:blip r:embed="rId4"/>
                  <a:stretch>
                    <a:fillRect/>
                  </a:stretch>
                </a:blipFill>
              </p:spPr>
              <p:txBody>
                <a:bodyPr/>
                <a:lstStyle/>
                <a:p>
                  <a:r>
                    <a:rPr lang="it-IT">
                      <a:noFill/>
                    </a:rPr>
                    <a:t> </a:t>
                  </a:r>
                </a:p>
              </p:txBody>
            </p:sp>
          </mc:Fallback>
        </mc:AlternateContent>
      </p:grpSp>
      <p:sp>
        <p:nvSpPr>
          <p:cNvPr id="10" name="Rettangolo con angoli arrotondati 9">
            <a:extLst>
              <a:ext uri="{FF2B5EF4-FFF2-40B4-BE49-F238E27FC236}">
                <a16:creationId xmlns:a16="http://schemas.microsoft.com/office/drawing/2014/main" id="{C62D6E6B-30B9-E80D-98B7-43A4DD24B7BE}"/>
              </a:ext>
            </a:extLst>
          </p:cNvPr>
          <p:cNvSpPr/>
          <p:nvPr/>
        </p:nvSpPr>
        <p:spPr>
          <a:xfrm>
            <a:off x="883831" y="4408347"/>
            <a:ext cx="5232400" cy="1629595"/>
          </a:xfrm>
          <a:prstGeom prst="roundRect">
            <a:avLst/>
          </a:prstGeom>
          <a:solidFill>
            <a:srgbClr val="FFAB40"/>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defTabSz="1219170">
              <a:buClr>
                <a:srgbClr val="000000"/>
              </a:buClr>
            </a:pPr>
            <a:r>
              <a:rPr lang="it-IT" sz="2133" b="1" kern="0" dirty="0">
                <a:solidFill>
                  <a:srgbClr val="181C30"/>
                </a:solidFill>
                <a:latin typeface="EB Garamond Medium"/>
                <a:ea typeface="EB Garamond Medium"/>
                <a:cs typeface="EB Garamond Medium"/>
                <a:sym typeface="EB Garamond Medium"/>
              </a:rPr>
              <a:t>𝐷(4000)&lt;1.45</a:t>
            </a:r>
            <a:r>
              <a:rPr lang="it-IT" sz="2133" kern="0" dirty="0">
                <a:solidFill>
                  <a:srgbClr val="181C30"/>
                </a:solidFill>
                <a:latin typeface="EB Garamond Medium"/>
                <a:ea typeface="EB Garamond Medium"/>
                <a:cs typeface="EB Garamond Medium"/>
                <a:sym typeface="EB Garamond Medium"/>
              </a:rPr>
              <a:t> (and EW[</a:t>
            </a:r>
            <a:r>
              <a:rPr lang="it-IT" sz="2133" kern="0" dirty="0" err="1">
                <a:solidFill>
                  <a:srgbClr val="181C30"/>
                </a:solidFill>
                <a:latin typeface="EB Garamond Medium"/>
                <a:ea typeface="EB Garamond Medium"/>
                <a:cs typeface="EB Garamond Medium"/>
                <a:sym typeface="EB Garamond Medium"/>
              </a:rPr>
              <a:t>Hδ</a:t>
            </a:r>
            <a:r>
              <a:rPr lang="it-IT" sz="2133" kern="0" dirty="0">
                <a:solidFill>
                  <a:srgbClr val="181C30"/>
                </a:solidFill>
                <a:latin typeface="EB Garamond Medium"/>
                <a:ea typeface="EB Garamond Medium"/>
                <a:cs typeface="EB Garamond Medium"/>
                <a:sym typeface="EB Garamond Medium"/>
              </a:rPr>
              <a:t>]&gt;5Å) </a:t>
            </a:r>
            <a:r>
              <a:rPr lang="it-IT" sz="2133" kern="0" dirty="0">
                <a:solidFill>
                  <a:srgbClr val="181C30"/>
                </a:solidFill>
                <a:latin typeface="EB Garamond Medium"/>
                <a:ea typeface="EB Garamond Medium"/>
                <a:cs typeface="EB Garamond Medium"/>
                <a:sym typeface="Wingdings" panose="05000000000000000000" pitchFamily="2" charset="2"/>
              </a:rPr>
              <a:t> HDS </a:t>
            </a:r>
            <a:r>
              <a:rPr lang="it-IT" sz="2133" b="1" kern="0" dirty="0">
                <a:solidFill>
                  <a:srgbClr val="181C30"/>
                </a:solidFill>
                <a:latin typeface="EB Garamond Medium"/>
                <a:ea typeface="EB Garamond Medium"/>
                <a:cs typeface="EB Garamond Medium"/>
                <a:sym typeface="Wingdings" panose="05000000000000000000" pitchFamily="2" charset="2"/>
              </a:rPr>
              <a:t>blue</a:t>
            </a:r>
          </a:p>
          <a:p>
            <a:pPr algn="ctr" defTabSz="1219170">
              <a:buClr>
                <a:srgbClr val="000000"/>
              </a:buClr>
            </a:pPr>
            <a:endParaRPr lang="it-IT" sz="2133" b="1" kern="0" dirty="0">
              <a:solidFill>
                <a:srgbClr val="181C30"/>
              </a:solidFill>
              <a:latin typeface="EB Garamond Medium"/>
              <a:ea typeface="EB Garamond Medium"/>
              <a:sym typeface="Wingdings" panose="05000000000000000000" pitchFamily="2" charset="2"/>
            </a:endParaRPr>
          </a:p>
          <a:p>
            <a:pPr algn="ctr" defTabSz="1219170">
              <a:buClr>
                <a:srgbClr val="000000"/>
              </a:buClr>
            </a:pPr>
            <a:r>
              <a:rPr lang="it-IT" sz="2133" b="1" kern="0" dirty="0">
                <a:solidFill>
                  <a:srgbClr val="181C30"/>
                </a:solidFill>
                <a:latin typeface="EB Garamond Medium"/>
                <a:ea typeface="EB Garamond Medium"/>
                <a:cs typeface="EB Garamond Medium"/>
                <a:sym typeface="EB Garamond Medium"/>
              </a:rPr>
              <a:t>𝐷(4000)&gt;1.45</a:t>
            </a:r>
            <a:r>
              <a:rPr lang="it-IT" sz="2133" kern="0" dirty="0">
                <a:solidFill>
                  <a:srgbClr val="181C30"/>
                </a:solidFill>
                <a:latin typeface="EB Garamond Medium"/>
                <a:ea typeface="EB Garamond Medium"/>
                <a:cs typeface="EB Garamond Medium"/>
                <a:sym typeface="EB Garamond Medium"/>
              </a:rPr>
              <a:t> (and EW[</a:t>
            </a:r>
            <a:r>
              <a:rPr lang="it-IT" sz="2133" kern="0" dirty="0" err="1">
                <a:solidFill>
                  <a:srgbClr val="181C30"/>
                </a:solidFill>
                <a:latin typeface="EB Garamond Medium"/>
                <a:ea typeface="EB Garamond Medium"/>
                <a:cs typeface="EB Garamond Medium"/>
                <a:sym typeface="EB Garamond Medium"/>
              </a:rPr>
              <a:t>Hδ</a:t>
            </a:r>
            <a:r>
              <a:rPr lang="it-IT" sz="2133" kern="0" dirty="0">
                <a:solidFill>
                  <a:srgbClr val="181C30"/>
                </a:solidFill>
                <a:latin typeface="EB Garamond Medium"/>
                <a:ea typeface="EB Garamond Medium"/>
                <a:cs typeface="EB Garamond Medium"/>
                <a:sym typeface="EB Garamond Medium"/>
              </a:rPr>
              <a:t>]&gt;3Å) </a:t>
            </a:r>
            <a:r>
              <a:rPr lang="it-IT" sz="2133" kern="0" dirty="0">
                <a:solidFill>
                  <a:srgbClr val="181C30"/>
                </a:solidFill>
                <a:latin typeface="EB Garamond Medium"/>
                <a:ea typeface="EB Garamond Medium"/>
                <a:cs typeface="EB Garamond Medium"/>
                <a:sym typeface="Wingdings" panose="05000000000000000000" pitchFamily="2" charset="2"/>
              </a:rPr>
              <a:t> HDS </a:t>
            </a:r>
            <a:r>
              <a:rPr lang="it-IT" sz="2133" b="1" kern="0" dirty="0">
                <a:solidFill>
                  <a:srgbClr val="181C30"/>
                </a:solidFill>
                <a:latin typeface="EB Garamond Medium"/>
                <a:ea typeface="EB Garamond Medium"/>
                <a:cs typeface="EB Garamond Medium"/>
                <a:sym typeface="Wingdings" panose="05000000000000000000" pitchFamily="2" charset="2"/>
              </a:rPr>
              <a:t>red</a:t>
            </a:r>
            <a:endParaRPr lang="it-IT" sz="2133" b="1" kern="0" dirty="0">
              <a:solidFill>
                <a:srgbClr val="FFFFFF"/>
              </a:solidFill>
              <a:latin typeface="Arial"/>
              <a:sym typeface="Arial"/>
            </a:endParaRPr>
          </a:p>
        </p:txBody>
      </p:sp>
      <p:sp>
        <p:nvSpPr>
          <p:cNvPr id="14" name="Freccia a destra 13">
            <a:extLst>
              <a:ext uri="{FF2B5EF4-FFF2-40B4-BE49-F238E27FC236}">
                <a16:creationId xmlns:a16="http://schemas.microsoft.com/office/drawing/2014/main" id="{C1F30EE2-DE39-6697-9A25-7CB2CD6F85B6}"/>
              </a:ext>
            </a:extLst>
          </p:cNvPr>
          <p:cNvSpPr/>
          <p:nvPr/>
        </p:nvSpPr>
        <p:spPr>
          <a:xfrm rot="5400000">
            <a:off x="3121798" y="3150785"/>
            <a:ext cx="756468" cy="438593"/>
          </a:xfrm>
          <a:prstGeom prst="rightArrow">
            <a:avLst/>
          </a:prstGeom>
          <a:solidFill>
            <a:srgbClr val="E8E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it-IT" sz="1867" kern="0" dirty="0">
              <a:solidFill>
                <a:srgbClr val="FFFFFF"/>
              </a:solidFill>
              <a:latin typeface="Arial"/>
              <a:sym typeface="Arial"/>
            </a:endParaRPr>
          </a:p>
        </p:txBody>
      </p:sp>
      <p:sp>
        <p:nvSpPr>
          <p:cNvPr id="5" name="Rettangolo con angoli arrotondati 4">
            <a:extLst>
              <a:ext uri="{FF2B5EF4-FFF2-40B4-BE49-F238E27FC236}">
                <a16:creationId xmlns:a16="http://schemas.microsoft.com/office/drawing/2014/main" id="{9EBD310E-8FD8-BCA2-AC1F-B69689DF2548}"/>
              </a:ext>
            </a:extLst>
          </p:cNvPr>
          <p:cNvSpPr/>
          <p:nvPr/>
        </p:nvSpPr>
        <p:spPr>
          <a:xfrm>
            <a:off x="2042028" y="3966845"/>
            <a:ext cx="2916005" cy="599596"/>
          </a:xfrm>
          <a:prstGeom prst="roundRect">
            <a:avLst>
              <a:gd name="adj" fmla="val 26761"/>
            </a:avLst>
          </a:prstGeom>
          <a:solidFill>
            <a:srgbClr val="E8ECFF"/>
          </a:solidFill>
          <a:ln>
            <a:solidFill>
              <a:srgbClr val="1E254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it-IT" sz="2133" kern="0" dirty="0" err="1">
                <a:solidFill>
                  <a:srgbClr val="181C30"/>
                </a:solidFill>
                <a:latin typeface="EB Garamond Medium"/>
                <a:ea typeface="EB Garamond Medium"/>
                <a:cs typeface="EB Garamond Medium"/>
                <a:sym typeface="EB Garamond Medium"/>
              </a:rPr>
              <a:t>Correlation</a:t>
            </a:r>
            <a:r>
              <a:rPr lang="it-IT" sz="2133" kern="0" dirty="0">
                <a:solidFill>
                  <a:srgbClr val="181C30"/>
                </a:solidFill>
                <a:latin typeface="EB Garamond Medium"/>
                <a:ea typeface="EB Garamond Medium"/>
                <a:cs typeface="EB Garamond Medium"/>
                <a:sym typeface="EB Garamond Medium"/>
              </a:rPr>
              <a:t> with Color</a:t>
            </a:r>
          </a:p>
        </p:txBody>
      </p:sp>
    </p:spTree>
    <p:extLst>
      <p:ext uri="{BB962C8B-B14F-4D97-AF65-F5344CB8AC3E}">
        <p14:creationId xmlns:p14="http://schemas.microsoft.com/office/powerpoint/2010/main" val="3145160656"/>
      </p:ext>
    </p:extLst>
  </p:cSld>
  <p:clrMapOvr>
    <a:masterClrMapping/>
  </p:clrMapOvr>
</p:sld>
</file>

<file path=ppt/theme/theme1.xml><?xml version="1.0" encoding="utf-8"?>
<a:theme xmlns:a="http://schemas.openxmlformats.org/drawingml/2006/main" name="VanillaVTI">
  <a:themeElements>
    <a:clrScheme name="Vanilla">
      <a:dk1>
        <a:sysClr val="windowText" lastClr="000000"/>
      </a:dk1>
      <a:lt1>
        <a:sysClr val="window" lastClr="FFFFFF"/>
      </a:lt1>
      <a:dk2>
        <a:srgbClr val="2C3932"/>
      </a:dk2>
      <a:lt2>
        <a:srgbClr val="FDF6EA"/>
      </a:lt2>
      <a:accent1>
        <a:srgbClr val="169C9A"/>
      </a:accent1>
      <a:accent2>
        <a:srgbClr val="FA9A42"/>
      </a:accent2>
      <a:accent3>
        <a:srgbClr val="E15C3D"/>
      </a:accent3>
      <a:accent4>
        <a:srgbClr val="E78A67"/>
      </a:accent4>
      <a:accent5>
        <a:srgbClr val="A74B40"/>
      </a:accent5>
      <a:accent6>
        <a:srgbClr val="3D9072"/>
      </a:accent6>
      <a:hlink>
        <a:srgbClr val="169C9A"/>
      </a:hlink>
      <a:folHlink>
        <a:srgbClr val="E15C3D"/>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54D376C6-1C9B-4C6B-8F3C-483BB307BB05}" vid="{7690D8A9-C071-45EF-BA7A-F7FA9779B11D}"/>
    </a:ext>
  </a:ext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Tema di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538D9D"/>
      </a:hlink>
      <a:folHlink>
        <a:srgbClr val="A5738E"/>
      </a:folHlink>
    </a:clrScheme>
    <a:fontScheme name="Tema di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3A418E6B-C5F0-4B95-8D77-61E3EF3B5DF5}"/>
    </a:ext>
  </a:ext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TM10001115[[fn=Pacco]]</Template>
  <TotalTime>2713</TotalTime>
  <Words>2941</Words>
  <Application>Microsoft Office PowerPoint</Application>
  <PresentationFormat>Widescreen</PresentationFormat>
  <Paragraphs>315</Paragraphs>
  <Slides>19</Slides>
  <Notes>19</Notes>
  <HiddenSlides>13</HiddenSlides>
  <MMClips>0</MMClips>
  <ScaleCrop>false</ScaleCrop>
  <HeadingPairs>
    <vt:vector size="6" baseType="variant">
      <vt:variant>
        <vt:lpstr>Caratteri utilizzati</vt:lpstr>
      </vt:variant>
      <vt:variant>
        <vt:i4>11</vt:i4>
      </vt:variant>
      <vt:variant>
        <vt:lpstr>Tema</vt:lpstr>
      </vt:variant>
      <vt:variant>
        <vt:i4>3</vt:i4>
      </vt:variant>
      <vt:variant>
        <vt:lpstr>Titoli diapositive</vt:lpstr>
      </vt:variant>
      <vt:variant>
        <vt:i4>19</vt:i4>
      </vt:variant>
    </vt:vector>
  </HeadingPairs>
  <TitlesOfParts>
    <vt:vector size="33" baseType="lpstr">
      <vt:lpstr>Aptos</vt:lpstr>
      <vt:lpstr>Aptos Display</vt:lpstr>
      <vt:lpstr>Arial</vt:lpstr>
      <vt:lpstr>Cambria Math</vt:lpstr>
      <vt:lpstr>EB Garamond</vt:lpstr>
      <vt:lpstr>EB Garamond Medium</vt:lpstr>
      <vt:lpstr>Neue Haas Grotesk Text Pro</vt:lpstr>
      <vt:lpstr>Source Code Pro</vt:lpstr>
      <vt:lpstr>Source Sans Pro</vt:lpstr>
      <vt:lpstr>Source Sans Pro SemiBold</vt:lpstr>
      <vt:lpstr>Wingdings</vt:lpstr>
      <vt:lpstr>VanillaVTI</vt:lpstr>
      <vt:lpstr>Simple Light</vt:lpstr>
      <vt:lpstr>Office Theme</vt:lpstr>
      <vt:lpstr>Multimodal Foundation Models for Galaxy Classification in Abell S1063</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Lorenzo Santo</dc:creator>
  <cp:lastModifiedBy>LORENZO SANTO</cp:lastModifiedBy>
  <cp:revision>55</cp:revision>
  <dcterms:created xsi:type="dcterms:W3CDTF">2026-04-12T12:52:05Z</dcterms:created>
  <dcterms:modified xsi:type="dcterms:W3CDTF">2026-04-14T11:22:14Z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ad0b24d-6422-44b0-b3de-abb3a9e8c81a_Enabled">
    <vt:lpwstr>true</vt:lpwstr>
  </property>
  <property fmtid="{D5CDD505-2E9C-101B-9397-08002B2CF9AE}" pid="3" name="MSIP_Label_2ad0b24d-6422-44b0-b3de-abb3a9e8c81a_SetDate">
    <vt:lpwstr>2026-04-12T16:19:35Z</vt:lpwstr>
  </property>
  <property fmtid="{D5CDD505-2E9C-101B-9397-08002B2CF9AE}" pid="4" name="MSIP_Label_2ad0b24d-6422-44b0-b3de-abb3a9e8c81a_Method">
    <vt:lpwstr>Standard</vt:lpwstr>
  </property>
  <property fmtid="{D5CDD505-2E9C-101B-9397-08002B2CF9AE}" pid="5" name="MSIP_Label_2ad0b24d-6422-44b0-b3de-abb3a9e8c81a_Name">
    <vt:lpwstr>defa4170-0d19-0005-0004-bc88714345d2</vt:lpwstr>
  </property>
  <property fmtid="{D5CDD505-2E9C-101B-9397-08002B2CF9AE}" pid="6" name="MSIP_Label_2ad0b24d-6422-44b0-b3de-abb3a9e8c81a_SiteId">
    <vt:lpwstr>2fcfe26a-bb62-46b0-b1e3-28f9da0c45fd</vt:lpwstr>
  </property>
  <property fmtid="{D5CDD505-2E9C-101B-9397-08002B2CF9AE}" pid="7" name="MSIP_Label_2ad0b24d-6422-44b0-b3de-abb3a9e8c81a_ActionId">
    <vt:lpwstr>595cb0b0-fc7a-4d34-af28-2c361b88aa44</vt:lpwstr>
  </property>
  <property fmtid="{D5CDD505-2E9C-101B-9397-08002B2CF9AE}" pid="8" name="MSIP_Label_2ad0b24d-6422-44b0-b3de-abb3a9e8c81a_ContentBits">
    <vt:lpwstr>0</vt:lpwstr>
  </property>
  <property fmtid="{D5CDD505-2E9C-101B-9397-08002B2CF9AE}" pid="9" name="MSIP_Label_2ad0b24d-6422-44b0-b3de-abb3a9e8c81a_Tag">
    <vt:lpwstr>10, 3, 0, 1</vt:lpwstr>
  </property>
</Properties>
</file>