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04" r:id="rId1"/>
  </p:sldMasterIdLst>
  <p:notesMasterIdLst>
    <p:notesMasterId r:id="rId15"/>
  </p:notesMasterIdLst>
  <p:sldIdLst>
    <p:sldId id="272" r:id="rId2"/>
    <p:sldId id="273" r:id="rId3"/>
    <p:sldId id="276" r:id="rId4"/>
    <p:sldId id="285" r:id="rId5"/>
    <p:sldId id="284" r:id="rId6"/>
    <p:sldId id="287" r:id="rId7"/>
    <p:sldId id="267" r:id="rId8"/>
    <p:sldId id="290" r:id="rId9"/>
    <p:sldId id="292" r:id="rId10"/>
    <p:sldId id="288" r:id="rId11"/>
    <p:sldId id="289" r:id="rId12"/>
    <p:sldId id="291" r:id="rId13"/>
    <p:sldId id="28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5FD6"/>
    <a:srgbClr val="18264D"/>
    <a:srgbClr val="1015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2A38F0-1BAF-4FE8-9BF1-F51CBC20D82A}" v="184" dt="2026-04-14T05:22:03.0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3FA978-B281-4443-A448-008DA6052C8E}" type="datetimeFigureOut">
              <a:rPr lang="it-IT" smtClean="0"/>
              <a:t>13/04/2026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5ACBAC-D034-475A-A349-BE7023F3A8CD}" type="slidenum">
              <a:rPr lang="it-IT" smtClean="0"/>
              <a:t>‹N›</a:t>
            </a:fld>
            <a:endParaRPr lang="it-IT"/>
          </a:p>
        </p:txBody>
      </p:sp>
    </p:spTree>
    <p:extLst>
      <p:ext uri="{BB962C8B-B14F-4D97-AF65-F5344CB8AC3E}">
        <p14:creationId xmlns:p14="http://schemas.microsoft.com/office/powerpoint/2010/main" val="349500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it-IT"/>
              <a:t>Fare clic per modificare lo stile del titolo dello schema</a:t>
            </a:r>
            <a:endParaRPr lang="en-US"/>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a:p>
        </p:txBody>
      </p:sp>
      <p:sp>
        <p:nvSpPr>
          <p:cNvPr id="7" name="Date Placeholder 3">
            <a:extLst>
              <a:ext uri="{FF2B5EF4-FFF2-40B4-BE49-F238E27FC236}">
                <a16:creationId xmlns:a16="http://schemas.microsoft.com/office/drawing/2014/main" id="{41DB1A46-BB84-1D22-1796-C3FB89D24960}"/>
              </a:ext>
            </a:extLst>
          </p:cNvPr>
          <p:cNvSpPr txBox="1">
            <a:spLocks/>
          </p:cNvSpPr>
          <p:nvPr userDrawn="1"/>
        </p:nvSpPr>
        <p:spPr>
          <a:xfrm>
            <a:off x="9781734" y="6390482"/>
            <a:ext cx="1600200"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6E75AF-7F2B-4174-88AB-A19C98AFB685}" type="datetime1">
              <a:rPr lang="it-IT" smtClean="0"/>
              <a:pPr/>
              <a:t>13/04/2026</a:t>
            </a:fld>
            <a:endParaRPr lang="it-IT"/>
          </a:p>
        </p:txBody>
      </p:sp>
      <p:sp>
        <p:nvSpPr>
          <p:cNvPr id="9" name="Footer Placeholder 4">
            <a:extLst>
              <a:ext uri="{FF2B5EF4-FFF2-40B4-BE49-F238E27FC236}">
                <a16:creationId xmlns:a16="http://schemas.microsoft.com/office/drawing/2014/main" id="{C9634FAB-88CD-D414-C7D7-2032418D7D0E}"/>
              </a:ext>
            </a:extLst>
          </p:cNvPr>
          <p:cNvSpPr txBox="1">
            <a:spLocks/>
          </p:cNvSpPr>
          <p:nvPr userDrawn="1"/>
        </p:nvSpPr>
        <p:spPr>
          <a:xfrm>
            <a:off x="182699" y="6390482"/>
            <a:ext cx="7827659" cy="377825"/>
          </a:xfrm>
          <a:prstGeom prst="rect">
            <a:avLst/>
          </a:prstGeom>
        </p:spPr>
        <p:txBody>
          <a:bodyPr vert="horz" lIns="91440" tIns="45720" rIns="91440" bIns="45720" rtlCol="0" anchor="ctr"/>
          <a:lstStyle>
            <a:defPPr>
              <a:defRPr lang="en-US"/>
            </a:defPPr>
            <a:lvl1pPr marL="0" algn="l"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10" name="Slide Number Placeholder 5">
            <a:extLst>
              <a:ext uri="{FF2B5EF4-FFF2-40B4-BE49-F238E27FC236}">
                <a16:creationId xmlns:a16="http://schemas.microsoft.com/office/drawing/2014/main" id="{AE3C4E81-5566-E5B2-A91C-C96AFBA094AE}"/>
              </a:ext>
            </a:extLst>
          </p:cNvPr>
          <p:cNvSpPr txBox="1">
            <a:spLocks/>
          </p:cNvSpPr>
          <p:nvPr userDrawn="1"/>
        </p:nvSpPr>
        <p:spPr>
          <a:xfrm>
            <a:off x="11458134" y="6390482"/>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2AC4A01-C473-4470-8FC2-AC0CC5F92D1E}" type="slidenum">
              <a:rPr lang="it-IT" smtClean="0"/>
              <a:pPr/>
              <a:t>‹N›</a:t>
            </a:fld>
            <a:endParaRPr lang="it-IT"/>
          </a:p>
        </p:txBody>
      </p:sp>
    </p:spTree>
    <p:extLst>
      <p:ext uri="{BB962C8B-B14F-4D97-AF65-F5344CB8AC3E}">
        <p14:creationId xmlns:p14="http://schemas.microsoft.com/office/powerpoint/2010/main" val="2659432132"/>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it-IT"/>
              <a:t>Fare clic per modificare lo stile del titolo dello schema</a:t>
            </a:r>
            <a:endParaRPr lang="en-US"/>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A2E3C00D-AEF4-4B5A-8BAD-F05009EB5D7F}" type="datetime1">
              <a:rPr lang="it-IT" smtClean="0"/>
              <a:t>13/04/2026</a:t>
            </a:fld>
            <a:endParaRPr lang="it-IT"/>
          </a:p>
        </p:txBody>
      </p:sp>
      <p:sp>
        <p:nvSpPr>
          <p:cNvPr id="6" name="Footer Placeholder 5"/>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7" name="Slide Number Placeholder 6"/>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167318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it-IT"/>
              <a:t>Fare clic per modificare lo stile del titolo dello schema</a:t>
            </a:r>
            <a:endParaRPr lang="en-US"/>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AE73931-D982-4F74-863F-E9D7B0D9E428}"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4200751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B81CACB-F604-4073-ADAC-88ED53C4BE62}"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3977400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it-IT"/>
              <a:t>Fare clic per modificare lo stile del titolo dello schema</a:t>
            </a:r>
            <a:endParaRPr lang="en-US"/>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85F98F2-B9D7-433B-883F-2C564149AE21}"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1317687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it-IT"/>
              <a:t>Fare clic per modificare lo stile del titolo dello schema</a:t>
            </a:r>
            <a:endParaRPr lang="en-US"/>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799A42-F0F0-4B8E-87E6-BAABF74CB277}"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3362639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it-IT"/>
              <a:t>Fare clic per modificare gli stili del testo dello schema</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F290A66-7D46-4A51-9210-6BD295C5D44F}"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4019950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728C5535-24D2-4B59-91DE-01E0A29ADD1B}"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
        <p:nvSpPr>
          <p:cNvPr id="8" name="Title 1"/>
          <p:cNvSpPr>
            <a:spLocks noGrp="1"/>
          </p:cNvSpPr>
          <p:nvPr>
            <p:ph type="title"/>
          </p:nvPr>
        </p:nvSpPr>
        <p:spPr>
          <a:xfrm>
            <a:off x="685801" y="609600"/>
            <a:ext cx="10131425" cy="1456267"/>
          </a:xfrm>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166605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it-IT"/>
              <a:t>Fare clic per modificare lo stile del titolo dello schema</a:t>
            </a:r>
            <a:endParaRPr lang="en-US"/>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C0B91E05-99C9-4AF4-B809-14294612B35F}" type="datetime1">
              <a:rPr lang="it-IT" smtClean="0"/>
              <a:t>13/04/2026</a:t>
            </a:fld>
            <a:endParaRPr lang="it-IT"/>
          </a:p>
        </p:txBody>
      </p:sp>
      <p:sp>
        <p:nvSpPr>
          <p:cNvPr id="5" name="Footer Placeholder 4"/>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6" name="Slide Number Placeholder 5"/>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1103052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9F36435E-E5FD-D08A-8E10-C12992D708AE}"/>
              </a:ext>
            </a:extLst>
          </p:cNvPr>
          <p:cNvSpPr/>
          <p:nvPr userDrawn="1"/>
        </p:nvSpPr>
        <p:spPr>
          <a:xfrm>
            <a:off x="0" y="0"/>
            <a:ext cx="12192000" cy="6858000"/>
          </a:xfrm>
          <a:prstGeom prst="rect">
            <a:avLst/>
          </a:prstGeom>
          <a:solidFill>
            <a:schemeClr val="bg1">
              <a:alpha val="75000"/>
            </a:schemeClr>
          </a:solidFill>
          <a:effectLst>
            <a:softEdge rad="12700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sp>
        <p:nvSpPr>
          <p:cNvPr id="4" name="Date Placeholder 3">
            <a:extLst>
              <a:ext uri="{FF2B5EF4-FFF2-40B4-BE49-F238E27FC236}">
                <a16:creationId xmlns:a16="http://schemas.microsoft.com/office/drawing/2014/main" id="{947C42B3-E01B-F0C7-B649-152338006A4D}"/>
              </a:ext>
            </a:extLst>
          </p:cNvPr>
          <p:cNvSpPr>
            <a:spLocks noGrp="1"/>
          </p:cNvSpPr>
          <p:nvPr>
            <p:ph type="dt" sz="half" idx="2"/>
          </p:nvPr>
        </p:nvSpPr>
        <p:spPr>
          <a:xfrm>
            <a:off x="9781734" y="6390482"/>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54562FE-7391-4050-99A4-FECD0F9F529C}" type="datetime1">
              <a:rPr lang="it-IT" smtClean="0"/>
              <a:t>13/04/2026</a:t>
            </a:fld>
            <a:endParaRPr lang="it-IT"/>
          </a:p>
        </p:txBody>
      </p:sp>
      <p:sp>
        <p:nvSpPr>
          <p:cNvPr id="5" name="Footer Placeholder 4">
            <a:extLst>
              <a:ext uri="{FF2B5EF4-FFF2-40B4-BE49-F238E27FC236}">
                <a16:creationId xmlns:a16="http://schemas.microsoft.com/office/drawing/2014/main" id="{3E06646F-F723-66A5-4DD0-D48B55497D19}"/>
              </a:ext>
            </a:extLst>
          </p:cNvPr>
          <p:cNvSpPr>
            <a:spLocks noGrp="1"/>
          </p:cNvSpPr>
          <p:nvPr>
            <p:ph type="ftr" sz="quarter" idx="3"/>
          </p:nvPr>
        </p:nvSpPr>
        <p:spPr>
          <a:xfrm>
            <a:off x="182699" y="6390482"/>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This study is within the </a:t>
            </a:r>
            <a:r>
              <a:rPr lang="en-US" dirty="0" err="1"/>
              <a:t>Europlanet</a:t>
            </a:r>
            <a:r>
              <a:rPr lang="en-US" dirty="0"/>
              <a:t> 2024 RI, and it has received funding from the European Union’s Horizon 2020 research and innovation </a:t>
            </a:r>
            <a:r>
              <a:rPr lang="en-US" dirty="0" err="1"/>
              <a:t>programme</a:t>
            </a:r>
            <a:r>
              <a:rPr lang="en-US" dirty="0"/>
              <a:t> under grant agreement No. 871149 and 101004214, and ASI-INAF agreement n. 2025-33-HH.0</a:t>
            </a:r>
            <a:endParaRPr lang="it-IT" dirty="0"/>
          </a:p>
        </p:txBody>
      </p:sp>
      <p:sp>
        <p:nvSpPr>
          <p:cNvPr id="6" name="Slide Number Placeholder 5">
            <a:extLst>
              <a:ext uri="{FF2B5EF4-FFF2-40B4-BE49-F238E27FC236}">
                <a16:creationId xmlns:a16="http://schemas.microsoft.com/office/drawing/2014/main" id="{6B3D2734-FD31-67C6-9BFF-EF96ABFD9F68}"/>
              </a:ext>
            </a:extLst>
          </p:cNvPr>
          <p:cNvSpPr>
            <a:spLocks noGrp="1"/>
          </p:cNvSpPr>
          <p:nvPr>
            <p:ph type="sldNum" sz="quarter" idx="4"/>
          </p:nvPr>
        </p:nvSpPr>
        <p:spPr>
          <a:xfrm>
            <a:off x="11458134" y="6390482"/>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AC4A01-C473-4470-8FC2-AC0CC5F92D1E}" type="slidenum">
              <a:rPr lang="it-IT" smtClean="0"/>
              <a:t>‹N›</a:t>
            </a:fld>
            <a:endParaRPr lang="it-IT"/>
          </a:p>
        </p:txBody>
      </p:sp>
      <p:pic>
        <p:nvPicPr>
          <p:cNvPr id="33" name="Immagine 32">
            <a:extLst>
              <a:ext uri="{FF2B5EF4-FFF2-40B4-BE49-F238E27FC236}">
                <a16:creationId xmlns:a16="http://schemas.microsoft.com/office/drawing/2014/main" id="{C23B5785-F70E-2C4F-A71C-5368B91ADA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440490" y="155243"/>
            <a:ext cx="741140" cy="616259"/>
          </a:xfrm>
          <a:prstGeom prst="rect">
            <a:avLst/>
          </a:prstGeom>
        </p:spPr>
      </p:pic>
      <p:pic>
        <p:nvPicPr>
          <p:cNvPr id="34" name="Immagine 33" descr="Immagine che contiene testo, Carattere, Elementi grafici, grafica&#10;&#10;Descrizione generata automaticamente">
            <a:extLst>
              <a:ext uri="{FF2B5EF4-FFF2-40B4-BE49-F238E27FC236}">
                <a16:creationId xmlns:a16="http://schemas.microsoft.com/office/drawing/2014/main" id="{73C7D4F8-A2D8-A378-1087-A8218799D21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2571" y="187189"/>
            <a:ext cx="1886008" cy="394151"/>
          </a:xfrm>
          <a:prstGeom prst="rect">
            <a:avLst/>
          </a:prstGeom>
        </p:spPr>
      </p:pic>
      <p:pic>
        <p:nvPicPr>
          <p:cNvPr id="35" name="Immagine 34" descr="Immagine che contiene schermata, design&#10;&#10;Descrizione generata automaticamente">
            <a:extLst>
              <a:ext uri="{FF2B5EF4-FFF2-40B4-BE49-F238E27FC236}">
                <a16:creationId xmlns:a16="http://schemas.microsoft.com/office/drawing/2014/main" id="{E941D752-3075-92A3-46D4-73C448C515C7}"/>
              </a:ext>
            </a:extLst>
          </p:cNvPr>
          <p:cNvPicPr>
            <a:picLocks noChangeAspect="1"/>
          </p:cNvPicPr>
          <p:nvPr userDrawn="1"/>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699350" y="293276"/>
            <a:ext cx="741140" cy="385709"/>
          </a:xfrm>
          <a:prstGeom prst="rect">
            <a:avLst/>
          </a:prstGeom>
        </p:spPr>
      </p:pic>
      <p:pic>
        <p:nvPicPr>
          <p:cNvPr id="36" name="Immagine 35">
            <a:extLst>
              <a:ext uri="{FF2B5EF4-FFF2-40B4-BE49-F238E27FC236}">
                <a16:creationId xmlns:a16="http://schemas.microsoft.com/office/drawing/2014/main" id="{98CC50DD-5C0A-6A3F-800E-C1136B62C750}"/>
              </a:ext>
            </a:extLst>
          </p:cNvPr>
          <p:cNvPicPr>
            <a:picLocks noChangeAspect="1"/>
          </p:cNvPicPr>
          <p:nvPr userDrawn="1"/>
        </p:nvPicPr>
        <p:blipFill>
          <a:blip r:embed="rId5"/>
          <a:stretch>
            <a:fillRect/>
          </a:stretch>
        </p:blipFill>
        <p:spPr>
          <a:xfrm>
            <a:off x="2169378" y="197043"/>
            <a:ext cx="807912" cy="359164"/>
          </a:xfrm>
          <a:prstGeom prst="rect">
            <a:avLst/>
          </a:prstGeom>
        </p:spPr>
      </p:pic>
      <p:grpSp>
        <p:nvGrpSpPr>
          <p:cNvPr id="37" name="Group 4">
            <a:extLst>
              <a:ext uri="{FF2B5EF4-FFF2-40B4-BE49-F238E27FC236}">
                <a16:creationId xmlns:a16="http://schemas.microsoft.com/office/drawing/2014/main" id="{DCF48FA3-6671-DE06-CED4-082F8436D86E}"/>
              </a:ext>
            </a:extLst>
          </p:cNvPr>
          <p:cNvGrpSpPr/>
          <p:nvPr userDrawn="1"/>
        </p:nvGrpSpPr>
        <p:grpSpPr>
          <a:xfrm>
            <a:off x="3058089" y="177349"/>
            <a:ext cx="1590124" cy="394151"/>
            <a:chOff x="0" y="0"/>
            <a:chExt cx="5839650" cy="1447501"/>
          </a:xfrm>
        </p:grpSpPr>
        <p:grpSp>
          <p:nvGrpSpPr>
            <p:cNvPr id="38" name="Group 5">
              <a:extLst>
                <a:ext uri="{FF2B5EF4-FFF2-40B4-BE49-F238E27FC236}">
                  <a16:creationId xmlns:a16="http://schemas.microsoft.com/office/drawing/2014/main" id="{19E54410-4637-1CBE-D6E7-9309741D026C}"/>
                </a:ext>
              </a:extLst>
            </p:cNvPr>
            <p:cNvGrpSpPr/>
            <p:nvPr/>
          </p:nvGrpSpPr>
          <p:grpSpPr>
            <a:xfrm>
              <a:off x="3303659" y="206643"/>
              <a:ext cx="1029036" cy="1008529"/>
              <a:chOff x="0" y="0"/>
              <a:chExt cx="798870" cy="782949"/>
            </a:xfrm>
          </p:grpSpPr>
          <p:sp>
            <p:nvSpPr>
              <p:cNvPr id="42" name="Freeform 6">
                <a:extLst>
                  <a:ext uri="{FF2B5EF4-FFF2-40B4-BE49-F238E27FC236}">
                    <a16:creationId xmlns:a16="http://schemas.microsoft.com/office/drawing/2014/main" id="{F98D3670-74FE-45B4-4CCF-42B8257C6B6B}"/>
                  </a:ext>
                </a:extLst>
              </p:cNvPr>
              <p:cNvSpPr/>
              <p:nvPr/>
            </p:nvSpPr>
            <p:spPr>
              <a:xfrm>
                <a:off x="0" y="0"/>
                <a:ext cx="798870" cy="782949"/>
              </a:xfrm>
              <a:custGeom>
                <a:avLst/>
                <a:gdLst/>
                <a:ahLst/>
                <a:cxnLst/>
                <a:rect l="l" t="t" r="r" b="b"/>
                <a:pathLst>
                  <a:path w="798870" h="782949">
                    <a:moveTo>
                      <a:pt x="399435" y="0"/>
                    </a:moveTo>
                    <a:cubicBezTo>
                      <a:pt x="178833" y="0"/>
                      <a:pt x="0" y="175269"/>
                      <a:pt x="0" y="391475"/>
                    </a:cubicBezTo>
                    <a:cubicBezTo>
                      <a:pt x="0" y="607680"/>
                      <a:pt x="178833" y="782949"/>
                      <a:pt x="399435" y="782949"/>
                    </a:cubicBezTo>
                    <a:cubicBezTo>
                      <a:pt x="620037" y="782949"/>
                      <a:pt x="798870" y="607680"/>
                      <a:pt x="798870" y="391475"/>
                    </a:cubicBezTo>
                    <a:cubicBezTo>
                      <a:pt x="798870" y="175269"/>
                      <a:pt x="620037" y="0"/>
                      <a:pt x="399435" y="0"/>
                    </a:cubicBezTo>
                    <a:close/>
                  </a:path>
                </a:pathLst>
              </a:custGeom>
              <a:solidFill>
                <a:srgbClr val="FFFFFF"/>
              </a:solidFill>
              <a:ln cap="sq">
                <a:noFill/>
                <a:prstDash val="solid"/>
                <a:miter/>
              </a:ln>
            </p:spPr>
            <p:txBody>
              <a:bodyPr/>
              <a:lstStyle/>
              <a:p>
                <a:endParaRPr lang="en-GB"/>
              </a:p>
            </p:txBody>
          </p:sp>
          <p:sp>
            <p:nvSpPr>
              <p:cNvPr id="43" name="TextBox 7">
                <a:extLst>
                  <a:ext uri="{FF2B5EF4-FFF2-40B4-BE49-F238E27FC236}">
                    <a16:creationId xmlns:a16="http://schemas.microsoft.com/office/drawing/2014/main" id="{B3660E69-8EB6-6DFD-178F-469EFED8A3CE}"/>
                  </a:ext>
                </a:extLst>
              </p:cNvPr>
              <p:cNvSpPr txBox="1"/>
              <p:nvPr/>
            </p:nvSpPr>
            <p:spPr>
              <a:xfrm>
                <a:off x="74894" y="-2799"/>
                <a:ext cx="649082" cy="712346"/>
              </a:xfrm>
              <a:prstGeom prst="rect">
                <a:avLst/>
              </a:prstGeom>
            </p:spPr>
            <p:txBody>
              <a:bodyPr lIns="41162" tIns="41162" rIns="41162" bIns="41162" rtlCol="0" anchor="ctr"/>
              <a:lstStyle/>
              <a:p>
                <a:pPr algn="ctr">
                  <a:lnSpc>
                    <a:spcPts val="2883"/>
                  </a:lnSpc>
                </a:pPr>
                <a:endParaRPr/>
              </a:p>
            </p:txBody>
          </p:sp>
        </p:grpSp>
        <p:sp>
          <p:nvSpPr>
            <p:cNvPr id="39" name="Freeform 8">
              <a:extLst>
                <a:ext uri="{FF2B5EF4-FFF2-40B4-BE49-F238E27FC236}">
                  <a16:creationId xmlns:a16="http://schemas.microsoft.com/office/drawing/2014/main" id="{BF77EF5A-450F-CEAF-0961-A5D033A1F319}"/>
                </a:ext>
              </a:extLst>
            </p:cNvPr>
            <p:cNvSpPr/>
            <p:nvPr/>
          </p:nvSpPr>
          <p:spPr>
            <a:xfrm>
              <a:off x="3103399" y="0"/>
              <a:ext cx="1447501" cy="1447501"/>
            </a:xfrm>
            <a:custGeom>
              <a:avLst/>
              <a:gdLst/>
              <a:ahLst/>
              <a:cxnLst/>
              <a:rect l="l" t="t" r="r" b="b"/>
              <a:pathLst>
                <a:path w="1447501" h="1447501">
                  <a:moveTo>
                    <a:pt x="0" y="0"/>
                  </a:moveTo>
                  <a:lnTo>
                    <a:pt x="1447500" y="0"/>
                  </a:lnTo>
                  <a:lnTo>
                    <a:pt x="1447500" y="1447501"/>
                  </a:lnTo>
                  <a:lnTo>
                    <a:pt x="0" y="1447501"/>
                  </a:lnTo>
                  <a:lnTo>
                    <a:pt x="0" y="0"/>
                  </a:lnTo>
                  <a:close/>
                </a:path>
              </a:pathLst>
            </a:custGeom>
            <a:blipFill>
              <a:blip r:embed="rId6"/>
              <a:stretch>
                <a:fillRect/>
              </a:stretch>
            </a:blipFill>
          </p:spPr>
          <p:txBody>
            <a:bodyPr/>
            <a:lstStyle/>
            <a:p>
              <a:endParaRPr lang="en-GB"/>
            </a:p>
          </p:txBody>
        </p:sp>
        <p:sp>
          <p:nvSpPr>
            <p:cNvPr id="40" name="Freeform 9">
              <a:extLst>
                <a:ext uri="{FF2B5EF4-FFF2-40B4-BE49-F238E27FC236}">
                  <a16:creationId xmlns:a16="http://schemas.microsoft.com/office/drawing/2014/main" id="{AAC25BE5-EEA9-1542-C9DC-0184A707BBED}"/>
                </a:ext>
              </a:extLst>
            </p:cNvPr>
            <p:cNvSpPr/>
            <p:nvPr/>
          </p:nvSpPr>
          <p:spPr>
            <a:xfrm>
              <a:off x="4535895" y="206643"/>
              <a:ext cx="1303755" cy="1046127"/>
            </a:xfrm>
            <a:custGeom>
              <a:avLst/>
              <a:gdLst/>
              <a:ahLst/>
              <a:cxnLst/>
              <a:rect l="l" t="t" r="r" b="b"/>
              <a:pathLst>
                <a:path w="1303755" h="1046127">
                  <a:moveTo>
                    <a:pt x="0" y="0"/>
                  </a:moveTo>
                  <a:lnTo>
                    <a:pt x="1303755" y="0"/>
                  </a:lnTo>
                  <a:lnTo>
                    <a:pt x="1303755" y="1046127"/>
                  </a:lnTo>
                  <a:lnTo>
                    <a:pt x="0" y="1046127"/>
                  </a:lnTo>
                  <a:lnTo>
                    <a:pt x="0" y="0"/>
                  </a:lnTo>
                  <a:close/>
                </a:path>
              </a:pathLst>
            </a:custGeom>
            <a:blipFill>
              <a:blip r:embed="rId7"/>
              <a:stretch>
                <a:fillRect/>
              </a:stretch>
            </a:blipFill>
          </p:spPr>
          <p:txBody>
            <a:bodyPr/>
            <a:lstStyle/>
            <a:p>
              <a:endParaRPr lang="en-GB"/>
            </a:p>
          </p:txBody>
        </p:sp>
        <p:sp>
          <p:nvSpPr>
            <p:cNvPr id="41" name="Freeform 10">
              <a:extLst>
                <a:ext uri="{FF2B5EF4-FFF2-40B4-BE49-F238E27FC236}">
                  <a16:creationId xmlns:a16="http://schemas.microsoft.com/office/drawing/2014/main" id="{A0B9A44F-A32A-962E-7B45-9878473D78A6}"/>
                </a:ext>
              </a:extLst>
            </p:cNvPr>
            <p:cNvSpPr/>
            <p:nvPr/>
          </p:nvSpPr>
          <p:spPr>
            <a:xfrm>
              <a:off x="0" y="93060"/>
              <a:ext cx="3103399" cy="1261381"/>
            </a:xfrm>
            <a:custGeom>
              <a:avLst/>
              <a:gdLst/>
              <a:ahLst/>
              <a:cxnLst/>
              <a:rect l="l" t="t" r="r" b="b"/>
              <a:pathLst>
                <a:path w="3103399" h="1261381">
                  <a:moveTo>
                    <a:pt x="0" y="0"/>
                  </a:moveTo>
                  <a:lnTo>
                    <a:pt x="3103399" y="0"/>
                  </a:lnTo>
                  <a:lnTo>
                    <a:pt x="3103399" y="1261381"/>
                  </a:lnTo>
                  <a:lnTo>
                    <a:pt x="0" y="1261381"/>
                  </a:lnTo>
                  <a:lnTo>
                    <a:pt x="0" y="0"/>
                  </a:lnTo>
                  <a:close/>
                </a:path>
              </a:pathLst>
            </a:custGeom>
            <a:blipFill>
              <a:blip r:embed="rId8"/>
              <a:stretch>
                <a:fillRect/>
              </a:stretch>
            </a:blipFill>
          </p:spPr>
          <p:txBody>
            <a:bodyPr/>
            <a:lstStyle/>
            <a:p>
              <a:endParaRPr lang="en-GB"/>
            </a:p>
          </p:txBody>
        </p:sp>
      </p:grpSp>
    </p:spTree>
    <p:extLst>
      <p:ext uri="{BB962C8B-B14F-4D97-AF65-F5344CB8AC3E}">
        <p14:creationId xmlns:p14="http://schemas.microsoft.com/office/powerpoint/2010/main" val="2744293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estazione sezione">
    <p:spTree>
      <p:nvGrpSpPr>
        <p:cNvPr id="1" name=""/>
        <p:cNvGrpSpPr/>
        <p:nvPr/>
      </p:nvGrpSpPr>
      <p:grpSpPr>
        <a:xfrm>
          <a:off x="0" y="0"/>
          <a:ext cx="0" cy="0"/>
          <a:chOff x="0" y="0"/>
          <a:chExt cx="0" cy="0"/>
        </a:xfrm>
      </p:grpSpPr>
      <p:pic>
        <p:nvPicPr>
          <p:cNvPr id="8" name="Picture 6" descr="Celestia-R1---OverlayContentHD.png">
            <a:extLst>
              <a:ext uri="{FF2B5EF4-FFF2-40B4-BE49-F238E27FC236}">
                <a16:creationId xmlns:a16="http://schemas.microsoft.com/office/drawing/2014/main" id="{D507297B-F48C-98B2-27B6-0E38856604E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pic>
        <p:nvPicPr>
          <p:cNvPr id="7" name="Picture 6" descr="Celestia-R1---OverlayContentHD.png"/>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Date Placeholder 3">
            <a:extLst>
              <a:ext uri="{FF2B5EF4-FFF2-40B4-BE49-F238E27FC236}">
                <a16:creationId xmlns:a16="http://schemas.microsoft.com/office/drawing/2014/main" id="{4BDBF3E5-E127-A431-3B67-598A4564139F}"/>
              </a:ext>
            </a:extLst>
          </p:cNvPr>
          <p:cNvSpPr>
            <a:spLocks noGrp="1"/>
          </p:cNvSpPr>
          <p:nvPr>
            <p:ph type="dt" sz="half" idx="2"/>
          </p:nvPr>
        </p:nvSpPr>
        <p:spPr>
          <a:xfrm>
            <a:off x="9781734" y="6390482"/>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9409481-F73C-413C-860D-E3C7B0B8304A}" type="datetime1">
              <a:rPr lang="it-IT" smtClean="0"/>
              <a:t>13/04/2026</a:t>
            </a:fld>
            <a:endParaRPr lang="it-IT"/>
          </a:p>
        </p:txBody>
      </p:sp>
      <p:sp>
        <p:nvSpPr>
          <p:cNvPr id="11" name="Footer Placeholder 4">
            <a:extLst>
              <a:ext uri="{FF2B5EF4-FFF2-40B4-BE49-F238E27FC236}">
                <a16:creationId xmlns:a16="http://schemas.microsoft.com/office/drawing/2014/main" id="{53562F89-205E-9543-52A2-D58143872AD1}"/>
              </a:ext>
            </a:extLst>
          </p:cNvPr>
          <p:cNvSpPr>
            <a:spLocks noGrp="1"/>
          </p:cNvSpPr>
          <p:nvPr>
            <p:ph type="ftr" sz="quarter" idx="3"/>
          </p:nvPr>
        </p:nvSpPr>
        <p:spPr>
          <a:xfrm>
            <a:off x="182699" y="6390482"/>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dirty="0"/>
              <a:t>This study is within the </a:t>
            </a:r>
            <a:r>
              <a:rPr lang="en-US" dirty="0" err="1"/>
              <a:t>Europlanet</a:t>
            </a:r>
            <a:r>
              <a:rPr lang="en-US" dirty="0"/>
              <a:t> 2024 RI, and it has received funding from the European Union’s Horizon 2020 research and innovation </a:t>
            </a:r>
            <a:r>
              <a:rPr lang="en-US" dirty="0" err="1"/>
              <a:t>programme</a:t>
            </a:r>
            <a:r>
              <a:rPr lang="en-US" dirty="0"/>
              <a:t> under grant agreement No. 871149 and 101004214, and ASI-INAF agreement n. 2025-33-HH.0</a:t>
            </a:r>
            <a:endParaRPr lang="it-IT" dirty="0"/>
          </a:p>
        </p:txBody>
      </p:sp>
      <p:sp>
        <p:nvSpPr>
          <p:cNvPr id="12" name="Slide Number Placeholder 5">
            <a:extLst>
              <a:ext uri="{FF2B5EF4-FFF2-40B4-BE49-F238E27FC236}">
                <a16:creationId xmlns:a16="http://schemas.microsoft.com/office/drawing/2014/main" id="{03930597-DE39-0971-9D4E-5084B257B92C}"/>
              </a:ext>
            </a:extLst>
          </p:cNvPr>
          <p:cNvSpPr>
            <a:spLocks noGrp="1"/>
          </p:cNvSpPr>
          <p:nvPr>
            <p:ph type="sldNum" sz="quarter" idx="4"/>
          </p:nvPr>
        </p:nvSpPr>
        <p:spPr>
          <a:xfrm>
            <a:off x="11458134" y="6390482"/>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2AC4A01-C473-4470-8FC2-AC0CC5F92D1E}" type="slidenum">
              <a:rPr lang="it-IT" smtClean="0"/>
              <a:t>‹N›</a:t>
            </a:fld>
            <a:endParaRPr lang="it-IT"/>
          </a:p>
        </p:txBody>
      </p:sp>
    </p:spTree>
    <p:extLst>
      <p:ext uri="{BB962C8B-B14F-4D97-AF65-F5344CB8AC3E}">
        <p14:creationId xmlns:p14="http://schemas.microsoft.com/office/powerpoint/2010/main" val="4202943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Content Placeholder 2"/>
          <p:cNvSpPr>
            <a:spLocks noGrp="1"/>
          </p:cNvSpPr>
          <p:nvPr>
            <p:ph sz="half" idx="1"/>
          </p:nvPr>
        </p:nvSpPr>
        <p:spPr>
          <a:xfrm>
            <a:off x="685802" y="2142067"/>
            <a:ext cx="4995334" cy="3649134"/>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Content Placeholder 3"/>
          <p:cNvSpPr>
            <a:spLocks noGrp="1"/>
          </p:cNvSpPr>
          <p:nvPr>
            <p:ph sz="half" idx="2"/>
          </p:nvPr>
        </p:nvSpPr>
        <p:spPr>
          <a:xfrm>
            <a:off x="5821895" y="2142067"/>
            <a:ext cx="4995332" cy="3649133"/>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Date Placeholder 4"/>
          <p:cNvSpPr>
            <a:spLocks noGrp="1"/>
          </p:cNvSpPr>
          <p:nvPr>
            <p:ph type="dt" sz="half" idx="10"/>
          </p:nvPr>
        </p:nvSpPr>
        <p:spPr/>
        <p:txBody>
          <a:bodyPr/>
          <a:lstStyle/>
          <a:p>
            <a:fld id="{02338B15-4301-41C2-918E-71814CEE4AC9}" type="datetime1">
              <a:rPr lang="it-IT" smtClean="0"/>
              <a:t>13/04/2026</a:t>
            </a:fld>
            <a:endParaRPr lang="it-IT"/>
          </a:p>
        </p:txBody>
      </p:sp>
      <p:sp>
        <p:nvSpPr>
          <p:cNvPr id="6" name="Footer Placeholder 5"/>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7" name="Slide Number Placeholder 6"/>
          <p:cNvSpPr>
            <a:spLocks noGrp="1"/>
          </p:cNvSpPr>
          <p:nvPr>
            <p:ph type="sldNum" sz="quarter" idx="12"/>
          </p:nvPr>
        </p:nvSpPr>
        <p:spPr/>
        <p:txBody>
          <a:bodyPr/>
          <a:lstStyle/>
          <a:p>
            <a:fld id="{82AC4A01-C473-4470-8FC2-AC0CC5F92D1E}" type="slidenum">
              <a:rPr lang="it-IT" smtClean="0"/>
              <a:t>‹N›</a:t>
            </a:fld>
            <a:endParaRPr lang="it-IT"/>
          </a:p>
        </p:txBody>
      </p:sp>
      <p:pic>
        <p:nvPicPr>
          <p:cNvPr id="9" name="Immagine 8" descr="Immagine che contiene testo&#10;&#10;Descrizione generata automaticamente">
            <a:extLst>
              <a:ext uri="{FF2B5EF4-FFF2-40B4-BE49-F238E27FC236}">
                <a16:creationId xmlns:a16="http://schemas.microsoft.com/office/drawing/2014/main" id="{10D4A19A-F47F-5B07-C789-66E353F8049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81121" y="278605"/>
            <a:ext cx="1693577" cy="782970"/>
          </a:xfrm>
          <a:prstGeom prst="rect">
            <a:avLst/>
          </a:prstGeom>
        </p:spPr>
      </p:pic>
      <p:sp>
        <p:nvSpPr>
          <p:cNvPr id="12" name="Date Placeholder 3">
            <a:extLst>
              <a:ext uri="{FF2B5EF4-FFF2-40B4-BE49-F238E27FC236}">
                <a16:creationId xmlns:a16="http://schemas.microsoft.com/office/drawing/2014/main" id="{BD867088-268E-3A3C-73EA-16C1491ADC14}"/>
              </a:ext>
            </a:extLst>
          </p:cNvPr>
          <p:cNvSpPr txBox="1">
            <a:spLocks/>
          </p:cNvSpPr>
          <p:nvPr userDrawn="1"/>
        </p:nvSpPr>
        <p:spPr>
          <a:xfrm>
            <a:off x="9916810" y="6480175"/>
            <a:ext cx="1600200"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27A329A-D3EF-480B-9CF2-68D0EC71B4FF}" type="datetime1">
              <a:rPr lang="it-IT" smtClean="0"/>
              <a:pPr/>
              <a:t>13/04/2026</a:t>
            </a:fld>
            <a:endParaRPr lang="it-IT"/>
          </a:p>
        </p:txBody>
      </p:sp>
      <p:sp>
        <p:nvSpPr>
          <p:cNvPr id="13" name="Slide Number Placeholder 5">
            <a:extLst>
              <a:ext uri="{FF2B5EF4-FFF2-40B4-BE49-F238E27FC236}">
                <a16:creationId xmlns:a16="http://schemas.microsoft.com/office/drawing/2014/main" id="{8E14D6D9-0FF6-CC2F-A313-3F7C8BF1E889}"/>
              </a:ext>
            </a:extLst>
          </p:cNvPr>
          <p:cNvSpPr txBox="1">
            <a:spLocks/>
          </p:cNvSpPr>
          <p:nvPr userDrawn="1"/>
        </p:nvSpPr>
        <p:spPr>
          <a:xfrm>
            <a:off x="11593210" y="6480175"/>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2AC4A01-C473-4470-8FC2-AC0CC5F92D1E}" type="slidenum">
              <a:rPr lang="it-IT" smtClean="0"/>
              <a:pPr/>
              <a:t>‹N›</a:t>
            </a:fld>
            <a:endParaRPr lang="it-IT"/>
          </a:p>
        </p:txBody>
      </p:sp>
      <p:sp>
        <p:nvSpPr>
          <p:cNvPr id="14" name="TextBox 13">
            <a:extLst>
              <a:ext uri="{FF2B5EF4-FFF2-40B4-BE49-F238E27FC236}">
                <a16:creationId xmlns:a16="http://schemas.microsoft.com/office/drawing/2014/main" id="{140A4E50-F2CD-458E-BD8E-B7B4C2D7C751}"/>
              </a:ext>
            </a:extLst>
          </p:cNvPr>
          <p:cNvSpPr txBox="1"/>
          <p:nvPr userDrawn="1"/>
        </p:nvSpPr>
        <p:spPr>
          <a:xfrm>
            <a:off x="2345683" y="6530587"/>
            <a:ext cx="9523110" cy="276999"/>
          </a:xfrm>
          <a:prstGeom prst="rect">
            <a:avLst/>
          </a:prstGeom>
          <a:noFill/>
        </p:spPr>
        <p:txBody>
          <a:bodyPr wrap="square">
            <a:spAutoFit/>
          </a:bodyPr>
          <a:lstStyle/>
          <a:p>
            <a:r>
              <a:rPr lang="it-IT" sz="1200"/>
              <a:t>Giacomo Nodjoumi – gnodjoumi@constructor.university – </a:t>
            </a:r>
            <a:r>
              <a:rPr lang="it-IT" sz="1200" err="1"/>
              <a:t>DeepLandforms</a:t>
            </a:r>
            <a:r>
              <a:rPr lang="it-IT" sz="1200"/>
              <a:t>: </a:t>
            </a:r>
            <a:r>
              <a:rPr lang="it-IT" sz="1200" err="1"/>
              <a:t>asking</a:t>
            </a:r>
            <a:r>
              <a:rPr lang="it-IT" sz="1200"/>
              <a:t> machine to </a:t>
            </a:r>
            <a:r>
              <a:rPr lang="it-IT" sz="1200" err="1"/>
              <a:t>recognise</a:t>
            </a:r>
            <a:r>
              <a:rPr lang="it-IT" sz="1200"/>
              <a:t> </a:t>
            </a:r>
            <a:r>
              <a:rPr lang="it-IT" sz="1200" err="1"/>
              <a:t>landforms</a:t>
            </a:r>
            <a:endParaRPr lang="it-IT" sz="1200"/>
          </a:p>
        </p:txBody>
      </p:sp>
    </p:spTree>
    <p:extLst>
      <p:ext uri="{BB962C8B-B14F-4D97-AF65-F5344CB8AC3E}">
        <p14:creationId xmlns:p14="http://schemas.microsoft.com/office/powerpoint/2010/main" val="598015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a:p>
        </p:txBody>
      </p:sp>
      <p:sp>
        <p:nvSpPr>
          <p:cNvPr id="3" name="Text Placeholder 2"/>
          <p:cNvSpPr>
            <a:spLocks noGrp="1"/>
          </p:cNvSpPr>
          <p:nvPr>
            <p:ph type="body" idx="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Text Placeholder 4"/>
          <p:cNvSpPr>
            <a:spLocks noGrp="1"/>
          </p:cNvSpPr>
          <p:nvPr>
            <p:ph type="body" sz="quarter" idx="3"/>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Date Placeholder 6"/>
          <p:cNvSpPr>
            <a:spLocks noGrp="1"/>
          </p:cNvSpPr>
          <p:nvPr>
            <p:ph type="dt" sz="half" idx="10"/>
          </p:nvPr>
        </p:nvSpPr>
        <p:spPr/>
        <p:txBody>
          <a:bodyPr/>
          <a:lstStyle/>
          <a:p>
            <a:fld id="{64882621-7FB9-4DBB-AD84-2F3ED632FDBA}" type="datetime1">
              <a:rPr lang="it-IT" smtClean="0"/>
              <a:t>13/04/2026</a:t>
            </a:fld>
            <a:endParaRPr lang="it-IT"/>
          </a:p>
        </p:txBody>
      </p:sp>
      <p:sp>
        <p:nvSpPr>
          <p:cNvPr id="8" name="Footer Placeholder 7"/>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9" name="Slide Number Placeholder 8"/>
          <p:cNvSpPr>
            <a:spLocks noGrp="1"/>
          </p:cNvSpPr>
          <p:nvPr>
            <p:ph type="sldNum" sz="quarter" idx="12"/>
          </p:nvPr>
        </p:nvSpPr>
        <p:spPr/>
        <p:txBody>
          <a:bodyPr/>
          <a:lstStyle/>
          <a:p>
            <a:fld id="{82AC4A01-C473-4470-8FC2-AC0CC5F92D1E}" type="slidenum">
              <a:rPr lang="it-IT" smtClean="0"/>
              <a:t>‹N›</a:t>
            </a:fld>
            <a:endParaRPr lang="it-IT"/>
          </a:p>
        </p:txBody>
      </p:sp>
      <p:pic>
        <p:nvPicPr>
          <p:cNvPr id="10" name="Immagine 9" descr="Immagine che contiene testo&#10;&#10;Descrizione generata automaticamente">
            <a:extLst>
              <a:ext uri="{FF2B5EF4-FFF2-40B4-BE49-F238E27FC236}">
                <a16:creationId xmlns:a16="http://schemas.microsoft.com/office/drawing/2014/main" id="{A574BE7B-11D6-76EC-A486-CF219F3DB9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81121" y="278605"/>
            <a:ext cx="1693577" cy="782970"/>
          </a:xfrm>
          <a:prstGeom prst="rect">
            <a:avLst/>
          </a:prstGeom>
        </p:spPr>
      </p:pic>
      <p:sp>
        <p:nvSpPr>
          <p:cNvPr id="12" name="TextBox 11">
            <a:extLst>
              <a:ext uri="{FF2B5EF4-FFF2-40B4-BE49-F238E27FC236}">
                <a16:creationId xmlns:a16="http://schemas.microsoft.com/office/drawing/2014/main" id="{A97258C0-CD4D-D468-469D-C0CB7B366994}"/>
              </a:ext>
            </a:extLst>
          </p:cNvPr>
          <p:cNvSpPr txBox="1"/>
          <p:nvPr userDrawn="1"/>
        </p:nvSpPr>
        <p:spPr>
          <a:xfrm>
            <a:off x="2250433" y="6440894"/>
            <a:ext cx="9523110" cy="276999"/>
          </a:xfrm>
          <a:prstGeom prst="rect">
            <a:avLst/>
          </a:prstGeom>
          <a:noFill/>
        </p:spPr>
        <p:txBody>
          <a:bodyPr wrap="square">
            <a:spAutoFit/>
          </a:bodyPr>
          <a:lstStyle/>
          <a:p>
            <a:r>
              <a:rPr lang="it-IT" sz="1200"/>
              <a:t>Giacomo Nodjoumi – gnodjoumi@constructor.university – </a:t>
            </a:r>
            <a:r>
              <a:rPr lang="it-IT" sz="1200" err="1"/>
              <a:t>DeepLandforms</a:t>
            </a:r>
            <a:r>
              <a:rPr lang="it-IT" sz="1200"/>
              <a:t>: </a:t>
            </a:r>
            <a:r>
              <a:rPr lang="it-IT" sz="1200" err="1"/>
              <a:t>asking</a:t>
            </a:r>
            <a:r>
              <a:rPr lang="it-IT" sz="1200"/>
              <a:t> machine to </a:t>
            </a:r>
            <a:r>
              <a:rPr lang="it-IT" sz="1200" err="1"/>
              <a:t>recognise</a:t>
            </a:r>
            <a:r>
              <a:rPr lang="it-IT" sz="1200"/>
              <a:t> </a:t>
            </a:r>
            <a:r>
              <a:rPr lang="it-IT" sz="1200" err="1"/>
              <a:t>landforms</a:t>
            </a:r>
            <a:endParaRPr lang="it-IT" sz="1200"/>
          </a:p>
        </p:txBody>
      </p:sp>
    </p:spTree>
    <p:extLst>
      <p:ext uri="{BB962C8B-B14F-4D97-AF65-F5344CB8AC3E}">
        <p14:creationId xmlns:p14="http://schemas.microsoft.com/office/powerpoint/2010/main" val="18707347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Date Placeholder 2"/>
          <p:cNvSpPr>
            <a:spLocks noGrp="1"/>
          </p:cNvSpPr>
          <p:nvPr>
            <p:ph type="dt" sz="half" idx="10"/>
          </p:nvPr>
        </p:nvSpPr>
        <p:spPr/>
        <p:txBody>
          <a:bodyPr/>
          <a:lstStyle/>
          <a:p>
            <a:fld id="{574CC698-F431-45F3-A8B4-1D438DF21CAE}" type="datetime1">
              <a:rPr lang="it-IT" smtClean="0"/>
              <a:t>13/04/2026</a:t>
            </a:fld>
            <a:endParaRPr lang="it-IT"/>
          </a:p>
        </p:txBody>
      </p:sp>
      <p:sp>
        <p:nvSpPr>
          <p:cNvPr id="4" name="Footer Placeholder 3"/>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5" name="Slide Number Placeholder 4"/>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336477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F4C137EB-B233-434B-A0C2-B79998E5E652}" type="datetime1">
              <a:rPr lang="it-IT" smtClean="0"/>
              <a:t>13/04/2026</a:t>
            </a:fld>
            <a:endParaRPr lang="it-IT"/>
          </a:p>
        </p:txBody>
      </p:sp>
      <p:sp>
        <p:nvSpPr>
          <p:cNvPr id="3" name="Footer Placeholder 2"/>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4" name="Slide Number Placeholder 3"/>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135440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it-IT"/>
              <a:t>Fare clic per modificare lo stile del titolo dello schema</a:t>
            </a:r>
            <a:endParaRPr lang="en-US"/>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01DD766A-AE10-4D7F-9126-623218030DE0}" type="datetime1">
              <a:rPr lang="it-IT" smtClean="0"/>
              <a:t>13/04/2026</a:t>
            </a:fld>
            <a:endParaRPr lang="it-IT"/>
          </a:p>
        </p:txBody>
      </p:sp>
      <p:sp>
        <p:nvSpPr>
          <p:cNvPr id="6" name="Footer Placeholder 5"/>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7" name="Slide Number Placeholder 6"/>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3642226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it-IT"/>
              <a:t>Fare clic per modificare lo stile del titolo dello schema</a:t>
            </a:r>
            <a:endParaRPr lang="en-US"/>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7F7B465-91F5-45BF-9AB0-DCB027C55B0F}" type="datetime1">
              <a:rPr lang="it-IT" smtClean="0"/>
              <a:t>13/04/2026</a:t>
            </a:fld>
            <a:endParaRPr lang="it-IT"/>
          </a:p>
        </p:txBody>
      </p:sp>
      <p:sp>
        <p:nvSpPr>
          <p:cNvPr id="6" name="Footer Placeholder 5"/>
          <p:cNvSpPr>
            <a:spLocks noGrp="1"/>
          </p:cNvSpPr>
          <p:nvPr>
            <p:ph type="ftr" sz="quarter" idx="11"/>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a:p>
        </p:txBody>
      </p:sp>
      <p:sp>
        <p:nvSpPr>
          <p:cNvPr id="7" name="Slide Number Placeholder 6"/>
          <p:cNvSpPr>
            <a:spLocks noGrp="1"/>
          </p:cNvSpPr>
          <p:nvPr>
            <p:ph type="sldNum" sz="quarter" idx="12"/>
          </p:nvPr>
        </p:nvSpPr>
        <p:spPr/>
        <p:txBody>
          <a:bodyPr/>
          <a:lstStyle/>
          <a:p>
            <a:fld id="{82AC4A01-C473-4470-8FC2-AC0CC5F92D1E}" type="slidenum">
              <a:rPr lang="it-IT" smtClean="0"/>
              <a:t>‹N›</a:t>
            </a:fld>
            <a:endParaRPr lang="it-IT"/>
          </a:p>
        </p:txBody>
      </p:sp>
    </p:spTree>
    <p:extLst>
      <p:ext uri="{BB962C8B-B14F-4D97-AF65-F5344CB8AC3E}">
        <p14:creationId xmlns:p14="http://schemas.microsoft.com/office/powerpoint/2010/main" val="2372828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26" Type="http://schemas.openxmlformats.org/officeDocument/2006/relationships/image" Target="../media/image9.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8.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2"/>
          </p:nvPr>
        </p:nvSpPr>
        <p:spPr>
          <a:xfrm>
            <a:off x="9781734" y="6390482"/>
            <a:ext cx="1600200" cy="377825"/>
          </a:xfrm>
          <a:prstGeom prst="rect">
            <a:avLst/>
          </a:prstGeom>
        </p:spPr>
        <p:txBody>
          <a:bodyPr vert="horz" lIns="91440" tIns="45720" rIns="91440" bIns="45720" rtlCol="0" anchor="ctr"/>
          <a:lstStyle>
            <a:lvl1pPr algn="r">
              <a:defRPr sz="1100" b="0" i="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defRPr>
            </a:lvl1pPr>
          </a:lstStyle>
          <a:p>
            <a:fld id="{27FF7F76-C12B-4414-9744-A500C0FDAF37}" type="datetime1">
              <a:rPr lang="it-IT" smtClean="0"/>
              <a:pPr/>
              <a:t>13/04/2026</a:t>
            </a:fld>
            <a:endParaRPr lang="it-IT">
              <a:latin typeface="Cascadia Code" panose="020B0609020000020004" pitchFamily="49" charset="0"/>
              <a:ea typeface="Cascadia Code" panose="020B0609020000020004" pitchFamily="49" charset="0"/>
              <a:cs typeface="Cascadia Code" panose="020B0609020000020004" pitchFamily="49" charset="0"/>
            </a:endParaRPr>
          </a:p>
        </p:txBody>
      </p:sp>
      <p:sp>
        <p:nvSpPr>
          <p:cNvPr id="5" name="Footer Placeholder 4"/>
          <p:cNvSpPr>
            <a:spLocks noGrp="1"/>
          </p:cNvSpPr>
          <p:nvPr>
            <p:ph type="ftr" sz="quarter" idx="3"/>
          </p:nvPr>
        </p:nvSpPr>
        <p:spPr>
          <a:xfrm>
            <a:off x="182699" y="6390482"/>
            <a:ext cx="7827659" cy="377825"/>
          </a:xfrm>
          <a:prstGeom prst="rect">
            <a:avLst/>
          </a:prstGeom>
        </p:spPr>
        <p:txBody>
          <a:bodyPr vert="horz" lIns="91440" tIns="45720" rIns="91440" bIns="45720" rtlCol="0" anchor="ctr"/>
          <a:lstStyle>
            <a:lvl1pPr algn="l">
              <a:defRPr sz="1100" b="0" i="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defRPr>
            </a:lvl1p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latin typeface="Cascadia Code" panose="020B0609020000020004" pitchFamily="49" charset="0"/>
              <a:ea typeface="Cascadia Code" panose="020B0609020000020004" pitchFamily="49" charset="0"/>
              <a:cs typeface="Cascadia Code" panose="020B0609020000020004" pitchFamily="49" charset="0"/>
            </a:endParaRPr>
          </a:p>
        </p:txBody>
      </p:sp>
      <p:sp>
        <p:nvSpPr>
          <p:cNvPr id="6" name="Slide Number Placeholder 5"/>
          <p:cNvSpPr>
            <a:spLocks noGrp="1"/>
          </p:cNvSpPr>
          <p:nvPr>
            <p:ph type="sldNum" sz="quarter" idx="4"/>
          </p:nvPr>
        </p:nvSpPr>
        <p:spPr>
          <a:xfrm>
            <a:off x="11458134" y="6390482"/>
            <a:ext cx="551167" cy="377825"/>
          </a:xfrm>
          <a:prstGeom prst="rect">
            <a:avLst/>
          </a:prstGeom>
        </p:spPr>
        <p:txBody>
          <a:bodyPr vert="horz" lIns="91440" tIns="45720" rIns="91440" bIns="45720" rtlCol="0" anchor="ctr"/>
          <a:lstStyle>
            <a:lvl1pPr algn="r">
              <a:defRPr sz="1100" b="0" i="0">
                <a:solidFill>
                  <a:schemeClr val="tx1"/>
                </a:solidFill>
                <a:effectLst/>
                <a:latin typeface="Cascadia Code" panose="020B0609020000020004" pitchFamily="49" charset="0"/>
                <a:ea typeface="Cascadia Code" panose="020B0609020000020004" pitchFamily="49" charset="0"/>
                <a:cs typeface="Cascadia Code" panose="020B0609020000020004" pitchFamily="49" charset="0"/>
              </a:defRPr>
            </a:lvl1pPr>
          </a:lstStyle>
          <a:p>
            <a:fld id="{82AC4A01-C473-4470-8FC2-AC0CC5F92D1E}" type="slidenum">
              <a:rPr lang="it-IT" smtClean="0"/>
              <a:pPr/>
              <a:t>‹N›</a:t>
            </a:fld>
            <a:endParaRPr lang="it-IT">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7" name="Immagine 6">
            <a:extLst>
              <a:ext uri="{FF2B5EF4-FFF2-40B4-BE49-F238E27FC236}">
                <a16:creationId xmlns:a16="http://schemas.microsoft.com/office/drawing/2014/main" id="{DF457DEA-1BAB-A872-3316-2B5B6E11969C}"/>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1440490" y="155243"/>
            <a:ext cx="741140" cy="616259"/>
          </a:xfrm>
          <a:prstGeom prst="rect">
            <a:avLst/>
          </a:prstGeom>
        </p:spPr>
      </p:pic>
      <p:pic>
        <p:nvPicPr>
          <p:cNvPr id="8" name="Immagine 7" descr="Immagine che contiene testo, Carattere, Elementi grafici, grafica&#10;&#10;Descrizione generata automaticamente">
            <a:extLst>
              <a:ext uri="{FF2B5EF4-FFF2-40B4-BE49-F238E27FC236}">
                <a16:creationId xmlns:a16="http://schemas.microsoft.com/office/drawing/2014/main" id="{83868881-D5AA-634E-51D6-6EECD39F18DD}"/>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02571" y="187189"/>
            <a:ext cx="1886008" cy="394151"/>
          </a:xfrm>
          <a:prstGeom prst="rect">
            <a:avLst/>
          </a:prstGeom>
        </p:spPr>
      </p:pic>
      <p:pic>
        <p:nvPicPr>
          <p:cNvPr id="9" name="Immagine 8" descr="Immagine che contiene schermata, design&#10;&#10;Descrizione generata automaticamente">
            <a:extLst>
              <a:ext uri="{FF2B5EF4-FFF2-40B4-BE49-F238E27FC236}">
                <a16:creationId xmlns:a16="http://schemas.microsoft.com/office/drawing/2014/main" id="{020DF838-BF02-0563-7E2C-AA5831D59006}"/>
              </a:ext>
            </a:extLst>
          </p:cNvPr>
          <p:cNvPicPr>
            <a:picLocks noChangeAspect="1"/>
          </p:cNvPicPr>
          <p:nvPr userDrawn="1"/>
        </p:nvPicPr>
        <p:blipFill>
          <a:blip r:embed="rId2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699350" y="293276"/>
            <a:ext cx="741140" cy="385709"/>
          </a:xfrm>
          <a:prstGeom prst="rect">
            <a:avLst/>
          </a:prstGeom>
        </p:spPr>
      </p:pic>
      <p:pic>
        <p:nvPicPr>
          <p:cNvPr id="12" name="Immagine 11">
            <a:extLst>
              <a:ext uri="{FF2B5EF4-FFF2-40B4-BE49-F238E27FC236}">
                <a16:creationId xmlns:a16="http://schemas.microsoft.com/office/drawing/2014/main" id="{D38917FD-B7AC-1A35-2B3F-3A1E5E6EC80B}"/>
              </a:ext>
            </a:extLst>
          </p:cNvPr>
          <p:cNvPicPr>
            <a:picLocks noChangeAspect="1"/>
          </p:cNvPicPr>
          <p:nvPr userDrawn="1"/>
        </p:nvPicPr>
        <p:blipFill>
          <a:blip r:embed="rId23"/>
          <a:stretch>
            <a:fillRect/>
          </a:stretch>
        </p:blipFill>
        <p:spPr>
          <a:xfrm>
            <a:off x="2169378" y="197043"/>
            <a:ext cx="807912" cy="359164"/>
          </a:xfrm>
          <a:prstGeom prst="rect">
            <a:avLst/>
          </a:prstGeom>
        </p:spPr>
      </p:pic>
      <p:grpSp>
        <p:nvGrpSpPr>
          <p:cNvPr id="10" name="Group 4">
            <a:extLst>
              <a:ext uri="{FF2B5EF4-FFF2-40B4-BE49-F238E27FC236}">
                <a16:creationId xmlns:a16="http://schemas.microsoft.com/office/drawing/2014/main" id="{F6B7F94D-0555-4853-9272-27FC478A239E}"/>
              </a:ext>
            </a:extLst>
          </p:cNvPr>
          <p:cNvGrpSpPr/>
          <p:nvPr userDrawn="1"/>
        </p:nvGrpSpPr>
        <p:grpSpPr>
          <a:xfrm>
            <a:off x="3058089" y="177349"/>
            <a:ext cx="1590124" cy="394151"/>
            <a:chOff x="0" y="0"/>
            <a:chExt cx="5839650" cy="1447501"/>
          </a:xfrm>
        </p:grpSpPr>
        <p:grpSp>
          <p:nvGrpSpPr>
            <p:cNvPr id="11" name="Group 5">
              <a:extLst>
                <a:ext uri="{FF2B5EF4-FFF2-40B4-BE49-F238E27FC236}">
                  <a16:creationId xmlns:a16="http://schemas.microsoft.com/office/drawing/2014/main" id="{99489292-6910-FBDF-0D42-ED98C56D9629}"/>
                </a:ext>
              </a:extLst>
            </p:cNvPr>
            <p:cNvGrpSpPr/>
            <p:nvPr/>
          </p:nvGrpSpPr>
          <p:grpSpPr>
            <a:xfrm>
              <a:off x="3303659" y="206643"/>
              <a:ext cx="1029036" cy="1008529"/>
              <a:chOff x="0" y="0"/>
              <a:chExt cx="798870" cy="782949"/>
            </a:xfrm>
          </p:grpSpPr>
          <p:sp>
            <p:nvSpPr>
              <p:cNvPr id="16" name="Freeform 6">
                <a:extLst>
                  <a:ext uri="{FF2B5EF4-FFF2-40B4-BE49-F238E27FC236}">
                    <a16:creationId xmlns:a16="http://schemas.microsoft.com/office/drawing/2014/main" id="{3F41359A-6194-26DE-FC98-AD53D42BA4D7}"/>
                  </a:ext>
                </a:extLst>
              </p:cNvPr>
              <p:cNvSpPr/>
              <p:nvPr/>
            </p:nvSpPr>
            <p:spPr>
              <a:xfrm>
                <a:off x="0" y="0"/>
                <a:ext cx="798870" cy="782949"/>
              </a:xfrm>
              <a:custGeom>
                <a:avLst/>
                <a:gdLst/>
                <a:ahLst/>
                <a:cxnLst/>
                <a:rect l="l" t="t" r="r" b="b"/>
                <a:pathLst>
                  <a:path w="798870" h="782949">
                    <a:moveTo>
                      <a:pt x="399435" y="0"/>
                    </a:moveTo>
                    <a:cubicBezTo>
                      <a:pt x="178833" y="0"/>
                      <a:pt x="0" y="175269"/>
                      <a:pt x="0" y="391475"/>
                    </a:cubicBezTo>
                    <a:cubicBezTo>
                      <a:pt x="0" y="607680"/>
                      <a:pt x="178833" y="782949"/>
                      <a:pt x="399435" y="782949"/>
                    </a:cubicBezTo>
                    <a:cubicBezTo>
                      <a:pt x="620037" y="782949"/>
                      <a:pt x="798870" y="607680"/>
                      <a:pt x="798870" y="391475"/>
                    </a:cubicBezTo>
                    <a:cubicBezTo>
                      <a:pt x="798870" y="175269"/>
                      <a:pt x="620037" y="0"/>
                      <a:pt x="399435" y="0"/>
                    </a:cubicBezTo>
                    <a:close/>
                  </a:path>
                </a:pathLst>
              </a:custGeom>
              <a:solidFill>
                <a:srgbClr val="FFFFFF"/>
              </a:solidFill>
              <a:ln cap="sq">
                <a:noFill/>
                <a:prstDash val="solid"/>
                <a:miter/>
              </a:ln>
            </p:spPr>
            <p:txBody>
              <a:bodyPr/>
              <a:lstStyle/>
              <a:p>
                <a:endParaRPr lang="en-GB"/>
              </a:p>
            </p:txBody>
          </p:sp>
          <p:sp>
            <p:nvSpPr>
              <p:cNvPr id="17" name="TextBox 7">
                <a:extLst>
                  <a:ext uri="{FF2B5EF4-FFF2-40B4-BE49-F238E27FC236}">
                    <a16:creationId xmlns:a16="http://schemas.microsoft.com/office/drawing/2014/main" id="{5D5611C1-3482-6A9A-EB97-C7D3822C6E5F}"/>
                  </a:ext>
                </a:extLst>
              </p:cNvPr>
              <p:cNvSpPr txBox="1"/>
              <p:nvPr/>
            </p:nvSpPr>
            <p:spPr>
              <a:xfrm>
                <a:off x="74894" y="-2799"/>
                <a:ext cx="649082" cy="712346"/>
              </a:xfrm>
              <a:prstGeom prst="rect">
                <a:avLst/>
              </a:prstGeom>
            </p:spPr>
            <p:txBody>
              <a:bodyPr lIns="41162" tIns="41162" rIns="41162" bIns="41162" rtlCol="0" anchor="ctr"/>
              <a:lstStyle/>
              <a:p>
                <a:pPr algn="ctr">
                  <a:lnSpc>
                    <a:spcPts val="2883"/>
                  </a:lnSpc>
                </a:pPr>
                <a:endParaRPr/>
              </a:p>
            </p:txBody>
          </p:sp>
        </p:grpSp>
        <p:sp>
          <p:nvSpPr>
            <p:cNvPr id="13" name="Freeform 8">
              <a:extLst>
                <a:ext uri="{FF2B5EF4-FFF2-40B4-BE49-F238E27FC236}">
                  <a16:creationId xmlns:a16="http://schemas.microsoft.com/office/drawing/2014/main" id="{9A2EE96C-8310-A1B1-3F4E-D129DC337D2F}"/>
                </a:ext>
              </a:extLst>
            </p:cNvPr>
            <p:cNvSpPr/>
            <p:nvPr/>
          </p:nvSpPr>
          <p:spPr>
            <a:xfrm>
              <a:off x="3103399" y="0"/>
              <a:ext cx="1447501" cy="1447501"/>
            </a:xfrm>
            <a:custGeom>
              <a:avLst/>
              <a:gdLst/>
              <a:ahLst/>
              <a:cxnLst/>
              <a:rect l="l" t="t" r="r" b="b"/>
              <a:pathLst>
                <a:path w="1447501" h="1447501">
                  <a:moveTo>
                    <a:pt x="0" y="0"/>
                  </a:moveTo>
                  <a:lnTo>
                    <a:pt x="1447500" y="0"/>
                  </a:lnTo>
                  <a:lnTo>
                    <a:pt x="1447500" y="1447501"/>
                  </a:lnTo>
                  <a:lnTo>
                    <a:pt x="0" y="1447501"/>
                  </a:lnTo>
                  <a:lnTo>
                    <a:pt x="0" y="0"/>
                  </a:lnTo>
                  <a:close/>
                </a:path>
              </a:pathLst>
            </a:custGeom>
            <a:blipFill>
              <a:blip r:embed="rId24"/>
              <a:stretch>
                <a:fillRect/>
              </a:stretch>
            </a:blipFill>
          </p:spPr>
          <p:txBody>
            <a:bodyPr/>
            <a:lstStyle/>
            <a:p>
              <a:endParaRPr lang="en-GB"/>
            </a:p>
          </p:txBody>
        </p:sp>
        <p:sp>
          <p:nvSpPr>
            <p:cNvPr id="14" name="Freeform 9">
              <a:extLst>
                <a:ext uri="{FF2B5EF4-FFF2-40B4-BE49-F238E27FC236}">
                  <a16:creationId xmlns:a16="http://schemas.microsoft.com/office/drawing/2014/main" id="{47D3A7E5-3D0E-3104-4AF9-38EE2FC27FA7}"/>
                </a:ext>
              </a:extLst>
            </p:cNvPr>
            <p:cNvSpPr/>
            <p:nvPr/>
          </p:nvSpPr>
          <p:spPr>
            <a:xfrm>
              <a:off x="4535895" y="206643"/>
              <a:ext cx="1303755" cy="1046127"/>
            </a:xfrm>
            <a:custGeom>
              <a:avLst/>
              <a:gdLst/>
              <a:ahLst/>
              <a:cxnLst/>
              <a:rect l="l" t="t" r="r" b="b"/>
              <a:pathLst>
                <a:path w="1303755" h="1046127">
                  <a:moveTo>
                    <a:pt x="0" y="0"/>
                  </a:moveTo>
                  <a:lnTo>
                    <a:pt x="1303755" y="0"/>
                  </a:lnTo>
                  <a:lnTo>
                    <a:pt x="1303755" y="1046127"/>
                  </a:lnTo>
                  <a:lnTo>
                    <a:pt x="0" y="1046127"/>
                  </a:lnTo>
                  <a:lnTo>
                    <a:pt x="0" y="0"/>
                  </a:lnTo>
                  <a:close/>
                </a:path>
              </a:pathLst>
            </a:custGeom>
            <a:blipFill>
              <a:blip r:embed="rId25"/>
              <a:stretch>
                <a:fillRect/>
              </a:stretch>
            </a:blipFill>
          </p:spPr>
          <p:txBody>
            <a:bodyPr/>
            <a:lstStyle/>
            <a:p>
              <a:endParaRPr lang="en-GB"/>
            </a:p>
          </p:txBody>
        </p:sp>
        <p:sp>
          <p:nvSpPr>
            <p:cNvPr id="15" name="Freeform 10">
              <a:extLst>
                <a:ext uri="{FF2B5EF4-FFF2-40B4-BE49-F238E27FC236}">
                  <a16:creationId xmlns:a16="http://schemas.microsoft.com/office/drawing/2014/main" id="{DA89CE65-882A-232E-7C33-8DD74A375E7B}"/>
                </a:ext>
              </a:extLst>
            </p:cNvPr>
            <p:cNvSpPr/>
            <p:nvPr/>
          </p:nvSpPr>
          <p:spPr>
            <a:xfrm>
              <a:off x="0" y="93060"/>
              <a:ext cx="3103399" cy="1261381"/>
            </a:xfrm>
            <a:custGeom>
              <a:avLst/>
              <a:gdLst/>
              <a:ahLst/>
              <a:cxnLst/>
              <a:rect l="l" t="t" r="r" b="b"/>
              <a:pathLst>
                <a:path w="3103399" h="1261381">
                  <a:moveTo>
                    <a:pt x="0" y="0"/>
                  </a:moveTo>
                  <a:lnTo>
                    <a:pt x="3103399" y="0"/>
                  </a:lnTo>
                  <a:lnTo>
                    <a:pt x="3103399" y="1261381"/>
                  </a:lnTo>
                  <a:lnTo>
                    <a:pt x="0" y="1261381"/>
                  </a:lnTo>
                  <a:lnTo>
                    <a:pt x="0" y="0"/>
                  </a:lnTo>
                  <a:close/>
                </a:path>
              </a:pathLst>
            </a:custGeom>
            <a:blipFill>
              <a:blip r:embed="rId26"/>
              <a:stretch>
                <a:fillRect/>
              </a:stretch>
            </a:blipFill>
          </p:spPr>
          <p:txBody>
            <a:bodyPr/>
            <a:lstStyle/>
            <a:p>
              <a:endParaRPr lang="en-GB"/>
            </a:p>
          </p:txBody>
        </p:sp>
      </p:grpSp>
    </p:spTree>
    <p:extLst>
      <p:ext uri="{BB962C8B-B14F-4D97-AF65-F5344CB8AC3E}">
        <p14:creationId xmlns:p14="http://schemas.microsoft.com/office/powerpoint/2010/main" val="687802185"/>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hf hdr="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tiff"/><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mailto:giacomo.nodjoumi@inaf.it"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3558CE28-E968-21A8-51DB-8FF4F0272C43}"/>
              </a:ext>
            </a:extLst>
          </p:cNvPr>
          <p:cNvSpPr/>
          <p:nvPr/>
        </p:nvSpPr>
        <p:spPr>
          <a:xfrm>
            <a:off x="604434" y="4086225"/>
            <a:ext cx="11054166" cy="927889"/>
          </a:xfrm>
          <a:prstGeom prst="rect">
            <a:avLst/>
          </a:prstGeom>
          <a:solidFill>
            <a:schemeClr val="dk1">
              <a:alpha val="50000"/>
            </a:schemeClr>
          </a:solidFill>
          <a:effectLst>
            <a:softEdge rad="127000"/>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it-IT"/>
          </a:p>
        </p:txBody>
      </p:sp>
      <p:sp>
        <p:nvSpPr>
          <p:cNvPr id="2" name="Titolo 1">
            <a:extLst>
              <a:ext uri="{FF2B5EF4-FFF2-40B4-BE49-F238E27FC236}">
                <a16:creationId xmlns:a16="http://schemas.microsoft.com/office/drawing/2014/main" id="{6EB2A890-5D20-AF34-285C-BF6DA906E583}"/>
              </a:ext>
            </a:extLst>
          </p:cNvPr>
          <p:cNvSpPr>
            <a:spLocks noGrp="1"/>
          </p:cNvSpPr>
          <p:nvPr>
            <p:ph type="ctrTitle"/>
          </p:nvPr>
        </p:nvSpPr>
        <p:spPr>
          <a:xfrm>
            <a:off x="604434" y="4444299"/>
            <a:ext cx="10983131" cy="476773"/>
          </a:xfrm>
        </p:spPr>
        <p:txBody>
          <a:bodyPr>
            <a:noAutofit/>
          </a:bodyPr>
          <a:lstStyle/>
          <a:p>
            <a:pPr algn="ctr"/>
            <a:r>
              <a:rPr lang="en-US" sz="2000" b="1" cap="none" dirty="0">
                <a:latin typeface="Cascadia Code SemiBold" panose="020B0609020000020004" pitchFamily="49" charset="0"/>
                <a:ea typeface="Cascadia Code SemiBold" panose="020B0609020000020004" pitchFamily="49" charset="0"/>
                <a:cs typeface="Cascadia Code SemiBold" panose="020B0609020000020004" pitchFamily="49" charset="0"/>
              </a:rPr>
              <a:t>A Deep Learning Computer Vision Toolset Applied to a Prime Use Case for Mapping Planetary Skylights</a:t>
            </a:r>
            <a:endParaRPr lang="it-IT" sz="2000" b="1" cap="none"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8" name="Rectangle 3">
            <a:extLst>
              <a:ext uri="{FF2B5EF4-FFF2-40B4-BE49-F238E27FC236}">
                <a16:creationId xmlns:a16="http://schemas.microsoft.com/office/drawing/2014/main" id="{FCA05205-1096-C2D3-3A37-ED13380E909B}"/>
              </a:ext>
            </a:extLst>
          </p:cNvPr>
          <p:cNvSpPr>
            <a:spLocks noGrp="1" noChangeArrowheads="1"/>
          </p:cNvSpPr>
          <p:nvPr>
            <p:ph type="subTitle" idx="1"/>
          </p:nvPr>
        </p:nvSpPr>
        <p:spPr bwMode="auto">
          <a:xfrm>
            <a:off x="4581144" y="5014114"/>
            <a:ext cx="2585206" cy="292388"/>
          </a:xfrm>
          <a:prstGeom prst="rect">
            <a:avLst/>
          </a:prstGeom>
          <a:noFill/>
          <a:ln>
            <a:noFill/>
          </a:ln>
          <a:effec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Cascadia Code" panose="020B0609020000020004" pitchFamily="49" charset="0"/>
              </a:rPr>
              <a:t>Giacomo Nodjoumi</a:t>
            </a:r>
            <a:r>
              <a:rPr kumimoji="0" lang="en-US" altLang="en-US" sz="1600" b="0" i="0" u="none" strike="noStrike" cap="none" normalizeH="0" baseline="30000" dirty="0">
                <a:ln>
                  <a:noFill/>
                </a:ln>
                <a:effectLst/>
                <a:latin typeface="Cascadia Code" panose="020B0609020000020004" pitchFamily="49" charset="0"/>
              </a:rPr>
              <a:t>1,2,3</a:t>
            </a:r>
            <a:endParaRPr kumimoji="0" lang="en-US" altLang="en-US" sz="1600" b="0" i="0" u="none" strike="noStrike" cap="none" normalizeH="0" baseline="0" dirty="0">
              <a:ln>
                <a:noFill/>
              </a:ln>
              <a:effectLst/>
              <a:latin typeface="Cascadia Code" panose="020B0609020000020004" pitchFamily="49" charset="0"/>
            </a:endParaRPr>
          </a:p>
        </p:txBody>
      </p:sp>
      <p:sp>
        <p:nvSpPr>
          <p:cNvPr id="9" name="TextBox 12">
            <a:extLst>
              <a:ext uri="{FF2B5EF4-FFF2-40B4-BE49-F238E27FC236}">
                <a16:creationId xmlns:a16="http://schemas.microsoft.com/office/drawing/2014/main" id="{9BC043AE-A087-6CF5-0215-D4387D63C9D5}"/>
              </a:ext>
            </a:extLst>
          </p:cNvPr>
          <p:cNvSpPr txBox="1"/>
          <p:nvPr/>
        </p:nvSpPr>
        <p:spPr>
          <a:xfrm>
            <a:off x="2957719" y="5492585"/>
            <a:ext cx="6890369" cy="689163"/>
          </a:xfrm>
          <a:prstGeom prst="rect">
            <a:avLst/>
          </a:prstGeom>
          <a:noFill/>
        </p:spPr>
        <p:txBody>
          <a:bodyPr wrap="square">
            <a:spAutoFit/>
          </a:bodyPr>
          <a:lstStyle/>
          <a:p>
            <a:pPr marL="0" marR="0" lvl="0" indent="0" defTabSz="914400" rtl="0" eaLnBrk="0" fontAlgn="base" latinLnBrk="0" hangingPunct="0">
              <a:lnSpc>
                <a:spcPts val="1560"/>
              </a:lnSpc>
              <a:spcBef>
                <a:spcPct val="0"/>
              </a:spcBef>
              <a:spcAft>
                <a:spcPct val="0"/>
              </a:spcAft>
              <a:buClrTx/>
              <a:buSzTx/>
              <a:buFontTx/>
              <a:buChar char="•"/>
              <a:tabLst/>
            </a:pPr>
            <a:r>
              <a:rPr kumimoji="0" lang="en-US" altLang="en-US" sz="800" i="0" u="none" strike="noStrike" cap="none" normalizeH="0" baseline="30000" dirty="0">
                <a:ln>
                  <a:noFill/>
                </a:ln>
                <a:effectLst/>
                <a:latin typeface="Cascadia Code" panose="020B0609020000020004" pitchFamily="49" charset="0"/>
                <a:ea typeface="Cascadia Code" panose="020B0609020000020004" pitchFamily="49" charset="0"/>
                <a:cs typeface="Cascadia Code" panose="020B0609020000020004" pitchFamily="49" charset="0"/>
              </a:rPr>
              <a:t>1</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Space Science Data Center,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Agenzia</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Spaziale</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Italiana</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(ASI), Via del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Politecnico</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snc</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00133, Rome, Italy</a:t>
            </a:r>
          </a:p>
          <a:p>
            <a:pPr marL="0" marR="0" lvl="0" indent="0" defTabSz="914400" rtl="0" eaLnBrk="0" fontAlgn="base" latinLnBrk="0" hangingPunct="0">
              <a:lnSpc>
                <a:spcPts val="1560"/>
              </a:lnSpc>
              <a:spcBef>
                <a:spcPct val="0"/>
              </a:spcBef>
              <a:spcAft>
                <a:spcPct val="0"/>
              </a:spcAft>
              <a:buClrTx/>
              <a:buSzTx/>
              <a:buFontTx/>
              <a:buChar char="•"/>
              <a:tabLst/>
            </a:pPr>
            <a:r>
              <a:rPr kumimoji="0" lang="en-US" altLang="en-US" sz="800" i="0" u="none" strike="noStrike" cap="none" normalizeH="0" baseline="30000" dirty="0">
                <a:ln>
                  <a:noFill/>
                </a:ln>
                <a:effectLst/>
                <a:latin typeface="Cascadia Code" panose="020B0609020000020004" pitchFamily="49" charset="0"/>
                <a:ea typeface="Cascadia Code" panose="020B0609020000020004" pitchFamily="49" charset="0"/>
                <a:cs typeface="Cascadia Code" panose="020B0609020000020004" pitchFamily="49" charset="0"/>
              </a:rPr>
              <a:t>2</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INAF/</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Osservatorio</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Astronomico</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di Roma (INAF-OAR), Via Frascati 33, 00078, Monte Porzio Catone (RM), Italy</a:t>
            </a:r>
          </a:p>
          <a:p>
            <a:pPr marL="0" marR="0" lvl="0" indent="0" defTabSz="914400" rtl="0" eaLnBrk="0" fontAlgn="base" latinLnBrk="0" hangingPunct="0">
              <a:lnSpc>
                <a:spcPts val="1560"/>
              </a:lnSpc>
              <a:spcBef>
                <a:spcPct val="0"/>
              </a:spcBef>
              <a:spcAft>
                <a:spcPct val="0"/>
              </a:spcAft>
              <a:buClrTx/>
              <a:buSzTx/>
              <a:buFontTx/>
              <a:buChar char="•"/>
              <a:tabLst/>
            </a:pPr>
            <a:r>
              <a:rPr kumimoji="0" lang="en-US" altLang="en-US" sz="800" i="0" u="none" strike="noStrike" cap="none" normalizeH="0" baseline="30000" dirty="0">
                <a:ln>
                  <a:noFill/>
                </a:ln>
                <a:effectLst/>
                <a:latin typeface="Cascadia Code" panose="020B0609020000020004" pitchFamily="49" charset="0"/>
                <a:ea typeface="Cascadia Code" panose="020B0609020000020004" pitchFamily="49" charset="0"/>
                <a:cs typeface="Cascadia Code" panose="020B0609020000020004" pitchFamily="49" charset="0"/>
              </a:rPr>
              <a:t>3</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School of Science, Constructor University Bremen </a:t>
            </a:r>
            <a:r>
              <a:rPr kumimoji="0" lang="en-US" altLang="en-US" sz="800" i="0" u="none" strike="noStrike" cap="none" normalizeH="0" baseline="0" dirty="0" err="1">
                <a:ln>
                  <a:noFill/>
                </a:ln>
                <a:effectLst/>
                <a:latin typeface="Cascadia Code" panose="020B0609020000020004" pitchFamily="49" charset="0"/>
                <a:ea typeface="Cascadia Code" panose="020B0609020000020004" pitchFamily="49" charset="0"/>
                <a:cs typeface="Cascadia Code" panose="020B0609020000020004" pitchFamily="49" charset="0"/>
              </a:rPr>
              <a:t>gGmbH</a:t>
            </a:r>
            <a:r>
              <a:rPr kumimoji="0" lang="en-US" altLang="en-US" sz="800" i="0" u="none" strike="noStrike" cap="none" normalizeH="0" baseline="0" dirty="0">
                <a:ln>
                  <a:noFill/>
                </a:ln>
                <a:effectLst/>
                <a:latin typeface="Cascadia Code" panose="020B0609020000020004" pitchFamily="49" charset="0"/>
                <a:ea typeface="Cascadia Code" panose="020B0609020000020004" pitchFamily="49" charset="0"/>
                <a:cs typeface="Cascadia Code" panose="020B0609020000020004" pitchFamily="49" charset="0"/>
              </a:rPr>
              <a:t>, Bremen, Germany </a:t>
            </a:r>
          </a:p>
        </p:txBody>
      </p:sp>
    </p:spTree>
    <p:extLst>
      <p:ext uri="{BB962C8B-B14F-4D97-AF65-F5344CB8AC3E}">
        <p14:creationId xmlns:p14="http://schemas.microsoft.com/office/powerpoint/2010/main" val="28663446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611AD-6450-60C7-7961-50F9DA335E9E}"/>
            </a:ext>
          </a:extLst>
        </p:cNvPr>
        <p:cNvGrpSpPr/>
        <p:nvPr/>
      </p:nvGrpSpPr>
      <p:grpSpPr>
        <a:xfrm>
          <a:off x="0" y="0"/>
          <a:ext cx="0" cy="0"/>
          <a:chOff x="0" y="0"/>
          <a:chExt cx="0" cy="0"/>
        </a:xfrm>
      </p:grpSpPr>
      <p:sp>
        <p:nvSpPr>
          <p:cNvPr id="11" name="Segnaposto data 4">
            <a:extLst>
              <a:ext uri="{FF2B5EF4-FFF2-40B4-BE49-F238E27FC236}">
                <a16:creationId xmlns:a16="http://schemas.microsoft.com/office/drawing/2014/main" id="{C7E36616-A1F7-01BA-2FBA-7812A16822B7}"/>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FF25E0B1-C2AB-972E-2C11-4EB4475D7C0E}"/>
              </a:ext>
            </a:extLst>
          </p:cNvPr>
          <p:cNvSpPr>
            <a:spLocks noGrp="1"/>
          </p:cNvSpPr>
          <p:nvPr>
            <p:ph type="sldNum" sz="quarter" idx="4"/>
          </p:nvPr>
        </p:nvSpPr>
        <p:spPr>
          <a:xfrm>
            <a:off x="11640833" y="6480175"/>
            <a:ext cx="551167" cy="377825"/>
          </a:xfrm>
        </p:spPr>
        <p:txBody>
          <a:bodyPr/>
          <a:lstStyle/>
          <a:p>
            <a:fld id="{82AC4A01-C473-4470-8FC2-AC0CC5F92D1E}" type="slidenum">
              <a:rPr lang="it-IT"/>
              <a:pPr/>
              <a:t>10</a:t>
            </a:fld>
            <a:endParaRPr lang="it-IT"/>
          </a:p>
        </p:txBody>
      </p:sp>
      <p:sp>
        <p:nvSpPr>
          <p:cNvPr id="2" name="Segnaposto piè di pagina 1">
            <a:extLst>
              <a:ext uri="{FF2B5EF4-FFF2-40B4-BE49-F238E27FC236}">
                <a16:creationId xmlns:a16="http://schemas.microsoft.com/office/drawing/2014/main" id="{368ECA3D-7EA0-C18E-7F94-015D04078B40}"/>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pic>
        <p:nvPicPr>
          <p:cNvPr id="3" name="Immagine 2" descr="Immagine che contiene stazionario, computer&#10;&#10;Descrizione generata automaticamente">
            <a:extLst>
              <a:ext uri="{FF2B5EF4-FFF2-40B4-BE49-F238E27FC236}">
                <a16:creationId xmlns:a16="http://schemas.microsoft.com/office/drawing/2014/main" id="{3AE4D864-ABE0-2188-8D59-2F8477B5EC12}"/>
              </a:ext>
            </a:extLst>
          </p:cNvPr>
          <p:cNvPicPr>
            <a:picLocks noChangeAspect="1"/>
          </p:cNvPicPr>
          <p:nvPr/>
        </p:nvPicPr>
        <p:blipFill rotWithShape="1">
          <a:blip r:embed="rId2">
            <a:extLst>
              <a:ext uri="{28A0092B-C50C-407E-A947-70E740481C1C}">
                <a14:useLocalDpi xmlns:a14="http://schemas.microsoft.com/office/drawing/2010/main" val="0"/>
              </a:ext>
            </a:extLst>
          </a:blip>
          <a:srcRect l="18872" t="41648" r="41318" b="24164"/>
          <a:stretch/>
        </p:blipFill>
        <p:spPr>
          <a:xfrm>
            <a:off x="281940" y="1997944"/>
            <a:ext cx="3442218" cy="3941340"/>
          </a:xfrm>
          <a:prstGeom prst="rect">
            <a:avLst/>
          </a:prstGeom>
          <a:effectLst>
            <a:softEdge rad="31750"/>
          </a:effectLst>
        </p:spPr>
      </p:pic>
      <p:pic>
        <p:nvPicPr>
          <p:cNvPr id="4" name="Immagine 3" descr="Immagine che contiene busta, stazionario&#10;&#10;Descrizione generata automaticamente">
            <a:extLst>
              <a:ext uri="{FF2B5EF4-FFF2-40B4-BE49-F238E27FC236}">
                <a16:creationId xmlns:a16="http://schemas.microsoft.com/office/drawing/2014/main" id="{0947338B-4AE1-6905-4359-F9E0C5D73129}"/>
              </a:ext>
            </a:extLst>
          </p:cNvPr>
          <p:cNvPicPr>
            <a:picLocks noChangeAspect="1"/>
          </p:cNvPicPr>
          <p:nvPr/>
        </p:nvPicPr>
        <p:blipFill rotWithShape="1">
          <a:blip r:embed="rId3">
            <a:extLst>
              <a:ext uri="{28A0092B-C50C-407E-A947-70E740481C1C}">
                <a14:useLocalDpi xmlns:a14="http://schemas.microsoft.com/office/drawing/2010/main" val="0"/>
              </a:ext>
            </a:extLst>
          </a:blip>
          <a:srcRect l="28589" t="23362" r="56660" b="43505"/>
          <a:stretch/>
        </p:blipFill>
        <p:spPr>
          <a:xfrm>
            <a:off x="3912104" y="1990725"/>
            <a:ext cx="2143433" cy="3967100"/>
          </a:xfrm>
          <a:prstGeom prst="rect">
            <a:avLst/>
          </a:prstGeom>
          <a:effectLst>
            <a:softEdge rad="31750"/>
          </a:effectLst>
        </p:spPr>
      </p:pic>
      <p:pic>
        <p:nvPicPr>
          <p:cNvPr id="5" name="Immagine 4" descr="Immagine che contiene stazionario, busta&#10;&#10;Descrizione generata automaticamente">
            <a:extLst>
              <a:ext uri="{FF2B5EF4-FFF2-40B4-BE49-F238E27FC236}">
                <a16:creationId xmlns:a16="http://schemas.microsoft.com/office/drawing/2014/main" id="{7684BB20-EB6A-1CC1-BEF5-0009A08533A5}"/>
              </a:ext>
            </a:extLst>
          </p:cNvPr>
          <p:cNvPicPr>
            <a:picLocks noChangeAspect="1"/>
          </p:cNvPicPr>
          <p:nvPr/>
        </p:nvPicPr>
        <p:blipFill rotWithShape="1">
          <a:blip r:embed="rId4">
            <a:extLst>
              <a:ext uri="{28A0092B-C50C-407E-A947-70E740481C1C}">
                <a14:useLocalDpi xmlns:a14="http://schemas.microsoft.com/office/drawing/2010/main" val="0"/>
              </a:ext>
            </a:extLst>
          </a:blip>
          <a:srcRect l="55927" t="40919" r="32989" b="34773"/>
          <a:stretch/>
        </p:blipFill>
        <p:spPr>
          <a:xfrm>
            <a:off x="6243483" y="1990724"/>
            <a:ext cx="1688882" cy="4007021"/>
          </a:xfrm>
          <a:prstGeom prst="rect">
            <a:avLst/>
          </a:prstGeom>
          <a:effectLst>
            <a:softEdge rad="31750"/>
          </a:effectLst>
        </p:spPr>
      </p:pic>
      <p:pic>
        <p:nvPicPr>
          <p:cNvPr id="6" name="Immagine 5" descr="Immagine che contiene stazionario, busta&#10;&#10;Descrizione generata automaticamente">
            <a:extLst>
              <a:ext uri="{FF2B5EF4-FFF2-40B4-BE49-F238E27FC236}">
                <a16:creationId xmlns:a16="http://schemas.microsoft.com/office/drawing/2014/main" id="{85BE99B9-07AA-1711-1096-5D0B35189AE0}"/>
              </a:ext>
            </a:extLst>
          </p:cNvPr>
          <p:cNvPicPr>
            <a:picLocks noChangeAspect="1"/>
          </p:cNvPicPr>
          <p:nvPr/>
        </p:nvPicPr>
        <p:blipFill rotWithShape="1">
          <a:blip r:embed="rId5">
            <a:extLst>
              <a:ext uri="{28A0092B-C50C-407E-A947-70E740481C1C}">
                <a14:useLocalDpi xmlns:a14="http://schemas.microsoft.com/office/drawing/2010/main" val="0"/>
              </a:ext>
            </a:extLst>
          </a:blip>
          <a:srcRect l="31561" t="24723" r="37051" b="18175"/>
          <a:stretch/>
        </p:blipFill>
        <p:spPr>
          <a:xfrm>
            <a:off x="8120312" y="1990724"/>
            <a:ext cx="1366685" cy="4004778"/>
          </a:xfrm>
          <a:prstGeom prst="rect">
            <a:avLst/>
          </a:prstGeom>
          <a:effectLst>
            <a:softEdge rad="31750"/>
          </a:effectLst>
        </p:spPr>
      </p:pic>
      <p:pic>
        <p:nvPicPr>
          <p:cNvPr id="7" name="Immagine 6" descr="Immagine che contiene stazionario, busta, scatola&#10;&#10;Descrizione generata automaticamente">
            <a:extLst>
              <a:ext uri="{FF2B5EF4-FFF2-40B4-BE49-F238E27FC236}">
                <a16:creationId xmlns:a16="http://schemas.microsoft.com/office/drawing/2014/main" id="{77378B80-F795-68D8-6CEF-01874E1756F3}"/>
              </a:ext>
            </a:extLst>
          </p:cNvPr>
          <p:cNvPicPr>
            <a:picLocks noChangeAspect="1"/>
          </p:cNvPicPr>
          <p:nvPr/>
        </p:nvPicPr>
        <p:blipFill rotWithShape="1">
          <a:blip r:embed="rId6">
            <a:extLst>
              <a:ext uri="{28A0092B-C50C-407E-A947-70E740481C1C}">
                <a14:useLocalDpi xmlns:a14="http://schemas.microsoft.com/office/drawing/2010/main" val="0"/>
              </a:ext>
            </a:extLst>
          </a:blip>
          <a:srcRect l="57727" t="25396" r="19983" b="42753"/>
          <a:stretch/>
        </p:blipFill>
        <p:spPr>
          <a:xfrm>
            <a:off x="9674944" y="1990724"/>
            <a:ext cx="2052895" cy="3985259"/>
          </a:xfrm>
          <a:prstGeom prst="rect">
            <a:avLst/>
          </a:prstGeom>
          <a:effectLst>
            <a:softEdge rad="31750"/>
          </a:effectLst>
        </p:spPr>
      </p:pic>
      <p:sp>
        <p:nvSpPr>
          <p:cNvPr id="13" name="CasellaDiTesto 12">
            <a:extLst>
              <a:ext uri="{FF2B5EF4-FFF2-40B4-BE49-F238E27FC236}">
                <a16:creationId xmlns:a16="http://schemas.microsoft.com/office/drawing/2014/main" id="{544B753F-E1F0-F49B-A24E-BFA8D7A56288}"/>
              </a:ext>
            </a:extLst>
          </p:cNvPr>
          <p:cNvSpPr txBox="1"/>
          <p:nvPr/>
        </p:nvSpPr>
        <p:spPr>
          <a:xfrm>
            <a:off x="5120640" y="122794"/>
            <a:ext cx="5547359" cy="461665"/>
          </a:xfrm>
          <a:prstGeom prst="rect">
            <a:avLst/>
          </a:prstGeom>
          <a:noFill/>
        </p:spPr>
        <p:txBody>
          <a:bodyPr wrap="square">
            <a:spAutoFit/>
          </a:bodyPr>
          <a:lstStyle/>
          <a:p>
            <a:r>
              <a:rPr lang="en-US"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 – First Release</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17" name="CasellaDiTesto 16">
            <a:extLst>
              <a:ext uri="{FF2B5EF4-FFF2-40B4-BE49-F238E27FC236}">
                <a16:creationId xmlns:a16="http://schemas.microsoft.com/office/drawing/2014/main" id="{0FDA760B-5F73-6627-7C75-C33CD59BC9DB}"/>
              </a:ext>
            </a:extLst>
          </p:cNvPr>
          <p:cNvSpPr txBox="1"/>
          <p:nvPr/>
        </p:nvSpPr>
        <p:spPr>
          <a:xfrm>
            <a:off x="5196840" y="1136322"/>
            <a:ext cx="1798320" cy="369332"/>
          </a:xfrm>
          <a:prstGeom prst="rect">
            <a:avLst/>
          </a:prstGeom>
          <a:noFill/>
        </p:spPr>
        <p:txBody>
          <a:bodyPr wrap="square">
            <a:spAutoFit/>
          </a:bodyPr>
          <a:lstStyle/>
          <a:p>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YOLO-v5</a:t>
            </a:r>
            <a:endParaRPr lang="it-IT"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435993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FAE55-F5F0-CBEF-26EE-88F7BEA5A303}"/>
            </a:ext>
          </a:extLst>
        </p:cNvPr>
        <p:cNvGrpSpPr/>
        <p:nvPr/>
      </p:nvGrpSpPr>
      <p:grpSpPr>
        <a:xfrm>
          <a:off x="0" y="0"/>
          <a:ext cx="0" cy="0"/>
          <a:chOff x="0" y="0"/>
          <a:chExt cx="0" cy="0"/>
        </a:xfrm>
      </p:grpSpPr>
      <p:sp>
        <p:nvSpPr>
          <p:cNvPr id="11" name="Segnaposto data 4">
            <a:extLst>
              <a:ext uri="{FF2B5EF4-FFF2-40B4-BE49-F238E27FC236}">
                <a16:creationId xmlns:a16="http://schemas.microsoft.com/office/drawing/2014/main" id="{20C2E816-6BE5-FDCE-A701-F8D7767B9FFD}"/>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B07533B7-EB92-F908-0F4A-5A8BFE59B6AF}"/>
              </a:ext>
            </a:extLst>
          </p:cNvPr>
          <p:cNvSpPr>
            <a:spLocks noGrp="1"/>
          </p:cNvSpPr>
          <p:nvPr>
            <p:ph type="sldNum" sz="quarter" idx="4"/>
          </p:nvPr>
        </p:nvSpPr>
        <p:spPr>
          <a:xfrm>
            <a:off x="11640833" y="6480175"/>
            <a:ext cx="551167" cy="377825"/>
          </a:xfrm>
        </p:spPr>
        <p:txBody>
          <a:bodyPr/>
          <a:lstStyle/>
          <a:p>
            <a:fld id="{82AC4A01-C473-4470-8FC2-AC0CC5F92D1E}" type="slidenum">
              <a:rPr lang="it-IT"/>
              <a:pPr/>
              <a:t>11</a:t>
            </a:fld>
            <a:endParaRPr lang="it-IT"/>
          </a:p>
        </p:txBody>
      </p:sp>
      <p:sp>
        <p:nvSpPr>
          <p:cNvPr id="2" name="Segnaposto piè di pagina 1">
            <a:extLst>
              <a:ext uri="{FF2B5EF4-FFF2-40B4-BE49-F238E27FC236}">
                <a16:creationId xmlns:a16="http://schemas.microsoft.com/office/drawing/2014/main" id="{0C859C61-3222-D628-631C-590D4D630359}"/>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pic>
        <p:nvPicPr>
          <p:cNvPr id="9" name="Immagine 8">
            <a:extLst>
              <a:ext uri="{FF2B5EF4-FFF2-40B4-BE49-F238E27FC236}">
                <a16:creationId xmlns:a16="http://schemas.microsoft.com/office/drawing/2014/main" id="{19C378CF-82F6-2AC6-F908-9F4B2B36EC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700" y="1307685"/>
            <a:ext cx="6280685" cy="5082797"/>
          </a:xfrm>
          <a:prstGeom prst="rect">
            <a:avLst/>
          </a:prstGeom>
        </p:spPr>
      </p:pic>
      <p:pic>
        <p:nvPicPr>
          <p:cNvPr id="13" name="Immagine 12">
            <a:extLst>
              <a:ext uri="{FF2B5EF4-FFF2-40B4-BE49-F238E27FC236}">
                <a16:creationId xmlns:a16="http://schemas.microsoft.com/office/drawing/2014/main" id="{D22D2612-FC1B-C627-2AC5-E01B8F38CB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7500" y="1307685"/>
            <a:ext cx="5336721" cy="5082797"/>
          </a:xfrm>
          <a:prstGeom prst="rect">
            <a:avLst/>
          </a:prstGeom>
        </p:spPr>
      </p:pic>
      <p:sp>
        <p:nvSpPr>
          <p:cNvPr id="14" name="CasellaDiTesto 13">
            <a:extLst>
              <a:ext uri="{FF2B5EF4-FFF2-40B4-BE49-F238E27FC236}">
                <a16:creationId xmlns:a16="http://schemas.microsoft.com/office/drawing/2014/main" id="{2E90B685-9B16-9DE1-02EA-38301E994143}"/>
              </a:ext>
            </a:extLst>
          </p:cNvPr>
          <p:cNvSpPr txBox="1"/>
          <p:nvPr/>
        </p:nvSpPr>
        <p:spPr>
          <a:xfrm>
            <a:off x="5120640" y="122794"/>
            <a:ext cx="5547359" cy="461665"/>
          </a:xfrm>
          <a:prstGeom prst="rect">
            <a:avLst/>
          </a:prstGeom>
          <a:noFill/>
        </p:spPr>
        <p:txBody>
          <a:bodyPr wrap="square">
            <a:spAutoFit/>
          </a:bodyPr>
          <a:lstStyle/>
          <a:p>
            <a:r>
              <a:rPr lang="en-US"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 – Second Release</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17" name="CasellaDiTesto 16">
            <a:extLst>
              <a:ext uri="{FF2B5EF4-FFF2-40B4-BE49-F238E27FC236}">
                <a16:creationId xmlns:a16="http://schemas.microsoft.com/office/drawing/2014/main" id="{18F7876B-272D-05FE-4309-56E6289DC06C}"/>
              </a:ext>
            </a:extLst>
          </p:cNvPr>
          <p:cNvSpPr txBox="1"/>
          <p:nvPr/>
        </p:nvSpPr>
        <p:spPr>
          <a:xfrm>
            <a:off x="4427150" y="761406"/>
            <a:ext cx="3337700" cy="369332"/>
          </a:xfrm>
          <a:prstGeom prst="rect">
            <a:avLst/>
          </a:prstGeom>
          <a:noFill/>
        </p:spPr>
        <p:txBody>
          <a:bodyPr wrap="square">
            <a:spAutoFit/>
          </a:bodyPr>
          <a:lstStyle/>
          <a:p>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Detectron2 – Mask-R-CNN</a:t>
            </a:r>
            <a:endParaRPr lang="it-IT"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3718638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66E48-3D03-2A8B-D030-E201012586E1}"/>
            </a:ext>
          </a:extLst>
        </p:cNvPr>
        <p:cNvGrpSpPr/>
        <p:nvPr/>
      </p:nvGrpSpPr>
      <p:grpSpPr>
        <a:xfrm>
          <a:off x="0" y="0"/>
          <a:ext cx="0" cy="0"/>
          <a:chOff x="0" y="0"/>
          <a:chExt cx="0" cy="0"/>
        </a:xfrm>
      </p:grpSpPr>
      <p:sp>
        <p:nvSpPr>
          <p:cNvPr id="11" name="Segnaposto data 4">
            <a:extLst>
              <a:ext uri="{FF2B5EF4-FFF2-40B4-BE49-F238E27FC236}">
                <a16:creationId xmlns:a16="http://schemas.microsoft.com/office/drawing/2014/main" id="{CDCEF436-6D56-9862-6192-2318D9C230C0}"/>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0CF03134-D662-E029-7675-636FD4EC1BDB}"/>
              </a:ext>
            </a:extLst>
          </p:cNvPr>
          <p:cNvSpPr>
            <a:spLocks noGrp="1"/>
          </p:cNvSpPr>
          <p:nvPr>
            <p:ph type="sldNum" sz="quarter" idx="4"/>
          </p:nvPr>
        </p:nvSpPr>
        <p:spPr>
          <a:xfrm>
            <a:off x="11640833" y="6480175"/>
            <a:ext cx="551167" cy="377825"/>
          </a:xfrm>
        </p:spPr>
        <p:txBody>
          <a:bodyPr/>
          <a:lstStyle/>
          <a:p>
            <a:fld id="{82AC4A01-C473-4470-8FC2-AC0CC5F92D1E}" type="slidenum">
              <a:rPr lang="it-IT"/>
              <a:pPr/>
              <a:t>12</a:t>
            </a:fld>
            <a:endParaRPr lang="it-IT"/>
          </a:p>
        </p:txBody>
      </p:sp>
      <p:sp>
        <p:nvSpPr>
          <p:cNvPr id="2" name="Segnaposto piè di pagina 1">
            <a:extLst>
              <a:ext uri="{FF2B5EF4-FFF2-40B4-BE49-F238E27FC236}">
                <a16:creationId xmlns:a16="http://schemas.microsoft.com/office/drawing/2014/main" id="{80AA8190-DFF6-D2E4-9B8E-40EFB51D6EE7}"/>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14" name="CasellaDiTesto 13">
            <a:extLst>
              <a:ext uri="{FF2B5EF4-FFF2-40B4-BE49-F238E27FC236}">
                <a16:creationId xmlns:a16="http://schemas.microsoft.com/office/drawing/2014/main" id="{0E5BC1A2-B0B1-DE9E-79C9-FCE1F6453E1E}"/>
              </a:ext>
            </a:extLst>
          </p:cNvPr>
          <p:cNvSpPr txBox="1"/>
          <p:nvPr/>
        </p:nvSpPr>
        <p:spPr>
          <a:xfrm>
            <a:off x="5120640" y="122794"/>
            <a:ext cx="5547359" cy="461665"/>
          </a:xfrm>
          <a:prstGeom prst="rect">
            <a:avLst/>
          </a:prstGeom>
          <a:noFill/>
        </p:spPr>
        <p:txBody>
          <a:bodyPr wrap="square">
            <a:spAutoFit/>
          </a:bodyPr>
          <a:lstStyle/>
          <a:p>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Take-Home Message</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3" name="CasellaDiTesto 2">
            <a:extLst>
              <a:ext uri="{FF2B5EF4-FFF2-40B4-BE49-F238E27FC236}">
                <a16:creationId xmlns:a16="http://schemas.microsoft.com/office/drawing/2014/main" id="{D5970028-04F6-26BF-9434-87D00C6BEC9F}"/>
              </a:ext>
            </a:extLst>
          </p:cNvPr>
          <p:cNvSpPr txBox="1"/>
          <p:nvPr/>
        </p:nvSpPr>
        <p:spPr>
          <a:xfrm>
            <a:off x="352115" y="2240975"/>
            <a:ext cx="11212518" cy="2554545"/>
          </a:xfrm>
          <a:prstGeom prst="rect">
            <a:avLst/>
          </a:prstGeom>
          <a:noFill/>
        </p:spPr>
        <p:txBody>
          <a:bodyPr wrap="square">
            <a:spAutoFit/>
          </a:bodyPr>
          <a:lstStyle/>
          <a:p>
            <a:pPr marL="285750" indent="-285750" algn="just">
              <a:buFont typeface="Arial" panose="020B0604020202020204" pitchFamily="34" charset="0"/>
              <a:buChar char="•"/>
            </a:pPr>
            <a:r>
              <a:rPr lang="en-US" sz="2000" dirty="0">
                <a:latin typeface="Cascadia Code" panose="020B0609020000020004" pitchFamily="49" charset="0"/>
                <a:ea typeface="Cascadia Code" panose="020B0609020000020004" pitchFamily="49" charset="0"/>
                <a:cs typeface="Cascadia Code" panose="020B0609020000020004" pitchFamily="49" charset="0"/>
              </a:rPr>
              <a:t>The End Goal: Full </a:t>
            </a:r>
            <a:r>
              <a:rPr lang="en-US" sz="2000" dirty="0" err="1">
                <a:latin typeface="Cascadia Code" panose="020B0609020000020004" pitchFamily="49" charset="0"/>
                <a:ea typeface="Cascadia Code" panose="020B0609020000020004" pitchFamily="49" charset="0"/>
                <a:cs typeface="Cascadia Code" panose="020B0609020000020004" pitchFamily="49" charset="0"/>
              </a:rPr>
              <a:t>MLOps</a:t>
            </a:r>
            <a:r>
              <a:rPr lang="en-US" sz="2000" dirty="0">
                <a:latin typeface="Cascadia Code" panose="020B0609020000020004" pitchFamily="49" charset="0"/>
                <a:ea typeface="Cascadia Code" panose="020B0609020000020004" pitchFamily="49" charset="0"/>
                <a:cs typeface="Cascadia Code" panose="020B0609020000020004" pitchFamily="49" charset="0"/>
              </a:rPr>
              <a:t> and strict deployment standards remain the ultimate horizon.</a:t>
            </a:r>
          </a:p>
          <a:p>
            <a:pPr marL="285750" indent="-285750" algn="just">
              <a:buFont typeface="Arial" panose="020B0604020202020204" pitchFamily="34" charset="0"/>
              <a:buChar char="•"/>
            </a:pPr>
            <a:endParaRPr lang="en-US" sz="2000"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lgn="just">
              <a:buFont typeface="Arial" panose="020B0604020202020204" pitchFamily="34" charset="0"/>
              <a:buChar char="•"/>
            </a:pPr>
            <a:r>
              <a:rPr lang="en-US" sz="2000" dirty="0">
                <a:latin typeface="Cascadia Code" panose="020B0609020000020004" pitchFamily="49" charset="0"/>
                <a:ea typeface="Cascadia Code" panose="020B0609020000020004" pitchFamily="49" charset="0"/>
                <a:cs typeface="Cascadia Code" panose="020B0609020000020004" pitchFamily="49" charset="0"/>
              </a:rPr>
              <a:t>The Pragmatic Middle Ground: </a:t>
            </a:r>
            <a:r>
              <a:rPr lang="en-US" sz="2000" dirty="0" err="1">
                <a:latin typeface="Cascadia Code" panose="020B0609020000020004" pitchFamily="49" charset="0"/>
                <a:ea typeface="Cascadia Code" panose="020B0609020000020004" pitchFamily="49" charset="0"/>
                <a:cs typeface="Cascadia Code" panose="020B0609020000020004" pitchFamily="49" charset="0"/>
              </a:rPr>
              <a:t>Dockerized</a:t>
            </a:r>
            <a:r>
              <a:rPr lang="en-US" sz="2000" dirty="0">
                <a:latin typeface="Cascadia Code" panose="020B0609020000020004" pitchFamily="49" charset="0"/>
                <a:ea typeface="Cascadia Code" panose="020B0609020000020004" pitchFamily="49" charset="0"/>
                <a:cs typeface="Cascadia Code" panose="020B0609020000020004" pitchFamily="49" charset="0"/>
              </a:rPr>
              <a:t>, reproducible scripts are a massive leap forward from the standard "messy notebook".</a:t>
            </a:r>
          </a:p>
          <a:p>
            <a:pPr marL="285750" indent="-285750" algn="just">
              <a:buFont typeface="Arial" panose="020B0604020202020204" pitchFamily="34" charset="0"/>
              <a:buChar char="•"/>
            </a:pPr>
            <a:endParaRPr lang="en-US" sz="2000"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lgn="just">
              <a:buFont typeface="Arial" panose="020B0604020202020204" pitchFamily="34" charset="0"/>
              <a:buChar char="•"/>
            </a:pPr>
            <a:r>
              <a:rPr lang="en-US" sz="2000" dirty="0">
                <a:latin typeface="Cascadia Code" panose="020B0609020000020004" pitchFamily="49" charset="0"/>
                <a:ea typeface="Cascadia Code" panose="020B0609020000020004" pitchFamily="49" charset="0"/>
                <a:cs typeface="Cascadia Code" panose="020B0609020000020004" pitchFamily="49" charset="0"/>
              </a:rPr>
              <a:t>Community First: True impact comes from building accessible tools researchers can actually use to do science. FAIR Principles!</a:t>
            </a:r>
            <a:endParaRPr lang="it-IT" sz="2000" dirty="0">
              <a:latin typeface="Cascadia Code" panose="020B0609020000020004" pitchFamily="49" charset="0"/>
              <a:ea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340737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4">
            <a:extLst>
              <a:ext uri="{FF2B5EF4-FFF2-40B4-BE49-F238E27FC236}">
                <a16:creationId xmlns:a16="http://schemas.microsoft.com/office/drawing/2014/main" id="{5DDA8F25-5EA2-51C2-E2FF-39A319986690}"/>
              </a:ext>
            </a:extLst>
          </p:cNvPr>
          <p:cNvSpPr txBox="1">
            <a:spLocks/>
          </p:cNvSpPr>
          <p:nvPr/>
        </p:nvSpPr>
        <p:spPr>
          <a:xfrm>
            <a:off x="9964433" y="6480175"/>
            <a:ext cx="1600200"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04033A4-D865-4D20-8206-80827CB399E8}" type="datetime1">
              <a:rPr lang="it-IT" smtClean="0"/>
              <a:pPr/>
              <a:t>13/04/2026</a:t>
            </a:fld>
            <a:endParaRPr lang="it-IT"/>
          </a:p>
        </p:txBody>
      </p:sp>
      <p:sp>
        <p:nvSpPr>
          <p:cNvPr id="3" name="Segnaposto numero diapositiva 5">
            <a:extLst>
              <a:ext uri="{FF2B5EF4-FFF2-40B4-BE49-F238E27FC236}">
                <a16:creationId xmlns:a16="http://schemas.microsoft.com/office/drawing/2014/main" id="{0577D7BD-C7DB-D783-77D5-442FBC18579F}"/>
              </a:ext>
            </a:extLst>
          </p:cNvPr>
          <p:cNvSpPr txBox="1">
            <a:spLocks/>
          </p:cNvSpPr>
          <p:nvPr/>
        </p:nvSpPr>
        <p:spPr>
          <a:xfrm>
            <a:off x="11640833" y="6480175"/>
            <a:ext cx="551167" cy="377825"/>
          </a:xfrm>
          <a:prstGeom prst="rect">
            <a:avLst/>
          </a:prstGeom>
        </p:spPr>
        <p:txBody>
          <a:bodyPr vert="horz" lIns="91440" tIns="45720" rIns="91440" bIns="45720" rtlCol="0" anchor="ctr"/>
          <a:lstStyle>
            <a:defPPr>
              <a:defRPr lang="en-US"/>
            </a:defPPr>
            <a:lvl1pPr marL="0" algn="r" defTabSz="457200" rtl="0" eaLnBrk="1" latinLnBrk="0" hangingPunct="1">
              <a:defRPr sz="1000" b="0" i="0" kern="1200">
                <a:solidFill>
                  <a:schemeClr val="tx1"/>
                </a:solidFill>
                <a:effectLst/>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2AC4A01-C473-4470-8FC2-AC0CC5F92D1E}" type="slidenum">
              <a:rPr lang="it-IT" smtClean="0"/>
              <a:pPr/>
              <a:t>13</a:t>
            </a:fld>
            <a:endParaRPr lang="it-IT"/>
          </a:p>
        </p:txBody>
      </p:sp>
      <p:sp>
        <p:nvSpPr>
          <p:cNvPr id="4" name="Segnaposto data 3">
            <a:extLst>
              <a:ext uri="{FF2B5EF4-FFF2-40B4-BE49-F238E27FC236}">
                <a16:creationId xmlns:a16="http://schemas.microsoft.com/office/drawing/2014/main" id="{384A03DB-B346-F229-BC65-B9EEF647FA8C}"/>
              </a:ext>
            </a:extLst>
          </p:cNvPr>
          <p:cNvSpPr>
            <a:spLocks noGrp="1"/>
          </p:cNvSpPr>
          <p:nvPr>
            <p:ph type="dt" sz="half" idx="2"/>
          </p:nvPr>
        </p:nvSpPr>
        <p:spPr>
          <a:xfrm>
            <a:off x="9916810" y="6581001"/>
            <a:ext cx="1600200" cy="276999"/>
          </a:xfrm>
        </p:spPr>
        <p:txBody>
          <a:bodyPr/>
          <a:lstStyle/>
          <a:p>
            <a:fld id="{64BC8596-5E55-4331-850F-5FCE05C4F11D}" type="datetime1">
              <a:rPr lang="it-IT" smtClean="0"/>
              <a:t>13/04/2026</a:t>
            </a:fld>
            <a:endParaRPr lang="it-IT"/>
          </a:p>
        </p:txBody>
      </p:sp>
      <p:sp>
        <p:nvSpPr>
          <p:cNvPr id="7" name="Segnaposto numero diapositiva 6">
            <a:extLst>
              <a:ext uri="{FF2B5EF4-FFF2-40B4-BE49-F238E27FC236}">
                <a16:creationId xmlns:a16="http://schemas.microsoft.com/office/drawing/2014/main" id="{3978EADD-FE57-F16A-565A-DE29AD9A08E7}"/>
              </a:ext>
            </a:extLst>
          </p:cNvPr>
          <p:cNvSpPr>
            <a:spLocks noGrp="1"/>
          </p:cNvSpPr>
          <p:nvPr>
            <p:ph type="sldNum" sz="quarter" idx="4"/>
          </p:nvPr>
        </p:nvSpPr>
        <p:spPr>
          <a:xfrm>
            <a:off x="11593210" y="6581001"/>
            <a:ext cx="551167" cy="276999"/>
          </a:xfrm>
        </p:spPr>
        <p:txBody>
          <a:bodyPr/>
          <a:lstStyle/>
          <a:p>
            <a:fld id="{82AC4A01-C473-4470-8FC2-AC0CC5F92D1E}" type="slidenum">
              <a:rPr lang="it-IT" smtClean="0"/>
              <a:t>13</a:t>
            </a:fld>
            <a:endParaRPr lang="it-IT"/>
          </a:p>
        </p:txBody>
      </p:sp>
      <p:sp>
        <p:nvSpPr>
          <p:cNvPr id="8" name="Segnaposto piè di pagina 7">
            <a:extLst>
              <a:ext uri="{FF2B5EF4-FFF2-40B4-BE49-F238E27FC236}">
                <a16:creationId xmlns:a16="http://schemas.microsoft.com/office/drawing/2014/main" id="{6958996A-7FD6-E145-D6FE-26C7E9DB93BE}"/>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pic>
        <p:nvPicPr>
          <p:cNvPr id="9" name="Picture 13" descr="A circular red and white circular object with a black background&#10;&#10;Description automatically generated">
            <a:extLst>
              <a:ext uri="{FF2B5EF4-FFF2-40B4-BE49-F238E27FC236}">
                <a16:creationId xmlns:a16="http://schemas.microsoft.com/office/drawing/2014/main" id="{2B836927-7F6C-856C-67A4-4E889B4F4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21418" y="2771577"/>
            <a:ext cx="2255631" cy="2255631"/>
          </a:xfrm>
          <a:prstGeom prst="rect">
            <a:avLst/>
          </a:prstGeom>
        </p:spPr>
      </p:pic>
      <p:sp>
        <p:nvSpPr>
          <p:cNvPr id="13" name="CasellaDiTesto 12">
            <a:extLst>
              <a:ext uri="{FF2B5EF4-FFF2-40B4-BE49-F238E27FC236}">
                <a16:creationId xmlns:a16="http://schemas.microsoft.com/office/drawing/2014/main" id="{D7C29A32-AD92-3F28-E0D3-6D687914D5FC}"/>
              </a:ext>
            </a:extLst>
          </p:cNvPr>
          <p:cNvSpPr txBox="1"/>
          <p:nvPr/>
        </p:nvSpPr>
        <p:spPr>
          <a:xfrm>
            <a:off x="4684479" y="3136612"/>
            <a:ext cx="2823042" cy="584775"/>
          </a:xfrm>
          <a:prstGeom prst="rect">
            <a:avLst/>
          </a:prstGeom>
          <a:noFill/>
        </p:spPr>
        <p:txBody>
          <a:bodyPr wrap="square">
            <a:spAutoFit/>
          </a:bodyPr>
          <a:lstStyle/>
          <a:p>
            <a:r>
              <a:rPr lang="en-US" sz="3200" dirty="0">
                <a:latin typeface="Cascadia Code SemiBold" panose="020B0609020000020004" pitchFamily="49" charset="0"/>
                <a:ea typeface="Cascadia Code SemiBold" panose="020B0609020000020004" pitchFamily="49" charset="0"/>
                <a:cs typeface="Cascadia Code SemiBold" panose="020B0609020000020004" pitchFamily="49" charset="0"/>
              </a:rPr>
              <a:t>Thank you!</a:t>
            </a:r>
            <a:endParaRPr lang="it-IT" sz="32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15" name="CasellaDiTesto 14">
            <a:extLst>
              <a:ext uri="{FF2B5EF4-FFF2-40B4-BE49-F238E27FC236}">
                <a16:creationId xmlns:a16="http://schemas.microsoft.com/office/drawing/2014/main" id="{8A1C28E4-D4A7-F258-A3EC-64F6D7941D8C}"/>
              </a:ext>
            </a:extLst>
          </p:cNvPr>
          <p:cNvSpPr txBox="1"/>
          <p:nvPr/>
        </p:nvSpPr>
        <p:spPr>
          <a:xfrm>
            <a:off x="9311008" y="5083474"/>
            <a:ext cx="2076450" cy="369332"/>
          </a:xfrm>
          <a:prstGeom prst="rect">
            <a:avLst/>
          </a:prstGeom>
          <a:noFill/>
        </p:spPr>
        <p:txBody>
          <a:bodyPr wrap="square">
            <a:spAutoFit/>
          </a:bodyPr>
          <a:lstStyle/>
          <a:p>
            <a:r>
              <a:rPr lang="en-US"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endParaRPr lang="it-IT"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18" name="CasellaDiTesto 17">
            <a:extLst>
              <a:ext uri="{FF2B5EF4-FFF2-40B4-BE49-F238E27FC236}">
                <a16:creationId xmlns:a16="http://schemas.microsoft.com/office/drawing/2014/main" id="{42EEDD5F-EE41-C211-99DE-265214FD1A75}"/>
              </a:ext>
            </a:extLst>
          </p:cNvPr>
          <p:cNvSpPr txBox="1"/>
          <p:nvPr/>
        </p:nvSpPr>
        <p:spPr>
          <a:xfrm>
            <a:off x="2534359" y="5693738"/>
            <a:ext cx="7534849" cy="646331"/>
          </a:xfrm>
          <a:prstGeom prst="rect">
            <a:avLst/>
          </a:prstGeom>
          <a:noFill/>
        </p:spPr>
        <p:txBody>
          <a:bodyPr wrap="square">
            <a:spAutoFit/>
          </a:bodyPr>
          <a:lstStyle/>
          <a:p>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hlinkClick r:id="rId3"/>
              </a:rPr>
              <a:t>giacomo.nodjoumi@inaf.it</a:t>
            </a:r>
            <a:r>
              <a:rPr lang="en-US" dirty="0">
                <a:latin typeface="Cascadia Code SemiBold" panose="020B0609020000020004" pitchFamily="49" charset="0"/>
                <a:ea typeface="Cascadia Code SemiBold" panose="020B0609020000020004" pitchFamily="49" charset="0"/>
                <a:cs typeface="Cascadia Code SemiBold" panose="020B0609020000020004" pitchFamily="49" charset="0"/>
              </a:rPr>
              <a:t> - giacomo.nodjoumi@ssdc.asi.it</a:t>
            </a:r>
            <a:endParaRPr lang="it-IT"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a:p>
            <a:endParaRPr lang="it-IT"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398989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a:extLst>
              <a:ext uri="{FF2B5EF4-FFF2-40B4-BE49-F238E27FC236}">
                <a16:creationId xmlns:a16="http://schemas.microsoft.com/office/drawing/2014/main" id="{853E78E7-D96A-725A-FF76-6FAABB44C6C4}"/>
              </a:ext>
            </a:extLst>
          </p:cNvPr>
          <p:cNvSpPr>
            <a:spLocks noGrp="1"/>
          </p:cNvSpPr>
          <p:nvPr>
            <p:ph type="dt" sz="half" idx="2"/>
          </p:nvPr>
        </p:nvSpPr>
        <p:spPr/>
        <p:txBody>
          <a:bodyPr/>
          <a:lstStyle/>
          <a:p>
            <a:fld id="{54B1C760-D325-4DE7-AD93-D72B27C51410}" type="datetime1">
              <a:rPr lang="it-IT" smtClean="0"/>
              <a:t>13/04/2026</a:t>
            </a:fld>
            <a:endParaRPr lang="it-IT"/>
          </a:p>
        </p:txBody>
      </p:sp>
      <p:sp>
        <p:nvSpPr>
          <p:cNvPr id="5" name="Segnaposto piè di pagina 4">
            <a:extLst>
              <a:ext uri="{FF2B5EF4-FFF2-40B4-BE49-F238E27FC236}">
                <a16:creationId xmlns:a16="http://schemas.microsoft.com/office/drawing/2014/main" id="{E9E298E1-105D-5D5C-2E7B-B004CB32AA83}"/>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6" name="Segnaposto numero diapositiva 5">
            <a:extLst>
              <a:ext uri="{FF2B5EF4-FFF2-40B4-BE49-F238E27FC236}">
                <a16:creationId xmlns:a16="http://schemas.microsoft.com/office/drawing/2014/main" id="{261B74C8-4A97-25AE-4E9B-48F45E86A97E}"/>
              </a:ext>
            </a:extLst>
          </p:cNvPr>
          <p:cNvSpPr>
            <a:spLocks noGrp="1"/>
          </p:cNvSpPr>
          <p:nvPr>
            <p:ph type="sldNum" sz="quarter" idx="4"/>
          </p:nvPr>
        </p:nvSpPr>
        <p:spPr/>
        <p:txBody>
          <a:bodyPr/>
          <a:lstStyle/>
          <a:p>
            <a:fld id="{82AC4A01-C473-4470-8FC2-AC0CC5F92D1E}" type="slidenum">
              <a:rPr lang="it-IT" smtClean="0"/>
              <a:t>2</a:t>
            </a:fld>
            <a:endParaRPr lang="it-IT"/>
          </a:p>
        </p:txBody>
      </p:sp>
      <p:sp>
        <p:nvSpPr>
          <p:cNvPr id="12" name="CasellaDiTesto 11">
            <a:extLst>
              <a:ext uri="{FF2B5EF4-FFF2-40B4-BE49-F238E27FC236}">
                <a16:creationId xmlns:a16="http://schemas.microsoft.com/office/drawing/2014/main" id="{7E0D58D0-EFE1-9AAA-402E-E0651D544734}"/>
              </a:ext>
            </a:extLst>
          </p:cNvPr>
          <p:cNvSpPr txBox="1"/>
          <p:nvPr/>
        </p:nvSpPr>
        <p:spPr>
          <a:xfrm>
            <a:off x="325536" y="2368100"/>
            <a:ext cx="5653278" cy="212179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b="1" dirty="0" err="1">
                <a:latin typeface="Cascadia Code" panose="020B0609020000020004" pitchFamily="49" charset="0"/>
                <a:ea typeface="Cascadia Code" panose="020B0609020000020004" pitchFamily="49" charset="0"/>
                <a:cs typeface="Cascadia Code" panose="020B0609020000020004" pitchFamily="49" charset="0"/>
              </a:rPr>
              <a:t>What</a:t>
            </a:r>
            <a:r>
              <a:rPr lang="it-IT" b="1" dirty="0">
                <a:latin typeface="Cascadia Code" panose="020B0609020000020004" pitchFamily="49" charset="0"/>
                <a:ea typeface="Cascadia Code" panose="020B0609020000020004" pitchFamily="49" charset="0"/>
                <a:cs typeface="Cascadia Code" panose="020B0609020000020004" pitchFamily="49" charset="0"/>
              </a:rPr>
              <a:t>:</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Steep-walled</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collapse</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depressions</a:t>
            </a:r>
            <a:r>
              <a:rPr lang="it-IT" dirty="0">
                <a:latin typeface="Cascadia Code" panose="020B0609020000020004" pitchFamily="49" charset="0"/>
                <a:ea typeface="Cascadia Code" panose="020B0609020000020004" pitchFamily="49" charset="0"/>
                <a:cs typeface="Cascadia Code" panose="020B0609020000020004" pitchFamily="49" charset="0"/>
              </a:rPr>
              <a:t> on </a:t>
            </a:r>
            <a:r>
              <a:rPr lang="it-IT" dirty="0" err="1">
                <a:latin typeface="Cascadia Code" panose="020B0609020000020004" pitchFamily="49" charset="0"/>
                <a:ea typeface="Cascadia Code" panose="020B0609020000020004" pitchFamily="49" charset="0"/>
                <a:cs typeface="Cascadia Code" panose="020B0609020000020004" pitchFamily="49" charset="0"/>
              </a:rPr>
              <a:t>planetary</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surfaces</a:t>
            </a:r>
            <a:r>
              <a:rPr lang="it-IT" dirty="0">
                <a:latin typeface="Cascadia Code" panose="020B0609020000020004" pitchFamily="49" charset="0"/>
                <a:ea typeface="Cascadia Code" panose="020B0609020000020004" pitchFamily="49" charset="0"/>
                <a:cs typeface="Cascadia Code" panose="020B0609020000020004" pitchFamily="49" charset="0"/>
              </a:rPr>
              <a:t>.</a:t>
            </a:r>
          </a:p>
          <a:p>
            <a:pPr marL="285750" indent="-285750">
              <a:lnSpc>
                <a:spcPct val="150000"/>
              </a:lnSpc>
              <a:buFont typeface="Arial" panose="020B0604020202020204" pitchFamily="34" charset="0"/>
              <a:buChar char="•"/>
            </a:pPr>
            <a:endParaRPr lang="it-IT"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lnSpc>
                <a:spcPct val="150000"/>
              </a:lnSpc>
              <a:buFont typeface="Arial" panose="020B0604020202020204" pitchFamily="34" charset="0"/>
              <a:buChar char="•"/>
            </a:pPr>
            <a:r>
              <a:rPr lang="it-IT" b="1" dirty="0" err="1">
                <a:latin typeface="Cascadia Code" panose="020B0609020000020004" pitchFamily="49" charset="0"/>
                <a:ea typeface="Cascadia Code" panose="020B0609020000020004" pitchFamily="49" charset="0"/>
                <a:cs typeface="Cascadia Code" panose="020B0609020000020004" pitchFamily="49" charset="0"/>
              </a:rPr>
              <a:t>Why</a:t>
            </a:r>
            <a:r>
              <a:rPr lang="it-IT" b="1" dirty="0">
                <a:latin typeface="Cascadia Code" panose="020B0609020000020004" pitchFamily="49" charset="0"/>
                <a:ea typeface="Cascadia Code" panose="020B0609020000020004" pitchFamily="49" charset="0"/>
                <a:cs typeface="Cascadia Code" panose="020B0609020000020004" pitchFamily="49" charset="0"/>
              </a:rPr>
              <a:t>:</a:t>
            </a:r>
            <a:r>
              <a:rPr lang="it-IT" dirty="0">
                <a:latin typeface="Cascadia Code" panose="020B0609020000020004" pitchFamily="49" charset="0"/>
                <a:ea typeface="Cascadia Code" panose="020B0609020000020004" pitchFamily="49" charset="0"/>
                <a:cs typeface="Cascadia Code" panose="020B0609020000020004" pitchFamily="49" charset="0"/>
              </a:rPr>
              <a:t> Lava tube </a:t>
            </a:r>
            <a:r>
              <a:rPr lang="it-IT" dirty="0" err="1">
                <a:latin typeface="Cascadia Code" panose="020B0609020000020004" pitchFamily="49" charset="0"/>
                <a:ea typeface="Cascadia Code" panose="020B0609020000020004" pitchFamily="49" charset="0"/>
                <a:cs typeface="Cascadia Code" panose="020B0609020000020004" pitchFamily="49" charset="0"/>
              </a:rPr>
              <a:t>entrances</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natural</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radiation</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shielding</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astrobiology</a:t>
            </a:r>
            <a:r>
              <a:rPr lang="it-IT" dirty="0">
                <a:latin typeface="Cascadia Code" panose="020B0609020000020004" pitchFamily="49" charset="0"/>
                <a:ea typeface="Cascadia Code" panose="020B0609020000020004" pitchFamily="49" charset="0"/>
                <a:cs typeface="Cascadia Code" panose="020B0609020000020004" pitchFamily="49" charset="0"/>
              </a:rPr>
              <a:t>.</a:t>
            </a:r>
          </a:p>
        </p:txBody>
      </p:sp>
      <p:pic>
        <p:nvPicPr>
          <p:cNvPr id="13" name="Immagine 12" descr="Immagine che contiene roccia, esterni, erba, roccioso&#10;&#10;Descrizione generata automaticamente">
            <a:extLst>
              <a:ext uri="{FF2B5EF4-FFF2-40B4-BE49-F238E27FC236}">
                <a16:creationId xmlns:a16="http://schemas.microsoft.com/office/drawing/2014/main" id="{160E33FC-D9F3-34C6-7583-78D2FBA80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3188" y="1037562"/>
            <a:ext cx="2614759" cy="2088743"/>
          </a:xfrm>
          <a:prstGeom prst="rect">
            <a:avLst/>
          </a:prstGeom>
          <a:effectLst>
            <a:softEdge rad="31750"/>
          </a:effectLst>
        </p:spPr>
      </p:pic>
      <p:pic>
        <p:nvPicPr>
          <p:cNvPr id="14" name="Immagine 13" descr="Immagine che contiene edificio, vecchio, mattone, sedendo&#10;&#10;Descrizione generata automaticamente">
            <a:extLst>
              <a:ext uri="{FF2B5EF4-FFF2-40B4-BE49-F238E27FC236}">
                <a16:creationId xmlns:a16="http://schemas.microsoft.com/office/drawing/2014/main" id="{7575DFB1-15E0-CCDE-B154-0679DD918204}"/>
              </a:ext>
            </a:extLst>
          </p:cNvPr>
          <p:cNvPicPr>
            <a:picLocks noChangeAspect="1"/>
          </p:cNvPicPr>
          <p:nvPr/>
        </p:nvPicPr>
        <p:blipFill rotWithShape="1">
          <a:blip r:embed="rId3">
            <a:extLst>
              <a:ext uri="{28A0092B-C50C-407E-A947-70E740481C1C}">
                <a14:useLocalDpi xmlns:a14="http://schemas.microsoft.com/office/drawing/2010/main" val="0"/>
              </a:ext>
            </a:extLst>
          </a:blip>
          <a:srcRect l="14706" r="21143"/>
          <a:stretch>
            <a:fillRect/>
          </a:stretch>
        </p:blipFill>
        <p:spPr>
          <a:xfrm>
            <a:off x="9251705" y="1772110"/>
            <a:ext cx="2614759" cy="2088743"/>
          </a:xfrm>
          <a:prstGeom prst="rect">
            <a:avLst/>
          </a:prstGeom>
          <a:effectLst>
            <a:softEdge rad="31750"/>
          </a:effectLst>
        </p:spPr>
      </p:pic>
      <p:pic>
        <p:nvPicPr>
          <p:cNvPr id="15" name="Immagine 14" descr="Immagine che contiene edificio, pietra, ciambella, marrone&#10;&#10;Descrizione generata automaticamente">
            <a:extLst>
              <a:ext uri="{FF2B5EF4-FFF2-40B4-BE49-F238E27FC236}">
                <a16:creationId xmlns:a16="http://schemas.microsoft.com/office/drawing/2014/main" id="{96B4121C-F6F5-675C-5C23-66FC0D535E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001" y="3429000"/>
            <a:ext cx="2614759" cy="1861094"/>
          </a:xfrm>
          <a:prstGeom prst="rect">
            <a:avLst/>
          </a:prstGeom>
          <a:effectLst>
            <a:softEdge rad="31750"/>
          </a:effectLst>
        </p:spPr>
      </p:pic>
      <p:pic>
        <p:nvPicPr>
          <p:cNvPr id="24" name="Immagine 23" descr="Immagine che contiene esterni, acqua, roccia, inpiedi&#10;&#10;Descrizione generata automaticamente">
            <a:extLst>
              <a:ext uri="{FF2B5EF4-FFF2-40B4-BE49-F238E27FC236}">
                <a16:creationId xmlns:a16="http://schemas.microsoft.com/office/drawing/2014/main" id="{15AB4E8F-CC42-F965-D696-5AB1A3C77E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43375" y="4186092"/>
            <a:ext cx="2614759" cy="1724824"/>
          </a:xfrm>
          <a:prstGeom prst="rect">
            <a:avLst/>
          </a:prstGeom>
          <a:effectLst>
            <a:softEdge rad="31750"/>
          </a:effectLst>
        </p:spPr>
      </p:pic>
      <p:sp>
        <p:nvSpPr>
          <p:cNvPr id="26" name="CasellaDiTesto 25">
            <a:extLst>
              <a:ext uri="{FF2B5EF4-FFF2-40B4-BE49-F238E27FC236}">
                <a16:creationId xmlns:a16="http://schemas.microsoft.com/office/drawing/2014/main" id="{CA733EC3-8D19-5BDC-3EAD-A53A73A880B3}"/>
              </a:ext>
            </a:extLst>
          </p:cNvPr>
          <p:cNvSpPr txBox="1"/>
          <p:nvPr/>
        </p:nvSpPr>
        <p:spPr>
          <a:xfrm>
            <a:off x="5120641" y="122794"/>
            <a:ext cx="5303520" cy="461665"/>
          </a:xfrm>
          <a:prstGeom prst="rect">
            <a:avLst/>
          </a:prstGeom>
          <a:noFill/>
        </p:spPr>
        <p:txBody>
          <a:bodyPr wrap="square">
            <a:spAutoFit/>
          </a:bodyPr>
          <a:lstStyle/>
          <a:p>
            <a:r>
              <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Target: Pits &amp; </a:t>
            </a:r>
            <a:r>
              <a:rPr lang="it-IT"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Skylights</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28" name="CasellaDiTesto 27">
            <a:extLst>
              <a:ext uri="{FF2B5EF4-FFF2-40B4-BE49-F238E27FC236}">
                <a16:creationId xmlns:a16="http://schemas.microsoft.com/office/drawing/2014/main" id="{5281CCE6-01FB-05F9-829B-50415FA0385A}"/>
              </a:ext>
            </a:extLst>
          </p:cNvPr>
          <p:cNvSpPr txBox="1"/>
          <p:nvPr/>
        </p:nvSpPr>
        <p:spPr>
          <a:xfrm>
            <a:off x="325536" y="2160350"/>
            <a:ext cx="4621520" cy="3368294"/>
          </a:xfrm>
          <a:prstGeom prst="rect">
            <a:avLst/>
          </a:prstGeom>
          <a:noFill/>
        </p:spPr>
        <p:txBody>
          <a:bodyPr wrap="square">
            <a:spAutoFit/>
          </a:bodyPr>
          <a:lstStyle/>
          <a:p>
            <a:pPr marL="285750" indent="-285750">
              <a:lnSpc>
                <a:spcPct val="150000"/>
              </a:lnSpc>
              <a:buFont typeface="Arial" panose="020B0604020202020204" pitchFamily="34" charset="0"/>
              <a:buChar char="•"/>
            </a:pPr>
            <a:r>
              <a:rPr lang="it-IT" b="1" dirty="0">
                <a:latin typeface="Cascadia Code" panose="020B0609020000020004" pitchFamily="49" charset="0"/>
                <a:ea typeface="Cascadia Code" panose="020B0609020000020004" pitchFamily="49" charset="0"/>
                <a:cs typeface="Cascadia Code" panose="020B0609020000020004" pitchFamily="49" charset="0"/>
              </a:rPr>
              <a:t>The </a:t>
            </a:r>
            <a:r>
              <a:rPr lang="it-IT" b="1" dirty="0" err="1">
                <a:latin typeface="Cascadia Code" panose="020B0609020000020004" pitchFamily="49" charset="0"/>
                <a:ea typeface="Cascadia Code" panose="020B0609020000020004" pitchFamily="49" charset="0"/>
                <a:cs typeface="Cascadia Code" panose="020B0609020000020004" pitchFamily="49" charset="0"/>
              </a:rPr>
              <a:t>Problem</a:t>
            </a:r>
            <a:r>
              <a:rPr lang="it-IT" b="1" dirty="0">
                <a:latin typeface="Cascadia Code" panose="020B0609020000020004" pitchFamily="49" charset="0"/>
                <a:ea typeface="Cascadia Code" panose="020B0609020000020004" pitchFamily="49" charset="0"/>
                <a:cs typeface="Cascadia Code" panose="020B0609020000020004" pitchFamily="49" charset="0"/>
              </a:rPr>
              <a:t>:</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Current</a:t>
            </a:r>
            <a:r>
              <a:rPr lang="it-IT" dirty="0">
                <a:latin typeface="Cascadia Code" panose="020B0609020000020004" pitchFamily="49" charset="0"/>
                <a:ea typeface="Cascadia Code" panose="020B0609020000020004" pitchFamily="49" charset="0"/>
                <a:cs typeface="Cascadia Code" panose="020B0609020000020004" pitchFamily="49" charset="0"/>
              </a:rPr>
              <a:t> databases are just point </a:t>
            </a:r>
            <a:r>
              <a:rPr lang="it-IT" dirty="0" err="1">
                <a:latin typeface="Cascadia Code" panose="020B0609020000020004" pitchFamily="49" charset="0"/>
                <a:ea typeface="Cascadia Code" panose="020B0609020000020004" pitchFamily="49" charset="0"/>
                <a:cs typeface="Cascadia Code" panose="020B0609020000020004" pitchFamily="49" charset="0"/>
              </a:rPr>
              <a:t>coordinates</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lacking</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morphological</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boundaries</a:t>
            </a:r>
            <a:r>
              <a:rPr lang="it-IT" dirty="0">
                <a:latin typeface="Cascadia Code" panose="020B0609020000020004" pitchFamily="49" charset="0"/>
                <a:ea typeface="Cascadia Code" panose="020B0609020000020004" pitchFamily="49" charset="0"/>
                <a:cs typeface="Cascadia Code" panose="020B0609020000020004" pitchFamily="49" charset="0"/>
              </a:rPr>
              <a:t>.</a:t>
            </a:r>
          </a:p>
          <a:p>
            <a:pPr marL="285750" indent="-285750">
              <a:lnSpc>
                <a:spcPct val="150000"/>
              </a:lnSpc>
              <a:buFont typeface="Arial" panose="020B0604020202020204" pitchFamily="34" charset="0"/>
              <a:buChar char="•"/>
            </a:pPr>
            <a:endParaRPr lang="it-IT"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lnSpc>
                <a:spcPct val="150000"/>
              </a:lnSpc>
              <a:buFont typeface="Arial" panose="020B0604020202020204" pitchFamily="34" charset="0"/>
              <a:buChar char="•"/>
            </a:pPr>
            <a:r>
              <a:rPr lang="it-IT" b="1" dirty="0" err="1">
                <a:latin typeface="Cascadia Code" panose="020B0609020000020004" pitchFamily="49" charset="0"/>
                <a:ea typeface="Cascadia Code" panose="020B0609020000020004" pitchFamily="49" charset="0"/>
                <a:cs typeface="Cascadia Code" panose="020B0609020000020004" pitchFamily="49" charset="0"/>
              </a:rPr>
              <a:t>Context</a:t>
            </a:r>
            <a:r>
              <a:rPr lang="it-IT" b="1" dirty="0">
                <a:latin typeface="Cascadia Code" panose="020B0609020000020004" pitchFamily="49" charset="0"/>
                <a:ea typeface="Cascadia Code" panose="020B0609020000020004" pitchFamily="49" charset="0"/>
                <a:cs typeface="Cascadia Code" panose="020B0609020000020004" pitchFamily="49" charset="0"/>
              </a:rPr>
              <a:t>:</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Drastically</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different</a:t>
            </a:r>
            <a:r>
              <a:rPr lang="it-IT" dirty="0">
                <a:latin typeface="Cascadia Code" panose="020B0609020000020004" pitchFamily="49" charset="0"/>
                <a:ea typeface="Cascadia Code" panose="020B0609020000020004" pitchFamily="49" charset="0"/>
                <a:cs typeface="Cascadia Code" panose="020B0609020000020004" pitchFamily="49" charset="0"/>
              </a:rPr>
              <a:t> </a:t>
            </a:r>
            <a:r>
              <a:rPr lang="it-IT" dirty="0" err="1">
                <a:latin typeface="Cascadia Code" panose="020B0609020000020004" pitchFamily="49" charset="0"/>
                <a:ea typeface="Cascadia Code" panose="020B0609020000020004" pitchFamily="49" charset="0"/>
                <a:cs typeface="Cascadia Code" panose="020B0609020000020004" pitchFamily="49" charset="0"/>
              </a:rPr>
              <a:t>scales</a:t>
            </a:r>
            <a:r>
              <a:rPr lang="it-IT" dirty="0">
                <a:latin typeface="Cascadia Code" panose="020B0609020000020004" pitchFamily="49" charset="0"/>
                <a:ea typeface="Cascadia Code" panose="020B0609020000020004" pitchFamily="49" charset="0"/>
                <a:cs typeface="Cascadia Code" panose="020B0609020000020004" pitchFamily="49" charset="0"/>
              </a:rPr>
              <a:t> and </a:t>
            </a:r>
            <a:r>
              <a:rPr lang="it-IT" dirty="0" err="1">
                <a:latin typeface="Cascadia Code" panose="020B0609020000020004" pitchFamily="49" charset="0"/>
                <a:ea typeface="Cascadia Code" panose="020B0609020000020004" pitchFamily="49" charset="0"/>
                <a:cs typeface="Cascadia Code" panose="020B0609020000020004" pitchFamily="49" charset="0"/>
              </a:rPr>
              <a:t>environments</a:t>
            </a:r>
            <a:r>
              <a:rPr lang="it-IT" dirty="0">
                <a:latin typeface="Cascadia Code" panose="020B0609020000020004" pitchFamily="49" charset="0"/>
                <a:ea typeface="Cascadia Code" panose="020B0609020000020004" pitchFamily="49" charset="0"/>
                <a:cs typeface="Cascadia Code" panose="020B0609020000020004" pitchFamily="49" charset="0"/>
              </a:rPr>
              <a:t> (Mars vs. Moon).</a:t>
            </a:r>
          </a:p>
        </p:txBody>
      </p:sp>
      <p:pic>
        <p:nvPicPr>
          <p:cNvPr id="30" name="Immagine 29">
            <a:extLst>
              <a:ext uri="{FF2B5EF4-FFF2-40B4-BE49-F238E27FC236}">
                <a16:creationId xmlns:a16="http://schemas.microsoft.com/office/drawing/2014/main" id="{C8CE0E8A-B360-9D0E-7715-99038F9E6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7874" y="1205571"/>
            <a:ext cx="6788590" cy="4800600"/>
          </a:xfrm>
          <a:prstGeom prst="rect">
            <a:avLst/>
          </a:prstGeom>
        </p:spPr>
      </p:pic>
    </p:spTree>
    <p:extLst>
      <p:ext uri="{BB962C8B-B14F-4D97-AF65-F5344CB8AC3E}">
        <p14:creationId xmlns:p14="http://schemas.microsoft.com/office/powerpoint/2010/main" val="2888450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egnaposto data 4">
            <a:extLst>
              <a:ext uri="{FF2B5EF4-FFF2-40B4-BE49-F238E27FC236}">
                <a16:creationId xmlns:a16="http://schemas.microsoft.com/office/drawing/2014/main" id="{A382724D-EA80-4878-4A14-6CBE01C8B6E6}"/>
              </a:ext>
            </a:extLst>
          </p:cNvPr>
          <p:cNvSpPr>
            <a:spLocks noGrp="1"/>
          </p:cNvSpPr>
          <p:nvPr>
            <p:ph type="dt" sz="half" idx="2"/>
          </p:nvPr>
        </p:nvSpPr>
        <p:spPr>
          <a:xfrm>
            <a:off x="9964433" y="6480175"/>
            <a:ext cx="1600200" cy="377825"/>
          </a:xfrm>
        </p:spPr>
        <p:txBody>
          <a:bodyPr/>
          <a:lstStyle/>
          <a:p>
            <a:fld id="{ED82BA83-4293-4F12-B464-DD6496112173}" type="datetime1">
              <a:rPr lang="it-IT" smtClean="0"/>
              <a:t>13/04/2026</a:t>
            </a:fld>
            <a:endParaRPr lang="it-IT"/>
          </a:p>
        </p:txBody>
      </p:sp>
      <p:sp>
        <p:nvSpPr>
          <p:cNvPr id="21" name="Segnaposto numero diapositiva 5">
            <a:extLst>
              <a:ext uri="{FF2B5EF4-FFF2-40B4-BE49-F238E27FC236}">
                <a16:creationId xmlns:a16="http://schemas.microsoft.com/office/drawing/2014/main" id="{576BC31C-6F77-B2D5-940D-2E12B5081C0B}"/>
              </a:ext>
            </a:extLst>
          </p:cNvPr>
          <p:cNvSpPr>
            <a:spLocks noGrp="1"/>
          </p:cNvSpPr>
          <p:nvPr>
            <p:ph type="sldNum" sz="quarter" idx="4"/>
          </p:nvPr>
        </p:nvSpPr>
        <p:spPr>
          <a:xfrm>
            <a:off x="11640833" y="6480175"/>
            <a:ext cx="551167" cy="377825"/>
          </a:xfrm>
        </p:spPr>
        <p:txBody>
          <a:bodyPr/>
          <a:lstStyle/>
          <a:p>
            <a:fld id="{82AC4A01-C473-4470-8FC2-AC0CC5F92D1E}" type="slidenum">
              <a:rPr lang="it-IT"/>
              <a:pPr/>
              <a:t>3</a:t>
            </a:fld>
            <a:endParaRPr lang="it-IT"/>
          </a:p>
        </p:txBody>
      </p:sp>
      <p:sp>
        <p:nvSpPr>
          <p:cNvPr id="4" name="Segnaposto piè di pagina 3">
            <a:extLst>
              <a:ext uri="{FF2B5EF4-FFF2-40B4-BE49-F238E27FC236}">
                <a16:creationId xmlns:a16="http://schemas.microsoft.com/office/drawing/2014/main" id="{7AEB03F4-3909-BB9F-E715-B035E72BE2AA}"/>
              </a:ext>
            </a:extLst>
          </p:cNvPr>
          <p:cNvSpPr>
            <a:spLocks noGrp="1"/>
          </p:cNvSpPr>
          <p:nvPr>
            <p:ph type="ftr" sz="quarter" idx="3"/>
          </p:nvPr>
        </p:nvSpPr>
        <p:spPr/>
        <p:txBody>
          <a:bodyPr/>
          <a:lstStyle/>
          <a:p>
            <a:r>
              <a:rPr lang="en-US" dirty="0"/>
              <a:t>This study is within the </a:t>
            </a:r>
            <a:r>
              <a:rPr lang="en-US" dirty="0" err="1"/>
              <a:t>Europlanet</a:t>
            </a:r>
            <a:r>
              <a:rPr lang="en-US" dirty="0"/>
              <a:t> 2024 RI, and it has received funding from the European Union’s Horizon 2020 research and innovation </a:t>
            </a:r>
            <a:r>
              <a:rPr lang="en-US" dirty="0" err="1"/>
              <a:t>programme</a:t>
            </a:r>
            <a:r>
              <a:rPr lang="en-US" dirty="0"/>
              <a:t> under grant agreement No. 871149 and 101004214, and ASI-INAF agreement n. 2025-33-HH.0</a:t>
            </a:r>
            <a:endParaRPr lang="it-IT" dirty="0"/>
          </a:p>
        </p:txBody>
      </p:sp>
      <p:sp>
        <p:nvSpPr>
          <p:cNvPr id="5" name="CasellaDiTesto 4">
            <a:extLst>
              <a:ext uri="{FF2B5EF4-FFF2-40B4-BE49-F238E27FC236}">
                <a16:creationId xmlns:a16="http://schemas.microsoft.com/office/drawing/2014/main" id="{BDF0F68C-06AD-FB36-FF97-CB00BAB8D6D9}"/>
              </a:ext>
            </a:extLst>
          </p:cNvPr>
          <p:cNvSpPr txBox="1"/>
          <p:nvPr/>
        </p:nvSpPr>
        <p:spPr>
          <a:xfrm>
            <a:off x="5120641" y="122794"/>
            <a:ext cx="5303520" cy="461665"/>
          </a:xfrm>
          <a:prstGeom prst="rect">
            <a:avLst/>
          </a:prstGeom>
          <a:noFill/>
        </p:spPr>
        <p:txBody>
          <a:bodyPr wrap="square">
            <a:spAutoFit/>
          </a:bodyPr>
          <a:lstStyle/>
          <a:p>
            <a:r>
              <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Challenges</a:t>
            </a:r>
          </a:p>
        </p:txBody>
      </p:sp>
      <p:sp>
        <p:nvSpPr>
          <p:cNvPr id="6" name="CasellaDiTesto 5">
            <a:extLst>
              <a:ext uri="{FF2B5EF4-FFF2-40B4-BE49-F238E27FC236}">
                <a16:creationId xmlns:a16="http://schemas.microsoft.com/office/drawing/2014/main" id="{EB4B9381-FF62-BF4F-5CA5-B063F2CEEC72}"/>
              </a:ext>
            </a:extLst>
          </p:cNvPr>
          <p:cNvSpPr txBox="1"/>
          <p:nvPr/>
        </p:nvSpPr>
        <p:spPr>
          <a:xfrm>
            <a:off x="551167" y="2333262"/>
            <a:ext cx="11589096" cy="1938992"/>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Cascadia Code" panose="020B0609020000020004" pitchFamily="49" charset="0"/>
                <a:ea typeface="Cascadia Code" panose="020B0609020000020004" pitchFamily="49" charset="0"/>
                <a:cs typeface="Cascadia Code" panose="020B0609020000020004" pitchFamily="49" charset="0"/>
              </a:rPr>
              <a:t>Data Abundance: 40+ Petabytes of Martian surface data available.</a:t>
            </a:r>
          </a:p>
          <a:p>
            <a:pPr marL="285750" indent="-285750">
              <a:buFont typeface="Arial" panose="020B0604020202020204" pitchFamily="34" charset="0"/>
              <a:buChar char="•"/>
            </a:pPr>
            <a:endParaRPr lang="en-US" sz="2400"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buFont typeface="Arial" panose="020B0604020202020204" pitchFamily="34" charset="0"/>
              <a:buChar char="•"/>
            </a:pPr>
            <a:r>
              <a:rPr lang="en-US" sz="2400" dirty="0">
                <a:latin typeface="Cascadia Code" panose="020B0609020000020004" pitchFamily="49" charset="0"/>
                <a:ea typeface="Cascadia Code" panose="020B0609020000020004" pitchFamily="49" charset="0"/>
                <a:cs typeface="Cascadia Code" panose="020B0609020000020004" pitchFamily="49" charset="0"/>
              </a:rPr>
              <a:t>Clear Visual Targets: Pits and skylights are distinct morphological features.</a:t>
            </a:r>
          </a:p>
        </p:txBody>
      </p:sp>
      <p:sp>
        <p:nvSpPr>
          <p:cNvPr id="10" name="CasellaDiTesto 9">
            <a:extLst>
              <a:ext uri="{FF2B5EF4-FFF2-40B4-BE49-F238E27FC236}">
                <a16:creationId xmlns:a16="http://schemas.microsoft.com/office/drawing/2014/main" id="{087F19BD-AD0F-3DF0-BE25-E282BA68AE3D}"/>
              </a:ext>
            </a:extLst>
          </p:cNvPr>
          <p:cNvSpPr txBox="1"/>
          <p:nvPr/>
        </p:nvSpPr>
        <p:spPr>
          <a:xfrm>
            <a:off x="618815" y="983587"/>
            <a:ext cx="6108192" cy="1938992"/>
          </a:xfrm>
          <a:prstGeom prst="rect">
            <a:avLst/>
          </a:prstGeom>
          <a:noFill/>
        </p:spPr>
        <p:txBody>
          <a:bodyPr wrap="square">
            <a:spAutoFit/>
          </a:bodyPr>
          <a:lstStyle/>
          <a:p>
            <a:pPr algn="ctr"/>
            <a:r>
              <a:rPr lang="en-US" sz="2400" dirty="0">
                <a:latin typeface="Cascadia Code" panose="020B0609020000020004" pitchFamily="49" charset="0"/>
                <a:ea typeface="Cascadia Code" panose="020B0609020000020004" pitchFamily="49" charset="0"/>
                <a:cs typeface="Cascadia Code" panose="020B0609020000020004" pitchFamily="49" charset="0"/>
              </a:rPr>
              <a:t>It seems like the perfect, straightforward use case for Deep Learning!</a:t>
            </a:r>
          </a:p>
          <a:p>
            <a:pPr algn="ctr"/>
            <a:endParaRPr lang="en-US" sz="2400" dirty="0">
              <a:latin typeface="Cascadia Code" panose="020B0609020000020004" pitchFamily="49" charset="0"/>
              <a:ea typeface="Cascadia Code" panose="020B0609020000020004" pitchFamily="49" charset="0"/>
              <a:cs typeface="Cascadia Code" panose="020B0609020000020004" pitchFamily="49" charset="0"/>
            </a:endParaRPr>
          </a:p>
          <a:p>
            <a:pPr algn="ctr"/>
            <a:r>
              <a:rPr lang="en-US" sz="2400" dirty="0">
                <a:latin typeface="Cascadia Code" panose="020B0609020000020004" pitchFamily="49" charset="0"/>
                <a:ea typeface="Cascadia Code" panose="020B0609020000020004" pitchFamily="49" charset="0"/>
                <a:cs typeface="Cascadia Code" panose="020B0609020000020004" pitchFamily="49" charset="0"/>
              </a:rPr>
              <a:t>Right</a:t>
            </a:r>
            <a:r>
              <a:rPr lang="it-IT" sz="2400" dirty="0">
                <a:latin typeface="Cascadia Code" panose="020B0609020000020004" pitchFamily="49" charset="0"/>
                <a:ea typeface="Cascadia Code" panose="020B0609020000020004" pitchFamily="49" charset="0"/>
                <a:cs typeface="Cascadia Code" panose="020B0609020000020004" pitchFamily="49" charset="0"/>
              </a:rPr>
              <a:t>?</a:t>
            </a:r>
          </a:p>
        </p:txBody>
      </p:sp>
      <p:pic>
        <p:nvPicPr>
          <p:cNvPr id="14" name="Immagine 13">
            <a:extLst>
              <a:ext uri="{FF2B5EF4-FFF2-40B4-BE49-F238E27FC236}">
                <a16:creationId xmlns:a16="http://schemas.microsoft.com/office/drawing/2014/main" id="{6D4AF003-28B4-E073-613D-4ECA76EF8F35}"/>
              </a:ext>
            </a:extLst>
          </p:cNvPr>
          <p:cNvPicPr>
            <a:picLocks noChangeAspect="1"/>
          </p:cNvPicPr>
          <p:nvPr/>
        </p:nvPicPr>
        <p:blipFill>
          <a:blip r:embed="rId2"/>
          <a:srcRect r="50000"/>
          <a:stretch>
            <a:fillRect/>
          </a:stretch>
        </p:blipFill>
        <p:spPr>
          <a:xfrm>
            <a:off x="7041584" y="786384"/>
            <a:ext cx="4599249" cy="5454752"/>
          </a:xfrm>
          <a:prstGeom prst="rect">
            <a:avLst/>
          </a:prstGeom>
          <a:effectLst>
            <a:softEdge rad="31750"/>
          </a:effectLst>
        </p:spPr>
      </p:pic>
      <p:pic>
        <p:nvPicPr>
          <p:cNvPr id="27" name="Immagine 26">
            <a:extLst>
              <a:ext uri="{FF2B5EF4-FFF2-40B4-BE49-F238E27FC236}">
                <a16:creationId xmlns:a16="http://schemas.microsoft.com/office/drawing/2014/main" id="{75005934-EA9F-C443-BECA-0171DB21D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50527" y="1911082"/>
            <a:ext cx="5184917" cy="2975691"/>
          </a:xfrm>
          <a:prstGeom prst="rect">
            <a:avLst/>
          </a:prstGeom>
        </p:spPr>
      </p:pic>
      <p:pic>
        <p:nvPicPr>
          <p:cNvPr id="28" name="Immagine 27">
            <a:extLst>
              <a:ext uri="{FF2B5EF4-FFF2-40B4-BE49-F238E27FC236}">
                <a16:creationId xmlns:a16="http://schemas.microsoft.com/office/drawing/2014/main" id="{923587D2-973F-D67C-BF4B-8536F9C9C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37837" y="2188761"/>
            <a:ext cx="2908145" cy="2480477"/>
          </a:xfrm>
          <a:prstGeom prst="rect">
            <a:avLst/>
          </a:prstGeom>
        </p:spPr>
      </p:pic>
      <p:sp>
        <p:nvSpPr>
          <p:cNvPr id="29" name="Freccia a destra 28">
            <a:extLst>
              <a:ext uri="{FF2B5EF4-FFF2-40B4-BE49-F238E27FC236}">
                <a16:creationId xmlns:a16="http://schemas.microsoft.com/office/drawing/2014/main" id="{C8EFD8F3-C381-FFBF-4A05-79D21183E209}"/>
              </a:ext>
            </a:extLst>
          </p:cNvPr>
          <p:cNvSpPr/>
          <p:nvPr/>
        </p:nvSpPr>
        <p:spPr>
          <a:xfrm rot="10800000">
            <a:off x="12513935" y="3398929"/>
            <a:ext cx="898374" cy="22965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reccia a destra 29">
            <a:extLst>
              <a:ext uri="{FF2B5EF4-FFF2-40B4-BE49-F238E27FC236}">
                <a16:creationId xmlns:a16="http://schemas.microsoft.com/office/drawing/2014/main" id="{1D90EDFC-E829-B706-5A92-55BD69EB4352}"/>
              </a:ext>
            </a:extLst>
          </p:cNvPr>
          <p:cNvSpPr/>
          <p:nvPr/>
        </p:nvSpPr>
        <p:spPr>
          <a:xfrm rot="10800000">
            <a:off x="14891340" y="3382560"/>
            <a:ext cx="1181276" cy="2623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Immagine 31">
            <a:extLst>
              <a:ext uri="{FF2B5EF4-FFF2-40B4-BE49-F238E27FC236}">
                <a16:creationId xmlns:a16="http://schemas.microsoft.com/office/drawing/2014/main" id="{DAF94BD8-AC14-EBAA-CBC5-32D46D647E9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95406" y="3286125"/>
            <a:ext cx="2955011" cy="2955011"/>
          </a:xfrm>
          <a:prstGeom prst="rect">
            <a:avLst/>
          </a:prstGeom>
          <a:effectLst>
            <a:softEdge rad="31750"/>
          </a:effectLst>
        </p:spPr>
      </p:pic>
      <p:sp>
        <p:nvSpPr>
          <p:cNvPr id="35" name="CasellaDiTesto 34">
            <a:extLst>
              <a:ext uri="{FF2B5EF4-FFF2-40B4-BE49-F238E27FC236}">
                <a16:creationId xmlns:a16="http://schemas.microsoft.com/office/drawing/2014/main" id="{A9BB2E6C-8453-B90A-AA1A-D933EDC9CC39}"/>
              </a:ext>
            </a:extLst>
          </p:cNvPr>
          <p:cNvSpPr txBox="1"/>
          <p:nvPr/>
        </p:nvSpPr>
        <p:spPr>
          <a:xfrm>
            <a:off x="5121842" y="127793"/>
            <a:ext cx="5765233" cy="461665"/>
          </a:xfrm>
          <a:prstGeom prst="rect">
            <a:avLst/>
          </a:prstGeom>
          <a:noFill/>
        </p:spPr>
        <p:txBody>
          <a:bodyPr wrap="square">
            <a:spAutoFit/>
          </a:bodyPr>
          <a:lstStyle/>
          <a:p>
            <a:r>
              <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a:t>
            </a:r>
            <a:r>
              <a:rPr lang="it-IT"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Expectation</a:t>
            </a:r>
            <a:r>
              <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 "Just Use AI!"</a:t>
            </a:r>
          </a:p>
        </p:txBody>
      </p:sp>
    </p:spTree>
    <p:extLst>
      <p:ext uri="{BB962C8B-B14F-4D97-AF65-F5344CB8AC3E}">
        <p14:creationId xmlns:p14="http://schemas.microsoft.com/office/powerpoint/2010/main" val="2680460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CE959-8DA8-CFFF-CEBD-4FE54EE544C1}"/>
            </a:ext>
          </a:extLst>
        </p:cNvPr>
        <p:cNvGrpSpPr/>
        <p:nvPr/>
      </p:nvGrpSpPr>
      <p:grpSpPr>
        <a:xfrm>
          <a:off x="0" y="0"/>
          <a:ext cx="0" cy="0"/>
          <a:chOff x="0" y="0"/>
          <a:chExt cx="0" cy="0"/>
        </a:xfrm>
      </p:grpSpPr>
      <p:sp>
        <p:nvSpPr>
          <p:cNvPr id="20" name="Segnaposto data 4">
            <a:extLst>
              <a:ext uri="{FF2B5EF4-FFF2-40B4-BE49-F238E27FC236}">
                <a16:creationId xmlns:a16="http://schemas.microsoft.com/office/drawing/2014/main" id="{304CB3E7-8A8E-A7AF-C240-43423D5DA40F}"/>
              </a:ext>
            </a:extLst>
          </p:cNvPr>
          <p:cNvSpPr>
            <a:spLocks noGrp="1"/>
          </p:cNvSpPr>
          <p:nvPr>
            <p:ph type="dt" sz="half" idx="2"/>
          </p:nvPr>
        </p:nvSpPr>
        <p:spPr>
          <a:xfrm>
            <a:off x="9964433" y="6480175"/>
            <a:ext cx="1600200" cy="377825"/>
          </a:xfrm>
        </p:spPr>
        <p:txBody>
          <a:bodyPr/>
          <a:lstStyle/>
          <a:p>
            <a:fld id="{ED82BA83-4293-4F12-B464-DD6496112173}" type="datetime1">
              <a:rPr lang="it-IT" smtClean="0"/>
              <a:t>13/04/2026</a:t>
            </a:fld>
            <a:endParaRPr lang="it-IT"/>
          </a:p>
        </p:txBody>
      </p:sp>
      <p:sp>
        <p:nvSpPr>
          <p:cNvPr id="21" name="Segnaposto numero diapositiva 5">
            <a:extLst>
              <a:ext uri="{FF2B5EF4-FFF2-40B4-BE49-F238E27FC236}">
                <a16:creationId xmlns:a16="http://schemas.microsoft.com/office/drawing/2014/main" id="{B4B4F301-6FA7-E9CF-7485-8653B6DB517E}"/>
              </a:ext>
            </a:extLst>
          </p:cNvPr>
          <p:cNvSpPr>
            <a:spLocks noGrp="1"/>
          </p:cNvSpPr>
          <p:nvPr>
            <p:ph type="sldNum" sz="quarter" idx="4"/>
          </p:nvPr>
        </p:nvSpPr>
        <p:spPr>
          <a:xfrm>
            <a:off x="11640833" y="6480175"/>
            <a:ext cx="551167" cy="377825"/>
          </a:xfrm>
        </p:spPr>
        <p:txBody>
          <a:bodyPr/>
          <a:lstStyle/>
          <a:p>
            <a:fld id="{82AC4A01-C473-4470-8FC2-AC0CC5F92D1E}" type="slidenum">
              <a:rPr lang="it-IT"/>
              <a:pPr/>
              <a:t>4</a:t>
            </a:fld>
            <a:endParaRPr lang="it-IT"/>
          </a:p>
        </p:txBody>
      </p:sp>
      <p:sp>
        <p:nvSpPr>
          <p:cNvPr id="4" name="Segnaposto piè di pagina 3">
            <a:extLst>
              <a:ext uri="{FF2B5EF4-FFF2-40B4-BE49-F238E27FC236}">
                <a16:creationId xmlns:a16="http://schemas.microsoft.com/office/drawing/2014/main" id="{E37F9CD4-403C-BE21-C11C-646A7738B780}"/>
              </a:ext>
            </a:extLst>
          </p:cNvPr>
          <p:cNvSpPr>
            <a:spLocks noGrp="1"/>
          </p:cNvSpPr>
          <p:nvPr>
            <p:ph type="ftr" sz="quarter" idx="3"/>
          </p:nvPr>
        </p:nvSpPr>
        <p:spPr/>
        <p:txBody>
          <a:bodyPr/>
          <a:lstStyle/>
          <a:p>
            <a:r>
              <a:rPr lang="en-US" dirty="0"/>
              <a:t>This study is within the </a:t>
            </a:r>
            <a:r>
              <a:rPr lang="en-US" dirty="0" err="1"/>
              <a:t>Europlanet</a:t>
            </a:r>
            <a:r>
              <a:rPr lang="en-US" dirty="0"/>
              <a:t> 2024 RI, and it has received funding from the European Union’s Horizon 2020 research and innovation </a:t>
            </a:r>
            <a:r>
              <a:rPr lang="en-US" dirty="0" err="1"/>
              <a:t>programme</a:t>
            </a:r>
            <a:r>
              <a:rPr lang="en-US" dirty="0"/>
              <a:t> under grant agreement No. 871149 and 101004214, and ASI-INAF agreement n. 2025-33-HH.0</a:t>
            </a:r>
            <a:endParaRPr lang="it-IT" dirty="0"/>
          </a:p>
        </p:txBody>
      </p:sp>
      <p:sp>
        <p:nvSpPr>
          <p:cNvPr id="5" name="CasellaDiTesto 4">
            <a:extLst>
              <a:ext uri="{FF2B5EF4-FFF2-40B4-BE49-F238E27FC236}">
                <a16:creationId xmlns:a16="http://schemas.microsoft.com/office/drawing/2014/main" id="{2C51490A-D4FE-1C0D-D102-7EEC2297198F}"/>
              </a:ext>
            </a:extLst>
          </p:cNvPr>
          <p:cNvSpPr txBox="1"/>
          <p:nvPr/>
        </p:nvSpPr>
        <p:spPr>
          <a:xfrm>
            <a:off x="5120641" y="122794"/>
            <a:ext cx="5303520" cy="461665"/>
          </a:xfrm>
          <a:prstGeom prst="rect">
            <a:avLst/>
          </a:prstGeom>
          <a:noFill/>
        </p:spPr>
        <p:txBody>
          <a:bodyPr wrap="square">
            <a:spAutoFit/>
          </a:bodyPr>
          <a:lstStyle/>
          <a:p>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"Overwhelm" Reality</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pic>
        <p:nvPicPr>
          <p:cNvPr id="14" name="Immagine 13">
            <a:extLst>
              <a:ext uri="{FF2B5EF4-FFF2-40B4-BE49-F238E27FC236}">
                <a16:creationId xmlns:a16="http://schemas.microsoft.com/office/drawing/2014/main" id="{6C1AE11F-9C52-2E91-E0DA-C8294EC1573B}"/>
              </a:ext>
            </a:extLst>
          </p:cNvPr>
          <p:cNvPicPr>
            <a:picLocks noChangeAspect="1"/>
          </p:cNvPicPr>
          <p:nvPr/>
        </p:nvPicPr>
        <p:blipFill>
          <a:blip r:embed="rId2"/>
          <a:srcRect l="51266" r="-1266"/>
          <a:stretch>
            <a:fillRect/>
          </a:stretch>
        </p:blipFill>
        <p:spPr>
          <a:xfrm>
            <a:off x="299166" y="786382"/>
            <a:ext cx="4599249" cy="5454752"/>
          </a:xfrm>
          <a:prstGeom prst="rect">
            <a:avLst/>
          </a:prstGeom>
          <a:effectLst>
            <a:softEdge rad="63500"/>
          </a:effectLst>
        </p:spPr>
      </p:pic>
      <p:pic>
        <p:nvPicPr>
          <p:cNvPr id="19" name="Immagine 18">
            <a:extLst>
              <a:ext uri="{FF2B5EF4-FFF2-40B4-BE49-F238E27FC236}">
                <a16:creationId xmlns:a16="http://schemas.microsoft.com/office/drawing/2014/main" id="{AFE2BDFE-6C14-775B-C5CB-7404A932E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9999" y="2272584"/>
            <a:ext cx="4029935" cy="2312832"/>
          </a:xfrm>
          <a:prstGeom prst="rect">
            <a:avLst/>
          </a:prstGeom>
          <a:effectLst>
            <a:softEdge rad="31750"/>
          </a:effectLst>
        </p:spPr>
      </p:pic>
      <p:pic>
        <p:nvPicPr>
          <p:cNvPr id="23" name="Immagine 22">
            <a:extLst>
              <a:ext uri="{FF2B5EF4-FFF2-40B4-BE49-F238E27FC236}">
                <a16:creationId xmlns:a16="http://schemas.microsoft.com/office/drawing/2014/main" id="{78377CB5-DA90-ADBC-4321-13B8C8B99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8130" y="2708716"/>
            <a:ext cx="1887689" cy="1610088"/>
          </a:xfrm>
          <a:prstGeom prst="rect">
            <a:avLst/>
          </a:prstGeom>
          <a:effectLst>
            <a:softEdge rad="31750"/>
          </a:effectLst>
        </p:spPr>
      </p:pic>
      <p:sp>
        <p:nvSpPr>
          <p:cNvPr id="7" name="Freccia a destra 6">
            <a:extLst>
              <a:ext uri="{FF2B5EF4-FFF2-40B4-BE49-F238E27FC236}">
                <a16:creationId xmlns:a16="http://schemas.microsoft.com/office/drawing/2014/main" id="{BD0EDB72-9A37-FF18-29BD-5257E36BED1F}"/>
              </a:ext>
            </a:extLst>
          </p:cNvPr>
          <p:cNvSpPr/>
          <p:nvPr/>
        </p:nvSpPr>
        <p:spPr>
          <a:xfrm rot="10800000">
            <a:off x="4989186" y="3398930"/>
            <a:ext cx="308173" cy="22965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ccia a destra 7">
            <a:extLst>
              <a:ext uri="{FF2B5EF4-FFF2-40B4-BE49-F238E27FC236}">
                <a16:creationId xmlns:a16="http://schemas.microsoft.com/office/drawing/2014/main" id="{001CC765-2D68-1BD6-72C9-41C9ECF9EE4B}"/>
              </a:ext>
            </a:extLst>
          </p:cNvPr>
          <p:cNvSpPr/>
          <p:nvPr/>
        </p:nvSpPr>
        <p:spPr>
          <a:xfrm rot="10800000">
            <a:off x="7366590" y="3382561"/>
            <a:ext cx="310560" cy="26239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9006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00151-6166-E03C-EB1B-13A0076E2617}"/>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CB5F37C6-0A00-58EC-DE65-67A9E76A7DE8}"/>
              </a:ext>
            </a:extLst>
          </p:cNvPr>
          <p:cNvSpPr>
            <a:spLocks noGrp="1"/>
          </p:cNvSpPr>
          <p:nvPr>
            <p:ph type="dt" sz="half" idx="2"/>
          </p:nvPr>
        </p:nvSpPr>
        <p:spPr/>
        <p:txBody>
          <a:bodyPr/>
          <a:lstStyle/>
          <a:p>
            <a:fld id="{54B1C760-D325-4DE7-AD93-D72B27C51410}" type="datetime1">
              <a:rPr lang="it-IT" smtClean="0"/>
              <a:t>13/04/2026</a:t>
            </a:fld>
            <a:endParaRPr lang="it-IT"/>
          </a:p>
        </p:txBody>
      </p:sp>
      <p:sp>
        <p:nvSpPr>
          <p:cNvPr id="5" name="Segnaposto piè di pagina 4">
            <a:extLst>
              <a:ext uri="{FF2B5EF4-FFF2-40B4-BE49-F238E27FC236}">
                <a16:creationId xmlns:a16="http://schemas.microsoft.com/office/drawing/2014/main" id="{08F82601-5816-D024-657C-027A4E575E24}"/>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6" name="Segnaposto numero diapositiva 5">
            <a:extLst>
              <a:ext uri="{FF2B5EF4-FFF2-40B4-BE49-F238E27FC236}">
                <a16:creationId xmlns:a16="http://schemas.microsoft.com/office/drawing/2014/main" id="{CDB9E971-F987-E71F-761D-B666AAA37C37}"/>
              </a:ext>
            </a:extLst>
          </p:cNvPr>
          <p:cNvSpPr>
            <a:spLocks noGrp="1"/>
          </p:cNvSpPr>
          <p:nvPr>
            <p:ph type="sldNum" sz="quarter" idx="4"/>
          </p:nvPr>
        </p:nvSpPr>
        <p:spPr/>
        <p:txBody>
          <a:bodyPr/>
          <a:lstStyle/>
          <a:p>
            <a:fld id="{82AC4A01-C473-4470-8FC2-AC0CC5F92D1E}" type="slidenum">
              <a:rPr lang="it-IT" smtClean="0"/>
              <a:t>5</a:t>
            </a:fld>
            <a:endParaRPr lang="it-IT"/>
          </a:p>
        </p:txBody>
      </p:sp>
      <p:pic>
        <p:nvPicPr>
          <p:cNvPr id="3" name="Immagine 2" descr="Immagine che contiene testo, schermata, bianco e nero&#10;&#10;Descrizione generata automaticamente">
            <a:extLst>
              <a:ext uri="{FF2B5EF4-FFF2-40B4-BE49-F238E27FC236}">
                <a16:creationId xmlns:a16="http://schemas.microsoft.com/office/drawing/2014/main" id="{254EF38C-18C2-63CD-4A07-4B5A2CE5AE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66" y="1098814"/>
            <a:ext cx="3646533" cy="5156002"/>
          </a:xfrm>
          <a:prstGeom prst="rect">
            <a:avLst/>
          </a:prstGeom>
          <a:ln w="38100">
            <a:noFill/>
          </a:ln>
          <a:effectLst>
            <a:softEdge rad="31750"/>
          </a:effectLst>
        </p:spPr>
      </p:pic>
      <p:sp>
        <p:nvSpPr>
          <p:cNvPr id="17" name="CasellaDiTesto 16">
            <a:extLst>
              <a:ext uri="{FF2B5EF4-FFF2-40B4-BE49-F238E27FC236}">
                <a16:creationId xmlns:a16="http://schemas.microsoft.com/office/drawing/2014/main" id="{DAA318E1-93F8-9D79-49D7-55CCBF0EB28C}"/>
              </a:ext>
            </a:extLst>
          </p:cNvPr>
          <p:cNvSpPr txBox="1"/>
          <p:nvPr/>
        </p:nvSpPr>
        <p:spPr>
          <a:xfrm>
            <a:off x="5120641" y="122794"/>
            <a:ext cx="5303520" cy="1200329"/>
          </a:xfrm>
          <a:prstGeom prst="rect">
            <a:avLst/>
          </a:prstGeom>
          <a:noFill/>
        </p:spPr>
        <p:txBody>
          <a:bodyPr wrap="square">
            <a:spAutoFit/>
          </a:bodyPr>
          <a:lstStyle/>
          <a:p>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Reality: The Needle in the Haystack</a:t>
            </a:r>
          </a:p>
          <a:p>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pic>
        <p:nvPicPr>
          <p:cNvPr id="19" name="Immagine 18">
            <a:extLst>
              <a:ext uri="{FF2B5EF4-FFF2-40B4-BE49-F238E27FC236}">
                <a16:creationId xmlns:a16="http://schemas.microsoft.com/office/drawing/2014/main" id="{DF53A842-2A6D-4CCD-DF3D-42330C40973F}"/>
              </a:ext>
            </a:extLst>
          </p:cNvPr>
          <p:cNvPicPr>
            <a:picLocks noChangeAspect="1"/>
          </p:cNvPicPr>
          <p:nvPr/>
        </p:nvPicPr>
        <p:blipFill>
          <a:blip r:embed="rId3">
            <a:extLst>
              <a:ext uri="{28A0092B-C50C-407E-A947-70E740481C1C}">
                <a14:useLocalDpi xmlns:a14="http://schemas.microsoft.com/office/drawing/2010/main" val="0"/>
              </a:ext>
            </a:extLst>
          </a:blip>
          <a:srcRect r="65552"/>
          <a:stretch>
            <a:fillRect/>
          </a:stretch>
        </p:blipFill>
        <p:spPr>
          <a:xfrm>
            <a:off x="4534870" y="1098814"/>
            <a:ext cx="2523155" cy="5179628"/>
          </a:xfrm>
          <a:prstGeom prst="rect">
            <a:avLst/>
          </a:prstGeom>
          <a:effectLst>
            <a:softEdge rad="31750"/>
          </a:effectLst>
        </p:spPr>
      </p:pic>
      <p:pic>
        <p:nvPicPr>
          <p:cNvPr id="20" name="Immagine 19">
            <a:extLst>
              <a:ext uri="{FF2B5EF4-FFF2-40B4-BE49-F238E27FC236}">
                <a16:creationId xmlns:a16="http://schemas.microsoft.com/office/drawing/2014/main" id="{BE9E5810-FC35-A555-71D5-67565C9A745D}"/>
              </a:ext>
            </a:extLst>
          </p:cNvPr>
          <p:cNvPicPr>
            <a:picLocks noChangeAspect="1"/>
          </p:cNvPicPr>
          <p:nvPr/>
        </p:nvPicPr>
        <p:blipFill>
          <a:blip r:embed="rId3">
            <a:extLst>
              <a:ext uri="{28A0092B-C50C-407E-A947-70E740481C1C}">
                <a14:useLocalDpi xmlns:a14="http://schemas.microsoft.com/office/drawing/2010/main" val="0"/>
              </a:ext>
            </a:extLst>
          </a:blip>
          <a:srcRect l="41138" r="7526"/>
          <a:stretch>
            <a:fillRect/>
          </a:stretch>
        </p:blipFill>
        <p:spPr>
          <a:xfrm>
            <a:off x="8010358" y="1098814"/>
            <a:ext cx="3723359" cy="5129032"/>
          </a:xfrm>
          <a:prstGeom prst="rect">
            <a:avLst/>
          </a:prstGeom>
          <a:effectLst>
            <a:softEdge rad="31750"/>
          </a:effectLst>
        </p:spPr>
      </p:pic>
      <p:sp>
        <p:nvSpPr>
          <p:cNvPr id="21" name="Rettangolo 20">
            <a:extLst>
              <a:ext uri="{FF2B5EF4-FFF2-40B4-BE49-F238E27FC236}">
                <a16:creationId xmlns:a16="http://schemas.microsoft.com/office/drawing/2014/main" id="{582F3F33-740F-561C-B5DD-2183F4086997}"/>
              </a:ext>
            </a:extLst>
          </p:cNvPr>
          <p:cNvSpPr/>
          <p:nvPr/>
        </p:nvSpPr>
        <p:spPr>
          <a:xfrm>
            <a:off x="5235575" y="3502025"/>
            <a:ext cx="438150" cy="6064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diritto 22">
            <a:extLst>
              <a:ext uri="{FF2B5EF4-FFF2-40B4-BE49-F238E27FC236}">
                <a16:creationId xmlns:a16="http://schemas.microsoft.com/office/drawing/2014/main" id="{B46A2C78-69BF-BE9A-4CFC-DA5999A16AC3}"/>
              </a:ext>
            </a:extLst>
          </p:cNvPr>
          <p:cNvCxnSpPr>
            <a:cxnSpLocks/>
          </p:cNvCxnSpPr>
          <p:nvPr/>
        </p:nvCxnSpPr>
        <p:spPr>
          <a:xfrm flipV="1">
            <a:off x="5235575" y="1317507"/>
            <a:ext cx="3003550" cy="2184518"/>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27" name="Connettore diritto 26">
            <a:extLst>
              <a:ext uri="{FF2B5EF4-FFF2-40B4-BE49-F238E27FC236}">
                <a16:creationId xmlns:a16="http://schemas.microsoft.com/office/drawing/2014/main" id="{AFD7FC78-A72C-FD16-F64B-7A669C083516}"/>
              </a:ext>
            </a:extLst>
          </p:cNvPr>
          <p:cNvCxnSpPr>
            <a:cxnSpLocks/>
          </p:cNvCxnSpPr>
          <p:nvPr/>
        </p:nvCxnSpPr>
        <p:spPr>
          <a:xfrm>
            <a:off x="5235575" y="4108450"/>
            <a:ext cx="3003550" cy="1650736"/>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
        <p:nvSpPr>
          <p:cNvPr id="31" name="CasellaDiTesto 30">
            <a:extLst>
              <a:ext uri="{FF2B5EF4-FFF2-40B4-BE49-F238E27FC236}">
                <a16:creationId xmlns:a16="http://schemas.microsoft.com/office/drawing/2014/main" id="{1BD871A1-9132-3CDE-71A8-C35229AB9183}"/>
              </a:ext>
            </a:extLst>
          </p:cNvPr>
          <p:cNvSpPr txBox="1"/>
          <p:nvPr/>
        </p:nvSpPr>
        <p:spPr>
          <a:xfrm rot="5400000">
            <a:off x="6328937" y="3601554"/>
            <a:ext cx="1291318" cy="461665"/>
          </a:xfrm>
          <a:prstGeom prst="rect">
            <a:avLst/>
          </a:prstGeom>
          <a:noFill/>
        </p:spPr>
        <p:txBody>
          <a:bodyPr wrap="square">
            <a:spAutoFit/>
          </a:bodyPr>
          <a:lstStyle/>
          <a:p>
            <a:endParaRPr lang="en-US" sz="1200" dirty="0">
              <a:solidFill>
                <a:schemeClr val="bg1"/>
              </a:solidFill>
              <a:latin typeface="Cascadia Code" panose="020B0609020000020004" pitchFamily="49" charset="0"/>
              <a:ea typeface="Cascadia Code" panose="020B0609020000020004" pitchFamily="49" charset="0"/>
              <a:cs typeface="Cascadia Code" panose="020B0609020000020004" pitchFamily="49" charset="0"/>
            </a:endParaRPr>
          </a:p>
          <a:p>
            <a:r>
              <a:rPr lang="en-US" sz="1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38702 </a:t>
            </a:r>
            <a:r>
              <a:rPr lang="en-US" sz="1200" dirty="0" err="1">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px</a:t>
            </a:r>
            <a:endParaRPr lang="it-IT" sz="1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33" name="CasellaDiTesto 32">
            <a:extLst>
              <a:ext uri="{FF2B5EF4-FFF2-40B4-BE49-F238E27FC236}">
                <a16:creationId xmlns:a16="http://schemas.microsoft.com/office/drawing/2014/main" id="{74CB938F-1A01-993D-A2FA-0712C2713236}"/>
              </a:ext>
            </a:extLst>
          </p:cNvPr>
          <p:cNvSpPr txBox="1"/>
          <p:nvPr/>
        </p:nvSpPr>
        <p:spPr>
          <a:xfrm>
            <a:off x="5142593" y="5892547"/>
            <a:ext cx="1595147" cy="276999"/>
          </a:xfrm>
          <a:prstGeom prst="rect">
            <a:avLst/>
          </a:prstGeom>
          <a:noFill/>
        </p:spPr>
        <p:txBody>
          <a:bodyPr wrap="square">
            <a:spAutoFit/>
          </a:bodyPr>
          <a:lstStyle/>
          <a:p>
            <a:r>
              <a:rPr lang="en-US" sz="1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14754 </a:t>
            </a:r>
            <a:r>
              <a:rPr lang="en-US" sz="1200" dirty="0" err="1">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rPr>
              <a:t>px</a:t>
            </a:r>
            <a:endParaRPr lang="en-US" sz="1200" dirty="0">
              <a:solidFill>
                <a:schemeClr val="bg1"/>
              </a:solidFill>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373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15F90-B7E1-CF68-B0A4-F60CCC0803F7}"/>
            </a:ext>
          </a:extLst>
        </p:cNvPr>
        <p:cNvGrpSpPr/>
        <p:nvPr/>
      </p:nvGrpSpPr>
      <p:grpSpPr>
        <a:xfrm>
          <a:off x="0" y="0"/>
          <a:ext cx="0" cy="0"/>
          <a:chOff x="0" y="0"/>
          <a:chExt cx="0" cy="0"/>
        </a:xfrm>
      </p:grpSpPr>
      <p:sp>
        <p:nvSpPr>
          <p:cNvPr id="4" name="Segnaposto data 3">
            <a:extLst>
              <a:ext uri="{FF2B5EF4-FFF2-40B4-BE49-F238E27FC236}">
                <a16:creationId xmlns:a16="http://schemas.microsoft.com/office/drawing/2014/main" id="{EF816F25-981C-A819-9CF9-FCAE4FD5F8FE}"/>
              </a:ext>
            </a:extLst>
          </p:cNvPr>
          <p:cNvSpPr>
            <a:spLocks noGrp="1"/>
          </p:cNvSpPr>
          <p:nvPr>
            <p:ph type="dt" sz="half" idx="2"/>
          </p:nvPr>
        </p:nvSpPr>
        <p:spPr/>
        <p:txBody>
          <a:bodyPr/>
          <a:lstStyle/>
          <a:p>
            <a:fld id="{54B1C760-D325-4DE7-AD93-D72B27C51410}" type="datetime1">
              <a:rPr lang="it-IT" smtClean="0"/>
              <a:t>13/04/2026</a:t>
            </a:fld>
            <a:endParaRPr lang="it-IT"/>
          </a:p>
        </p:txBody>
      </p:sp>
      <p:sp>
        <p:nvSpPr>
          <p:cNvPr id="5" name="Segnaposto piè di pagina 4">
            <a:extLst>
              <a:ext uri="{FF2B5EF4-FFF2-40B4-BE49-F238E27FC236}">
                <a16:creationId xmlns:a16="http://schemas.microsoft.com/office/drawing/2014/main" id="{D9AEDE1A-6D52-15C1-414D-851BE6A5F876}"/>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6" name="Segnaposto numero diapositiva 5">
            <a:extLst>
              <a:ext uri="{FF2B5EF4-FFF2-40B4-BE49-F238E27FC236}">
                <a16:creationId xmlns:a16="http://schemas.microsoft.com/office/drawing/2014/main" id="{D8C042D2-79A8-F557-186E-5EA7A27742AA}"/>
              </a:ext>
            </a:extLst>
          </p:cNvPr>
          <p:cNvSpPr>
            <a:spLocks noGrp="1"/>
          </p:cNvSpPr>
          <p:nvPr>
            <p:ph type="sldNum" sz="quarter" idx="4"/>
          </p:nvPr>
        </p:nvSpPr>
        <p:spPr/>
        <p:txBody>
          <a:bodyPr/>
          <a:lstStyle/>
          <a:p>
            <a:fld id="{82AC4A01-C473-4470-8FC2-AC0CC5F92D1E}" type="slidenum">
              <a:rPr lang="it-IT" smtClean="0"/>
              <a:t>6</a:t>
            </a:fld>
            <a:endParaRPr lang="it-IT"/>
          </a:p>
        </p:txBody>
      </p:sp>
      <p:sp>
        <p:nvSpPr>
          <p:cNvPr id="17" name="CasellaDiTesto 16">
            <a:extLst>
              <a:ext uri="{FF2B5EF4-FFF2-40B4-BE49-F238E27FC236}">
                <a16:creationId xmlns:a16="http://schemas.microsoft.com/office/drawing/2014/main" id="{E72078D3-5E87-3550-7E85-5DAA7418E474}"/>
              </a:ext>
            </a:extLst>
          </p:cNvPr>
          <p:cNvSpPr txBox="1"/>
          <p:nvPr/>
        </p:nvSpPr>
        <p:spPr>
          <a:xfrm>
            <a:off x="5120641" y="122794"/>
            <a:ext cx="5303520" cy="830997"/>
          </a:xfrm>
          <a:prstGeom prst="rect">
            <a:avLst/>
          </a:prstGeom>
          <a:noFill/>
        </p:spPr>
        <p:txBody>
          <a:bodyPr wrap="square">
            <a:spAutoFit/>
          </a:bodyPr>
          <a:lstStyle/>
          <a:p>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The "Dirty" Challenges of Applied ML</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
        <p:nvSpPr>
          <p:cNvPr id="2" name="CasellaDiTesto 1">
            <a:extLst>
              <a:ext uri="{FF2B5EF4-FFF2-40B4-BE49-F238E27FC236}">
                <a16:creationId xmlns:a16="http://schemas.microsoft.com/office/drawing/2014/main" id="{DF4647AB-21BB-E01C-6DB0-BB1A78C554E3}"/>
              </a:ext>
            </a:extLst>
          </p:cNvPr>
          <p:cNvSpPr txBox="1"/>
          <p:nvPr/>
        </p:nvSpPr>
        <p:spPr>
          <a:xfrm>
            <a:off x="399741" y="1827656"/>
            <a:ext cx="6753844" cy="4247317"/>
          </a:xfrm>
          <a:prstGeom prst="rect">
            <a:avLst/>
          </a:prstGeom>
          <a:noFill/>
        </p:spPr>
        <p:txBody>
          <a:bodyPr wrap="square">
            <a:spAutoFit/>
          </a:bodyPr>
          <a:lstStyle/>
          <a:p>
            <a:pPr marL="285750" indent="-285750">
              <a:buFont typeface="Arial" panose="020B0604020202020204" pitchFamily="34" charset="0"/>
              <a:buChar char="•"/>
            </a:pPr>
            <a:r>
              <a:rPr lang="en-US" dirty="0">
                <a:latin typeface="Cascadia Code" panose="020B0609020000020004" pitchFamily="49" charset="0"/>
                <a:ea typeface="Cascadia Code" panose="020B0609020000020004" pitchFamily="49" charset="0"/>
                <a:cs typeface="Cascadia Code" panose="020B0609020000020004" pitchFamily="49" charset="0"/>
              </a:rPr>
              <a:t>Huge Images: Tiling massive datasets without losing geographic coordinates.</a:t>
            </a:r>
          </a:p>
          <a:p>
            <a:pPr marL="285750" indent="-285750">
              <a:buFont typeface="Arial" panose="020B0604020202020204" pitchFamily="34" charset="0"/>
              <a:buChar char="•"/>
            </a:pPr>
            <a:endParaRPr lang="en-US"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buFont typeface="Arial" panose="020B0604020202020204" pitchFamily="34" charset="0"/>
              <a:buChar char="•"/>
            </a:pPr>
            <a:r>
              <a:rPr lang="en-US" dirty="0">
                <a:latin typeface="Cascadia Code" panose="020B0609020000020004" pitchFamily="49" charset="0"/>
                <a:ea typeface="Cascadia Code" panose="020B0609020000020004" pitchFamily="49" charset="0"/>
                <a:cs typeface="Cascadia Code" panose="020B0609020000020004" pitchFamily="49" charset="0"/>
              </a:rPr>
              <a:t>Data Scarcity: Highly imbalanced datasets (millions of empty pixels vs. a few pit pixels).</a:t>
            </a:r>
          </a:p>
          <a:p>
            <a:pPr marL="285750" indent="-285750">
              <a:buFont typeface="Arial" panose="020B0604020202020204" pitchFamily="34" charset="0"/>
              <a:buChar char="•"/>
            </a:pPr>
            <a:endParaRPr lang="en-US"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buFont typeface="Arial" panose="020B0604020202020204" pitchFamily="34" charset="0"/>
              <a:buChar char="•"/>
            </a:pPr>
            <a:r>
              <a:rPr lang="en-US" dirty="0">
                <a:latin typeface="Cascadia Code" panose="020B0609020000020004" pitchFamily="49" charset="0"/>
                <a:ea typeface="Cascadia Code" panose="020B0609020000020004" pitchFamily="49" charset="0"/>
                <a:cs typeface="Cascadia Code" panose="020B0609020000020004" pitchFamily="49" charset="0"/>
              </a:rPr>
              <a:t>Data Augmentation strategies</a:t>
            </a:r>
          </a:p>
          <a:p>
            <a:pPr marL="285750" indent="-285750">
              <a:buFont typeface="Arial" panose="020B0604020202020204" pitchFamily="34" charset="0"/>
              <a:buChar char="•"/>
            </a:pPr>
            <a:endParaRPr lang="en-US"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buFont typeface="Arial" panose="020B0604020202020204" pitchFamily="34" charset="0"/>
              <a:buChar char="•"/>
            </a:pPr>
            <a:r>
              <a:rPr lang="en-US" dirty="0">
                <a:latin typeface="Cascadia Code" panose="020B0609020000020004" pitchFamily="49" charset="0"/>
                <a:ea typeface="Cascadia Code" panose="020B0609020000020004" pitchFamily="49" charset="0"/>
                <a:cs typeface="Cascadia Code" panose="020B0609020000020004" pitchFamily="49" charset="0"/>
              </a:rPr>
              <a:t>Tooling: Buggy, open-source labeling tools.</a:t>
            </a:r>
          </a:p>
          <a:p>
            <a:pPr marL="285750" indent="-285750">
              <a:buFont typeface="Arial" panose="020B0604020202020204" pitchFamily="34" charset="0"/>
              <a:buChar char="•"/>
            </a:pPr>
            <a:endParaRPr lang="en-US" dirty="0">
              <a:latin typeface="Cascadia Code" panose="020B0609020000020004" pitchFamily="49" charset="0"/>
              <a:ea typeface="Cascadia Code" panose="020B0609020000020004" pitchFamily="49" charset="0"/>
              <a:cs typeface="Cascadia Code" panose="020B0609020000020004" pitchFamily="49" charset="0"/>
            </a:endParaRPr>
          </a:p>
          <a:p>
            <a:pPr marL="285750" indent="-285750">
              <a:buFont typeface="Arial" panose="020B0604020202020204" pitchFamily="34" charset="0"/>
              <a:buChar char="•"/>
            </a:pPr>
            <a:r>
              <a:rPr lang="en-US" dirty="0">
                <a:latin typeface="Cascadia Code" panose="020B0609020000020004" pitchFamily="49" charset="0"/>
                <a:ea typeface="Cascadia Code" panose="020B0609020000020004" pitchFamily="49" charset="0"/>
                <a:cs typeface="Cascadia Code" panose="020B0609020000020004" pitchFamily="49" charset="0"/>
              </a:rPr>
              <a:t>The Missing Link: No out-of-the-box code to convert AI masks back into georeferenced GIS polygons.</a:t>
            </a:r>
          </a:p>
          <a:p>
            <a:endParaRPr lang="it-IT" dirty="0">
              <a:latin typeface="Cascadia Code" panose="020B0609020000020004" pitchFamily="49" charset="0"/>
              <a:ea typeface="Cascadia Code" panose="020B0609020000020004" pitchFamily="49" charset="0"/>
              <a:cs typeface="Cascadia Code" panose="020B0609020000020004" pitchFamily="49" charset="0"/>
            </a:endParaRPr>
          </a:p>
        </p:txBody>
      </p:sp>
      <p:pic>
        <p:nvPicPr>
          <p:cNvPr id="3" name="2026-04-14 01-35-06">
            <a:hlinkClick r:id="" action="ppaction://media"/>
            <a:extLst>
              <a:ext uri="{FF2B5EF4-FFF2-40B4-BE49-F238E27FC236}">
                <a16:creationId xmlns:a16="http://schemas.microsoft.com/office/drawing/2014/main" id="{DF7F2F5D-CC87-9412-BED0-6BC82C92E8F1}"/>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2874" r="19770"/>
          <a:stretch>
            <a:fillRect/>
          </a:stretch>
        </p:blipFill>
        <p:spPr>
          <a:xfrm>
            <a:off x="7153584" y="1098351"/>
            <a:ext cx="4752976" cy="4661297"/>
          </a:xfrm>
          <a:prstGeom prst="rect">
            <a:avLst/>
          </a:prstGeom>
        </p:spPr>
      </p:pic>
    </p:spTree>
    <p:extLst>
      <p:ext uri="{BB962C8B-B14F-4D97-AF65-F5344CB8AC3E}">
        <p14:creationId xmlns:p14="http://schemas.microsoft.com/office/powerpoint/2010/main" val="723293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data 4">
            <a:extLst>
              <a:ext uri="{FF2B5EF4-FFF2-40B4-BE49-F238E27FC236}">
                <a16:creationId xmlns:a16="http://schemas.microsoft.com/office/drawing/2014/main" id="{4D65B3EC-FBBB-4B05-E3FF-E4DB160D33F4}"/>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3AE2FF7C-D364-12F8-0F69-CC4E84CFAA7D}"/>
              </a:ext>
            </a:extLst>
          </p:cNvPr>
          <p:cNvSpPr>
            <a:spLocks noGrp="1"/>
          </p:cNvSpPr>
          <p:nvPr>
            <p:ph type="sldNum" sz="quarter" idx="4"/>
          </p:nvPr>
        </p:nvSpPr>
        <p:spPr>
          <a:xfrm>
            <a:off x="11640833" y="6480175"/>
            <a:ext cx="551167" cy="377825"/>
          </a:xfrm>
        </p:spPr>
        <p:txBody>
          <a:bodyPr/>
          <a:lstStyle/>
          <a:p>
            <a:fld id="{82AC4A01-C473-4470-8FC2-AC0CC5F92D1E}" type="slidenum">
              <a:rPr lang="it-IT"/>
              <a:pPr/>
              <a:t>7</a:t>
            </a:fld>
            <a:endParaRPr lang="it-IT"/>
          </a:p>
        </p:txBody>
      </p:sp>
      <p:sp>
        <p:nvSpPr>
          <p:cNvPr id="2" name="Segnaposto piè di pagina 1">
            <a:extLst>
              <a:ext uri="{FF2B5EF4-FFF2-40B4-BE49-F238E27FC236}">
                <a16:creationId xmlns:a16="http://schemas.microsoft.com/office/drawing/2014/main" id="{5B19DCC6-EDD6-6AAE-E515-1FD0934026F7}"/>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pic>
        <p:nvPicPr>
          <p:cNvPr id="17" name="Immagine 16">
            <a:extLst>
              <a:ext uri="{FF2B5EF4-FFF2-40B4-BE49-F238E27FC236}">
                <a16:creationId xmlns:a16="http://schemas.microsoft.com/office/drawing/2014/main" id="{7EF19AA4-D4EB-0F8D-6B6F-5315AAE9A9BB}"/>
              </a:ext>
            </a:extLst>
          </p:cNvPr>
          <p:cNvPicPr>
            <a:picLocks noChangeAspect="1"/>
          </p:cNvPicPr>
          <p:nvPr/>
        </p:nvPicPr>
        <p:blipFill>
          <a:blip r:embed="rId2"/>
          <a:stretch>
            <a:fillRect/>
          </a:stretch>
        </p:blipFill>
        <p:spPr>
          <a:xfrm>
            <a:off x="1346199" y="838199"/>
            <a:ext cx="9902825" cy="5401541"/>
          </a:xfrm>
          <a:prstGeom prst="rect">
            <a:avLst/>
          </a:prstGeom>
        </p:spPr>
      </p:pic>
      <p:sp>
        <p:nvSpPr>
          <p:cNvPr id="18" name="CasellaDiTesto 17">
            <a:extLst>
              <a:ext uri="{FF2B5EF4-FFF2-40B4-BE49-F238E27FC236}">
                <a16:creationId xmlns:a16="http://schemas.microsoft.com/office/drawing/2014/main" id="{B384850F-887F-23A0-4869-FC506120F33A}"/>
              </a:ext>
            </a:extLst>
          </p:cNvPr>
          <p:cNvSpPr txBox="1"/>
          <p:nvPr/>
        </p:nvSpPr>
        <p:spPr>
          <a:xfrm>
            <a:off x="5120641" y="122794"/>
            <a:ext cx="5303520" cy="461665"/>
          </a:xfrm>
          <a:prstGeom prst="rect">
            <a:avLst/>
          </a:prstGeom>
          <a:noFill/>
        </p:spPr>
        <p:txBody>
          <a:bodyPr wrap="square">
            <a:spAutoFit/>
          </a:bodyPr>
          <a:lstStyle/>
          <a:p>
            <a:r>
              <a:rPr lang="en-US"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3985006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7DAADA5-6356-25C7-2BA7-BC851E864FE3}"/>
            </a:ext>
          </a:extLst>
        </p:cNvPr>
        <p:cNvGrpSpPr/>
        <p:nvPr/>
      </p:nvGrpSpPr>
      <p:grpSpPr>
        <a:xfrm>
          <a:off x="0" y="0"/>
          <a:ext cx="0" cy="0"/>
          <a:chOff x="0" y="0"/>
          <a:chExt cx="0" cy="0"/>
        </a:xfrm>
      </p:grpSpPr>
      <p:pic>
        <p:nvPicPr>
          <p:cNvPr id="10" name="Picture 9" descr="A diagram of a model&#10;&#10;Description automatically generated">
            <a:extLst>
              <a:ext uri="{FF2B5EF4-FFF2-40B4-BE49-F238E27FC236}">
                <a16:creationId xmlns:a16="http://schemas.microsoft.com/office/drawing/2014/main" id="{84400445-F377-DD04-4B56-94505FD610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3725" y="912773"/>
            <a:ext cx="6086475" cy="5350006"/>
          </a:xfrm>
          <a:prstGeom prst="rect">
            <a:avLst/>
          </a:prstGeom>
        </p:spPr>
      </p:pic>
      <p:sp>
        <p:nvSpPr>
          <p:cNvPr id="11" name="Segnaposto data 4">
            <a:extLst>
              <a:ext uri="{FF2B5EF4-FFF2-40B4-BE49-F238E27FC236}">
                <a16:creationId xmlns:a16="http://schemas.microsoft.com/office/drawing/2014/main" id="{3862584E-2E95-F091-9A22-5417139ABA18}"/>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897022B3-8A48-AD0A-9739-0140899C216D}"/>
              </a:ext>
            </a:extLst>
          </p:cNvPr>
          <p:cNvSpPr>
            <a:spLocks noGrp="1"/>
          </p:cNvSpPr>
          <p:nvPr>
            <p:ph type="sldNum" sz="quarter" idx="4"/>
          </p:nvPr>
        </p:nvSpPr>
        <p:spPr>
          <a:xfrm>
            <a:off x="11640833" y="6480175"/>
            <a:ext cx="551167" cy="377825"/>
          </a:xfrm>
        </p:spPr>
        <p:txBody>
          <a:bodyPr/>
          <a:lstStyle/>
          <a:p>
            <a:fld id="{82AC4A01-C473-4470-8FC2-AC0CC5F92D1E}" type="slidenum">
              <a:rPr lang="it-IT"/>
              <a:pPr/>
              <a:t>8</a:t>
            </a:fld>
            <a:endParaRPr lang="it-IT"/>
          </a:p>
        </p:txBody>
      </p:sp>
      <p:sp>
        <p:nvSpPr>
          <p:cNvPr id="2" name="Segnaposto piè di pagina 1">
            <a:extLst>
              <a:ext uri="{FF2B5EF4-FFF2-40B4-BE49-F238E27FC236}">
                <a16:creationId xmlns:a16="http://schemas.microsoft.com/office/drawing/2014/main" id="{E510F256-C42E-725A-677C-F37309FDF15B}"/>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3" name="CasellaDiTesto 2">
            <a:extLst>
              <a:ext uri="{FF2B5EF4-FFF2-40B4-BE49-F238E27FC236}">
                <a16:creationId xmlns:a16="http://schemas.microsoft.com/office/drawing/2014/main" id="{D3252B00-CEE1-0FF9-42E9-CE4BA8A099ED}"/>
              </a:ext>
            </a:extLst>
          </p:cNvPr>
          <p:cNvSpPr txBox="1"/>
          <p:nvPr/>
        </p:nvSpPr>
        <p:spPr>
          <a:xfrm>
            <a:off x="5120641" y="122794"/>
            <a:ext cx="5303520" cy="461665"/>
          </a:xfrm>
          <a:prstGeom prst="rect">
            <a:avLst/>
          </a:prstGeom>
          <a:noFill/>
        </p:spPr>
        <p:txBody>
          <a:bodyPr wrap="square">
            <a:spAutoFit/>
          </a:bodyPr>
          <a:lstStyle/>
          <a:p>
            <a:r>
              <a:rPr lang="en-US"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 Workflow</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21580028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8F28E-647F-2C5A-11E7-1F6747D32C40}"/>
            </a:ext>
          </a:extLst>
        </p:cNvPr>
        <p:cNvGrpSpPr/>
        <p:nvPr/>
      </p:nvGrpSpPr>
      <p:grpSpPr>
        <a:xfrm>
          <a:off x="0" y="0"/>
          <a:ext cx="0" cy="0"/>
          <a:chOff x="0" y="0"/>
          <a:chExt cx="0" cy="0"/>
        </a:xfrm>
      </p:grpSpPr>
      <p:sp>
        <p:nvSpPr>
          <p:cNvPr id="11" name="Segnaposto data 4">
            <a:extLst>
              <a:ext uri="{FF2B5EF4-FFF2-40B4-BE49-F238E27FC236}">
                <a16:creationId xmlns:a16="http://schemas.microsoft.com/office/drawing/2014/main" id="{E60644C8-DF2A-ED12-94F1-A83994A3CFF7}"/>
              </a:ext>
            </a:extLst>
          </p:cNvPr>
          <p:cNvSpPr>
            <a:spLocks noGrp="1"/>
          </p:cNvSpPr>
          <p:nvPr>
            <p:ph type="dt" sz="half" idx="2"/>
          </p:nvPr>
        </p:nvSpPr>
        <p:spPr>
          <a:xfrm>
            <a:off x="9964433" y="6480175"/>
            <a:ext cx="1600200" cy="377825"/>
          </a:xfrm>
        </p:spPr>
        <p:txBody>
          <a:bodyPr/>
          <a:lstStyle/>
          <a:p>
            <a:fld id="{DE297FFA-5972-4461-BB5D-F11635B14CEF}" type="datetime1">
              <a:rPr lang="it-IT" smtClean="0"/>
              <a:t>13/04/2026</a:t>
            </a:fld>
            <a:endParaRPr lang="it-IT"/>
          </a:p>
        </p:txBody>
      </p:sp>
      <p:sp>
        <p:nvSpPr>
          <p:cNvPr id="12" name="Segnaposto numero diapositiva 5">
            <a:extLst>
              <a:ext uri="{FF2B5EF4-FFF2-40B4-BE49-F238E27FC236}">
                <a16:creationId xmlns:a16="http://schemas.microsoft.com/office/drawing/2014/main" id="{AA58C031-5950-8E07-5307-AD14F12592C6}"/>
              </a:ext>
            </a:extLst>
          </p:cNvPr>
          <p:cNvSpPr>
            <a:spLocks noGrp="1"/>
          </p:cNvSpPr>
          <p:nvPr>
            <p:ph type="sldNum" sz="quarter" idx="4"/>
          </p:nvPr>
        </p:nvSpPr>
        <p:spPr>
          <a:xfrm>
            <a:off x="11640833" y="6480175"/>
            <a:ext cx="551167" cy="377825"/>
          </a:xfrm>
        </p:spPr>
        <p:txBody>
          <a:bodyPr/>
          <a:lstStyle/>
          <a:p>
            <a:fld id="{82AC4A01-C473-4470-8FC2-AC0CC5F92D1E}" type="slidenum">
              <a:rPr lang="it-IT"/>
              <a:pPr/>
              <a:t>9</a:t>
            </a:fld>
            <a:endParaRPr lang="it-IT"/>
          </a:p>
        </p:txBody>
      </p:sp>
      <p:sp>
        <p:nvSpPr>
          <p:cNvPr id="2" name="Segnaposto piè di pagina 1">
            <a:extLst>
              <a:ext uri="{FF2B5EF4-FFF2-40B4-BE49-F238E27FC236}">
                <a16:creationId xmlns:a16="http://schemas.microsoft.com/office/drawing/2014/main" id="{24E59504-53D0-FEE5-9201-9F01C360EC2F}"/>
              </a:ext>
            </a:extLst>
          </p:cNvPr>
          <p:cNvSpPr>
            <a:spLocks noGrp="1"/>
          </p:cNvSpPr>
          <p:nvPr>
            <p:ph type="ftr" sz="quarter" idx="3"/>
          </p:nvPr>
        </p:nvSpPr>
        <p:spPr/>
        <p:txBody>
          <a:bodyPr/>
          <a:lstStyle/>
          <a:p>
            <a:r>
              <a:rPr lang="en-US"/>
              <a:t>This study is within the Europlanet 2024 RI, and it has received funding from the European Union’s Horizon 2020 research and innovation programme under grant agreement No. 871149 and 101004214, and ASI-INAF agreement n. 2025-33-HH.0</a:t>
            </a:r>
            <a:endParaRPr lang="it-IT" dirty="0"/>
          </a:p>
        </p:txBody>
      </p:sp>
      <p:sp>
        <p:nvSpPr>
          <p:cNvPr id="14" name="CasellaDiTesto 13">
            <a:extLst>
              <a:ext uri="{FF2B5EF4-FFF2-40B4-BE49-F238E27FC236}">
                <a16:creationId xmlns:a16="http://schemas.microsoft.com/office/drawing/2014/main" id="{3820B6C1-B648-33C6-F1B2-172FB312785E}"/>
              </a:ext>
            </a:extLst>
          </p:cNvPr>
          <p:cNvSpPr txBox="1"/>
          <p:nvPr/>
        </p:nvSpPr>
        <p:spPr>
          <a:xfrm>
            <a:off x="5120640" y="122794"/>
            <a:ext cx="5547359" cy="830997"/>
          </a:xfrm>
          <a:prstGeom prst="rect">
            <a:avLst/>
          </a:prstGeom>
          <a:noFill/>
        </p:spPr>
        <p:txBody>
          <a:bodyPr wrap="square">
            <a:spAutoFit/>
          </a:bodyPr>
          <a:lstStyle/>
          <a:p>
            <a:r>
              <a:rPr lang="en-US" sz="2400" dirty="0" err="1">
                <a:latin typeface="Cascadia Code SemiBold" panose="020B0609020000020004" pitchFamily="49" charset="0"/>
                <a:ea typeface="Cascadia Code SemiBold" panose="020B0609020000020004" pitchFamily="49" charset="0"/>
                <a:cs typeface="Cascadia Code SemiBold" panose="020B0609020000020004" pitchFamily="49" charset="0"/>
              </a:rPr>
              <a:t>DeepLandforms</a:t>
            </a:r>
            <a:r>
              <a:rPr lang="en-US" sz="2400" dirty="0">
                <a:latin typeface="Cascadia Code SemiBold" panose="020B0609020000020004" pitchFamily="49" charset="0"/>
                <a:ea typeface="Cascadia Code SemiBold" panose="020B0609020000020004" pitchFamily="49" charset="0"/>
                <a:cs typeface="Cascadia Code SemiBold" panose="020B0609020000020004" pitchFamily="49" charset="0"/>
              </a:rPr>
              <a:t> – Some “study” Metrics</a:t>
            </a:r>
            <a:endParaRPr lang="it-IT" sz="2400" dirty="0">
              <a:latin typeface="Cascadia Code SemiBold" panose="020B0609020000020004" pitchFamily="49" charset="0"/>
              <a:ea typeface="Cascadia Code SemiBold" panose="020B0609020000020004" pitchFamily="49" charset="0"/>
              <a:cs typeface="Cascadia Code SemiBold" panose="020B0609020000020004" pitchFamily="49" charset="0"/>
            </a:endParaRPr>
          </a:p>
        </p:txBody>
      </p:sp>
      <p:pic>
        <p:nvPicPr>
          <p:cNvPr id="8" name="Immagine 7">
            <a:extLst>
              <a:ext uri="{FF2B5EF4-FFF2-40B4-BE49-F238E27FC236}">
                <a16:creationId xmlns:a16="http://schemas.microsoft.com/office/drawing/2014/main" id="{ECBD7AD5-9D0F-3153-DEEA-D95F6F8D25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576" y="936210"/>
            <a:ext cx="10524057" cy="5349966"/>
          </a:xfrm>
          <a:prstGeom prst="rect">
            <a:avLst/>
          </a:prstGeom>
        </p:spPr>
      </p:pic>
      <p:pic>
        <p:nvPicPr>
          <p:cNvPr id="15" name="Immagine 14">
            <a:extLst>
              <a:ext uri="{FF2B5EF4-FFF2-40B4-BE49-F238E27FC236}">
                <a16:creationId xmlns:a16="http://schemas.microsoft.com/office/drawing/2014/main" id="{EA243E85-2482-64F7-853B-60535A91F9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576" y="936210"/>
            <a:ext cx="10524059" cy="5349966"/>
          </a:xfrm>
          <a:prstGeom prst="rect">
            <a:avLst/>
          </a:prstGeom>
        </p:spPr>
      </p:pic>
    </p:spTree>
    <p:extLst>
      <p:ext uri="{BB962C8B-B14F-4D97-AF65-F5344CB8AC3E}">
        <p14:creationId xmlns:p14="http://schemas.microsoft.com/office/powerpoint/2010/main" val="187593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e">
  <a:themeElements>
    <a:clrScheme name="Celestiale">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e">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cbfc58d4-e60f-468d-8fe4-90676de085f7}" enabled="0" method="" siteId="{cbfc58d4-e60f-468d-8fe4-90676de085f7}" removed="1"/>
</clbl:labelList>
</file>

<file path=docProps/app.xml><?xml version="1.0" encoding="utf-8"?>
<Properties xmlns="http://schemas.openxmlformats.org/officeDocument/2006/extended-properties" xmlns:vt="http://schemas.openxmlformats.org/officeDocument/2006/docPropsVTypes">
  <Template>Celestiale</Template>
  <TotalTime>870</TotalTime>
  <Words>880</Words>
  <Application>Microsoft Office PowerPoint</Application>
  <PresentationFormat>Widescreen</PresentationFormat>
  <Paragraphs>89</Paragraphs>
  <Slides>13</Slides>
  <Notes>0</Notes>
  <HiddenSlides>1</HiddenSlides>
  <MMClips>1</MMClips>
  <ScaleCrop>false</ScaleCrop>
  <HeadingPairs>
    <vt:vector size="4" baseType="variant">
      <vt:variant>
        <vt:lpstr>Tema</vt:lpstr>
      </vt:variant>
      <vt:variant>
        <vt:i4>1</vt:i4>
      </vt:variant>
      <vt:variant>
        <vt:lpstr>Titoli diapositive</vt:lpstr>
      </vt:variant>
      <vt:variant>
        <vt:i4>13</vt:i4>
      </vt:variant>
    </vt:vector>
  </HeadingPairs>
  <TitlesOfParts>
    <vt:vector size="14" baseType="lpstr">
      <vt:lpstr>Celestiale</vt:lpstr>
      <vt:lpstr>A Deep Learning Computer Vision Toolset Applied to a Prime Use Case for Mapping Planetary Skylights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DeepLandforms  A novel toolset for landforms mapping</dc:title>
  <dc:creator>Giacomo Nodjoumi</dc:creator>
  <cp:lastModifiedBy>Nodjoumi Giacomo</cp:lastModifiedBy>
  <cp:revision>5</cp:revision>
  <dcterms:created xsi:type="dcterms:W3CDTF">2022-09-16T16:56:18Z</dcterms:created>
  <dcterms:modified xsi:type="dcterms:W3CDTF">2026-04-14T06:59:55Z</dcterms:modified>
</cp:coreProperties>
</file>