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31"/>
  </p:notesMasterIdLst>
  <p:handoutMasterIdLst>
    <p:handoutMasterId r:id="rId32"/>
  </p:handoutMasterIdLst>
  <p:sldIdLst>
    <p:sldId id="1162" r:id="rId9"/>
    <p:sldId id="1155" r:id="rId10"/>
    <p:sldId id="1156" r:id="rId11"/>
    <p:sldId id="1158" r:id="rId12"/>
    <p:sldId id="1154" r:id="rId13"/>
    <p:sldId id="1159" r:id="rId14"/>
    <p:sldId id="1160" r:id="rId15"/>
    <p:sldId id="1161" r:id="rId16"/>
    <p:sldId id="1170" r:id="rId17"/>
    <p:sldId id="1166" r:id="rId18"/>
    <p:sldId id="1169" r:id="rId19"/>
    <p:sldId id="1179" r:id="rId20"/>
    <p:sldId id="1165" r:id="rId21"/>
    <p:sldId id="1176" r:id="rId22"/>
    <p:sldId id="1177" r:id="rId23"/>
    <p:sldId id="1167" r:id="rId24"/>
    <p:sldId id="1168" r:id="rId25"/>
    <p:sldId id="1164" r:id="rId26"/>
    <p:sldId id="1175" r:id="rId27"/>
    <p:sldId id="1172" r:id="rId28"/>
    <p:sldId id="1174" r:id="rId29"/>
    <p:sldId id="1173" r:id="rId30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c Lemmel" initials="FL" lastIdx="4" clrIdx="0">
    <p:extLst>
      <p:ext uri="{19B8F6BF-5375-455C-9EA6-DF929625EA0E}">
        <p15:presenceInfo xmlns:p15="http://schemas.microsoft.com/office/powerpoint/2012/main" userId="S::Frederic.Lemmel@ext.esa.int::15a5cb74-9b28-4084-9a57-5f2653664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F28349"/>
    <a:srgbClr val="F18349"/>
    <a:srgbClr val="F08349"/>
    <a:srgbClr val="E47221"/>
    <a:srgbClr val="EF8349"/>
    <a:srgbClr val="1498DB"/>
    <a:srgbClr val="000000"/>
    <a:srgbClr val="E2E2E2"/>
    <a:srgbClr val="28282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2CCF8-764A-984D-B40D-5DAA0B674B04}" v="1" dt="2026-03-10T14:56:06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3" autoAdjust="0"/>
    <p:restoredTop sz="87066" autoAdjust="0"/>
  </p:normalViewPr>
  <p:slideViewPr>
    <p:cSldViewPr snapToGrid="0">
      <p:cViewPr varScale="1">
        <p:scale>
          <a:sx n="94" d="100"/>
          <a:sy n="94" d="100"/>
        </p:scale>
        <p:origin x="200" y="40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44" y="133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 Lemmel" userId="15a5cb74-9b28-4084-9a57-5f265366473b" providerId="ADAL" clId="{CA1E6A87-292A-5FAE-B567-59F25CEEDD11}"/>
    <pc:docChg chg="undo custSel addSld delSld modSld">
      <pc:chgData name="Frederic Lemmel" userId="15a5cb74-9b28-4084-9a57-5f265366473b" providerId="ADAL" clId="{CA1E6A87-292A-5FAE-B567-59F25CEEDD11}" dt="2026-03-10T15:32:09.241" v="15" actId="115"/>
      <pc:docMkLst>
        <pc:docMk/>
      </pc:docMkLst>
      <pc:sldChg chg="del">
        <pc:chgData name="Frederic Lemmel" userId="15a5cb74-9b28-4084-9a57-5f265366473b" providerId="ADAL" clId="{CA1E6A87-292A-5FAE-B567-59F25CEEDD11}" dt="2026-03-10T14:56:43.971" v="0" actId="2696"/>
        <pc:sldMkLst>
          <pc:docMk/>
          <pc:sldMk cId="3420940756" sldId="1157"/>
        </pc:sldMkLst>
      </pc:sldChg>
      <pc:sldChg chg="modSp mod">
        <pc:chgData name="Frederic Lemmel" userId="15a5cb74-9b28-4084-9a57-5f265366473b" providerId="ADAL" clId="{CA1E6A87-292A-5FAE-B567-59F25CEEDD11}" dt="2026-03-10T15:32:09.241" v="15" actId="115"/>
        <pc:sldMkLst>
          <pc:docMk/>
          <pc:sldMk cId="1127575674" sldId="1168"/>
        </pc:sldMkLst>
        <pc:spChg chg="mod">
          <ac:chgData name="Frederic Lemmel" userId="15a5cb74-9b28-4084-9a57-5f265366473b" providerId="ADAL" clId="{CA1E6A87-292A-5FAE-B567-59F25CEEDD11}" dt="2026-03-10T15:32:09.241" v="15" actId="115"/>
          <ac:spMkLst>
            <pc:docMk/>
            <pc:sldMk cId="1127575674" sldId="1168"/>
            <ac:spMk id="5" creationId="{B2DCEB16-7885-0C5D-FD84-E224DA448144}"/>
          </ac:spMkLst>
        </pc:spChg>
      </pc:sldChg>
      <pc:sldChg chg="modSp mod">
        <pc:chgData name="Frederic Lemmel" userId="15a5cb74-9b28-4084-9a57-5f265366473b" providerId="ADAL" clId="{CA1E6A87-292A-5FAE-B567-59F25CEEDD11}" dt="2026-03-10T14:58:48.889" v="9" actId="403"/>
        <pc:sldMkLst>
          <pc:docMk/>
          <pc:sldMk cId="3692256885" sldId="1170"/>
        </pc:sldMkLst>
        <pc:spChg chg="mod">
          <ac:chgData name="Frederic Lemmel" userId="15a5cb74-9b28-4084-9a57-5f265366473b" providerId="ADAL" clId="{CA1E6A87-292A-5FAE-B567-59F25CEEDD11}" dt="2026-03-10T14:58:48.889" v="9" actId="403"/>
          <ac:spMkLst>
            <pc:docMk/>
            <pc:sldMk cId="3692256885" sldId="1170"/>
            <ac:spMk id="3" creationId="{E42C667C-97B8-F40E-ADFA-7D53F7D30B3D}"/>
          </ac:spMkLst>
        </pc:spChg>
      </pc:sldChg>
      <pc:sldChg chg="modSp mod">
        <pc:chgData name="Frederic Lemmel" userId="15a5cb74-9b28-4084-9a57-5f265366473b" providerId="ADAL" clId="{CA1E6A87-292A-5FAE-B567-59F25CEEDD11}" dt="2026-03-10T15:00:29.100" v="12" actId="1076"/>
        <pc:sldMkLst>
          <pc:docMk/>
          <pc:sldMk cId="279306497" sldId="1172"/>
        </pc:sldMkLst>
        <pc:spChg chg="mod">
          <ac:chgData name="Frederic Lemmel" userId="15a5cb74-9b28-4084-9a57-5f265366473b" providerId="ADAL" clId="{CA1E6A87-292A-5FAE-B567-59F25CEEDD11}" dt="2026-03-10T15:00:29.100" v="12" actId="1076"/>
          <ac:spMkLst>
            <pc:docMk/>
            <pc:sldMk cId="279306497" sldId="1172"/>
            <ac:spMk id="5" creationId="{926B5B56-BCA0-4FC7-D2E9-2AB840BE8F43}"/>
          </ac:spMkLst>
        </pc:spChg>
      </pc:sldChg>
      <pc:sldChg chg="modSp add del mod">
        <pc:chgData name="Frederic Lemmel" userId="15a5cb74-9b28-4084-9a57-5f265366473b" providerId="ADAL" clId="{CA1E6A87-292A-5FAE-B567-59F25CEEDD11}" dt="2026-03-10T14:57:39.175" v="8" actId="2696"/>
        <pc:sldMkLst>
          <pc:docMk/>
          <pc:sldMk cId="551481949" sldId="1180"/>
        </pc:sldMkLst>
        <pc:spChg chg="mod">
          <ac:chgData name="Frederic Lemmel" userId="15a5cb74-9b28-4084-9a57-5f265366473b" providerId="ADAL" clId="{CA1E6A87-292A-5FAE-B567-59F25CEEDD11}" dt="2026-03-10T14:57:12.171" v="6" actId="115"/>
          <ac:spMkLst>
            <pc:docMk/>
            <pc:sldMk cId="551481949" sldId="1180"/>
            <ac:spMk id="5" creationId="{8E2F068B-9733-5A7C-3386-A900979BC47C}"/>
          </ac:spMkLst>
        </pc:spChg>
        <pc:spChg chg="mod">
          <ac:chgData name="Frederic Lemmel" userId="15a5cb74-9b28-4084-9a57-5f265366473b" providerId="ADAL" clId="{CA1E6A87-292A-5FAE-B567-59F25CEEDD11}" dt="2026-03-10T14:57:13.187" v="7" actId="115"/>
          <ac:spMkLst>
            <pc:docMk/>
            <pc:sldMk cId="551481949" sldId="1180"/>
            <ac:spMk id="7" creationId="{E823D1F1-713A-79B2-B7B2-046D55C361E3}"/>
          </ac:spMkLst>
        </pc:spChg>
      </pc:sldChg>
    </pc:docChg>
  </pc:docChgLst>
  <pc:docChgLst>
    <pc:chgData name="Frederic Lemmel" userId="15a5cb74-9b28-4084-9a57-5f265366473b" providerId="ADAL" clId="{71E76A79-7B54-41D8-B932-9F7CA7ECA1C2}"/>
    <pc:docChg chg="undo redo custSel modSld sldOrd">
      <pc:chgData name="Frederic Lemmel" userId="15a5cb74-9b28-4084-9a57-5f265366473b" providerId="ADAL" clId="{71E76A79-7B54-41D8-B932-9F7CA7ECA1C2}" dt="2026-03-10T10:55:52.567" v="36" actId="20577"/>
      <pc:docMkLst>
        <pc:docMk/>
      </pc:docMkLst>
      <pc:sldChg chg="mod modShow">
        <pc:chgData name="Frederic Lemmel" userId="15a5cb74-9b28-4084-9a57-5f265366473b" providerId="ADAL" clId="{71E76A79-7B54-41D8-B932-9F7CA7ECA1C2}" dt="2026-03-10T09:21:37.584" v="1" actId="729"/>
        <pc:sldMkLst>
          <pc:docMk/>
          <pc:sldMk cId="3420940756" sldId="1157"/>
        </pc:sldMkLst>
      </pc:sldChg>
      <pc:sldChg chg="modSp mod">
        <pc:chgData name="Frederic Lemmel" userId="15a5cb74-9b28-4084-9a57-5f265366473b" providerId="ADAL" clId="{71E76A79-7B54-41D8-B932-9F7CA7ECA1C2}" dt="2026-03-10T10:55:52.567" v="36" actId="20577"/>
        <pc:sldMkLst>
          <pc:docMk/>
          <pc:sldMk cId="1127575674" sldId="1168"/>
        </pc:sldMkLst>
        <pc:spChg chg="mod">
          <ac:chgData name="Frederic Lemmel" userId="15a5cb74-9b28-4084-9a57-5f265366473b" providerId="ADAL" clId="{71E76A79-7B54-41D8-B932-9F7CA7ECA1C2}" dt="2026-03-10T10:55:52.567" v="36" actId="20577"/>
          <ac:spMkLst>
            <pc:docMk/>
            <pc:sldMk cId="1127575674" sldId="1168"/>
            <ac:spMk id="5" creationId="{B2DCEB16-7885-0C5D-FD84-E224DA448144}"/>
          </ac:spMkLst>
        </pc:spChg>
      </pc:sldChg>
      <pc:sldChg chg="modSp mod">
        <pc:chgData name="Frederic Lemmel" userId="15a5cb74-9b28-4084-9a57-5f265366473b" providerId="ADAL" clId="{71E76A79-7B54-41D8-B932-9F7CA7ECA1C2}" dt="2026-03-10T10:53:13.770" v="35" actId="207"/>
        <pc:sldMkLst>
          <pc:docMk/>
          <pc:sldMk cId="279306497" sldId="1172"/>
        </pc:sldMkLst>
        <pc:spChg chg="mod">
          <ac:chgData name="Frederic Lemmel" userId="15a5cb74-9b28-4084-9a57-5f265366473b" providerId="ADAL" clId="{71E76A79-7B54-41D8-B932-9F7CA7ECA1C2}" dt="2026-03-10T10:53:13.770" v="35" actId="207"/>
          <ac:spMkLst>
            <pc:docMk/>
            <pc:sldMk cId="279306497" sldId="1172"/>
            <ac:spMk id="5" creationId="{926B5B56-BCA0-4FC7-D2E9-2AB840BE8F43}"/>
          </ac:spMkLst>
        </pc:spChg>
      </pc:sldChg>
      <pc:sldChg chg="ord">
        <pc:chgData name="Frederic Lemmel" userId="15a5cb74-9b28-4084-9a57-5f265366473b" providerId="ADAL" clId="{71E76A79-7B54-41D8-B932-9F7CA7ECA1C2}" dt="2026-03-10T09:21:21.267" v="0" actId="1076"/>
        <pc:sldMkLst>
          <pc:docMk/>
          <pc:sldMk cId="2386025108" sldId="11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8T09:37:10.21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1 223 24575,'7'-19'0,"2"-5"0,3-4 0,3-5 0,3 0 0,0 6 0,2 7 0,-1 7 0,-1 5 0,-4 4 0,0 2 0,3 1 0,10 1 0,10 2 0,8 1 0,4 2 0,-5 0 0,-10 0 0,-14-1 0,-7 2 0,2 2 0,3 5 0,-1 1 0,-2 1 0,-4-1 0,-3 0 0,0 2 0,-1 1 0,1 3 0,2 2 0,4 2 0,4 0 0,4 4 0,5 0 0,4 2 0,6-3 0,3-4 0,1-5 0,-1-4 0,-4-5 0,-3-4 0,-7-3 0,-5-2 0,-3-2 0,1-4 0,6-6 0,8-9 0,7-11 0,5-9 0,-2-1 0,-7 6 0,-1 4 0,-3 4 0,1 1 0,4 1 0,-1 4 0,6 1 0,10 0 0,10 2 0,2 4 0,-3 3 0,-7 5 0,-6 4 0,1 3 0,-7 1 0,-7 3 0,-9 1 0,-5 2 0,2 2 0,2 3 0,0 0 0,-5 1 0,-6 0 0,-6 1 0,-2 1 0,-2 2 0,1 2 0,-1 0 0,1 2 0,2-1 0,0 0 0,1-2 0,-1-3 0,0-2 0,2-1 0,-1-2 0,0-1 0,0-2 0,2-1 0,0-1 0,0 0 0,-1-2 0,-1 0 0,-2 0 0,-1-1 0,1 0 0,-1 0 0,0 1 0,1 0 0,1-1 0,0 1 0,3 0 0,2 0 0,0 1 0,1-2 0,-2-1 0,-3 0 0,0-1 0,-1 1 0,1 0 0,0-1 0,1 0 0,1 0 0,-1-1 0,0 0 0,0 0 0,0-1 0,1 0 0,2-2 0,0 0 0,-1 0 0,-1 0 0,0 0 0,1-2 0,0 0 0,-1 1 0,-2 0 0,-2 1 0,-1 1 0,-1 1 0,-2-1 0,-1 1 0,1-2 0,0-2 0,0-2 0,-1-2 0,0-2 0,-3-2 0,1 1 0,-2-1 0,0 3 0,-1 0 0,-1 1 0,1 2 0,0 3 0,2 1 0,0 0 0,-1-1 0,-2 0 0,-2-1 0,-2 0 0,0 1 0,1 1 0,1 1 0,0 1 0,-4-1 0,-2-2 0,-1-1 0,-1-1 0,4 1 0,2 1 0,3 0 0,2 2 0,1 0 0,0 1 0,-1-1 0,0 0 0,0 1 0,1 0 0,14 12 0,7 1 0,18 10 0,6-5 0,-3-5 0,-9-5 0,-15-3 0,-8-1 0,-2-1 0,2 1 0,4 3 0,3 3 0,6 5 0,3 5 0,1 0 0,0 0 0,-6-4 0,-5-5 0,-7-4 0,-2-3 0,-3-1 0,0 1 0,-9 0 0,-4 2 0,-10 0 0,-2 0 0,-3 3 0,-4 2 0,-3 5 0,0 3 0,3 2 0,2 2 0,3 0 0,1-2 0,2 0 0,2 0 0,-2 2 0,-1 0 0,2-3 0,6-5 0,7-6 0,5-4 0,3-2 0,13 3 0,-9-3 0,10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3/10/26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Charge Couple Devices</a:t>
            </a:r>
          </a:p>
          <a:p>
            <a:r>
              <a:rPr lang="en-NL" dirty="0"/>
              <a:t>For each of these projects an independent instrument simulator was developed.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6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An imaging detector is a type of detector that is specifically designed to capture images of an object or scene. </a:t>
            </a:r>
          </a:p>
          <a:p>
            <a:pPr algn="l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It is a device that converts incident electromagnetic radiation, photons into an electrical signal that can be processed and displayed as an image.</a:t>
            </a:r>
          </a:p>
          <a:p>
            <a:pPr algn="l"/>
            <a:endParaRPr lang="en-GB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Question to ask to choose detector: What do I want to observe? Which wavelength?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3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Input image for detection simulation. Add different kind of models that will add effects to the image, such you have an output image which you can proceed data processing with.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5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Definition phase: Choose between different possibilities</a:t>
            </a:r>
          </a:p>
          <a:p>
            <a:r>
              <a:rPr lang="en-NL" dirty="0"/>
              <a:t>Desgin: First estimate of performance</a:t>
            </a:r>
          </a:p>
          <a:p>
            <a:endParaRPr lang="en-NL" dirty="0"/>
          </a:p>
          <a:p>
            <a:r>
              <a:rPr lang="en-NL" dirty="0"/>
              <a:t>Detector modeling is key for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6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Avoid duplication of work within and between institutes </a:t>
            </a:r>
          </a:p>
          <a:p>
            <a:r>
              <a:rPr lang="en-GB" dirty="0">
                <a:effectLst/>
                <a:latin typeface="Helvetica Neue" panose="02000503000000020004" pitchFamily="2" charset="0"/>
              </a:rPr>
              <a:t>Foster knowledge transfer in the instrumentation community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 Neue" panose="02000503000000020004" pitchFamily="2" charset="0"/>
              </a:rPr>
              <a:t>Provide a reliable, validated set of detector models</a:t>
            </a:r>
          </a:p>
          <a:p>
            <a:endParaRPr lang="en-N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>
                <a:solidFill>
                  <a:srgbClr val="F0834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52" y="-216086"/>
            <a:ext cx="2285929" cy="143451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6954"/>
            <a:ext cx="10159937" cy="43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A6963-B8D0-0F70-3FF2-71643EA873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7" y="90524"/>
            <a:ext cx="699110" cy="9103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93" y="335303"/>
            <a:ext cx="8013623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3375" b="1" smtClean="0">
                <a:solidFill>
                  <a:srgbClr val="0A20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492" y="1454406"/>
            <a:ext cx="10544354" cy="4722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2024-10-25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IDEAS Company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4B1A46-DCEA-E8AE-E97E-84709AAC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64" y="264719"/>
            <a:ext cx="2302621" cy="5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933" y="154800"/>
            <a:ext cx="9636679" cy="565200"/>
          </a:xfrm>
        </p:spPr>
        <p:txBody>
          <a:bodyPr/>
          <a:lstStyle>
            <a:lvl1pPr>
              <a:defRPr>
                <a:solidFill>
                  <a:srgbClr val="F0834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62282"/>
            <a:ext cx="11764800" cy="5047717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4251"/>
            <a:ext cx="10159937" cy="4307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599647-909F-57CC-80FE-EE513C971F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7" y="90524"/>
            <a:ext cx="699110" cy="9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93" y="-216086"/>
            <a:ext cx="2968188" cy="1862655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730" y="154800"/>
            <a:ext cx="9345069" cy="565200"/>
          </a:xfrm>
        </p:spPr>
        <p:txBody>
          <a:bodyPr/>
          <a:lstStyle>
            <a:lvl1pPr>
              <a:defRPr lang="en-GB" sz="3000" b="1" noProof="0" dirty="0">
                <a:solidFill>
                  <a:srgbClr val="F0834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97914"/>
            <a:ext cx="11795828" cy="511208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3EAC3-47F9-69B7-E858-C38C0030E6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7" y="90524"/>
            <a:ext cx="699110" cy="9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6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6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4"/>
            <a:ext cx="11795829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E88C2A-68EE-BFF0-2A20-0FCF0BF08F0E}"/>
              </a:ext>
            </a:extLst>
          </p:cNvPr>
          <p:cNvGrpSpPr/>
          <p:nvPr userDrawn="1"/>
        </p:nvGrpSpPr>
        <p:grpSpPr>
          <a:xfrm>
            <a:off x="213418" y="6576520"/>
            <a:ext cx="9856037" cy="127933"/>
            <a:chOff x="1076500" y="4469696"/>
            <a:chExt cx="9628745" cy="144114"/>
          </a:xfrm>
        </p:grpSpPr>
        <p:pic>
          <p:nvPicPr>
            <p:cNvPr id="3" name="Picture 2" descr="de.png">
              <a:extLst>
                <a:ext uri="{FF2B5EF4-FFF2-40B4-BE49-F238E27FC236}">
                  <a16:creationId xmlns:a16="http://schemas.microsoft.com/office/drawing/2014/main" id="{F47DD468-A98F-B1C0-4EC2-C17D98464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 descr="at.png">
              <a:extLst>
                <a:ext uri="{FF2B5EF4-FFF2-40B4-BE49-F238E27FC236}">
                  <a16:creationId xmlns:a16="http://schemas.microsoft.com/office/drawing/2014/main" id="{B8B88C2F-3FF0-BC48-5E02-82F18D5D5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be.png">
              <a:extLst>
                <a:ext uri="{FF2B5EF4-FFF2-40B4-BE49-F238E27FC236}">
                  <a16:creationId xmlns:a16="http://schemas.microsoft.com/office/drawing/2014/main" id="{AE696640-6258-83DF-6017-B3E7450A4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dk.png">
              <a:extLst>
                <a:ext uri="{FF2B5EF4-FFF2-40B4-BE49-F238E27FC236}">
                  <a16:creationId xmlns:a16="http://schemas.microsoft.com/office/drawing/2014/main" id="{0CA8F0EA-945F-48D1-AD5F-6F60952B2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es.png">
              <a:extLst>
                <a:ext uri="{FF2B5EF4-FFF2-40B4-BE49-F238E27FC236}">
                  <a16:creationId xmlns:a16="http://schemas.microsoft.com/office/drawing/2014/main" id="{B06AB350-B070-D7B2-C7A1-69BEBCD7A1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ee.png">
              <a:extLst>
                <a:ext uri="{FF2B5EF4-FFF2-40B4-BE49-F238E27FC236}">
                  <a16:creationId xmlns:a16="http://schemas.microsoft.com/office/drawing/2014/main" id="{E247A656-83CB-37EA-BCB3-0077267F8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fi.png">
              <a:extLst>
                <a:ext uri="{FF2B5EF4-FFF2-40B4-BE49-F238E27FC236}">
                  <a16:creationId xmlns:a16="http://schemas.microsoft.com/office/drawing/2014/main" id="{FE0CB6F1-361D-EACB-A224-2FF0264D3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fr.png">
              <a:extLst>
                <a:ext uri="{FF2B5EF4-FFF2-40B4-BE49-F238E27FC236}">
                  <a16:creationId xmlns:a16="http://schemas.microsoft.com/office/drawing/2014/main" id="{A3E0C048-1D94-97D5-628F-09D48C6E41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gr.png">
              <a:extLst>
                <a:ext uri="{FF2B5EF4-FFF2-40B4-BE49-F238E27FC236}">
                  <a16:creationId xmlns:a16="http://schemas.microsoft.com/office/drawing/2014/main" id="{7F6A016E-F844-47EB-45BB-FDDD8C373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hu.png">
              <a:extLst>
                <a:ext uri="{FF2B5EF4-FFF2-40B4-BE49-F238E27FC236}">
                  <a16:creationId xmlns:a16="http://schemas.microsoft.com/office/drawing/2014/main" id="{FBBBD412-1C77-C8B2-4022-09BF6BAC33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ie.png">
              <a:extLst>
                <a:ext uri="{FF2B5EF4-FFF2-40B4-BE49-F238E27FC236}">
                  <a16:creationId xmlns:a16="http://schemas.microsoft.com/office/drawing/2014/main" id="{74CD29E6-E9EA-423E-9F95-0A7043B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it.png">
              <a:extLst>
                <a:ext uri="{FF2B5EF4-FFF2-40B4-BE49-F238E27FC236}">
                  <a16:creationId xmlns:a16="http://schemas.microsoft.com/office/drawing/2014/main" id="{601924D9-AF31-BCAC-885A-21D9C56DBD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lu.png">
              <a:extLst>
                <a:ext uri="{FF2B5EF4-FFF2-40B4-BE49-F238E27FC236}">
                  <a16:creationId xmlns:a16="http://schemas.microsoft.com/office/drawing/2014/main" id="{CE6C431A-9F92-3B22-AA58-73F186C19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no.png">
              <a:extLst>
                <a:ext uri="{FF2B5EF4-FFF2-40B4-BE49-F238E27FC236}">
                  <a16:creationId xmlns:a16="http://schemas.microsoft.com/office/drawing/2014/main" id="{26D7DCD0-3C68-2FB5-C679-7C29BC74B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nl.png">
              <a:extLst>
                <a:ext uri="{FF2B5EF4-FFF2-40B4-BE49-F238E27FC236}">
                  <a16:creationId xmlns:a16="http://schemas.microsoft.com/office/drawing/2014/main" id="{93D50BD5-6759-B776-FA06-AEF6287E0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pl.png">
              <a:extLst>
                <a:ext uri="{FF2B5EF4-FFF2-40B4-BE49-F238E27FC236}">
                  <a16:creationId xmlns:a16="http://schemas.microsoft.com/office/drawing/2014/main" id="{B7411B1F-A8F5-52E6-271B-288AFA10B6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pt.png">
              <a:extLst>
                <a:ext uri="{FF2B5EF4-FFF2-40B4-BE49-F238E27FC236}">
                  <a16:creationId xmlns:a16="http://schemas.microsoft.com/office/drawing/2014/main" id="{0110677B-F15B-A00D-FAEC-6B7C74F8F4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>
              <a:extLst>
                <a:ext uri="{FF2B5EF4-FFF2-40B4-BE49-F238E27FC236}">
                  <a16:creationId xmlns:a16="http://schemas.microsoft.com/office/drawing/2014/main" id="{EAE11144-87D8-F67E-C43A-F21181AC3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ro.png">
              <a:extLst>
                <a:ext uri="{FF2B5EF4-FFF2-40B4-BE49-F238E27FC236}">
                  <a16:creationId xmlns:a16="http://schemas.microsoft.com/office/drawing/2014/main" id="{C858E3D0-EFDE-E245-3FA3-04CC5B69A9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se.png">
              <a:extLst>
                <a:ext uri="{FF2B5EF4-FFF2-40B4-BE49-F238E27FC236}">
                  <a16:creationId xmlns:a16="http://schemas.microsoft.com/office/drawing/2014/main" id="{BD077A98-7136-EE2F-8176-DDD3A30A2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h.png">
              <a:extLst>
                <a:ext uri="{FF2B5EF4-FFF2-40B4-BE49-F238E27FC236}">
                  <a16:creationId xmlns:a16="http://schemas.microsoft.com/office/drawing/2014/main" id="{CE684DC1-7E6D-C5EF-03CE-66E2E9C25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uk.png">
              <a:extLst>
                <a:ext uri="{FF2B5EF4-FFF2-40B4-BE49-F238E27FC236}">
                  <a16:creationId xmlns:a16="http://schemas.microsoft.com/office/drawing/2014/main" id="{22FA8D3E-E496-04A5-6AF2-CE4385EA2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65EA0B-3D3A-BA3F-640D-1323665346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F758B1D-AFFE-5411-4357-1DFB4E0C24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27" name="Picture 26" descr="ca.png">
              <a:extLst>
                <a:ext uri="{FF2B5EF4-FFF2-40B4-BE49-F238E27FC236}">
                  <a16:creationId xmlns:a16="http://schemas.microsoft.com/office/drawing/2014/main" id="{3A4AB901-0054-612B-B4DB-123F905D7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si.png">
              <a:extLst>
                <a:ext uri="{FF2B5EF4-FFF2-40B4-BE49-F238E27FC236}">
                  <a16:creationId xmlns:a16="http://schemas.microsoft.com/office/drawing/2014/main" id="{D54307AE-409D-94BA-8561-950C8111A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167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262" y="154800"/>
            <a:ext cx="9367537" cy="565200"/>
          </a:xfrm>
        </p:spPr>
        <p:txBody>
          <a:bodyPr/>
          <a:lstStyle>
            <a:lvl1pPr>
              <a:defRPr lang="en-GB" sz="3000" b="1" noProof="0" dirty="0">
                <a:solidFill>
                  <a:srgbClr val="F0834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63048"/>
            <a:ext cx="11764800" cy="5046952"/>
          </a:xfrm>
        </p:spPr>
        <p:txBody>
          <a:bodyPr/>
          <a:lstStyle>
            <a:lvl1pPr>
              <a:defRPr lang="en-US" sz="1800" noProof="0" dirty="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noProof="0" dirty="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noProof="0" dirty="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noProof="0" dirty="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GB" sz="1800" noProof="0" dirty="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E2B484-1518-2BB2-0EEE-5C8CEE817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7" y="90524"/>
            <a:ext cx="699110" cy="9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0" y="6454225"/>
            <a:ext cx="10159937" cy="4307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80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esa.gitlab.io/pyxe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2E928E17-CFBB-C20E-4AC4-65258E93F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t="21219" r="31822" b="30577"/>
          <a:stretch>
            <a:fillRect/>
          </a:stretch>
        </p:blipFill>
        <p:spPr>
          <a:xfrm>
            <a:off x="3712837" y="1464455"/>
            <a:ext cx="4799663" cy="2724880"/>
          </a:xfrm>
          <a:prstGeom prst="rect">
            <a:avLst/>
          </a:prstGeom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E30939BC-59EC-6556-8365-F36289CD7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90049"/>
            <a:ext cx="11913401" cy="9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Python x Pixel</a:t>
            </a:r>
            <a:b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The collaborative detection simulation framework</a:t>
            </a:r>
            <a:endParaRPr lang="en-GB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DD859A6C-FBBC-4935-1D78-641F27538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10/03/2026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76564668-B7A0-05A6-04AE-1E1E1CEB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281" y="5224144"/>
            <a:ext cx="555712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SCI-FIV</a:t>
            </a:r>
          </a:p>
          <a:p>
            <a:pPr algn="r">
              <a:spcBef>
                <a:spcPts val="0"/>
              </a:spcBef>
            </a:pPr>
            <a:r>
              <a:rPr lang="en-GB" sz="1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Frédéric Lemmel</a:t>
            </a:r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Vincent Affatato, Eloy Hernandez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Amitha Jha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4DA16A0F-7374-2E60-2805-688403B3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36" y="5224144"/>
            <a:ext cx="555712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</a:p>
          <a:p>
            <a:pPr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Benoît Serra, Elizabeth George</a:t>
            </a:r>
          </a:p>
        </p:txBody>
      </p:sp>
    </p:spTree>
    <p:extLst>
      <p:ext uri="{BB962C8B-B14F-4D97-AF65-F5344CB8AC3E}">
        <p14:creationId xmlns:p14="http://schemas.microsoft.com/office/powerpoint/2010/main" val="127308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873E-3686-E8ED-1566-9DEAADFA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built-in models in </a:t>
            </a:r>
            <a:r>
              <a:rPr lang="en-GB" dirty="0" err="1"/>
              <a:t>Pyxel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DD1FC-FAF2-4023-CE70-AB1CF34AB1E2}"/>
              </a:ext>
            </a:extLst>
          </p:cNvPr>
          <p:cNvSpPr txBox="1"/>
          <p:nvPr/>
        </p:nvSpPr>
        <p:spPr>
          <a:xfrm>
            <a:off x="3315658" y="2014540"/>
            <a:ext cx="19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FF2F9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generation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D21DA-9D98-B6D7-6780-B663369DADE2}"/>
              </a:ext>
            </a:extLst>
          </p:cNvPr>
          <p:cNvSpPr txBox="1"/>
          <p:nvPr/>
        </p:nvSpPr>
        <p:spPr>
          <a:xfrm>
            <a:off x="5136230" y="2024380"/>
            <a:ext cx="177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FF2F9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collection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95496-1B98-8040-7901-9259420E9BC2}"/>
              </a:ext>
            </a:extLst>
          </p:cNvPr>
          <p:cNvSpPr txBox="1"/>
          <p:nvPr/>
        </p:nvSpPr>
        <p:spPr>
          <a:xfrm>
            <a:off x="7719817" y="2035050"/>
            <a:ext cx="167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FF2F9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measurement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6172E-783D-4D94-53E3-4FE1FDA3FE64}"/>
              </a:ext>
            </a:extLst>
          </p:cNvPr>
          <p:cNvSpPr txBox="1"/>
          <p:nvPr/>
        </p:nvSpPr>
        <p:spPr>
          <a:xfrm>
            <a:off x="8868081" y="2014539"/>
            <a:ext cx="20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Readout electronics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F8E4E9-E9EA-0927-077B-61B5B04898D8}"/>
              </a:ext>
            </a:extLst>
          </p:cNvPr>
          <p:cNvCxnSpPr>
            <a:cxnSpLocks/>
          </p:cNvCxnSpPr>
          <p:nvPr/>
        </p:nvCxnSpPr>
        <p:spPr>
          <a:xfrm>
            <a:off x="-4405613" y="4634736"/>
            <a:ext cx="14991212" cy="36640"/>
          </a:xfrm>
          <a:prstGeom prst="straightConnector1">
            <a:avLst/>
          </a:prstGeom>
          <a:ln w="38100">
            <a:solidFill>
              <a:srgbClr val="EF83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nip Diagonal Corner of Rectangle 9">
            <a:extLst>
              <a:ext uri="{FF2B5EF4-FFF2-40B4-BE49-F238E27FC236}">
                <a16:creationId xmlns:a16="http://schemas.microsoft.com/office/drawing/2014/main" id="{8CAE8FF0-13E4-D048-7204-8F4B112D90EB}"/>
              </a:ext>
            </a:extLst>
          </p:cNvPr>
          <p:cNvSpPr/>
          <p:nvPr/>
        </p:nvSpPr>
        <p:spPr>
          <a:xfrm>
            <a:off x="1794462" y="4796099"/>
            <a:ext cx="1407549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Photons</a:t>
            </a:r>
            <a:b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ph or ph/nm</a:t>
            </a:r>
            <a:endParaRPr lang="en-NL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nip Diagonal Corner of Rectangle 10">
            <a:extLst>
              <a:ext uri="{FF2B5EF4-FFF2-40B4-BE49-F238E27FC236}">
                <a16:creationId xmlns:a16="http://schemas.microsoft.com/office/drawing/2014/main" id="{CD840A0B-A0C4-D2F0-FE5A-24B16D562749}"/>
              </a:ext>
            </a:extLst>
          </p:cNvPr>
          <p:cNvSpPr/>
          <p:nvPr/>
        </p:nvSpPr>
        <p:spPr>
          <a:xfrm>
            <a:off x="3476239" y="4796099"/>
            <a:ext cx="1407550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Charge</a:t>
            </a:r>
            <a:br>
              <a:rPr lang="en-NL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e</a:t>
            </a:r>
            <a:r>
              <a:rPr lang="en-NL" sz="1000" baseline="30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en-NL" sz="1400" baseline="30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nip Diagonal Corner of Rectangle 11">
            <a:extLst>
              <a:ext uri="{FF2B5EF4-FFF2-40B4-BE49-F238E27FC236}">
                <a16:creationId xmlns:a16="http://schemas.microsoft.com/office/drawing/2014/main" id="{162CC20B-EC31-BF29-E9BE-5A03BC13EC20}"/>
              </a:ext>
            </a:extLst>
          </p:cNvPr>
          <p:cNvSpPr/>
          <p:nvPr/>
        </p:nvSpPr>
        <p:spPr>
          <a:xfrm>
            <a:off x="5308406" y="4798848"/>
            <a:ext cx="1445792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Pixels</a:t>
            </a:r>
          </a:p>
          <a:p>
            <a:pPr algn="ctr"/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e</a:t>
            </a:r>
            <a:r>
              <a:rPr lang="en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en-NL" sz="1000" b="1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Snip Diagonal Corner of Rectangle 12">
            <a:extLst>
              <a:ext uri="{FF2B5EF4-FFF2-40B4-BE49-F238E27FC236}">
                <a16:creationId xmlns:a16="http://schemas.microsoft.com/office/drawing/2014/main" id="{5D936FC0-8A18-F06C-DBB2-75BAD891704A}"/>
              </a:ext>
            </a:extLst>
          </p:cNvPr>
          <p:cNvSpPr/>
          <p:nvPr/>
        </p:nvSpPr>
        <p:spPr>
          <a:xfrm>
            <a:off x="7986322" y="4815593"/>
            <a:ext cx="1143644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Signal</a:t>
            </a:r>
          </a:p>
          <a:p>
            <a:pPr algn="ctr"/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V</a:t>
            </a:r>
            <a:endParaRPr lang="en-NL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nip Diagonal Corner of Rectangle 13">
            <a:extLst>
              <a:ext uri="{FF2B5EF4-FFF2-40B4-BE49-F238E27FC236}">
                <a16:creationId xmlns:a16="http://schemas.microsoft.com/office/drawing/2014/main" id="{05A86D81-0E41-5031-AE4B-D6EF327F7728}"/>
              </a:ext>
            </a:extLst>
          </p:cNvPr>
          <p:cNvSpPr/>
          <p:nvPr/>
        </p:nvSpPr>
        <p:spPr>
          <a:xfrm>
            <a:off x="9295019" y="4825963"/>
            <a:ext cx="1151998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</a:t>
            </a:r>
          </a:p>
          <a:p>
            <a:pPr algn="ctr"/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ADU</a:t>
            </a:r>
            <a:endParaRPr lang="en-NL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9A16B-56BA-8D54-85E8-E0070C16145D}"/>
              </a:ext>
            </a:extLst>
          </p:cNvPr>
          <p:cNvSpPr txBox="1"/>
          <p:nvPr/>
        </p:nvSpPr>
        <p:spPr>
          <a:xfrm>
            <a:off x="1684385" y="1996075"/>
            <a:ext cx="1706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FFC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Photon collection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DE088-BE6F-8727-AC33-29CB866598E6}"/>
              </a:ext>
            </a:extLst>
          </p:cNvPr>
          <p:cNvSpPr txBox="1"/>
          <p:nvPr/>
        </p:nvSpPr>
        <p:spPr>
          <a:xfrm>
            <a:off x="6533216" y="2024380"/>
            <a:ext cx="151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FF2F9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transfer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8ECCF-D2C7-10B0-E02C-5F0CED99D8C1}"/>
              </a:ext>
            </a:extLst>
          </p:cNvPr>
          <p:cNvSpPr txBox="1"/>
          <p:nvPr/>
        </p:nvSpPr>
        <p:spPr>
          <a:xfrm>
            <a:off x="313012" y="5842345"/>
            <a:ext cx="11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More info about all implemented models: </a:t>
            </a:r>
            <a:r>
              <a:rPr lang="en-NL" sz="1600" dirty="0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GB" sz="1600" dirty="0" err="1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esa.gitlab.io</a:t>
            </a:r>
            <a:r>
              <a:rPr lang="en-GB" sz="1600" dirty="0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600" dirty="0" err="1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pyxel</a:t>
            </a:r>
            <a:r>
              <a:rPr lang="en-GB" sz="1600" dirty="0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/doc/stable/references/</a:t>
            </a:r>
            <a:r>
              <a:rPr lang="en-GB" sz="1600" dirty="0" err="1">
                <a:solidFill>
                  <a:srgbClr val="F083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models.html</a:t>
            </a:r>
            <a:endParaRPr lang="en-NL" sz="1600" dirty="0">
              <a:solidFill>
                <a:srgbClr val="F0834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F22A2FC9-9EF1-1A9C-25EA-EBA92749D671}"/>
              </a:ext>
            </a:extLst>
          </p:cNvPr>
          <p:cNvSpPr/>
          <p:nvPr/>
        </p:nvSpPr>
        <p:spPr>
          <a:xfrm rot="5400000">
            <a:off x="39480" y="2635996"/>
            <a:ext cx="1785292" cy="1802693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0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1ADA2-1FAF-D1A8-ED39-F1D23E96320A}"/>
              </a:ext>
            </a:extLst>
          </p:cNvPr>
          <p:cNvSpPr/>
          <p:nvPr/>
        </p:nvSpPr>
        <p:spPr>
          <a:xfrm>
            <a:off x="22859" y="3260424"/>
            <a:ext cx="18185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Load star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D0883-2F62-7901-56B0-927801859D6F}"/>
              </a:ext>
            </a:extLst>
          </p:cNvPr>
          <p:cNvSpPr txBox="1"/>
          <p:nvPr/>
        </p:nvSpPr>
        <p:spPr>
          <a:xfrm>
            <a:off x="-69885" y="1980763"/>
            <a:ext cx="190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Scene</a:t>
            </a:r>
          </a:p>
          <a:p>
            <a:pPr algn="ctr"/>
            <a:r>
              <a:rPr lang="en-NL" sz="16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generation</a:t>
            </a:r>
          </a:p>
        </p:txBody>
      </p:sp>
      <p:sp>
        <p:nvSpPr>
          <p:cNvPr id="21" name="Can 20">
            <a:extLst>
              <a:ext uri="{FF2B5EF4-FFF2-40B4-BE49-F238E27FC236}">
                <a16:creationId xmlns:a16="http://schemas.microsoft.com/office/drawing/2014/main" id="{D774F2B7-272C-C5BB-04B3-7ED3FC939EA2}"/>
              </a:ext>
            </a:extLst>
          </p:cNvPr>
          <p:cNvSpPr/>
          <p:nvPr/>
        </p:nvSpPr>
        <p:spPr>
          <a:xfrm rot="5400000">
            <a:off x="1712896" y="2505283"/>
            <a:ext cx="1785292" cy="2094743"/>
          </a:xfrm>
          <a:prstGeom prst="ca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0387C2-0EDC-497B-F17E-E63CC58CF54F}"/>
              </a:ext>
            </a:extLst>
          </p:cNvPr>
          <p:cNvSpPr/>
          <p:nvPr/>
        </p:nvSpPr>
        <p:spPr>
          <a:xfrm>
            <a:off x="1605978" y="2765705"/>
            <a:ext cx="18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Load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illumination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Stripe pattern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Shot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Load PSF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Multi-wavelength PSF</a:t>
            </a:r>
          </a:p>
        </p:txBody>
      </p:sp>
      <p:sp>
        <p:nvSpPr>
          <p:cNvPr id="23" name="Can 22">
            <a:extLst>
              <a:ext uri="{FF2B5EF4-FFF2-40B4-BE49-F238E27FC236}">
                <a16:creationId xmlns:a16="http://schemas.microsoft.com/office/drawing/2014/main" id="{345CD6B0-B308-52A9-2EBB-4324BFB53971}"/>
              </a:ext>
            </a:extLst>
          </p:cNvPr>
          <p:cNvSpPr/>
          <p:nvPr/>
        </p:nvSpPr>
        <p:spPr>
          <a:xfrm rot="5400000">
            <a:off x="3501892" y="2489971"/>
            <a:ext cx="1785292" cy="2094743"/>
          </a:xfrm>
          <a:prstGeom prst="can">
            <a:avLst/>
          </a:prstGeom>
          <a:solidFill>
            <a:srgbClr val="7030A0"/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50897F-C9C8-5A80-4E07-58BBCA4C057A}"/>
              </a:ext>
            </a:extLst>
          </p:cNvPr>
          <p:cNvSpPr txBox="1"/>
          <p:nvPr/>
        </p:nvSpPr>
        <p:spPr>
          <a:xfrm>
            <a:off x="3339065" y="2716978"/>
            <a:ext cx="20813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b="1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Photoconversion</a:t>
            </a:r>
            <a:endParaRPr lang="en-NL" sz="1000" dirty="0">
              <a:solidFill>
                <a:schemeClr val="bg1">
                  <a:lumMod val="9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Custom QE map monochromatic or multiwavelength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Load 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injection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CosmiX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Dark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 deposition</a:t>
            </a:r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35B6A59C-882E-F181-33D8-AD86D88B7DD1}"/>
              </a:ext>
            </a:extLst>
          </p:cNvPr>
          <p:cNvSpPr/>
          <p:nvPr/>
        </p:nvSpPr>
        <p:spPr>
          <a:xfrm rot="5400000">
            <a:off x="5252340" y="2488015"/>
            <a:ext cx="1785292" cy="2094743"/>
          </a:xfrm>
          <a:prstGeom prst="can">
            <a:avLst/>
          </a:prstGeom>
          <a:solidFill>
            <a:srgbClr val="7030A0"/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33DFA8-E081-94C7-AE9D-08EDEB629423}"/>
              </a:ext>
            </a:extLst>
          </p:cNvPr>
          <p:cNvSpPr txBox="1"/>
          <p:nvPr/>
        </p:nvSpPr>
        <p:spPr>
          <a:xfrm>
            <a:off x="5116176" y="2931037"/>
            <a:ext cx="19928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b="1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collection</a:t>
            </a:r>
            <a:endParaRPr lang="en-NL" sz="1000" dirty="0">
              <a:solidFill>
                <a:schemeClr val="bg1">
                  <a:lumMod val="9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full well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Fixed pattern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Inter-pixel capacitance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Persistence</a:t>
            </a:r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85CB2087-2199-CFA3-D7A6-B5C5CA0D58EE}"/>
              </a:ext>
            </a:extLst>
          </p:cNvPr>
          <p:cNvSpPr/>
          <p:nvPr/>
        </p:nvSpPr>
        <p:spPr>
          <a:xfrm rot="5400000">
            <a:off x="6672674" y="2839057"/>
            <a:ext cx="1785290" cy="1374672"/>
          </a:xfrm>
          <a:prstGeom prst="can">
            <a:avLst/>
          </a:prstGeom>
          <a:solidFill>
            <a:srgbClr val="7030A0"/>
          </a:solidFill>
          <a:ln>
            <a:solidFill>
              <a:srgbClr val="FF2F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an 28">
            <a:extLst>
              <a:ext uri="{FF2B5EF4-FFF2-40B4-BE49-F238E27FC236}">
                <a16:creationId xmlns:a16="http://schemas.microsoft.com/office/drawing/2014/main" id="{81E7836B-4B64-F776-B4C0-F6333BA98C7F}"/>
              </a:ext>
            </a:extLst>
          </p:cNvPr>
          <p:cNvSpPr/>
          <p:nvPr/>
        </p:nvSpPr>
        <p:spPr>
          <a:xfrm rot="5400000">
            <a:off x="7848408" y="2468350"/>
            <a:ext cx="1785292" cy="2094743"/>
          </a:xfrm>
          <a:prstGeom prst="can">
            <a:avLst/>
          </a:prstGeom>
          <a:solidFill>
            <a:srgbClr val="7030A0"/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0BB06D-EF86-A386-C1ED-1BF0AC848E0B}"/>
              </a:ext>
            </a:extLst>
          </p:cNvPr>
          <p:cNvSpPr txBox="1"/>
          <p:nvPr/>
        </p:nvSpPr>
        <p:spPr>
          <a:xfrm>
            <a:off x="7687558" y="2906400"/>
            <a:ext cx="2094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b="1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charge-measurement</a:t>
            </a:r>
            <a:endParaRPr lang="en-NL" sz="1000" dirty="0">
              <a:solidFill>
                <a:schemeClr val="bg1">
                  <a:lumMod val="9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Non-linearity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DC offset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Pixel reset voltage</a:t>
            </a:r>
            <a:endParaRPr lang="en-GB" sz="1000" dirty="0">
              <a:solidFill>
                <a:schemeClr val="bg1">
                  <a:lumMod val="9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Readout noise</a:t>
            </a:r>
          </a:p>
        </p:txBody>
      </p:sp>
      <p:sp>
        <p:nvSpPr>
          <p:cNvPr id="31" name="Can 30">
            <a:extLst>
              <a:ext uri="{FF2B5EF4-FFF2-40B4-BE49-F238E27FC236}">
                <a16:creationId xmlns:a16="http://schemas.microsoft.com/office/drawing/2014/main" id="{C08EEDBC-F0DB-5D99-F427-A4333E2C34AF}"/>
              </a:ext>
            </a:extLst>
          </p:cNvPr>
          <p:cNvSpPr/>
          <p:nvPr/>
        </p:nvSpPr>
        <p:spPr>
          <a:xfrm rot="5400000">
            <a:off x="8934343" y="2564042"/>
            <a:ext cx="1785292" cy="1903359"/>
          </a:xfrm>
          <a:prstGeom prst="can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F09E56-C605-2325-336D-A4C8D814CD0F}"/>
              </a:ext>
            </a:extLst>
          </p:cNvPr>
          <p:cNvSpPr txBox="1"/>
          <p:nvPr/>
        </p:nvSpPr>
        <p:spPr>
          <a:xfrm>
            <a:off x="8917325" y="2906400"/>
            <a:ext cx="19671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b="1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ADC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b="1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Simple amplification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DC crosstalk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 crosstalk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Dead time filter</a:t>
            </a:r>
          </a:p>
        </p:txBody>
      </p:sp>
      <p:sp>
        <p:nvSpPr>
          <p:cNvPr id="33" name="Can 32">
            <a:extLst>
              <a:ext uri="{FF2B5EF4-FFF2-40B4-BE49-F238E27FC236}">
                <a16:creationId xmlns:a16="http://schemas.microsoft.com/office/drawing/2014/main" id="{0B895105-63A3-7DD1-A605-892F6DD9A06A}"/>
              </a:ext>
            </a:extLst>
          </p:cNvPr>
          <p:cNvSpPr/>
          <p:nvPr/>
        </p:nvSpPr>
        <p:spPr>
          <a:xfrm rot="5400000">
            <a:off x="10398631" y="2655321"/>
            <a:ext cx="1785292" cy="1720801"/>
          </a:xfrm>
          <a:prstGeom prst="ca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39677E-AE88-98A4-F2A4-90B0AA1DFF63}"/>
              </a:ext>
            </a:extLst>
          </p:cNvPr>
          <p:cNvSpPr txBox="1"/>
          <p:nvPr/>
        </p:nvSpPr>
        <p:spPr>
          <a:xfrm>
            <a:off x="10280651" y="1995642"/>
            <a:ext cx="190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br>
              <a:rPr lang="en-NL" sz="16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6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8E42DE-3AD2-A9B8-803A-DDE5FCC9F893}"/>
              </a:ext>
            </a:extLst>
          </p:cNvPr>
          <p:cNvSpPr txBox="1"/>
          <p:nvPr/>
        </p:nvSpPr>
        <p:spPr>
          <a:xfrm>
            <a:off x="10501101" y="2813990"/>
            <a:ext cx="1368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Statistics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Extract Region of Interest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Mean-variance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Linear regression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Remove cosmic rays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Signal-to-noise ratio</a:t>
            </a:r>
          </a:p>
        </p:txBody>
      </p:sp>
      <p:sp>
        <p:nvSpPr>
          <p:cNvPr id="36" name="Snip Diagonal Corner of Rectangle 35">
            <a:extLst>
              <a:ext uri="{FF2B5EF4-FFF2-40B4-BE49-F238E27FC236}">
                <a16:creationId xmlns:a16="http://schemas.microsoft.com/office/drawing/2014/main" id="{32D0BEB0-0BE4-B26A-6DCF-A9B9BEA5BE21}"/>
              </a:ext>
            </a:extLst>
          </p:cNvPr>
          <p:cNvSpPr/>
          <p:nvPr/>
        </p:nvSpPr>
        <p:spPr>
          <a:xfrm>
            <a:off x="10658168" y="4805223"/>
            <a:ext cx="1295644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b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Not applicable</a:t>
            </a:r>
            <a:endParaRPr lang="en-NL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Snip Diagonal Corner of Rectangle 36">
            <a:extLst>
              <a:ext uri="{FF2B5EF4-FFF2-40B4-BE49-F238E27FC236}">
                <a16:creationId xmlns:a16="http://schemas.microsoft.com/office/drawing/2014/main" id="{EE07EE49-10AE-969E-FE15-E9230C0C67D8}"/>
              </a:ext>
            </a:extLst>
          </p:cNvPr>
          <p:cNvSpPr/>
          <p:nvPr/>
        </p:nvSpPr>
        <p:spPr>
          <a:xfrm>
            <a:off x="184884" y="4815593"/>
            <a:ext cx="1445791" cy="639191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Scene</a:t>
            </a:r>
            <a:b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unit: ph/nm/cm</a:t>
            </a:r>
            <a:r>
              <a:rPr lang="en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NL" sz="1400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D32466-AA45-3086-977F-C2A8D8530941}"/>
              </a:ext>
            </a:extLst>
          </p:cNvPr>
          <p:cNvSpPr txBox="1"/>
          <p:nvPr/>
        </p:nvSpPr>
        <p:spPr>
          <a:xfrm>
            <a:off x="6844807" y="3198460"/>
            <a:ext cx="14570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Charge-</a:t>
            </a:r>
          </a:p>
          <a:p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Transfer</a:t>
            </a:r>
          </a:p>
          <a:p>
            <a:r>
              <a:rPr lang="en-NL" sz="1000" dirty="0">
                <a:solidFill>
                  <a:schemeClr val="bg1">
                    <a:lumMod val="9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Inefficency</a:t>
            </a:r>
          </a:p>
        </p:txBody>
      </p:sp>
    </p:spTree>
    <p:extLst>
      <p:ext uri="{BB962C8B-B14F-4D97-AF65-F5344CB8AC3E}">
        <p14:creationId xmlns:p14="http://schemas.microsoft.com/office/powerpoint/2010/main" val="268812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D16E-AFEF-27A9-37F2-12B6799D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a </a:t>
            </a:r>
            <a:r>
              <a:rPr lang="en-GB" dirty="0" err="1"/>
              <a:t>Pyxel</a:t>
            </a:r>
            <a:r>
              <a:rPr lang="en-GB" dirty="0"/>
              <a:t> configuration file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45C674-15E9-A822-C76D-C2B9D19A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18" y="1050224"/>
            <a:ext cx="3299056" cy="3406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E9B96-2EF4-ACBF-3606-C83D29E2934F}"/>
              </a:ext>
            </a:extLst>
          </p:cNvPr>
          <p:cNvSpPr txBox="1"/>
          <p:nvPr/>
        </p:nvSpPr>
        <p:spPr>
          <a:xfrm>
            <a:off x="7782504" y="1050224"/>
            <a:ext cx="3687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YAML Configuration file: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Human-readable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Easy to edit</a:t>
            </a:r>
          </a:p>
        </p:txBody>
      </p:sp>
      <p:pic>
        <p:nvPicPr>
          <p:cNvPr id="10" name="Picture 9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C75681F8-A500-7534-E729-493979C63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00"/>
          <a:stretch>
            <a:fillRect/>
          </a:stretch>
        </p:blipFill>
        <p:spPr>
          <a:xfrm>
            <a:off x="142235" y="1679585"/>
            <a:ext cx="3606550" cy="4702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0B657-E6CB-8F7D-4108-3E28CE997B9D}"/>
              </a:ext>
            </a:extLst>
          </p:cNvPr>
          <p:cNvCxnSpPr>
            <a:cxnSpLocks/>
          </p:cNvCxnSpPr>
          <p:nvPr/>
        </p:nvCxnSpPr>
        <p:spPr>
          <a:xfrm flipV="1">
            <a:off x="2118851" y="4491180"/>
            <a:ext cx="1745061" cy="56212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44F24-546A-A68F-D262-944771421C08}"/>
              </a:ext>
            </a:extLst>
          </p:cNvPr>
          <p:cNvSpPr/>
          <p:nvPr/>
        </p:nvSpPr>
        <p:spPr>
          <a:xfrm>
            <a:off x="142235" y="4688906"/>
            <a:ext cx="2129017" cy="466923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95D355-3CB8-1DB7-D3FF-35942F195354}"/>
              </a:ext>
            </a:extLst>
          </p:cNvPr>
          <p:cNvSpPr/>
          <p:nvPr/>
        </p:nvSpPr>
        <p:spPr>
          <a:xfrm>
            <a:off x="3983652" y="1050224"/>
            <a:ext cx="3299056" cy="3440956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08B3539-19BC-E697-182C-1DB6A1AF5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74" y="3133098"/>
            <a:ext cx="5504038" cy="31116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BCAFE2-4BFA-B4C0-D101-3FB66EE8653A}"/>
              </a:ext>
            </a:extLst>
          </p:cNvPr>
          <p:cNvSpPr/>
          <p:nvPr/>
        </p:nvSpPr>
        <p:spPr>
          <a:xfrm>
            <a:off x="142235" y="5903775"/>
            <a:ext cx="2129017" cy="280168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BBBE6-82FF-A882-E873-E0B3BB5EB56A}"/>
              </a:ext>
            </a:extLst>
          </p:cNvPr>
          <p:cNvSpPr/>
          <p:nvPr/>
        </p:nvSpPr>
        <p:spPr>
          <a:xfrm>
            <a:off x="6490574" y="3163624"/>
            <a:ext cx="5504038" cy="3111616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4F2089-577A-7592-5548-040496734507}"/>
              </a:ext>
            </a:extLst>
          </p:cNvPr>
          <p:cNvCxnSpPr>
            <a:cxnSpLocks/>
          </p:cNvCxnSpPr>
          <p:nvPr/>
        </p:nvCxnSpPr>
        <p:spPr>
          <a:xfrm>
            <a:off x="2271252" y="6203117"/>
            <a:ext cx="4219322" cy="1135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CCF64E-EAC1-20EA-924C-AFC51C55A7F3}"/>
              </a:ext>
            </a:extLst>
          </p:cNvPr>
          <p:cNvCxnSpPr>
            <a:cxnSpLocks/>
          </p:cNvCxnSpPr>
          <p:nvPr/>
        </p:nvCxnSpPr>
        <p:spPr>
          <a:xfrm flipV="1">
            <a:off x="2271252" y="4521706"/>
            <a:ext cx="4219322" cy="139255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121E15F-0B5D-A9CB-F7A9-E8EE994C03F1}"/>
              </a:ext>
            </a:extLst>
          </p:cNvPr>
          <p:cNvSpPr/>
          <p:nvPr/>
        </p:nvSpPr>
        <p:spPr>
          <a:xfrm>
            <a:off x="612823" y="1865922"/>
            <a:ext cx="3135962" cy="1388555"/>
          </a:xfrm>
          <a:prstGeom prst="rect">
            <a:avLst/>
          </a:prstGeom>
          <a:noFill/>
          <a:ln w="349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76D6BF-539C-0DD5-4BBE-ABE7A3361EA1}"/>
              </a:ext>
            </a:extLst>
          </p:cNvPr>
          <p:cNvCxnSpPr>
            <a:cxnSpLocks/>
          </p:cNvCxnSpPr>
          <p:nvPr/>
        </p:nvCxnSpPr>
        <p:spPr>
          <a:xfrm flipV="1">
            <a:off x="2086618" y="1050224"/>
            <a:ext cx="1872880" cy="3816744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074CFCF-5AE4-198C-37F5-BC7C0CB425EC}"/>
              </a:ext>
            </a:extLst>
          </p:cNvPr>
          <p:cNvSpPr txBox="1"/>
          <p:nvPr/>
        </p:nvSpPr>
        <p:spPr>
          <a:xfrm>
            <a:off x="9488129" y="2517293"/>
            <a:ext cx="250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Groups of models and models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96BCE7-AA05-AB05-F65C-33A0F1A416BC}"/>
              </a:ext>
            </a:extLst>
          </p:cNvPr>
          <p:cNvSpPr/>
          <p:nvPr/>
        </p:nvSpPr>
        <p:spPr>
          <a:xfrm>
            <a:off x="7080121" y="4066561"/>
            <a:ext cx="2969342" cy="130769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794E43-E7E1-86EB-2593-59DB9A6D820E}"/>
              </a:ext>
            </a:extLst>
          </p:cNvPr>
          <p:cNvSpPr/>
          <p:nvPr/>
        </p:nvSpPr>
        <p:spPr>
          <a:xfrm>
            <a:off x="4575747" y="1740548"/>
            <a:ext cx="2120021" cy="100495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4009F0-C215-6F01-02BE-4DFC97A3E76F}"/>
              </a:ext>
            </a:extLst>
          </p:cNvPr>
          <p:cNvSpPr txBox="1"/>
          <p:nvPr/>
        </p:nvSpPr>
        <p:spPr>
          <a:xfrm>
            <a:off x="7243801" y="2061984"/>
            <a:ext cx="143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Detector info</a:t>
            </a:r>
          </a:p>
        </p:txBody>
      </p:sp>
    </p:spTree>
    <p:extLst>
      <p:ext uri="{BB962C8B-B14F-4D97-AF65-F5344CB8AC3E}">
        <p14:creationId xmlns:p14="http://schemas.microsoft.com/office/powerpoint/2010/main" val="1798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30" grpId="0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7D34E-2A94-20D2-3874-582A2715B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594B-6C2A-AF71-0EF2-B060044E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three running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CE52D-4800-79BA-DBD8-CEA6C5584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0" y="2858482"/>
            <a:ext cx="1281833" cy="279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9693E-FEF6-3825-7AAE-8F5266C65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87" y="2858482"/>
            <a:ext cx="3292713" cy="2775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561CC-995C-7372-6D3C-878BCD14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4" y="2843230"/>
            <a:ext cx="3614479" cy="3371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16329-3613-2DAD-02CF-6C2A1014B2F7}"/>
              </a:ext>
            </a:extLst>
          </p:cNvPr>
          <p:cNvSpPr txBox="1"/>
          <p:nvPr/>
        </p:nvSpPr>
        <p:spPr>
          <a:xfrm>
            <a:off x="180251" y="1142720"/>
            <a:ext cx="2438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Exposure mode</a:t>
            </a:r>
          </a:p>
          <a:p>
            <a:r>
              <a:rPr lang="en-GB" dirty="0">
                <a:solidFill>
                  <a:schemeClr val="bg1"/>
                </a:solidFill>
              </a:rPr>
              <a:t>the simple mode for health check or simulation of non-destructive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E7FA8-1F1B-4ACE-5E1F-FA1ADEF352FF}"/>
              </a:ext>
            </a:extLst>
          </p:cNvPr>
          <p:cNvSpPr txBox="1"/>
          <p:nvPr/>
        </p:nvSpPr>
        <p:spPr>
          <a:xfrm>
            <a:off x="3024358" y="1160875"/>
            <a:ext cx="419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Observation mode</a:t>
            </a:r>
          </a:p>
          <a:p>
            <a:pPr algn="l"/>
            <a:r>
              <a:rPr lang="en-GB" dirty="0">
                <a:solidFill>
                  <a:schemeClr val="bg1"/>
                </a:solidFill>
              </a:rPr>
              <a:t>multiple pipelines exploring ranges of model or detector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7A2D6-6258-5F81-B25E-498F7CD1C1F3}"/>
              </a:ext>
            </a:extLst>
          </p:cNvPr>
          <p:cNvSpPr txBox="1"/>
          <p:nvPr/>
        </p:nvSpPr>
        <p:spPr>
          <a:xfrm>
            <a:off x="7223380" y="1142720"/>
            <a:ext cx="500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Calibration mode</a:t>
            </a:r>
          </a:p>
          <a:p>
            <a:r>
              <a:rPr lang="en-GB" dirty="0">
                <a:solidFill>
                  <a:schemeClr val="bg1"/>
                </a:solidFill>
              </a:rPr>
              <a:t>optimize model or detector parameters to fit target data sets (model fitting, instrument optimization)</a:t>
            </a:r>
          </a:p>
        </p:txBody>
      </p:sp>
    </p:spTree>
    <p:extLst>
      <p:ext uri="{BB962C8B-B14F-4D97-AF65-F5344CB8AC3E}">
        <p14:creationId xmlns:p14="http://schemas.microsoft.com/office/powerpoint/2010/main" val="240259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11401-F5D3-E23A-8FD7-E5D22CF1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7225-9D74-5C7D-AC33-97C28C87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three running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350EB-0A46-BF60-36D5-BA1FF2509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0" y="2858482"/>
            <a:ext cx="1281833" cy="279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74667-B26B-C6C0-6C7A-DE7C6777D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87" y="2858482"/>
            <a:ext cx="3292713" cy="2775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69D4D-AE4F-3BFF-B813-6AD2ED2C43F0}"/>
              </a:ext>
            </a:extLst>
          </p:cNvPr>
          <p:cNvSpPr txBox="1"/>
          <p:nvPr/>
        </p:nvSpPr>
        <p:spPr>
          <a:xfrm>
            <a:off x="180251" y="1142720"/>
            <a:ext cx="2438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8349"/>
                </a:solidFill>
              </a:rPr>
              <a:t>Exposure mode</a:t>
            </a:r>
          </a:p>
          <a:p>
            <a:r>
              <a:rPr lang="en-GB" dirty="0">
                <a:solidFill>
                  <a:schemeClr val="bg1"/>
                </a:solidFill>
              </a:rPr>
              <a:t>the simple mode for </a:t>
            </a:r>
            <a:r>
              <a:rPr lang="en-GB" u="sng" dirty="0">
                <a:solidFill>
                  <a:schemeClr val="bg1"/>
                </a:solidFill>
              </a:rPr>
              <a:t>health check</a:t>
            </a:r>
            <a:r>
              <a:rPr lang="en-GB" dirty="0">
                <a:solidFill>
                  <a:schemeClr val="bg1"/>
                </a:solidFill>
              </a:rPr>
              <a:t> or simulation of non-destructive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31224-2730-D9CB-67DE-A9A4D255BEAF}"/>
              </a:ext>
            </a:extLst>
          </p:cNvPr>
          <p:cNvSpPr txBox="1"/>
          <p:nvPr/>
        </p:nvSpPr>
        <p:spPr>
          <a:xfrm>
            <a:off x="3024358" y="1160875"/>
            <a:ext cx="419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Observation mode</a:t>
            </a:r>
          </a:p>
          <a:p>
            <a:r>
              <a:rPr lang="en-GB" dirty="0">
                <a:solidFill>
                  <a:schemeClr val="bg1"/>
                </a:solidFill>
              </a:rPr>
              <a:t>multiple pipelines exploring ranges of model or detector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7AE5-F4CA-FCB8-DEE2-8A097E92560B}"/>
              </a:ext>
            </a:extLst>
          </p:cNvPr>
          <p:cNvSpPr txBox="1"/>
          <p:nvPr/>
        </p:nvSpPr>
        <p:spPr>
          <a:xfrm>
            <a:off x="7223380" y="1142720"/>
            <a:ext cx="500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Calibration mode</a:t>
            </a:r>
          </a:p>
          <a:p>
            <a:r>
              <a:rPr lang="en-GB" dirty="0">
                <a:solidFill>
                  <a:schemeClr val="bg1"/>
                </a:solidFill>
              </a:rPr>
              <a:t>optimize model or detector parameters to fit target data sets (model fitting, instrument optimization)</a:t>
            </a:r>
          </a:p>
        </p:txBody>
      </p:sp>
      <p:pic>
        <p:nvPicPr>
          <p:cNvPr id="12" name="Timeline 4_D21CF568-8E15-47B3-AD99-DDFA6F39B071.mp4">
            <a:hlinkClick r:id="" action="ppaction://media"/>
            <a:extLst>
              <a:ext uri="{FF2B5EF4-FFF2-40B4-BE49-F238E27FC236}">
                <a16:creationId xmlns:a16="http://schemas.microsoft.com/office/drawing/2014/main" id="{EC429CFD-A058-A4BE-4021-975868E25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21447" r="86910" b="28839"/>
          <a:stretch>
            <a:fillRect/>
          </a:stretch>
        </p:blipFill>
        <p:spPr>
          <a:xfrm>
            <a:off x="695311" y="2756170"/>
            <a:ext cx="1353984" cy="289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A31061-C747-B385-7441-581373B3E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4" y="2843230"/>
            <a:ext cx="3614479" cy="3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11401-F5D3-E23A-8FD7-E5D22CF1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7225-9D74-5C7D-AC33-97C28C87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three running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350EB-0A46-BF60-36D5-BA1FF2509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0" y="2858482"/>
            <a:ext cx="1281833" cy="279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74667-B26B-C6C0-6C7A-DE7C6777D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87" y="2858482"/>
            <a:ext cx="3292713" cy="2775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69D4D-AE4F-3BFF-B813-6AD2ED2C43F0}"/>
              </a:ext>
            </a:extLst>
          </p:cNvPr>
          <p:cNvSpPr txBox="1"/>
          <p:nvPr/>
        </p:nvSpPr>
        <p:spPr>
          <a:xfrm>
            <a:off x="180251" y="1142720"/>
            <a:ext cx="2438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Exposure mode</a:t>
            </a:r>
          </a:p>
          <a:p>
            <a:r>
              <a:rPr lang="en-GB" dirty="0">
                <a:solidFill>
                  <a:schemeClr val="bg1"/>
                </a:solidFill>
              </a:rPr>
              <a:t>the simple mode for health check or simulation of non-destructive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31224-2730-D9CB-67DE-A9A4D255BEAF}"/>
              </a:ext>
            </a:extLst>
          </p:cNvPr>
          <p:cNvSpPr txBox="1"/>
          <p:nvPr/>
        </p:nvSpPr>
        <p:spPr>
          <a:xfrm>
            <a:off x="3024358" y="1160875"/>
            <a:ext cx="419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F28349"/>
                </a:solidFill>
              </a:rPr>
              <a:t>Observation mode</a:t>
            </a:r>
          </a:p>
          <a:p>
            <a:r>
              <a:rPr lang="en-GB" u="sng" dirty="0">
                <a:solidFill>
                  <a:schemeClr val="bg1"/>
                </a:solidFill>
              </a:rPr>
              <a:t>multiple pipelines</a:t>
            </a:r>
            <a:r>
              <a:rPr lang="en-GB" dirty="0">
                <a:solidFill>
                  <a:schemeClr val="bg1"/>
                </a:solidFill>
              </a:rPr>
              <a:t> exploring ranges of model or detector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7AE5-F4CA-FCB8-DEE2-8A097E92560B}"/>
              </a:ext>
            </a:extLst>
          </p:cNvPr>
          <p:cNvSpPr txBox="1"/>
          <p:nvPr/>
        </p:nvSpPr>
        <p:spPr>
          <a:xfrm>
            <a:off x="7223380" y="1142720"/>
            <a:ext cx="500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Calibration mode</a:t>
            </a:r>
          </a:p>
          <a:p>
            <a:r>
              <a:rPr lang="en-GB" dirty="0">
                <a:solidFill>
                  <a:schemeClr val="bg1"/>
                </a:solidFill>
              </a:rPr>
              <a:t>optimize model or detector parameters to fit target data sets (model fitting, instrument optimization)</a:t>
            </a:r>
          </a:p>
        </p:txBody>
      </p:sp>
      <p:pic>
        <p:nvPicPr>
          <p:cNvPr id="12" name="Timeline 4_D21CF568-8E15-47B3-AD99-DDFA6F39B071.mp4">
            <a:hlinkClick r:id="" action="ppaction://media"/>
            <a:extLst>
              <a:ext uri="{FF2B5EF4-FFF2-40B4-BE49-F238E27FC236}">
                <a16:creationId xmlns:a16="http://schemas.microsoft.com/office/drawing/2014/main" id="{EC429CFD-A058-A4BE-4021-975868E25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515" t="19421" r="43820" b="28838"/>
          <a:stretch>
            <a:fillRect/>
          </a:stretch>
        </p:blipFill>
        <p:spPr>
          <a:xfrm>
            <a:off x="3024358" y="2638204"/>
            <a:ext cx="3482342" cy="3010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AC177-0877-3D61-7809-F7CE2A5C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4" y="2843230"/>
            <a:ext cx="3614479" cy="3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11401-F5D3-E23A-8FD7-E5D22CF1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7225-9D74-5C7D-AC33-97C28C87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three running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350EB-0A46-BF60-36D5-BA1FF2509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0" y="2858482"/>
            <a:ext cx="1281833" cy="279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74667-B26B-C6C0-6C7A-DE7C6777D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87" y="2858482"/>
            <a:ext cx="3292713" cy="2775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69D4D-AE4F-3BFF-B813-6AD2ED2C43F0}"/>
              </a:ext>
            </a:extLst>
          </p:cNvPr>
          <p:cNvSpPr txBox="1"/>
          <p:nvPr/>
        </p:nvSpPr>
        <p:spPr>
          <a:xfrm>
            <a:off x="180251" y="1142720"/>
            <a:ext cx="2438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Exposure mode</a:t>
            </a:r>
          </a:p>
          <a:p>
            <a:r>
              <a:rPr lang="en-GB" dirty="0">
                <a:solidFill>
                  <a:schemeClr val="bg1"/>
                </a:solidFill>
              </a:rPr>
              <a:t>the simple mode for health check or simulation of non-destructive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31224-2730-D9CB-67DE-A9A4D255BEAF}"/>
              </a:ext>
            </a:extLst>
          </p:cNvPr>
          <p:cNvSpPr txBox="1"/>
          <p:nvPr/>
        </p:nvSpPr>
        <p:spPr>
          <a:xfrm>
            <a:off x="3024358" y="1160875"/>
            <a:ext cx="419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Observation mode</a:t>
            </a:r>
          </a:p>
          <a:p>
            <a:r>
              <a:rPr lang="en-GB" dirty="0">
                <a:solidFill>
                  <a:schemeClr val="bg1"/>
                </a:solidFill>
              </a:rPr>
              <a:t>multiple pipelines exploring ranges of model or detector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7AE5-F4CA-FCB8-DEE2-8A097E92560B}"/>
              </a:ext>
            </a:extLst>
          </p:cNvPr>
          <p:cNvSpPr txBox="1"/>
          <p:nvPr/>
        </p:nvSpPr>
        <p:spPr>
          <a:xfrm>
            <a:off x="7223380" y="1142720"/>
            <a:ext cx="500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8349"/>
                </a:solidFill>
              </a:rPr>
              <a:t>Calibration mode</a:t>
            </a:r>
          </a:p>
          <a:p>
            <a:r>
              <a:rPr lang="en-GB" u="sng" dirty="0">
                <a:solidFill>
                  <a:schemeClr val="bg1"/>
                </a:solidFill>
              </a:rPr>
              <a:t>optimize model or detector parameters</a:t>
            </a:r>
            <a:r>
              <a:rPr lang="en-GB" dirty="0">
                <a:solidFill>
                  <a:schemeClr val="bg1"/>
                </a:solidFill>
              </a:rPr>
              <a:t> to fit target data sets (model fitting, instrument optimization)</a:t>
            </a:r>
          </a:p>
        </p:txBody>
      </p:sp>
      <p:pic>
        <p:nvPicPr>
          <p:cNvPr id="12" name="Timeline 4_D21CF568-8E15-47B3-AD99-DDFA6F39B071.mp4">
            <a:hlinkClick r:id="" action="ppaction://media"/>
            <a:extLst>
              <a:ext uri="{FF2B5EF4-FFF2-40B4-BE49-F238E27FC236}">
                <a16:creationId xmlns:a16="http://schemas.microsoft.com/office/drawing/2014/main" id="{EC429CFD-A058-A4BE-4021-975868E25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5627" t="19421" b="19746"/>
          <a:stretch>
            <a:fillRect/>
          </a:stretch>
        </p:blipFill>
        <p:spPr>
          <a:xfrm>
            <a:off x="7483812" y="2638203"/>
            <a:ext cx="3555603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FB81-C057-911F-E435-4AA3EED6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 example: exposure mode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BFB04-EA90-1437-35C4-111ED3EA5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173" y="2292783"/>
            <a:ext cx="3537421" cy="288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54A4A-3861-CAA3-11BF-8CB7986683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934" y="2292782"/>
            <a:ext cx="3605471" cy="2881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0EC1A-1811-DA59-984A-689EF3691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69" y="2292784"/>
            <a:ext cx="3579998" cy="2886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359F2-763C-0BAB-0410-6DA145FB8E84}"/>
              </a:ext>
            </a:extLst>
          </p:cNvPr>
          <p:cNvSpPr/>
          <p:nvPr/>
        </p:nvSpPr>
        <p:spPr>
          <a:xfrm>
            <a:off x="487828" y="173296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Optical PSF model</a:t>
            </a:r>
            <a:endParaRPr lang="en-NL" sz="28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552BF9-871B-CCE7-A578-5B228D5D1EBA}"/>
              </a:ext>
            </a:extLst>
          </p:cNvPr>
          <p:cNvSpPr/>
          <p:nvPr/>
        </p:nvSpPr>
        <p:spPr>
          <a:xfrm>
            <a:off x="5391157" y="1732967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CosmiX</a:t>
            </a:r>
            <a:endParaRPr lang="en-NL" sz="28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6B3069-BCF0-FEF6-A0AB-2DF3F52AAE40}"/>
              </a:ext>
            </a:extLst>
          </p:cNvPr>
          <p:cNvSpPr/>
          <p:nvPr/>
        </p:nvSpPr>
        <p:spPr>
          <a:xfrm>
            <a:off x="8556831" y="1732967"/>
            <a:ext cx="2925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Charge distortion</a:t>
            </a:r>
            <a:endParaRPr lang="en-N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862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AAF0-93B9-E284-CE90-15581721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 example: Calibration mode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CEB16-7885-0C5D-FD84-E224DA448144}"/>
              </a:ext>
            </a:extLst>
          </p:cNvPr>
          <p:cNvSpPr txBox="1"/>
          <p:nvPr/>
        </p:nvSpPr>
        <p:spPr>
          <a:xfrm>
            <a:off x="88491" y="1690062"/>
            <a:ext cx="62139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08349"/>
                </a:solidFill>
              </a:rPr>
              <a:t>H4RG generic</a:t>
            </a:r>
            <a:r>
              <a:rPr lang="en-GB" sz="2000" dirty="0">
                <a:solidFill>
                  <a:srgbClr val="F08349"/>
                </a:solidFill>
              </a:rPr>
              <a:t> </a:t>
            </a:r>
            <a:r>
              <a:rPr lang="en-GB" sz="2000" b="1" dirty="0">
                <a:solidFill>
                  <a:srgbClr val="F08349"/>
                </a:solidFill>
              </a:rPr>
              <a:t>pipeline </a:t>
            </a:r>
            <a:r>
              <a:rPr lang="en-GB" sz="2000" dirty="0">
                <a:solidFill>
                  <a:schemeClr val="bg1"/>
                </a:solidFill>
              </a:rPr>
              <a:t>calibrated using ESO MOONS lab data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Measured vs simulated </a:t>
            </a:r>
            <a:r>
              <a:rPr lang="en-GB" sz="2000" b="1" dirty="0">
                <a:solidFill>
                  <a:srgbClr val="F18349"/>
                </a:solidFill>
              </a:rPr>
              <a:t>PTC comparison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Calibrated model for non-linearity in SF pixels. </a:t>
            </a:r>
            <a:r>
              <a:rPr lang="en-GB" sz="2000" u="sng" dirty="0">
                <a:solidFill>
                  <a:schemeClr val="bg1"/>
                </a:solidFill>
              </a:rPr>
              <a:t>Donor density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u="sng" dirty="0">
                <a:solidFill>
                  <a:schemeClr val="bg1"/>
                </a:solidFill>
              </a:rPr>
              <a:t>diode diameter</a:t>
            </a:r>
            <a:r>
              <a:rPr lang="en-GB" sz="2000" dirty="0">
                <a:solidFill>
                  <a:schemeClr val="bg1"/>
                </a:solidFill>
              </a:rPr>
              <a:t>, and </a:t>
            </a:r>
            <a:r>
              <a:rPr lang="en-GB" sz="2000" u="sng" dirty="0">
                <a:solidFill>
                  <a:schemeClr val="bg1"/>
                </a:solidFill>
              </a:rPr>
              <a:t>fixed capacitance</a:t>
            </a:r>
            <a:r>
              <a:rPr lang="en-GB" sz="2000" dirty="0">
                <a:solidFill>
                  <a:schemeClr val="bg1"/>
                </a:solidFill>
              </a:rPr>
              <a:t> (Cf) </a:t>
            </a:r>
            <a:r>
              <a:rPr lang="en-US" sz="2000" dirty="0">
                <a:solidFill>
                  <a:schemeClr val="bg1"/>
                </a:solidFill>
              </a:rPr>
              <a:t>as free parameters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28349"/>
                </a:solidFill>
              </a:rPr>
              <a:t>Good match until saturation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62311-218F-33BE-8695-8E68FE22E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97" y="1289776"/>
            <a:ext cx="5512015" cy="42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7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8F52-145B-461C-667D-8170576B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Pyxel</a:t>
            </a:r>
            <a:r>
              <a:rPr lang="en-GB" dirty="0"/>
              <a:t> is a collaborative framework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6450796-C9F5-3672-D31C-1AA1B3297BFF}"/>
              </a:ext>
            </a:extLst>
          </p:cNvPr>
          <p:cNvSpPr/>
          <p:nvPr/>
        </p:nvSpPr>
        <p:spPr>
          <a:xfrm>
            <a:off x="257412" y="3515113"/>
            <a:ext cx="11753356" cy="369332"/>
          </a:xfrm>
          <a:prstGeom prst="rightArrow">
            <a:avLst/>
          </a:prstGeom>
          <a:solidFill>
            <a:srgbClr val="239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5C79C-5A80-F579-CA91-0995EC885B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0225" y="1470589"/>
            <a:ext cx="4247293" cy="42472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291155-C5F4-9422-7C2B-7994E5F97F0A}"/>
              </a:ext>
            </a:extLst>
          </p:cNvPr>
          <p:cNvCxnSpPr>
            <a:cxnSpLocks/>
          </p:cNvCxnSpPr>
          <p:nvPr/>
        </p:nvCxnSpPr>
        <p:spPr>
          <a:xfrm>
            <a:off x="5652264" y="985379"/>
            <a:ext cx="0" cy="5217712"/>
          </a:xfrm>
          <a:prstGeom prst="line">
            <a:avLst/>
          </a:prstGeom>
          <a:ln w="38100">
            <a:solidFill>
              <a:srgbClr val="00919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D5B7B2-BE6A-2AE8-A2ED-DD95071736B9}"/>
              </a:ext>
            </a:extLst>
          </p:cNvPr>
          <p:cNvSpPr txBox="1"/>
          <p:nvPr/>
        </p:nvSpPr>
        <p:spPr>
          <a:xfrm>
            <a:off x="731355" y="3888100"/>
            <a:ext cx="180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400" dirty="0">
                <a:solidFill>
                  <a:srgbClr val="23929E"/>
                </a:solidFill>
              </a:rPr>
              <a:t>Pyxel 2.</a:t>
            </a:r>
            <a:r>
              <a:rPr lang="en-GB" sz="2400" dirty="0">
                <a:solidFill>
                  <a:srgbClr val="23929E"/>
                </a:solidFill>
              </a:rPr>
              <a:t>17</a:t>
            </a:r>
            <a:endParaRPr lang="en-NL" sz="2400" dirty="0">
              <a:solidFill>
                <a:srgbClr val="23929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9A2DD-2266-3CAE-DA8A-7916349C5563}"/>
              </a:ext>
            </a:extLst>
          </p:cNvPr>
          <p:cNvSpPr txBox="1"/>
          <p:nvPr/>
        </p:nvSpPr>
        <p:spPr>
          <a:xfrm>
            <a:off x="8912314" y="3938592"/>
            <a:ext cx="25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400" dirty="0">
                <a:solidFill>
                  <a:srgbClr val="23929E"/>
                </a:solidFill>
              </a:rPr>
              <a:t>With your help!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FE9BF-385F-7333-B1EF-B1C785BE9BFF}"/>
              </a:ext>
            </a:extLst>
          </p:cNvPr>
          <p:cNvSpPr txBox="1"/>
          <p:nvPr/>
        </p:nvSpPr>
        <p:spPr>
          <a:xfrm>
            <a:off x="1301362" y="296733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23929E"/>
                </a:solidFill>
              </a:rPr>
              <a:t>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BC3FE-3A97-8EE1-BBBE-76130A88092F}"/>
              </a:ext>
            </a:extLst>
          </p:cNvPr>
          <p:cNvSpPr txBox="1"/>
          <p:nvPr/>
        </p:nvSpPr>
        <p:spPr>
          <a:xfrm>
            <a:off x="9082905" y="3006119"/>
            <a:ext cx="2240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400" dirty="0">
                <a:solidFill>
                  <a:srgbClr val="23929E"/>
                </a:solidFill>
              </a:rPr>
              <a:t>Towards v3.0</a:t>
            </a:r>
          </a:p>
        </p:txBody>
      </p:sp>
    </p:spTree>
    <p:extLst>
      <p:ext uri="{BB962C8B-B14F-4D97-AF65-F5344CB8AC3E}">
        <p14:creationId xmlns:p14="http://schemas.microsoft.com/office/powerpoint/2010/main" val="2887786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304CD-A1A8-4A04-3A8D-6DD0B267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60AF-34D7-1AA1-ECB4-657E0408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 ? For version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271D2-82A9-E03D-875E-CE855FEAF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development</a:t>
            </a: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 to edit configuration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 catalogue of </a:t>
            </a:r>
            <a:r>
              <a:rPr lang="en-GB" b="1" dirty="0">
                <a:solidFill>
                  <a:srgbClr val="F1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pre-configured pipelines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(CIS304, H2RG, IBEX,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LLM integration (Claude, ChatGPT, …) via MCP (Model Context Protocol)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ESA/ESO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Channels, reference/masked pixels, </a:t>
            </a:r>
            <a:r>
              <a:rPr lang="en-GB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Focal Plane Array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Integration into </a:t>
            </a:r>
            <a:r>
              <a:rPr lang="en-GB" b="1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ATREIDS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(ARRAKIHS image simulator) for H2RG and CIS304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compatibility with </a:t>
            </a:r>
            <a:r>
              <a:rPr lang="en-GB" dirty="0" err="1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ScopeSim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(ESO MICADO instrument)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work (help welcome)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detector families (e.g. bolometers,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X-rays handling capability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support of MKIDs (Microwave Kinetic Inductance Detectors)</a:t>
            </a:r>
          </a:p>
          <a:p>
            <a:pPr algn="just"/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xplosion 1 24">
            <a:extLst>
              <a:ext uri="{FF2B5EF4-FFF2-40B4-BE49-F238E27FC236}">
                <a16:creationId xmlns:a16="http://schemas.microsoft.com/office/drawing/2014/main" id="{93D10731-CBC7-42D8-1403-80BC25EC754E}"/>
              </a:ext>
            </a:extLst>
          </p:cNvPr>
          <p:cNvSpPr/>
          <p:nvPr/>
        </p:nvSpPr>
        <p:spPr>
          <a:xfrm rot="602046">
            <a:off x="3526679" y="1032559"/>
            <a:ext cx="1498668" cy="632562"/>
          </a:xfrm>
          <a:prstGeom prst="irregularSeal1">
            <a:avLst/>
          </a:prstGeom>
          <a:solidFill>
            <a:srgbClr val="1498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External contribution</a:t>
            </a:r>
            <a:endParaRPr lang="en-NL" sz="800" b="1" dirty="0"/>
          </a:p>
        </p:txBody>
      </p:sp>
      <p:sp>
        <p:nvSpPr>
          <p:cNvPr id="7" name="Explosion 1 24">
            <a:extLst>
              <a:ext uri="{FF2B5EF4-FFF2-40B4-BE49-F238E27FC236}">
                <a16:creationId xmlns:a16="http://schemas.microsoft.com/office/drawing/2014/main" id="{E2CDFE19-8681-EFF0-7F28-E21CFFBC8D73}"/>
              </a:ext>
            </a:extLst>
          </p:cNvPr>
          <p:cNvSpPr/>
          <p:nvPr/>
        </p:nvSpPr>
        <p:spPr>
          <a:xfrm rot="602046">
            <a:off x="8376071" y="1474562"/>
            <a:ext cx="1498668" cy="632562"/>
          </a:xfrm>
          <a:prstGeom prst="irregularSeal1">
            <a:avLst/>
          </a:prstGeom>
          <a:solidFill>
            <a:srgbClr val="1498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External contribution</a:t>
            </a:r>
            <a:endParaRPr lang="en-NL" sz="800" b="1" dirty="0"/>
          </a:p>
        </p:txBody>
      </p:sp>
      <p:sp>
        <p:nvSpPr>
          <p:cNvPr id="8" name="Explosion 1 24">
            <a:extLst>
              <a:ext uri="{FF2B5EF4-FFF2-40B4-BE49-F238E27FC236}">
                <a16:creationId xmlns:a16="http://schemas.microsoft.com/office/drawing/2014/main" id="{35BF73BF-C7AE-16FB-39C2-812A81FE0A12}"/>
              </a:ext>
            </a:extLst>
          </p:cNvPr>
          <p:cNvSpPr/>
          <p:nvPr/>
        </p:nvSpPr>
        <p:spPr>
          <a:xfrm rot="602046">
            <a:off x="9861577" y="1950292"/>
            <a:ext cx="1498668" cy="632562"/>
          </a:xfrm>
          <a:prstGeom prst="irregularSeal1">
            <a:avLst/>
          </a:prstGeom>
          <a:solidFill>
            <a:srgbClr val="1498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From MSSL</a:t>
            </a:r>
            <a:endParaRPr lang="en-NL" sz="800" b="1" dirty="0"/>
          </a:p>
        </p:txBody>
      </p:sp>
    </p:spTree>
    <p:extLst>
      <p:ext uri="{BB962C8B-B14F-4D97-AF65-F5344CB8AC3E}">
        <p14:creationId xmlns:p14="http://schemas.microsoft.com/office/powerpoint/2010/main" val="24016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15F0-D4FA-EA07-3AE7-A14588A3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30" y="-70431"/>
            <a:ext cx="9721608" cy="1015663"/>
          </a:xfrm>
        </p:spPr>
        <p:txBody>
          <a:bodyPr/>
          <a:lstStyle/>
          <a:p>
            <a:r>
              <a:rPr lang="en-NL" dirty="0"/>
              <a:t>ESA SCI-FIV Lab: detectors tested in the last 5 years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2A81C-E440-20ED-A069-8F825081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33" y="1176010"/>
            <a:ext cx="9908141" cy="5107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49601-BB89-B436-157B-56DAF839EBE9}"/>
              </a:ext>
            </a:extLst>
          </p:cNvPr>
          <p:cNvSpPr txBox="1"/>
          <p:nvPr/>
        </p:nvSpPr>
        <p:spPr>
          <a:xfrm>
            <a:off x="6484144" y="1233754"/>
            <a:ext cx="548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FC000"/>
                </a:solidFill>
              </a:rPr>
              <a:t>ESA SCI-FIV </a:t>
            </a:r>
            <a:r>
              <a:rPr lang="en-GB" dirty="0">
                <a:solidFill>
                  <a:srgbClr val="FFC000"/>
                </a:solidFill>
              </a:rPr>
              <a:t>Payload Technology Validation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  <a:sym typeface="Wingdings" pitchFamily="2" charset="2"/>
              </a:rPr>
              <a:t> Support for Future Science Missions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02E8063-E679-4A47-7950-290A1910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67" y="2630253"/>
            <a:ext cx="1471036" cy="9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F13FE-81F0-95F7-DEC0-556BF939F4C2}"/>
              </a:ext>
            </a:extLst>
          </p:cNvPr>
          <p:cNvSpPr txBox="1"/>
          <p:nvPr/>
        </p:nvSpPr>
        <p:spPr>
          <a:xfrm>
            <a:off x="9062496" y="3484259"/>
            <a:ext cx="568463" cy="276999"/>
          </a:xfrm>
          <a:prstGeom prst="rect">
            <a:avLst/>
          </a:prstGeom>
          <a:solidFill>
            <a:srgbClr val="DADADA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IBEX</a:t>
            </a:r>
          </a:p>
        </p:txBody>
      </p:sp>
    </p:spTree>
    <p:extLst>
      <p:ext uri="{BB962C8B-B14F-4D97-AF65-F5344CB8AC3E}">
        <p14:creationId xmlns:p14="http://schemas.microsoft.com/office/powerpoint/2010/main" val="73515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5C43-53F9-2791-20D5-3722773E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 message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4E750C-9F91-CB61-8579-F1CABBDCD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97915"/>
            <a:ext cx="11795828" cy="286448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Pyxel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the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collaborative detection simulation framework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One-liner installation</a:t>
            </a:r>
          </a:p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 it: GUI, runs on binder, and remotely on browser</a:t>
            </a:r>
            <a:endParaRPr lang="en-US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Tutorials and detailed documentation</a:t>
            </a:r>
          </a:p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flexible framework</a:t>
            </a:r>
          </a:p>
          <a:p>
            <a:pPr marL="285750" indent="-285750"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the community!</a:t>
            </a:r>
          </a:p>
          <a:p>
            <a:endParaRPr lang="en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B5B56-BCA0-4FC7-D2E9-2AB840BE8F43}"/>
              </a:ext>
            </a:extLst>
          </p:cNvPr>
          <p:cNvSpPr txBox="1"/>
          <p:nvPr/>
        </p:nvSpPr>
        <p:spPr>
          <a:xfrm>
            <a:off x="3572413" y="5692497"/>
            <a:ext cx="369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283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https://esa.gitlab.io/</a:t>
            </a:r>
            <a:r>
              <a:rPr lang="en-GB" sz="2000" dirty="0" err="1">
                <a:solidFill>
                  <a:srgbClr val="F283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pyxel</a:t>
            </a:r>
            <a:r>
              <a:rPr lang="en-GB" sz="2000" dirty="0">
                <a:solidFill>
                  <a:srgbClr val="F283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fr-FR" sz="2000" dirty="0">
              <a:solidFill>
                <a:srgbClr val="F28349"/>
              </a:solidFill>
            </a:endParaRPr>
          </a:p>
          <a:p>
            <a:pPr algn="ctr"/>
            <a:r>
              <a:rPr lang="fr-FR" sz="2000" dirty="0" err="1">
                <a:solidFill>
                  <a:srgbClr val="F28349"/>
                </a:solidFill>
              </a:rPr>
              <a:t>pyxel@esa.int</a:t>
            </a:r>
            <a:endParaRPr lang="en-NL" sz="2000" dirty="0">
              <a:solidFill>
                <a:srgbClr val="F28349"/>
              </a:solidFill>
            </a:endParaRPr>
          </a:p>
        </p:txBody>
      </p:sp>
      <p:sp>
        <p:nvSpPr>
          <p:cNvPr id="8" name="Explosion 1 24">
            <a:extLst>
              <a:ext uri="{FF2B5EF4-FFF2-40B4-BE49-F238E27FC236}">
                <a16:creationId xmlns:a16="http://schemas.microsoft.com/office/drawing/2014/main" id="{0312DEE7-19CC-46DD-13DE-EA84F6170D4D}"/>
              </a:ext>
            </a:extLst>
          </p:cNvPr>
          <p:cNvSpPr/>
          <p:nvPr/>
        </p:nvSpPr>
        <p:spPr>
          <a:xfrm rot="20689608">
            <a:off x="2438361" y="1107478"/>
            <a:ext cx="3818061" cy="2386540"/>
          </a:xfrm>
          <a:prstGeom prst="irregularSeal1">
            <a:avLst/>
          </a:prstGeom>
          <a:solidFill>
            <a:srgbClr val="1498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Try it today !</a:t>
            </a:r>
            <a:br>
              <a:rPr lang="en-US" sz="1600" b="1" dirty="0"/>
            </a:br>
            <a:r>
              <a:rPr lang="en-US" sz="1600" b="1" dirty="0"/>
              <a:t>More at the Poster Sessions</a:t>
            </a:r>
            <a:endParaRPr lang="en-NL" sz="16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46DB9C-5A83-8791-1AF5-4FA17D3426C2}"/>
              </a:ext>
            </a:extLst>
          </p:cNvPr>
          <p:cNvSpPr txBox="1">
            <a:spLocks/>
          </p:cNvSpPr>
          <p:nvPr/>
        </p:nvSpPr>
        <p:spPr bwMode="auto">
          <a:xfrm>
            <a:off x="4101301" y="3636782"/>
            <a:ext cx="2853622" cy="63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US" kern="0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 the </a:t>
            </a:r>
            <a:r>
              <a:rPr lang="en-US" kern="0" dirty="0" err="1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Pyxel</a:t>
            </a:r>
            <a:r>
              <a:rPr lang="en-US" kern="0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Quiz and </a:t>
            </a:r>
          </a:p>
          <a:p>
            <a:pPr algn="r"/>
            <a:r>
              <a:rPr lang="en-US" kern="0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 </a:t>
            </a:r>
            <a:r>
              <a:rPr lang="en-US" kern="0" dirty="0" err="1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Pyxel</a:t>
            </a:r>
            <a:r>
              <a:rPr lang="en-US" kern="0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stickers 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E7EF46-FF56-DAC5-4032-BB709AF0A822}"/>
              </a:ext>
            </a:extLst>
          </p:cNvPr>
          <p:cNvCxnSpPr>
            <a:cxnSpLocks/>
          </p:cNvCxnSpPr>
          <p:nvPr/>
        </p:nvCxnSpPr>
        <p:spPr>
          <a:xfrm flipV="1">
            <a:off x="6954923" y="3928369"/>
            <a:ext cx="895736" cy="2858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qr code on a square&#10;&#10;AI-generated content may be incorrect.">
            <a:extLst>
              <a:ext uri="{FF2B5EF4-FFF2-40B4-BE49-F238E27FC236}">
                <a16:creationId xmlns:a16="http://schemas.microsoft.com/office/drawing/2014/main" id="{37E07DDF-445C-37B8-297C-A37FBDA17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53" y="2014488"/>
            <a:ext cx="4052585" cy="4052585"/>
          </a:xfrm>
          <a:prstGeom prst="rect">
            <a:avLst/>
          </a:prstGeom>
        </p:spPr>
      </p:pic>
      <p:pic>
        <p:nvPicPr>
          <p:cNvPr id="16" name="Picture 1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2ACE5284-D511-E153-FDE2-B52AE8AC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4" y="3542270"/>
            <a:ext cx="2604570" cy="27449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7FE5A2-5DF6-51F7-082E-8EBD0F91BCD7}"/>
              </a:ext>
            </a:extLst>
          </p:cNvPr>
          <p:cNvSpPr txBox="1">
            <a:spLocks/>
          </p:cNvSpPr>
          <p:nvPr/>
        </p:nvSpPr>
        <p:spPr bwMode="auto">
          <a:xfrm>
            <a:off x="3173605" y="4689118"/>
            <a:ext cx="2853622" cy="63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US" sz="1600" kern="0" dirty="0">
                <a:solidFill>
                  <a:srgbClr val="F2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a live demo during the Posters session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C7CEDD-E21D-8381-8260-C9F134070011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888444" y="4914725"/>
            <a:ext cx="571448" cy="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0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9D8FD0-3BCC-CC43-8D00-6CB2C9F8492E}"/>
              </a:ext>
            </a:extLst>
          </p:cNvPr>
          <p:cNvSpPr/>
          <p:nvPr/>
        </p:nvSpPr>
        <p:spPr>
          <a:xfrm>
            <a:off x="8508532" y="2876323"/>
            <a:ext cx="2090641" cy="622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1987AF-BDA3-FF49-D969-650D402E95E5}"/>
              </a:ext>
            </a:extLst>
          </p:cNvPr>
          <p:cNvSpPr/>
          <p:nvPr/>
        </p:nvSpPr>
        <p:spPr>
          <a:xfrm>
            <a:off x="9070228" y="4053899"/>
            <a:ext cx="1889449" cy="126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386FE5-8576-1172-9B92-0A18EFCD187C}"/>
              </a:ext>
            </a:extLst>
          </p:cNvPr>
          <p:cNvSpPr/>
          <p:nvPr/>
        </p:nvSpPr>
        <p:spPr>
          <a:xfrm>
            <a:off x="2139639" y="3315705"/>
            <a:ext cx="1614923" cy="770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623E2-F46A-E031-106A-E92004B998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2810"/>
            <a:ext cx="12214512" cy="408519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DAD48-3BC1-E989-D222-5106ABF5B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69" y="2056383"/>
            <a:ext cx="11965812" cy="3177170"/>
          </a:xfrm>
        </p:spPr>
        <p:txBody>
          <a:bodyPr/>
          <a:lstStyle/>
          <a:p>
            <a:r>
              <a:rPr lang="en-NL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all Pyxel developers present and past: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Vincent Affatato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400" b="1" dirty="0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Eloy Hernandez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Amitha Jha, </a:t>
            </a:r>
            <a:r>
              <a:rPr lang="en-GB" sz="1400" b="1" dirty="0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Frédéric Lemmel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400" b="1" dirty="0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Thibault Pichon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400" b="1" dirty="0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Jean Le </a:t>
            </a:r>
            <a:r>
              <a:rPr lang="en-GB" sz="1400" b="1" dirty="0" err="1">
                <a:solidFill>
                  <a:srgbClr val="EF83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Graët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Benoit Serra, Elizabeth George, Thibaut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Prod’homme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Constanze Nghiem, Matej Arko, Dávid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Lucsányi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Enrico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Biancalani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Bradley Kelman, Hans Smit,  Kieran Leschinski, </a:t>
            </a: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to new collaborators since the v2.0 launch:</a:t>
            </a:r>
            <a:endParaRPr lang="en-NL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2C7D8F-8BB9-0710-390D-90A58AD1E5D7}"/>
              </a:ext>
            </a:extLst>
          </p:cNvPr>
          <p:cNvSpPr txBox="1">
            <a:spLocks/>
          </p:cNvSpPr>
          <p:nvPr/>
        </p:nvSpPr>
        <p:spPr bwMode="auto">
          <a:xfrm>
            <a:off x="98369" y="1246182"/>
            <a:ext cx="6478588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NL" sz="3600" kern="0" dirty="0">
                <a:solidFill>
                  <a:srgbClr val="EF8349"/>
                </a:solidFill>
              </a:rPr>
              <a:t>A big 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47B1D-3614-F456-B96B-6955A473D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181" y="3261080"/>
            <a:ext cx="1665111" cy="1248833"/>
          </a:xfrm>
          <a:ln w="38100">
            <a:solidFill>
              <a:srgbClr val="EF8349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09876-D4DE-C3A1-1078-F673662478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991" y="3090082"/>
            <a:ext cx="2885126" cy="1590827"/>
          </a:xfrm>
          <a:ln w="38100">
            <a:solidFill>
              <a:srgbClr val="EF834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9DB23-635C-C203-D703-9DED624390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829" y="-85531"/>
            <a:ext cx="3715457" cy="2069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ACC2C-A48D-6252-AB23-81BA245EB0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33" y="2730241"/>
            <a:ext cx="1832918" cy="916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E2C22-9F3E-33D4-068B-595BF6BEA4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21339" r="15393" b="18948"/>
          <a:stretch>
            <a:fillRect/>
          </a:stretch>
        </p:blipFill>
        <p:spPr>
          <a:xfrm>
            <a:off x="2139640" y="3315705"/>
            <a:ext cx="1567122" cy="728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520EF-265A-402E-A1C3-80F479F088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39" y="2961167"/>
            <a:ext cx="991249" cy="809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8E0626-3C5F-2543-F40D-7F6F58748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414" y="5397423"/>
            <a:ext cx="1094068" cy="891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9608A-D758-CDD0-1747-8D9679D70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626" y="5858052"/>
            <a:ext cx="1904638" cy="627825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03405532-C707-2BC4-CBB5-9B67AA639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57" y="4163476"/>
            <a:ext cx="1555254" cy="94352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932A1DB-C400-A7D5-F6BD-E036EE49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1" y="4206593"/>
            <a:ext cx="939373" cy="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203F82-AEFE-972A-201C-D91CAE1FD887}"/>
              </a:ext>
            </a:extLst>
          </p:cNvPr>
          <p:cNvSpPr/>
          <p:nvPr/>
        </p:nvSpPr>
        <p:spPr>
          <a:xfrm>
            <a:off x="2395756" y="5276122"/>
            <a:ext cx="1172981" cy="1125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52FA7-A0B6-8AA5-40CB-6677D86F40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65" y="5397423"/>
            <a:ext cx="1179885" cy="1088455"/>
          </a:xfrm>
          <a:prstGeom prst="rect">
            <a:avLst/>
          </a:prstGeom>
        </p:spPr>
      </p:pic>
      <p:pic>
        <p:nvPicPr>
          <p:cNvPr id="23" name="Picture 22" descr="A logo of a space station&#10;&#10;AI-generated content may be incorrect.">
            <a:extLst>
              <a:ext uri="{FF2B5EF4-FFF2-40B4-BE49-F238E27FC236}">
                <a16:creationId xmlns:a16="http://schemas.microsoft.com/office/drawing/2014/main" id="{79A4922F-E043-EE68-5CDF-A82E8764F2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1880" y="3810730"/>
            <a:ext cx="1260233" cy="1260233"/>
          </a:xfrm>
          <a:prstGeom prst="rect">
            <a:avLst/>
          </a:prstGeom>
        </p:spPr>
      </p:pic>
      <p:pic>
        <p:nvPicPr>
          <p:cNvPr id="26" name="Picture 25" descr="A purple circle with black text&#10;&#10;AI-generated content may be incorrect.">
            <a:extLst>
              <a:ext uri="{FF2B5EF4-FFF2-40B4-BE49-F238E27FC236}">
                <a16:creationId xmlns:a16="http://schemas.microsoft.com/office/drawing/2014/main" id="{C8ED3732-B781-0B69-DE1C-10E68F6004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0529" y="4365523"/>
            <a:ext cx="1624954" cy="651972"/>
          </a:xfrm>
          <a:prstGeom prst="rect">
            <a:avLst/>
          </a:prstGeom>
        </p:spPr>
      </p:pic>
      <p:pic>
        <p:nvPicPr>
          <p:cNvPr id="27" name="Picture 26" descr="A logo for a company&#10;&#10;AI-generated content may be incorrect.">
            <a:extLst>
              <a:ext uri="{FF2B5EF4-FFF2-40B4-BE49-F238E27FC236}">
                <a16:creationId xmlns:a16="http://schemas.microsoft.com/office/drawing/2014/main" id="{1C47A1A2-B286-3756-E53B-04AC94A0F1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0228" y="5833724"/>
            <a:ext cx="1184214" cy="754949"/>
          </a:xfrm>
          <a:prstGeom prst="rect">
            <a:avLst/>
          </a:prstGeom>
        </p:spPr>
      </p:pic>
      <p:pic>
        <p:nvPicPr>
          <p:cNvPr id="28" name="Picture 8" descr="eso-logo-p3005">
            <a:extLst>
              <a:ext uri="{FF2B5EF4-FFF2-40B4-BE49-F238E27FC236}">
                <a16:creationId xmlns:a16="http://schemas.microsoft.com/office/drawing/2014/main" id="{81497E5F-6699-AB65-6E67-BE26CC44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 t="304"/>
          <a:stretch>
            <a:fillRect/>
          </a:stretch>
        </p:blipFill>
        <p:spPr bwMode="auto">
          <a:xfrm>
            <a:off x="10884526" y="5078253"/>
            <a:ext cx="739857" cy="96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10895213-40F3-F302-EE99-754C3F5D58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754" y="5685050"/>
            <a:ext cx="1324444" cy="800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18C527-EB1F-DCAA-06AB-138818638B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65" y="4992843"/>
            <a:ext cx="1340982" cy="568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8602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10C3-9067-3CED-9A16-3E762FCF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12FF7-65FC-3BD7-BCF4-06A01087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Tutorials (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https://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esa.gitlab.io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pyxel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-data..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Simulating the AIRS detector		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use_cases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/CMOS/ARIEL_AIRS/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airs.html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Saphira				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/workshops/irsa_workshop_2025/</a:t>
            </a:r>
            <a:r>
              <a:rPr lang="en-GB" sz="1600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saphira.html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H2RG				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</a:t>
            </a:r>
            <a:r>
              <a:rPr lang="en-GB" sz="1600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use_cases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</a:t>
            </a:r>
            <a:r>
              <a:rPr lang="en-GB" sz="1600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HxRG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/h2rg.html 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Photon Transfer Curve		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/workshops/developer_workshop_2024/</a:t>
            </a:r>
            <a:r>
              <a:rPr lang="en-GB" sz="1600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ptc_exposure.html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Dark current vs Temperature		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/examples/models/</a:t>
            </a:r>
            <a:r>
              <a:rPr lang="en-GB" sz="1600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dark_current</a:t>
            </a:r>
            <a:r>
              <a:rPr lang="en-GB" sz="1600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/dark_current_rule07.html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Much more here: </a:t>
            </a: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https://</a:t>
            </a:r>
            <a:r>
              <a:rPr lang="en-GB" b="1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esa.gitlab.io</a:t>
            </a: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/</a:t>
            </a:r>
            <a:r>
              <a:rPr lang="en-GB" b="1" dirty="0" err="1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pyxel</a:t>
            </a: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ea typeface="Verdana" panose="020B0604030504040204" pitchFamily="34" charset="0"/>
                <a:cs typeface="Courier New" panose="02070309020205020404" pitchFamily="49" charset="0"/>
              </a:rPr>
              <a:t>-data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4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C1A8-4419-D112-F9CD-781B5380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these ESA missions have in common 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4AC887-D12C-8C3B-B70C-0933CF94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3643957"/>
            <a:ext cx="4276493" cy="256604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chemeClr val="bg1"/>
                </a:solidFill>
              </a:rPr>
              <a:t>Same image detector </a:t>
            </a:r>
            <a:br>
              <a:rPr lang="en-NL" sz="2000" dirty="0">
                <a:solidFill>
                  <a:schemeClr val="bg1"/>
                </a:solidFill>
              </a:rPr>
            </a:br>
            <a:r>
              <a:rPr lang="en-NL" sz="2000" dirty="0">
                <a:solidFill>
                  <a:schemeClr val="bg1"/>
                </a:solidFill>
              </a:rPr>
              <a:t>technology: </a:t>
            </a:r>
            <a:r>
              <a:rPr lang="en-GB" sz="2000" dirty="0">
                <a:solidFill>
                  <a:schemeClr val="bg1"/>
                </a:solidFill>
              </a:rPr>
              <a:t>S-FPA</a:t>
            </a:r>
            <a:r>
              <a:rPr lang="en-NL" sz="2000" dirty="0">
                <a:solidFill>
                  <a:schemeClr val="bg1"/>
                </a:solidFill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b="1" dirty="0">
                <a:solidFill>
                  <a:schemeClr val="bg1"/>
                </a:solidFill>
              </a:rPr>
              <a:t>Independent </a:t>
            </a:r>
            <a:br>
              <a:rPr lang="en-NL" sz="2000" b="1" dirty="0">
                <a:solidFill>
                  <a:schemeClr val="bg1"/>
                </a:solidFill>
              </a:rPr>
            </a:br>
            <a:r>
              <a:rPr lang="en-NL" sz="2000" b="1" dirty="0">
                <a:solidFill>
                  <a:schemeClr val="bg1"/>
                </a:solidFill>
              </a:rPr>
              <a:t>instrument simulator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39CC59-B1DA-9924-EF24-6661C8DF2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35"/>
          <a:stretch/>
        </p:blipFill>
        <p:spPr>
          <a:xfrm>
            <a:off x="4675447" y="3643958"/>
            <a:ext cx="3593304" cy="2323571"/>
          </a:xfrm>
          <a:prstGeom prst="rect">
            <a:avLst/>
          </a:prstGeom>
        </p:spPr>
      </p:pic>
      <p:pic>
        <p:nvPicPr>
          <p:cNvPr id="12" name="Picture 11" descr="A picture containing light, night, outdoor object, dark&#10;&#10;Description automatically generated">
            <a:extLst>
              <a:ext uri="{FF2B5EF4-FFF2-40B4-BE49-F238E27FC236}">
                <a16:creationId xmlns:a16="http://schemas.microsoft.com/office/drawing/2014/main" id="{AAC4BBCF-0855-8160-D468-C37A452F31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7948845" y="2585315"/>
            <a:ext cx="4276493" cy="3382214"/>
          </a:xfrm>
          <a:prstGeom prst="rect">
            <a:avLst/>
          </a:prstGeom>
        </p:spPr>
      </p:pic>
      <p:pic>
        <p:nvPicPr>
          <p:cNvPr id="13" name="Picture 12" descr="A space ship in space&#10;&#10;Description automatically generated with low confidence">
            <a:extLst>
              <a:ext uri="{FF2B5EF4-FFF2-40B4-BE49-F238E27FC236}">
                <a16:creationId xmlns:a16="http://schemas.microsoft.com/office/drawing/2014/main" id="{F23EDB73-3999-686A-77AE-1A3700393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36" y="1043481"/>
            <a:ext cx="4625479" cy="2600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008B95-064D-C689-990D-C5A351E1A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481"/>
            <a:ext cx="4625479" cy="2600477"/>
          </a:xfrm>
          <a:prstGeom prst="rect">
            <a:avLst/>
          </a:prstGeom>
        </p:spPr>
      </p:pic>
      <p:pic>
        <p:nvPicPr>
          <p:cNvPr id="15" name="Picture 1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BEBAB570-0CA1-C0AF-D09F-E3775642A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8" b="9274"/>
          <a:stretch/>
        </p:blipFill>
        <p:spPr>
          <a:xfrm>
            <a:off x="4600494" y="1043480"/>
            <a:ext cx="3450558" cy="26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8B06-3643-7F7B-A668-F38E1A4E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a detector work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5E09F-4DB7-BB63-299F-70AEEC9DFA94}"/>
              </a:ext>
            </a:extLst>
          </p:cNvPr>
          <p:cNvSpPr txBox="1"/>
          <p:nvPr/>
        </p:nvSpPr>
        <p:spPr>
          <a:xfrm>
            <a:off x="2439293" y="2747858"/>
            <a:ext cx="147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rgbClr val="FF2F92"/>
                </a:solidFill>
              </a:rPr>
              <a:t>Charge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A1539-B550-3864-E637-C1877EE4E893}"/>
              </a:ext>
            </a:extLst>
          </p:cNvPr>
          <p:cNvSpPr txBox="1"/>
          <p:nvPr/>
        </p:nvSpPr>
        <p:spPr>
          <a:xfrm>
            <a:off x="4151868" y="2722731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2F92"/>
                </a:solidFill>
              </a:rPr>
              <a:t>Charge collection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0E62C-1022-2D60-A619-704AF0EE32A2}"/>
              </a:ext>
            </a:extLst>
          </p:cNvPr>
          <p:cNvSpPr txBox="1"/>
          <p:nvPr/>
        </p:nvSpPr>
        <p:spPr>
          <a:xfrm>
            <a:off x="7438377" y="2695939"/>
            <a:ext cx="1946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2F92"/>
                </a:solidFill>
              </a:rPr>
              <a:t>Charge measurement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84786-B1BB-0AD6-B77D-FFA614B0886D}"/>
              </a:ext>
            </a:extLst>
          </p:cNvPr>
          <p:cNvSpPr txBox="1"/>
          <p:nvPr/>
        </p:nvSpPr>
        <p:spPr>
          <a:xfrm>
            <a:off x="9313742" y="2689280"/>
            <a:ext cx="194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B050"/>
                </a:solidFill>
              </a:rPr>
              <a:t>Readout electronics</a:t>
            </a:r>
          </a:p>
        </p:txBody>
      </p:sp>
      <p:sp>
        <p:nvSpPr>
          <p:cNvPr id="8" name="Snip Diagonal Corner of Rectangle 7">
            <a:extLst>
              <a:ext uri="{FF2B5EF4-FFF2-40B4-BE49-F238E27FC236}">
                <a16:creationId xmlns:a16="http://schemas.microsoft.com/office/drawing/2014/main" id="{34DC6F36-D6E1-8981-9AC6-513171E654FB}"/>
              </a:ext>
            </a:extLst>
          </p:cNvPr>
          <p:cNvSpPr/>
          <p:nvPr/>
        </p:nvSpPr>
        <p:spPr>
          <a:xfrm>
            <a:off x="876946" y="4923183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Photons (ph)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9" name="Snip Diagonal Corner of Rectangle 8">
            <a:extLst>
              <a:ext uri="{FF2B5EF4-FFF2-40B4-BE49-F238E27FC236}">
                <a16:creationId xmlns:a16="http://schemas.microsoft.com/office/drawing/2014/main" id="{DF66F86A-4843-1DA0-2914-C65075157F76}"/>
              </a:ext>
            </a:extLst>
          </p:cNvPr>
          <p:cNvSpPr/>
          <p:nvPr/>
        </p:nvSpPr>
        <p:spPr>
          <a:xfrm>
            <a:off x="2503338" y="4959611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Charge (e</a:t>
            </a:r>
            <a:r>
              <a:rPr lang="en-NL" sz="1600" b="1" baseline="30000" dirty="0">
                <a:solidFill>
                  <a:schemeClr val="bg1"/>
                </a:solidFill>
                <a:latin typeface="PT Mono" panose="02060509020205020204" pitchFamily="49" charset="77"/>
              </a:rPr>
              <a:t>-</a:t>
            </a:r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10" name="Snip Diagonal Corner of Rectangle 9">
            <a:extLst>
              <a:ext uri="{FF2B5EF4-FFF2-40B4-BE49-F238E27FC236}">
                <a16:creationId xmlns:a16="http://schemas.microsoft.com/office/drawing/2014/main" id="{7C976F54-0764-2282-B247-A9F3BC31FE8F}"/>
              </a:ext>
            </a:extLst>
          </p:cNvPr>
          <p:cNvSpPr/>
          <p:nvPr/>
        </p:nvSpPr>
        <p:spPr>
          <a:xfrm>
            <a:off x="4185853" y="4975605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Pixels</a:t>
            </a:r>
            <a:b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</a:br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(e</a:t>
            </a:r>
            <a:r>
              <a:rPr lang="en-NL" sz="1600" b="1" baseline="30000" dirty="0">
                <a:solidFill>
                  <a:schemeClr val="bg1"/>
                </a:solidFill>
                <a:latin typeface="PT Mono" panose="02060509020205020204" pitchFamily="49" charset="77"/>
              </a:rPr>
              <a:t>-</a:t>
            </a:r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11" name="Snip Diagonal Corner of Rectangle 10">
            <a:extLst>
              <a:ext uri="{FF2B5EF4-FFF2-40B4-BE49-F238E27FC236}">
                <a16:creationId xmlns:a16="http://schemas.microsoft.com/office/drawing/2014/main" id="{C1E21236-6838-8048-665E-D0D1B3E40BA5}"/>
              </a:ext>
            </a:extLst>
          </p:cNvPr>
          <p:cNvSpPr/>
          <p:nvPr/>
        </p:nvSpPr>
        <p:spPr>
          <a:xfrm>
            <a:off x="7664794" y="4959611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Signal (V)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12" name="Snip Diagonal Corner of Rectangle 11">
            <a:extLst>
              <a:ext uri="{FF2B5EF4-FFF2-40B4-BE49-F238E27FC236}">
                <a16:creationId xmlns:a16="http://schemas.microsoft.com/office/drawing/2014/main" id="{B9BACFBE-ACB6-BB69-974D-5ECB9B23D230}"/>
              </a:ext>
            </a:extLst>
          </p:cNvPr>
          <p:cNvSpPr/>
          <p:nvPr/>
        </p:nvSpPr>
        <p:spPr>
          <a:xfrm>
            <a:off x="9625467" y="4943429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Image (adu)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8CE6EE29-88EE-8C41-BBCF-9C1F8F7FBD6A}"/>
              </a:ext>
            </a:extLst>
          </p:cNvPr>
          <p:cNvSpPr/>
          <p:nvPr/>
        </p:nvSpPr>
        <p:spPr>
          <a:xfrm rot="5400000">
            <a:off x="969906" y="3152777"/>
            <a:ext cx="1380037" cy="1893229"/>
          </a:xfrm>
          <a:prstGeom prst="can">
            <a:avLst/>
          </a:prstGeom>
          <a:solidFill>
            <a:srgbClr val="FFC0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00B050"/>
              </a:solidFill>
            </a:endParaRP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EF2E5224-BD89-E83D-36E7-E6D7EB25DCFD}"/>
              </a:ext>
            </a:extLst>
          </p:cNvPr>
          <p:cNvSpPr/>
          <p:nvPr/>
        </p:nvSpPr>
        <p:spPr>
          <a:xfrm rot="5400000">
            <a:off x="2594466" y="3217651"/>
            <a:ext cx="1380037" cy="1802736"/>
          </a:xfrm>
          <a:prstGeom prst="can">
            <a:avLst/>
          </a:prstGeom>
          <a:solidFill>
            <a:srgbClr val="7030A0">
              <a:alpha val="20000"/>
            </a:srgbClr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Can 14">
            <a:extLst>
              <a:ext uri="{FF2B5EF4-FFF2-40B4-BE49-F238E27FC236}">
                <a16:creationId xmlns:a16="http://schemas.microsoft.com/office/drawing/2014/main" id="{6E0A94B9-932D-7904-5E4D-AFC4326462C7}"/>
              </a:ext>
            </a:extLst>
          </p:cNvPr>
          <p:cNvSpPr/>
          <p:nvPr/>
        </p:nvSpPr>
        <p:spPr>
          <a:xfrm rot="5400000">
            <a:off x="7736089" y="3053730"/>
            <a:ext cx="1350655" cy="2113547"/>
          </a:xfrm>
          <a:prstGeom prst="can">
            <a:avLst/>
          </a:prstGeom>
          <a:solidFill>
            <a:srgbClr val="7030A0">
              <a:alpha val="20000"/>
            </a:srgbClr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361787-E5C6-AD38-FBE0-524513D2581F}"/>
              </a:ext>
            </a:extLst>
          </p:cNvPr>
          <p:cNvSpPr txBox="1"/>
          <p:nvPr/>
        </p:nvSpPr>
        <p:spPr>
          <a:xfrm>
            <a:off x="747532" y="2722731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Photon collection</a:t>
            </a: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70977694-75E3-3241-0A57-CB58A4AF489D}"/>
              </a:ext>
            </a:extLst>
          </p:cNvPr>
          <p:cNvSpPr/>
          <p:nvPr/>
        </p:nvSpPr>
        <p:spPr>
          <a:xfrm rot="5400000">
            <a:off x="5885634" y="3138529"/>
            <a:ext cx="1380037" cy="1946077"/>
          </a:xfrm>
          <a:prstGeom prst="can">
            <a:avLst/>
          </a:prstGeom>
          <a:solidFill>
            <a:srgbClr val="7030A0">
              <a:alpha val="20000"/>
            </a:srgbClr>
          </a:solidFill>
          <a:ln>
            <a:solidFill>
              <a:srgbClr val="FF2F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09724C74-DC83-069F-B115-0E4BA70DB8C4}"/>
              </a:ext>
            </a:extLst>
          </p:cNvPr>
          <p:cNvSpPr/>
          <p:nvPr/>
        </p:nvSpPr>
        <p:spPr>
          <a:xfrm rot="5400000">
            <a:off x="4203441" y="3210202"/>
            <a:ext cx="1380035" cy="1802733"/>
          </a:xfrm>
          <a:prstGeom prst="can">
            <a:avLst/>
          </a:prstGeom>
          <a:solidFill>
            <a:srgbClr val="7030A0">
              <a:alpha val="20000"/>
            </a:srgbClr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547B640B-72C5-B867-307A-F64CFD08C0D0}"/>
              </a:ext>
            </a:extLst>
          </p:cNvPr>
          <p:cNvSpPr/>
          <p:nvPr/>
        </p:nvSpPr>
        <p:spPr>
          <a:xfrm rot="5400000">
            <a:off x="9699461" y="3013510"/>
            <a:ext cx="1350656" cy="2113548"/>
          </a:xfrm>
          <a:prstGeom prst="can">
            <a:avLst/>
          </a:prstGeom>
          <a:solidFill>
            <a:srgbClr val="00B050">
              <a:alpha val="25098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70BDAF-A81D-23CF-BD17-354A664E270A}"/>
              </a:ext>
            </a:extLst>
          </p:cNvPr>
          <p:cNvSpPr txBox="1"/>
          <p:nvPr/>
        </p:nvSpPr>
        <p:spPr>
          <a:xfrm>
            <a:off x="5843629" y="2704690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2F92"/>
                </a:solidFill>
              </a:rPr>
              <a:t>Charge transfer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2AD5A9-0D7C-BAFC-FC2D-0BF3ACE13457}"/>
              </a:ext>
            </a:extLst>
          </p:cNvPr>
          <p:cNvSpPr/>
          <p:nvPr/>
        </p:nvSpPr>
        <p:spPr>
          <a:xfrm>
            <a:off x="1242852" y="3904328"/>
            <a:ext cx="647216" cy="46488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35000">
                <a:srgbClr val="FFC000"/>
              </a:gs>
              <a:gs pos="75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F27F30-5FCF-B0AC-525F-9499F35B82FC}"/>
              </a:ext>
            </a:extLst>
          </p:cNvPr>
          <p:cNvSpPr/>
          <p:nvPr/>
        </p:nvSpPr>
        <p:spPr>
          <a:xfrm>
            <a:off x="2823031" y="3904328"/>
            <a:ext cx="647216" cy="464880"/>
          </a:xfrm>
          <a:prstGeom prst="ellipse">
            <a:avLst/>
          </a:prstGeom>
          <a:solidFill>
            <a:srgbClr val="595959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</a:t>
            </a:r>
            <a:r>
              <a:rPr lang="en-GB" sz="1400" baseline="30000" dirty="0"/>
              <a:t>-</a:t>
            </a:r>
            <a:endParaRPr lang="en-GB"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D50A3F-91AE-C420-E11A-8AD63E63C21E}"/>
              </a:ext>
            </a:extLst>
          </p:cNvPr>
          <p:cNvGrpSpPr/>
          <p:nvPr/>
        </p:nvGrpSpPr>
        <p:grpSpPr>
          <a:xfrm>
            <a:off x="4711036" y="3415753"/>
            <a:ext cx="647216" cy="1466545"/>
            <a:chOff x="3466817" y="2186497"/>
            <a:chExt cx="439911" cy="1037629"/>
          </a:xfrm>
          <a:solidFill>
            <a:srgbClr val="595959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8225ED-1B6D-93FF-EED3-309375B874FF}"/>
                </a:ext>
              </a:extLst>
            </p:cNvPr>
            <p:cNvSpPr/>
            <p:nvPr/>
          </p:nvSpPr>
          <p:spPr>
            <a:xfrm>
              <a:off x="3466817" y="2186497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e</a:t>
              </a:r>
              <a:r>
                <a:rPr lang="en-GB" sz="1100" baseline="30000"/>
                <a:t>-</a:t>
              </a:r>
              <a:endParaRPr lang="en-GB" sz="11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102692-0460-03CA-D07E-F1C330776AEA}"/>
                </a:ext>
              </a:extLst>
            </p:cNvPr>
            <p:cNvSpPr/>
            <p:nvPr/>
          </p:nvSpPr>
          <p:spPr>
            <a:xfrm>
              <a:off x="3466817" y="2540852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/>
                <a:t>e</a:t>
              </a:r>
              <a:r>
                <a:rPr lang="en-GB" sz="1100" baseline="30000" dirty="0"/>
                <a:t>-</a:t>
              </a:r>
              <a:endParaRPr lang="en-GB" sz="11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EE0FC9A-23D8-32F3-B2BE-43A0F5009A2F}"/>
                </a:ext>
              </a:extLst>
            </p:cNvPr>
            <p:cNvSpPr/>
            <p:nvPr/>
          </p:nvSpPr>
          <p:spPr>
            <a:xfrm>
              <a:off x="3466817" y="2895208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e</a:t>
              </a:r>
              <a:r>
                <a:rPr lang="en-GB" sz="1100" baseline="30000"/>
                <a:t>-</a:t>
              </a:r>
              <a:endParaRPr lang="en-GB" sz="11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016858-8767-81D3-9DCA-32AE96D2445B}"/>
              </a:ext>
            </a:extLst>
          </p:cNvPr>
          <p:cNvGrpSpPr/>
          <p:nvPr/>
        </p:nvGrpSpPr>
        <p:grpSpPr>
          <a:xfrm>
            <a:off x="8047203" y="3335041"/>
            <a:ext cx="651678" cy="1466545"/>
            <a:chOff x="6153642" y="2186497"/>
            <a:chExt cx="442944" cy="1037629"/>
          </a:xfrm>
          <a:solidFill>
            <a:srgbClr val="595959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72F379-C4E6-4275-74CC-5C8A53BB4EB5}"/>
                </a:ext>
              </a:extLst>
            </p:cNvPr>
            <p:cNvSpPr/>
            <p:nvPr/>
          </p:nvSpPr>
          <p:spPr>
            <a:xfrm>
              <a:off x="6153642" y="2186497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V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5D929E-A18F-52F1-7978-3D4B83C1EC95}"/>
                </a:ext>
              </a:extLst>
            </p:cNvPr>
            <p:cNvSpPr/>
            <p:nvPr/>
          </p:nvSpPr>
          <p:spPr>
            <a:xfrm>
              <a:off x="6153642" y="2540852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V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10F587-F72F-D1B2-288E-EC87A895E344}"/>
                </a:ext>
              </a:extLst>
            </p:cNvPr>
            <p:cNvSpPr/>
            <p:nvPr/>
          </p:nvSpPr>
          <p:spPr>
            <a:xfrm>
              <a:off x="6156675" y="2895208"/>
              <a:ext cx="439911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V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17702-3BC5-7854-6D4C-D5CE1038E845}"/>
              </a:ext>
            </a:extLst>
          </p:cNvPr>
          <p:cNvGrpSpPr/>
          <p:nvPr/>
        </p:nvGrpSpPr>
        <p:grpSpPr>
          <a:xfrm>
            <a:off x="9795741" y="3342270"/>
            <a:ext cx="838991" cy="1466545"/>
            <a:chOff x="7528711" y="2186497"/>
            <a:chExt cx="570260" cy="1037629"/>
          </a:xfrm>
          <a:solidFill>
            <a:srgbClr val="595959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E1988C-091E-9571-C5A9-0B2242AD72CA}"/>
                </a:ext>
              </a:extLst>
            </p:cNvPr>
            <p:cNvSpPr/>
            <p:nvPr/>
          </p:nvSpPr>
          <p:spPr>
            <a:xfrm>
              <a:off x="7528711" y="2186497"/>
              <a:ext cx="570260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ADU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0A480B9-83BB-A2F2-8573-EDF2F12F892A}"/>
                </a:ext>
              </a:extLst>
            </p:cNvPr>
            <p:cNvSpPr/>
            <p:nvPr/>
          </p:nvSpPr>
          <p:spPr>
            <a:xfrm>
              <a:off x="7528711" y="2540852"/>
              <a:ext cx="570260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ADU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B1B82F3-2D5B-75A2-0554-0962810AFE6A}"/>
                </a:ext>
              </a:extLst>
            </p:cNvPr>
            <p:cNvSpPr/>
            <p:nvPr/>
          </p:nvSpPr>
          <p:spPr>
            <a:xfrm>
              <a:off x="7528711" y="2895208"/>
              <a:ext cx="570260" cy="328918"/>
            </a:xfrm>
            <a:prstGeom prst="ellipse">
              <a:avLst/>
            </a:prstGeom>
            <a:grp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ADU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E7D7C6-CD94-AA69-3E4F-5663C3E4D90F}"/>
              </a:ext>
            </a:extLst>
          </p:cNvPr>
          <p:cNvCxnSpPr>
            <a:cxnSpLocks/>
          </p:cNvCxnSpPr>
          <p:nvPr/>
        </p:nvCxnSpPr>
        <p:spPr>
          <a:xfrm>
            <a:off x="10962284" y="4038848"/>
            <a:ext cx="938558" cy="0"/>
          </a:xfrm>
          <a:prstGeom prst="straightConnector1">
            <a:avLst/>
          </a:prstGeom>
          <a:ln w="3175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nip Diagonal Corner of Rectangle 120">
            <a:extLst>
              <a:ext uri="{FF2B5EF4-FFF2-40B4-BE49-F238E27FC236}">
                <a16:creationId xmlns:a16="http://schemas.microsoft.com/office/drawing/2014/main" id="{A052C70E-88B4-C6DF-EBC3-426FA32A94F1}"/>
              </a:ext>
            </a:extLst>
          </p:cNvPr>
          <p:cNvSpPr/>
          <p:nvPr/>
        </p:nvSpPr>
        <p:spPr>
          <a:xfrm>
            <a:off x="5893442" y="4975605"/>
            <a:ext cx="1429431" cy="472246"/>
          </a:xfrm>
          <a:prstGeom prst="snip2DiagRect">
            <a:avLst/>
          </a:prstGeom>
          <a:solidFill>
            <a:srgbClr val="EF8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Pixels (e</a:t>
            </a:r>
            <a:r>
              <a:rPr lang="en-NL" sz="1600" b="1" baseline="30000" dirty="0">
                <a:solidFill>
                  <a:schemeClr val="bg1"/>
                </a:solidFill>
                <a:latin typeface="PT Mono" panose="02060509020205020204" pitchFamily="49" charset="77"/>
              </a:rPr>
              <a:t>-</a:t>
            </a:r>
            <a:r>
              <a:rPr lang="en-NL" sz="1600" b="1" dirty="0">
                <a:solidFill>
                  <a:schemeClr val="bg1"/>
                </a:solidFill>
                <a:latin typeface="PT Mono" panose="02060509020205020204" pitchFamily="49" charset="77"/>
              </a:rPr>
              <a:t>)</a:t>
            </a:r>
            <a:endParaRPr lang="en-NL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0D3633-4558-B3CC-32CC-78B6E01148A3}"/>
              </a:ext>
            </a:extLst>
          </p:cNvPr>
          <p:cNvSpPr txBox="1"/>
          <p:nvPr/>
        </p:nvSpPr>
        <p:spPr>
          <a:xfrm>
            <a:off x="4586462" y="1824100"/>
            <a:ext cx="333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rgbClr val="E37222"/>
                </a:solidFill>
              </a:rPr>
              <a:t>Detection chain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B5ADD0-5360-1B8C-DAFE-7E7DD91C7D68}"/>
                  </a:ext>
                </a:extLst>
              </p14:cNvPr>
              <p14:cNvContentPartPr/>
              <p14:nvPr/>
            </p14:nvContentPartPr>
            <p14:xfrm>
              <a:off x="71841" y="4038848"/>
              <a:ext cx="974880" cy="1958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B5ADD0-5360-1B8C-DAFE-7E7DD91C7D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34" y="4020848"/>
                <a:ext cx="1010533" cy="23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8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C9D8-030B-845C-7092-C56FA270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30" y="160401"/>
            <a:ext cx="9345069" cy="553998"/>
          </a:xfrm>
        </p:spPr>
        <p:txBody>
          <a:bodyPr/>
          <a:lstStyle/>
          <a:p>
            <a:r>
              <a:rPr lang="en-NL" dirty="0"/>
              <a:t>What is a </a:t>
            </a:r>
            <a:r>
              <a:rPr lang="en-GB" dirty="0"/>
              <a:t>detection (chain) simulation?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296E5-4EFE-4E6C-35D8-B70B9C4E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168" y="2493958"/>
            <a:ext cx="3056310" cy="2719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CE1C3-908B-73D6-8039-D9F2EA667C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57860" y="2551978"/>
            <a:ext cx="2920115" cy="26037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9CEE07-3F85-42E8-861D-356BF628F01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077975" y="3853874"/>
            <a:ext cx="6423213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39CDDB-67B8-2145-4E5F-36A2F1E0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59" y="1800904"/>
            <a:ext cx="2920115" cy="693055"/>
          </a:xfrm>
        </p:spPr>
        <p:txBody>
          <a:bodyPr/>
          <a:lstStyle/>
          <a:p>
            <a:pPr indent="0" algn="ctr"/>
            <a:r>
              <a:rPr lang="en-GB" sz="2800" b="1" dirty="0">
                <a:solidFill>
                  <a:srgbClr val="E37222"/>
                </a:solidFill>
              </a:rPr>
              <a:t>IN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12922C-D4B0-FAAC-C282-0AE74A547779}"/>
              </a:ext>
            </a:extLst>
          </p:cNvPr>
          <p:cNvSpPr txBox="1">
            <a:spLocks/>
          </p:cNvSpPr>
          <p:nvPr/>
        </p:nvSpPr>
        <p:spPr bwMode="auto">
          <a:xfrm>
            <a:off x="9011167" y="1800900"/>
            <a:ext cx="3056310" cy="69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ctr"/>
            <a:r>
              <a:rPr lang="en-US" sz="2400" b="1" kern="0">
                <a:solidFill>
                  <a:srgbClr val="E37222"/>
                </a:solidFill>
              </a:rPr>
              <a:t>OUT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30969B5-8A07-D40F-E95E-D68439DAE2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59" y="2807423"/>
            <a:ext cx="3953261" cy="20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2EDB-219A-A578-8F30-46C96992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simulating detection chains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6D7C2-B58F-AFF2-F36F-E4AC73A6E977}"/>
              </a:ext>
            </a:extLst>
          </p:cNvPr>
          <p:cNvSpPr/>
          <p:nvPr/>
        </p:nvSpPr>
        <p:spPr>
          <a:xfrm>
            <a:off x="0" y="1241722"/>
            <a:ext cx="12058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/>
            <a:r>
              <a:rPr lang="en-GB" sz="2000" b="1" dirty="0">
                <a:solidFill>
                  <a:srgbClr val="E37222"/>
                </a:solidFill>
              </a:rPr>
              <a:t>Instrument and detector simulations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are needed at </a:t>
            </a:r>
            <a:r>
              <a:rPr lang="en-GB" sz="2000" b="1" dirty="0">
                <a:solidFill>
                  <a:srgbClr val="FFC002"/>
                </a:solidFill>
                <a:latin typeface="Verdana"/>
                <a:cs typeface="Verdana"/>
              </a:rPr>
              <a:t>each stage of a project</a:t>
            </a:r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CA856-A622-D9AA-96BA-D6DBCD0B7B3A}"/>
              </a:ext>
            </a:extLst>
          </p:cNvPr>
          <p:cNvSpPr/>
          <p:nvPr/>
        </p:nvSpPr>
        <p:spPr>
          <a:xfrm>
            <a:off x="300042" y="1999231"/>
            <a:ext cx="540067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Technology and concept trade-off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Performance estimate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Instrument parameter optimization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Performance verification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Data processing pipeline validation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Instrument optimization and calibration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Performance verification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Calibrating out instrumental effect </a:t>
            </a:r>
          </a:p>
          <a:p>
            <a:pPr algn="r"/>
            <a:endParaRPr lang="en-GB" sz="1600" b="1" dirty="0">
              <a:solidFill>
                <a:srgbClr val="E37222"/>
              </a:solidFill>
              <a:latin typeface="Verdana"/>
              <a:cs typeface="Verdana"/>
            </a:endParaRPr>
          </a:p>
          <a:p>
            <a:pPr algn="r"/>
            <a:r>
              <a:rPr lang="en-GB" sz="1600" b="1" dirty="0">
                <a:solidFill>
                  <a:srgbClr val="E37222"/>
                </a:solidFill>
                <a:latin typeface="Verdana"/>
                <a:cs typeface="Verdana"/>
              </a:rPr>
              <a:t>Supporting data analysis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2463C1-0932-E073-0823-4C15CA151D72}"/>
              </a:ext>
            </a:extLst>
          </p:cNvPr>
          <p:cNvCxnSpPr>
            <a:cxnSpLocks/>
          </p:cNvCxnSpPr>
          <p:nvPr/>
        </p:nvCxnSpPr>
        <p:spPr>
          <a:xfrm>
            <a:off x="5814863" y="1866026"/>
            <a:ext cx="0" cy="43918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D43A367-5C4C-6A31-B546-BA68E27A0FE4}"/>
              </a:ext>
            </a:extLst>
          </p:cNvPr>
          <p:cNvSpPr/>
          <p:nvPr/>
        </p:nvSpPr>
        <p:spPr>
          <a:xfrm>
            <a:off x="5929015" y="1998212"/>
            <a:ext cx="4572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Definition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Design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Design Consolidation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Manufacture &amp; Testing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Launch/First light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Commissioning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First science data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Operation</a:t>
            </a:r>
          </a:p>
          <a:p>
            <a:endParaRPr lang="en-GB" sz="1600" b="1" dirty="0">
              <a:solidFill>
                <a:srgbClr val="FFC002"/>
              </a:solidFill>
              <a:latin typeface="Verdana"/>
              <a:cs typeface="Verdana"/>
            </a:endParaRPr>
          </a:p>
          <a:p>
            <a:r>
              <a:rPr lang="en-GB" sz="1600" b="1" dirty="0">
                <a:solidFill>
                  <a:srgbClr val="FFC002"/>
                </a:solidFill>
                <a:latin typeface="Verdana"/>
                <a:cs typeface="Verdana"/>
              </a:rPr>
              <a:t>Scientific exploitation</a:t>
            </a:r>
          </a:p>
        </p:txBody>
      </p:sp>
    </p:spTree>
    <p:extLst>
      <p:ext uri="{BB962C8B-B14F-4D97-AF65-F5344CB8AC3E}">
        <p14:creationId xmlns:p14="http://schemas.microsoft.com/office/powerpoint/2010/main" val="33877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1A1-729C-347A-E1B3-7731B6E8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Pyxel: Motivation &amp; Principles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46989-0ACB-4EC1-75F3-3B39D3B05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81" y="1784369"/>
            <a:ext cx="3295070" cy="4202094"/>
          </a:xfrm>
          <a:solidFill>
            <a:srgbClr val="0399DC"/>
          </a:solidFill>
        </p:spPr>
        <p:txBody>
          <a:bodyPr/>
          <a:lstStyle/>
          <a:p>
            <a:pPr algn="ctr"/>
            <a:r>
              <a:rPr lang="en-NL" sz="2400" b="1" dirty="0">
                <a:solidFill>
                  <a:schemeClr val="bg1"/>
                </a:solidFill>
                <a:latin typeface="+mn-lt"/>
              </a:rPr>
              <a:t>Reusability</a:t>
            </a:r>
          </a:p>
          <a:p>
            <a:pPr algn="ctr"/>
            <a:r>
              <a:rPr lang="en-GB" sz="2400" u="sng" dirty="0">
                <a:solidFill>
                  <a:schemeClr val="bg1"/>
                </a:solidFill>
                <a:effectLst/>
                <a:latin typeface="+mn-lt"/>
              </a:rPr>
              <a:t>Avoid duplication</a:t>
            </a:r>
            <a:r>
              <a:rPr lang="en-GB" sz="2400" dirty="0">
                <a:solidFill>
                  <a:schemeClr val="bg1"/>
                </a:solidFill>
                <a:effectLst/>
                <a:latin typeface="+mn-lt"/>
              </a:rPr>
              <a:t> of work within and between institutes </a:t>
            </a:r>
          </a:p>
          <a:p>
            <a:pPr algn="ctr"/>
            <a:endParaRPr lang="en-NL" sz="2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NL" sz="2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NL" dirty="0">
                <a:solidFill>
                  <a:schemeClr val="bg1"/>
                </a:solidFill>
                <a:latin typeface="+mn-lt"/>
              </a:rPr>
              <a:t>Open source</a:t>
            </a:r>
          </a:p>
          <a:p>
            <a:pPr algn="ctr"/>
            <a:r>
              <a:rPr lang="en-NL" dirty="0">
                <a:solidFill>
                  <a:schemeClr val="bg1"/>
                </a:solidFill>
                <a:latin typeface="+mn-lt"/>
              </a:rPr>
              <a:t>Flexible</a:t>
            </a:r>
          </a:p>
          <a:p>
            <a:pPr algn="ctr"/>
            <a:r>
              <a:rPr lang="en-NL" dirty="0">
                <a:solidFill>
                  <a:schemeClr val="bg1"/>
                </a:solidFill>
                <a:latin typeface="+mn-lt"/>
              </a:rPr>
              <a:t>Multi-purpose</a:t>
            </a:r>
            <a:endParaRPr lang="en-NL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147AB7-2B00-4F81-40F2-25D551D172D9}"/>
              </a:ext>
            </a:extLst>
          </p:cNvPr>
          <p:cNvSpPr txBox="1">
            <a:spLocks/>
          </p:cNvSpPr>
          <p:nvPr/>
        </p:nvSpPr>
        <p:spPr bwMode="auto">
          <a:xfrm>
            <a:off x="4465134" y="1784369"/>
            <a:ext cx="3295070" cy="4202094"/>
          </a:xfrm>
          <a:prstGeom prst="rect">
            <a:avLst/>
          </a:prstGeom>
          <a:solidFill>
            <a:srgbClr val="0399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NL" sz="2400" b="1" kern="0" dirty="0">
                <a:solidFill>
                  <a:schemeClr val="bg1"/>
                </a:solidFill>
                <a:latin typeface="+mn-lt"/>
              </a:rPr>
              <a:t>Knowledge Transfer</a:t>
            </a:r>
          </a:p>
          <a:p>
            <a:pPr algn="ctr"/>
            <a:r>
              <a:rPr lang="en-GB" sz="2400" u="sng" dirty="0">
                <a:solidFill>
                  <a:schemeClr val="bg1"/>
                </a:solidFill>
                <a:effectLst/>
                <a:latin typeface="+mn-lt"/>
              </a:rPr>
              <a:t>Collaborative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+mn-lt"/>
              </a:rPr>
              <a:t>User-oriented</a:t>
            </a:r>
          </a:p>
          <a:p>
            <a:pPr algn="ctr"/>
            <a:endParaRPr lang="en-GB" sz="2400" b="1" kern="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NL" sz="2400" b="1" kern="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NL" sz="1800" kern="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NL" sz="1800" kern="0" dirty="0">
                <a:solidFill>
                  <a:schemeClr val="bg1"/>
                </a:solidFill>
                <a:latin typeface="+mn-lt"/>
              </a:rPr>
              <a:t>Python</a:t>
            </a:r>
          </a:p>
          <a:p>
            <a:pPr algn="ctr"/>
            <a:r>
              <a:rPr lang="en-NL" sz="1800" kern="0" dirty="0">
                <a:solidFill>
                  <a:schemeClr val="bg1"/>
                </a:solidFill>
                <a:latin typeface="+mn-lt"/>
              </a:rPr>
              <a:t>Gitlab</a:t>
            </a:r>
          </a:p>
          <a:p>
            <a:pPr algn="ctr"/>
            <a:r>
              <a:rPr lang="en-NL" sz="1800" kern="0" dirty="0">
                <a:solidFill>
                  <a:schemeClr val="bg1"/>
                </a:solidFill>
                <a:latin typeface="+mn-lt"/>
              </a:rPr>
              <a:t>Documentation</a:t>
            </a:r>
            <a:endParaRPr lang="en-NL" sz="24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3DE2D9-6DC8-7B87-753C-4B210833DC4C}"/>
              </a:ext>
            </a:extLst>
          </p:cNvPr>
          <p:cNvSpPr txBox="1">
            <a:spLocks/>
          </p:cNvSpPr>
          <p:nvPr/>
        </p:nvSpPr>
        <p:spPr bwMode="auto">
          <a:xfrm>
            <a:off x="8513387" y="1784369"/>
            <a:ext cx="3295070" cy="4202094"/>
          </a:xfrm>
          <a:prstGeom prst="rect">
            <a:avLst/>
          </a:prstGeom>
          <a:solidFill>
            <a:srgbClr val="0399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NL" sz="2400" b="1" kern="0" dirty="0">
                <a:solidFill>
                  <a:schemeClr val="bg1"/>
                </a:solidFill>
                <a:latin typeface="+mn-lt"/>
              </a:rPr>
              <a:t>Reliability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effectLst/>
                <a:latin typeface="+mn-lt"/>
              </a:rPr>
              <a:t>Provide a </a:t>
            </a:r>
            <a:r>
              <a:rPr lang="en-GB" sz="2400" u="sng" dirty="0">
                <a:solidFill>
                  <a:schemeClr val="bg1"/>
                </a:solidFill>
                <a:effectLst/>
                <a:latin typeface="+mn-lt"/>
              </a:rPr>
              <a:t>reliable</a:t>
            </a:r>
            <a:r>
              <a:rPr lang="en-GB" sz="240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n-GB" sz="2400" u="sng" dirty="0">
                <a:solidFill>
                  <a:schemeClr val="bg1"/>
                </a:solidFill>
                <a:effectLst/>
                <a:latin typeface="+mn-lt"/>
              </a:rPr>
              <a:t>validated</a:t>
            </a:r>
            <a:r>
              <a:rPr lang="en-GB" sz="2400" dirty="0">
                <a:solidFill>
                  <a:schemeClr val="bg1"/>
                </a:solidFill>
                <a:effectLst/>
                <a:latin typeface="+mn-lt"/>
              </a:rPr>
              <a:t> set of detector models</a:t>
            </a:r>
          </a:p>
          <a:p>
            <a:pPr algn="ctr"/>
            <a:endParaRPr lang="en-GB" sz="2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+mn-lt"/>
              </a:rPr>
              <a:t>Transparency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Integrated testing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Readability: YAML</a:t>
            </a:r>
          </a:p>
          <a:p>
            <a:pPr algn="ctr"/>
            <a:endParaRPr lang="en-NL" sz="24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8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BBF7-8E7B-2E8A-1B1C-D6964B2D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Pyxel</a:t>
            </a:r>
            <a:r>
              <a:rPr lang="en-GB" dirty="0"/>
              <a:t>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944A8-405E-003D-840A-F27BD8F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collaborative detection simulation framework</a:t>
            </a:r>
          </a:p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Simulates instrument effects on images</a:t>
            </a:r>
            <a:r>
              <a:rPr lang="en-GB" dirty="0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optics down to readout electronics</a:t>
            </a:r>
          </a:p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</a:t>
            </a:r>
            <a:r>
              <a:rPr lang="en-GB" dirty="0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CMOS, CCDs, APDs, MKIDs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72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Open-source Python Package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(MIT)</a:t>
            </a:r>
          </a:p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History: 2017 (SCI-lab)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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(ESO joins)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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(Public release: v1.0) 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 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 v2.17</a:t>
            </a:r>
          </a:p>
          <a:p>
            <a:pPr marL="285750" indent="-285750">
              <a:lnSpc>
                <a:spcPct val="170000"/>
              </a:lnSpc>
              <a:buClr>
                <a:srgbClr val="EF834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peer-reviewed paper: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i="1" dirty="0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GB" i="1" dirty="0" err="1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Pyxel</a:t>
            </a:r>
            <a:r>
              <a:rPr lang="en-GB" i="1" dirty="0">
                <a:solidFill>
                  <a:srgbClr val="E37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Detector and end-to-end instrument simulation” Arko M. et al. (2022)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923F1-A962-78BB-10CB-555399BDE551}"/>
              </a:ext>
            </a:extLst>
          </p:cNvPr>
          <p:cNvSpPr txBox="1"/>
          <p:nvPr/>
        </p:nvSpPr>
        <p:spPr>
          <a:xfrm>
            <a:off x="3116473" y="5498476"/>
            <a:ext cx="5071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E37222"/>
                </a:solidFill>
              </a:rPr>
              <a:t>https://</a:t>
            </a:r>
            <a:r>
              <a:rPr lang="en-GB" sz="2800" err="1">
                <a:solidFill>
                  <a:srgbClr val="E37222"/>
                </a:solidFill>
              </a:rPr>
              <a:t>esa.gitlab.io</a:t>
            </a:r>
            <a:r>
              <a:rPr lang="en-GB" sz="2800">
                <a:solidFill>
                  <a:srgbClr val="E37222"/>
                </a:solidFill>
              </a:rPr>
              <a:t>/</a:t>
            </a:r>
            <a:r>
              <a:rPr lang="en-GB" sz="2800" err="1">
                <a:solidFill>
                  <a:srgbClr val="E37222"/>
                </a:solidFill>
              </a:rPr>
              <a:t>pyxel</a:t>
            </a:r>
            <a:r>
              <a:rPr lang="en-GB" sz="2800">
                <a:solidFill>
                  <a:srgbClr val="E37222"/>
                </a:solidFill>
              </a:rPr>
              <a:t>/</a:t>
            </a:r>
            <a:endParaRPr lang="en-NL" sz="2800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FC0CA-2D48-EFB2-A4DF-4700279E5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1801-4B38-3387-7E46-220BEA59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Pyxel</a:t>
            </a:r>
            <a:r>
              <a:rPr lang="en-GB" dirty="0"/>
              <a:t>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667C-97B8-F40E-ADFA-7D53F7D3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472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development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~1 release/month + </a:t>
            </a:r>
            <a:r>
              <a:rPr lang="en-GB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monthly meetings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external developers (ESO, …)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472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 collaborations with the community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MSSL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CIS304 pipeline (</a:t>
            </a:r>
            <a:r>
              <a:rPr lang="en-GB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ARRAKIHS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ESA mission)</a:t>
            </a: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CRAL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H4RG pipeline (</a:t>
            </a:r>
            <a:r>
              <a:rPr lang="en-GB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HARMONI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instrument for ESO ELT)</a:t>
            </a:r>
            <a:endParaRPr lang="en-GB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CEA Paris-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Saclay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IBEX models (from Leonardo)</a:t>
            </a: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ISAE-SUPAERO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radiation-induced dark current &amp; RTS models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472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users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Space: star trackers for small satellites</a:t>
            </a:r>
          </a:p>
          <a:p>
            <a:pPr marL="1067076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NEOMIR (NEO Mission in the InfraRed) image simulator: detection of asteroids near the Sun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7C2E2-F362-EC80-05B0-E6AFBBBD3424}"/>
              </a:ext>
            </a:extLst>
          </p:cNvPr>
          <p:cNvSpPr txBox="1"/>
          <p:nvPr/>
        </p:nvSpPr>
        <p:spPr>
          <a:xfrm>
            <a:off x="3116473" y="5498476"/>
            <a:ext cx="5071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E37222"/>
                </a:solidFill>
              </a:rPr>
              <a:t>https://</a:t>
            </a:r>
            <a:r>
              <a:rPr lang="en-GB" sz="2800" err="1">
                <a:solidFill>
                  <a:srgbClr val="E37222"/>
                </a:solidFill>
              </a:rPr>
              <a:t>esa.gitlab.io</a:t>
            </a:r>
            <a:r>
              <a:rPr lang="en-GB" sz="2800">
                <a:solidFill>
                  <a:srgbClr val="E37222"/>
                </a:solidFill>
              </a:rPr>
              <a:t>/</a:t>
            </a:r>
            <a:r>
              <a:rPr lang="en-GB" sz="2800" err="1">
                <a:solidFill>
                  <a:srgbClr val="E37222"/>
                </a:solidFill>
              </a:rPr>
              <a:t>pyxel</a:t>
            </a:r>
            <a:r>
              <a:rPr lang="en-GB" sz="2800">
                <a:solidFill>
                  <a:srgbClr val="E37222"/>
                </a:solidFill>
              </a:rPr>
              <a:t>/</a:t>
            </a:r>
            <a:endParaRPr lang="en-NL" sz="2800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56885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343751ED-C8BE-41FE-9861-56AE543A0A1D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AD79EE79-A995-4046-BA78-7E1194A8FF2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EF168943-AA5F-4FD6-96A2-54A85FF0141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2025-01-15T23:00:00+00:00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schemas.microsoft.com/sharepoint/v3/field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4"/>
    <ds:schemaRef ds:uri="ddc99d1b-0883-4f2c-a8e6-6d8ebaa0e5d6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17816</TotalTime>
  <Words>1432</Words>
  <Application>Microsoft Macintosh PowerPoint</Application>
  <PresentationFormat>Custom</PresentationFormat>
  <Paragraphs>292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Helvetica Neue</vt:lpstr>
      <vt:lpstr>PT Mono</vt:lpstr>
      <vt:lpstr>Söhne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ESA SCI-FIV Lab: detectors tested in the last 5 years</vt:lpstr>
      <vt:lpstr>What do these ESA missions have in common ?</vt:lpstr>
      <vt:lpstr>How does a detector work ?</vt:lpstr>
      <vt:lpstr>What is a detection (chain) simulation?</vt:lpstr>
      <vt:lpstr>Why simulating detection chains ?</vt:lpstr>
      <vt:lpstr>Pyxel: Motivation &amp; Principles</vt:lpstr>
      <vt:lpstr>Pyxel in a nutshell</vt:lpstr>
      <vt:lpstr>Pyxel in a nutshell</vt:lpstr>
      <vt:lpstr>Example of built-in models in Pyxel</vt:lpstr>
      <vt:lpstr>Example of a Pyxel configuration file</vt:lpstr>
      <vt:lpstr>The three running modes</vt:lpstr>
      <vt:lpstr>The three running modes</vt:lpstr>
      <vt:lpstr>The three running modes</vt:lpstr>
      <vt:lpstr>The three running modes</vt:lpstr>
      <vt:lpstr>Output example: exposure mode</vt:lpstr>
      <vt:lpstr>Output example: Calibration mode</vt:lpstr>
      <vt:lpstr>Pyxel is a collaborative framework</vt:lpstr>
      <vt:lpstr>What’s next ? For version 3.0</vt:lpstr>
      <vt:lpstr>Take-home message</vt:lpstr>
      <vt:lpstr>PowerPoint Presentation</vt:lpstr>
      <vt:lpstr>Take-home message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Detectors</dc:title>
  <dc:subject>High Energy Detectors</dc:subject>
  <dc:creator>Matthew Soman</dc:creator>
  <cp:keywords/>
  <dc:description/>
  <cp:lastModifiedBy>Frederic Lemmel</cp:lastModifiedBy>
  <cp:revision>94</cp:revision>
  <cp:lastPrinted>2008-08-26T16:26:23Z</cp:lastPrinted>
  <dcterms:created xsi:type="dcterms:W3CDTF">2025-01-16T16:52:44Z</dcterms:created>
  <dcterms:modified xsi:type="dcterms:W3CDTF">2026-03-10T15:32:22Z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Matthew Soman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2025-01-15T23:00:00Z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