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434" r:id="rId2"/>
    <p:sldId id="435" r:id="rId3"/>
    <p:sldId id="495" r:id="rId4"/>
    <p:sldId id="498" r:id="rId5"/>
    <p:sldId id="497" r:id="rId6"/>
    <p:sldId id="384" r:id="rId7"/>
    <p:sldId id="412" r:id="rId8"/>
    <p:sldId id="413" r:id="rId9"/>
    <p:sldId id="501" r:id="rId10"/>
    <p:sldId id="499" r:id="rId11"/>
    <p:sldId id="500" r:id="rId12"/>
    <p:sldId id="502" r:id="rId13"/>
    <p:sldId id="504" r:id="rId14"/>
    <p:sldId id="506" r:id="rId15"/>
    <p:sldId id="507" r:id="rId16"/>
    <p:sldId id="421" r:id="rId17"/>
    <p:sldId id="428" r:id="rId18"/>
    <p:sldId id="424" r:id="rId19"/>
    <p:sldId id="429" r:id="rId20"/>
    <p:sldId id="425" r:id="rId21"/>
    <p:sldId id="430" r:id="rId22"/>
    <p:sldId id="393" r:id="rId23"/>
    <p:sldId id="431" r:id="rId24"/>
    <p:sldId id="426" r:id="rId25"/>
    <p:sldId id="437" r:id="rId26"/>
    <p:sldId id="475" r:id="rId27"/>
    <p:sldId id="480" r:id="rId28"/>
    <p:sldId id="482" r:id="rId29"/>
    <p:sldId id="492" r:id="rId30"/>
    <p:sldId id="493" r:id="rId31"/>
    <p:sldId id="494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6363"/>
    <a:srgbClr val="F5801F"/>
    <a:srgbClr val="0016B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94571" autoAdjust="0"/>
  </p:normalViewPr>
  <p:slideViewPr>
    <p:cSldViewPr>
      <p:cViewPr varScale="1">
        <p:scale>
          <a:sx n="150" d="100"/>
          <a:sy n="150" d="100"/>
        </p:scale>
        <p:origin x="114" y="4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294" y="-108"/>
      </p:cViewPr>
      <p:guideLst>
        <p:guide orient="horz" pos="2880"/>
        <p:guide pos="2160"/>
      </p:guideLst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32A4F-7DDB-4C11-9785-6FEF19CC3804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8B7F6-F805-4FDE-AE98-7CD074B63B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7871F-3762-410C-B6B4-55E02CDC387E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0A1D1-C867-4643-8AB9-B2ACEDC34FD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1DEBB-304E-4BB5-BC30-F7EA42CAF4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380ECD6-CF34-42B3-B1F2-256276987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3160" y="4720590"/>
            <a:ext cx="4343400" cy="273844"/>
          </a:xfrm>
          <a:prstGeom prst="rect">
            <a:avLst/>
          </a:prstGeom>
        </p:spPr>
        <p:txBody>
          <a:bodyPr/>
          <a:lstStyle>
            <a:lvl1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IRIS - InfraRed Detectors In Space, March 2026</a:t>
            </a:r>
            <a:endParaRPr lang="en-US" dirty="0"/>
          </a:p>
        </p:txBody>
      </p:sp>
    </p:spTree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18" y="64526"/>
            <a:ext cx="8229600" cy="586985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7271"/>
            <a:ext cx="8229600" cy="3394472"/>
          </a:xfrm>
        </p:spPr>
        <p:txBody>
          <a:bodyPr/>
          <a:lstStyle>
            <a:lvl1pPr>
              <a:defRPr sz="2400" b="1"/>
            </a:lvl1pPr>
            <a:lvl2pPr>
              <a:defRPr sz="2000" b="1"/>
            </a:lvl2pPr>
            <a:lvl3pPr>
              <a:defRPr sz="1800" b="1"/>
            </a:lvl3pPr>
            <a:lvl4pPr>
              <a:defRPr sz="1600" b="1"/>
            </a:lvl4pPr>
            <a:lvl5pPr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96166" y="4720590"/>
            <a:ext cx="798498" cy="273844"/>
          </a:xfrm>
        </p:spPr>
        <p:txBody>
          <a:bodyPr/>
          <a:lstStyle>
            <a:lvl1pPr algn="ctr"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Slide </a:t>
            </a:r>
            <a:fld id="{D291DEBB-304E-4BB5-BC30-F7EA42CAF4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27171"/>
            <a:ext cx="9144000" cy="34289"/>
          </a:xfrm>
          <a:prstGeom prst="rect">
            <a:avLst/>
          </a:prstGeom>
          <a:solidFill>
            <a:srgbClr val="EFA4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61460"/>
            <a:ext cx="9144000" cy="127211"/>
          </a:xfrm>
          <a:prstGeom prst="rect">
            <a:avLst/>
          </a:prstGeom>
          <a:gradFill flip="none" rotWithShape="1">
            <a:gsLst>
              <a:gs pos="0">
                <a:srgbClr val="B84700"/>
              </a:gs>
              <a:gs pos="99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23160" y="4720590"/>
            <a:ext cx="4343400" cy="273844"/>
          </a:xfrm>
          <a:prstGeom prst="rect">
            <a:avLst/>
          </a:prstGeom>
        </p:spPr>
        <p:txBody>
          <a:bodyPr/>
          <a:lstStyle>
            <a:lvl1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n-US"/>
              <a:t>IRIS - InfraRed Detectors In Space, March 2026</a:t>
            </a:r>
          </a:p>
        </p:txBody>
      </p:sp>
      <p:pic>
        <p:nvPicPr>
          <p:cNvPr id="13" name="Picture 12" descr="Markury_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8782" y="4629151"/>
            <a:ext cx="1533223" cy="435194"/>
          </a:xfrm>
          <a:prstGeom prst="rect">
            <a:avLst/>
          </a:prstGeom>
        </p:spPr>
      </p:pic>
    </p:spTree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1DEBB-304E-4BB5-BC30-F7EA42CAF4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EEE53F1-B302-4F0C-A07D-AA7F8A3922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160" y="4720590"/>
            <a:ext cx="4343400" cy="273844"/>
          </a:xfrm>
          <a:prstGeom prst="rect">
            <a:avLst/>
          </a:prstGeom>
        </p:spPr>
        <p:txBody>
          <a:bodyPr/>
          <a:lstStyle>
            <a:lvl1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n-US"/>
              <a:t>IRIS - InfraRed Detectors In Space, March 2026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>
    <p:diamond/>
  </p:transition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84BEF-F4CE-46FD-A786-436BCA40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r>
              <a:rPr lang="en-US"/>
              <a:t>Slide </a:t>
            </a:r>
            <a:fld id="{D291DEBB-304E-4BB5-BC30-F7EA42CAF420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FBE7D-C2FA-4B1A-9A02-16F93AF69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0ED555-E41E-46C9-AC5E-1CEC04176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03070"/>
            <a:ext cx="9144000" cy="1102519"/>
          </a:xfrm>
        </p:spPr>
        <p:txBody>
          <a:bodyPr>
            <a:noAutofit/>
          </a:bodyPr>
          <a:lstStyle/>
          <a:p>
            <a:r>
              <a:rPr lang="en-US" sz="3600" b="1"/>
              <a:t>Technology Development at</a:t>
            </a:r>
            <a:br>
              <a:rPr lang="en-US" sz="3600" b="1"/>
            </a:br>
            <a:r>
              <a:rPr lang="en-US" sz="3600" b="1"/>
              <a:t>Markury Scientific:</a:t>
            </a:r>
            <a:br>
              <a:rPr lang="en-US" sz="3600" b="1"/>
            </a:br>
            <a:r>
              <a:rPr lang="en-US" sz="3600" b="1"/>
              <a:t>Detectors, ASICs &amp; Electronics</a:t>
            </a:r>
            <a:endParaRPr lang="en-US" sz="360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C90E531-21C8-4977-ADAE-8FF67668A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480" y="3440430"/>
            <a:ext cx="8275320" cy="914400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</a:pPr>
            <a:r>
              <a:rPr lang="en-US" sz="2800"/>
              <a:t>Markus Loose</a:t>
            </a:r>
          </a:p>
          <a:p>
            <a:pPr>
              <a:lnSpc>
                <a:spcPts val="2400"/>
              </a:lnSpc>
            </a:pPr>
            <a:r>
              <a:rPr lang="en-US" sz="1600"/>
              <a:t>March 10, 2026</a:t>
            </a:r>
          </a:p>
        </p:txBody>
      </p:sp>
      <p:pic>
        <p:nvPicPr>
          <p:cNvPr id="13" name="Picture 12" descr="Markury_Logo.png">
            <a:extLst>
              <a:ext uri="{FF2B5EF4-FFF2-40B4-BE49-F238E27FC236}">
                <a16:creationId xmlns:a16="http://schemas.microsoft.com/office/drawing/2014/main" id="{82BFB064-81DA-48B9-9529-AAC287071C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7482" y="331470"/>
            <a:ext cx="322150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8408"/>
      </p:ext>
    </p:extLst>
  </p:cSld>
  <p:clrMapOvr>
    <a:masterClrMapping/>
  </p:clrMapOvr>
  <p:transition>
    <p:diamond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9990" y="788671"/>
            <a:ext cx="292189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ACADIA (ADC Test Chip data)</a:t>
            </a:r>
          </a:p>
          <a:p>
            <a:pPr marL="0" lvl="1" indent="171450">
              <a:buFont typeface="Arial" pitchFamily="34" charset="0"/>
              <a:buChar char="•"/>
            </a:pPr>
            <a:r>
              <a:rPr lang="en-US" sz="1400" dirty="0"/>
              <a:t>ADC noise: </a:t>
            </a:r>
            <a:r>
              <a:rPr lang="en-US" sz="1400" b="1" dirty="0"/>
              <a:t>1.1 ADU (67µV)</a:t>
            </a:r>
          </a:p>
          <a:p>
            <a:pPr marL="0" lvl="1" indent="171450">
              <a:buFont typeface="Arial" pitchFamily="34" charset="0"/>
              <a:buChar char="•"/>
            </a:pPr>
            <a:r>
              <a:rPr lang="en-US" sz="1400" dirty="0"/>
              <a:t>Preamp noise (gain 16): </a:t>
            </a:r>
            <a:r>
              <a:rPr lang="en-US" sz="1400" b="1" dirty="0"/>
              <a:t>8.2µV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4920" y="788671"/>
            <a:ext cx="294247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SIDECAR ASIC (HST test data)</a:t>
            </a:r>
          </a:p>
          <a:p>
            <a:pPr marL="0" lvl="1" indent="171450">
              <a:buFont typeface="Arial" pitchFamily="34" charset="0"/>
              <a:buChar char="•"/>
            </a:pPr>
            <a:r>
              <a:rPr lang="en-US" sz="1400" dirty="0"/>
              <a:t>ADC noise: </a:t>
            </a:r>
            <a:r>
              <a:rPr lang="en-US" sz="1400" b="1" dirty="0"/>
              <a:t>2.6 ADU (150µV)</a:t>
            </a:r>
          </a:p>
          <a:p>
            <a:pPr marL="0" lvl="1" indent="171450">
              <a:buFont typeface="Arial" pitchFamily="34" charset="0"/>
              <a:buChar char="•"/>
            </a:pPr>
            <a:r>
              <a:rPr lang="en-US" sz="1400" dirty="0"/>
              <a:t>Preamp noise (gain 16): </a:t>
            </a:r>
            <a:r>
              <a:rPr lang="en-US" sz="1400" b="1" dirty="0"/>
              <a:t>18µV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386" y="1565910"/>
            <a:ext cx="3988854" cy="31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6280" y="1565911"/>
            <a:ext cx="3977640" cy="310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1440" y="64526"/>
            <a:ext cx="8961120" cy="586985"/>
          </a:xfrm>
        </p:spPr>
        <p:txBody>
          <a:bodyPr/>
          <a:lstStyle/>
          <a:p>
            <a:r>
              <a:rPr lang="en-US" dirty="0"/>
              <a:t>Preamp &amp; ADC Combined Noise Comparison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D1634206-39EB-43BE-B500-16D761601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10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8C7CDE4-A9F7-4AF5-81E2-E280985EF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4140614367"/>
      </p:ext>
    </p:extLst>
  </p:cSld>
  <p:clrMapOvr>
    <a:masterClrMapping/>
  </p:clrMapOvr>
  <p:transition>
    <p:diamond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37760" y="1428751"/>
            <a:ext cx="3291840" cy="32016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2" y="1428750"/>
            <a:ext cx="3291839" cy="32016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8" name="Picture 36" descr="Bias_3Ohm_1u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5881" y="1611631"/>
            <a:ext cx="2870965" cy="282587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67888" y="834391"/>
            <a:ext cx="3615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ACADIA Design (ADC Test Chip data)</a:t>
            </a:r>
          </a:p>
          <a:p>
            <a:pPr marL="0" lvl="1" indent="171450">
              <a:buFont typeface="Arial" pitchFamily="34" charset="0"/>
              <a:buChar char="•"/>
            </a:pPr>
            <a:r>
              <a:rPr lang="en-US" sz="1400" dirty="0"/>
              <a:t>Bias buffer noise: </a:t>
            </a:r>
            <a:r>
              <a:rPr lang="en-US" sz="1400" b="1" dirty="0"/>
              <a:t>6.8µV</a:t>
            </a:r>
          </a:p>
        </p:txBody>
      </p:sp>
      <p:pic>
        <p:nvPicPr>
          <p:cNvPr id="10" name="Picture 9" descr="Vref1_noi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8681" y="1611630"/>
            <a:ext cx="2948475" cy="28409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5648" y="834390"/>
            <a:ext cx="2942472" cy="574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SIDECAR ASIC (HST test data)</a:t>
            </a:r>
          </a:p>
          <a:p>
            <a:pPr marL="0" lvl="1" indent="171450">
              <a:lnSpc>
                <a:spcPts val="1600"/>
              </a:lnSpc>
              <a:buFont typeface="Arial" pitchFamily="34" charset="0"/>
              <a:buChar char="•"/>
            </a:pPr>
            <a:r>
              <a:rPr lang="en-US" sz="1400" dirty="0"/>
              <a:t>Bias buffer noise: </a:t>
            </a:r>
            <a:r>
              <a:rPr lang="en-US" sz="1400" b="1" dirty="0"/>
              <a:t>35µV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Voltage Bias Noise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98FBD2C-3C1F-482D-BFF6-604108CEC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11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B43581E-092C-4469-A633-B53DB3592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4119093504"/>
      </p:ext>
    </p:extLst>
  </p:cSld>
  <p:clrMapOvr>
    <a:masterClrMapping/>
  </p:clrMapOvr>
  <p:transition>
    <p:diamond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 txBox="1">
            <a:spLocks/>
          </p:cNvSpPr>
          <p:nvPr/>
        </p:nvSpPr>
        <p:spPr>
          <a:xfrm>
            <a:off x="228600" y="0"/>
            <a:ext cx="87325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FALCON – ASIC for Fast Readout Rates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2880" y="1131570"/>
            <a:ext cx="8321040" cy="386334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Analog-to-Digital Converter, 8 channels on chip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14-bit resolution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minimum 12.5MHz sampling rate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  +/-1V minimum differential input range (= 2V single-ended input range)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 12bit ENOB (Effective Number of Bits)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  75mW power consumption per channel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/>
              <a:t>Programmable Gain Preamp, one preamp per ADC channel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Single-ended to differential conversion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Configurable gain from - 6dB to 24dB in steps of 3dB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Configurable bandwidth and noise filter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 25mW power consumption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/>
              <a:t>Bias Generator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Programmable Bias Voltages (ADC references, preamp references)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Programmable Bias Currents (ADC biases, preamp biases)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Programmable Bias Generation for external use (e.g. detector)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/>
              <a:t>SPI Interface for configuration control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/>
              <a:t>High Speed Data Interface for ADC data output (incl. PLL for fast clock generation)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C:\Users\Markus\Documents\NASA\JPL\FALCON ASIC\Die Photo\IMG_5120_p2.jpeg"/>
          <p:cNvPicPr>
            <a:picLocks noChangeAspect="1" noChangeArrowheads="1"/>
          </p:cNvPicPr>
          <p:nvPr/>
        </p:nvPicPr>
        <p:blipFill>
          <a:blip r:embed="rId2" cstate="print"/>
          <a:srcRect b="33977"/>
          <a:stretch>
            <a:fillRect/>
          </a:stretch>
        </p:blipFill>
        <p:spPr bwMode="auto">
          <a:xfrm rot="5400000">
            <a:off x="6484677" y="1516515"/>
            <a:ext cx="1806580" cy="206577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217920" y="1337310"/>
            <a:ext cx="2331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FALCON ASIC in test package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2920" y="651510"/>
            <a:ext cx="8046720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>
                <a:solidFill>
                  <a:srgbClr val="0070C0"/>
                </a:solidFill>
              </a:rPr>
              <a:t>F</a:t>
            </a:r>
            <a:r>
              <a:rPr lang="en-US" sz="2400" dirty="0"/>
              <a:t>ast </a:t>
            </a:r>
            <a:r>
              <a:rPr lang="en-US" sz="3200" b="1" dirty="0">
                <a:solidFill>
                  <a:srgbClr val="0070C0"/>
                </a:solidFill>
              </a:rPr>
              <a:t>A</a:t>
            </a:r>
            <a:r>
              <a:rPr lang="en-US" sz="2400" dirty="0"/>
              <a:t>nalog-to-digital </a:t>
            </a:r>
            <a:r>
              <a:rPr lang="en-US" sz="3200" b="1" dirty="0">
                <a:solidFill>
                  <a:srgbClr val="0070C0"/>
                </a:solidFill>
              </a:rPr>
              <a:t>L</a:t>
            </a:r>
            <a:r>
              <a:rPr lang="en-US" sz="2400" dirty="0"/>
              <a:t>ow-noise </a:t>
            </a:r>
            <a:r>
              <a:rPr lang="en-US" sz="3200" b="1" dirty="0" err="1">
                <a:solidFill>
                  <a:srgbClr val="0070C0"/>
                </a:solidFill>
              </a:rPr>
              <a:t>CON</a:t>
            </a:r>
            <a:r>
              <a:rPr lang="en-US" sz="2400" dirty="0" err="1"/>
              <a:t>verter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39EF416-CB51-47C1-9810-8E927B1C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12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0D71E90-36B4-4354-B431-67922401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</p:cSld>
  <p:clrMapOvr>
    <a:masterClrMapping/>
  </p:clrMapOvr>
  <p:transition>
    <p:diamond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526"/>
            <a:ext cx="9144000" cy="586985"/>
          </a:xfrm>
        </p:spPr>
        <p:txBody>
          <a:bodyPr/>
          <a:lstStyle/>
          <a:p>
            <a:r>
              <a:rPr lang="en-US" sz="3200" dirty="0"/>
              <a:t>Shorted Input Results from 4x FALCON (32 channels)</a:t>
            </a:r>
          </a:p>
        </p:txBody>
      </p:sp>
      <p:pic>
        <p:nvPicPr>
          <p:cNvPr id="6" name="Picture 2" descr="C:\Users\Markus\Documents\NASA\JPL\FALCON ASIC\Testing\Noise\noise_g1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666" y="880111"/>
            <a:ext cx="2788920" cy="2302334"/>
          </a:xfrm>
          <a:prstGeom prst="rect">
            <a:avLst/>
          </a:prstGeom>
          <a:noFill/>
        </p:spPr>
      </p:pic>
      <p:pic>
        <p:nvPicPr>
          <p:cNvPr id="7" name="Picture 3" descr="C:\Users\Markus\Documents\NASA\JPL\FALCON ASIC\Testing\Noise\noise_g1_full_C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9040" y="2322352"/>
            <a:ext cx="2880360" cy="2306798"/>
          </a:xfrm>
          <a:prstGeom prst="rect">
            <a:avLst/>
          </a:prstGeom>
          <a:noFill/>
        </p:spPr>
      </p:pic>
      <p:pic>
        <p:nvPicPr>
          <p:cNvPr id="8" name="Picture 4" descr="C:\Users\Markus\Documents\NASA\JPL\FALCON ASIC\Testing\Noise\noise_g1_full_CDS_hi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20840" y="2242343"/>
            <a:ext cx="2265744" cy="1234440"/>
          </a:xfrm>
          <a:prstGeom prst="rect">
            <a:avLst/>
          </a:prstGeom>
          <a:noFill/>
        </p:spPr>
      </p:pic>
      <p:pic>
        <p:nvPicPr>
          <p:cNvPr id="9" name="Picture 5" descr="C:\Users\Markus\Documents\NASA\JPL\FALCON ASIC\Testing\Noise\noise_g1_full_hi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386" y="3211830"/>
            <a:ext cx="2747294" cy="1371600"/>
          </a:xfrm>
          <a:prstGeom prst="rect">
            <a:avLst/>
          </a:prstGeom>
          <a:noFill/>
        </p:spPr>
      </p:pic>
      <p:sp>
        <p:nvSpPr>
          <p:cNvPr id="10" name="Text Placeholder 1"/>
          <p:cNvSpPr txBox="1">
            <a:spLocks/>
          </p:cNvSpPr>
          <p:nvPr/>
        </p:nvSpPr>
        <p:spPr>
          <a:xfrm>
            <a:off x="3474720" y="845821"/>
            <a:ext cx="5302886" cy="1268729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captured on all 32 channels in parallels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Noise is measured by subtracting two frames, to compensate for channel-to-channel offset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Computed noise has to be divided by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sqrt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(2)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Preamp gain 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4256" y="811530"/>
            <a:ext cx="121918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Single frame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6200" y="2160270"/>
            <a:ext cx="2633157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Difference between 2 Frames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0" y="3520442"/>
            <a:ext cx="2035942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Noise: </a:t>
            </a:r>
            <a:r>
              <a:rPr kumimoji="0" lang="en-US" sz="1600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16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0.643 LSB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i="1" baseline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Input</a:t>
            </a:r>
            <a:r>
              <a:rPr lang="en-US" sz="1600" i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referred:  </a:t>
            </a:r>
            <a:r>
              <a:rPr lang="en-US" sz="1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157µV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DA0987F6-6622-44B2-B0D0-9528E99A4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13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64D58B6-D6FD-45D5-BC50-27F628EE8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</p:cSld>
  <p:clrMapOvr>
    <a:masterClrMapping/>
  </p:clrMapOvr>
  <p:transition>
    <p:diamond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FALCON ASIC Development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925830"/>
            <a:ext cx="4572000" cy="3794759"/>
          </a:xfrm>
        </p:spPr>
        <p:txBody>
          <a:bodyPr>
            <a:normAutofit fontScale="92500" lnSpcReduction="10000"/>
          </a:bodyPr>
          <a:lstStyle/>
          <a:p>
            <a:r>
              <a:rPr lang="en-US" sz="2100"/>
              <a:t>Final design completed and verified</a:t>
            </a:r>
            <a:endParaRPr lang="en-US" sz="2100" dirty="0"/>
          </a:p>
          <a:p>
            <a:pPr lvl="1"/>
            <a:r>
              <a:rPr lang="en-US" sz="1800" b="0" dirty="0"/>
              <a:t>meets all requirements</a:t>
            </a:r>
          </a:p>
          <a:p>
            <a:r>
              <a:rPr lang="en-US" sz="1900"/>
              <a:t>Flight packaging and qualification performed by JPL/NASA</a:t>
            </a:r>
          </a:p>
          <a:p>
            <a:r>
              <a:rPr lang="en-US" sz="1900"/>
              <a:t>Implemented into SBG mission (Surface Biology and Geology)</a:t>
            </a:r>
          </a:p>
          <a:p>
            <a:pPr lvl="1"/>
            <a:r>
              <a:rPr lang="en-US" sz="1700" b="0"/>
              <a:t>SBG development has halted in June 2025 due to funding stop</a:t>
            </a:r>
          </a:p>
          <a:p>
            <a:r>
              <a:rPr lang="en-US" sz="1900"/>
              <a:t>use of FALCON ASIC in other missions being considered by NASA/JPL </a:t>
            </a:r>
          </a:p>
          <a:p>
            <a:pPr lvl="1"/>
            <a:r>
              <a:rPr lang="en-US" sz="1700" b="0"/>
              <a:t>Generic space-qualified multi-channel ADC with built-in preamp</a:t>
            </a:r>
          </a:p>
          <a:p>
            <a:pPr lvl="1"/>
            <a:r>
              <a:rPr lang="en-US" sz="1700" b="0"/>
              <a:t>Generic sensor controller (not just imaging)</a:t>
            </a:r>
          </a:p>
          <a:p>
            <a:pPr lvl="2"/>
            <a:endParaRPr lang="en-US" sz="17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417E76-4126-40EE-8F21-0F6D23FF88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0" r="2764"/>
          <a:stretch/>
        </p:blipFill>
        <p:spPr>
          <a:xfrm>
            <a:off x="5303520" y="925830"/>
            <a:ext cx="3383280" cy="293751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0CCB23A-7952-4DC5-9AB5-B05E803A8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14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02A2DAA-A1E6-488B-B84B-CEB8773AC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</p:cSld>
  <p:clrMapOvr>
    <a:masterClrMapping/>
  </p:clrMapOvr>
  <p:transition>
    <p:diamond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B604-9F1C-4CB1-B259-1F6FD70DB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205990"/>
            <a:ext cx="8229600" cy="586985"/>
          </a:xfrm>
        </p:spPr>
        <p:txBody>
          <a:bodyPr/>
          <a:lstStyle/>
          <a:p>
            <a:r>
              <a:rPr lang="en-US"/>
              <a:t>Improving Detector Performance</a:t>
            </a:r>
            <a:br>
              <a:rPr lang="en-US"/>
            </a:br>
            <a:r>
              <a:rPr lang="en-US"/>
              <a:t>Optimized Readout Techniques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90FB267-BC05-4519-A7F7-2DA192B85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15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46F3AF-D9DF-4743-A5B3-7D528A927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1042266412"/>
      </p:ext>
    </p:extLst>
  </p:cSld>
  <p:clrMapOvr>
    <a:masterClrMapping/>
  </p:clrMapOvr>
  <p:transition>
    <p:diamond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93D91-F47B-4E1D-B249-C601E7B6A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57150"/>
            <a:ext cx="8823960" cy="586985"/>
          </a:xfrm>
        </p:spPr>
        <p:txBody>
          <a:bodyPr/>
          <a:lstStyle/>
          <a:p>
            <a:r>
              <a:rPr lang="en-US"/>
              <a:t>Exploring Increase in Readout Speed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1953B-EE62-48B4-886F-D77CA3BC1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270"/>
            <a:ext cx="8229600" cy="3520439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</a:pPr>
            <a:r>
              <a:rPr lang="en-US"/>
              <a:t>SCALES: New spectrograph under development for the Keck Observatory </a:t>
            </a:r>
          </a:p>
          <a:p>
            <a:pPr lvl="1"/>
            <a:r>
              <a:rPr lang="en-US">
                <a:solidFill>
                  <a:srgbClr val="B16363"/>
                </a:solidFill>
              </a:rPr>
              <a:t>S</a:t>
            </a:r>
            <a:r>
              <a:rPr lang="en-US" b="0"/>
              <a:t>licer </a:t>
            </a:r>
            <a:r>
              <a:rPr lang="en-US" sz="2100">
                <a:solidFill>
                  <a:srgbClr val="B16363"/>
                </a:solidFill>
              </a:rPr>
              <a:t>C</a:t>
            </a:r>
            <a:r>
              <a:rPr lang="en-US" b="0"/>
              <a:t>ombined with </a:t>
            </a:r>
            <a:r>
              <a:rPr lang="en-US" sz="2100">
                <a:solidFill>
                  <a:srgbClr val="B16363"/>
                </a:solidFill>
              </a:rPr>
              <a:t>A</a:t>
            </a:r>
            <a:r>
              <a:rPr lang="en-US" b="0"/>
              <a:t>rray of </a:t>
            </a:r>
            <a:r>
              <a:rPr lang="en-US" sz="2100">
                <a:solidFill>
                  <a:srgbClr val="B16363"/>
                </a:solidFill>
              </a:rPr>
              <a:t>L</a:t>
            </a:r>
            <a:r>
              <a:rPr lang="en-US" b="0"/>
              <a:t>enslets for </a:t>
            </a:r>
            <a:r>
              <a:rPr lang="en-US" sz="2100">
                <a:solidFill>
                  <a:srgbClr val="B16363"/>
                </a:solidFill>
              </a:rPr>
              <a:t>E</a:t>
            </a:r>
            <a:r>
              <a:rPr lang="en-US" b="0"/>
              <a:t>xoplanet </a:t>
            </a:r>
            <a:r>
              <a:rPr lang="en-US" sz="2100">
                <a:solidFill>
                  <a:srgbClr val="B16363"/>
                </a:solidFill>
              </a:rPr>
              <a:t>S</a:t>
            </a:r>
            <a:r>
              <a:rPr lang="en-US" b="0"/>
              <a:t>pectroscopy </a:t>
            </a:r>
          </a:p>
          <a:p>
            <a:pPr>
              <a:spcBef>
                <a:spcPts val="600"/>
              </a:spcBef>
            </a:pPr>
            <a:r>
              <a:rPr lang="en-US"/>
              <a:t>Uses residual JWST detector assets</a:t>
            </a:r>
          </a:p>
          <a:p>
            <a:pPr lvl="1"/>
            <a:r>
              <a:rPr lang="en-US" b="0"/>
              <a:t>H2RG with only 4 output channels accessible</a:t>
            </a:r>
          </a:p>
          <a:p>
            <a:pPr lvl="1"/>
            <a:r>
              <a:rPr lang="en-US" b="0"/>
              <a:t>10.5s frame time at nominal 100 kHz readout speed</a:t>
            </a:r>
          </a:p>
          <a:p>
            <a:pPr lvl="1"/>
            <a:r>
              <a:rPr lang="en-US" b="0"/>
              <a:t>Only slow mode, no fast mode possible</a:t>
            </a:r>
          </a:p>
          <a:p>
            <a:pPr>
              <a:spcBef>
                <a:spcPts val="600"/>
              </a:spcBef>
            </a:pPr>
            <a:r>
              <a:rPr lang="en-US"/>
              <a:t>Optimal instrument performance requires significantly faster frames rates</a:t>
            </a:r>
          </a:p>
          <a:p>
            <a:pPr lvl="1"/>
            <a:r>
              <a:rPr lang="en-US" b="0"/>
              <a:t>Examine performance behavior for increased readout speed</a:t>
            </a:r>
          </a:p>
          <a:p>
            <a:pPr lvl="1">
              <a:lnSpc>
                <a:spcPct val="110000"/>
              </a:lnSpc>
            </a:pPr>
            <a:r>
              <a:rPr lang="en-US" b="0"/>
              <a:t>200kHz – 1MHz have been evaluated before (e.g. MAJIS instrument on JUICE mission), but faster speeds are less explored</a:t>
            </a:r>
          </a:p>
          <a:p>
            <a:pPr>
              <a:spcBef>
                <a:spcPts val="600"/>
              </a:spcBef>
            </a:pPr>
            <a:r>
              <a:rPr lang="en-US"/>
              <a:t>Investigate and optimize pixel rates at 1 MHz and beyond</a:t>
            </a:r>
          </a:p>
          <a:p>
            <a:pPr lvl="1"/>
            <a:r>
              <a:rPr lang="en-US" b="0"/>
              <a:t>Use slow buffered mode of the H2RG</a:t>
            </a:r>
          </a:p>
          <a:p>
            <a:pPr lvl="1"/>
            <a:r>
              <a:rPr lang="en-US" b="0"/>
              <a:t>Operate detector using SIDECAR ASIC fast mode ADCs (up to 10 MHz sample rate)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522770E-724F-4EBF-96AA-FDA8BA59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16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2DD82CC-699D-4C0A-9C85-237342842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2241944996"/>
      </p:ext>
    </p:extLst>
  </p:cSld>
  <p:clrMapOvr>
    <a:masterClrMapping/>
  </p:clrMapOvr>
  <p:transition>
    <p:diamond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93D91-F47B-4E1D-B249-C601E7B6A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64526"/>
            <a:ext cx="8338458" cy="586985"/>
          </a:xfrm>
        </p:spPr>
        <p:txBody>
          <a:bodyPr/>
          <a:lstStyle/>
          <a:p>
            <a:r>
              <a:rPr lang="en-US"/>
              <a:t>Test Results with Increased Readout Speed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09C2B4-7A07-4F8A-892C-966EADE524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017270"/>
            <a:ext cx="2971800" cy="1476907"/>
          </a:xfrm>
          <a:prstGeom prst="rect">
            <a:avLst/>
          </a:prstGeom>
        </p:spPr>
      </p:pic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471EAAA9-7237-44C7-AC6A-B4765D9E7E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984041"/>
              </p:ext>
            </p:extLst>
          </p:nvPr>
        </p:nvGraphicFramePr>
        <p:xfrm>
          <a:off x="3429000" y="1108710"/>
          <a:ext cx="2286000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165091301"/>
                    </a:ext>
                  </a:extLst>
                </a:gridCol>
                <a:gridCol w="724592">
                  <a:extLst>
                    <a:ext uri="{9D8B030D-6E8A-4147-A177-3AD203B41FA5}">
                      <a16:colId xmlns:a16="http://schemas.microsoft.com/office/drawing/2014/main" val="1962913393"/>
                    </a:ext>
                  </a:extLst>
                </a:gridCol>
                <a:gridCol w="692728">
                  <a:extLst>
                    <a:ext uri="{9D8B030D-6E8A-4147-A177-3AD203B41FA5}">
                      <a16:colId xmlns:a16="http://schemas.microsoft.com/office/drawing/2014/main" val="1797165649"/>
                    </a:ext>
                  </a:extLst>
                </a:gridCol>
              </a:tblGrid>
              <a:tr h="271595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Pixel rate [MHz]</a:t>
                      </a: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Noise</a:t>
                      </a:r>
                      <a:r>
                        <a:rPr lang="en-US" sz="1200" b="0" i="1"/>
                        <a:t>†</a:t>
                      </a:r>
                      <a:r>
                        <a:rPr lang="en-US" sz="1200" b="1"/>
                        <a:t> [DN]</a:t>
                      </a: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Noise</a:t>
                      </a:r>
                      <a:r>
                        <a:rPr lang="en-US" sz="1200" b="0" i="1"/>
                        <a:t>†</a:t>
                      </a:r>
                      <a:r>
                        <a:rPr lang="en-US" sz="1200" b="1"/>
                        <a:t> </a:t>
                      </a:r>
                    </a:p>
                    <a:p>
                      <a:pPr algn="ctr"/>
                      <a:r>
                        <a:rPr lang="en-US" sz="1200" b="1"/>
                        <a:t>[e-]</a:t>
                      </a: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1534506088"/>
                  </a:ext>
                </a:extLst>
              </a:tr>
              <a:tr h="160701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1.0</a:t>
                      </a: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0.598</a:t>
                      </a: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3.432</a:t>
                      </a: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4108191949"/>
                  </a:ext>
                </a:extLst>
              </a:tr>
              <a:tr h="160701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1.5</a:t>
                      </a: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0.675</a:t>
                      </a: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3.875</a:t>
                      </a: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430586772"/>
                  </a:ext>
                </a:extLst>
              </a:tr>
              <a:tr h="160701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1.6</a:t>
                      </a: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0.676</a:t>
                      </a: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3.880</a:t>
                      </a: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570583829"/>
                  </a:ext>
                </a:extLst>
              </a:tr>
              <a:tr h="206421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1.8</a:t>
                      </a: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0.656</a:t>
                      </a: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3.765</a:t>
                      </a: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338161757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0DF91FEC-E585-401C-9BB5-D817A1A71759}"/>
              </a:ext>
            </a:extLst>
          </p:cNvPr>
          <p:cNvGrpSpPr/>
          <p:nvPr/>
        </p:nvGrpSpPr>
        <p:grpSpPr>
          <a:xfrm>
            <a:off x="137160" y="2754630"/>
            <a:ext cx="8869680" cy="1820786"/>
            <a:chOff x="137160" y="2754630"/>
            <a:chExt cx="8869680" cy="18207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43EEE9-7EDC-4F92-A94D-AD1196935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" y="2754630"/>
              <a:ext cx="8869680" cy="182078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84CC949-6694-4266-9FB2-416243B776E6}"/>
                </a:ext>
              </a:extLst>
            </p:cNvPr>
            <p:cNvSpPr/>
            <p:nvPr/>
          </p:nvSpPr>
          <p:spPr>
            <a:xfrm>
              <a:off x="466826" y="3687078"/>
              <a:ext cx="3200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EFF75C3-FDC8-4A9A-9C1B-B1DB5D86D89A}"/>
                </a:ext>
              </a:extLst>
            </p:cNvPr>
            <p:cNvSpPr/>
            <p:nvPr/>
          </p:nvSpPr>
          <p:spPr>
            <a:xfrm>
              <a:off x="1472666" y="3687078"/>
              <a:ext cx="3200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5156EDF-3C0A-49BD-A565-3E09DC269A70}"/>
                </a:ext>
              </a:extLst>
            </p:cNvPr>
            <p:cNvSpPr/>
            <p:nvPr/>
          </p:nvSpPr>
          <p:spPr>
            <a:xfrm>
              <a:off x="2432786" y="3687078"/>
              <a:ext cx="3200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FB867B8-7894-43B2-9E33-70397F0CCFA9}"/>
                </a:ext>
              </a:extLst>
            </p:cNvPr>
            <p:cNvSpPr/>
            <p:nvPr/>
          </p:nvSpPr>
          <p:spPr>
            <a:xfrm>
              <a:off x="3392906" y="3687078"/>
              <a:ext cx="3200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46F207E-3E6F-495C-A5CD-8B11376C3FB6}"/>
                </a:ext>
              </a:extLst>
            </p:cNvPr>
            <p:cNvSpPr/>
            <p:nvPr/>
          </p:nvSpPr>
          <p:spPr>
            <a:xfrm>
              <a:off x="4353026" y="3687078"/>
              <a:ext cx="3200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01CDB56-151E-46BB-909F-9B283B942981}"/>
                </a:ext>
              </a:extLst>
            </p:cNvPr>
            <p:cNvSpPr/>
            <p:nvPr/>
          </p:nvSpPr>
          <p:spPr>
            <a:xfrm>
              <a:off x="5313146" y="3687078"/>
              <a:ext cx="3200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83CD9F1-2A9D-463F-BECB-5329BA931D66}"/>
                </a:ext>
              </a:extLst>
            </p:cNvPr>
            <p:cNvSpPr/>
            <p:nvPr/>
          </p:nvSpPr>
          <p:spPr>
            <a:xfrm>
              <a:off x="6318986" y="3687078"/>
              <a:ext cx="3200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7F106B4-26EC-46B0-AF2C-74EF185451CE}"/>
                </a:ext>
              </a:extLst>
            </p:cNvPr>
            <p:cNvSpPr/>
            <p:nvPr/>
          </p:nvSpPr>
          <p:spPr>
            <a:xfrm>
              <a:off x="7279106" y="3687078"/>
              <a:ext cx="3200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492C19B-7E7B-4E5E-AE79-9614C3458085}"/>
                </a:ext>
              </a:extLst>
            </p:cNvPr>
            <p:cNvSpPr/>
            <p:nvPr/>
          </p:nvSpPr>
          <p:spPr>
            <a:xfrm>
              <a:off x="8239226" y="3687078"/>
              <a:ext cx="3200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CBEF2D6-66EC-49E3-8649-64BD7F9C26D2}"/>
                </a:ext>
              </a:extLst>
            </p:cNvPr>
            <p:cNvSpPr/>
            <p:nvPr/>
          </p:nvSpPr>
          <p:spPr>
            <a:xfrm>
              <a:off x="502920" y="2754630"/>
              <a:ext cx="3200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2DDC6A-F92C-4F41-BD7F-BA86C625A1E0}"/>
                </a:ext>
              </a:extLst>
            </p:cNvPr>
            <p:cNvSpPr/>
            <p:nvPr/>
          </p:nvSpPr>
          <p:spPr>
            <a:xfrm>
              <a:off x="1508760" y="2754630"/>
              <a:ext cx="3200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719D73F-8963-40E0-B210-45A6A4D94174}"/>
                </a:ext>
              </a:extLst>
            </p:cNvPr>
            <p:cNvSpPr/>
            <p:nvPr/>
          </p:nvSpPr>
          <p:spPr>
            <a:xfrm>
              <a:off x="2468880" y="2754630"/>
              <a:ext cx="3200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98624E5-DE3F-4C95-AE8B-4DAECD0B02A3}"/>
                </a:ext>
              </a:extLst>
            </p:cNvPr>
            <p:cNvSpPr/>
            <p:nvPr/>
          </p:nvSpPr>
          <p:spPr>
            <a:xfrm>
              <a:off x="3429000" y="2754630"/>
              <a:ext cx="3200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F1B8300-8935-4E02-8681-C1E5AE75BF81}"/>
                </a:ext>
              </a:extLst>
            </p:cNvPr>
            <p:cNvSpPr/>
            <p:nvPr/>
          </p:nvSpPr>
          <p:spPr>
            <a:xfrm>
              <a:off x="4389120" y="2754630"/>
              <a:ext cx="3200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B2A6D17-22B7-40A6-BDC9-96E60CB83F36}"/>
                </a:ext>
              </a:extLst>
            </p:cNvPr>
            <p:cNvSpPr/>
            <p:nvPr/>
          </p:nvSpPr>
          <p:spPr>
            <a:xfrm>
              <a:off x="5349240" y="2754630"/>
              <a:ext cx="3200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EC9D28F-D71D-4F60-9729-0C28A0066F8D}"/>
                </a:ext>
              </a:extLst>
            </p:cNvPr>
            <p:cNvSpPr/>
            <p:nvPr/>
          </p:nvSpPr>
          <p:spPr>
            <a:xfrm>
              <a:off x="6355080" y="2754630"/>
              <a:ext cx="3200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24B777E-D597-4D2D-B811-E879F536BD99}"/>
                </a:ext>
              </a:extLst>
            </p:cNvPr>
            <p:cNvSpPr/>
            <p:nvPr/>
          </p:nvSpPr>
          <p:spPr>
            <a:xfrm>
              <a:off x="7315200" y="2754630"/>
              <a:ext cx="3200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7D36512-C924-4411-A1A3-041C6852FD1D}"/>
                </a:ext>
              </a:extLst>
            </p:cNvPr>
            <p:cNvSpPr/>
            <p:nvPr/>
          </p:nvSpPr>
          <p:spPr>
            <a:xfrm>
              <a:off x="8275320" y="2754630"/>
              <a:ext cx="3200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AB8C6B6-D4F8-4BE1-86D9-7862E81F396C}"/>
              </a:ext>
            </a:extLst>
          </p:cNvPr>
          <p:cNvSpPr txBox="1"/>
          <p:nvPr/>
        </p:nvSpPr>
        <p:spPr>
          <a:xfrm>
            <a:off x="365760" y="2617470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1 MHz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B1D471-D25A-4572-A609-9F39B54E65F5}"/>
              </a:ext>
            </a:extLst>
          </p:cNvPr>
          <p:cNvSpPr txBox="1"/>
          <p:nvPr/>
        </p:nvSpPr>
        <p:spPr>
          <a:xfrm>
            <a:off x="1234440" y="2617470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2.5 MHz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AB4EDC-22EF-49F7-8951-9BB8A400C34F}"/>
              </a:ext>
            </a:extLst>
          </p:cNvPr>
          <p:cNvSpPr txBox="1"/>
          <p:nvPr/>
        </p:nvSpPr>
        <p:spPr>
          <a:xfrm>
            <a:off x="2240280" y="2617470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4.0 MHz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16E57-1C4C-409E-8A42-F6A18760B1DB}"/>
              </a:ext>
            </a:extLst>
          </p:cNvPr>
          <p:cNvSpPr txBox="1"/>
          <p:nvPr/>
        </p:nvSpPr>
        <p:spPr>
          <a:xfrm>
            <a:off x="3246120" y="2617470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5.0 MHz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AADCEB-33A0-4BB1-B487-979F918A612D}"/>
              </a:ext>
            </a:extLst>
          </p:cNvPr>
          <p:cNvSpPr txBox="1"/>
          <p:nvPr/>
        </p:nvSpPr>
        <p:spPr>
          <a:xfrm>
            <a:off x="4206240" y="2617470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6.0 MHz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6FE6ED-3E3E-4767-812F-FF2F2AC23A63}"/>
              </a:ext>
            </a:extLst>
          </p:cNvPr>
          <p:cNvSpPr txBox="1"/>
          <p:nvPr/>
        </p:nvSpPr>
        <p:spPr>
          <a:xfrm>
            <a:off x="5166360" y="2617470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7.0 MHz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6754036-A4F8-4586-8BB4-376F2E49DCAE}"/>
              </a:ext>
            </a:extLst>
          </p:cNvPr>
          <p:cNvSpPr txBox="1"/>
          <p:nvPr/>
        </p:nvSpPr>
        <p:spPr>
          <a:xfrm>
            <a:off x="6126480" y="2617470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7.5 MHz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01C853-6C99-4AE2-8A09-6B3BF2DDC679}"/>
              </a:ext>
            </a:extLst>
          </p:cNvPr>
          <p:cNvSpPr txBox="1"/>
          <p:nvPr/>
        </p:nvSpPr>
        <p:spPr>
          <a:xfrm>
            <a:off x="7132320" y="2617470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8.0 MHz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BBF640-7D23-416A-B985-CD49AFF56CF8}"/>
              </a:ext>
            </a:extLst>
          </p:cNvPr>
          <p:cNvSpPr txBox="1"/>
          <p:nvPr/>
        </p:nvSpPr>
        <p:spPr>
          <a:xfrm>
            <a:off x="8138160" y="2617470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9.0 MHz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4B9DE1C-9E0B-46A5-AD2E-0A2BDAE497E1}"/>
              </a:ext>
            </a:extLst>
          </p:cNvPr>
          <p:cNvSpPr txBox="1"/>
          <p:nvPr/>
        </p:nvSpPr>
        <p:spPr>
          <a:xfrm>
            <a:off x="91440" y="4354830"/>
            <a:ext cx="1717971" cy="2215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r>
              <a:rPr lang="en-US" sz="1200" b="1"/>
              <a:t>CDS, Pinhole illumination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75DE397-EAFF-4C39-A9DD-286181D3F0DC}"/>
              </a:ext>
            </a:extLst>
          </p:cNvPr>
          <p:cNvSpPr txBox="1"/>
          <p:nvPr/>
        </p:nvSpPr>
        <p:spPr>
          <a:xfrm>
            <a:off x="91440" y="3440430"/>
            <a:ext cx="1817357" cy="2215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45720" tIns="18288" rIns="45720" bIns="18288" rtlCol="0">
            <a:spAutoFit/>
          </a:bodyPr>
          <a:lstStyle/>
          <a:p>
            <a:r>
              <a:rPr lang="en-US" sz="1200" b="1"/>
              <a:t>CDS, no illumination (dark)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FF4987AD-B9FD-4686-B3F5-02CEC3424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25830"/>
            <a:ext cx="3200400" cy="1691640"/>
          </a:xfrm>
        </p:spPr>
        <p:txBody>
          <a:bodyPr>
            <a:normAutofit fontScale="55000" lnSpcReduction="20000"/>
          </a:bodyPr>
          <a:lstStyle/>
          <a:p>
            <a:pPr marL="174625" indent="-168275">
              <a:spcBef>
                <a:spcPts val="600"/>
              </a:spcBef>
            </a:pPr>
            <a:r>
              <a:rPr lang="en-US"/>
              <a:t>Results* from IFS detector channel</a:t>
            </a:r>
          </a:p>
          <a:p>
            <a:pPr marL="174625" indent="-168275">
              <a:spcBef>
                <a:spcPts val="600"/>
              </a:spcBef>
            </a:pPr>
            <a:r>
              <a:rPr lang="en-US"/>
              <a:t>CDS noise calculated using 10 averaged frames</a:t>
            </a:r>
          </a:p>
          <a:p>
            <a:pPr marL="174625" indent="-168275">
              <a:spcBef>
                <a:spcPts val="600"/>
              </a:spcBef>
            </a:pPr>
            <a:r>
              <a:rPr lang="en-US"/>
              <a:t>Reference pixel subtraction is applied, but not optimized</a:t>
            </a:r>
          </a:p>
          <a:p>
            <a:pPr marL="174625" indent="-168275">
              <a:spcBef>
                <a:spcPts val="600"/>
              </a:spcBef>
            </a:pPr>
            <a:r>
              <a:rPr lang="en-US"/>
              <a:t>Read noise does not significantly increase up to 1.8 MHz pixel rate</a:t>
            </a:r>
          </a:p>
          <a:p>
            <a:pPr marL="6350" indent="0">
              <a:spcBef>
                <a:spcPts val="600"/>
              </a:spcBef>
              <a:buNone/>
            </a:pPr>
            <a:r>
              <a:rPr lang="en-US" sz="2200" b="0" i="1"/>
              <a:t>     * Data provided by Peyton Penac/UCLA</a:t>
            </a:r>
          </a:p>
          <a:p>
            <a:pPr marL="0" indent="0">
              <a:spcBef>
                <a:spcPts val="600"/>
              </a:spcBef>
              <a:buNone/>
            </a:pPr>
            <a:endParaRPr lang="en-US" sz="2200" b="0" i="1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1DBE7ED-4B38-4B4F-977F-FD84866CBC12}"/>
              </a:ext>
            </a:extLst>
          </p:cNvPr>
          <p:cNvSpPr/>
          <p:nvPr/>
        </p:nvSpPr>
        <p:spPr>
          <a:xfrm>
            <a:off x="6172200" y="971550"/>
            <a:ext cx="242316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086BDF0-6346-4D58-A3BC-104165074488}"/>
              </a:ext>
            </a:extLst>
          </p:cNvPr>
          <p:cNvSpPr txBox="1"/>
          <p:nvPr/>
        </p:nvSpPr>
        <p:spPr>
          <a:xfrm>
            <a:off x="6080760" y="788670"/>
            <a:ext cx="293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/>
              <a:t>10 CDS average at 1.2 MHz pixel rate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B5CC33F-7EBC-4C08-B7AA-BBCBE2E95DF8}"/>
              </a:ext>
            </a:extLst>
          </p:cNvPr>
          <p:cNvSpPr txBox="1"/>
          <p:nvPr/>
        </p:nvSpPr>
        <p:spPr>
          <a:xfrm>
            <a:off x="6446520" y="2160270"/>
            <a:ext cx="1005840" cy="3754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algn="ctr"/>
            <a:r>
              <a:rPr lang="en-US" sz="1100"/>
              <a:t>Without RefPix subtraction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485002-0C3D-45C4-B7D4-E7F06B21EFA3}"/>
              </a:ext>
            </a:extLst>
          </p:cNvPr>
          <p:cNvSpPr txBox="1"/>
          <p:nvPr/>
        </p:nvSpPr>
        <p:spPr>
          <a:xfrm>
            <a:off x="8138160" y="2160270"/>
            <a:ext cx="822960" cy="3754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algn="ctr"/>
            <a:r>
              <a:rPr lang="en-US" sz="1100"/>
              <a:t>With RefPix subtraction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39B2F06-8F40-4713-B12A-D2393904A33B}"/>
              </a:ext>
            </a:extLst>
          </p:cNvPr>
          <p:cNvSpPr txBox="1"/>
          <p:nvPr/>
        </p:nvSpPr>
        <p:spPr>
          <a:xfrm>
            <a:off x="4297680" y="2388870"/>
            <a:ext cx="14630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/>
              <a:t>†Multi-CDS average </a:t>
            </a:r>
            <a:endParaRPr lang="en-US" sz="1200"/>
          </a:p>
        </p:txBody>
      </p:sp>
      <p:sp>
        <p:nvSpPr>
          <p:cNvPr id="50" name="Slide Number Placeholder 3">
            <a:extLst>
              <a:ext uri="{FF2B5EF4-FFF2-40B4-BE49-F238E27FC236}">
                <a16:creationId xmlns:a16="http://schemas.microsoft.com/office/drawing/2014/main" id="{040BA4D8-EC16-48A1-89CA-938A633C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17</a:t>
            </a:fld>
            <a:endParaRPr lang="en-US" dirty="0"/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D12CDB4B-33F9-4039-9875-B8349BDC4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4038884646"/>
      </p:ext>
    </p:extLst>
  </p:cSld>
  <p:clrMapOvr>
    <a:masterClrMapping/>
  </p:clrMapOvr>
  <p:transition>
    <p:diamond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93D91-F47B-4E1D-B249-C601E7B6A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Improving Duty Cycle and Dynamic Range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8318-7183-4BEA-96BF-64589F7C336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880110"/>
            <a:ext cx="6309360" cy="3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8447C7AD-F9E3-4D2E-962D-F67B84CCB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880110"/>
            <a:ext cx="2788920" cy="3977640"/>
          </a:xfrm>
        </p:spPr>
        <p:txBody>
          <a:bodyPr>
            <a:normAutofit fontScale="62500" lnSpcReduction="20000"/>
          </a:bodyPr>
          <a:lstStyle/>
          <a:p>
            <a:pPr marL="174625" indent="-168275">
              <a:spcBef>
                <a:spcPts val="600"/>
              </a:spcBef>
            </a:pPr>
            <a:r>
              <a:rPr lang="en-US"/>
              <a:t>NEO Surveyer – H2RG:</a:t>
            </a:r>
          </a:p>
          <a:p>
            <a:pPr marL="403225" lvl="1" indent="-168275">
              <a:lnSpc>
                <a:spcPct val="120000"/>
              </a:lnSpc>
              <a:spcBef>
                <a:spcPts val="400"/>
              </a:spcBef>
            </a:pPr>
            <a:r>
              <a:rPr lang="en-US" b="0"/>
              <a:t>Mapping of near-earth objects</a:t>
            </a:r>
          </a:p>
          <a:p>
            <a:pPr marL="403225" lvl="1" indent="-168275">
              <a:lnSpc>
                <a:spcPct val="120000"/>
              </a:lnSpc>
              <a:spcBef>
                <a:spcPts val="400"/>
              </a:spcBef>
            </a:pPr>
            <a:r>
              <a:rPr lang="en-US" b="0"/>
              <a:t>Long-wave detector (10µm)</a:t>
            </a:r>
          </a:p>
          <a:p>
            <a:pPr marL="403225" lvl="1" indent="-168275">
              <a:lnSpc>
                <a:spcPct val="120000"/>
              </a:lnSpc>
              <a:spcBef>
                <a:spcPts val="400"/>
              </a:spcBef>
            </a:pPr>
            <a:r>
              <a:rPr lang="en-US" b="0"/>
              <a:t>Background will saturate detector within a few seconds</a:t>
            </a:r>
          </a:p>
          <a:p>
            <a:pPr marL="174625" indent="-168275">
              <a:lnSpc>
                <a:spcPct val="120000"/>
              </a:lnSpc>
              <a:spcBef>
                <a:spcPts val="600"/>
              </a:spcBef>
            </a:pPr>
            <a:r>
              <a:rPr lang="en-US"/>
              <a:t>Mode of operation:</a:t>
            </a:r>
          </a:p>
          <a:p>
            <a:pPr marL="403225" lvl="1" indent="-168275">
              <a:lnSpc>
                <a:spcPct val="120000"/>
              </a:lnSpc>
              <a:spcBef>
                <a:spcPts val="400"/>
              </a:spcBef>
            </a:pPr>
            <a:r>
              <a:rPr lang="en-US" b="0"/>
              <a:t>Do not use SUTR due to low duty cycle for short ramps</a:t>
            </a:r>
          </a:p>
          <a:p>
            <a:pPr marL="403225" lvl="1" indent="-168275">
              <a:lnSpc>
                <a:spcPct val="120000"/>
              </a:lnSpc>
              <a:spcBef>
                <a:spcPts val="400"/>
              </a:spcBef>
            </a:pPr>
            <a:r>
              <a:rPr lang="en-US" b="0"/>
              <a:t>Instead, use interleaved CDS with close to 100% duty cycle</a:t>
            </a:r>
          </a:p>
          <a:p>
            <a:pPr marL="403225" lvl="1" indent="-168275">
              <a:lnSpc>
                <a:spcPct val="120000"/>
              </a:lnSpc>
              <a:spcBef>
                <a:spcPts val="400"/>
              </a:spcBef>
            </a:pPr>
            <a:r>
              <a:rPr lang="en-US" b="0"/>
              <a:t>Read – Reset – Read per row</a:t>
            </a:r>
          </a:p>
          <a:p>
            <a:pPr marL="403225" lvl="1" indent="-168275">
              <a:lnSpc>
                <a:spcPct val="120000"/>
              </a:lnSpc>
              <a:spcBef>
                <a:spcPts val="400"/>
              </a:spcBef>
            </a:pPr>
            <a:r>
              <a:rPr lang="en-US" b="0"/>
              <a:t>Separate reset and read rows by some number of rows</a:t>
            </a:r>
          </a:p>
          <a:p>
            <a:pPr marL="571500" lvl="2" indent="-168275">
              <a:lnSpc>
                <a:spcPct val="120000"/>
              </a:lnSpc>
              <a:spcBef>
                <a:spcPts val="400"/>
              </a:spcBef>
            </a:pPr>
            <a:r>
              <a:rPr lang="en-US" sz="1900" b="0"/>
              <a:t>to mitigate IPC </a:t>
            </a:r>
          </a:p>
          <a:p>
            <a:pPr marL="571500" lvl="2" indent="-168275">
              <a:lnSpc>
                <a:spcPct val="120000"/>
              </a:lnSpc>
              <a:spcBef>
                <a:spcPts val="400"/>
              </a:spcBef>
            </a:pPr>
            <a:r>
              <a:rPr lang="en-US" sz="1900" b="0"/>
              <a:t>to allow for short exposure time on first read (as low as a few ms)</a:t>
            </a:r>
          </a:p>
          <a:p>
            <a:pPr marL="0" indent="0">
              <a:spcBef>
                <a:spcPts val="600"/>
              </a:spcBef>
              <a:buNone/>
            </a:pPr>
            <a:endParaRPr lang="en-US" sz="2200" b="0" i="1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9C73C95-3090-4EAF-935F-51E097A6B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18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C645004-650B-4C90-9F0C-A3965F29A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1604117861"/>
      </p:ext>
    </p:extLst>
  </p:cSld>
  <p:clrMapOvr>
    <a:masterClrMapping/>
  </p:clrMapOvr>
  <p:transition>
    <p:diamond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93D91-F47B-4E1D-B249-C601E7B6A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 Results from NEO Surveyor ConOps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F733071-817A-4305-B1D5-9FAFEC8C35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017270"/>
            <a:ext cx="4023360" cy="315625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B1DCE48-ADC1-4AF0-824F-0DB657A4A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880110"/>
            <a:ext cx="3657600" cy="3474720"/>
          </a:xfrm>
        </p:spPr>
        <p:txBody>
          <a:bodyPr>
            <a:normAutofit fontScale="62500" lnSpcReduction="20000"/>
          </a:bodyPr>
          <a:lstStyle/>
          <a:p>
            <a:pPr marL="174625" indent="-168275">
              <a:spcBef>
                <a:spcPts val="600"/>
              </a:spcBef>
            </a:pPr>
            <a:r>
              <a:rPr lang="en-US"/>
              <a:t>Demonstration of Short Exposure Time</a:t>
            </a:r>
          </a:p>
          <a:p>
            <a:pPr marL="574675" lvl="1" indent="-168275">
              <a:lnSpc>
                <a:spcPct val="120000"/>
              </a:lnSpc>
              <a:spcBef>
                <a:spcPts val="600"/>
              </a:spcBef>
            </a:pPr>
            <a:r>
              <a:rPr lang="en-US" b="0"/>
              <a:t>Example shows a detector region with PET (photo-emissive defect)</a:t>
            </a:r>
          </a:p>
          <a:p>
            <a:pPr marL="574675" lvl="1" indent="-168275">
              <a:lnSpc>
                <a:spcPct val="120000"/>
              </a:lnSpc>
              <a:spcBef>
                <a:spcPts val="600"/>
              </a:spcBef>
            </a:pPr>
            <a:r>
              <a:rPr lang="en-US" b="0"/>
              <a:t>IPC separation between reset and read row is continually varied from 10 rows to 100 rows.</a:t>
            </a:r>
          </a:p>
          <a:p>
            <a:pPr marL="174625" indent="-168275">
              <a:lnSpc>
                <a:spcPct val="120000"/>
              </a:lnSpc>
              <a:spcBef>
                <a:spcPts val="600"/>
              </a:spcBef>
            </a:pPr>
            <a:r>
              <a:rPr lang="en-US"/>
              <a:t>Image shows CDS frame between first read and second read of the same interleaved frame</a:t>
            </a:r>
          </a:p>
          <a:p>
            <a:pPr marL="574675" lvl="1" indent="-168275">
              <a:lnSpc>
                <a:spcPct val="120000"/>
              </a:lnSpc>
              <a:spcBef>
                <a:spcPts val="600"/>
              </a:spcBef>
            </a:pPr>
            <a:r>
              <a:rPr lang="en-US" b="0"/>
              <a:t>Pixels in the center are brightest, already saturated by the first read.</a:t>
            </a:r>
          </a:p>
          <a:p>
            <a:pPr marL="574675" lvl="1" indent="-168275">
              <a:lnSpc>
                <a:spcPct val="120000"/>
              </a:lnSpc>
              <a:spcBef>
                <a:spcPts val="600"/>
              </a:spcBef>
            </a:pPr>
            <a:r>
              <a:rPr lang="en-US" b="0"/>
              <a:t>Inner black circle gets larger with integration time since more pixels are saturated by the first read</a:t>
            </a:r>
          </a:p>
          <a:p>
            <a:pPr marL="574675" lvl="1" indent="-168275">
              <a:spcBef>
                <a:spcPts val="600"/>
              </a:spcBef>
            </a:pPr>
            <a:endParaRPr lang="en-US"/>
          </a:p>
          <a:p>
            <a:pPr marL="174625" indent="-168275">
              <a:spcBef>
                <a:spcPts val="600"/>
              </a:spcBef>
            </a:pPr>
            <a:endParaRPr lang="en-US"/>
          </a:p>
          <a:p>
            <a:pPr marL="174625" indent="-168275">
              <a:spcBef>
                <a:spcPts val="600"/>
              </a:spcBef>
            </a:pPr>
            <a:endParaRPr lang="en-US"/>
          </a:p>
          <a:p>
            <a:pPr marL="174625" indent="-168275">
              <a:spcBef>
                <a:spcPts val="600"/>
              </a:spcBef>
            </a:pPr>
            <a:endParaRPr lang="en-US"/>
          </a:p>
          <a:p>
            <a:pPr marL="174625" indent="-168275">
              <a:spcBef>
                <a:spcPts val="600"/>
              </a:spcBef>
            </a:pPr>
            <a:endParaRPr lang="en-US"/>
          </a:p>
          <a:p>
            <a:pPr marL="0" indent="0">
              <a:spcBef>
                <a:spcPts val="600"/>
              </a:spcBef>
              <a:buNone/>
            </a:pPr>
            <a:endParaRPr lang="en-US" sz="2200" b="0" i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B7E8BD-EFD8-472C-8A16-DE6C7F612ABA}"/>
              </a:ext>
            </a:extLst>
          </p:cNvPr>
          <p:cNvSpPr txBox="1"/>
          <p:nvPr/>
        </p:nvSpPr>
        <p:spPr>
          <a:xfrm>
            <a:off x="365760" y="4309110"/>
            <a:ext cx="58064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200" b="0" i="1"/>
              <a:t>Data provided by Greg Zengilowski/UCLA &amp; NEOS team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94D025E-B405-4958-B0BD-C9049AAC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19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132FE9F-3722-401A-BFBB-99D15777B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2387975634"/>
      </p:ext>
    </p:extLst>
  </p:cSld>
  <p:clrMapOvr>
    <a:masterClrMapping/>
  </p:clrMapOvr>
  <p:transition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34830-62E7-4C00-88B7-3B9AC8A91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AC464-E448-48A8-80CA-60002FA96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ASIC Status and Developments</a:t>
            </a:r>
          </a:p>
          <a:p>
            <a:pPr lvl="1"/>
            <a:r>
              <a:rPr lang="en-US"/>
              <a:t>SIDECAR ASIC</a:t>
            </a:r>
          </a:p>
          <a:p>
            <a:pPr lvl="1"/>
            <a:r>
              <a:rPr lang="en-US"/>
              <a:t>ACADIA ASIC</a:t>
            </a:r>
          </a:p>
          <a:p>
            <a:pPr lvl="1"/>
            <a:r>
              <a:rPr lang="en-US"/>
              <a:t>FALCON ASIC</a:t>
            </a:r>
          </a:p>
          <a:p>
            <a:r>
              <a:rPr lang="en-US"/>
              <a:t>Improving Detector Performance</a:t>
            </a:r>
          </a:p>
          <a:p>
            <a:r>
              <a:rPr lang="en-US"/>
              <a:t>Control Electronics</a:t>
            </a:r>
          </a:p>
          <a:p>
            <a:pPr lvl="1"/>
            <a:r>
              <a:rPr lang="en-US"/>
              <a:t>MCE – 32 ASICs in parallel</a:t>
            </a:r>
          </a:p>
          <a:p>
            <a:pPr lvl="1"/>
            <a:r>
              <a:rPr lang="en-US"/>
              <a:t>MACIE – Generic ASIC controller card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EF6BCC0-E65A-4500-A57B-9B723F47C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2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829C022-6329-4B3A-9A72-73DF1B0A9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1923585886"/>
      </p:ext>
    </p:extLst>
  </p:cSld>
  <p:clrMapOvr>
    <a:masterClrMapping/>
  </p:clrMapOvr>
  <p:transition>
    <p:diamond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93D91-F47B-4E1D-B249-C601E7B6A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Windowing with Low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1953B-EE62-48B4-886F-D77CA3BC1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834390"/>
            <a:ext cx="5212080" cy="38862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/>
              <a:t>ARIEL – ESA mission for remote sensing of exoplanets’ atmospheres</a:t>
            </a:r>
          </a:p>
          <a:p>
            <a:pPr lvl="1">
              <a:lnSpc>
                <a:spcPct val="120000"/>
              </a:lnSpc>
            </a:pPr>
            <a:r>
              <a:rPr lang="en-US" b="0"/>
              <a:t>Two instruments: AIRS – H1RG,  FGS – H2RG</a:t>
            </a:r>
          </a:p>
          <a:p>
            <a:pPr lvl="1">
              <a:lnSpc>
                <a:spcPct val="120000"/>
              </a:lnSpc>
            </a:pPr>
            <a:r>
              <a:rPr lang="en-US" b="0"/>
              <a:t>Both need fast frame rates at high signal-to-noise </a:t>
            </a:r>
          </a:p>
          <a:p>
            <a:pPr lvl="1">
              <a:lnSpc>
                <a:spcPct val="120000"/>
              </a:lnSpc>
            </a:pPr>
            <a:r>
              <a:rPr lang="en-US" b="0"/>
              <a:t>Use window mode to reduce number of rows and/or columns</a:t>
            </a:r>
          </a:p>
          <a:p>
            <a:pPr>
              <a:lnSpc>
                <a:spcPct val="120000"/>
              </a:lnSpc>
            </a:pPr>
            <a:r>
              <a:rPr lang="en-US"/>
              <a:t>Disadvantage of Window Mode:</a:t>
            </a:r>
          </a:p>
          <a:p>
            <a:pPr lvl="1">
              <a:lnSpc>
                <a:spcPct val="120000"/>
              </a:lnSpc>
            </a:pPr>
            <a:r>
              <a:rPr lang="en-US" b="0"/>
              <a:t>Reference pixels usually not inside the window</a:t>
            </a:r>
          </a:p>
          <a:p>
            <a:pPr lvl="1">
              <a:lnSpc>
                <a:spcPct val="120000"/>
              </a:lnSpc>
            </a:pPr>
            <a:r>
              <a:rPr lang="en-US" b="0"/>
              <a:t>No common mode noise correction possible in post processing</a:t>
            </a:r>
          </a:p>
          <a:p>
            <a:pPr lvl="1">
              <a:lnSpc>
                <a:spcPct val="120000"/>
              </a:lnSpc>
            </a:pPr>
            <a:r>
              <a:rPr lang="en-US" b="0"/>
              <a:t>No preamp offset correction possible (if ASIC is used)</a:t>
            </a:r>
          </a:p>
          <a:p>
            <a:pPr>
              <a:lnSpc>
                <a:spcPct val="120000"/>
              </a:lnSpc>
            </a:pPr>
            <a:r>
              <a:rPr lang="en-US"/>
              <a:t>Solution examined for AIRS:</a:t>
            </a:r>
          </a:p>
          <a:p>
            <a:pPr lvl="1">
              <a:lnSpc>
                <a:spcPct val="120000"/>
              </a:lnSpc>
            </a:pPr>
            <a:r>
              <a:rPr lang="en-US" b="0"/>
              <a:t>Read multiple windows where reference pixel in the same rows and columns as the science window will be included</a:t>
            </a:r>
          </a:p>
          <a:p>
            <a:pPr>
              <a:lnSpc>
                <a:spcPct val="120000"/>
              </a:lnSpc>
            </a:pPr>
            <a:r>
              <a:rPr lang="en-US"/>
              <a:t>FGS uses similar approach: </a:t>
            </a:r>
          </a:p>
          <a:p>
            <a:pPr lvl="1">
              <a:lnSpc>
                <a:spcPct val="120000"/>
              </a:lnSpc>
            </a:pPr>
            <a:r>
              <a:rPr lang="en-US" sz="2100" b="0"/>
              <a:t>Vertical window with multiple sections</a:t>
            </a:r>
          </a:p>
          <a:p>
            <a:pPr lvl="1">
              <a:lnSpc>
                <a:spcPct val="120000"/>
              </a:lnSpc>
            </a:pPr>
            <a:r>
              <a:rPr lang="en-US" sz="2100" b="0"/>
              <a:t>No horizontal window, always read full rows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C651FD-3CFE-441C-A701-81430FE30DD8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2080" y="1200150"/>
            <a:ext cx="3657600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7FEA542-783A-4783-9EDD-DD9894D4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20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4AD5945-6D16-464F-AEF2-5B1C127C2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1386009950"/>
      </p:ext>
    </p:extLst>
  </p:cSld>
  <p:clrMapOvr>
    <a:masterClrMapping/>
  </p:clrMapOvr>
  <p:transition>
    <p:diamond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93D91-F47B-4E1D-B249-C601E7B6A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 Data from ARIEL-AIRS Window Mode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4420C2-3063-411F-A944-50A46285F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703070"/>
            <a:ext cx="4251960" cy="3002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48C544-737E-4620-BAAF-8A6524BC6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9" b="2872"/>
          <a:stretch/>
        </p:blipFill>
        <p:spPr>
          <a:xfrm>
            <a:off x="5257800" y="1520190"/>
            <a:ext cx="3337560" cy="27963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BCD995-9473-4FEC-9075-D4F691E47E68}"/>
              </a:ext>
            </a:extLst>
          </p:cNvPr>
          <p:cNvSpPr txBox="1"/>
          <p:nvPr/>
        </p:nvSpPr>
        <p:spPr>
          <a:xfrm>
            <a:off x="411480" y="880110"/>
            <a:ext cx="3840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CDS Noise Comparison of AIRS Window Mode vs. Standard HxRG Window Mode (no ref pixels)</a:t>
            </a:r>
          </a:p>
          <a:p>
            <a:pPr algn="ctr"/>
            <a:r>
              <a:rPr lang="en-US" sz="1200"/>
              <a:t>Reference pixel correction applied </a:t>
            </a:r>
          </a:p>
          <a:p>
            <a:pPr algn="ctr"/>
            <a:r>
              <a:rPr lang="en-US" sz="1200"/>
              <a:t>using outer 4 rows/columns in both cases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903390-C34F-40B6-9DE0-C077CF4204F4}"/>
              </a:ext>
            </a:extLst>
          </p:cNvPr>
          <p:cNvSpPr txBox="1"/>
          <p:nvPr/>
        </p:nvSpPr>
        <p:spPr>
          <a:xfrm>
            <a:off x="4846320" y="880110"/>
            <a:ext cx="397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CDS Noise Comparison of AIRS Window Mode with and without vertical reference pixel correction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5225EB-A55F-417A-B525-70B031DEEDA1}"/>
              </a:ext>
            </a:extLst>
          </p:cNvPr>
          <p:cNvSpPr txBox="1"/>
          <p:nvPr/>
        </p:nvSpPr>
        <p:spPr>
          <a:xfrm>
            <a:off x="5120640" y="4309110"/>
            <a:ext cx="3703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200" b="0" i="1"/>
              <a:t>Data on this chart provided by Luc Boucher/ESTEC/ESA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9FB927E-40E7-46E7-AE70-D48675856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21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9591866-60F4-41E6-B168-C97FF6ADB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1968510051"/>
      </p:ext>
    </p:extLst>
  </p:cSld>
  <p:clrMapOvr>
    <a:masterClrMapping/>
  </p:clrMapOvr>
  <p:transition>
    <p:diamond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554480" y="4221242"/>
            <a:ext cx="7315200" cy="3657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 Mode Implementation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029200" y="1428750"/>
            <a:ext cx="2651760" cy="2514600"/>
            <a:chOff x="5257800" y="1108710"/>
            <a:chExt cx="3063240" cy="3063240"/>
          </a:xfrm>
        </p:grpSpPr>
        <p:sp>
          <p:nvSpPr>
            <p:cNvPr id="6" name="Rectangle 5"/>
            <p:cNvSpPr/>
            <p:nvPr/>
          </p:nvSpPr>
          <p:spPr>
            <a:xfrm>
              <a:off x="5257800" y="1108710"/>
              <a:ext cx="3063240" cy="340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Block 1 (e.g. 512 rows)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257800" y="1497693"/>
              <a:ext cx="3063240" cy="340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Block 2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257800" y="1886676"/>
              <a:ext cx="3063240" cy="340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Block 3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57800" y="2275659"/>
              <a:ext cx="3063240" cy="340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Block 4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57800" y="2664641"/>
              <a:ext cx="3063240" cy="340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Block 5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57800" y="3053624"/>
              <a:ext cx="3063240" cy="340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Block 6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257800" y="3442607"/>
              <a:ext cx="3063240" cy="340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Block 7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257800" y="3831590"/>
              <a:ext cx="3063240" cy="340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Block 8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476008" y="2278311"/>
              <a:ext cx="150651" cy="14586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3840480" y="4309110"/>
            <a:ext cx="914400" cy="18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Block 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46320" y="4400550"/>
            <a:ext cx="91440" cy="914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983480" y="4400550"/>
            <a:ext cx="91440" cy="914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120640" y="4400550"/>
            <a:ext cx="91440" cy="914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303520" y="4309110"/>
            <a:ext cx="914400" cy="18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Block 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309360" y="4400550"/>
            <a:ext cx="91440" cy="914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446520" y="4400550"/>
            <a:ext cx="91440" cy="914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583680" y="4400550"/>
            <a:ext cx="91440" cy="914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269480" y="4309110"/>
            <a:ext cx="914400" cy="18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Block 8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275320" y="4400550"/>
            <a:ext cx="91440" cy="914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412480" y="4400550"/>
            <a:ext cx="91440" cy="914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549640" y="4400550"/>
            <a:ext cx="91440" cy="914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66560" y="421767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7086600" y="2480310"/>
            <a:ext cx="868680" cy="228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955280" y="2571750"/>
            <a:ext cx="96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Guide window</a:t>
            </a:r>
          </a:p>
        </p:txBody>
      </p:sp>
      <p:sp>
        <p:nvSpPr>
          <p:cNvPr id="39" name="TextBox 38"/>
          <p:cNvSpPr txBox="1"/>
          <p:nvPr/>
        </p:nvSpPr>
        <p:spPr>
          <a:xfrm flipH="1">
            <a:off x="4526280" y="837962"/>
            <a:ext cx="3611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H4RG detector   </a:t>
            </a:r>
            <a:endParaRPr lang="en-US" sz="1400" dirty="0"/>
          </a:p>
          <a:p>
            <a:pPr algn="ctr"/>
            <a:r>
              <a:rPr lang="en-US" sz="1400" dirty="0"/>
              <a:t>with blocks of 512 rows marked for illustration</a:t>
            </a:r>
          </a:p>
        </p:txBody>
      </p:sp>
      <p:sp>
        <p:nvSpPr>
          <p:cNvPr id="40" name="Content Placeholder 39"/>
          <p:cNvSpPr>
            <a:spLocks noGrp="1"/>
          </p:cNvSpPr>
          <p:nvPr>
            <p:ph idx="1"/>
          </p:nvPr>
        </p:nvSpPr>
        <p:spPr>
          <a:xfrm>
            <a:off x="365760" y="834390"/>
            <a:ext cx="3794760" cy="333755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300" dirty="0"/>
              <a:t>RST uses “true” guide mode</a:t>
            </a:r>
          </a:p>
          <a:p>
            <a:pPr lvl="1">
              <a:lnSpc>
                <a:spcPct val="120000"/>
              </a:lnSpc>
            </a:pPr>
            <a:r>
              <a:rPr lang="en-US" b="0" dirty="0"/>
              <a:t>Use the same detectors simultaneously for science and for guiding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Full frame readout is split into individual blocks of equal size, each containing a specific number of rows (e.g. 128, 256, …)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Between full field blocks, read, reset, and read the guide window</a:t>
            </a:r>
          </a:p>
          <a:p>
            <a:pPr lvl="1">
              <a:lnSpc>
                <a:spcPct val="120000"/>
              </a:lnSpc>
            </a:pPr>
            <a:r>
              <a:rPr lang="en-US" b="0" dirty="0"/>
              <a:t>Integration time is given by read time of full field block</a:t>
            </a:r>
          </a:p>
          <a:p>
            <a:pPr lvl="1">
              <a:lnSpc>
                <a:spcPct val="120000"/>
              </a:lnSpc>
            </a:pPr>
            <a:r>
              <a:rPr lang="en-US" b="0" dirty="0"/>
              <a:t>Allows for CDS of guide window data (low read noise)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83080" y="4221242"/>
            <a:ext cx="1813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Readout sequence:</a:t>
            </a:r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A0D63454-B581-485B-9C13-26EEBFC44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22</a:t>
            </a:fld>
            <a:endParaRPr lang="en-US" dirty="0"/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71285A16-F6FF-4D0A-858A-52BFF5DFE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1392177438"/>
      </p:ext>
    </p:extLst>
  </p:cSld>
  <p:clrMapOvr>
    <a:masterClrMapping/>
  </p:clrMapOvr>
  <p:transition>
    <p:diamond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1AAA72-9E7A-404F-9808-C0CEB801F0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2114550"/>
            <a:ext cx="3798834" cy="2571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493D91-F47B-4E1D-B249-C601E7B6A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Guide Mode Data Without Artifacts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1953B-EE62-48B4-886F-D77CA3BC1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788670"/>
            <a:ext cx="8686800" cy="141732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500"/>
              <a:t>Guide mode has been examined and implemented occasionally in the past (for ground-based instruments)</a:t>
            </a:r>
          </a:p>
          <a:p>
            <a:pPr lvl="1">
              <a:lnSpc>
                <a:spcPct val="110000"/>
              </a:lnSpc>
            </a:pPr>
            <a:r>
              <a:rPr lang="en-US" sz="2200" b="0"/>
              <a:t>A key issue has been the crosstalk onto full field rows or columns at the guide window location </a:t>
            </a:r>
          </a:p>
          <a:p>
            <a:pPr lvl="1">
              <a:lnSpc>
                <a:spcPct val="110000"/>
              </a:lnSpc>
            </a:pPr>
            <a:r>
              <a:rPr lang="en-US" sz="2200" b="0"/>
              <a:t>Special attention has to be given to the clock pattern details to avoid artifacts</a:t>
            </a:r>
          </a:p>
          <a:p>
            <a:pPr>
              <a:lnSpc>
                <a:spcPct val="110000"/>
              </a:lnSpc>
            </a:pPr>
            <a:r>
              <a:rPr lang="en-US" sz="2500"/>
              <a:t>For RST, an extenstive study was carried out to measure and optimize the guide mode clocking scheme to reduce or eliminate any crosstalk</a:t>
            </a:r>
          </a:p>
          <a:p>
            <a:pPr lvl="1">
              <a:lnSpc>
                <a:spcPct val="110000"/>
              </a:lnSpc>
            </a:pPr>
            <a:r>
              <a:rPr lang="en-US" sz="2200" b="0"/>
              <a:t>The results show that it is possible to implement guide mode without any noise impact to the science data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84B1CB-18AD-4CB6-BF2B-3008B59951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320" y="2160270"/>
            <a:ext cx="2715462" cy="2514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2E1051-D38E-4BB5-8B3A-C3429B423BDF}"/>
              </a:ext>
            </a:extLst>
          </p:cNvPr>
          <p:cNvSpPr txBox="1"/>
          <p:nvPr/>
        </p:nvSpPr>
        <p:spPr>
          <a:xfrm>
            <a:off x="228600" y="2388870"/>
            <a:ext cx="100584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/>
              <a:t>Double CDS Full Frame Image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02710821-DBB2-469A-AA0A-743BA62E73FD}"/>
              </a:ext>
            </a:extLst>
          </p:cNvPr>
          <p:cNvSpPr/>
          <p:nvPr/>
        </p:nvSpPr>
        <p:spPr>
          <a:xfrm>
            <a:off x="4800600" y="2343150"/>
            <a:ext cx="1051560" cy="640080"/>
          </a:xfrm>
          <a:prstGeom prst="wedgeRectCallout">
            <a:avLst>
              <a:gd name="adj1" fmla="val -97871"/>
              <a:gd name="adj2" fmla="val 592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Zoomed view around guide window</a:t>
            </a: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F01040E7-DD09-48F2-BB89-6A526464A02F}"/>
              </a:ext>
            </a:extLst>
          </p:cNvPr>
          <p:cNvSpPr/>
          <p:nvPr/>
        </p:nvSpPr>
        <p:spPr>
          <a:xfrm>
            <a:off x="4800600" y="3257550"/>
            <a:ext cx="1051560" cy="640080"/>
          </a:xfrm>
          <a:prstGeom prst="wedgeRectCallout">
            <a:avLst>
              <a:gd name="adj1" fmla="val -73271"/>
              <a:gd name="adj2" fmla="val 5761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Raw guide window data (16 x 16)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9A387C-4605-4A51-9AEC-B579955E721E}"/>
              </a:ext>
            </a:extLst>
          </p:cNvPr>
          <p:cNvSpPr txBox="1"/>
          <p:nvPr/>
        </p:nvSpPr>
        <p:spPr>
          <a:xfrm>
            <a:off x="7726680" y="1885950"/>
            <a:ext cx="132588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/>
              <a:t>Noise Map from 100 Exposures.</a:t>
            </a:r>
          </a:p>
          <a:p>
            <a:pPr algn="ctr"/>
            <a:r>
              <a:rPr lang="en-US" sz="1200" b="1"/>
              <a:t>No guide window artifacts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86D504-ABE0-420F-9CE6-868AE20815E5}"/>
              </a:ext>
            </a:extLst>
          </p:cNvPr>
          <p:cNvSpPr txBox="1"/>
          <p:nvPr/>
        </p:nvSpPr>
        <p:spPr>
          <a:xfrm>
            <a:off x="7219" y="3806190"/>
            <a:ext cx="914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100" b="0" i="1"/>
              <a:t>Data was collected by the DCL at GSFC/NASA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7DD808C-1EE3-4900-BB37-DF0A3F4A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23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25C21AE-2565-4E04-BB3F-48359C120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408160849"/>
      </p:ext>
    </p:extLst>
  </p:cSld>
  <p:clrMapOvr>
    <a:masterClrMapping/>
  </p:clrMapOvr>
  <p:transition>
    <p:diamond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93D91-F47B-4E1D-B249-C601E7B6A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Simplified Guide Mode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1953B-EE62-48B4-886F-D77CA3BC1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880110"/>
            <a:ext cx="8732520" cy="1874520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ARRAKHIS -  ESA mission to study dark matter and galaxy formation</a:t>
            </a:r>
          </a:p>
          <a:p>
            <a:pPr lvl="1"/>
            <a:r>
              <a:rPr lang="en-US" b="0"/>
              <a:t>Under development for launch in 2030</a:t>
            </a:r>
          </a:p>
          <a:p>
            <a:pPr lvl="1"/>
            <a:r>
              <a:rPr lang="en-US" b="0"/>
              <a:t>Uses H2RG with Sample-Up-The-Ramp baseline clocking</a:t>
            </a:r>
          </a:p>
          <a:p>
            <a:r>
              <a:rPr lang="en-US"/>
              <a:t>Guiding performed using the science detector, but applies simplified scheme</a:t>
            </a:r>
          </a:p>
          <a:p>
            <a:pPr lvl="1"/>
            <a:r>
              <a:rPr lang="en-US" b="0"/>
              <a:t>Use only full field data (no window data), and calculate CDS of subsequent frames for small guide window regions</a:t>
            </a:r>
          </a:p>
          <a:p>
            <a:pPr lvl="1"/>
            <a:r>
              <a:rPr lang="en-US" b="0"/>
              <a:t>Guide windows located on bright stars to have enough signal from frame to frame</a:t>
            </a:r>
          </a:p>
          <a:p>
            <a:pPr lvl="1"/>
            <a:r>
              <a:rPr lang="en-US" b="0"/>
              <a:t>Reset guide windows periodically between full field frames to prevent saturation</a:t>
            </a:r>
          </a:p>
          <a:p>
            <a:r>
              <a:rPr lang="en-US"/>
              <a:t>Prototype implementation has been successfully tested by ESA using custom SIDECAR ASIC firmware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8F0430-953E-4EF9-A486-0F6D7D7D983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2754630"/>
            <a:ext cx="6172200" cy="19386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E9E17AA-4F42-4DAF-A7BB-1591C130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577CF83-5144-4BFF-8F69-5FD2F2C0C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769020560"/>
      </p:ext>
    </p:extLst>
  </p:cSld>
  <p:clrMapOvr>
    <a:masterClrMapping/>
  </p:clrMapOvr>
  <p:transition>
    <p:diamond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B604-9F1C-4CB1-B259-1F6FD70DB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205990"/>
            <a:ext cx="8229600" cy="586985"/>
          </a:xfrm>
        </p:spPr>
        <p:txBody>
          <a:bodyPr/>
          <a:lstStyle/>
          <a:p>
            <a:r>
              <a:rPr lang="en-US" dirty="0"/>
              <a:t>Control Electronics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D38545C-F02A-403C-A209-79DA7FFB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3484CA-B96A-4EF7-A43B-2E4E42F88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1295095154"/>
      </p:ext>
    </p:extLst>
  </p:cSld>
  <p:clrMapOvr>
    <a:masterClrMapping/>
  </p:clrMapOvr>
  <p:transition>
    <p:diamond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29CB9B-21CE-4B8B-9B5A-8F777A07B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618" y="64526"/>
            <a:ext cx="8229600" cy="586985"/>
          </a:xfrm>
        </p:spPr>
        <p:txBody>
          <a:bodyPr/>
          <a:lstStyle/>
          <a:p>
            <a:r>
              <a:rPr lang="en-US" dirty="0"/>
              <a:t>MCE - </a:t>
            </a:r>
            <a:r>
              <a:rPr lang="en-US" sz="2800" dirty="0"/>
              <a:t>Multi-ASIC Control Electronics</a:t>
            </a:r>
          </a:p>
        </p:txBody>
      </p:sp>
      <p:pic>
        <p:nvPicPr>
          <p:cNvPr id="7" name="Picture 6" descr="LTE Main.jpg">
            <a:extLst>
              <a:ext uri="{FF2B5EF4-FFF2-40B4-BE49-F238E27FC236}">
                <a16:creationId xmlns:a16="http://schemas.microsoft.com/office/drawing/2014/main" id="{ABDA0B83-4D13-4304-925B-F9470CCD4A2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63441" y="971551"/>
            <a:ext cx="3615111" cy="337642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F1557E2-7D03-40A7-A19E-F99AA63A6A5A}"/>
              </a:ext>
            </a:extLst>
          </p:cNvPr>
          <p:cNvSpPr txBox="1">
            <a:spLocks/>
          </p:cNvSpPr>
          <p:nvPr/>
        </p:nvSpPr>
        <p:spPr>
          <a:xfrm>
            <a:off x="274320" y="971550"/>
            <a:ext cx="4160520" cy="36118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Camera Link Acquisition System</a:t>
            </a: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 operate up to 32 ASICs in parallel</a:t>
            </a: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Compatible with SIDECAR and ACADIA ASICs</a:t>
            </a: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Individually programmable supplies (voltage, current limit, voltage limit)</a:t>
            </a: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Integrated measurement functions of supply voltage levels and current consumption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Software support for Linux and Windows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700" b="1" dirty="0"/>
              <a:t>In use for several applications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500" dirty="0"/>
              <a:t>Euclid H2RG/SIDECAR ASIC: 16 ASICs/H2RGs in parallel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500" dirty="0"/>
              <a:t>RST detector &amp; ASIC testing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500" dirty="0"/>
              <a:t>Successfully operated full RST focal plane array with 18 ACADIA ASICs and 18 detectors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–"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indent="-285750">
              <a:spcBef>
                <a:spcPct val="20000"/>
              </a:spcBef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BC3AD9A-E1AA-4786-A8A6-DE8D1E59C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26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9EE93E1-FD09-46C0-9135-89193D1D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2435917164"/>
      </p:ext>
    </p:extLst>
  </p:cSld>
  <p:clrMapOvr>
    <a:masterClrMapping/>
  </p:clrMapOvr>
  <p:transition>
    <p:diamond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EEE5C5-8A5C-47D4-8988-ED2FF85B7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0253"/>
            <a:ext cx="8641080" cy="586985"/>
          </a:xfrm>
        </p:spPr>
        <p:txBody>
          <a:bodyPr/>
          <a:lstStyle/>
          <a:p>
            <a:r>
              <a:rPr lang="en-US" dirty="0"/>
              <a:t>Multi-ASIC Control Electronics in Operation</a:t>
            </a:r>
          </a:p>
        </p:txBody>
      </p:sp>
      <p:pic>
        <p:nvPicPr>
          <p:cNvPr id="8" name="Picture 7" descr="IMG_0410.JPG">
            <a:extLst>
              <a:ext uri="{FF2B5EF4-FFF2-40B4-BE49-F238E27FC236}">
                <a16:creationId xmlns:a16="http://schemas.microsoft.com/office/drawing/2014/main" id="{E3FF2B9E-5A02-4E2E-8EAC-0B5681A2BC74}"/>
              </a:ext>
            </a:extLst>
          </p:cNvPr>
          <p:cNvPicPr/>
          <p:nvPr/>
        </p:nvPicPr>
        <p:blipFill>
          <a:blip r:embed="rId2" cstate="print"/>
          <a:srcRect l="1800" r="3000"/>
          <a:stretch>
            <a:fillRect/>
          </a:stretch>
        </p:blipFill>
        <p:spPr>
          <a:xfrm>
            <a:off x="137160" y="1931670"/>
            <a:ext cx="3313567" cy="2606040"/>
          </a:xfrm>
          <a:prstGeom prst="rect">
            <a:avLst/>
          </a:prstGeom>
        </p:spPr>
      </p:pic>
      <p:pic>
        <p:nvPicPr>
          <p:cNvPr id="9" name="Picture 8" descr="IMG_0411.JPG">
            <a:extLst>
              <a:ext uri="{FF2B5EF4-FFF2-40B4-BE49-F238E27FC236}">
                <a16:creationId xmlns:a16="http://schemas.microsoft.com/office/drawing/2014/main" id="{9BFD1EE6-032B-48D4-8F33-EADF236D3E3E}"/>
              </a:ext>
            </a:extLst>
          </p:cNvPr>
          <p:cNvPicPr/>
          <p:nvPr/>
        </p:nvPicPr>
        <p:blipFill>
          <a:blip r:embed="rId3" cstate="print"/>
          <a:srcRect t="16875" b="2813"/>
          <a:stretch>
            <a:fillRect/>
          </a:stretch>
        </p:blipFill>
        <p:spPr>
          <a:xfrm>
            <a:off x="3520440" y="1931670"/>
            <a:ext cx="2366010" cy="258707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28DB87-6D3E-42B3-95B8-323794FB0EF6}"/>
              </a:ext>
            </a:extLst>
          </p:cNvPr>
          <p:cNvSpPr txBox="1">
            <a:spLocks/>
          </p:cNvSpPr>
          <p:nvPr/>
        </p:nvSpPr>
        <p:spPr>
          <a:xfrm>
            <a:off x="822960" y="788670"/>
            <a:ext cx="768096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Roman Space Telescope test cryostat drive electronics</a:t>
            </a:r>
          </a:p>
          <a:p>
            <a:pPr lvl="1"/>
            <a:r>
              <a:rPr lang="en-US" sz="1800" b="0" dirty="0"/>
              <a:t>1 MAICE card</a:t>
            </a:r>
          </a:p>
          <a:p>
            <a:pPr lvl="1"/>
            <a:r>
              <a:rPr lang="en-US" sz="1800" b="0" dirty="0"/>
              <a:t>3 ACE cards (driving 4 ASICs each for a total of 12 SIDECAR ASICs)</a:t>
            </a:r>
          </a:p>
        </p:txBody>
      </p:sp>
      <p:pic>
        <p:nvPicPr>
          <p:cNvPr id="11" name="Picture 10" descr="IMG_0554.JPG">
            <a:extLst>
              <a:ext uri="{FF2B5EF4-FFF2-40B4-BE49-F238E27FC236}">
                <a16:creationId xmlns:a16="http://schemas.microsoft.com/office/drawing/2014/main" id="{64D05802-7953-4483-AAC9-B31E810CF2E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89320" y="2343150"/>
            <a:ext cx="3094740" cy="2151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942DFBD-2FFE-40B3-ADC9-04D83D34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27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3C4EE30-1F42-4CA1-966C-8E726BE5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3127269197"/>
      </p:ext>
    </p:extLst>
  </p:cSld>
  <p:clrMapOvr>
    <a:masterClrMapping/>
  </p:clrMapOvr>
  <p:transition>
    <p:diamond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D65C394-CA58-449A-BA9D-65A98C76E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4526"/>
            <a:ext cx="8641080" cy="586985"/>
          </a:xfrm>
        </p:spPr>
        <p:txBody>
          <a:bodyPr/>
          <a:lstStyle/>
          <a:p>
            <a:r>
              <a:rPr lang="en-US" dirty="0"/>
              <a:t>MACIE </a:t>
            </a:r>
            <a:r>
              <a:rPr lang="en-US" sz="2400" dirty="0"/>
              <a:t>– Multi-purpose ASIC Control and Interface Electronics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93C5DA-D376-4C23-A090-49E984916CB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5"/>
          <a:stretch/>
        </p:blipFill>
        <p:spPr bwMode="auto">
          <a:xfrm>
            <a:off x="4297680" y="925831"/>
            <a:ext cx="4706724" cy="3402657"/>
          </a:xfrm>
          <a:prstGeom prst="rect">
            <a:avLst/>
          </a:prstGeom>
          <a:noFill/>
          <a:ln>
            <a:solidFill>
              <a:srgbClr val="7F7F7F"/>
            </a:solidFill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E9800B-4C74-42D2-9203-E1429B456CA7}"/>
              </a:ext>
            </a:extLst>
          </p:cNvPr>
          <p:cNvSpPr txBox="1">
            <a:spLocks/>
          </p:cNvSpPr>
          <p:nvPr/>
        </p:nvSpPr>
        <p:spPr>
          <a:xfrm>
            <a:off x="137160" y="925831"/>
            <a:ext cx="41148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Single-board controller card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Gigabit Ethernet Interface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USB 3.0 Interface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Camera Link Interface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Compatible with SIDECAR and ACADIA ASICs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Individually programmable supplies (voltage, current limit, voltage limit)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Integrated measurement functions of supply voltage levels and current consumption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Operates up to 2 ASICs per board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Software support for Linux and Windows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219D079-B42D-4B38-987E-AFABC183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28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9189879-C10F-4DC8-90C5-F5B612D63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3119342428"/>
      </p:ext>
    </p:extLst>
  </p:cSld>
  <p:clrMapOvr>
    <a:masterClrMapping/>
  </p:clrMapOvr>
  <p:transition>
    <p:diamond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128AA-33CA-4548-95B2-77676578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Multi-MACIE Options &amp; MACIE Kit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A1BE23-9686-4656-A3D6-779C3BC6E39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0" t="16769" r="16327" b="12114"/>
          <a:stretch/>
        </p:blipFill>
        <p:spPr bwMode="auto">
          <a:xfrm>
            <a:off x="182880" y="1474470"/>
            <a:ext cx="4023360" cy="2926080"/>
          </a:xfrm>
          <a:prstGeom prst="rect">
            <a:avLst/>
          </a:prstGeom>
          <a:noFill/>
          <a:ln>
            <a:solidFill>
              <a:srgbClr val="7F7F7F"/>
            </a:solidFill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5E3661-37F1-4270-89FC-6298D00FB6F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74470"/>
            <a:ext cx="4663440" cy="2926080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BA9A6B-5389-4A6E-B5B8-B1A6953948E3}"/>
              </a:ext>
            </a:extLst>
          </p:cNvPr>
          <p:cNvSpPr txBox="1"/>
          <p:nvPr/>
        </p:nvSpPr>
        <p:spPr>
          <a:xfrm>
            <a:off x="411480" y="834390"/>
            <a:ext cx="365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Dual stacked MACIE Cards </a:t>
            </a:r>
          </a:p>
          <a:p>
            <a:pPr algn="ctr"/>
            <a:r>
              <a:rPr lang="en-US" sz="1600" dirty="0"/>
              <a:t>(for up to 4 ASICs)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39D61B-02E3-400B-ABA7-5D69914981CF}"/>
              </a:ext>
            </a:extLst>
          </p:cNvPr>
          <p:cNvSpPr txBox="1"/>
          <p:nvPr/>
        </p:nvSpPr>
        <p:spPr>
          <a:xfrm>
            <a:off x="4800600" y="834390"/>
            <a:ext cx="365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Standard Single-ASIC MACIE Kit</a:t>
            </a:r>
          </a:p>
          <a:p>
            <a:pPr algn="ctr"/>
            <a:r>
              <a:rPr lang="en-US" sz="1600" dirty="0"/>
              <a:t>(MACIE card, SAM adapter, power cable)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D3CA1E2-698E-4967-AF13-E026DF552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29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660B6A4-4B32-4823-9B50-81D1F412C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1907848745"/>
      </p:ext>
    </p:extLst>
  </p:cSld>
  <p:clrMapOvr>
    <a:masterClrMapping/>
  </p:clrMapOvr>
  <p:transition>
    <p:diamond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B604-9F1C-4CB1-B259-1F6FD70DB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2205990"/>
            <a:ext cx="8229600" cy="586985"/>
          </a:xfrm>
        </p:spPr>
        <p:txBody>
          <a:bodyPr/>
          <a:lstStyle/>
          <a:p>
            <a:r>
              <a:rPr lang="en-US" sz="4000"/>
              <a:t>ASICs</a:t>
            </a:r>
            <a:r>
              <a:rPr lang="en-US"/>
              <a:t> </a:t>
            </a:r>
            <a:br>
              <a:rPr lang="en-US"/>
            </a:br>
            <a:r>
              <a:rPr lang="en-US"/>
              <a:t>for </a:t>
            </a:r>
            <a:br>
              <a:rPr lang="en-US"/>
            </a:br>
            <a:r>
              <a:rPr lang="en-US"/>
              <a:t>Scientific Detectors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A7DF311-8A3F-41D2-AA5C-75E561796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3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80309AB-4F4F-4A0B-B0CE-86AD8E025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3310487300"/>
      </p:ext>
    </p:extLst>
  </p:cSld>
  <p:clrMapOvr>
    <a:masterClrMapping/>
  </p:clrMapOvr>
  <p:transition>
    <p:diamond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A2046-A404-47A7-9E10-2A976B0AF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MACIE in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3A12A-5D9F-46B9-B385-E5A154BA1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017270"/>
            <a:ext cx="3611880" cy="224028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300"/>
              <a:t>Although developed primarily for ground-based operation, the MACIE controller can be deployed in space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300"/>
              <a:t>Pandora (NASA Small Satellite)</a:t>
            </a:r>
          </a:p>
          <a:p>
            <a:pPr lvl="1">
              <a:lnSpc>
                <a:spcPct val="120000"/>
              </a:lnSpc>
            </a:pPr>
            <a:r>
              <a:rPr lang="en-US" b="0"/>
              <a:t>Studying atmospheres of exoplanets</a:t>
            </a:r>
          </a:p>
          <a:p>
            <a:pPr lvl="1">
              <a:lnSpc>
                <a:spcPct val="120000"/>
              </a:lnSpc>
            </a:pPr>
            <a:r>
              <a:rPr lang="en-US" b="0"/>
              <a:t>Uses JWST residual H2RG &amp; SIDECAR</a:t>
            </a:r>
          </a:p>
          <a:p>
            <a:pPr lvl="1">
              <a:lnSpc>
                <a:spcPct val="120000"/>
              </a:lnSpc>
            </a:pPr>
            <a:r>
              <a:rPr lang="en-US" b="0"/>
              <a:t>Launched in Jan 2026 (2 months in space) 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9D9074-CD71-4F11-8444-682F3BD04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20" y="880110"/>
            <a:ext cx="3650420" cy="22517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AC11998-69B1-4EA4-99CE-0BA16F5E1F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1" r="12249"/>
          <a:stretch/>
        </p:blipFill>
        <p:spPr bwMode="auto">
          <a:xfrm>
            <a:off x="7132320" y="1977390"/>
            <a:ext cx="1920240" cy="267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24A240D-ED91-4D74-9602-1926330FCF20}"/>
              </a:ext>
            </a:extLst>
          </p:cNvPr>
          <p:cNvSpPr txBox="1">
            <a:spLocks/>
          </p:cNvSpPr>
          <p:nvPr/>
        </p:nvSpPr>
        <p:spPr>
          <a:xfrm>
            <a:off x="228600" y="2708910"/>
            <a:ext cx="6309360" cy="1691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b="0"/>
          </a:p>
          <a:p>
            <a:pPr>
              <a:spcBef>
                <a:spcPts val="1200"/>
              </a:spcBef>
            </a:pPr>
            <a:r>
              <a:rPr lang="en-US" sz="2300"/>
              <a:t>MACIE Card controls ASIC &amp; Detector</a:t>
            </a:r>
          </a:p>
          <a:p>
            <a:pPr lvl="1">
              <a:spcBef>
                <a:spcPts val="600"/>
              </a:spcBef>
            </a:pPr>
            <a:r>
              <a:rPr lang="en-US" b="0"/>
              <a:t>USB connection to embedded computer system</a:t>
            </a:r>
          </a:p>
          <a:p>
            <a:pPr lvl="1">
              <a:spcBef>
                <a:spcPts val="600"/>
              </a:spcBef>
            </a:pPr>
            <a:r>
              <a:rPr lang="en-US" b="0"/>
              <a:t>API libraries adapted to ARM processor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b="0"/>
              <a:t>Off-the-shelf low cost solution if reliability  requirements are less stringent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BE98FDA-BBBC-4236-BB54-74380F324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30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43696CD-32D9-4E96-B38F-9A7FB3EDF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2428531122"/>
      </p:ext>
    </p:extLst>
  </p:cSld>
  <p:clrMapOvr>
    <a:masterClrMapping/>
  </p:clrMapOvr>
  <p:transition>
    <p:diamond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AA5C5B-0BBE-495B-9BAA-D6C972EF521E}"/>
              </a:ext>
            </a:extLst>
          </p:cNvPr>
          <p:cNvSpPr txBox="1"/>
          <p:nvPr/>
        </p:nvSpPr>
        <p:spPr>
          <a:xfrm>
            <a:off x="3703320" y="2480310"/>
            <a:ext cx="1730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Thank you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BB46E8D-648D-4A7F-918F-78CF960C2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31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987892-7D11-4C75-9479-4E1ED1900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1858976064"/>
      </p:ext>
    </p:extLst>
  </p:cSld>
  <p:clrMapOvr>
    <a:masterClrMapping/>
  </p:clrMapOvr>
  <p:transition>
    <p:diamond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2242D4D-7791-4096-83BE-0F5802A895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4618" y="64526"/>
            <a:ext cx="8229600" cy="586985"/>
          </a:xfrm>
        </p:spPr>
        <p:txBody>
          <a:bodyPr/>
          <a:lstStyle/>
          <a:p>
            <a:r>
              <a:rPr lang="en-US" altLang="en-US"/>
              <a:t>SIDECAR ASIC</a:t>
            </a:r>
            <a:endParaRPr lang="en-US" alt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9B5D236-9B37-4854-9ACC-6D98AD017E96}"/>
              </a:ext>
            </a:extLst>
          </p:cNvPr>
          <p:cNvSpPr txBox="1">
            <a:spLocks noChangeArrowheads="1"/>
          </p:cNvSpPr>
          <p:nvPr/>
        </p:nvSpPr>
        <p:spPr>
          <a:xfrm>
            <a:off x="320040" y="1154430"/>
            <a:ext cx="8229600" cy="3749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3591" indent="-153591" defTabSz="695325"/>
            <a:r>
              <a:rPr lang="en-US" altLang="en-US" sz="1400" dirty="0"/>
              <a:t>36 analog input channels, each channel provides:</a:t>
            </a:r>
          </a:p>
          <a:p>
            <a:pPr marL="394097" lvl="1" indent="-154781" defTabSz="695325">
              <a:lnSpc>
                <a:spcPct val="105000"/>
              </a:lnSpc>
              <a:spcBef>
                <a:spcPts val="0"/>
              </a:spcBef>
            </a:pPr>
            <a:r>
              <a:rPr lang="en-US" altLang="en-US" sz="1200" b="0" dirty="0"/>
              <a:t>500 kHz A/D conversion with 16 bit resolution   </a:t>
            </a:r>
          </a:p>
          <a:p>
            <a:pPr marL="394097" lvl="1" indent="-154781" defTabSz="695325">
              <a:lnSpc>
                <a:spcPct val="105000"/>
              </a:lnSpc>
              <a:spcBef>
                <a:spcPts val="0"/>
              </a:spcBef>
            </a:pPr>
            <a:r>
              <a:rPr lang="en-US" altLang="en-US" sz="1200" b="0" dirty="0"/>
              <a:t>10 MHz A/D conversion with 12 bit resolution     </a:t>
            </a:r>
          </a:p>
          <a:p>
            <a:pPr marL="394097" lvl="1" indent="-154781" defTabSz="695325">
              <a:lnSpc>
                <a:spcPct val="105000"/>
              </a:lnSpc>
              <a:spcBef>
                <a:spcPts val="0"/>
              </a:spcBef>
            </a:pPr>
            <a:r>
              <a:rPr lang="en-US" altLang="en-US" sz="1200" b="0" dirty="0"/>
              <a:t>gain = 0 dB …. 27 dB in steps of 3 dB</a:t>
            </a:r>
          </a:p>
          <a:p>
            <a:pPr marL="394097" lvl="1" indent="-154781" defTabSz="695325">
              <a:lnSpc>
                <a:spcPct val="105000"/>
              </a:lnSpc>
              <a:spcBef>
                <a:spcPts val="0"/>
              </a:spcBef>
            </a:pPr>
            <a:r>
              <a:rPr lang="en-US" altLang="en-US" sz="1200" b="0" dirty="0"/>
              <a:t>optional low-pass </a:t>
            </a:r>
            <a:r>
              <a:rPr lang="en-US" altLang="en-US" sz="1200" b="0"/>
              <a:t>filter and current source (as source follower load)</a:t>
            </a:r>
          </a:p>
          <a:p>
            <a:pPr marL="153591" indent="-153591" defTabSz="695325">
              <a:lnSpc>
                <a:spcPct val="80000"/>
              </a:lnSpc>
              <a:spcBef>
                <a:spcPts val="600"/>
              </a:spcBef>
            </a:pPr>
            <a:r>
              <a:rPr lang="en-US" altLang="en-US" sz="1400"/>
              <a:t>20 </a:t>
            </a:r>
            <a:r>
              <a:rPr lang="en-US" altLang="en-US" sz="1400" dirty="0"/>
              <a:t>analog output channels, each channel provides:</a:t>
            </a:r>
          </a:p>
          <a:p>
            <a:pPr marL="394097" lvl="1" indent="-154781" defTabSz="695325">
              <a:lnSpc>
                <a:spcPct val="115000"/>
              </a:lnSpc>
              <a:spcBef>
                <a:spcPts val="0"/>
              </a:spcBef>
            </a:pPr>
            <a:r>
              <a:rPr lang="en-US" altLang="en-US" sz="1200" b="0" dirty="0"/>
              <a:t>programmable output voltage and driver strength</a:t>
            </a:r>
          </a:p>
          <a:p>
            <a:pPr marL="394097" lvl="1" indent="-154781" defTabSz="695325">
              <a:lnSpc>
                <a:spcPct val="115000"/>
              </a:lnSpc>
              <a:spcBef>
                <a:spcPts val="0"/>
              </a:spcBef>
            </a:pPr>
            <a:r>
              <a:rPr lang="en-US" altLang="en-US" sz="1200" b="0" dirty="0"/>
              <a:t>programmable current source or current sink</a:t>
            </a:r>
          </a:p>
          <a:p>
            <a:pPr marL="394097" lvl="1" indent="-154781" defTabSz="695325">
              <a:lnSpc>
                <a:spcPct val="115000"/>
              </a:lnSpc>
              <a:spcBef>
                <a:spcPts val="0"/>
              </a:spcBef>
            </a:pPr>
            <a:r>
              <a:rPr lang="en-US" altLang="en-US" sz="1200" b="0" dirty="0"/>
              <a:t>internal reference generation (bandgap or </a:t>
            </a:r>
            <a:r>
              <a:rPr lang="en-US" altLang="en-US" sz="1200" b="0" dirty="0" err="1"/>
              <a:t>vdd</a:t>
            </a:r>
            <a:r>
              <a:rPr lang="en-US" altLang="en-US" sz="1200" b="0" dirty="0"/>
              <a:t>)</a:t>
            </a:r>
          </a:p>
          <a:p>
            <a:pPr marL="153591" indent="-153591" defTabSz="695325">
              <a:lnSpc>
                <a:spcPct val="70000"/>
              </a:lnSpc>
              <a:spcBef>
                <a:spcPts val="600"/>
              </a:spcBef>
            </a:pPr>
            <a:r>
              <a:rPr lang="en-US" altLang="en-US" sz="1400" dirty="0"/>
              <a:t>32 digital I/O channels to generate clock patterns, each channel provides:</a:t>
            </a:r>
          </a:p>
          <a:p>
            <a:pPr marL="394097" lvl="1" indent="-154781" defTabSz="695325">
              <a:lnSpc>
                <a:spcPct val="115000"/>
              </a:lnSpc>
              <a:spcBef>
                <a:spcPts val="0"/>
              </a:spcBef>
            </a:pPr>
            <a:r>
              <a:rPr lang="en-US" altLang="en-US" sz="1200" b="0" dirty="0"/>
              <a:t>input / output </a:t>
            </a:r>
            <a:r>
              <a:rPr lang="en-US" altLang="en-US" sz="1200" b="0"/>
              <a:t>/ highohmic, selectable </a:t>
            </a:r>
            <a:r>
              <a:rPr lang="en-US" altLang="en-US" sz="1200" b="0" dirty="0"/>
              <a:t>output driver strength and polarity</a:t>
            </a:r>
          </a:p>
          <a:p>
            <a:pPr marL="394097" lvl="1" indent="-154781" defTabSz="695325">
              <a:lnSpc>
                <a:spcPct val="115000"/>
              </a:lnSpc>
              <a:spcBef>
                <a:spcPts val="0"/>
              </a:spcBef>
            </a:pPr>
            <a:r>
              <a:rPr lang="en-US" altLang="en-US" sz="1200" b="0" dirty="0"/>
              <a:t>pattern generator (16 bit pattern) independent of microcontroller</a:t>
            </a:r>
          </a:p>
          <a:p>
            <a:pPr marL="394097" lvl="1" indent="-154781" defTabSz="695325">
              <a:lnSpc>
                <a:spcPct val="115000"/>
              </a:lnSpc>
              <a:spcBef>
                <a:spcPts val="0"/>
              </a:spcBef>
            </a:pPr>
            <a:r>
              <a:rPr lang="en-US" altLang="en-US" sz="1200" b="0" dirty="0"/>
              <a:t>programmable delay (1ns - 250µs)</a:t>
            </a:r>
          </a:p>
          <a:p>
            <a:pPr marL="153591" indent="-153591" defTabSz="695325">
              <a:lnSpc>
                <a:spcPct val="70000"/>
              </a:lnSpc>
              <a:spcBef>
                <a:spcPts val="600"/>
              </a:spcBef>
            </a:pPr>
            <a:r>
              <a:rPr lang="en-US" altLang="en-US" sz="1400" dirty="0"/>
              <a:t>16 bit low-power microprocessor core (single event upset proof)</a:t>
            </a:r>
          </a:p>
          <a:p>
            <a:pPr marL="394097" lvl="1" indent="-154781" defTabSz="695325">
              <a:lnSpc>
                <a:spcPct val="115000"/>
              </a:lnSpc>
              <a:spcBef>
                <a:spcPts val="0"/>
              </a:spcBef>
            </a:pPr>
            <a:r>
              <a:rPr lang="en-US" altLang="en-US" sz="1200" b="0" dirty="0"/>
              <a:t>responsible for timing generation and data processing</a:t>
            </a:r>
          </a:p>
          <a:p>
            <a:pPr marL="394097" lvl="1" indent="-154781" defTabSz="695325">
              <a:lnSpc>
                <a:spcPct val="115000"/>
              </a:lnSpc>
              <a:spcBef>
                <a:spcPts val="0"/>
              </a:spcBef>
            </a:pPr>
            <a:r>
              <a:rPr lang="en-US" altLang="en-US" sz="1200" b="0" dirty="0"/>
              <a:t>16 </a:t>
            </a:r>
            <a:r>
              <a:rPr lang="en-US" altLang="en-US" sz="1200" b="0" dirty="0" err="1"/>
              <a:t>kwords</a:t>
            </a:r>
            <a:r>
              <a:rPr lang="en-US" altLang="en-US" sz="1200" b="0" dirty="0"/>
              <a:t> program memory (32 </a:t>
            </a:r>
            <a:r>
              <a:rPr lang="en-US" altLang="en-US" sz="1200" b="0" dirty="0" err="1"/>
              <a:t>kByte</a:t>
            </a:r>
            <a:r>
              <a:rPr lang="en-US" altLang="en-US" sz="1200" b="0" dirty="0"/>
              <a:t>) and 8 </a:t>
            </a:r>
            <a:r>
              <a:rPr lang="en-US" altLang="en-US" sz="1200" b="0" dirty="0" err="1"/>
              <a:t>kwords</a:t>
            </a:r>
            <a:r>
              <a:rPr lang="en-US" altLang="en-US" sz="1200" b="0" dirty="0"/>
              <a:t> data memory (16 </a:t>
            </a:r>
            <a:r>
              <a:rPr lang="en-US" altLang="en-US" sz="1200" b="0" dirty="0" err="1"/>
              <a:t>kByte</a:t>
            </a:r>
            <a:r>
              <a:rPr lang="en-US" altLang="en-US" sz="1200" b="0" dirty="0"/>
              <a:t>)</a:t>
            </a:r>
          </a:p>
          <a:p>
            <a:pPr marL="394097" lvl="1" indent="-154781" defTabSz="695325">
              <a:lnSpc>
                <a:spcPct val="115000"/>
              </a:lnSpc>
              <a:spcBef>
                <a:spcPts val="0"/>
              </a:spcBef>
            </a:pPr>
            <a:r>
              <a:rPr lang="en-US" altLang="en-US" sz="1200" b="0" dirty="0"/>
              <a:t>36 </a:t>
            </a:r>
            <a:r>
              <a:rPr lang="en-US" altLang="en-US" sz="1200" b="0" dirty="0" err="1"/>
              <a:t>kwords</a:t>
            </a:r>
            <a:r>
              <a:rPr lang="en-US" altLang="en-US" sz="1200" b="0" dirty="0"/>
              <a:t> ADC data memory, 24 bit per word (108 </a:t>
            </a:r>
            <a:r>
              <a:rPr lang="en-US" altLang="en-US" sz="1200" b="0" dirty="0" err="1"/>
              <a:t>kByte</a:t>
            </a:r>
            <a:r>
              <a:rPr lang="en-US" altLang="en-US" sz="1200" b="0" dirty="0"/>
              <a:t>)</a:t>
            </a:r>
          </a:p>
          <a:p>
            <a:pPr marL="394097" lvl="1" indent="-154781" defTabSz="695325">
              <a:lnSpc>
                <a:spcPct val="115000"/>
              </a:lnSpc>
              <a:spcBef>
                <a:spcPts val="0"/>
              </a:spcBef>
            </a:pPr>
            <a:r>
              <a:rPr lang="en-US" altLang="en-US" sz="1200" b="0" dirty="0"/>
              <a:t>additional array processor for adding, shifting and multiplying on all 36 data channels in parallel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C2F1317F-E4F6-4296-B413-3CF7D8392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80" y="834390"/>
            <a:ext cx="2901127" cy="21512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1"/>
                  </a:outerShdw>
                </a:effectLst>
              </a14:hiddenEffects>
            </a:ext>
          </a:extLst>
        </p:spPr>
      </p:pic>
      <p:pic>
        <p:nvPicPr>
          <p:cNvPr id="11" name="Picture 10" descr="DSCN0643">
            <a:extLst>
              <a:ext uri="{FF2B5EF4-FFF2-40B4-BE49-F238E27FC236}">
                <a16:creationId xmlns:a16="http://schemas.microsoft.com/office/drawing/2014/main" id="{94F3CE36-C9C5-4C9E-A479-E10BDF94B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6408" t="8803" r="13204" b="12324"/>
          <a:stretch>
            <a:fillRect/>
          </a:stretch>
        </p:blipFill>
        <p:spPr bwMode="auto">
          <a:xfrm>
            <a:off x="7406640" y="2891790"/>
            <a:ext cx="1614365" cy="1749906"/>
          </a:xfrm>
          <a:prstGeom prst="rect">
            <a:avLst/>
          </a:prstGeom>
          <a:noFill/>
        </p:spPr>
      </p:pic>
      <p:sp>
        <p:nvSpPr>
          <p:cNvPr id="12" name="Rectangle 49">
            <a:extLst>
              <a:ext uri="{FF2B5EF4-FFF2-40B4-BE49-F238E27FC236}">
                <a16:creationId xmlns:a16="http://schemas.microsoft.com/office/drawing/2014/main" id="{7F12E40A-D48B-4347-9555-5DF9EADBF2DA}"/>
              </a:ext>
            </a:extLst>
          </p:cNvPr>
          <p:cNvSpPr txBox="1">
            <a:spLocks noChangeArrowheads="1"/>
          </p:cNvSpPr>
          <p:nvPr/>
        </p:nvSpPr>
        <p:spPr>
          <a:xfrm>
            <a:off x="22072" y="788670"/>
            <a:ext cx="7452360" cy="369332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altLang="en-US"/>
              <a:t>SIDECAR:</a:t>
            </a:r>
            <a:r>
              <a:rPr lang="en-US" altLang="en-US" sz="1500"/>
              <a:t> </a:t>
            </a:r>
            <a:r>
              <a:rPr lang="en-US" altLang="en-US">
                <a:solidFill>
                  <a:srgbClr val="CC0000"/>
                </a:solidFill>
              </a:rPr>
              <a:t>S</a:t>
            </a:r>
            <a:r>
              <a:rPr lang="en-US" altLang="en-US" sz="1500"/>
              <a:t>ystem for </a:t>
            </a:r>
            <a:r>
              <a:rPr lang="en-US" altLang="en-US">
                <a:solidFill>
                  <a:srgbClr val="CC0000"/>
                </a:solidFill>
              </a:rPr>
              <a:t>I</a:t>
            </a:r>
            <a:r>
              <a:rPr lang="en-US" altLang="en-US" sz="1500"/>
              <a:t>mage </a:t>
            </a:r>
            <a:r>
              <a:rPr lang="en-US" altLang="en-US">
                <a:solidFill>
                  <a:srgbClr val="CC0000"/>
                </a:solidFill>
              </a:rPr>
              <a:t>D</a:t>
            </a:r>
            <a:r>
              <a:rPr lang="en-US" altLang="en-US" sz="1500"/>
              <a:t>igitization, </a:t>
            </a:r>
            <a:r>
              <a:rPr lang="en-US" altLang="en-US">
                <a:solidFill>
                  <a:srgbClr val="CC0000"/>
                </a:solidFill>
              </a:rPr>
              <a:t>E</a:t>
            </a:r>
            <a:r>
              <a:rPr lang="en-US" altLang="en-US" sz="1500"/>
              <a:t>nhancement, </a:t>
            </a:r>
            <a:r>
              <a:rPr lang="en-US" altLang="en-US">
                <a:solidFill>
                  <a:srgbClr val="CC0000"/>
                </a:solidFill>
              </a:rPr>
              <a:t>C</a:t>
            </a:r>
            <a:r>
              <a:rPr lang="en-US" altLang="en-US" sz="1500"/>
              <a:t>ontrol </a:t>
            </a:r>
            <a:r>
              <a:rPr lang="en-US" altLang="en-US">
                <a:solidFill>
                  <a:srgbClr val="CC0000"/>
                </a:solidFill>
              </a:rPr>
              <a:t>A</a:t>
            </a:r>
            <a:r>
              <a:rPr lang="en-US" altLang="en-US" sz="1500"/>
              <a:t>nd </a:t>
            </a:r>
            <a:r>
              <a:rPr lang="en-US" altLang="en-US">
                <a:solidFill>
                  <a:srgbClr val="CC0000"/>
                </a:solidFill>
              </a:rPr>
              <a:t>R</a:t>
            </a:r>
            <a:r>
              <a:rPr lang="en-US" altLang="en-US" sz="1500"/>
              <a:t>etrieval</a:t>
            </a:r>
            <a:endParaRPr lang="en-US" altLang="en-US" sz="15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68384F-1726-46F3-9CAF-92156EAE5EE2}"/>
              </a:ext>
            </a:extLst>
          </p:cNvPr>
          <p:cNvSpPr txBox="1"/>
          <p:nvPr/>
        </p:nvSpPr>
        <p:spPr>
          <a:xfrm>
            <a:off x="5394960" y="1337310"/>
            <a:ext cx="150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JWST package (cryo)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39E82D-7FE7-40B5-9319-88038B7C0EA5}"/>
              </a:ext>
            </a:extLst>
          </p:cNvPr>
          <p:cNvSpPr txBox="1"/>
          <p:nvPr/>
        </p:nvSpPr>
        <p:spPr>
          <a:xfrm>
            <a:off x="7498080" y="2388870"/>
            <a:ext cx="155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HST package (ambient)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28961CE-956C-48B6-8292-BE6F99471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4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1C40A30-3176-490D-9B9E-6C33A54F1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666888215"/>
      </p:ext>
    </p:extLst>
  </p:cSld>
  <p:clrMapOvr>
    <a:masterClrMapping/>
  </p:clrMapOvr>
  <p:transition>
    <p:diamond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C0AD340D-2429-4995-B1E3-63978907B2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4618" y="64526"/>
            <a:ext cx="8229600" cy="586985"/>
          </a:xfrm>
        </p:spPr>
        <p:txBody>
          <a:bodyPr/>
          <a:lstStyle/>
          <a:p>
            <a:r>
              <a:rPr lang="en-US" altLang="en-US" dirty="0"/>
              <a:t>ASIC Floorplan and Micrograph 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98FA916-DC53-4E85-B827-645BB4BF0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040" y="1388490"/>
            <a:ext cx="4587241" cy="30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ine 4">
            <a:extLst>
              <a:ext uri="{FF2B5EF4-FFF2-40B4-BE49-F238E27FC236}">
                <a16:creationId xmlns:a16="http://schemas.microsoft.com/office/drawing/2014/main" id="{3156E663-922B-40B3-816E-7BDC25AF7B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9040" y="4491990"/>
            <a:ext cx="4559857" cy="1357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endParaRPr lang="en-US" sz="1350"/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944AD44D-A2FF-41AC-86F2-82539E220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059" y="4540091"/>
            <a:ext cx="490519" cy="18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altLang="en-US" sz="1350"/>
              <a:t>22 mm</a:t>
            </a:r>
          </a:p>
        </p:txBody>
      </p:sp>
      <p:sp>
        <p:nvSpPr>
          <p:cNvPr id="16" name="Line 6">
            <a:extLst>
              <a:ext uri="{FF2B5EF4-FFF2-40B4-BE49-F238E27FC236}">
                <a16:creationId xmlns:a16="http://schemas.microsoft.com/office/drawing/2014/main" id="{50C9D1CB-22EC-4AE0-A1E6-0EDB5CD9417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12480" y="1383030"/>
            <a:ext cx="3573" cy="30344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endParaRPr lang="en-US" sz="1350"/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D405FDEB-5299-4975-BFD5-ED71D1595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7009" y="3143488"/>
            <a:ext cx="621965" cy="18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altLang="en-US" sz="1350"/>
              <a:t>14.5 mm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CED6E0DE-E1D1-48E8-AC24-5C3521CA1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880109"/>
            <a:ext cx="4849128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1822B25-EFF3-457B-8CEA-24B79D844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1E36708-22B3-42DB-AC6E-5CE6A971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4272043165"/>
      </p:ext>
    </p:extLst>
  </p:cSld>
  <p:clrMapOvr>
    <a:masterClrMapping/>
  </p:clrMapOvr>
  <p:transition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4720590"/>
            <a:ext cx="798498" cy="273844"/>
          </a:xfrm>
        </p:spPr>
        <p:txBody>
          <a:bodyPr/>
          <a:lstStyle/>
          <a:p>
            <a:r>
              <a:rPr lang="en-US"/>
              <a:t>Slide </a:t>
            </a:r>
            <a:fld id="{D291DEBB-304E-4BB5-BC30-F7EA42CAF42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60" y="3806190"/>
            <a:ext cx="1234440" cy="139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400000">
            <a:off x="5189967" y="2769239"/>
            <a:ext cx="1466391" cy="107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 r="42945"/>
          <a:stretch>
            <a:fillRect/>
          </a:stretch>
        </p:blipFill>
        <p:spPr bwMode="auto">
          <a:xfrm>
            <a:off x="7086600" y="2068830"/>
            <a:ext cx="1691640" cy="135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\\Mac\Home\Desktop\Screen Shot 2022-09-06 at 10.05.37 P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1956" y="2983230"/>
            <a:ext cx="1852044" cy="871673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1440" y="788670"/>
            <a:ext cx="82296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James Webb Space Telescope</a:t>
            </a:r>
          </a:p>
          <a:p>
            <a:pPr marL="742950" marR="0" lvl="1" indent="-285750" algn="l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NIRCam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NIRSpec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FGS/NIRISS instruments,</a:t>
            </a:r>
            <a:r>
              <a:rPr kumimoji="0" lang="en-US" sz="17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15 </a:t>
            </a:r>
            <a:r>
              <a:rPr lang="en-US" sz="1700" dirty="0"/>
              <a:t>H2RG detectors,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launched in 2021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Hubble Space Telescope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1700" dirty="0" err="1"/>
              <a:t>ACS (Advanced Camera for Surveys), CCD detector, launched in 2009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/>
              <a:t>Landsat</a:t>
            </a:r>
            <a:r>
              <a:rPr lang="en-US" sz="2000" b="1" dirty="0"/>
              <a:t> Data Continuity Mission 8 &amp; 9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1700" dirty="0" err="1"/>
              <a:t>TIRS &amp; TIRS2 instrument, QWIP detector, launched in 2013 &amp; 2021</a:t>
            </a:r>
          </a:p>
          <a:p>
            <a:pPr marL="342900" marR="0" lvl="0" indent="-3429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="1" dirty="0"/>
              <a:t>OSIRIS-</a:t>
            </a:r>
            <a:r>
              <a:rPr lang="en-US" sz="2000" b="1" dirty="0" err="1"/>
              <a:t>REx</a:t>
            </a:r>
            <a:r>
              <a:rPr lang="en-US" sz="2000" b="1" dirty="0"/>
              <a:t> Asteroid Mission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1700" dirty="0" err="1"/>
              <a:t>OVIRS instrument, H1RG IR detector, launched in 2016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/>
              <a:t>Lucy (Trojan Jupiter Asteroids)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700" dirty="0" err="1"/>
              <a:t>L’Ralph instrument, H2RG (IR), STA CCD (visible), launched in 202</a:t>
            </a:r>
            <a:r>
              <a:rPr lang="en-US" sz="1700" dirty="0"/>
              <a:t>1</a:t>
            </a:r>
          </a:p>
          <a:p>
            <a:pPr marL="342900" marR="0" lvl="0" indent="-3429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="1" dirty="0"/>
              <a:t>Euclid</a:t>
            </a:r>
          </a:p>
          <a:p>
            <a:pPr marL="742950" lvl="1" indent="-285750">
              <a:spcBef>
                <a:spcPts val="100"/>
              </a:spcBef>
              <a:buFont typeface="Arial" pitchFamily="34" charset="0"/>
              <a:buChar char="–"/>
              <a:defRPr/>
            </a:pPr>
            <a:r>
              <a:rPr lang="en-US" sz="1700" dirty="0" err="1"/>
              <a:t>NISP instrument, 16 H2RG detectors</a:t>
            </a:r>
            <a:r>
              <a:rPr lang="en-US" sz="1700" err="1"/>
              <a:t>, </a:t>
            </a:r>
            <a:r>
              <a:rPr lang="en-US" sz="1700"/>
              <a:t>launched </a:t>
            </a:r>
            <a:r>
              <a:rPr lang="en-US" sz="1700" dirty="0" err="1"/>
              <a:t>in 2023</a:t>
            </a:r>
          </a:p>
          <a:p>
            <a:pPr marL="342900" marR="0" lvl="0" indent="-3429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="1" dirty="0"/>
              <a:t>PACE (Plankton, Aerosol, Cloud, ocean Ecosystem)</a:t>
            </a:r>
          </a:p>
          <a:p>
            <a:pPr marL="742950" lvl="1" indent="-285750">
              <a:spcBef>
                <a:spcPts val="100"/>
              </a:spcBef>
              <a:buFont typeface="Arial" pitchFamily="34" charset="0"/>
              <a:buChar char="–"/>
              <a:defRPr/>
            </a:pPr>
            <a:r>
              <a:rPr lang="en-US" sz="1700" dirty="0" err="1"/>
              <a:t>OCI instrument, 16/16 individual photodiodes</a:t>
            </a:r>
            <a:r>
              <a:rPr lang="en-US" sz="1700" err="1"/>
              <a:t>, </a:t>
            </a:r>
            <a:r>
              <a:rPr lang="en-US" sz="1700"/>
              <a:t>launched </a:t>
            </a:r>
            <a:r>
              <a:rPr lang="en-US" sz="1700" err="1"/>
              <a:t>in </a:t>
            </a:r>
            <a:r>
              <a:rPr lang="en-US" sz="1700"/>
              <a:t>2024</a:t>
            </a:r>
            <a:endParaRPr lang="en-US" sz="1700" dirty="0" err="1"/>
          </a:p>
          <a:p>
            <a:pPr marL="342900" marR="0" lvl="0" indent="-3429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="1" dirty="0"/>
              <a:t>NEO Surveyor (Near-Earth Object Surveyor)</a:t>
            </a:r>
          </a:p>
          <a:p>
            <a:pPr marL="742950" lvl="1" indent="-285750">
              <a:spcBef>
                <a:spcPts val="100"/>
              </a:spcBef>
              <a:buFont typeface="Arial" pitchFamily="34" charset="0"/>
              <a:buChar char="–"/>
              <a:defRPr/>
            </a:pPr>
            <a:r>
              <a:rPr lang="en-US" sz="1700" dirty="0"/>
              <a:t>8 </a:t>
            </a:r>
            <a:r>
              <a:rPr lang="en-US" sz="1700" dirty="0" err="1"/>
              <a:t>longwave</a:t>
            </a:r>
            <a:r>
              <a:rPr lang="en-US" sz="1700" dirty="0"/>
              <a:t> H2RGs, planned launch </a:t>
            </a:r>
            <a:r>
              <a:rPr lang="en-US" sz="1700"/>
              <a:t>in 2027</a:t>
            </a:r>
            <a:endParaRPr lang="en-US" sz="1700" dirty="0"/>
          </a:p>
          <a:p>
            <a:pPr marL="342900" marR="0" lvl="0" indent="-3429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="1" dirty="0"/>
              <a:t>ARIEL (Atmospheric Remote-sensing Infrared </a:t>
            </a:r>
            <a:r>
              <a:rPr lang="en-US" sz="2000" b="1" dirty="0" err="1"/>
              <a:t>Exoplanet</a:t>
            </a:r>
            <a:r>
              <a:rPr lang="en-US" sz="2000" b="1" dirty="0"/>
              <a:t> Large-survey)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700" dirty="0"/>
              <a:t>FGS instrument, H2RG detector, planned launch in 2029</a:t>
            </a:r>
            <a:endParaRPr lang="en-US" sz="2000" b="1" dirty="0"/>
          </a:p>
          <a:p>
            <a:pPr marL="342900" marR="0" lvl="0" indent="-3429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="1"/>
              <a:t>ARRAKIHS (</a:t>
            </a:r>
            <a:r>
              <a:rPr lang="en-US" sz="1600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Remnants of Accreted galaxies, Dark Matter, Galaxy Formation)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700"/>
              <a:t>Single instrument, two H2RGs &amp; SIDECARs, planned launch in 2030</a:t>
            </a:r>
          </a:p>
          <a:p>
            <a:pPr lvl="1">
              <a:spcBef>
                <a:spcPct val="20000"/>
              </a:spcBef>
              <a:defRPr/>
            </a:pPr>
            <a:endParaRPr lang="en-US" sz="17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5160" y="742950"/>
            <a:ext cx="1965960" cy="141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0680" y="1245870"/>
            <a:ext cx="1463040" cy="129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8366760" y="1383030"/>
            <a:ext cx="624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F5B09"/>
                </a:solidFill>
              </a:rPr>
              <a:t>JWST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94960" y="2251710"/>
            <a:ext cx="505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5801F"/>
                </a:solidFill>
              </a:rPr>
              <a:t>HST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21040" y="2114550"/>
            <a:ext cx="681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F5B09"/>
                </a:solidFill>
              </a:rPr>
              <a:t>LDCM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55240" y="4720590"/>
            <a:ext cx="108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F5B09"/>
                </a:solidFill>
              </a:rPr>
              <a:t>OSIRIS-</a:t>
            </a:r>
            <a:r>
              <a:rPr lang="en-US" sz="1600" dirty="0" err="1">
                <a:solidFill>
                  <a:srgbClr val="BF5B09"/>
                </a:solidFill>
              </a:rPr>
              <a:t>REx</a:t>
            </a:r>
            <a:endParaRPr lang="en-US" sz="1600" dirty="0">
              <a:solidFill>
                <a:srgbClr val="BF5B0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92040" y="2846070"/>
            <a:ext cx="679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F5B09"/>
                </a:solidFill>
              </a:rPr>
              <a:t>Euclid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Missions Employing </a:t>
            </a:r>
            <a:r>
              <a:rPr lang="en-US"/>
              <a:t>SIDECAR ASICs</a:t>
            </a:r>
            <a:endParaRPr lang="en-US" dirty="0"/>
          </a:p>
        </p:txBody>
      </p:sp>
      <p:pic>
        <p:nvPicPr>
          <p:cNvPr id="47108" name="Picture 4" descr="\\Mac\Home\Desktop\Screen Shot 2022-09-06 at 10.06.42 PM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6520" y="3246120"/>
            <a:ext cx="832784" cy="161163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269480" y="2708910"/>
            <a:ext cx="558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F5B09"/>
                </a:solidFill>
              </a:rPr>
              <a:t>Lucy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55080" y="2708910"/>
            <a:ext cx="924677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BF5B09"/>
                </a:solidFill>
              </a:rPr>
              <a:t>NEO 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BF5B09"/>
                </a:solidFill>
              </a:rPr>
              <a:t>Surveyor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A3A936E1-DB8D-4428-8217-25E3EE04B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142571882"/>
      </p:ext>
    </p:extLst>
  </p:cSld>
  <p:clrMapOvr>
    <a:masterClrMapping/>
  </p:clrMapOvr>
  <p:transition>
    <p:diamond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ACADIA </a:t>
            </a:r>
            <a:r>
              <a:rPr lang="en-US"/>
              <a:t>– Next </a:t>
            </a:r>
            <a:r>
              <a:rPr lang="en-US" dirty="0"/>
              <a:t>Generation ASIC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108710"/>
            <a:ext cx="8641080" cy="3703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Developed for the Nancy Grace Roman Telescope (RST) to provide improvements: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noise on bias voltages and currents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Higher signal-to-noise ratio in digitization chain (Preamps &amp; ADCs)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 RST specific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capabilities like on-the-fly bright pixel detection</a:t>
            </a:r>
            <a:endParaRPr kumimoji="0" lang="en-US" sz="23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40 Digitization Channels, each providing</a:t>
            </a: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Pre-amplifier with programmable gain, bandwidth, and feedback type (resistive or capacitive)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16-bit ADC, up to 1 MHz sample rate (3 – 5 MHz at 14-bit)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Digital processing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capability for adding/multiplying and threshold detection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 Analog bias outputs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12-bit Digital-to-Analog Converters with configurable output buffer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Programmable current sources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 bandgap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reference voltage  (operational across full temperature range)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32 Clock Inputs/Outputs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Custom Sequencer for Timing Generation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Programmable timing patterns with 47 simultaneous signals (32 external, 15 internal)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 set of instructions achieves fast learning curve and easy programming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Dedicated support structures like timers, DMA engines, and FIFO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Open Source Microcontroller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(MSP430) for applications that require more complex operations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69723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400" b="1" dirty="0"/>
              <a:t>SIC for </a:t>
            </a:r>
            <a:r>
              <a:rPr lang="en-US" sz="2800" b="1" dirty="0">
                <a:solidFill>
                  <a:srgbClr val="FF0000"/>
                </a:solidFill>
              </a:rPr>
              <a:t>C</a:t>
            </a:r>
            <a:r>
              <a:rPr lang="en-US" sz="2400" b="1" dirty="0"/>
              <a:t>ontrol </a:t>
            </a:r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400" b="1" dirty="0"/>
              <a:t>nd </a:t>
            </a:r>
            <a:r>
              <a:rPr lang="en-US" sz="2800" b="1" dirty="0">
                <a:solidFill>
                  <a:srgbClr val="FF0000"/>
                </a:solidFill>
              </a:rPr>
              <a:t>D</a:t>
            </a:r>
            <a:r>
              <a:rPr lang="en-US" sz="2400" b="1" dirty="0"/>
              <a:t>igitization of </a:t>
            </a:r>
            <a:r>
              <a:rPr lang="en-US" sz="2800" b="1" dirty="0">
                <a:solidFill>
                  <a:srgbClr val="FF0000"/>
                </a:solidFill>
              </a:rPr>
              <a:t>I</a:t>
            </a:r>
            <a:r>
              <a:rPr lang="en-US" sz="2400" b="1" dirty="0"/>
              <a:t>magers for </a:t>
            </a:r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400" b="1" dirty="0"/>
              <a:t>stronomy</a:t>
            </a:r>
          </a:p>
        </p:txBody>
      </p:sp>
      <p:pic>
        <p:nvPicPr>
          <p:cNvPr id="8" name="Picture 3" descr="\\psf\Home\Downloads\Wfirstprintstill2.png"/>
          <p:cNvPicPr>
            <a:picLocks noChangeAspect="1" noChangeArrowheads="1"/>
          </p:cNvPicPr>
          <p:nvPr/>
        </p:nvPicPr>
        <p:blipFill>
          <a:blip r:embed="rId2" cstate="print"/>
          <a:srcRect l="9901" t="9601" r="8101" b="11201"/>
          <a:stretch>
            <a:fillRect/>
          </a:stretch>
        </p:blipFill>
        <p:spPr bwMode="auto">
          <a:xfrm>
            <a:off x="6949440" y="1187580"/>
            <a:ext cx="1874520" cy="1018410"/>
          </a:xfrm>
          <a:prstGeom prst="rect">
            <a:avLst/>
          </a:prstGeom>
          <a:noFill/>
        </p:spPr>
      </p:pic>
      <p:pic>
        <p:nvPicPr>
          <p:cNvPr id="9" name="Picture 2" descr="\\Mac\Home\Desktop\Screen Shot 2022-09-06 at 10.42.41 P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2280" y="2388870"/>
            <a:ext cx="2099485" cy="2286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40880" y="2160270"/>
            <a:ext cx="1503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Packaged ACADIA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9C9E422-BC6E-41C0-8D6F-49F56BB7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463A663-057D-4EE5-8AE4-B5ED203FA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1186561630"/>
      </p:ext>
    </p:extLst>
  </p:cSld>
  <p:clrMapOvr>
    <a:masterClrMapping/>
  </p:clrMapOvr>
  <p:transition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ACADIA </a:t>
            </a:r>
            <a:r>
              <a:rPr lang="en-US" dirty="0" err="1"/>
              <a:t>Floorplan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" y="1334242"/>
            <a:ext cx="4434840" cy="334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Markus\Documents\Papers\SDW2017\ACADIA_Die_small.jpg"/>
          <p:cNvPicPr>
            <a:picLocks noChangeAspect="1" noChangeArrowheads="1"/>
          </p:cNvPicPr>
          <p:nvPr/>
        </p:nvPicPr>
        <p:blipFill>
          <a:blip r:embed="rId3" cstate="print"/>
          <a:srcRect t="-7815"/>
          <a:stretch>
            <a:fillRect/>
          </a:stretch>
        </p:blipFill>
        <p:spPr bwMode="auto">
          <a:xfrm>
            <a:off x="4709160" y="1200149"/>
            <a:ext cx="4252653" cy="3379418"/>
          </a:xfrm>
          <a:prstGeom prst="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440680" y="1108710"/>
            <a:ext cx="2651760" cy="3200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400" dirty="0"/>
              <a:t>Die size: 20.5mm x 15.1mm</a:t>
            </a:r>
          </a:p>
          <a:p>
            <a:pPr>
              <a:buNone/>
            </a:pPr>
            <a:endParaRPr lang="en-US" sz="1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800600" y="880110"/>
            <a:ext cx="4114800" cy="32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Micrograph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(stitched</a:t>
            </a:r>
            <a:r>
              <a:rPr kumimoji="0" lang="en-US" sz="1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from multiple smaller images)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08760" y="925830"/>
            <a:ext cx="2011680" cy="32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Block Diagram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0A1C6206-DBD7-4BCA-BF34-EA968578E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8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E7B4DDA-B8D4-4DBA-852A-0EF916E5C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2165411016"/>
      </p:ext>
    </p:extLst>
  </p:cSld>
  <p:clrMapOvr>
    <a:masterClrMapping/>
  </p:clrMapOvr>
  <p:transition>
    <p:diamond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" y="788670"/>
            <a:ext cx="5943600" cy="4023360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600"/>
              </a:spcBef>
            </a:pPr>
            <a:r>
              <a:rPr lang="en-US" sz="2900" dirty="0"/>
              <a:t>ACADIA </a:t>
            </a:r>
            <a:r>
              <a:rPr lang="en-US" sz="2900"/>
              <a:t>ASIC fully integrated into Roman Space Telescope (RST)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500" b="0"/>
              <a:t>18 H4RG detectors in WFI (Wide Field Instrument)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500" b="0"/>
              <a:t>18 ACADIA ASICs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500" b="0"/>
              <a:t>RST is in final integration and verification stages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500" b="0"/>
              <a:t>Launch scheduled for September 2026</a:t>
            </a:r>
            <a:endParaRPr lang="en-US" sz="2500" b="0" dirty="0"/>
          </a:p>
          <a:p>
            <a:pPr>
              <a:spcBef>
                <a:spcPts val="600"/>
              </a:spcBef>
            </a:pPr>
            <a:r>
              <a:rPr lang="en-US" sz="2900"/>
              <a:t>A new (final) revision has been completed</a:t>
            </a:r>
            <a:endParaRPr lang="en-US" sz="29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500" b="0"/>
              <a:t>Improved </a:t>
            </a:r>
            <a:r>
              <a:rPr lang="en-US" sz="2500" b="0" dirty="0"/>
              <a:t>some ADC DNL shortcomings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500" b="0"/>
              <a:t>Fixed </a:t>
            </a:r>
            <a:r>
              <a:rPr lang="en-US" sz="2500" b="0" dirty="0"/>
              <a:t>a handful of minor digital and </a:t>
            </a:r>
            <a:r>
              <a:rPr lang="en-US" sz="2500" b="0"/>
              <a:t>analog issues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500" b="0"/>
              <a:t>Limited testing so far, but everything looks good</a:t>
            </a:r>
            <a:endParaRPr lang="en-US" sz="2500" b="0" dirty="0"/>
          </a:p>
          <a:p>
            <a:r>
              <a:rPr lang="en-US" sz="2900"/>
              <a:t>ACADIA beyond Roman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500" b="0"/>
              <a:t>NASA GSFC will use left-over ACADIAs for some smaller missions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500" b="0"/>
              <a:t>Progress has been slow due to limited funding</a:t>
            </a:r>
          </a:p>
          <a:p>
            <a:r>
              <a:rPr lang="en-US" sz="2900"/>
              <a:t>Next important milestones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500" b="0"/>
              <a:t>Habitable World Observatory is moving ahead strongly</a:t>
            </a:r>
          </a:p>
          <a:p>
            <a:pPr lvl="2"/>
            <a:r>
              <a:rPr lang="en-US" sz="2200" b="0"/>
              <a:t>ACADIA considered as detector controller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500" b="0"/>
              <a:t>Develop lower cost ground-based packaged version</a:t>
            </a:r>
          </a:p>
          <a:p>
            <a:pPr lvl="2"/>
            <a:r>
              <a:rPr lang="en-US" sz="2200" b="0"/>
              <a:t>Interest from ground-based observatories</a:t>
            </a:r>
          </a:p>
          <a:p>
            <a:pPr lvl="2"/>
            <a:r>
              <a:rPr lang="en-US" sz="2200" b="0"/>
              <a:t>No time frame yet due to funding uncertainty</a:t>
            </a:r>
          </a:p>
          <a:p>
            <a:pPr lvl="1"/>
            <a:endParaRPr lang="en-US" b="0"/>
          </a:p>
          <a:p>
            <a:pPr lvl="1" algn="ctr"/>
            <a:endParaRPr lang="en-US" b="0" dirty="0"/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4618" y="64526"/>
            <a:ext cx="8229600" cy="586985"/>
          </a:xfrm>
        </p:spPr>
        <p:txBody>
          <a:bodyPr/>
          <a:lstStyle/>
          <a:p>
            <a:r>
              <a:rPr lang="en-US" dirty="0"/>
              <a:t>ACADIA </a:t>
            </a:r>
            <a:r>
              <a:rPr lang="en-US"/>
              <a:t>ASIC Status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6B4C4F-AE34-4247-AB1F-6E2618CB2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6" t="1144" r="25702" b="6999"/>
          <a:stretch/>
        </p:blipFill>
        <p:spPr>
          <a:xfrm>
            <a:off x="6812280" y="1154430"/>
            <a:ext cx="2194560" cy="333756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B092A0F-457C-4EF2-ABA8-8A9CBDF29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7720" y="1200150"/>
            <a:ext cx="2081953" cy="158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6756FC-FF49-4156-8F05-416B786556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5238">
            <a:off x="4414779" y="2749574"/>
            <a:ext cx="3367665" cy="1894312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55D591C-DD48-4EA6-8389-42BA029A0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960" y="4766310"/>
            <a:ext cx="2133600" cy="273844"/>
          </a:xfrm>
        </p:spPr>
        <p:txBody>
          <a:bodyPr/>
          <a:lstStyle/>
          <a:p>
            <a:pPr algn="r"/>
            <a:r>
              <a:rPr lang="en-US"/>
              <a:t>Slide </a:t>
            </a:r>
            <a:fld id="{D291DEBB-304E-4BB5-BC30-F7EA42CAF420}" type="slidenum">
              <a:rPr lang="en-US" smtClean="0"/>
              <a:pPr algn="r"/>
              <a:t>9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B48A3DE-6E83-4E03-802B-81F895B13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440" y="4766310"/>
            <a:ext cx="4343400" cy="273844"/>
          </a:xfrm>
        </p:spPr>
        <p:txBody>
          <a:bodyPr/>
          <a:lstStyle/>
          <a:p>
            <a:pPr algn="ctr"/>
            <a:r>
              <a:rPr lang="en-US"/>
              <a:t>IRIS - InfraRed Detectors In Space, March 2026</a:t>
            </a:r>
          </a:p>
        </p:txBody>
      </p:sp>
    </p:spTree>
    <p:extLst>
      <p:ext uri="{BB962C8B-B14F-4D97-AF65-F5344CB8AC3E}">
        <p14:creationId xmlns:p14="http://schemas.microsoft.com/office/powerpoint/2010/main" val="345796104"/>
      </p:ext>
    </p:extLst>
  </p:cSld>
  <p:clrMapOvr>
    <a:masterClrMapping/>
  </p:clrMapOvr>
  <p:transition>
    <p:diamond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19332</TotalTime>
  <Words>2770</Words>
  <Application>Microsoft Office PowerPoint</Application>
  <PresentationFormat>On-screen Show (16:9)</PresentationFormat>
  <Paragraphs>406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Open Sans</vt:lpstr>
      <vt:lpstr>Times</vt:lpstr>
      <vt:lpstr>Office Theme</vt:lpstr>
      <vt:lpstr>Technology Development at Markury Scientific: Detectors, ASICs &amp; Electronics</vt:lpstr>
      <vt:lpstr>Outline</vt:lpstr>
      <vt:lpstr>ASICs  for  Scientific Detectors</vt:lpstr>
      <vt:lpstr>SIDECAR ASIC</vt:lpstr>
      <vt:lpstr>ASIC Floorplan and Micrograph </vt:lpstr>
      <vt:lpstr>Missions Employing SIDECAR ASICs</vt:lpstr>
      <vt:lpstr>ACADIA – Next Generation ASIC</vt:lpstr>
      <vt:lpstr>ACADIA Floorplan</vt:lpstr>
      <vt:lpstr>ACADIA ASIC Status</vt:lpstr>
      <vt:lpstr>Preamp &amp; ADC Combined Noise Comparison</vt:lpstr>
      <vt:lpstr>Voltage Bias Noise</vt:lpstr>
      <vt:lpstr>PowerPoint Presentation</vt:lpstr>
      <vt:lpstr>Shorted Input Results from 4x FALCON (32 channels)</vt:lpstr>
      <vt:lpstr>FALCON ASIC Development Status</vt:lpstr>
      <vt:lpstr>Improving Detector Performance Optimized Readout Techniques</vt:lpstr>
      <vt:lpstr>Exploring Increase in Readout Speed</vt:lpstr>
      <vt:lpstr>Test Results with Increased Readout Speed</vt:lpstr>
      <vt:lpstr>Improving Duty Cycle and Dynamic Range</vt:lpstr>
      <vt:lpstr>Test Results from NEO Surveyor ConOps</vt:lpstr>
      <vt:lpstr>Windowing with Low Noise</vt:lpstr>
      <vt:lpstr>Test Data from ARIEL-AIRS Window Mode</vt:lpstr>
      <vt:lpstr>Guide Mode Implementation</vt:lpstr>
      <vt:lpstr>Guide Mode Data Without Artifacts</vt:lpstr>
      <vt:lpstr>Simplified Guide Mode </vt:lpstr>
      <vt:lpstr>Control Electronics</vt:lpstr>
      <vt:lpstr>MCE - Multi-ASIC Control Electronics</vt:lpstr>
      <vt:lpstr>Multi-ASIC Control Electronics in Operation</vt:lpstr>
      <vt:lpstr>MACIE – Multi-purpose ASIC Control and Interface Electronics</vt:lpstr>
      <vt:lpstr>Multi-MACIE Options &amp; MACIE Kit</vt:lpstr>
      <vt:lpstr>MACIE in Space</vt:lpstr>
      <vt:lpstr>PowerPoint Presentation</vt:lpstr>
    </vt:vector>
  </TitlesOfParts>
  <Company>Markury Scientific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Architecture and Operations Concept for the Advanced Camera for Surveys Repair</dc:title>
  <dc:creator>Markus Loose</dc:creator>
  <cp:lastModifiedBy>Markus Loose</cp:lastModifiedBy>
  <cp:revision>299</cp:revision>
  <dcterms:created xsi:type="dcterms:W3CDTF">2009-09-14T05:50:25Z</dcterms:created>
  <dcterms:modified xsi:type="dcterms:W3CDTF">2026-03-08T19:02:18Z</dcterms:modified>
</cp:coreProperties>
</file>