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7"/>
  </p:notesMasterIdLst>
  <p:sldIdLst>
    <p:sldId id="256" r:id="rId2"/>
    <p:sldId id="304" r:id="rId3"/>
    <p:sldId id="288" r:id="rId4"/>
    <p:sldId id="282" r:id="rId5"/>
    <p:sldId id="289" r:id="rId6"/>
    <p:sldId id="290" r:id="rId7"/>
    <p:sldId id="260" r:id="rId8"/>
    <p:sldId id="291" r:id="rId9"/>
    <p:sldId id="306" r:id="rId10"/>
    <p:sldId id="287" r:id="rId11"/>
    <p:sldId id="299" r:id="rId12"/>
    <p:sldId id="261" r:id="rId13"/>
    <p:sldId id="276" r:id="rId14"/>
    <p:sldId id="284" r:id="rId15"/>
    <p:sldId id="279" r:id="rId16"/>
    <p:sldId id="277" r:id="rId17"/>
    <p:sldId id="296" r:id="rId18"/>
    <p:sldId id="265" r:id="rId19"/>
    <p:sldId id="305" r:id="rId20"/>
    <p:sldId id="267" r:id="rId21"/>
    <p:sldId id="268" r:id="rId22"/>
    <p:sldId id="269" r:id="rId23"/>
    <p:sldId id="270" r:id="rId24"/>
    <p:sldId id="271" r:id="rId25"/>
    <p:sldId id="273" r:id="rId26"/>
    <p:sldId id="274" r:id="rId27"/>
    <p:sldId id="285" r:id="rId28"/>
    <p:sldId id="308" r:id="rId29"/>
    <p:sldId id="292" r:id="rId30"/>
    <p:sldId id="263" r:id="rId31"/>
    <p:sldId id="264" r:id="rId32"/>
    <p:sldId id="262" r:id="rId33"/>
    <p:sldId id="297" r:id="rId34"/>
    <p:sldId id="300" r:id="rId35"/>
    <p:sldId id="293" r:id="rId36"/>
    <p:sldId id="280" r:id="rId37"/>
    <p:sldId id="303" r:id="rId38"/>
    <p:sldId id="283" r:id="rId39"/>
    <p:sldId id="302" r:id="rId40"/>
    <p:sldId id="301" r:id="rId41"/>
    <p:sldId id="294" r:id="rId42"/>
    <p:sldId id="281" r:id="rId43"/>
    <p:sldId id="295" r:id="rId44"/>
    <p:sldId id="286" r:id="rId45"/>
    <p:sldId id="307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70"/>
    <p:restoredTop sz="94521"/>
  </p:normalViewPr>
  <p:slideViewPr>
    <p:cSldViewPr snapToGrid="0">
      <p:cViewPr>
        <p:scale>
          <a:sx n="102" d="100"/>
          <a:sy n="102" d="100"/>
        </p:scale>
        <p:origin x="1408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375CD9-887E-0D48-939E-1B286518BC0D}" type="datetimeFigureOut">
              <a:rPr lang="en-US" smtClean="0"/>
              <a:t>3/5/26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BFFC38-08C6-2D4B-B84B-EBAA43748F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568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11D184-18FD-1846-A246-0ECC55B39DBA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359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BFFC38-08C6-2D4B-B84B-EBAA43748F12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506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BFFC38-08C6-2D4B-B84B-EBAA43748F12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308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F261A-8E13-3D54-CB6B-3360A56BA8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CA4833-C9DD-E4FE-ADB7-F570F262AC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CCDD0D-879F-DDAA-9784-1592D0860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7DB5C-3283-B54A-BEB0-2FE0EA1A39A8}" type="datetimeFigureOut">
              <a:rPr lang="en-US" smtClean="0"/>
              <a:t>3/5/26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DBD35F-D092-42CB-7669-FDADDFBCB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EF63D1-F899-ACCC-3403-2ACCF85C6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F7CE3-3120-A343-A5A6-AF7F5076D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073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A1439-869D-0058-69EE-9EF0E5E67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B6C4DF-3DF0-5ACB-93E7-EA98842B55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9C1BEB-18AF-1FF0-DB77-A81B5EAE7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7DB5C-3283-B54A-BEB0-2FE0EA1A39A8}" type="datetimeFigureOut">
              <a:rPr lang="en-US" smtClean="0"/>
              <a:t>3/5/26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059816-9FD5-62D2-771E-5503CA00B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EC4629-5D8C-9122-6CC8-D0E8672C6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F7CE3-3120-A343-A5A6-AF7F5076D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659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6D60D8-C52C-1771-82A8-9CE56EE33B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2A9C40-8171-12BB-2A6A-4F8F717220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56DCD8-354E-C294-23EF-843198272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7DB5C-3283-B54A-BEB0-2FE0EA1A39A8}" type="datetimeFigureOut">
              <a:rPr lang="en-US" smtClean="0"/>
              <a:t>3/5/26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B767A3-210C-1A26-C87E-DA8E00EEE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14BAAD-C879-355A-BCCB-9809F46C2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F7CE3-3120-A343-A5A6-AF7F5076D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07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28848-F344-119D-BE30-222278843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E2988-D426-B93F-77E5-717BE94D2D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9D98BC-903C-DFA1-03FB-8F400E551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7DB5C-3283-B54A-BEB0-2FE0EA1A39A8}" type="datetimeFigureOut">
              <a:rPr lang="en-US" smtClean="0"/>
              <a:t>3/5/26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EEFCD-3782-A33B-1192-A92995B64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9191D3-C325-10EC-14AD-48C5706A9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F7CE3-3120-A343-A5A6-AF7F5076D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941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2576F-BDD4-A97E-A819-4A111BA5D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B70E37-A84D-1A3E-6BF1-5837112D1E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741F0A-984F-A95C-F4E9-507991BBD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7DB5C-3283-B54A-BEB0-2FE0EA1A39A8}" type="datetimeFigureOut">
              <a:rPr lang="en-US" smtClean="0"/>
              <a:t>3/5/26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9E453F-CC8A-933C-B653-2EDDFC533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CC7C52-533D-C452-A507-CE3242DFB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F7CE3-3120-A343-A5A6-AF7F5076D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570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D87BB-5938-ADF9-C09F-84A23ECE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B176E-2DBE-2CFF-F12F-EA02E435EE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FF7D17-10CF-B699-E3D2-C446DAD58A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6205A3-5B05-E966-FDF1-9748375EA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7DB5C-3283-B54A-BEB0-2FE0EA1A39A8}" type="datetimeFigureOut">
              <a:rPr lang="en-US" smtClean="0"/>
              <a:t>3/5/26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19B4CC-69C7-DA94-0425-8EC4C6176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0C5C6B-4E14-3107-3109-1AB95B936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F7CE3-3120-A343-A5A6-AF7F5076D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922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15261-B066-B688-52FF-AB1AAC0F2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3C9858-2295-967A-1836-DD6CD312E7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52AF6A-41DB-446C-D5BE-97F7DFABB2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4A9BF0-B8B4-C02A-3495-E0B298F36E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B26EF-000C-6049-1A18-FF312D4F3C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6D7F42-6E70-072C-3A5C-BE7F60A37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7DB5C-3283-B54A-BEB0-2FE0EA1A39A8}" type="datetimeFigureOut">
              <a:rPr lang="en-US" smtClean="0"/>
              <a:t>3/5/26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3F236E-CCDD-1F52-7492-0C1C7190E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4A5292-97DE-1D6B-3A2E-6FE18B28D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F7CE3-3120-A343-A5A6-AF7F5076D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347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36E5C-BE12-D1D7-AA20-9F04C3ABB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9733D-E15D-FCA9-AD0B-A7A476151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7DB5C-3283-B54A-BEB0-2FE0EA1A39A8}" type="datetimeFigureOut">
              <a:rPr lang="en-US" smtClean="0"/>
              <a:t>3/5/26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EED28C-034B-EAD7-A8D2-986462255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69E968-59F9-C8E7-87C8-CF0322718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F7CE3-3120-A343-A5A6-AF7F5076D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255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ECC45E-C61D-5B7A-8937-5B33A54DC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7DB5C-3283-B54A-BEB0-2FE0EA1A39A8}" type="datetimeFigureOut">
              <a:rPr lang="en-US" smtClean="0"/>
              <a:t>3/5/26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1F933A-FD2A-3DB1-8D4B-B8E38A31F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BE0289-59C1-CFE0-F0E5-78F9C19A4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F7CE3-3120-A343-A5A6-AF7F5076D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970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C3EF4-5039-F800-B256-B3E97BD53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0C2D3F-90AC-E786-B188-97ED6D9178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CDF1ED-E559-6AF2-161E-314816EA6C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265FD5-A598-853E-8696-6BE8793EB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7DB5C-3283-B54A-BEB0-2FE0EA1A39A8}" type="datetimeFigureOut">
              <a:rPr lang="en-US" smtClean="0"/>
              <a:t>3/5/26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E2CA16-7F93-A9DD-4465-72D41E197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7C074A-C656-EB8D-68EB-3E18D0E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F7CE3-3120-A343-A5A6-AF7F5076D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775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5DD6D-12C9-351E-49D5-99C65648C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1F12E2-D94B-4402-F165-E2213B8283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235500-2BE4-FF84-2766-01C6E4CF50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AC8706-E169-B944-24FB-96DC4ABBA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7DB5C-3283-B54A-BEB0-2FE0EA1A39A8}" type="datetimeFigureOut">
              <a:rPr lang="en-US" smtClean="0"/>
              <a:t>3/5/26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F0C508-DFE5-1538-BBE6-99BE0C5B2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9917BB-FB7E-E37C-9AD2-D47F0A756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F7CE3-3120-A343-A5A6-AF7F5076D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279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003E14-1642-B725-C134-E014B7696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DFDDAA-3E4B-BF01-1ECC-0715A195D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F8EE4-6F2D-59E6-8DD3-504C9D658C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F7DB5C-3283-B54A-BEB0-2FE0EA1A39A8}" type="datetimeFigureOut">
              <a:rPr lang="en-US" smtClean="0"/>
              <a:t>3/5/26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A18B75-37E3-860D-96EE-E7602EB08B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8EB57B-389C-CA0D-FF25-626C3086C5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9F7CE3-3120-A343-A5A6-AF7F5076D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531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image" Target="../media/image35.png"/><Relationship Id="rId4" Type="http://schemas.openxmlformats.org/officeDocument/2006/relationships/notesSlide" Target="../notesSlides/notesSlide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2FD9A-FCB6-60D0-C9A9-C4536C4ADB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Reaching the ultimate read noise with an advanced pipeline (JWST)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555B13-BD61-C471-17F8-A5137C68B8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Michael Regan and Eddie Bergeron</a:t>
            </a:r>
          </a:p>
          <a:p>
            <a:r>
              <a:rPr lang="en-US" dirty="0"/>
              <a:t>And the GARDEN team</a:t>
            </a:r>
          </a:p>
        </p:txBody>
      </p:sp>
    </p:spTree>
    <p:extLst>
      <p:ext uri="{BB962C8B-B14F-4D97-AF65-F5344CB8AC3E}">
        <p14:creationId xmlns:p14="http://schemas.microsoft.com/office/powerpoint/2010/main" val="800169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C8C5A-C9D5-52B8-2802-FC16B7AB0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Detector 1 Pipeline – </a:t>
            </a:r>
            <a:br>
              <a:rPr lang="en-US" dirty="0"/>
            </a:br>
            <a:r>
              <a:rPr lang="en-US" dirty="0"/>
              <a:t>Removes detector effects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C233F6-9365-1F9A-4447-CAEFA1531897}"/>
              </a:ext>
            </a:extLst>
          </p:cNvPr>
          <p:cNvSpPr txBox="1"/>
          <p:nvPr/>
        </p:nvSpPr>
        <p:spPr>
          <a:xfrm>
            <a:off x="1590805" y="2705622"/>
            <a:ext cx="47918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Red borders are updated files or pipeline steps</a:t>
            </a:r>
          </a:p>
          <a:p>
            <a:endParaRPr lang="en-US" dirty="0"/>
          </a:p>
          <a:p>
            <a:r>
              <a:rPr lang="en-US" dirty="0"/>
              <a:t>Thick borders are new steps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6A59B7-3F49-E9DE-6A9B-9124F9E8D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2636" y="199952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143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68378-D82D-85FA-AF83-15AC3F6C8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302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000" dirty="0"/>
              <a:t>Persistence</a:t>
            </a:r>
          </a:p>
        </p:txBody>
      </p:sp>
    </p:spTree>
    <p:extLst>
      <p:ext uri="{BB962C8B-B14F-4D97-AF65-F5344CB8AC3E}">
        <p14:creationId xmlns:p14="http://schemas.microsoft.com/office/powerpoint/2010/main" val="21306648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7BCFE66-AA17-47AC-12BB-E51BF6FBB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416" y="387600"/>
            <a:ext cx="10515600" cy="1325563"/>
          </a:xfrm>
        </p:spPr>
        <p:txBody>
          <a:bodyPr/>
          <a:lstStyle/>
          <a:p>
            <a:r>
              <a:rPr lang="en-US" dirty="0"/>
              <a:t>Persistence Model</a:t>
            </a:r>
          </a:p>
        </p:txBody>
      </p:sp>
      <p:sp>
        <p:nvSpPr>
          <p:cNvPr id="5" name="Rectangle 2" descr="Large confetti">
            <a:extLst>
              <a:ext uri="{FF2B5EF4-FFF2-40B4-BE49-F238E27FC236}">
                <a16:creationId xmlns:a16="http://schemas.microsoft.com/office/drawing/2014/main" id="{3B095D4D-2E1D-B455-56E9-370E70A933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9905" y="4471004"/>
            <a:ext cx="1600200" cy="1135063"/>
          </a:xfrm>
          <a:prstGeom prst="rect">
            <a:avLst/>
          </a:prstGeom>
          <a:pattFill prst="lgConfetti">
            <a:fgClr>
              <a:srgbClr val="FF66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ctangle 2" descr="Large confetti">
            <a:extLst>
              <a:ext uri="{FF2B5EF4-FFF2-40B4-BE49-F238E27FC236}">
                <a16:creationId xmlns:a16="http://schemas.microsoft.com/office/drawing/2014/main" id="{6D9D66AE-BA43-9B41-24C2-B3EB40FD9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6505" y="4461479"/>
            <a:ext cx="1600200" cy="1135063"/>
          </a:xfrm>
          <a:prstGeom prst="rect">
            <a:avLst/>
          </a:prstGeom>
          <a:pattFill prst="lgConfetti">
            <a:fgClr>
              <a:srgbClr val="FF66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3F0142F-55F6-EA72-3271-43CE4DFA74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9905" y="4082067"/>
            <a:ext cx="1600200" cy="1524000"/>
          </a:xfrm>
          <a:prstGeom prst="rect">
            <a:avLst/>
          </a:prstGeom>
          <a:solidFill>
            <a:srgbClr val="FF99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Rectangle 4" descr="Dashed horizontal">
            <a:extLst>
              <a:ext uri="{FF2B5EF4-FFF2-40B4-BE49-F238E27FC236}">
                <a16:creationId xmlns:a16="http://schemas.microsoft.com/office/drawing/2014/main" id="{2AED6200-CDF6-2633-6145-AFCBFEC4EE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9905" y="2558067"/>
            <a:ext cx="1600200" cy="1066800"/>
          </a:xfrm>
          <a:prstGeom prst="rect">
            <a:avLst/>
          </a:prstGeom>
          <a:pattFill prst="dashHorz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Rectangle 4" descr="Dashed horizontal">
            <a:extLst>
              <a:ext uri="{FF2B5EF4-FFF2-40B4-BE49-F238E27FC236}">
                <a16:creationId xmlns:a16="http://schemas.microsoft.com/office/drawing/2014/main" id="{DF7FEE11-46DA-E9B8-27C6-A7B515639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9680" y="2558067"/>
            <a:ext cx="1600200" cy="1066800"/>
          </a:xfrm>
          <a:prstGeom prst="rect">
            <a:avLst/>
          </a:prstGeom>
          <a:pattFill prst="dashHorz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78FB300F-6B22-F7F2-0CE1-B25726B328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9905" y="2558067"/>
            <a:ext cx="1600200" cy="1524000"/>
          </a:xfrm>
          <a:prstGeom prst="rect">
            <a:avLst/>
          </a:prstGeom>
          <a:solidFill>
            <a:srgbClr val="339966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Text Box 12">
            <a:extLst>
              <a:ext uri="{FF2B5EF4-FFF2-40B4-BE49-F238E27FC236}">
                <a16:creationId xmlns:a16="http://schemas.microsoft.com/office/drawing/2014/main" id="{CA55D44B-89E2-4509-AF61-C8C0DB1589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2955" y="3788379"/>
            <a:ext cx="12192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1600" dirty="0">
                <a:solidFill>
                  <a:srgbClr val="FFFFFF"/>
                </a:solidFill>
              </a:rPr>
              <a:t>Depletion</a:t>
            </a:r>
            <a:r>
              <a:rPr lang="en-US" sz="1600" dirty="0"/>
              <a:t> </a:t>
            </a:r>
            <a:r>
              <a:rPr lang="en-US" sz="1600" dirty="0">
                <a:solidFill>
                  <a:schemeClr val="bg1"/>
                </a:solidFill>
              </a:rPr>
              <a:t>Region</a:t>
            </a:r>
          </a:p>
        </p:txBody>
      </p:sp>
      <p:sp>
        <p:nvSpPr>
          <p:cNvPr id="12" name="Text Box 14">
            <a:extLst>
              <a:ext uri="{FF2B5EF4-FFF2-40B4-BE49-F238E27FC236}">
                <a16:creationId xmlns:a16="http://schemas.microsoft.com/office/drawing/2014/main" id="{9B57FFFF-B858-42B6-A71C-A13CF63669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9680" y="5391754"/>
            <a:ext cx="9906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eaLnBrk="1" hangingPunct="1">
              <a:spcBef>
                <a:spcPct val="50000"/>
              </a:spcBef>
              <a:defRPr/>
            </a:pPr>
            <a:r>
              <a:rPr lang="en-US" sz="1600" dirty="0">
                <a:solidFill>
                  <a:srgbClr val="FFFFFF"/>
                </a:solidFill>
              </a:rPr>
              <a:t>Mobile holes</a:t>
            </a:r>
          </a:p>
        </p:txBody>
      </p:sp>
      <p:sp>
        <p:nvSpPr>
          <p:cNvPr id="13" name="Text Box 16">
            <a:extLst>
              <a:ext uri="{FF2B5EF4-FFF2-40B4-BE49-F238E27FC236}">
                <a16:creationId xmlns:a16="http://schemas.microsoft.com/office/drawing/2014/main" id="{5801CB4B-FA9C-8A2D-20CE-9C691F4407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6180" y="3024792"/>
            <a:ext cx="112077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1600" dirty="0">
                <a:solidFill>
                  <a:srgbClr val="FFFFFF"/>
                </a:solidFill>
              </a:rPr>
              <a:t>Mobile electrons</a:t>
            </a:r>
          </a:p>
        </p:txBody>
      </p:sp>
      <p:sp>
        <p:nvSpPr>
          <p:cNvPr id="14" name="Oval 6">
            <a:extLst>
              <a:ext uri="{FF2B5EF4-FFF2-40B4-BE49-F238E27FC236}">
                <a16:creationId xmlns:a16="http://schemas.microsoft.com/office/drawing/2014/main" id="{1EEC67AE-9B2B-2DAE-FE9F-DDC01FEE4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6930" y="3396267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15" name="Oval 7">
            <a:extLst>
              <a:ext uri="{FF2B5EF4-FFF2-40B4-BE49-F238E27FC236}">
                <a16:creationId xmlns:a16="http://schemas.microsoft.com/office/drawing/2014/main" id="{4D54414E-902A-DEEE-1C78-4B067FE804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4130" y="3472467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16" name="Oval 8">
            <a:extLst>
              <a:ext uri="{FF2B5EF4-FFF2-40B4-BE49-F238E27FC236}">
                <a16:creationId xmlns:a16="http://schemas.microsoft.com/office/drawing/2014/main" id="{334437D9-9144-41B3-4487-F932058879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1330" y="3396267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17" name="Oval 9">
            <a:extLst>
              <a:ext uri="{FF2B5EF4-FFF2-40B4-BE49-F238E27FC236}">
                <a16:creationId xmlns:a16="http://schemas.microsoft.com/office/drawing/2014/main" id="{A5F52E9F-718A-4E44-15E0-B361671555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8330" y="4539267"/>
            <a:ext cx="152400" cy="1524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18" name="Oval 10">
            <a:extLst>
              <a:ext uri="{FF2B5EF4-FFF2-40B4-BE49-F238E27FC236}">
                <a16:creationId xmlns:a16="http://schemas.microsoft.com/office/drawing/2014/main" id="{1E435934-1BF6-78E6-1BD0-F79F88A5A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4105" y="4496404"/>
            <a:ext cx="152400" cy="1524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19" name="Oval 11">
            <a:extLst>
              <a:ext uri="{FF2B5EF4-FFF2-40B4-BE49-F238E27FC236}">
                <a16:creationId xmlns:a16="http://schemas.microsoft.com/office/drawing/2014/main" id="{BECEC705-C461-BAD2-62DA-8FEA6CE561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6530" y="4463067"/>
            <a:ext cx="152400" cy="1524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grpSp>
        <p:nvGrpSpPr>
          <p:cNvPr id="20" name="Group 22">
            <a:extLst>
              <a:ext uri="{FF2B5EF4-FFF2-40B4-BE49-F238E27FC236}">
                <a16:creationId xmlns:a16="http://schemas.microsoft.com/office/drawing/2014/main" id="{F930FC88-ADD7-AD7F-A8DD-782470972E5B}"/>
              </a:ext>
            </a:extLst>
          </p:cNvPr>
          <p:cNvGrpSpPr>
            <a:grpSpLocks/>
          </p:cNvGrpSpPr>
          <p:nvPr/>
        </p:nvGrpSpPr>
        <p:grpSpPr bwMode="auto">
          <a:xfrm>
            <a:off x="4548505" y="2786667"/>
            <a:ext cx="1143000" cy="457200"/>
            <a:chOff x="1200" y="912"/>
            <a:chExt cx="720" cy="288"/>
          </a:xfrm>
        </p:grpSpPr>
        <p:sp>
          <p:nvSpPr>
            <p:cNvPr id="21" name="Oval 23">
              <a:extLst>
                <a:ext uri="{FF2B5EF4-FFF2-40B4-BE49-F238E27FC236}">
                  <a16:creationId xmlns:a16="http://schemas.microsoft.com/office/drawing/2014/main" id="{ED3A0152-BC9E-DB3B-67FE-1CF7263A39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1104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-</a:t>
              </a:r>
            </a:p>
          </p:txBody>
        </p:sp>
        <p:sp>
          <p:nvSpPr>
            <p:cNvPr id="22" name="Oval 24">
              <a:extLst>
                <a:ext uri="{FF2B5EF4-FFF2-40B4-BE49-F238E27FC236}">
                  <a16:creationId xmlns:a16="http://schemas.microsoft.com/office/drawing/2014/main" id="{72AA8DAB-B445-C468-D53D-5E4734920C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960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-</a:t>
              </a:r>
            </a:p>
          </p:txBody>
        </p:sp>
        <p:sp>
          <p:nvSpPr>
            <p:cNvPr id="23" name="Oval 25">
              <a:extLst>
                <a:ext uri="{FF2B5EF4-FFF2-40B4-BE49-F238E27FC236}">
                  <a16:creationId xmlns:a16="http://schemas.microsoft.com/office/drawing/2014/main" id="{FA81774F-A765-4AAB-1284-A99F6E43F7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2" y="1008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-</a:t>
              </a:r>
            </a:p>
          </p:txBody>
        </p:sp>
        <p:sp>
          <p:nvSpPr>
            <p:cNvPr id="24" name="Oval 26">
              <a:extLst>
                <a:ext uri="{FF2B5EF4-FFF2-40B4-BE49-F238E27FC236}">
                  <a16:creationId xmlns:a16="http://schemas.microsoft.com/office/drawing/2014/main" id="{B0CCC01B-2161-F330-057C-E98FB88B62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" y="91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-</a:t>
              </a:r>
            </a:p>
          </p:txBody>
        </p:sp>
        <p:sp>
          <p:nvSpPr>
            <p:cNvPr id="25" name="Oval 27">
              <a:extLst>
                <a:ext uri="{FF2B5EF4-FFF2-40B4-BE49-F238E27FC236}">
                  <a16:creationId xmlns:a16="http://schemas.microsoft.com/office/drawing/2014/main" id="{FAD01BCA-54E7-54D5-8642-F9B22B2F1C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1104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-</a:t>
              </a:r>
            </a:p>
          </p:txBody>
        </p:sp>
      </p:grpSp>
      <p:grpSp>
        <p:nvGrpSpPr>
          <p:cNvPr id="26" name="Group 28">
            <a:extLst>
              <a:ext uri="{FF2B5EF4-FFF2-40B4-BE49-F238E27FC236}">
                <a16:creationId xmlns:a16="http://schemas.microsoft.com/office/drawing/2014/main" id="{60D46C01-15E2-1717-E97D-F0E43D179301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4624705" y="4844067"/>
            <a:ext cx="1143000" cy="457200"/>
            <a:chOff x="1200" y="3312"/>
            <a:chExt cx="720" cy="288"/>
          </a:xfrm>
        </p:grpSpPr>
        <p:sp>
          <p:nvSpPr>
            <p:cNvPr id="27" name="Oval 29">
              <a:extLst>
                <a:ext uri="{FF2B5EF4-FFF2-40B4-BE49-F238E27FC236}">
                  <a16:creationId xmlns:a16="http://schemas.microsoft.com/office/drawing/2014/main" id="{F490781B-1C7F-6D8F-2A89-6515EC8E21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3504"/>
              <a:ext cx="96" cy="96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+</a:t>
              </a:r>
            </a:p>
          </p:txBody>
        </p:sp>
        <p:sp>
          <p:nvSpPr>
            <p:cNvPr id="28" name="Oval 30">
              <a:extLst>
                <a:ext uri="{FF2B5EF4-FFF2-40B4-BE49-F238E27FC236}">
                  <a16:creationId xmlns:a16="http://schemas.microsoft.com/office/drawing/2014/main" id="{9DE63147-76DC-837F-4A96-54E5ED7A5A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3360"/>
              <a:ext cx="96" cy="96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+</a:t>
              </a:r>
            </a:p>
          </p:txBody>
        </p:sp>
        <p:sp>
          <p:nvSpPr>
            <p:cNvPr id="29" name="Oval 31">
              <a:extLst>
                <a:ext uri="{FF2B5EF4-FFF2-40B4-BE49-F238E27FC236}">
                  <a16:creationId xmlns:a16="http://schemas.microsoft.com/office/drawing/2014/main" id="{012CE20C-894F-56BB-9647-F375A59D27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2" y="3408"/>
              <a:ext cx="96" cy="96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+</a:t>
              </a:r>
            </a:p>
          </p:txBody>
        </p:sp>
        <p:sp>
          <p:nvSpPr>
            <p:cNvPr id="30" name="Oval 32">
              <a:extLst>
                <a:ext uri="{FF2B5EF4-FFF2-40B4-BE49-F238E27FC236}">
                  <a16:creationId xmlns:a16="http://schemas.microsoft.com/office/drawing/2014/main" id="{8965699B-E1AD-38FF-6B1B-D6CFDFA4F8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" y="3312"/>
              <a:ext cx="96" cy="96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+</a:t>
              </a:r>
            </a:p>
          </p:txBody>
        </p:sp>
        <p:sp>
          <p:nvSpPr>
            <p:cNvPr id="31" name="Oval 33">
              <a:extLst>
                <a:ext uri="{FF2B5EF4-FFF2-40B4-BE49-F238E27FC236}">
                  <a16:creationId xmlns:a16="http://schemas.microsoft.com/office/drawing/2014/main" id="{E716BFE4-D714-367A-6789-781BDE2885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3504"/>
              <a:ext cx="96" cy="96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+</a:t>
              </a:r>
            </a:p>
          </p:txBody>
        </p:sp>
      </p:grpSp>
      <p:sp>
        <p:nvSpPr>
          <p:cNvPr id="32" name="Rectangle 100" descr="Large confetti">
            <a:extLst>
              <a:ext uri="{FF2B5EF4-FFF2-40B4-BE49-F238E27FC236}">
                <a16:creationId xmlns:a16="http://schemas.microsoft.com/office/drawing/2014/main" id="{AFB343A7-96A1-DB12-C01D-5DE6C3D1A1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4905" y="4702779"/>
            <a:ext cx="1600200" cy="914400"/>
          </a:xfrm>
          <a:prstGeom prst="rect">
            <a:avLst/>
          </a:prstGeom>
          <a:pattFill prst="lgConfetti">
            <a:fgClr>
              <a:srgbClr val="FF66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3" name="Rectangle 101">
            <a:extLst>
              <a:ext uri="{FF2B5EF4-FFF2-40B4-BE49-F238E27FC236}">
                <a16:creationId xmlns:a16="http://schemas.microsoft.com/office/drawing/2014/main" id="{EAD76B80-F438-BA31-A5C8-8599546887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4905" y="4082067"/>
            <a:ext cx="1600200" cy="1524000"/>
          </a:xfrm>
          <a:prstGeom prst="rect">
            <a:avLst/>
          </a:prstGeom>
          <a:solidFill>
            <a:srgbClr val="FF99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4" name="Rectangle 102" descr="Dashed horizontal">
            <a:extLst>
              <a:ext uri="{FF2B5EF4-FFF2-40B4-BE49-F238E27FC236}">
                <a16:creationId xmlns:a16="http://schemas.microsoft.com/office/drawing/2014/main" id="{E19144DA-1162-D029-76F2-2DF55A6525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4905" y="2569179"/>
            <a:ext cx="1600200" cy="838200"/>
          </a:xfrm>
          <a:prstGeom prst="rect">
            <a:avLst/>
          </a:prstGeom>
          <a:pattFill prst="dashHorz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5" name="Rectangle 103">
            <a:extLst>
              <a:ext uri="{FF2B5EF4-FFF2-40B4-BE49-F238E27FC236}">
                <a16:creationId xmlns:a16="http://schemas.microsoft.com/office/drawing/2014/main" id="{DE86C568-AA24-E3A4-7A4F-04CD0B6B0C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4905" y="2569179"/>
            <a:ext cx="1600200" cy="1524000"/>
          </a:xfrm>
          <a:prstGeom prst="rect">
            <a:avLst/>
          </a:prstGeom>
          <a:solidFill>
            <a:srgbClr val="339966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grpSp>
        <p:nvGrpSpPr>
          <p:cNvPr id="36" name="Group 110">
            <a:extLst>
              <a:ext uri="{FF2B5EF4-FFF2-40B4-BE49-F238E27FC236}">
                <a16:creationId xmlns:a16="http://schemas.microsoft.com/office/drawing/2014/main" id="{39E6D709-C10E-3619-E811-376D16920D47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2686368" y="4855179"/>
            <a:ext cx="1143000" cy="457200"/>
            <a:chOff x="1200" y="3312"/>
            <a:chExt cx="720" cy="288"/>
          </a:xfrm>
        </p:grpSpPr>
        <p:sp>
          <p:nvSpPr>
            <p:cNvPr id="37" name="Oval 111">
              <a:extLst>
                <a:ext uri="{FF2B5EF4-FFF2-40B4-BE49-F238E27FC236}">
                  <a16:creationId xmlns:a16="http://schemas.microsoft.com/office/drawing/2014/main" id="{394B51E6-AF19-0E5F-9AA8-A33FFE9978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3504"/>
              <a:ext cx="96" cy="96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+</a:t>
              </a:r>
            </a:p>
          </p:txBody>
        </p:sp>
        <p:sp>
          <p:nvSpPr>
            <p:cNvPr id="38" name="Oval 112">
              <a:extLst>
                <a:ext uri="{FF2B5EF4-FFF2-40B4-BE49-F238E27FC236}">
                  <a16:creationId xmlns:a16="http://schemas.microsoft.com/office/drawing/2014/main" id="{83CFE553-1AC5-B987-43F8-982AAF593C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3360"/>
              <a:ext cx="96" cy="96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+</a:t>
              </a:r>
            </a:p>
          </p:txBody>
        </p:sp>
        <p:sp>
          <p:nvSpPr>
            <p:cNvPr id="39" name="Oval 113">
              <a:extLst>
                <a:ext uri="{FF2B5EF4-FFF2-40B4-BE49-F238E27FC236}">
                  <a16:creationId xmlns:a16="http://schemas.microsoft.com/office/drawing/2014/main" id="{E868A0CF-37FC-24CE-B28E-78FC287D3A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2" y="3408"/>
              <a:ext cx="96" cy="96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+</a:t>
              </a:r>
            </a:p>
          </p:txBody>
        </p:sp>
        <p:sp>
          <p:nvSpPr>
            <p:cNvPr id="40" name="Oval 114">
              <a:extLst>
                <a:ext uri="{FF2B5EF4-FFF2-40B4-BE49-F238E27FC236}">
                  <a16:creationId xmlns:a16="http://schemas.microsoft.com/office/drawing/2014/main" id="{6511A615-7151-D758-4F12-700C6AEFA9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" y="3312"/>
              <a:ext cx="96" cy="96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dirty="0">
                  <a:latin typeface="Times New Roman" charset="0"/>
                </a:rPr>
                <a:t>+</a:t>
              </a:r>
            </a:p>
          </p:txBody>
        </p:sp>
        <p:sp>
          <p:nvSpPr>
            <p:cNvPr id="41" name="Oval 115">
              <a:extLst>
                <a:ext uri="{FF2B5EF4-FFF2-40B4-BE49-F238E27FC236}">
                  <a16:creationId xmlns:a16="http://schemas.microsoft.com/office/drawing/2014/main" id="{17E45141-7C4E-EECB-35E0-23D5BBE040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3504"/>
              <a:ext cx="96" cy="96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+</a:t>
              </a:r>
            </a:p>
          </p:txBody>
        </p:sp>
      </p:grpSp>
      <p:grpSp>
        <p:nvGrpSpPr>
          <p:cNvPr id="42" name="Group 116">
            <a:extLst>
              <a:ext uri="{FF2B5EF4-FFF2-40B4-BE49-F238E27FC236}">
                <a16:creationId xmlns:a16="http://schemas.microsoft.com/office/drawing/2014/main" id="{F60F1F78-F10E-F86E-A6A9-9478EAB58969}"/>
              </a:ext>
            </a:extLst>
          </p:cNvPr>
          <p:cNvGrpSpPr>
            <a:grpSpLocks/>
          </p:cNvGrpSpPr>
          <p:nvPr/>
        </p:nvGrpSpPr>
        <p:grpSpPr bwMode="auto">
          <a:xfrm>
            <a:off x="2589530" y="2797779"/>
            <a:ext cx="1143000" cy="457200"/>
            <a:chOff x="1200" y="912"/>
            <a:chExt cx="720" cy="288"/>
          </a:xfrm>
        </p:grpSpPr>
        <p:sp>
          <p:nvSpPr>
            <p:cNvPr id="43" name="Oval 117">
              <a:extLst>
                <a:ext uri="{FF2B5EF4-FFF2-40B4-BE49-F238E27FC236}">
                  <a16:creationId xmlns:a16="http://schemas.microsoft.com/office/drawing/2014/main" id="{2C08F317-CBE3-D7C8-67B3-DE49D06338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1104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dirty="0">
                  <a:latin typeface="Times New Roman" charset="0"/>
                </a:rPr>
                <a:t>-</a:t>
              </a:r>
            </a:p>
          </p:txBody>
        </p:sp>
        <p:sp>
          <p:nvSpPr>
            <p:cNvPr id="44" name="Oval 118">
              <a:extLst>
                <a:ext uri="{FF2B5EF4-FFF2-40B4-BE49-F238E27FC236}">
                  <a16:creationId xmlns:a16="http://schemas.microsoft.com/office/drawing/2014/main" id="{7AAAF83F-D284-B1A9-B0E1-3573B43847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960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-</a:t>
              </a:r>
            </a:p>
          </p:txBody>
        </p:sp>
        <p:sp>
          <p:nvSpPr>
            <p:cNvPr id="45" name="Oval 119">
              <a:extLst>
                <a:ext uri="{FF2B5EF4-FFF2-40B4-BE49-F238E27FC236}">
                  <a16:creationId xmlns:a16="http://schemas.microsoft.com/office/drawing/2014/main" id="{AEEF00FC-AE90-BEED-0FE7-33466EF604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2" y="1008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-</a:t>
              </a:r>
            </a:p>
          </p:txBody>
        </p:sp>
        <p:sp>
          <p:nvSpPr>
            <p:cNvPr id="46" name="Oval 120">
              <a:extLst>
                <a:ext uri="{FF2B5EF4-FFF2-40B4-BE49-F238E27FC236}">
                  <a16:creationId xmlns:a16="http://schemas.microsoft.com/office/drawing/2014/main" id="{3C904B23-D4AF-CED8-FD57-8C38780F2C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" y="91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-</a:t>
              </a:r>
            </a:p>
          </p:txBody>
        </p:sp>
        <p:sp>
          <p:nvSpPr>
            <p:cNvPr id="47" name="Oval 121">
              <a:extLst>
                <a:ext uri="{FF2B5EF4-FFF2-40B4-BE49-F238E27FC236}">
                  <a16:creationId xmlns:a16="http://schemas.microsoft.com/office/drawing/2014/main" id="{D42031B2-8D7F-1441-1B78-E6CBA9CE07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1104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-</a:t>
              </a:r>
            </a:p>
          </p:txBody>
        </p:sp>
      </p:grpSp>
      <p:sp>
        <p:nvSpPr>
          <p:cNvPr id="48" name="Oval 9">
            <a:extLst>
              <a:ext uri="{FF2B5EF4-FFF2-40B4-BE49-F238E27FC236}">
                <a16:creationId xmlns:a16="http://schemas.microsoft.com/office/drawing/2014/main" id="{2CD786A9-2EB6-9913-9812-8239E3708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8980" y="4196367"/>
            <a:ext cx="152400" cy="1524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49" name="Oval 10">
            <a:extLst>
              <a:ext uri="{FF2B5EF4-FFF2-40B4-BE49-F238E27FC236}">
                <a16:creationId xmlns:a16="http://schemas.microsoft.com/office/drawing/2014/main" id="{0FDEEEB4-B5E6-D77C-3E2B-D8EEE26653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6505" y="4120167"/>
            <a:ext cx="152400" cy="1524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50" name="Oval 10">
            <a:extLst>
              <a:ext uri="{FF2B5EF4-FFF2-40B4-BE49-F238E27FC236}">
                <a16:creationId xmlns:a16="http://schemas.microsoft.com/office/drawing/2014/main" id="{F419B75F-C658-958A-0A43-8D37278324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9105" y="4272567"/>
            <a:ext cx="152400" cy="1524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51" name="Oval 7">
            <a:extLst>
              <a:ext uri="{FF2B5EF4-FFF2-40B4-BE49-F238E27FC236}">
                <a16:creationId xmlns:a16="http://schemas.microsoft.com/office/drawing/2014/main" id="{7304E9E2-C06D-A856-287B-A8A2D3A192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8930" y="3777267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52" name="Oval 7">
            <a:extLst>
              <a:ext uri="{FF2B5EF4-FFF2-40B4-BE49-F238E27FC236}">
                <a16:creationId xmlns:a16="http://schemas.microsoft.com/office/drawing/2014/main" id="{63A30594-68E1-621F-A174-2C7A679A2D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2130" y="3839179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53" name="Oval 7">
            <a:extLst>
              <a:ext uri="{FF2B5EF4-FFF2-40B4-BE49-F238E27FC236}">
                <a16:creationId xmlns:a16="http://schemas.microsoft.com/office/drawing/2014/main" id="{13325055-AC1B-ED70-EB00-12AF7D75A4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9505" y="3701067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54" name="Oval 6">
            <a:extLst>
              <a:ext uri="{FF2B5EF4-FFF2-40B4-BE49-F238E27FC236}">
                <a16:creationId xmlns:a16="http://schemas.microsoft.com/office/drawing/2014/main" id="{9DA859FD-2E23-CF65-0442-8EF77B840D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4155" y="3396267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55" name="Oval 7">
            <a:extLst>
              <a:ext uri="{FF2B5EF4-FFF2-40B4-BE49-F238E27FC236}">
                <a16:creationId xmlns:a16="http://schemas.microsoft.com/office/drawing/2014/main" id="{3C45C7F8-83B0-F528-467D-2DCA442075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1355" y="3472467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56" name="Oval 8">
            <a:extLst>
              <a:ext uri="{FF2B5EF4-FFF2-40B4-BE49-F238E27FC236}">
                <a16:creationId xmlns:a16="http://schemas.microsoft.com/office/drawing/2014/main" id="{682BE62C-057A-3513-25C0-62272A7493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8555" y="3396267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57" name="Oval 9">
            <a:extLst>
              <a:ext uri="{FF2B5EF4-FFF2-40B4-BE49-F238E27FC236}">
                <a16:creationId xmlns:a16="http://schemas.microsoft.com/office/drawing/2014/main" id="{151EBACF-CA35-1F19-01E0-0D1358D560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5555" y="4539267"/>
            <a:ext cx="152400" cy="1524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58" name="Oval 10">
            <a:extLst>
              <a:ext uri="{FF2B5EF4-FFF2-40B4-BE49-F238E27FC236}">
                <a16:creationId xmlns:a16="http://schemas.microsoft.com/office/drawing/2014/main" id="{B5D9D9F8-4AFC-0A04-A66F-22927B4077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1330" y="4496404"/>
            <a:ext cx="152400" cy="1524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59" name="Oval 11">
            <a:extLst>
              <a:ext uri="{FF2B5EF4-FFF2-40B4-BE49-F238E27FC236}">
                <a16:creationId xmlns:a16="http://schemas.microsoft.com/office/drawing/2014/main" id="{7132F970-F620-FA7F-3434-295B0C3A8B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3755" y="4463067"/>
            <a:ext cx="152400" cy="1524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60" name="Oval 9">
            <a:extLst>
              <a:ext uri="{FF2B5EF4-FFF2-40B4-BE49-F238E27FC236}">
                <a16:creationId xmlns:a16="http://schemas.microsoft.com/office/drawing/2014/main" id="{5429760B-82C9-B52A-B312-C48C31B61F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6205" y="4196367"/>
            <a:ext cx="152400" cy="1524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61" name="Oval 10">
            <a:extLst>
              <a:ext uri="{FF2B5EF4-FFF2-40B4-BE49-F238E27FC236}">
                <a16:creationId xmlns:a16="http://schemas.microsoft.com/office/drawing/2014/main" id="{FDE06688-FE9F-196B-5F2C-662946B33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3730" y="4120167"/>
            <a:ext cx="152400" cy="1524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5BC2DAE1-357B-F46F-45C2-903674EDE7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6330" y="4272567"/>
            <a:ext cx="152400" cy="1524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63" name="Oval 7">
            <a:extLst>
              <a:ext uri="{FF2B5EF4-FFF2-40B4-BE49-F238E27FC236}">
                <a16:creationId xmlns:a16="http://schemas.microsoft.com/office/drawing/2014/main" id="{57264BBC-BC7B-DABF-770C-1E0DA0F527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6155" y="3777267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64" name="Oval 7">
            <a:extLst>
              <a:ext uri="{FF2B5EF4-FFF2-40B4-BE49-F238E27FC236}">
                <a16:creationId xmlns:a16="http://schemas.microsoft.com/office/drawing/2014/main" id="{A92C3DD2-A482-DB65-7FC9-567BEA8DC0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9355" y="3839179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65" name="Oval 7">
            <a:extLst>
              <a:ext uri="{FF2B5EF4-FFF2-40B4-BE49-F238E27FC236}">
                <a16:creationId xmlns:a16="http://schemas.microsoft.com/office/drawing/2014/main" id="{FA7709D2-6E2A-E06A-E227-C8276B3553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6730" y="3701067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66" name="Text Box 16">
            <a:extLst>
              <a:ext uri="{FF2B5EF4-FFF2-40B4-BE49-F238E27FC236}">
                <a16:creationId xmlns:a16="http://schemas.microsoft.com/office/drawing/2014/main" id="{EF740E6B-5E20-1DF1-D4A4-4C697A027980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937732" y="3727543"/>
            <a:ext cx="164509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1600" dirty="0">
                <a:solidFill>
                  <a:srgbClr val="FFFFFF"/>
                </a:solidFill>
              </a:rPr>
              <a:t>Empty Electron </a:t>
            </a:r>
            <a:r>
              <a:rPr 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Depletion Region</a:t>
            </a:r>
            <a:endParaRPr lang="en-US" sz="1600" dirty="0">
              <a:solidFill>
                <a:srgbClr val="FFFFFF"/>
              </a:solidFill>
            </a:endParaRPr>
          </a:p>
        </p:txBody>
      </p:sp>
      <p:sp>
        <p:nvSpPr>
          <p:cNvPr id="67" name="Text Box 14">
            <a:extLst>
              <a:ext uri="{FF2B5EF4-FFF2-40B4-BE49-F238E27FC236}">
                <a16:creationId xmlns:a16="http://schemas.microsoft.com/office/drawing/2014/main" id="{82648EC6-28D0-67A1-0547-54C3C417EA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8268" y="5663217"/>
            <a:ext cx="1192212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1600" dirty="0">
                <a:solidFill>
                  <a:srgbClr val="FFFFFF"/>
                </a:solidFill>
              </a:rPr>
              <a:t>Filled Hole Trap</a:t>
            </a:r>
          </a:p>
        </p:txBody>
      </p:sp>
      <p:sp>
        <p:nvSpPr>
          <p:cNvPr id="68" name="Rectangle 5">
            <a:extLst>
              <a:ext uri="{FF2B5EF4-FFF2-40B4-BE49-F238E27FC236}">
                <a16:creationId xmlns:a16="http://schemas.microsoft.com/office/drawing/2014/main" id="{6EC20C2F-4285-E705-2D29-6F602ABB56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6505" y="2556479"/>
            <a:ext cx="1600200" cy="1524000"/>
          </a:xfrm>
          <a:prstGeom prst="rect">
            <a:avLst/>
          </a:prstGeom>
          <a:solidFill>
            <a:srgbClr val="339966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9" name="Rectangle 3">
            <a:extLst>
              <a:ext uri="{FF2B5EF4-FFF2-40B4-BE49-F238E27FC236}">
                <a16:creationId xmlns:a16="http://schemas.microsoft.com/office/drawing/2014/main" id="{42E8881B-F8FA-AE07-6C0B-D96F409E6E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6505" y="4080479"/>
            <a:ext cx="1600200" cy="1524000"/>
          </a:xfrm>
          <a:prstGeom prst="rect">
            <a:avLst/>
          </a:prstGeom>
          <a:solidFill>
            <a:srgbClr val="FF99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0" name="Oval 6">
            <a:extLst>
              <a:ext uri="{FF2B5EF4-FFF2-40B4-BE49-F238E27FC236}">
                <a16:creationId xmlns:a16="http://schemas.microsoft.com/office/drawing/2014/main" id="{230743FE-892D-5E79-6A8A-F6C493E1B1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3530" y="3394679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dirty="0">
                <a:latin typeface="Times New Roman" charset="0"/>
              </a:rPr>
              <a:t>-</a:t>
            </a:r>
          </a:p>
        </p:txBody>
      </p:sp>
      <p:sp>
        <p:nvSpPr>
          <p:cNvPr id="71" name="Oval 7">
            <a:extLst>
              <a:ext uri="{FF2B5EF4-FFF2-40B4-BE49-F238E27FC236}">
                <a16:creationId xmlns:a16="http://schemas.microsoft.com/office/drawing/2014/main" id="{F3E53BAE-6032-3AA9-95A2-8AAFE91D03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0730" y="3470879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dirty="0">
                <a:latin typeface="Times New Roman" charset="0"/>
              </a:rPr>
              <a:t>-</a:t>
            </a:r>
          </a:p>
        </p:txBody>
      </p:sp>
      <p:sp>
        <p:nvSpPr>
          <p:cNvPr id="72" name="Oval 8">
            <a:extLst>
              <a:ext uri="{FF2B5EF4-FFF2-40B4-BE49-F238E27FC236}">
                <a16:creationId xmlns:a16="http://schemas.microsoft.com/office/drawing/2014/main" id="{2AB66E0F-F077-2DE3-C8A8-B7A35CC1B8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7930" y="3394679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dirty="0">
                <a:latin typeface="Times New Roman" charset="0"/>
              </a:rPr>
              <a:t>-</a:t>
            </a:r>
          </a:p>
        </p:txBody>
      </p:sp>
      <p:sp>
        <p:nvSpPr>
          <p:cNvPr id="73" name="Oval 9">
            <a:extLst>
              <a:ext uri="{FF2B5EF4-FFF2-40B4-BE49-F238E27FC236}">
                <a16:creationId xmlns:a16="http://schemas.microsoft.com/office/drawing/2014/main" id="{D26DF9DD-FB1F-B6B7-4356-2AA757B4B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4930" y="4537679"/>
            <a:ext cx="152400" cy="1524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dirty="0">
                <a:latin typeface="Times New Roman" charset="0"/>
              </a:rPr>
              <a:t>+</a:t>
            </a:r>
          </a:p>
        </p:txBody>
      </p:sp>
      <p:sp>
        <p:nvSpPr>
          <p:cNvPr id="74" name="Oval 10">
            <a:extLst>
              <a:ext uri="{FF2B5EF4-FFF2-40B4-BE49-F238E27FC236}">
                <a16:creationId xmlns:a16="http://schemas.microsoft.com/office/drawing/2014/main" id="{F6C7473F-6F3B-F463-A8EA-7968DE5AA8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0705" y="4494817"/>
            <a:ext cx="152400" cy="1524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dirty="0">
                <a:latin typeface="Times New Roman" charset="0"/>
              </a:rPr>
              <a:t>+</a:t>
            </a:r>
          </a:p>
        </p:txBody>
      </p:sp>
      <p:sp>
        <p:nvSpPr>
          <p:cNvPr id="75" name="Oval 11">
            <a:extLst>
              <a:ext uri="{FF2B5EF4-FFF2-40B4-BE49-F238E27FC236}">
                <a16:creationId xmlns:a16="http://schemas.microsoft.com/office/drawing/2014/main" id="{8D45F786-5658-06F6-2681-6B79E1445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3130" y="4461479"/>
            <a:ext cx="152400" cy="1524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dirty="0">
                <a:latin typeface="Times New Roman" charset="0"/>
              </a:rPr>
              <a:t>+</a:t>
            </a:r>
          </a:p>
        </p:txBody>
      </p:sp>
      <p:grpSp>
        <p:nvGrpSpPr>
          <p:cNvPr id="76" name="Group 22">
            <a:extLst>
              <a:ext uri="{FF2B5EF4-FFF2-40B4-BE49-F238E27FC236}">
                <a16:creationId xmlns:a16="http://schemas.microsoft.com/office/drawing/2014/main" id="{1A607896-646B-4DC2-3A1C-ADC96D9716F9}"/>
              </a:ext>
            </a:extLst>
          </p:cNvPr>
          <p:cNvGrpSpPr>
            <a:grpSpLocks/>
          </p:cNvGrpSpPr>
          <p:nvPr/>
        </p:nvGrpSpPr>
        <p:grpSpPr bwMode="auto">
          <a:xfrm>
            <a:off x="6555105" y="2785079"/>
            <a:ext cx="1143000" cy="457200"/>
            <a:chOff x="1200" y="912"/>
            <a:chExt cx="720" cy="288"/>
          </a:xfrm>
        </p:grpSpPr>
        <p:sp>
          <p:nvSpPr>
            <p:cNvPr id="77" name="Oval 23">
              <a:extLst>
                <a:ext uri="{FF2B5EF4-FFF2-40B4-BE49-F238E27FC236}">
                  <a16:creationId xmlns:a16="http://schemas.microsoft.com/office/drawing/2014/main" id="{82D0ED8F-9B4A-7158-894B-CE500FEB50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1104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-</a:t>
              </a:r>
            </a:p>
          </p:txBody>
        </p:sp>
        <p:sp>
          <p:nvSpPr>
            <p:cNvPr id="78" name="Oval 24">
              <a:extLst>
                <a:ext uri="{FF2B5EF4-FFF2-40B4-BE49-F238E27FC236}">
                  <a16:creationId xmlns:a16="http://schemas.microsoft.com/office/drawing/2014/main" id="{6C5FFBF3-0794-B8F7-EEB5-557E413C0B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960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-</a:t>
              </a:r>
            </a:p>
          </p:txBody>
        </p:sp>
        <p:sp>
          <p:nvSpPr>
            <p:cNvPr id="79" name="Oval 25">
              <a:extLst>
                <a:ext uri="{FF2B5EF4-FFF2-40B4-BE49-F238E27FC236}">
                  <a16:creationId xmlns:a16="http://schemas.microsoft.com/office/drawing/2014/main" id="{730718EB-539C-7B24-B0F4-62C77975EC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2" y="1008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-</a:t>
              </a:r>
            </a:p>
          </p:txBody>
        </p:sp>
        <p:sp>
          <p:nvSpPr>
            <p:cNvPr id="80" name="Oval 26">
              <a:extLst>
                <a:ext uri="{FF2B5EF4-FFF2-40B4-BE49-F238E27FC236}">
                  <a16:creationId xmlns:a16="http://schemas.microsoft.com/office/drawing/2014/main" id="{E403B6AA-7128-0EFF-7273-F933D75E6A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" y="91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-</a:t>
              </a:r>
            </a:p>
          </p:txBody>
        </p:sp>
        <p:sp>
          <p:nvSpPr>
            <p:cNvPr id="81" name="Oval 27">
              <a:extLst>
                <a:ext uri="{FF2B5EF4-FFF2-40B4-BE49-F238E27FC236}">
                  <a16:creationId xmlns:a16="http://schemas.microsoft.com/office/drawing/2014/main" id="{2E294DC6-6773-EAC2-5155-A336A95C47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1104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-</a:t>
              </a:r>
            </a:p>
          </p:txBody>
        </p:sp>
      </p:grpSp>
      <p:grpSp>
        <p:nvGrpSpPr>
          <p:cNvPr id="82" name="Group 28">
            <a:extLst>
              <a:ext uri="{FF2B5EF4-FFF2-40B4-BE49-F238E27FC236}">
                <a16:creationId xmlns:a16="http://schemas.microsoft.com/office/drawing/2014/main" id="{B64F7EF6-39DD-FC6C-D8BF-CFABF7715374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6631305" y="4842479"/>
            <a:ext cx="1143000" cy="457200"/>
            <a:chOff x="1200" y="3312"/>
            <a:chExt cx="720" cy="288"/>
          </a:xfrm>
        </p:grpSpPr>
        <p:sp>
          <p:nvSpPr>
            <p:cNvPr id="83" name="Oval 29">
              <a:extLst>
                <a:ext uri="{FF2B5EF4-FFF2-40B4-BE49-F238E27FC236}">
                  <a16:creationId xmlns:a16="http://schemas.microsoft.com/office/drawing/2014/main" id="{8EA0EEBA-D8CA-6709-FB5F-94E2CDF196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3504"/>
              <a:ext cx="96" cy="96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+</a:t>
              </a:r>
            </a:p>
          </p:txBody>
        </p:sp>
        <p:sp>
          <p:nvSpPr>
            <p:cNvPr id="84" name="Oval 30">
              <a:extLst>
                <a:ext uri="{FF2B5EF4-FFF2-40B4-BE49-F238E27FC236}">
                  <a16:creationId xmlns:a16="http://schemas.microsoft.com/office/drawing/2014/main" id="{D8DB72B4-0479-064A-0E2D-3C250BDB9E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3360"/>
              <a:ext cx="96" cy="96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+</a:t>
              </a:r>
            </a:p>
          </p:txBody>
        </p:sp>
        <p:sp>
          <p:nvSpPr>
            <p:cNvPr id="85" name="Oval 31">
              <a:extLst>
                <a:ext uri="{FF2B5EF4-FFF2-40B4-BE49-F238E27FC236}">
                  <a16:creationId xmlns:a16="http://schemas.microsoft.com/office/drawing/2014/main" id="{C128F721-7CFF-7696-1215-EE82C3CBDF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2" y="3408"/>
              <a:ext cx="96" cy="96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+</a:t>
              </a:r>
            </a:p>
          </p:txBody>
        </p:sp>
        <p:sp>
          <p:nvSpPr>
            <p:cNvPr id="86" name="Oval 32">
              <a:extLst>
                <a:ext uri="{FF2B5EF4-FFF2-40B4-BE49-F238E27FC236}">
                  <a16:creationId xmlns:a16="http://schemas.microsoft.com/office/drawing/2014/main" id="{AE572F5B-4E8F-C713-3962-4AD99AE0F9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" y="3312"/>
              <a:ext cx="96" cy="96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+</a:t>
              </a:r>
            </a:p>
          </p:txBody>
        </p:sp>
        <p:sp>
          <p:nvSpPr>
            <p:cNvPr id="87" name="Oval 33">
              <a:extLst>
                <a:ext uri="{FF2B5EF4-FFF2-40B4-BE49-F238E27FC236}">
                  <a16:creationId xmlns:a16="http://schemas.microsoft.com/office/drawing/2014/main" id="{724458F1-1E80-D6A8-670F-1CB313A14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3504"/>
              <a:ext cx="96" cy="96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+</a:t>
              </a:r>
            </a:p>
          </p:txBody>
        </p:sp>
      </p:grpSp>
      <p:sp>
        <p:nvSpPr>
          <p:cNvPr id="88" name="Oval 9">
            <a:extLst>
              <a:ext uri="{FF2B5EF4-FFF2-40B4-BE49-F238E27FC236}">
                <a16:creationId xmlns:a16="http://schemas.microsoft.com/office/drawing/2014/main" id="{507D4110-E9B0-182A-7FBA-765EFC0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5580" y="4194779"/>
            <a:ext cx="152400" cy="1524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89" name="Oval 10">
            <a:extLst>
              <a:ext uri="{FF2B5EF4-FFF2-40B4-BE49-F238E27FC236}">
                <a16:creationId xmlns:a16="http://schemas.microsoft.com/office/drawing/2014/main" id="{637AE9F5-DA90-C738-BEDD-9C33F8E166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3105" y="4118579"/>
            <a:ext cx="152400" cy="1524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90" name="Oval 10">
            <a:extLst>
              <a:ext uri="{FF2B5EF4-FFF2-40B4-BE49-F238E27FC236}">
                <a16:creationId xmlns:a16="http://schemas.microsoft.com/office/drawing/2014/main" id="{0123C106-D640-A40B-EC16-7D2D384099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5705" y="4270979"/>
            <a:ext cx="152400" cy="1524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91" name="Oval 7">
            <a:extLst>
              <a:ext uri="{FF2B5EF4-FFF2-40B4-BE49-F238E27FC236}">
                <a16:creationId xmlns:a16="http://schemas.microsoft.com/office/drawing/2014/main" id="{DCCE819F-1373-496B-57BE-F4F9D4047E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5530" y="3775679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92" name="Oval 7">
            <a:extLst>
              <a:ext uri="{FF2B5EF4-FFF2-40B4-BE49-F238E27FC236}">
                <a16:creationId xmlns:a16="http://schemas.microsoft.com/office/drawing/2014/main" id="{77082941-F5F9-59F3-9097-7C9B1AACF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8730" y="3837592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93" name="Oval 7">
            <a:extLst>
              <a:ext uri="{FF2B5EF4-FFF2-40B4-BE49-F238E27FC236}">
                <a16:creationId xmlns:a16="http://schemas.microsoft.com/office/drawing/2014/main" id="{7DCA64D8-4A4B-0A2B-995F-64973938B5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6105" y="3699479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94" name="TextBox 17">
            <a:extLst>
              <a:ext uri="{FF2B5EF4-FFF2-40B4-BE49-F238E27FC236}">
                <a16:creationId xmlns:a16="http://schemas.microsoft.com/office/drawing/2014/main" id="{866BE145-E4CA-9EB2-C8CA-4B3D35549B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855" y="1631905"/>
            <a:ext cx="1571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FFFFFF"/>
                </a:solidFill>
              </a:rPr>
              <a:t>Reset/Idle</a:t>
            </a:r>
          </a:p>
        </p:txBody>
      </p:sp>
      <p:sp>
        <p:nvSpPr>
          <p:cNvPr id="95" name="TextBox 190">
            <a:extLst>
              <a:ext uri="{FF2B5EF4-FFF2-40B4-BE49-F238E27FC236}">
                <a16:creationId xmlns:a16="http://schemas.microsoft.com/office/drawing/2014/main" id="{AC42D146-8A5D-59F3-58A0-AE41EDEF0A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3022" y="2117680"/>
            <a:ext cx="166073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FFFFFF"/>
                </a:solidFill>
              </a:rPr>
              <a:t>Time 1</a:t>
            </a:r>
          </a:p>
        </p:txBody>
      </p:sp>
      <p:sp>
        <p:nvSpPr>
          <p:cNvPr id="96" name="TextBox 191">
            <a:extLst>
              <a:ext uri="{FF2B5EF4-FFF2-40B4-BE49-F238E27FC236}">
                <a16:creationId xmlns:a16="http://schemas.microsoft.com/office/drawing/2014/main" id="{01FE486E-10FB-3CDA-B732-49BA3D0B44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9680" y="2056417"/>
            <a:ext cx="2460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FFFFFF"/>
                </a:solidFill>
              </a:rPr>
              <a:t>End of Exposure</a:t>
            </a:r>
          </a:p>
        </p:txBody>
      </p:sp>
      <p:sp>
        <p:nvSpPr>
          <p:cNvPr id="97" name="Rectangle 100" descr="Large confetti">
            <a:extLst>
              <a:ext uri="{FF2B5EF4-FFF2-40B4-BE49-F238E27FC236}">
                <a16:creationId xmlns:a16="http://schemas.microsoft.com/office/drawing/2014/main" id="{7410DD49-C130-706C-3480-8524475633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2305" y="4702779"/>
            <a:ext cx="1600200" cy="914400"/>
          </a:xfrm>
          <a:prstGeom prst="rect">
            <a:avLst/>
          </a:prstGeom>
          <a:pattFill prst="lgConfetti">
            <a:fgClr>
              <a:srgbClr val="FF66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8" name="Rectangle 101">
            <a:extLst>
              <a:ext uri="{FF2B5EF4-FFF2-40B4-BE49-F238E27FC236}">
                <a16:creationId xmlns:a16="http://schemas.microsoft.com/office/drawing/2014/main" id="{F55C8A77-B6D4-27D9-DE55-3264A2D98F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2305" y="4082067"/>
            <a:ext cx="1600200" cy="1524000"/>
          </a:xfrm>
          <a:prstGeom prst="rect">
            <a:avLst/>
          </a:prstGeom>
          <a:solidFill>
            <a:srgbClr val="FF99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9" name="Rectangle 102" descr="Dashed horizontal">
            <a:extLst>
              <a:ext uri="{FF2B5EF4-FFF2-40B4-BE49-F238E27FC236}">
                <a16:creationId xmlns:a16="http://schemas.microsoft.com/office/drawing/2014/main" id="{E9DE193D-EF3D-9343-494A-974E151190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2305" y="2569179"/>
            <a:ext cx="1600200" cy="838200"/>
          </a:xfrm>
          <a:prstGeom prst="rect">
            <a:avLst/>
          </a:prstGeom>
          <a:pattFill prst="dashHorz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0" name="Rectangle 103">
            <a:extLst>
              <a:ext uri="{FF2B5EF4-FFF2-40B4-BE49-F238E27FC236}">
                <a16:creationId xmlns:a16="http://schemas.microsoft.com/office/drawing/2014/main" id="{0CA09966-2C73-9328-FF41-4F79E62615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2305" y="2569179"/>
            <a:ext cx="1600200" cy="1524000"/>
          </a:xfrm>
          <a:prstGeom prst="rect">
            <a:avLst/>
          </a:prstGeom>
          <a:solidFill>
            <a:srgbClr val="339966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grpSp>
        <p:nvGrpSpPr>
          <p:cNvPr id="101" name="Group 110">
            <a:extLst>
              <a:ext uri="{FF2B5EF4-FFF2-40B4-BE49-F238E27FC236}">
                <a16:creationId xmlns:a16="http://schemas.microsoft.com/office/drawing/2014/main" id="{EC47DFC1-C57D-50B2-AF5A-9FBFE1829D9D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8553768" y="4855179"/>
            <a:ext cx="1143000" cy="457200"/>
            <a:chOff x="1200" y="3312"/>
            <a:chExt cx="720" cy="288"/>
          </a:xfrm>
        </p:grpSpPr>
        <p:sp>
          <p:nvSpPr>
            <p:cNvPr id="102" name="Oval 111">
              <a:extLst>
                <a:ext uri="{FF2B5EF4-FFF2-40B4-BE49-F238E27FC236}">
                  <a16:creationId xmlns:a16="http://schemas.microsoft.com/office/drawing/2014/main" id="{F9AB56DA-062C-B647-399F-AE67D12024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3504"/>
              <a:ext cx="96" cy="96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+</a:t>
              </a:r>
            </a:p>
          </p:txBody>
        </p:sp>
        <p:sp>
          <p:nvSpPr>
            <p:cNvPr id="103" name="Oval 112">
              <a:extLst>
                <a:ext uri="{FF2B5EF4-FFF2-40B4-BE49-F238E27FC236}">
                  <a16:creationId xmlns:a16="http://schemas.microsoft.com/office/drawing/2014/main" id="{930EA391-B28C-69D4-4378-1436267593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3360"/>
              <a:ext cx="96" cy="96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+</a:t>
              </a:r>
            </a:p>
          </p:txBody>
        </p:sp>
        <p:sp>
          <p:nvSpPr>
            <p:cNvPr id="104" name="Oval 113">
              <a:extLst>
                <a:ext uri="{FF2B5EF4-FFF2-40B4-BE49-F238E27FC236}">
                  <a16:creationId xmlns:a16="http://schemas.microsoft.com/office/drawing/2014/main" id="{066EDE45-C207-F3FD-04EF-C31CFC6FD2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2" y="3408"/>
              <a:ext cx="96" cy="96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+</a:t>
              </a:r>
            </a:p>
          </p:txBody>
        </p:sp>
        <p:sp>
          <p:nvSpPr>
            <p:cNvPr id="105" name="Oval 114">
              <a:extLst>
                <a:ext uri="{FF2B5EF4-FFF2-40B4-BE49-F238E27FC236}">
                  <a16:creationId xmlns:a16="http://schemas.microsoft.com/office/drawing/2014/main" id="{79F1A642-D290-6407-9F4A-5CFB7CEB2C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" y="3312"/>
              <a:ext cx="96" cy="96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dirty="0">
                  <a:latin typeface="Times New Roman" charset="0"/>
                </a:rPr>
                <a:t>+</a:t>
              </a:r>
            </a:p>
          </p:txBody>
        </p:sp>
        <p:sp>
          <p:nvSpPr>
            <p:cNvPr id="106" name="Oval 115">
              <a:extLst>
                <a:ext uri="{FF2B5EF4-FFF2-40B4-BE49-F238E27FC236}">
                  <a16:creationId xmlns:a16="http://schemas.microsoft.com/office/drawing/2014/main" id="{A575F179-960A-D857-91B2-C495045FB6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3504"/>
              <a:ext cx="96" cy="96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+</a:t>
              </a:r>
            </a:p>
          </p:txBody>
        </p:sp>
      </p:grpSp>
      <p:grpSp>
        <p:nvGrpSpPr>
          <p:cNvPr id="107" name="Group 116">
            <a:extLst>
              <a:ext uri="{FF2B5EF4-FFF2-40B4-BE49-F238E27FC236}">
                <a16:creationId xmlns:a16="http://schemas.microsoft.com/office/drawing/2014/main" id="{6248C953-4943-F634-8689-5C2D908CB6B1}"/>
              </a:ext>
            </a:extLst>
          </p:cNvPr>
          <p:cNvGrpSpPr>
            <a:grpSpLocks/>
          </p:cNvGrpSpPr>
          <p:nvPr/>
        </p:nvGrpSpPr>
        <p:grpSpPr bwMode="auto">
          <a:xfrm>
            <a:off x="8456930" y="2797779"/>
            <a:ext cx="1143000" cy="457200"/>
            <a:chOff x="1200" y="912"/>
            <a:chExt cx="720" cy="288"/>
          </a:xfrm>
        </p:grpSpPr>
        <p:sp>
          <p:nvSpPr>
            <p:cNvPr id="108" name="Oval 117">
              <a:extLst>
                <a:ext uri="{FF2B5EF4-FFF2-40B4-BE49-F238E27FC236}">
                  <a16:creationId xmlns:a16="http://schemas.microsoft.com/office/drawing/2014/main" id="{9B63C385-3D8D-9988-A5E2-A4964921EB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1104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dirty="0">
                  <a:latin typeface="Times New Roman" charset="0"/>
                </a:rPr>
                <a:t>-</a:t>
              </a:r>
            </a:p>
          </p:txBody>
        </p:sp>
        <p:sp>
          <p:nvSpPr>
            <p:cNvPr id="109" name="Oval 118">
              <a:extLst>
                <a:ext uri="{FF2B5EF4-FFF2-40B4-BE49-F238E27FC236}">
                  <a16:creationId xmlns:a16="http://schemas.microsoft.com/office/drawing/2014/main" id="{734E9D34-3D5F-36CB-EF2D-11E69882A6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960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-</a:t>
              </a:r>
            </a:p>
          </p:txBody>
        </p:sp>
        <p:sp>
          <p:nvSpPr>
            <p:cNvPr id="110" name="Oval 119">
              <a:extLst>
                <a:ext uri="{FF2B5EF4-FFF2-40B4-BE49-F238E27FC236}">
                  <a16:creationId xmlns:a16="http://schemas.microsoft.com/office/drawing/2014/main" id="{8565B34B-3515-2AEB-D7E7-311BA2F8E7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2" y="1008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-</a:t>
              </a:r>
            </a:p>
          </p:txBody>
        </p:sp>
        <p:sp>
          <p:nvSpPr>
            <p:cNvPr id="111" name="Oval 120">
              <a:extLst>
                <a:ext uri="{FF2B5EF4-FFF2-40B4-BE49-F238E27FC236}">
                  <a16:creationId xmlns:a16="http://schemas.microsoft.com/office/drawing/2014/main" id="{031B614C-F906-3A89-9BE5-0D2A8F30BB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" y="91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-</a:t>
              </a:r>
            </a:p>
          </p:txBody>
        </p:sp>
        <p:sp>
          <p:nvSpPr>
            <p:cNvPr id="112" name="Oval 121">
              <a:extLst>
                <a:ext uri="{FF2B5EF4-FFF2-40B4-BE49-F238E27FC236}">
                  <a16:creationId xmlns:a16="http://schemas.microsoft.com/office/drawing/2014/main" id="{25B89A81-58CE-518B-4EA1-CA1C4CA8E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1104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>
                  <a:latin typeface="Times New Roman" charset="0"/>
                </a:rPr>
                <a:t>-</a:t>
              </a:r>
            </a:p>
          </p:txBody>
        </p:sp>
      </p:grpSp>
      <p:sp>
        <p:nvSpPr>
          <p:cNvPr id="113" name="Oval 6">
            <a:extLst>
              <a:ext uri="{FF2B5EF4-FFF2-40B4-BE49-F238E27FC236}">
                <a16:creationId xmlns:a16="http://schemas.microsoft.com/office/drawing/2014/main" id="{9E68F989-C694-57F8-DEFF-B1D40161D8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1555" y="3396267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dirty="0">
                <a:latin typeface="Times New Roman" charset="0"/>
              </a:rPr>
              <a:t>-</a:t>
            </a:r>
          </a:p>
        </p:txBody>
      </p:sp>
      <p:sp>
        <p:nvSpPr>
          <p:cNvPr id="114" name="Oval 7">
            <a:extLst>
              <a:ext uri="{FF2B5EF4-FFF2-40B4-BE49-F238E27FC236}">
                <a16:creationId xmlns:a16="http://schemas.microsoft.com/office/drawing/2014/main" id="{27B7374E-BBF7-ECE6-2511-50CEEF3E1E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8755" y="3472467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dirty="0">
                <a:latin typeface="Times New Roman" charset="0"/>
              </a:rPr>
              <a:t>-</a:t>
            </a:r>
          </a:p>
        </p:txBody>
      </p:sp>
      <p:sp>
        <p:nvSpPr>
          <p:cNvPr id="115" name="Oval 8">
            <a:extLst>
              <a:ext uri="{FF2B5EF4-FFF2-40B4-BE49-F238E27FC236}">
                <a16:creationId xmlns:a16="http://schemas.microsoft.com/office/drawing/2014/main" id="{21662752-39A0-230B-B82F-7FEA683614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45955" y="3396267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dirty="0">
                <a:latin typeface="Times New Roman" charset="0"/>
              </a:rPr>
              <a:t>-</a:t>
            </a:r>
          </a:p>
        </p:txBody>
      </p:sp>
      <p:sp>
        <p:nvSpPr>
          <p:cNvPr id="116" name="Oval 9">
            <a:extLst>
              <a:ext uri="{FF2B5EF4-FFF2-40B4-BE49-F238E27FC236}">
                <a16:creationId xmlns:a16="http://schemas.microsoft.com/office/drawing/2014/main" id="{51EBC009-F824-AD5D-338B-39E4913A55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2955" y="4539267"/>
            <a:ext cx="152400" cy="1524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dirty="0">
                <a:latin typeface="Times New Roman" charset="0"/>
              </a:rPr>
              <a:t>+</a:t>
            </a:r>
          </a:p>
        </p:txBody>
      </p:sp>
      <p:sp>
        <p:nvSpPr>
          <p:cNvPr id="117" name="Oval 10">
            <a:extLst>
              <a:ext uri="{FF2B5EF4-FFF2-40B4-BE49-F238E27FC236}">
                <a16:creationId xmlns:a16="http://schemas.microsoft.com/office/drawing/2014/main" id="{AB35FF1E-2A6C-4C94-A077-F89E299B02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8730" y="4496404"/>
            <a:ext cx="152400" cy="1524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dirty="0">
                <a:latin typeface="Times New Roman" charset="0"/>
              </a:rPr>
              <a:t>+</a:t>
            </a:r>
          </a:p>
        </p:txBody>
      </p:sp>
      <p:sp>
        <p:nvSpPr>
          <p:cNvPr id="118" name="Oval 11">
            <a:extLst>
              <a:ext uri="{FF2B5EF4-FFF2-40B4-BE49-F238E27FC236}">
                <a16:creationId xmlns:a16="http://schemas.microsoft.com/office/drawing/2014/main" id="{001B9731-5E4C-12E3-CE6C-CB32AA4C7C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41155" y="4463067"/>
            <a:ext cx="152400" cy="1524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dirty="0">
                <a:latin typeface="Times New Roman" charset="0"/>
              </a:rPr>
              <a:t>+</a:t>
            </a:r>
          </a:p>
        </p:txBody>
      </p:sp>
      <p:sp>
        <p:nvSpPr>
          <p:cNvPr id="119" name="Oval 9">
            <a:extLst>
              <a:ext uri="{FF2B5EF4-FFF2-40B4-BE49-F238E27FC236}">
                <a16:creationId xmlns:a16="http://schemas.microsoft.com/office/drawing/2014/main" id="{665CFB1E-B217-D8BF-CB7D-6C8C02DE40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3605" y="4196367"/>
            <a:ext cx="152400" cy="1524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120" name="Oval 10">
            <a:extLst>
              <a:ext uri="{FF2B5EF4-FFF2-40B4-BE49-F238E27FC236}">
                <a16:creationId xmlns:a16="http://schemas.microsoft.com/office/drawing/2014/main" id="{8F11DA1F-8535-CF72-74D2-E6721D6071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1130" y="4120167"/>
            <a:ext cx="152400" cy="1524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121" name="Oval 10">
            <a:extLst>
              <a:ext uri="{FF2B5EF4-FFF2-40B4-BE49-F238E27FC236}">
                <a16:creationId xmlns:a16="http://schemas.microsoft.com/office/drawing/2014/main" id="{D134DB3A-20E4-E0D2-C18A-DB7FFEC87B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3730" y="4272567"/>
            <a:ext cx="152400" cy="1524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122" name="Oval 7">
            <a:extLst>
              <a:ext uri="{FF2B5EF4-FFF2-40B4-BE49-F238E27FC236}">
                <a16:creationId xmlns:a16="http://schemas.microsoft.com/office/drawing/2014/main" id="{747E48CA-D356-E7C2-1A38-BB0D51D670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93555" y="3777267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123" name="Oval 7">
            <a:extLst>
              <a:ext uri="{FF2B5EF4-FFF2-40B4-BE49-F238E27FC236}">
                <a16:creationId xmlns:a16="http://schemas.microsoft.com/office/drawing/2014/main" id="{2816827C-892D-121A-B673-9542253412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6755" y="3839179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124" name="Oval 7">
            <a:extLst>
              <a:ext uri="{FF2B5EF4-FFF2-40B4-BE49-F238E27FC236}">
                <a16:creationId xmlns:a16="http://schemas.microsoft.com/office/drawing/2014/main" id="{EE42201B-198A-A10B-EFE0-48A9F5849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4130" y="3701067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3E467E6B-8D46-87AA-D75E-C48F6705F17D}"/>
              </a:ext>
            </a:extLst>
          </p:cNvPr>
          <p:cNvSpPr txBox="1"/>
          <p:nvPr/>
        </p:nvSpPr>
        <p:spPr>
          <a:xfrm>
            <a:off x="8196788" y="2248883"/>
            <a:ext cx="18671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         Pixel Reset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C0019E52-9B08-1C84-9762-F9812E4C249B}"/>
              </a:ext>
            </a:extLst>
          </p:cNvPr>
          <p:cNvSpPr txBox="1"/>
          <p:nvPr/>
        </p:nvSpPr>
        <p:spPr>
          <a:xfrm>
            <a:off x="4458562" y="2248883"/>
            <a:ext cx="18671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Flash of charge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1E953622-B66F-D6B4-A3B2-5810B199F684}"/>
              </a:ext>
            </a:extLst>
          </p:cNvPr>
          <p:cNvSpPr txBox="1"/>
          <p:nvPr/>
        </p:nvSpPr>
        <p:spPr>
          <a:xfrm>
            <a:off x="6258216" y="2248883"/>
            <a:ext cx="18671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Long delay after flash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E4AFF456-1548-4B42-5E23-8A4662124A4C}"/>
              </a:ext>
            </a:extLst>
          </p:cNvPr>
          <p:cNvSpPr txBox="1"/>
          <p:nvPr/>
        </p:nvSpPr>
        <p:spPr>
          <a:xfrm>
            <a:off x="2491835" y="2248883"/>
            <a:ext cx="18671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Start of exposure</a:t>
            </a:r>
          </a:p>
        </p:txBody>
      </p:sp>
      <p:sp>
        <p:nvSpPr>
          <p:cNvPr id="129" name="Left Brace 128">
            <a:extLst>
              <a:ext uri="{FF2B5EF4-FFF2-40B4-BE49-F238E27FC236}">
                <a16:creationId xmlns:a16="http://schemas.microsoft.com/office/drawing/2014/main" id="{F7892C0E-37B6-52C9-E140-73DA7BBA84AC}"/>
              </a:ext>
            </a:extLst>
          </p:cNvPr>
          <p:cNvSpPr/>
          <p:nvPr/>
        </p:nvSpPr>
        <p:spPr>
          <a:xfrm>
            <a:off x="2106930" y="3422603"/>
            <a:ext cx="272763" cy="1267475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6B59FB-F93F-3F55-3D25-39B44B75A31C}"/>
              </a:ext>
            </a:extLst>
          </p:cNvPr>
          <p:cNvSpPr txBox="1"/>
          <p:nvPr/>
        </p:nvSpPr>
        <p:spPr>
          <a:xfrm>
            <a:off x="8599805" y="6211669"/>
            <a:ext cx="27597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Regan and Bergeron 2017 </a:t>
            </a:r>
          </a:p>
          <a:p>
            <a:r>
              <a:rPr lang="en-US" dirty="0"/>
              <a:t>2027 Smith, R. et al 2008 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588465E4-5587-9DA6-1616-445144403A29}"/>
              </a:ext>
            </a:extLst>
          </p:cNvPr>
          <p:cNvSpPr txBox="1"/>
          <p:nvPr/>
        </p:nvSpPr>
        <p:spPr>
          <a:xfrm>
            <a:off x="5512171" y="1772533"/>
            <a:ext cx="1532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Charge is lost</a:t>
            </a:r>
          </a:p>
        </p:txBody>
      </p:sp>
      <p:sp>
        <p:nvSpPr>
          <p:cNvPr id="131" name="Right Arrow 130">
            <a:extLst>
              <a:ext uri="{FF2B5EF4-FFF2-40B4-BE49-F238E27FC236}">
                <a16:creationId xmlns:a16="http://schemas.microsoft.com/office/drawing/2014/main" id="{EA16E8FC-957C-7AA3-70E0-4949A08F0AAA}"/>
              </a:ext>
            </a:extLst>
          </p:cNvPr>
          <p:cNvSpPr/>
          <p:nvPr/>
        </p:nvSpPr>
        <p:spPr>
          <a:xfrm flipV="1">
            <a:off x="5691505" y="2213403"/>
            <a:ext cx="939800" cy="5476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ight Arrow 131">
            <a:extLst>
              <a:ext uri="{FF2B5EF4-FFF2-40B4-BE49-F238E27FC236}">
                <a16:creationId xmlns:a16="http://schemas.microsoft.com/office/drawing/2014/main" id="{84583AF7-03B8-88EC-4688-A9CC5DEBD409}"/>
              </a:ext>
            </a:extLst>
          </p:cNvPr>
          <p:cNvSpPr/>
          <p:nvPr/>
        </p:nvSpPr>
        <p:spPr>
          <a:xfrm flipV="1">
            <a:off x="10234930" y="3992545"/>
            <a:ext cx="939800" cy="5476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233BA087-80ED-12ED-8200-1AA6250E2D3C}"/>
              </a:ext>
            </a:extLst>
          </p:cNvPr>
          <p:cNvSpPr txBox="1"/>
          <p:nvPr/>
        </p:nvSpPr>
        <p:spPr>
          <a:xfrm>
            <a:off x="10047605" y="3286213"/>
            <a:ext cx="2052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Persistence in next integration</a:t>
            </a:r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E233E341-B67C-A95B-9ECF-6813485BC4E2}"/>
              </a:ext>
            </a:extLst>
          </p:cNvPr>
          <p:cNvSpPr/>
          <p:nvPr/>
        </p:nvSpPr>
        <p:spPr>
          <a:xfrm flipV="1">
            <a:off x="5681980" y="5900548"/>
            <a:ext cx="939800" cy="5476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B16126C4-25D2-E55A-7C5F-891F5D94755E}"/>
              </a:ext>
            </a:extLst>
          </p:cNvPr>
          <p:cNvSpPr txBox="1"/>
          <p:nvPr/>
        </p:nvSpPr>
        <p:spPr>
          <a:xfrm>
            <a:off x="5713730" y="5972779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8821917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E33A3-8AAF-1EE0-67AF-04C7C69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056" y="365125"/>
            <a:ext cx="10747744" cy="1325563"/>
          </a:xfrm>
        </p:spPr>
        <p:txBody>
          <a:bodyPr/>
          <a:lstStyle/>
          <a:p>
            <a:r>
              <a:rPr lang="en-US" dirty="0"/>
              <a:t>Saturation persistence from the first Integration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A0C75AB-6919-7066-3E1B-44387250A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7469" y="1708648"/>
            <a:ext cx="5332392" cy="50701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6BFE4D-D8B9-8112-B5EB-E5AF8B1A5A91}"/>
              </a:ext>
            </a:extLst>
          </p:cNvPr>
          <p:cNvSpPr txBox="1"/>
          <p:nvPr/>
        </p:nvSpPr>
        <p:spPr>
          <a:xfrm>
            <a:off x="5384331" y="4059054"/>
            <a:ext cx="1423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Integration 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B827C2-A3FD-6AF1-507D-1A02A593DC6B}"/>
              </a:ext>
            </a:extLst>
          </p:cNvPr>
          <p:cNvSpPr txBox="1"/>
          <p:nvPr/>
        </p:nvSpPr>
        <p:spPr>
          <a:xfrm>
            <a:off x="606056" y="2456121"/>
            <a:ext cx="1437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 flagging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1E1236-82E7-882F-521E-0A77BA9DE911}"/>
              </a:ext>
            </a:extLst>
          </p:cNvPr>
          <p:cNvSpPr txBox="1"/>
          <p:nvPr/>
        </p:nvSpPr>
        <p:spPr>
          <a:xfrm>
            <a:off x="606056" y="5479311"/>
            <a:ext cx="16693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With flagging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C17269-5904-81B3-56D7-6CAE88AB894C}"/>
              </a:ext>
            </a:extLst>
          </p:cNvPr>
          <p:cNvSpPr txBox="1"/>
          <p:nvPr/>
        </p:nvSpPr>
        <p:spPr>
          <a:xfrm>
            <a:off x="3093363" y="4059053"/>
            <a:ext cx="1423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Integration 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204677-0BF0-F0AB-04B3-D441F11B4543}"/>
              </a:ext>
            </a:extLst>
          </p:cNvPr>
          <p:cNvSpPr txBox="1"/>
          <p:nvPr/>
        </p:nvSpPr>
        <p:spPr>
          <a:xfrm>
            <a:off x="8739963" y="2062716"/>
            <a:ext cx="26138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Elliptical snowball residual persistence shows up in the 2</a:t>
            </a:r>
            <a:r>
              <a:rPr lang="en-US" baseline="30000" dirty="0"/>
              <a:t>nd</a:t>
            </a:r>
            <a:r>
              <a:rPr lang="en-US" dirty="0"/>
              <a:t> and 3</a:t>
            </a:r>
            <a:r>
              <a:rPr lang="en-US" baseline="30000" dirty="0"/>
              <a:t>rd</a:t>
            </a:r>
            <a:r>
              <a:rPr lang="en-US" dirty="0"/>
              <a:t> integrations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5890C89-28A6-FF18-BB99-5482EF59AB9F}"/>
              </a:ext>
            </a:extLst>
          </p:cNvPr>
          <p:cNvCxnSpPr/>
          <p:nvPr/>
        </p:nvCxnSpPr>
        <p:spPr>
          <a:xfrm flipH="1">
            <a:off x="4433777" y="2179674"/>
            <a:ext cx="4274288" cy="461113"/>
          </a:xfrm>
          <a:prstGeom prst="straightConnector1">
            <a:avLst/>
          </a:prstGeom>
          <a:ln w="3492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C61B7EE-17B3-90FD-D62C-D2D4C5B2AFBB}"/>
              </a:ext>
            </a:extLst>
          </p:cNvPr>
          <p:cNvCxnSpPr>
            <a:cxnSpLocks/>
          </p:cNvCxnSpPr>
          <p:nvPr/>
        </p:nvCxnSpPr>
        <p:spPr>
          <a:xfrm flipH="1">
            <a:off x="6663070" y="2179674"/>
            <a:ext cx="2044995" cy="379460"/>
          </a:xfrm>
          <a:prstGeom prst="straightConnector1">
            <a:avLst/>
          </a:prstGeom>
          <a:ln w="3492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AD73DC1-5DEE-81A6-1185-02A600F9907D}"/>
              </a:ext>
            </a:extLst>
          </p:cNvPr>
          <p:cNvSpPr txBox="1"/>
          <p:nvPr/>
        </p:nvSpPr>
        <p:spPr>
          <a:xfrm>
            <a:off x="8739963" y="4879146"/>
            <a:ext cx="26138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Flagging the pixels that were saturated removes the residual persistence</a:t>
            </a:r>
          </a:p>
        </p:txBody>
      </p:sp>
    </p:spTree>
    <p:extLst>
      <p:ext uri="{BB962C8B-B14F-4D97-AF65-F5344CB8AC3E}">
        <p14:creationId xmlns:p14="http://schemas.microsoft.com/office/powerpoint/2010/main" val="656544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1480E-9024-2F4B-7558-418232A98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Saturated Snowball Persistence between Exposures</a:t>
            </a:r>
          </a:p>
        </p:txBody>
      </p:sp>
      <p:pic>
        <p:nvPicPr>
          <p:cNvPr id="8" name="exposure_snowball_flag_int0.mp4">
            <a:hlinkClick r:id="" action="ppaction://media"/>
            <a:extLst>
              <a:ext uri="{FF2B5EF4-FFF2-40B4-BE49-F238E27FC236}">
                <a16:creationId xmlns:a16="http://schemas.microsoft.com/office/drawing/2014/main" id="{04285BC1-65D4-5B7D-35DC-73642B3EC13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06995" y="1573729"/>
            <a:ext cx="5144275" cy="51442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053FEC0-DEDE-9799-F8C1-255147E52F98}"/>
              </a:ext>
            </a:extLst>
          </p:cNvPr>
          <p:cNvSpPr txBox="1"/>
          <p:nvPr/>
        </p:nvSpPr>
        <p:spPr>
          <a:xfrm>
            <a:off x="8780929" y="1690688"/>
            <a:ext cx="28911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white circles are the residual saturation persistence from the previous exposure</a:t>
            </a:r>
          </a:p>
        </p:txBody>
      </p:sp>
    </p:spTree>
    <p:extLst>
      <p:ext uri="{BB962C8B-B14F-4D97-AF65-F5344CB8AC3E}">
        <p14:creationId xmlns:p14="http://schemas.microsoft.com/office/powerpoint/2010/main" val="4214185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6197A-1447-B513-D365-A2794ED3F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group snowball flagging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08132C-CB8F-0A0B-5348-C31AAF22CA59}"/>
              </a:ext>
            </a:extLst>
          </p:cNvPr>
          <p:cNvSpPr txBox="1"/>
          <p:nvPr/>
        </p:nvSpPr>
        <p:spPr>
          <a:xfrm>
            <a:off x="8803758" y="2889349"/>
            <a:ext cx="32511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white rings are the</a:t>
            </a:r>
          </a:p>
          <a:p>
            <a:r>
              <a:rPr lang="en-US" dirty="0"/>
              <a:t>saturated outer regions of </a:t>
            </a:r>
          </a:p>
          <a:p>
            <a:r>
              <a:rPr lang="en-US" dirty="0"/>
              <a:t>snowballs in the first group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FE2D04-A115-948D-092C-FB6ED33A2073}"/>
              </a:ext>
            </a:extLst>
          </p:cNvPr>
          <p:cNvSpPr txBox="1"/>
          <p:nvPr/>
        </p:nvSpPr>
        <p:spPr>
          <a:xfrm>
            <a:off x="8803758" y="4561367"/>
            <a:ext cx="31129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Inserting a blank group</a:t>
            </a:r>
          </a:p>
          <a:p>
            <a:r>
              <a:rPr lang="en-US" dirty="0"/>
              <a:t>before the first group allows</a:t>
            </a:r>
          </a:p>
          <a:p>
            <a:r>
              <a:rPr lang="en-US" dirty="0"/>
              <a:t>snowballs in the first group to be detected.</a:t>
            </a:r>
          </a:p>
        </p:txBody>
      </p:sp>
      <p:pic>
        <p:nvPicPr>
          <p:cNvPr id="6" name="first_grp_snowball_flag.mp4">
            <a:hlinkClick r:id="" action="ppaction://media"/>
            <a:extLst>
              <a:ext uri="{FF2B5EF4-FFF2-40B4-BE49-F238E27FC236}">
                <a16:creationId xmlns:a16="http://schemas.microsoft.com/office/drawing/2014/main" id="{7750B3FF-3216-97FE-1AB4-46D5CDB3760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13837" y="1435395"/>
            <a:ext cx="5316279" cy="5316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690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724D9-74E1-7930-A2DF-DDED65A4B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Persistence from non-saturated cosmic rays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8EA83F-8935-7143-853F-E4B1262D30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777" y="1979549"/>
            <a:ext cx="11908452" cy="4525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3747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76018-635A-558C-8C7A-C6E6AF8DA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longer the charge is on the pixel, the greater the persistence magnitude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D73CFD-EF3D-BB90-173F-916FE5B05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4575" y="1874560"/>
            <a:ext cx="6557962" cy="498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1413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4A83-CD5E-4FF1-FE19-8400F3550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Persistence from non-saturated cosmic rays</a:t>
            </a:r>
          </a:p>
        </p:txBody>
      </p:sp>
      <p:pic>
        <p:nvPicPr>
          <p:cNvPr id="5" name="CR_persist_flag.mp4">
            <a:hlinkClick r:id="" action="ppaction://media"/>
            <a:extLst>
              <a:ext uri="{FF2B5EF4-FFF2-40B4-BE49-F238E27FC236}">
                <a16:creationId xmlns:a16="http://schemas.microsoft.com/office/drawing/2014/main" id="{70702AC3-D27F-4FC6-96E2-F2B239E8214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67000" y="1370556"/>
            <a:ext cx="5487444" cy="548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242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63917-F34E-66EF-4072-6281CCB87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 File Updates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937C22-FC05-A6CE-04A4-EDEBCFC54E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156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F75CD8E-BD79-1D0B-AF7F-2B153B6D8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GARDEN Survey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F7F48B-CFAD-FDB8-5FCD-A06CAE0A76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GARDEN’s goal is to investigate 56 galaxies in the range of Z ~ 1 – 6</a:t>
            </a:r>
          </a:p>
          <a:p>
            <a:pPr lvl="1"/>
            <a:r>
              <a:rPr lang="en-US" dirty="0"/>
              <a:t>We know little of the details of these very young galaxies </a:t>
            </a:r>
          </a:p>
          <a:p>
            <a:pPr lvl="2"/>
            <a:r>
              <a:rPr lang="en-US" dirty="0"/>
              <a:t>lookback of 8 billion to 13 billion years ago</a:t>
            </a:r>
          </a:p>
          <a:p>
            <a:pPr lvl="1"/>
            <a:r>
              <a:rPr lang="en-US" dirty="0"/>
              <a:t>Goal is to measure stellar and gas spectra over the galaxies</a:t>
            </a:r>
          </a:p>
          <a:p>
            <a:pPr lvl="1"/>
            <a:r>
              <a:rPr lang="en-US" dirty="0"/>
              <a:t>This requires deep exposures with time on source of 10 - 60 hours for each </a:t>
            </a:r>
            <a:r>
              <a:rPr lang="en-US" dirty="0" err="1"/>
              <a:t>NIRSpec</a:t>
            </a:r>
            <a:r>
              <a:rPr lang="en-US" dirty="0"/>
              <a:t> slit</a:t>
            </a:r>
          </a:p>
          <a:p>
            <a:pPr lvl="1"/>
            <a:r>
              <a:rPr lang="en-US" dirty="0"/>
              <a:t>These deep exposures reveal the weaknesses in the JWST pipeline.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010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1A819-68E3-BE03-5B8F-41F30BE47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Dark Current and bad pixel masks:</a:t>
            </a:r>
            <a:br>
              <a:rPr lang="en-US" dirty="0"/>
            </a:br>
            <a:r>
              <a:rPr lang="en-US" dirty="0"/>
              <a:t>Dark Current Median rate of 60 exposures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C61DF6-4B3A-91C8-8B83-1532C3C587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1478" y="1690688"/>
            <a:ext cx="6351121" cy="502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3600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0CE9A-E00C-4FBE-633D-083A330FA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Dark Current and bad pixel masks:</a:t>
            </a:r>
            <a:br>
              <a:rPr lang="en-US" dirty="0"/>
            </a:br>
            <a:r>
              <a:rPr lang="en-US" dirty="0"/>
              <a:t>Short dark – Long Dark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F95C1E-3099-3A87-D1B3-0EED064746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7520" y="1691640"/>
            <a:ext cx="6464808" cy="503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2232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7CCEF-1A68-561F-6C8C-B35098A62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Dark Current and bad pixel masks:</a:t>
            </a:r>
            <a:br>
              <a:rPr lang="en-US" dirty="0"/>
            </a:br>
            <a:r>
              <a:rPr lang="en-US" dirty="0" err="1"/>
              <a:t>Darksubdark</a:t>
            </a:r>
            <a:r>
              <a:rPr lang="en-US" dirty="0"/>
              <a:t> replacing negative values with long values and high rate pixels flagged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752F17-0260-A09C-880E-ED1D10EFC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7520" y="1778607"/>
            <a:ext cx="6339422" cy="4934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6889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37557-0074-AF49-9048-5BDADD39B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light to the image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BE2D801-266B-1767-B931-E7E8CD317D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7520" y="1691640"/>
            <a:ext cx="6353616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048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7360F-3AED-E77E-1857-EBFBEB60B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Masking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83A6A1-D20D-3E1B-7050-804A85067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7520" y="1691640"/>
            <a:ext cx="6355080" cy="5030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0129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2767C-9BA9-2FB6-FD79-E65F2EA33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Incorrect Read Noise Reference File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95D3C9-684D-A43B-DE4D-AD052A007B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r>
              <a:rPr lang="en-US" dirty="0"/>
              <a:t>Pipeline step uses one reference file for all values of grouped frames.</a:t>
            </a:r>
          </a:p>
          <a:p>
            <a:r>
              <a:rPr lang="en-US" dirty="0"/>
              <a:t>Just divides by the square root of the number of frames per group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D820F6-84ED-D195-8122-14F33DBA95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117"/>
          <a:stretch>
            <a:fillRect/>
          </a:stretch>
        </p:blipFill>
        <p:spPr>
          <a:xfrm>
            <a:off x="1436751" y="3016251"/>
            <a:ext cx="7772400" cy="36484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EF98F30-E962-7B90-5AC4-72105895506E}"/>
              </a:ext>
            </a:extLst>
          </p:cNvPr>
          <p:cNvSpPr txBox="1"/>
          <p:nvPr/>
        </p:nvSpPr>
        <p:spPr>
          <a:xfrm>
            <a:off x="8984512" y="3625702"/>
            <a:ext cx="3051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Red are read noise values using just dividing by sqrt(5)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8A683D-78AF-2B77-0D63-6CFA663F0730}"/>
              </a:ext>
            </a:extLst>
          </p:cNvPr>
          <p:cNvSpPr txBox="1"/>
          <p:nvPr/>
        </p:nvSpPr>
        <p:spPr>
          <a:xfrm>
            <a:off x="8984512" y="4756297"/>
            <a:ext cx="3051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Blue are read noise values averaging five frames into a group and then measuring the read noise. </a:t>
            </a:r>
          </a:p>
        </p:txBody>
      </p:sp>
    </p:spTree>
    <p:extLst>
      <p:ext uri="{BB962C8B-B14F-4D97-AF65-F5344CB8AC3E}">
        <p14:creationId xmlns:p14="http://schemas.microsoft.com/office/powerpoint/2010/main" val="3799085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7E579-511F-5AF8-14DB-F065BA988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 Telegraph Noise (RTN)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1EA884-6A5B-8FA4-CACA-588DA99729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683" y="2430555"/>
            <a:ext cx="5257800" cy="37719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1EE57A6-11B0-211D-96D4-F2791E597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2430555"/>
            <a:ext cx="5410200" cy="39497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46A8049-BB27-5E4A-B4E4-3F594E7397E0}"/>
              </a:ext>
            </a:extLst>
          </p:cNvPr>
          <p:cNvSpPr txBox="1"/>
          <p:nvPr/>
        </p:nvSpPr>
        <p:spPr>
          <a:xfrm>
            <a:off x="2062716" y="2061223"/>
            <a:ext cx="1596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Single Sample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1E039E-7BE2-F9BC-E16B-B5E299FBB479}"/>
              </a:ext>
            </a:extLst>
          </p:cNvPr>
          <p:cNvSpPr txBox="1"/>
          <p:nvPr/>
        </p:nvSpPr>
        <p:spPr>
          <a:xfrm>
            <a:off x="7320516" y="2061223"/>
            <a:ext cx="3176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Averaged into 5 frame groups</a:t>
            </a:r>
          </a:p>
        </p:txBody>
      </p:sp>
    </p:spTree>
    <p:extLst>
      <p:ext uri="{BB962C8B-B14F-4D97-AF65-F5344CB8AC3E}">
        <p14:creationId xmlns:p14="http://schemas.microsoft.com/office/powerpoint/2010/main" val="3686739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F2E84-BD96-6C93-E52F-8871ABCD4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Picture Frame Thermal Response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79E2E7-6F28-2997-E85D-56AC07DCE5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60" t="-308" r="9430" b="2152"/>
          <a:stretch>
            <a:fillRect/>
          </a:stretch>
        </p:blipFill>
        <p:spPr>
          <a:xfrm>
            <a:off x="1905760" y="2303128"/>
            <a:ext cx="8240322" cy="399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6182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167E7-0B5C-08B8-EFBC-D1BE60F6D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Differences between groups after Jump Step</a:t>
            </a:r>
          </a:p>
        </p:txBody>
      </p:sp>
      <p:pic>
        <p:nvPicPr>
          <p:cNvPr id="6" name="picture_frame.mp4">
            <a:hlinkClick r:id="" action="ppaction://media"/>
            <a:extLst>
              <a:ext uri="{FF2B5EF4-FFF2-40B4-BE49-F238E27FC236}">
                <a16:creationId xmlns:a16="http://schemas.microsoft.com/office/drawing/2014/main" id="{D0BFC7D1-B4B1-61C6-81D6-64D53965A5F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04578" y="1483290"/>
            <a:ext cx="5236923" cy="5236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799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A68C4-F1C5-7578-D4EA-3512A0F52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Correcting for thermal bias effects</a:t>
            </a:r>
          </a:p>
        </p:txBody>
      </p:sp>
      <p:pic>
        <p:nvPicPr>
          <p:cNvPr id="3" name="pictureframe_effects.mp4">
            <a:hlinkClick r:id="" action="ppaction://media"/>
            <a:extLst>
              <a:ext uri="{FF2B5EF4-FFF2-40B4-BE49-F238E27FC236}">
                <a16:creationId xmlns:a16="http://schemas.microsoft.com/office/drawing/2014/main" id="{1BFA18F2-8737-CB35-8E3C-6548DF35F28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67000" y="1652586"/>
            <a:ext cx="5205413" cy="5205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620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FDEB8-8EFA-B169-200C-BCDA6D024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GARDEN Observations are the deepest observations taken with JWST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5B963-E650-19A3-57DB-CF1DDDE02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2-hour exposure is split into three 40-minute integrations</a:t>
            </a:r>
          </a:p>
          <a:p>
            <a:r>
              <a:rPr lang="en-US" dirty="0"/>
              <a:t>Each Micro-shutter Array (MSA) configuration has five-dithered exposures</a:t>
            </a:r>
          </a:p>
          <a:p>
            <a:r>
              <a:rPr lang="en-US" dirty="0"/>
              <a:t>Components of flux in spectra:</a:t>
            </a:r>
          </a:p>
          <a:p>
            <a:pPr lvl="1"/>
            <a:r>
              <a:rPr lang="en-US" dirty="0"/>
              <a:t>“Dark Current” ~8 electrons per thousand seconds</a:t>
            </a:r>
          </a:p>
          <a:p>
            <a:pPr lvl="1"/>
            <a:r>
              <a:rPr lang="en-US" dirty="0"/>
              <a:t>Zodiacal Light ~ 3 electrons per thousand seconds</a:t>
            </a:r>
          </a:p>
          <a:p>
            <a:pPr lvl="1"/>
            <a:r>
              <a:rPr lang="en-US" dirty="0"/>
              <a:t>Galaxy Continuum ~5 electrons per thousand seconds </a:t>
            </a:r>
          </a:p>
          <a:p>
            <a:r>
              <a:rPr lang="en-US" dirty="0"/>
              <a:t>CDS read noise ~13 electrons</a:t>
            </a:r>
          </a:p>
        </p:txBody>
      </p:sp>
    </p:spTree>
    <p:extLst>
      <p:ext uri="{BB962C8B-B14F-4D97-AF65-F5344CB8AC3E}">
        <p14:creationId xmlns:p14="http://schemas.microsoft.com/office/powerpoint/2010/main" val="29292808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A2EE5-E822-16ED-5964-C9F393F17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amplifier effects : Even/Odd Diff</a:t>
            </a:r>
          </a:p>
        </p:txBody>
      </p:sp>
      <p:pic>
        <p:nvPicPr>
          <p:cNvPr id="3" name="evenodd_diff.mp4">
            <a:hlinkClick r:id="" action="ppaction://media"/>
            <a:extLst>
              <a:ext uri="{FF2B5EF4-FFF2-40B4-BE49-F238E27FC236}">
                <a16:creationId xmlns:a16="http://schemas.microsoft.com/office/drawing/2014/main" id="{C87DF491-4F65-AE51-C79A-6DFC5BA95DB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45735" y="1482933"/>
            <a:ext cx="5151783" cy="515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623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59B1-B79F-BCB1-6A59-2B7076A14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amplifier effects : Even/odd rate</a:t>
            </a:r>
          </a:p>
        </p:txBody>
      </p:sp>
      <p:pic>
        <p:nvPicPr>
          <p:cNvPr id="4" name="evenodd_rate.mp4">
            <a:hlinkClick r:id="" action="ppaction://media"/>
            <a:extLst>
              <a:ext uri="{FF2B5EF4-FFF2-40B4-BE49-F238E27FC236}">
                <a16:creationId xmlns:a16="http://schemas.microsoft.com/office/drawing/2014/main" id="{EC68E65D-99F6-FECF-614A-E4FC119FD2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67000" y="1295400"/>
            <a:ext cx="55626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705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C9B73-9D2E-C276-C47A-E0F2792A0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amplifier effects : </a:t>
            </a:r>
            <a:br>
              <a:rPr lang="en-US" dirty="0"/>
            </a:br>
            <a:r>
              <a:rPr lang="en-US" dirty="0"/>
              <a:t>1/f correction to differences</a:t>
            </a:r>
          </a:p>
        </p:txBody>
      </p:sp>
      <p:pic>
        <p:nvPicPr>
          <p:cNvPr id="3" name="diff1f.mp4">
            <a:extLst>
              <a:ext uri="{FF2B5EF4-FFF2-40B4-BE49-F238E27FC236}">
                <a16:creationId xmlns:a16="http://schemas.microsoft.com/office/drawing/2014/main" id="{4A3B8872-483E-4CB4-388E-8CB5D5131E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67000" y="1563097"/>
            <a:ext cx="5167312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456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EE563-6E49-1430-10A8-EC635303F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1/f correction over-subtracts the flux. We correct this by bringing the unilluminated region to zero.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484E3C-CEA9-7BCC-F8DB-1856C33102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1325" y="1747756"/>
            <a:ext cx="5291138" cy="51102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C5BA709-1367-9C80-3646-A6EC1136DEBD}"/>
              </a:ext>
            </a:extLst>
          </p:cNvPr>
          <p:cNvSpPr txBox="1"/>
          <p:nvPr/>
        </p:nvSpPr>
        <p:spPr>
          <a:xfrm>
            <a:off x="8467595" y="2430049"/>
            <a:ext cx="3582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Red is the column medians before</a:t>
            </a:r>
          </a:p>
          <a:p>
            <a:r>
              <a:rPr lang="en-US" dirty="0"/>
              <a:t>Previous corrections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AFBEE6-63F8-143E-A21D-9B78C68D62DA}"/>
              </a:ext>
            </a:extLst>
          </p:cNvPr>
          <p:cNvSpPr txBox="1"/>
          <p:nvPr/>
        </p:nvSpPr>
        <p:spPr>
          <a:xfrm>
            <a:off x="8467595" y="3656547"/>
            <a:ext cx="34485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Blue is the column medians after</a:t>
            </a:r>
          </a:p>
          <a:p>
            <a:r>
              <a:rPr lang="en-US" dirty="0"/>
              <a:t>adding back in the missing flux</a:t>
            </a:r>
          </a:p>
        </p:txBody>
      </p:sp>
    </p:spTree>
    <p:extLst>
      <p:ext uri="{BB962C8B-B14F-4D97-AF65-F5344CB8AC3E}">
        <p14:creationId xmlns:p14="http://schemas.microsoft.com/office/powerpoint/2010/main" val="21320828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37152-297C-AB71-4DAD-CEB490774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34167"/>
            <a:ext cx="10515600" cy="1325563"/>
          </a:xfrm>
        </p:spPr>
        <p:txBody>
          <a:bodyPr/>
          <a:lstStyle/>
          <a:p>
            <a:r>
              <a:rPr lang="en-US" dirty="0"/>
              <a:t>Comparison of Baseline with our Corrections</a:t>
            </a:r>
          </a:p>
        </p:txBody>
      </p:sp>
    </p:spTree>
    <p:extLst>
      <p:ext uri="{BB962C8B-B14F-4D97-AF65-F5344CB8AC3E}">
        <p14:creationId xmlns:p14="http://schemas.microsoft.com/office/powerpoint/2010/main" val="41397609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8D2E8-56EE-BFBF-C24D-7742D8C84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single exposure in the unilluminated region of the detector.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353181-2644-D492-F1DF-D970EE75F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821" y="1690688"/>
            <a:ext cx="9499979" cy="480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0448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15322-958F-0B92-9E5C-B771DA40B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Dithered images before and after corrections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65BFBFC-8FDA-4182-65BB-D93FAF08B9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6615" y="1304049"/>
            <a:ext cx="8764920" cy="4823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8500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76" descr="A computer generated image of a car&#10;&#10;AI-generated content may be incorrect.">
            <a:extLst>
              <a:ext uri="{FF2B5EF4-FFF2-40B4-BE49-F238E27FC236}">
                <a16:creationId xmlns:a16="http://schemas.microsoft.com/office/drawing/2014/main" id="{02C98242-F7E5-D4BD-A810-2059EFD979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894" t="33690" r="6437" b="32564"/>
          <a:stretch>
            <a:fillRect/>
          </a:stretch>
        </p:blipFill>
        <p:spPr>
          <a:xfrm>
            <a:off x="7320814" y="4547162"/>
            <a:ext cx="2677733" cy="1080020"/>
          </a:xfrm>
          <a:prstGeom prst="rect">
            <a:avLst/>
          </a:prstGeom>
        </p:spPr>
      </p:pic>
      <p:pic>
        <p:nvPicPr>
          <p:cNvPr id="10" name="Picture 9" descr="A close-up of a blue and green image&#10;&#10;AI-generated content may be incorrect.">
            <a:extLst>
              <a:ext uri="{FF2B5EF4-FFF2-40B4-BE49-F238E27FC236}">
                <a16:creationId xmlns:a16="http://schemas.microsoft.com/office/drawing/2014/main" id="{E7F47D09-6AE4-2B46-0701-F39883161E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7863" y="940408"/>
            <a:ext cx="8642159" cy="2708857"/>
          </a:xfrm>
          <a:prstGeom prst="rect">
            <a:avLst/>
          </a:prstGeom>
        </p:spPr>
      </p:pic>
      <p:pic>
        <p:nvPicPr>
          <p:cNvPr id="7" name="Picture 6" descr="A close-up of a green and white object&#10;&#10;AI-generated content may be incorrect.">
            <a:extLst>
              <a:ext uri="{FF2B5EF4-FFF2-40B4-BE49-F238E27FC236}">
                <a16:creationId xmlns:a16="http://schemas.microsoft.com/office/drawing/2014/main" id="{5B15F4C5-523D-3085-C7AC-680BB511AC0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 l="7815" t="19457" r="13723" b="18085"/>
          <a:stretch>
            <a:fillRect/>
          </a:stretch>
        </p:blipFill>
        <p:spPr>
          <a:xfrm>
            <a:off x="7765963" y="1571939"/>
            <a:ext cx="1877222" cy="1494339"/>
          </a:xfrm>
          <a:prstGeom prst="rect">
            <a:avLst/>
          </a:prstGeom>
        </p:spPr>
      </p:pic>
      <p:pic>
        <p:nvPicPr>
          <p:cNvPr id="23" name="Picture 22" descr="A close-up of a blue and green object&#10;&#10;AI-generated content may be incorrect.">
            <a:extLst>
              <a:ext uri="{FF2B5EF4-FFF2-40B4-BE49-F238E27FC236}">
                <a16:creationId xmlns:a16="http://schemas.microsoft.com/office/drawing/2014/main" id="{725F7AA5-FB49-D2A4-394F-91F91F1C91E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9691" t="24699" r="9691" b="22709"/>
          <a:stretch>
            <a:fillRect/>
          </a:stretch>
        </p:blipFill>
        <p:spPr>
          <a:xfrm>
            <a:off x="4573980" y="4252572"/>
            <a:ext cx="2580110" cy="1683175"/>
          </a:xfrm>
          <a:prstGeom prst="rect">
            <a:avLst/>
          </a:prstGeom>
        </p:spPr>
      </p:pic>
      <p:pic>
        <p:nvPicPr>
          <p:cNvPr id="25" name="Picture 24" descr="A blurry image of a green and blue object&#10;&#10;AI-generated content may be incorrect.">
            <a:extLst>
              <a:ext uri="{FF2B5EF4-FFF2-40B4-BE49-F238E27FC236}">
                <a16:creationId xmlns:a16="http://schemas.microsoft.com/office/drawing/2014/main" id="{EA25392B-7D60-DCE5-A244-B04C9D28183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1230" t="9263" r="32335" b="15286"/>
          <a:stretch>
            <a:fillRect/>
          </a:stretch>
        </p:blipFill>
        <p:spPr>
          <a:xfrm rot="10800000" flipH="1">
            <a:off x="2165108" y="3861333"/>
            <a:ext cx="1486069" cy="2414752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72E5CA68-BF89-949B-A41E-3353704DAE79}"/>
              </a:ext>
            </a:extLst>
          </p:cNvPr>
          <p:cNvSpPr/>
          <p:nvPr/>
        </p:nvSpPr>
        <p:spPr>
          <a:xfrm>
            <a:off x="1762017" y="3773438"/>
            <a:ext cx="2580110" cy="2574359"/>
          </a:xfrm>
          <a:prstGeom prst="rect">
            <a:avLst/>
          </a:prstGeom>
          <a:noFill/>
          <a:ln w="21844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8E2FECC-C25D-DBDF-619A-386A772928B2}"/>
              </a:ext>
            </a:extLst>
          </p:cNvPr>
          <p:cNvSpPr/>
          <p:nvPr/>
        </p:nvSpPr>
        <p:spPr>
          <a:xfrm>
            <a:off x="4573980" y="3781468"/>
            <a:ext cx="2580110" cy="2574359"/>
          </a:xfrm>
          <a:prstGeom prst="rect">
            <a:avLst/>
          </a:prstGeom>
          <a:noFill/>
          <a:ln w="21844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76E1203-4871-DA65-DFF5-D7E9C56B80E0}"/>
              </a:ext>
            </a:extLst>
          </p:cNvPr>
          <p:cNvSpPr/>
          <p:nvPr/>
        </p:nvSpPr>
        <p:spPr>
          <a:xfrm>
            <a:off x="7385943" y="3781468"/>
            <a:ext cx="2580110" cy="2574359"/>
          </a:xfrm>
          <a:prstGeom prst="rect">
            <a:avLst/>
          </a:prstGeom>
          <a:noFill/>
          <a:ln w="21844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0EDCABA-1313-13BC-D4ED-593E803434F6}"/>
              </a:ext>
            </a:extLst>
          </p:cNvPr>
          <p:cNvGrpSpPr/>
          <p:nvPr/>
        </p:nvGrpSpPr>
        <p:grpSpPr>
          <a:xfrm>
            <a:off x="9087108" y="3251561"/>
            <a:ext cx="259583" cy="263299"/>
            <a:chOff x="9169910" y="2729643"/>
            <a:chExt cx="259583" cy="263299"/>
          </a:xfrm>
        </p:grpSpPr>
        <p:sp>
          <p:nvSpPr>
            <p:cNvPr id="41" name="Left-Up Arrow 40">
              <a:extLst>
                <a:ext uri="{FF2B5EF4-FFF2-40B4-BE49-F238E27FC236}">
                  <a16:creationId xmlns:a16="http://schemas.microsoft.com/office/drawing/2014/main" id="{50C2E7ED-E947-C7E9-74D6-AE01F7365D72}"/>
                </a:ext>
              </a:extLst>
            </p:cNvPr>
            <p:cNvSpPr/>
            <p:nvPr/>
          </p:nvSpPr>
          <p:spPr>
            <a:xfrm flipH="1">
              <a:off x="9174180" y="2729643"/>
              <a:ext cx="255313" cy="252943"/>
            </a:xfrm>
            <a:prstGeom prst="leftUpArrow">
              <a:avLst>
                <a:gd name="adj1" fmla="val 0"/>
                <a:gd name="adj2" fmla="val 6111"/>
                <a:gd name="adj3" fmla="val 9469"/>
              </a:avLst>
            </a:prstGeom>
            <a:solidFill>
              <a:schemeClr val="tx2">
                <a:lumMod val="25000"/>
              </a:schemeClr>
            </a:solidFill>
            <a:ln>
              <a:solidFill>
                <a:schemeClr val="tx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solidFill>
                  <a:schemeClr val="tx1"/>
                </a:solidFill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B12FDDD-E929-D3FA-9199-3FAA7375E5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169910" y="2947222"/>
              <a:ext cx="49206" cy="45720"/>
            </a:xfrm>
            <a:prstGeom prst="ellipse">
              <a:avLst/>
            </a:prstGeom>
            <a:solidFill>
              <a:schemeClr val="tx2">
                <a:lumMod val="25000"/>
              </a:schemeClr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>
                <a:solidFill>
                  <a:schemeClr val="tx1"/>
                </a:solidFill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C2A8B7AF-3566-F0E8-94D2-1558BC715777}"/>
              </a:ext>
            </a:extLst>
          </p:cNvPr>
          <p:cNvSpPr txBox="1"/>
          <p:nvPr/>
        </p:nvSpPr>
        <p:spPr>
          <a:xfrm>
            <a:off x="9258123" y="3368404"/>
            <a:ext cx="106799" cy="1512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05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F3AE42C-469E-D204-5986-9CB87BE1D4FF}"/>
              </a:ext>
            </a:extLst>
          </p:cNvPr>
          <p:cNvSpPr txBox="1"/>
          <p:nvPr/>
        </p:nvSpPr>
        <p:spPr>
          <a:xfrm>
            <a:off x="8829350" y="3318937"/>
            <a:ext cx="2680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err="1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λ</a:t>
            </a:r>
            <a:endParaRPr lang="en-US" sz="1100" dirty="0">
              <a:latin typeface="DEJAVU SANS" panose="020B0603030804020204" pitchFamily="34" charset="0"/>
              <a:ea typeface="DEJAVU SANS" panose="020B0603030804020204" pitchFamily="34" charset="0"/>
              <a:cs typeface="DEJAVU SANS" panose="020B0603030804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BB5F98F-1F3A-21D9-F7F6-83840DE894F6}"/>
              </a:ext>
            </a:extLst>
          </p:cNvPr>
          <p:cNvSpPr txBox="1"/>
          <p:nvPr/>
        </p:nvSpPr>
        <p:spPr>
          <a:xfrm>
            <a:off x="9318808" y="3367348"/>
            <a:ext cx="67518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spatial x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38C37A3-BFCA-74AF-F060-7731C505F2D8}"/>
              </a:ext>
            </a:extLst>
          </p:cNvPr>
          <p:cNvSpPr txBox="1"/>
          <p:nvPr/>
        </p:nvSpPr>
        <p:spPr>
          <a:xfrm>
            <a:off x="8981215" y="3052823"/>
            <a:ext cx="67518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spatial</a:t>
            </a:r>
            <a:r>
              <a:rPr lang="en-US" sz="900" i="1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 </a:t>
            </a:r>
            <a:r>
              <a:rPr lang="en-US" sz="900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y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E62FA6ED-2E80-A51C-CEAD-891961460563}"/>
              </a:ext>
            </a:extLst>
          </p:cNvPr>
          <p:cNvGrpSpPr/>
          <p:nvPr/>
        </p:nvGrpSpPr>
        <p:grpSpPr>
          <a:xfrm>
            <a:off x="3788606" y="6008996"/>
            <a:ext cx="259583" cy="263299"/>
            <a:chOff x="9169910" y="2729643"/>
            <a:chExt cx="259583" cy="263299"/>
          </a:xfrm>
        </p:grpSpPr>
        <p:sp>
          <p:nvSpPr>
            <p:cNvPr id="62" name="Left-Up Arrow 61">
              <a:extLst>
                <a:ext uri="{FF2B5EF4-FFF2-40B4-BE49-F238E27FC236}">
                  <a16:creationId xmlns:a16="http://schemas.microsoft.com/office/drawing/2014/main" id="{4B83FD13-16F7-3ED4-29F9-1C4F14B0BA5B}"/>
                </a:ext>
              </a:extLst>
            </p:cNvPr>
            <p:cNvSpPr/>
            <p:nvPr/>
          </p:nvSpPr>
          <p:spPr>
            <a:xfrm flipH="1">
              <a:off x="9174180" y="2729643"/>
              <a:ext cx="255313" cy="252943"/>
            </a:xfrm>
            <a:prstGeom prst="leftUpArrow">
              <a:avLst>
                <a:gd name="adj1" fmla="val 0"/>
                <a:gd name="adj2" fmla="val 6111"/>
                <a:gd name="adj3" fmla="val 9469"/>
              </a:avLst>
            </a:prstGeom>
            <a:solidFill>
              <a:schemeClr val="tx2">
                <a:lumMod val="25000"/>
              </a:schemeClr>
            </a:solidFill>
            <a:ln>
              <a:solidFill>
                <a:schemeClr val="tx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solidFill>
                  <a:schemeClr val="tx1"/>
                </a:solidFill>
              </a:endParaRP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0E5E97D4-5978-5641-D844-311E8D858F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169910" y="2947222"/>
              <a:ext cx="49206" cy="45720"/>
            </a:xfrm>
            <a:prstGeom prst="ellipse">
              <a:avLst/>
            </a:prstGeom>
            <a:solidFill>
              <a:schemeClr val="tx2">
                <a:lumMod val="25000"/>
              </a:schemeClr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>
                <a:solidFill>
                  <a:schemeClr val="tx1"/>
                </a:solidFill>
              </a:endParaRP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AB0A2DC5-4ACC-6642-FBA0-842AFD93EA3E}"/>
              </a:ext>
            </a:extLst>
          </p:cNvPr>
          <p:cNvSpPr txBox="1"/>
          <p:nvPr/>
        </p:nvSpPr>
        <p:spPr>
          <a:xfrm>
            <a:off x="3667500" y="6112031"/>
            <a:ext cx="106799" cy="1512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05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870FDEF-B3BD-B274-AB72-CF4D1EAB63AB}"/>
              </a:ext>
            </a:extLst>
          </p:cNvPr>
          <p:cNvSpPr txBox="1"/>
          <p:nvPr/>
        </p:nvSpPr>
        <p:spPr>
          <a:xfrm>
            <a:off x="4006152" y="6094217"/>
            <a:ext cx="26802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λ</a:t>
            </a:r>
            <a:endParaRPr lang="en-US" sz="1100" dirty="0">
              <a:latin typeface="DEJAVU SANS" panose="020B0603030804020204" pitchFamily="34" charset="0"/>
              <a:ea typeface="DEJAVU SANS" panose="020B0603030804020204" pitchFamily="34" charset="0"/>
              <a:cs typeface="DEJAVU SANS" panose="020B0603030804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5E51444-8774-A09A-568C-B962921BB3FA}"/>
              </a:ext>
            </a:extLst>
          </p:cNvPr>
          <p:cNvSpPr txBox="1"/>
          <p:nvPr/>
        </p:nvSpPr>
        <p:spPr>
          <a:xfrm>
            <a:off x="3710596" y="5813122"/>
            <a:ext cx="67518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spatial x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F7806CF-FA55-ADD8-5F05-D25EC4590CCE}"/>
              </a:ext>
            </a:extLst>
          </p:cNvPr>
          <p:cNvSpPr txBox="1"/>
          <p:nvPr/>
        </p:nvSpPr>
        <p:spPr>
          <a:xfrm>
            <a:off x="3170917" y="6119140"/>
            <a:ext cx="67518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spatial</a:t>
            </a:r>
            <a:r>
              <a:rPr lang="en-US" sz="900" i="1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 </a:t>
            </a:r>
            <a:r>
              <a:rPr lang="en-US" sz="900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y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AEF2A6A6-CE97-0F5F-4B03-0CC832771495}"/>
              </a:ext>
            </a:extLst>
          </p:cNvPr>
          <p:cNvGrpSpPr/>
          <p:nvPr/>
        </p:nvGrpSpPr>
        <p:grpSpPr>
          <a:xfrm>
            <a:off x="6262353" y="6016154"/>
            <a:ext cx="259583" cy="263299"/>
            <a:chOff x="9169910" y="2729643"/>
            <a:chExt cx="259583" cy="263299"/>
          </a:xfrm>
        </p:grpSpPr>
        <p:sp>
          <p:nvSpPr>
            <p:cNvPr id="69" name="Left-Up Arrow 68">
              <a:extLst>
                <a:ext uri="{FF2B5EF4-FFF2-40B4-BE49-F238E27FC236}">
                  <a16:creationId xmlns:a16="http://schemas.microsoft.com/office/drawing/2014/main" id="{F9C72809-2557-5F01-2872-41FC31A76C06}"/>
                </a:ext>
              </a:extLst>
            </p:cNvPr>
            <p:cNvSpPr/>
            <p:nvPr/>
          </p:nvSpPr>
          <p:spPr>
            <a:xfrm flipH="1">
              <a:off x="9174180" y="2729643"/>
              <a:ext cx="255313" cy="252943"/>
            </a:xfrm>
            <a:prstGeom prst="leftUpArrow">
              <a:avLst>
                <a:gd name="adj1" fmla="val 0"/>
                <a:gd name="adj2" fmla="val 6111"/>
                <a:gd name="adj3" fmla="val 9469"/>
              </a:avLst>
            </a:prstGeom>
            <a:solidFill>
              <a:schemeClr val="tx2">
                <a:lumMod val="25000"/>
              </a:schemeClr>
            </a:solidFill>
            <a:ln>
              <a:solidFill>
                <a:schemeClr val="tx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>
                <a:solidFill>
                  <a:schemeClr val="tx1"/>
                </a:solidFill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D5B40026-046C-1A24-0393-3E93D76767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169910" y="2947222"/>
              <a:ext cx="49206" cy="45720"/>
            </a:xfrm>
            <a:prstGeom prst="ellipse">
              <a:avLst/>
            </a:prstGeom>
            <a:solidFill>
              <a:schemeClr val="tx2">
                <a:lumMod val="25000"/>
              </a:schemeClr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>
                <a:solidFill>
                  <a:schemeClr val="tx1"/>
                </a:solidFill>
              </a:endParaRP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027CD968-CECE-60F7-9E70-9254949A2636}"/>
              </a:ext>
            </a:extLst>
          </p:cNvPr>
          <p:cNvSpPr txBox="1"/>
          <p:nvPr/>
        </p:nvSpPr>
        <p:spPr>
          <a:xfrm>
            <a:off x="6262353" y="6080808"/>
            <a:ext cx="106799" cy="151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5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80AAC96-DAA0-4CC6-B6A1-D4E5C32218DB}"/>
              </a:ext>
            </a:extLst>
          </p:cNvPr>
          <p:cNvSpPr txBox="1"/>
          <p:nvPr/>
        </p:nvSpPr>
        <p:spPr>
          <a:xfrm>
            <a:off x="6152945" y="5772856"/>
            <a:ext cx="26802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λ</a:t>
            </a:r>
            <a:endParaRPr lang="en-US" sz="1100" dirty="0">
              <a:latin typeface="DEJAVU SANS" panose="020B0603030804020204" pitchFamily="34" charset="0"/>
              <a:ea typeface="DEJAVU SANS" panose="020B0603030804020204" pitchFamily="34" charset="0"/>
              <a:cs typeface="DEJAVU SANS" panose="020B0603030804020204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C93C5FA-E5E6-06B7-1F95-159623727FA4}"/>
              </a:ext>
            </a:extLst>
          </p:cNvPr>
          <p:cNvSpPr txBox="1"/>
          <p:nvPr/>
        </p:nvSpPr>
        <p:spPr>
          <a:xfrm>
            <a:off x="5619494" y="6129930"/>
            <a:ext cx="67518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spatial x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F23B4C6-5B5B-D58F-BFC3-8247E59EA22C}"/>
              </a:ext>
            </a:extLst>
          </p:cNvPr>
          <p:cNvSpPr txBox="1"/>
          <p:nvPr/>
        </p:nvSpPr>
        <p:spPr>
          <a:xfrm>
            <a:off x="6500694" y="6129090"/>
            <a:ext cx="67518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spatial</a:t>
            </a:r>
            <a:r>
              <a:rPr lang="en-US" sz="900" i="1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 </a:t>
            </a:r>
            <a:r>
              <a:rPr lang="en-US" sz="900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y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2C40DED6-2A2F-4214-F6B3-53FB1B357FA1}"/>
              </a:ext>
            </a:extLst>
          </p:cNvPr>
          <p:cNvSpPr txBox="1"/>
          <p:nvPr/>
        </p:nvSpPr>
        <p:spPr>
          <a:xfrm>
            <a:off x="9024508" y="5713367"/>
            <a:ext cx="26802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λ</a:t>
            </a:r>
            <a:endParaRPr lang="en-US" sz="1100" dirty="0">
              <a:latin typeface="DEJAVU SANS" panose="020B0603030804020204" pitchFamily="34" charset="0"/>
              <a:ea typeface="DEJAVU SANS" panose="020B0603030804020204" pitchFamily="34" charset="0"/>
              <a:cs typeface="DEJAVU SANS" panose="020B0603030804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2417F9F2-E9C7-5A7A-976E-0133B8B5F819}"/>
              </a:ext>
            </a:extLst>
          </p:cNvPr>
          <p:cNvSpPr txBox="1"/>
          <p:nvPr/>
        </p:nvSpPr>
        <p:spPr>
          <a:xfrm>
            <a:off x="9336826" y="6106789"/>
            <a:ext cx="67518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spatial x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3DC58690-F782-A4A5-4546-FFCB936BF207}"/>
              </a:ext>
            </a:extLst>
          </p:cNvPr>
          <p:cNvSpPr txBox="1"/>
          <p:nvPr/>
        </p:nvSpPr>
        <p:spPr>
          <a:xfrm>
            <a:off x="9336826" y="5981933"/>
            <a:ext cx="67518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spatial</a:t>
            </a:r>
            <a:r>
              <a:rPr lang="en-US" sz="900" i="1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 </a:t>
            </a:r>
            <a:r>
              <a:rPr lang="en-US" sz="900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y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91FEDA5D-BC2B-F3A9-658C-CA0BBCEEF9E7}"/>
              </a:ext>
            </a:extLst>
          </p:cNvPr>
          <p:cNvCxnSpPr>
            <a:cxnSpLocks/>
          </p:cNvCxnSpPr>
          <p:nvPr/>
        </p:nvCxnSpPr>
        <p:spPr>
          <a:xfrm flipV="1">
            <a:off x="9158519" y="5916505"/>
            <a:ext cx="0" cy="262786"/>
          </a:xfrm>
          <a:prstGeom prst="straightConnector1">
            <a:avLst/>
          </a:prstGeom>
          <a:ln w="19050">
            <a:solidFill>
              <a:schemeClr val="tx1"/>
            </a:solidFill>
            <a:miter lim="800000"/>
            <a:tailEnd type="triangle" w="med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E0B26DC1-9642-F290-5F3A-F0F344658ACF}"/>
              </a:ext>
            </a:extLst>
          </p:cNvPr>
          <p:cNvCxnSpPr>
            <a:cxnSpLocks/>
          </p:cNvCxnSpPr>
          <p:nvPr/>
        </p:nvCxnSpPr>
        <p:spPr>
          <a:xfrm>
            <a:off x="9158519" y="6171883"/>
            <a:ext cx="252361" cy="81764"/>
          </a:xfrm>
          <a:prstGeom prst="straightConnector1">
            <a:avLst/>
          </a:prstGeom>
          <a:ln w="19050">
            <a:solidFill>
              <a:schemeClr val="tx1"/>
            </a:solidFill>
            <a:miter lim="800000"/>
            <a:tailEnd type="triangle" w="med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5FFFF4D6-3A7D-FD1D-B4D1-47C184BBA00D}"/>
              </a:ext>
            </a:extLst>
          </p:cNvPr>
          <p:cNvCxnSpPr>
            <a:cxnSpLocks/>
          </p:cNvCxnSpPr>
          <p:nvPr/>
        </p:nvCxnSpPr>
        <p:spPr>
          <a:xfrm flipV="1">
            <a:off x="9158519" y="6124968"/>
            <a:ext cx="246260" cy="46914"/>
          </a:xfrm>
          <a:prstGeom prst="straightConnector1">
            <a:avLst/>
          </a:prstGeom>
          <a:ln w="19050">
            <a:solidFill>
              <a:schemeClr val="tx1"/>
            </a:solidFill>
            <a:miter lim="800000"/>
            <a:tailEnd type="triangle" w="med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6" name="TextBox 115">
            <a:extLst>
              <a:ext uri="{FF2B5EF4-FFF2-40B4-BE49-F238E27FC236}">
                <a16:creationId xmlns:a16="http://schemas.microsoft.com/office/drawing/2014/main" id="{21145807-68B6-4FF0-182F-5557DCFC37BA}"/>
              </a:ext>
            </a:extLst>
          </p:cNvPr>
          <p:cNvSpPr txBox="1"/>
          <p:nvPr/>
        </p:nvSpPr>
        <p:spPr>
          <a:xfrm>
            <a:off x="4605434" y="3198519"/>
            <a:ext cx="135165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H⍺ line map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731ABD53-0CEB-8773-BBD4-C14E2ADD5DF4}"/>
              </a:ext>
            </a:extLst>
          </p:cNvPr>
          <p:cNvSpPr txBox="1"/>
          <p:nvPr/>
        </p:nvSpPr>
        <p:spPr>
          <a:xfrm>
            <a:off x="1951912" y="5941432"/>
            <a:ext cx="10951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 err="1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V</a:t>
            </a:r>
            <a:r>
              <a:rPr lang="en-US" sz="1000" i="1" baseline="-25000" dirty="0" err="1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rot</a:t>
            </a:r>
            <a:r>
              <a:rPr lang="en-US" sz="1000" i="1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 </a:t>
            </a:r>
            <a:r>
              <a:rPr lang="en-US" sz="1000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= 0 km s</a:t>
            </a:r>
            <a:r>
              <a:rPr lang="en-US" sz="1000" baseline="30000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-1</a:t>
            </a:r>
            <a:endParaRPr lang="en-US" sz="1000" dirty="0">
              <a:latin typeface="DEJAVU SANS" panose="020B0603030804020204" pitchFamily="34" charset="0"/>
              <a:ea typeface="DEJAVU SANS" panose="020B0603030804020204" pitchFamily="34" charset="0"/>
              <a:cs typeface="DEJAVU SANS" panose="020B06030308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41E198-5A77-D78F-3F7B-CB164AC63B23}"/>
              </a:ext>
            </a:extLst>
          </p:cNvPr>
          <p:cNvSpPr txBox="1">
            <a:spLocks/>
          </p:cNvSpPr>
          <p:nvPr/>
        </p:nvSpPr>
        <p:spPr>
          <a:xfrm>
            <a:off x="0" y="-304312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H alpha and NII in CANDELS 9474, Z = 2.1274</a:t>
            </a:r>
          </a:p>
        </p:txBody>
      </p:sp>
    </p:spTree>
    <p:extLst>
      <p:ext uri="{BB962C8B-B14F-4D97-AF65-F5344CB8AC3E}">
        <p14:creationId xmlns:p14="http://schemas.microsoft.com/office/powerpoint/2010/main" val="11598505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72CF2-93EF-F689-4330-AB159650A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 alpha and NII in CANDELS 9474, Z = 2.1274</a:t>
            </a:r>
          </a:p>
        </p:txBody>
      </p:sp>
      <p:pic>
        <p:nvPicPr>
          <p:cNvPr id="4" name="bearclaw_rotate_about_z.mp4">
            <a:hlinkClick r:id="" action="ppaction://media"/>
            <a:extLst>
              <a:ext uri="{FF2B5EF4-FFF2-40B4-BE49-F238E27FC236}">
                <a16:creationId xmlns:a16="http://schemas.microsoft.com/office/drawing/2014/main" id="{73E833F5-F675-247B-0047-8B047DFFB2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96611" y="1690688"/>
            <a:ext cx="5263004" cy="526300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6AEB122-68DF-9DAE-9400-B40B5B7C34C1}"/>
              </a:ext>
            </a:extLst>
          </p:cNvPr>
          <p:cNvSpPr txBox="1"/>
          <p:nvPr/>
        </p:nvSpPr>
        <p:spPr>
          <a:xfrm>
            <a:off x="9172352" y="6492875"/>
            <a:ext cx="2959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Mulcahey et al 2026, in prep</a:t>
            </a:r>
          </a:p>
        </p:txBody>
      </p:sp>
    </p:spTree>
    <p:extLst>
      <p:ext uri="{BB962C8B-B14F-4D97-AF65-F5344CB8AC3E}">
        <p14:creationId xmlns:p14="http://schemas.microsoft.com/office/powerpoint/2010/main" val="4191930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B00BA-C551-7680-B2C0-6296956C3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CANDELS 12624, Z=1.9974</a:t>
            </a:r>
          </a:p>
        </p:txBody>
      </p:sp>
      <p:pic>
        <p:nvPicPr>
          <p:cNvPr id="5" name="Picture 4" descr="A graph of a graph of a graph&#10;&#10;AI-generated content may be incorrect.">
            <a:extLst>
              <a:ext uri="{FF2B5EF4-FFF2-40B4-BE49-F238E27FC236}">
                <a16:creationId xmlns:a16="http://schemas.microsoft.com/office/drawing/2014/main" id="{9A330633-5682-F8B8-B545-DD7E58E75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548" y="2585462"/>
            <a:ext cx="11947452" cy="4097943"/>
          </a:xfrm>
          <a:prstGeom prst="rect">
            <a:avLst/>
          </a:prstGeom>
        </p:spPr>
      </p:pic>
      <p:pic>
        <p:nvPicPr>
          <p:cNvPr id="7" name="Picture 6" descr="A screen shot of a computer screen&#10;&#10;AI-generated content may be incorrect.">
            <a:extLst>
              <a:ext uri="{FF2B5EF4-FFF2-40B4-BE49-F238E27FC236}">
                <a16:creationId xmlns:a16="http://schemas.microsoft.com/office/drawing/2014/main" id="{39DFBBCF-DCD5-8B7B-F094-C0B3B5F894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6380" y="265858"/>
            <a:ext cx="2335619" cy="251391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7543F54-2E59-0B06-942C-511475E6EB10}"/>
              </a:ext>
            </a:extLst>
          </p:cNvPr>
          <p:cNvSpPr txBox="1"/>
          <p:nvPr/>
        </p:nvSpPr>
        <p:spPr>
          <a:xfrm>
            <a:off x="9130583" y="6498739"/>
            <a:ext cx="2588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Sukay</a:t>
            </a:r>
            <a:r>
              <a:rPr lang="en-US" dirty="0"/>
              <a:t> et al 2026, in prep</a:t>
            </a:r>
          </a:p>
        </p:txBody>
      </p:sp>
    </p:spTree>
    <p:extLst>
      <p:ext uri="{BB962C8B-B14F-4D97-AF65-F5344CB8AC3E}">
        <p14:creationId xmlns:p14="http://schemas.microsoft.com/office/powerpoint/2010/main" val="1226931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38286F-A8EF-2BFA-397D-1322F7416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Each GARDEN exposure has three 40-minute integrations for a total of two hours.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FC4F093-5510-FE1A-0D76-BDA5BDB66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023" y="1766203"/>
            <a:ext cx="9663953" cy="474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1619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4824B-F714-6209-20D9-EA41B241F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CANDELS 12624, Z=1.9974</a:t>
            </a:r>
          </a:p>
        </p:txBody>
      </p:sp>
      <p:pic>
        <p:nvPicPr>
          <p:cNvPr id="4" name="Picture 3" descr="A graph showing a waveform&#10;&#10;AI-generated content may be incorrect.">
            <a:extLst>
              <a:ext uri="{FF2B5EF4-FFF2-40B4-BE49-F238E27FC236}">
                <a16:creationId xmlns:a16="http://schemas.microsoft.com/office/drawing/2014/main" id="{23E0D262-4A9E-8FD3-BF31-F57E831F64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891" y="1946071"/>
            <a:ext cx="4044532" cy="2408695"/>
          </a:xfrm>
          <a:prstGeom prst="rect">
            <a:avLst/>
          </a:prstGeom>
        </p:spPr>
      </p:pic>
      <p:pic>
        <p:nvPicPr>
          <p:cNvPr id="6" name="Picture 5" descr="A graph showing a waveform&#10;&#10;AI-generated content may be incorrect.">
            <a:extLst>
              <a:ext uri="{FF2B5EF4-FFF2-40B4-BE49-F238E27FC236}">
                <a16:creationId xmlns:a16="http://schemas.microsoft.com/office/drawing/2014/main" id="{D5F5318A-9CFC-13AE-E45B-A7633BC003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147" y="4354766"/>
            <a:ext cx="4203276" cy="2503233"/>
          </a:xfrm>
          <a:prstGeom prst="rect">
            <a:avLst/>
          </a:prstGeom>
        </p:spPr>
      </p:pic>
      <p:pic>
        <p:nvPicPr>
          <p:cNvPr id="8" name="Picture 7" descr="A graph of a graph showing the number of the same graph&#10;&#10;AI-generated content may be incorrect.">
            <a:extLst>
              <a:ext uri="{FF2B5EF4-FFF2-40B4-BE49-F238E27FC236}">
                <a16:creationId xmlns:a16="http://schemas.microsoft.com/office/drawing/2014/main" id="{9557F6F5-1DB5-5C46-DAA8-A266962BC4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999" y="1946071"/>
            <a:ext cx="4123903" cy="2455963"/>
          </a:xfrm>
          <a:prstGeom prst="rect">
            <a:avLst/>
          </a:prstGeom>
        </p:spPr>
      </p:pic>
      <p:pic>
        <p:nvPicPr>
          <p:cNvPr id="10" name="Picture 9" descr="A graph of a graph showing the number of the same graph&#10;&#10;AI-generated content may be incorrect.">
            <a:extLst>
              <a:ext uri="{FF2B5EF4-FFF2-40B4-BE49-F238E27FC236}">
                <a16:creationId xmlns:a16="http://schemas.microsoft.com/office/drawing/2014/main" id="{E605F39D-1EAF-6AE7-B573-573C391DCC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5374" y="4354766"/>
            <a:ext cx="4123902" cy="245596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586D0C-F0EA-709E-9D89-FE64212DF0C4}"/>
              </a:ext>
            </a:extLst>
          </p:cNvPr>
          <p:cNvSpPr txBox="1"/>
          <p:nvPr/>
        </p:nvSpPr>
        <p:spPr>
          <a:xfrm>
            <a:off x="4960307" y="2868460"/>
            <a:ext cx="834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Before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DD0B7C-866D-5F6F-A118-25E577596CD8}"/>
              </a:ext>
            </a:extLst>
          </p:cNvPr>
          <p:cNvSpPr txBox="1"/>
          <p:nvPr/>
        </p:nvSpPr>
        <p:spPr>
          <a:xfrm>
            <a:off x="4960307" y="4985359"/>
            <a:ext cx="834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After</a:t>
            </a:r>
          </a:p>
        </p:txBody>
      </p:sp>
    </p:spTree>
    <p:extLst>
      <p:ext uri="{BB962C8B-B14F-4D97-AF65-F5344CB8AC3E}">
        <p14:creationId xmlns:p14="http://schemas.microsoft.com/office/powerpoint/2010/main" val="41286402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606AB-EE26-E106-9D00-5751967B9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B6680-EDB4-EAC8-7F64-AC4DF1654A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Improve Cosmic Ray persistence by using the magnitude and timing to optimize masking</a:t>
            </a:r>
          </a:p>
          <a:p>
            <a:r>
              <a:rPr lang="en-US" dirty="0"/>
              <a:t>Improve Dark Current bad pixel masking by limiting time scale of bad pixel detection to time of observations</a:t>
            </a:r>
          </a:p>
          <a:p>
            <a:r>
              <a:rPr lang="en-US" dirty="0"/>
              <a:t>Investigate Increasing the number of integrations within an exposure (shorter integrations)</a:t>
            </a:r>
          </a:p>
          <a:p>
            <a:pPr lvl="1"/>
            <a:r>
              <a:rPr lang="en-US" dirty="0"/>
              <a:t>The 40-minute integration time leads to long term persistence</a:t>
            </a:r>
          </a:p>
          <a:p>
            <a:pPr lvl="1"/>
            <a:r>
              <a:rPr lang="en-US" dirty="0"/>
              <a:t>More integrations yields more resets which switches from trap capture to trap decay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8212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ED395-2442-1054-C21B-BF4B0DEA5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8C76ED-D292-4021-A46F-62153961F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is a lot of signal available in JWST images that can be recovered.</a:t>
            </a:r>
          </a:p>
          <a:p>
            <a:r>
              <a:rPr lang="en-US" dirty="0"/>
              <a:t>Up-the-ramp provides a lot of information that provides </a:t>
            </a:r>
            <a:r>
              <a:rPr lang="en-US" dirty="0" err="1"/>
              <a:t>flexability</a:t>
            </a:r>
            <a:r>
              <a:rPr lang="en-US" dirty="0"/>
              <a:t>.</a:t>
            </a:r>
          </a:p>
          <a:p>
            <a:r>
              <a:rPr lang="en-US" dirty="0"/>
              <a:t>A big mirror can be misleading</a:t>
            </a:r>
          </a:p>
          <a:p>
            <a:r>
              <a:rPr lang="en-US" dirty="0"/>
              <a:t>Persistence is a pain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8325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6D2E-18C5-AC9E-AA5A-09E1D2473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Saturation propagation between exposures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12083F-4B7E-7360-910B-AF4436DE2C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012" y="2400300"/>
            <a:ext cx="11434407" cy="409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3670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79042-2D3C-3EB7-EE18-8EF8D92CC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Bias in Picture Frame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F213C7-0C3A-DFA7-04CB-F16244307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636" y="2243470"/>
            <a:ext cx="9678871" cy="4131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0495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9DBA1-D453-9F8A-3D34-617FF0AB5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Corrections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033FF3-6619-05E1-37E0-2F71542C22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Open pixels were not flagged</a:t>
            </a:r>
          </a:p>
          <a:p>
            <a:r>
              <a:rPr lang="en-US" dirty="0"/>
              <a:t>Small amplifier jumps in exposures</a:t>
            </a:r>
          </a:p>
          <a:p>
            <a:r>
              <a:rPr lang="en-US" dirty="0"/>
              <a:t>Sigma clipping to find cosmic rays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238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1E1B845-FF41-9BCF-48F0-9495A1E8F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Cosmic Ray impact over one detector in one exposure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8DAC9D-9343-977F-D59A-0A279A86B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1616148"/>
            <a:ext cx="5241851" cy="5241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981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90542-00DF-D0CD-3062-B8A328B80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zoomed is showing that about 2/3 of the pixels have been hit by a cosmic ray.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863E51-4D78-96C6-B4E9-120EF26CC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1690688"/>
            <a:ext cx="5167312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245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5FBD3-CE36-4BCE-50C0-691C08F98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Primary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05980F-1F2D-FACF-D7E9-1F459108D3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00144" cy="4351338"/>
          </a:xfrm>
        </p:spPr>
        <p:txBody>
          <a:bodyPr/>
          <a:lstStyle/>
          <a:p>
            <a:r>
              <a:rPr lang="en-US" dirty="0"/>
              <a:t>Persistence from cosmic rays and snowballs</a:t>
            </a:r>
          </a:p>
          <a:p>
            <a:r>
              <a:rPr lang="en-US" dirty="0"/>
              <a:t>Unmasked bad pixels</a:t>
            </a:r>
          </a:p>
          <a:p>
            <a:r>
              <a:rPr lang="en-US" dirty="0"/>
              <a:t>Thermal instability</a:t>
            </a:r>
          </a:p>
          <a:p>
            <a:r>
              <a:rPr lang="en-US" dirty="0"/>
              <a:t>Amplifier issues (1/f and other effects) </a:t>
            </a:r>
          </a:p>
          <a:p>
            <a:r>
              <a:rPr lang="en-US" dirty="0"/>
              <a:t>Incorrect methods to develop reference files:</a:t>
            </a:r>
          </a:p>
          <a:p>
            <a:pPr lvl="1"/>
            <a:r>
              <a:rPr lang="en-US" dirty="0"/>
              <a:t>Read noise incorrectly derived</a:t>
            </a:r>
          </a:p>
          <a:p>
            <a:pPr lvl="1"/>
            <a:r>
              <a:rPr lang="en-US" dirty="0"/>
              <a:t>Confusion due to multiple reference files masking bad pixels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585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74E3-AD1B-4BC4-1F2E-ADA4DE7C6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Before and after corrections</a:t>
            </a:r>
          </a:p>
        </p:txBody>
      </p:sp>
      <p:pic>
        <p:nvPicPr>
          <p:cNvPr id="4" name="archved_and_fixed.mp4">
            <a:hlinkClick r:id="" action="ppaction://media"/>
            <a:extLst>
              <a:ext uri="{FF2B5EF4-FFF2-40B4-BE49-F238E27FC236}">
                <a16:creationId xmlns:a16="http://schemas.microsoft.com/office/drawing/2014/main" id="{0AC6A297-4E7E-ED6C-9AA6-B256BD52C96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39577" y="1690688"/>
            <a:ext cx="5167312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35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6BA34-06D7-EAB0-4C0B-EBA358EB9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Before and after corrections</a:t>
            </a:r>
          </a:p>
        </p:txBody>
      </p:sp>
      <p:pic>
        <p:nvPicPr>
          <p:cNvPr id="3" name="archved_and_fixed_zoom.mp4">
            <a:hlinkClick r:id="" action="ppaction://media"/>
            <a:extLst>
              <a:ext uri="{FF2B5EF4-FFF2-40B4-BE49-F238E27FC236}">
                <a16:creationId xmlns:a16="http://schemas.microsoft.com/office/drawing/2014/main" id="{DCF2A71D-BE01-7D31-1E30-7BD3FCED17F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49297" y="1665636"/>
            <a:ext cx="5167312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878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28997</TotalTime>
  <Words>950</Words>
  <Application>Microsoft Macintosh PowerPoint</Application>
  <PresentationFormat>Widescreen</PresentationFormat>
  <Paragraphs>197</Paragraphs>
  <Slides>45</Slides>
  <Notes>3</Notes>
  <HiddenSlides>4</HiddenSlides>
  <MMClips>11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Aptos</vt:lpstr>
      <vt:lpstr>Aptos Display</vt:lpstr>
      <vt:lpstr>Arial</vt:lpstr>
      <vt:lpstr>DEJAVU SANS</vt:lpstr>
      <vt:lpstr>Times New Roman</vt:lpstr>
      <vt:lpstr>Office Theme</vt:lpstr>
      <vt:lpstr>Reaching the ultimate read noise with an advanced pipeline (JWST)</vt:lpstr>
      <vt:lpstr>The GARDEN Survey</vt:lpstr>
      <vt:lpstr>GARDEN Observations are the deepest observations taken with JWST</vt:lpstr>
      <vt:lpstr>Each GARDEN exposure has three 40-minute integrations for a total of two hours.</vt:lpstr>
      <vt:lpstr>Cosmic Ray impact over one detector in one exposure</vt:lpstr>
      <vt:lpstr>A zoomed is showing that about 2/3 of the pixels have been hit by a cosmic ray.</vt:lpstr>
      <vt:lpstr>Primary Challenges</vt:lpstr>
      <vt:lpstr>Before and after corrections</vt:lpstr>
      <vt:lpstr>Before and after corrections</vt:lpstr>
      <vt:lpstr>Detector 1 Pipeline –  Removes detector effects</vt:lpstr>
      <vt:lpstr>Persistence</vt:lpstr>
      <vt:lpstr>Persistence Model</vt:lpstr>
      <vt:lpstr>Saturation persistence from the first Integration</vt:lpstr>
      <vt:lpstr>Saturated Snowball Persistence between Exposures</vt:lpstr>
      <vt:lpstr>First group snowball flagging</vt:lpstr>
      <vt:lpstr>Persistence from non-saturated cosmic rays</vt:lpstr>
      <vt:lpstr>The longer the charge is on the pixel, the greater the persistence magnitude</vt:lpstr>
      <vt:lpstr>Persistence from non-saturated cosmic rays</vt:lpstr>
      <vt:lpstr>Reference File Updates</vt:lpstr>
      <vt:lpstr>Dark Current and bad pixel masks: Dark Current Median rate of 60 exposures</vt:lpstr>
      <vt:lpstr>Dark Current and bad pixel masks: Short dark – Long Dark</vt:lpstr>
      <vt:lpstr>Dark Current and bad pixel masks: Darksubdark replacing negative values with long values and high rate pixels flagged</vt:lpstr>
      <vt:lpstr>Adding light to the image</vt:lpstr>
      <vt:lpstr>Final Masking</vt:lpstr>
      <vt:lpstr>Incorrect Read Noise Reference File</vt:lpstr>
      <vt:lpstr>Random Telegraph Noise (RTN)</vt:lpstr>
      <vt:lpstr>Picture Frame Thermal Response</vt:lpstr>
      <vt:lpstr>Differences between groups after Jump Step</vt:lpstr>
      <vt:lpstr>Correcting for thermal bias effects</vt:lpstr>
      <vt:lpstr>Other amplifier effects : Even/Odd Diff</vt:lpstr>
      <vt:lpstr>Other amplifier effects : Even/odd rate</vt:lpstr>
      <vt:lpstr>Other amplifier effects :  1/f correction to differences</vt:lpstr>
      <vt:lpstr>The 1/f correction over-subtracts the flux. We correct this by bringing the unilluminated region to zero.</vt:lpstr>
      <vt:lpstr>Comparison of Baseline with our Corrections</vt:lpstr>
      <vt:lpstr>A single exposure in the unilluminated region of the detector.</vt:lpstr>
      <vt:lpstr>Dithered images before and after corrections</vt:lpstr>
      <vt:lpstr>PowerPoint Presentation</vt:lpstr>
      <vt:lpstr>H alpha and NII in CANDELS 9474, Z = 2.1274</vt:lpstr>
      <vt:lpstr>CANDELS 12624, Z=1.9974</vt:lpstr>
      <vt:lpstr>CANDELS 12624, Z=1.9974</vt:lpstr>
      <vt:lpstr>Future Work</vt:lpstr>
      <vt:lpstr>Conclusions</vt:lpstr>
      <vt:lpstr>Saturation propagation between exposures</vt:lpstr>
      <vt:lpstr>Bias in Picture Frame</vt:lpstr>
      <vt:lpstr>Other Corrections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Regan</dc:creator>
  <cp:lastModifiedBy>Michael Regan</cp:lastModifiedBy>
  <cp:revision>23</cp:revision>
  <dcterms:created xsi:type="dcterms:W3CDTF">2026-02-10T16:52:09Z</dcterms:created>
  <dcterms:modified xsi:type="dcterms:W3CDTF">2026-03-11T12:58:59Z</dcterms:modified>
</cp:coreProperties>
</file>