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26"/>
  </p:notesMasterIdLst>
  <p:handoutMasterIdLst>
    <p:handoutMasterId r:id="rId27"/>
  </p:handoutMasterIdLst>
  <p:sldIdLst>
    <p:sldId id="256" r:id="rId9"/>
    <p:sldId id="258" r:id="rId10"/>
    <p:sldId id="259" r:id="rId11"/>
    <p:sldId id="260" r:id="rId12"/>
    <p:sldId id="779" r:id="rId13"/>
    <p:sldId id="770" r:id="rId14"/>
    <p:sldId id="780" r:id="rId15"/>
    <p:sldId id="781" r:id="rId16"/>
    <p:sldId id="782" r:id="rId17"/>
    <p:sldId id="783" r:id="rId18"/>
    <p:sldId id="784" r:id="rId19"/>
    <p:sldId id="788" r:id="rId20"/>
    <p:sldId id="785" r:id="rId21"/>
    <p:sldId id="791" r:id="rId22"/>
    <p:sldId id="790" r:id="rId23"/>
    <p:sldId id="789" r:id="rId24"/>
    <p:sldId id="787" r:id="rId25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E8C4D9"/>
    <a:srgbClr val="CC76A6"/>
    <a:srgbClr val="FFFFFF"/>
    <a:srgbClr val="FBA281"/>
    <a:srgbClr val="C7110E"/>
    <a:srgbClr val="FFCC4D"/>
    <a:srgbClr val="6C551B"/>
    <a:srgbClr val="274956"/>
    <a:srgbClr val="8197A6"/>
    <a:srgbClr val="335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19017-9D8C-4499-9C7C-800D7260C109}" v="306" dt="2026-03-09T14:46:10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3" autoAdjust="0"/>
    <p:restoredTop sz="94035" autoAdjust="0"/>
  </p:normalViewPr>
  <p:slideViewPr>
    <p:cSldViewPr snapToGrid="0">
      <p:cViewPr varScale="1">
        <p:scale>
          <a:sx n="141" d="100"/>
          <a:sy n="141" d="100"/>
        </p:scale>
        <p:origin x="3414" y="336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C8487A-31BF-477B-B14F-246BA29085D4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90CD0244-EC7C-447C-9C19-A7A055B0C2EF}">
      <dgm:prSet phldrT="[Text]" custT="1"/>
      <dgm:spPr/>
      <dgm:t>
        <a:bodyPr anchor="t"/>
        <a:lstStyle/>
        <a:p>
          <a:r>
            <a:rPr lang="en-GB" sz="2800" dirty="0">
              <a:latin typeface="NotesEsa" panose="02000506030000020004" pitchFamily="2" charset="0"/>
            </a:rPr>
            <a:t>Saphira</a:t>
          </a:r>
        </a:p>
        <a:p>
          <a:r>
            <a:rPr lang="en-GB" sz="1100" dirty="0">
              <a:latin typeface="NotesEsa" panose="02000506030000020004" pitchFamily="2" charset="0"/>
            </a:rPr>
            <a:t>320 x 256 or 512 x 512 pixels</a:t>
          </a:r>
        </a:p>
        <a:p>
          <a:r>
            <a:rPr lang="en-GB" sz="1200" dirty="0">
              <a:latin typeface="NotesEsa" panose="02000506030000020004" pitchFamily="2" charset="0"/>
            </a:rPr>
            <a:t>Used as wavefront sensor for the VLT on Mount Paranal in Chile.</a:t>
          </a:r>
        </a:p>
      </dgm:t>
    </dgm:pt>
    <dgm:pt modelId="{5CF62930-EF74-4DAF-A464-7072ED73658B}" type="parTrans" cxnId="{2AD0398E-7696-4008-A015-BF8B1CB0C410}">
      <dgm:prSet/>
      <dgm:spPr/>
      <dgm:t>
        <a:bodyPr/>
        <a:lstStyle/>
        <a:p>
          <a:endParaRPr lang="en-GB"/>
        </a:p>
      </dgm:t>
    </dgm:pt>
    <dgm:pt modelId="{3265042A-A1B4-4804-ABEA-04A18E9FF049}" type="sibTrans" cxnId="{2AD0398E-7696-4008-A015-BF8B1CB0C410}">
      <dgm:prSet/>
      <dgm:spPr/>
      <dgm:t>
        <a:bodyPr/>
        <a:lstStyle/>
        <a:p>
          <a:endParaRPr lang="en-GB"/>
        </a:p>
      </dgm:t>
    </dgm:pt>
    <dgm:pt modelId="{FB64C0EF-EC45-4E7C-A7AA-53D4F75559E1}">
      <dgm:prSet phldrT="[Text]" custT="1"/>
      <dgm:spPr/>
      <dgm:t>
        <a:bodyPr anchor="t"/>
        <a:lstStyle/>
        <a:p>
          <a:r>
            <a:rPr lang="en-GB" sz="2800" dirty="0">
              <a:latin typeface="NotesEsa" panose="02000506030000020004" pitchFamily="2" charset="0"/>
            </a:rPr>
            <a:t>Ike Pono</a:t>
          </a:r>
        </a:p>
        <a:p>
          <a:r>
            <a:rPr lang="en-GB" sz="1200" dirty="0">
              <a:latin typeface="NotesEsa" panose="02000506030000020004" pitchFamily="2" charset="0"/>
            </a:rPr>
            <a:t>1k x 1k or 2k x 2k</a:t>
          </a:r>
        </a:p>
        <a:p>
          <a:r>
            <a:rPr lang="en-GB" sz="1200" dirty="0">
              <a:latin typeface="NotesEsa" panose="02000506030000020004" pitchFamily="2" charset="0"/>
            </a:rPr>
            <a:t>Developed in collaboration with University of Hawai’i and NASA. First large format </a:t>
          </a:r>
          <a:r>
            <a:rPr lang="en-GB" sz="1200" dirty="0" err="1">
              <a:latin typeface="NotesEsa" panose="02000506030000020004" pitchFamily="2" charset="0"/>
            </a:rPr>
            <a:t>LmAPD</a:t>
          </a:r>
          <a:r>
            <a:rPr lang="en-GB" sz="1200" dirty="0">
              <a:latin typeface="NotesEsa" panose="02000506030000020004" pitchFamily="2" charset="0"/>
            </a:rPr>
            <a:t> array optimised for good performance with glow and read noise.</a:t>
          </a:r>
        </a:p>
      </dgm:t>
    </dgm:pt>
    <dgm:pt modelId="{E226F42E-05BA-4FD2-BE1D-CA6D90F0DB68}" type="parTrans" cxnId="{0ED7C726-80DB-4F45-A774-6013D20BAB3A}">
      <dgm:prSet/>
      <dgm:spPr/>
      <dgm:t>
        <a:bodyPr/>
        <a:lstStyle/>
        <a:p>
          <a:endParaRPr lang="en-GB"/>
        </a:p>
      </dgm:t>
    </dgm:pt>
    <dgm:pt modelId="{623ED8C6-41D7-4672-BDE2-BDA1C75E70E9}" type="sibTrans" cxnId="{0ED7C726-80DB-4F45-A774-6013D20BAB3A}">
      <dgm:prSet/>
      <dgm:spPr/>
      <dgm:t>
        <a:bodyPr/>
        <a:lstStyle/>
        <a:p>
          <a:endParaRPr lang="en-GB"/>
        </a:p>
      </dgm:t>
    </dgm:pt>
    <dgm:pt modelId="{AE212D5C-5A96-46E9-8A37-2FD18A808F27}">
      <dgm:prSet phldrT="[Text]" custT="1"/>
      <dgm:spPr/>
      <dgm:t>
        <a:bodyPr anchor="t"/>
        <a:lstStyle/>
        <a:p>
          <a:r>
            <a:rPr lang="en-GB" sz="2800" dirty="0">
              <a:latin typeface="NotesEsa" panose="02000506030000020004" pitchFamily="2" charset="0"/>
            </a:rPr>
            <a:t>IBEX</a:t>
          </a:r>
        </a:p>
        <a:p>
          <a:r>
            <a:rPr lang="en-GB" sz="1200" dirty="0">
              <a:latin typeface="NotesEsa" panose="02000506030000020004" pitchFamily="2" charset="0"/>
            </a:rPr>
            <a:t>2k x 2k</a:t>
          </a:r>
        </a:p>
        <a:p>
          <a:r>
            <a:rPr lang="en-GB" sz="1200" dirty="0">
              <a:latin typeface="NotesEsa" panose="02000506030000020004" pitchFamily="2" charset="0"/>
            </a:rPr>
            <a:t>Developed in collaboration with ESA. Large format array optimised for dark current performance.</a:t>
          </a:r>
          <a:endParaRPr lang="en-GB" sz="1000" dirty="0">
            <a:latin typeface="NotesEsa" panose="02000506030000020004" pitchFamily="2" charset="0"/>
          </a:endParaRPr>
        </a:p>
      </dgm:t>
    </dgm:pt>
    <dgm:pt modelId="{B2152721-FFE4-44BD-97D8-F2344F8DFF57}" type="parTrans" cxnId="{D2002552-7E83-4488-A6E7-6E1DFFF9EEA3}">
      <dgm:prSet/>
      <dgm:spPr/>
      <dgm:t>
        <a:bodyPr/>
        <a:lstStyle/>
        <a:p>
          <a:endParaRPr lang="en-GB"/>
        </a:p>
      </dgm:t>
    </dgm:pt>
    <dgm:pt modelId="{F0AE864F-3618-48A3-9B62-0644B082EBDD}" type="sibTrans" cxnId="{D2002552-7E83-4488-A6E7-6E1DFFF9EEA3}">
      <dgm:prSet/>
      <dgm:spPr/>
      <dgm:t>
        <a:bodyPr/>
        <a:lstStyle/>
        <a:p>
          <a:endParaRPr lang="en-GB"/>
        </a:p>
      </dgm:t>
    </dgm:pt>
    <dgm:pt modelId="{F81785BC-2689-4CCB-88EC-B1D45061385B}" type="pres">
      <dgm:prSet presAssocID="{27C8487A-31BF-477B-B14F-246BA29085D4}" presName="Name0" presStyleCnt="0">
        <dgm:presLayoutVars>
          <dgm:chMax val="7"/>
          <dgm:chPref val="7"/>
          <dgm:dir/>
        </dgm:presLayoutVars>
      </dgm:prSet>
      <dgm:spPr/>
    </dgm:pt>
    <dgm:pt modelId="{57605094-0044-451D-9080-8036CFBB25E4}" type="pres">
      <dgm:prSet presAssocID="{27C8487A-31BF-477B-B14F-246BA29085D4}" presName="Name1" presStyleCnt="0"/>
      <dgm:spPr/>
    </dgm:pt>
    <dgm:pt modelId="{2AB16198-A9DC-45AE-9A03-1E02C6AA05A5}" type="pres">
      <dgm:prSet presAssocID="{27C8487A-31BF-477B-B14F-246BA29085D4}" presName="cycle" presStyleCnt="0"/>
      <dgm:spPr/>
    </dgm:pt>
    <dgm:pt modelId="{AC752143-9492-401E-AB28-069B1C2E4EEE}" type="pres">
      <dgm:prSet presAssocID="{27C8487A-31BF-477B-B14F-246BA29085D4}" presName="srcNode" presStyleLbl="node1" presStyleIdx="0" presStyleCnt="3"/>
      <dgm:spPr/>
    </dgm:pt>
    <dgm:pt modelId="{C5B5D4C0-69EE-430A-A420-5807F77DF0EC}" type="pres">
      <dgm:prSet presAssocID="{27C8487A-31BF-477B-B14F-246BA29085D4}" presName="conn" presStyleLbl="parChTrans1D2" presStyleIdx="0" presStyleCnt="1" custScaleX="98493" custScaleY="84580" custLinFactNeighborX="-4312" custLinFactNeighborY="-1098"/>
      <dgm:spPr/>
    </dgm:pt>
    <dgm:pt modelId="{B7EC6327-E5EF-46C8-B432-388F629B5FAC}" type="pres">
      <dgm:prSet presAssocID="{27C8487A-31BF-477B-B14F-246BA29085D4}" presName="extraNode" presStyleLbl="node1" presStyleIdx="0" presStyleCnt="3"/>
      <dgm:spPr/>
    </dgm:pt>
    <dgm:pt modelId="{CD92D60C-13F9-400B-BCC8-DE80999928AA}" type="pres">
      <dgm:prSet presAssocID="{27C8487A-31BF-477B-B14F-246BA29085D4}" presName="dstNode" presStyleLbl="node1" presStyleIdx="0" presStyleCnt="3"/>
      <dgm:spPr/>
    </dgm:pt>
    <dgm:pt modelId="{23AA29F8-8C77-41AD-BCB7-7E03171BE7A0}" type="pres">
      <dgm:prSet presAssocID="{90CD0244-EC7C-447C-9C19-A7A055B0C2EF}" presName="text_1" presStyleLbl="node1" presStyleIdx="0" presStyleCnt="3" custScaleY="122383">
        <dgm:presLayoutVars>
          <dgm:bulletEnabled val="1"/>
        </dgm:presLayoutVars>
      </dgm:prSet>
      <dgm:spPr/>
    </dgm:pt>
    <dgm:pt modelId="{553E7291-7B6C-4A6E-8932-6ACBA51CACC1}" type="pres">
      <dgm:prSet presAssocID="{90CD0244-EC7C-447C-9C19-A7A055B0C2EF}" presName="accent_1" presStyleCnt="0"/>
      <dgm:spPr/>
    </dgm:pt>
    <dgm:pt modelId="{72B189FB-497B-44BE-BE27-ACA95E80EC11}" type="pres">
      <dgm:prSet presAssocID="{90CD0244-EC7C-447C-9C19-A7A055B0C2EF}" presName="accentRepeatNode" presStyleLbl="solidFgAcc1" presStyleIdx="0" presStyleCnt="3"/>
      <dgm:spPr/>
    </dgm:pt>
    <dgm:pt modelId="{6B0EFD67-8F0C-404A-B1A0-086CAFD2F656}" type="pres">
      <dgm:prSet presAssocID="{FB64C0EF-EC45-4E7C-A7AA-53D4F75559E1}" presName="text_2" presStyleLbl="node1" presStyleIdx="1" presStyleCnt="3" custScaleY="125561">
        <dgm:presLayoutVars>
          <dgm:bulletEnabled val="1"/>
        </dgm:presLayoutVars>
      </dgm:prSet>
      <dgm:spPr/>
    </dgm:pt>
    <dgm:pt modelId="{C77824C0-8762-49A6-A59B-7B53ED58897E}" type="pres">
      <dgm:prSet presAssocID="{FB64C0EF-EC45-4E7C-A7AA-53D4F75559E1}" presName="accent_2" presStyleCnt="0"/>
      <dgm:spPr/>
    </dgm:pt>
    <dgm:pt modelId="{8162E081-A403-4BF9-965A-F0E9499DA227}" type="pres">
      <dgm:prSet presAssocID="{FB64C0EF-EC45-4E7C-A7AA-53D4F75559E1}" presName="accentRepeatNode" presStyleLbl="solidFgAcc1" presStyleIdx="1" presStyleCnt="3"/>
      <dgm:spPr/>
    </dgm:pt>
    <dgm:pt modelId="{66430A1E-F000-4E2D-ADAA-AB38AAEFA0C2}" type="pres">
      <dgm:prSet presAssocID="{AE212D5C-5A96-46E9-8A37-2FD18A808F27}" presName="text_3" presStyleLbl="node1" presStyleIdx="2" presStyleCnt="3" custScaleY="124575">
        <dgm:presLayoutVars>
          <dgm:bulletEnabled val="1"/>
        </dgm:presLayoutVars>
      </dgm:prSet>
      <dgm:spPr/>
    </dgm:pt>
    <dgm:pt modelId="{900E3232-C337-4E4C-A704-88FAFC8207D1}" type="pres">
      <dgm:prSet presAssocID="{AE212D5C-5A96-46E9-8A37-2FD18A808F27}" presName="accent_3" presStyleCnt="0"/>
      <dgm:spPr/>
    </dgm:pt>
    <dgm:pt modelId="{60D19695-928B-4557-90F0-654A5DC66B6F}" type="pres">
      <dgm:prSet presAssocID="{AE212D5C-5A96-46E9-8A37-2FD18A808F27}" presName="accentRepeatNode" presStyleLbl="solidFgAcc1" presStyleIdx="2" presStyleCnt="3"/>
      <dgm:spPr/>
    </dgm:pt>
  </dgm:ptLst>
  <dgm:cxnLst>
    <dgm:cxn modelId="{0ED7C726-80DB-4F45-A774-6013D20BAB3A}" srcId="{27C8487A-31BF-477B-B14F-246BA29085D4}" destId="{FB64C0EF-EC45-4E7C-A7AA-53D4F75559E1}" srcOrd="1" destOrd="0" parTransId="{E226F42E-05BA-4FD2-BE1D-CA6D90F0DB68}" sibTransId="{623ED8C6-41D7-4672-BDE2-BDA1C75E70E9}"/>
    <dgm:cxn modelId="{46610F29-C917-43BD-827E-069CE676CEF9}" type="presOf" srcId="{FB64C0EF-EC45-4E7C-A7AA-53D4F75559E1}" destId="{6B0EFD67-8F0C-404A-B1A0-086CAFD2F656}" srcOrd="0" destOrd="0" presId="urn:microsoft.com/office/officeart/2008/layout/VerticalCurvedList"/>
    <dgm:cxn modelId="{0523F631-08FD-42EB-AC2A-CDB86C57C04B}" type="presOf" srcId="{27C8487A-31BF-477B-B14F-246BA29085D4}" destId="{F81785BC-2689-4CCB-88EC-B1D45061385B}" srcOrd="0" destOrd="0" presId="urn:microsoft.com/office/officeart/2008/layout/VerticalCurvedList"/>
    <dgm:cxn modelId="{6AFD0F3B-FA9B-4252-BCBD-719DA330F344}" type="presOf" srcId="{AE212D5C-5A96-46E9-8A37-2FD18A808F27}" destId="{66430A1E-F000-4E2D-ADAA-AB38AAEFA0C2}" srcOrd="0" destOrd="0" presId="urn:microsoft.com/office/officeart/2008/layout/VerticalCurvedList"/>
    <dgm:cxn modelId="{B5738869-13B6-4E4C-A7DB-450F51C4AE15}" type="presOf" srcId="{3265042A-A1B4-4804-ABEA-04A18E9FF049}" destId="{C5B5D4C0-69EE-430A-A420-5807F77DF0EC}" srcOrd="0" destOrd="0" presId="urn:microsoft.com/office/officeart/2008/layout/VerticalCurvedList"/>
    <dgm:cxn modelId="{D2002552-7E83-4488-A6E7-6E1DFFF9EEA3}" srcId="{27C8487A-31BF-477B-B14F-246BA29085D4}" destId="{AE212D5C-5A96-46E9-8A37-2FD18A808F27}" srcOrd="2" destOrd="0" parTransId="{B2152721-FFE4-44BD-97D8-F2344F8DFF57}" sibTransId="{F0AE864F-3618-48A3-9B62-0644B082EBDD}"/>
    <dgm:cxn modelId="{2AD0398E-7696-4008-A015-BF8B1CB0C410}" srcId="{27C8487A-31BF-477B-B14F-246BA29085D4}" destId="{90CD0244-EC7C-447C-9C19-A7A055B0C2EF}" srcOrd="0" destOrd="0" parTransId="{5CF62930-EF74-4DAF-A464-7072ED73658B}" sibTransId="{3265042A-A1B4-4804-ABEA-04A18E9FF049}"/>
    <dgm:cxn modelId="{BBECFBD0-C898-424A-B56D-49F147BDB7E3}" type="presOf" srcId="{90CD0244-EC7C-447C-9C19-A7A055B0C2EF}" destId="{23AA29F8-8C77-41AD-BCB7-7E03171BE7A0}" srcOrd="0" destOrd="0" presId="urn:microsoft.com/office/officeart/2008/layout/VerticalCurvedList"/>
    <dgm:cxn modelId="{B9CF5158-F412-429C-84F7-9D0B9B839686}" type="presParOf" srcId="{F81785BC-2689-4CCB-88EC-B1D45061385B}" destId="{57605094-0044-451D-9080-8036CFBB25E4}" srcOrd="0" destOrd="0" presId="urn:microsoft.com/office/officeart/2008/layout/VerticalCurvedList"/>
    <dgm:cxn modelId="{1D9EE749-18F6-47A4-B2EB-F52C422BB26C}" type="presParOf" srcId="{57605094-0044-451D-9080-8036CFBB25E4}" destId="{2AB16198-A9DC-45AE-9A03-1E02C6AA05A5}" srcOrd="0" destOrd="0" presId="urn:microsoft.com/office/officeart/2008/layout/VerticalCurvedList"/>
    <dgm:cxn modelId="{6160FD88-61A7-40A8-82D6-AC579A43746A}" type="presParOf" srcId="{2AB16198-A9DC-45AE-9A03-1E02C6AA05A5}" destId="{AC752143-9492-401E-AB28-069B1C2E4EEE}" srcOrd="0" destOrd="0" presId="urn:microsoft.com/office/officeart/2008/layout/VerticalCurvedList"/>
    <dgm:cxn modelId="{E23E266D-75FE-4251-979A-063DDE43DA64}" type="presParOf" srcId="{2AB16198-A9DC-45AE-9A03-1E02C6AA05A5}" destId="{C5B5D4C0-69EE-430A-A420-5807F77DF0EC}" srcOrd="1" destOrd="0" presId="urn:microsoft.com/office/officeart/2008/layout/VerticalCurvedList"/>
    <dgm:cxn modelId="{ABE9D22E-239E-42E5-87AB-777F3B0F5524}" type="presParOf" srcId="{2AB16198-A9DC-45AE-9A03-1E02C6AA05A5}" destId="{B7EC6327-E5EF-46C8-B432-388F629B5FAC}" srcOrd="2" destOrd="0" presId="urn:microsoft.com/office/officeart/2008/layout/VerticalCurvedList"/>
    <dgm:cxn modelId="{D2F21468-5C76-4106-9BAB-9812C80507F3}" type="presParOf" srcId="{2AB16198-A9DC-45AE-9A03-1E02C6AA05A5}" destId="{CD92D60C-13F9-400B-BCC8-DE80999928AA}" srcOrd="3" destOrd="0" presId="urn:microsoft.com/office/officeart/2008/layout/VerticalCurvedList"/>
    <dgm:cxn modelId="{ECE87904-83FA-4D38-8297-6B3AB099A247}" type="presParOf" srcId="{57605094-0044-451D-9080-8036CFBB25E4}" destId="{23AA29F8-8C77-41AD-BCB7-7E03171BE7A0}" srcOrd="1" destOrd="0" presId="urn:microsoft.com/office/officeart/2008/layout/VerticalCurvedList"/>
    <dgm:cxn modelId="{9A299DE6-C004-4D4D-A5A0-459C5F623AE2}" type="presParOf" srcId="{57605094-0044-451D-9080-8036CFBB25E4}" destId="{553E7291-7B6C-4A6E-8932-6ACBA51CACC1}" srcOrd="2" destOrd="0" presId="urn:microsoft.com/office/officeart/2008/layout/VerticalCurvedList"/>
    <dgm:cxn modelId="{B87E79FA-812C-4BB3-BD7B-2BECABF17C72}" type="presParOf" srcId="{553E7291-7B6C-4A6E-8932-6ACBA51CACC1}" destId="{72B189FB-497B-44BE-BE27-ACA95E80EC11}" srcOrd="0" destOrd="0" presId="urn:microsoft.com/office/officeart/2008/layout/VerticalCurvedList"/>
    <dgm:cxn modelId="{CCBE410A-A7D8-40AF-AF64-736D8BB3ADC7}" type="presParOf" srcId="{57605094-0044-451D-9080-8036CFBB25E4}" destId="{6B0EFD67-8F0C-404A-B1A0-086CAFD2F656}" srcOrd="3" destOrd="0" presId="urn:microsoft.com/office/officeart/2008/layout/VerticalCurvedList"/>
    <dgm:cxn modelId="{74BD49C7-F562-4503-BAB9-AA076D76CDD0}" type="presParOf" srcId="{57605094-0044-451D-9080-8036CFBB25E4}" destId="{C77824C0-8762-49A6-A59B-7B53ED58897E}" srcOrd="4" destOrd="0" presId="urn:microsoft.com/office/officeart/2008/layout/VerticalCurvedList"/>
    <dgm:cxn modelId="{46FEA2B9-BB27-4B1E-AB38-88433FFD039D}" type="presParOf" srcId="{C77824C0-8762-49A6-A59B-7B53ED58897E}" destId="{8162E081-A403-4BF9-965A-F0E9499DA227}" srcOrd="0" destOrd="0" presId="urn:microsoft.com/office/officeart/2008/layout/VerticalCurvedList"/>
    <dgm:cxn modelId="{94F011CF-ECF7-4260-8B53-2DDC892F6937}" type="presParOf" srcId="{57605094-0044-451D-9080-8036CFBB25E4}" destId="{66430A1E-F000-4E2D-ADAA-AB38AAEFA0C2}" srcOrd="5" destOrd="0" presId="urn:microsoft.com/office/officeart/2008/layout/VerticalCurvedList"/>
    <dgm:cxn modelId="{49CD4042-9190-4BBE-B918-D997281B2318}" type="presParOf" srcId="{57605094-0044-451D-9080-8036CFBB25E4}" destId="{900E3232-C337-4E4C-A704-88FAFC8207D1}" srcOrd="6" destOrd="0" presId="urn:microsoft.com/office/officeart/2008/layout/VerticalCurvedList"/>
    <dgm:cxn modelId="{19811983-8CC8-4BD9-AF25-FD0ED3DFC280}" type="presParOf" srcId="{900E3232-C337-4E4C-A704-88FAFC8207D1}" destId="{60D19695-928B-4557-90F0-654A5DC66B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5D4C0-69EE-430A-A420-5807F77DF0EC}">
      <dsp:nvSpPr>
        <dsp:cNvPr id="0" name=""/>
        <dsp:cNvSpPr/>
      </dsp:nvSpPr>
      <dsp:spPr>
        <a:xfrm>
          <a:off x="-5330936" y="-400253"/>
          <a:ext cx="6309226" cy="5417993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A29F8-8C77-41AD-BCB7-7E03171BE7A0}">
      <dsp:nvSpPr>
        <dsp:cNvPr id="0" name=""/>
        <dsp:cNvSpPr/>
      </dsp:nvSpPr>
      <dsp:spPr>
        <a:xfrm>
          <a:off x="660432" y="369313"/>
          <a:ext cx="6891901" cy="116463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5357" tIns="71120" rIns="71120" bIns="7112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latin typeface="NotesEsa" panose="02000506030000020004" pitchFamily="2" charset="0"/>
            </a:rPr>
            <a:t>Saphira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NotesEsa" panose="02000506030000020004" pitchFamily="2" charset="0"/>
            </a:rPr>
            <a:t>320 x 256 or 512 x 512 pixels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NotesEsa" panose="02000506030000020004" pitchFamily="2" charset="0"/>
            </a:rPr>
            <a:t>Used as wavefront sensor for the VLT on Mount Paranal in Chile.</a:t>
          </a:r>
        </a:p>
      </dsp:txBody>
      <dsp:txXfrm>
        <a:off x="660432" y="369313"/>
        <a:ext cx="6891901" cy="1164634"/>
      </dsp:txXfrm>
    </dsp:sp>
    <dsp:sp modelId="{72B189FB-497B-44BE-BE27-ACA95E80EC11}">
      <dsp:nvSpPr>
        <dsp:cNvPr id="0" name=""/>
        <dsp:cNvSpPr/>
      </dsp:nvSpPr>
      <dsp:spPr>
        <a:xfrm>
          <a:off x="65662" y="356861"/>
          <a:ext cx="1189539" cy="118953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0EFD67-8F0C-404A-B1A0-086CAFD2F656}">
      <dsp:nvSpPr>
        <dsp:cNvPr id="0" name=""/>
        <dsp:cNvSpPr/>
      </dsp:nvSpPr>
      <dsp:spPr>
        <a:xfrm>
          <a:off x="1006349" y="1781639"/>
          <a:ext cx="6545983" cy="11948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5357" tIns="71120" rIns="71120" bIns="7112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latin typeface="NotesEsa" panose="02000506030000020004" pitchFamily="2" charset="0"/>
            </a:rPr>
            <a:t>Ike Pono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NotesEsa" panose="02000506030000020004" pitchFamily="2" charset="0"/>
            </a:rPr>
            <a:t>1k x 1k or 2k x 2k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NotesEsa" panose="02000506030000020004" pitchFamily="2" charset="0"/>
            </a:rPr>
            <a:t>Developed in collaboration with University of Hawai’i and NASA. First large format </a:t>
          </a:r>
          <a:r>
            <a:rPr lang="en-GB" sz="1200" kern="1200" dirty="0" err="1">
              <a:latin typeface="NotesEsa" panose="02000506030000020004" pitchFamily="2" charset="0"/>
            </a:rPr>
            <a:t>LmAPD</a:t>
          </a:r>
          <a:r>
            <a:rPr lang="en-GB" sz="1200" kern="1200" dirty="0">
              <a:latin typeface="NotesEsa" panose="02000506030000020004" pitchFamily="2" charset="0"/>
            </a:rPr>
            <a:t> array optimised for good performance with glow and read noise.</a:t>
          </a:r>
        </a:p>
      </dsp:txBody>
      <dsp:txXfrm>
        <a:off x="1006349" y="1781639"/>
        <a:ext cx="6545983" cy="1194877"/>
      </dsp:txXfrm>
    </dsp:sp>
    <dsp:sp modelId="{8162E081-A403-4BF9-965A-F0E9499DA227}">
      <dsp:nvSpPr>
        <dsp:cNvPr id="0" name=""/>
        <dsp:cNvSpPr/>
      </dsp:nvSpPr>
      <dsp:spPr>
        <a:xfrm>
          <a:off x="411580" y="1784308"/>
          <a:ext cx="1189539" cy="118953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30A1E-F000-4E2D-ADAA-AB38AAEFA0C2}">
      <dsp:nvSpPr>
        <dsp:cNvPr id="0" name=""/>
        <dsp:cNvSpPr/>
      </dsp:nvSpPr>
      <dsp:spPr>
        <a:xfrm>
          <a:off x="660432" y="3213777"/>
          <a:ext cx="6891901" cy="118549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5357" tIns="71120" rIns="71120" bIns="7112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latin typeface="NotesEsa" panose="02000506030000020004" pitchFamily="2" charset="0"/>
            </a:rPr>
            <a:t>IBEX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NotesEsa" panose="02000506030000020004" pitchFamily="2" charset="0"/>
            </a:rPr>
            <a:t>2k x 2k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NotesEsa" panose="02000506030000020004" pitchFamily="2" charset="0"/>
            </a:rPr>
            <a:t>Developed in collaboration with ESA. Large format array optimised for dark current performance.</a:t>
          </a:r>
          <a:endParaRPr lang="en-GB" sz="1000" kern="1200" dirty="0">
            <a:latin typeface="NotesEsa" panose="02000506030000020004" pitchFamily="2" charset="0"/>
          </a:endParaRPr>
        </a:p>
      </dsp:txBody>
      <dsp:txXfrm>
        <a:off x="660432" y="3213777"/>
        <a:ext cx="6891901" cy="1185494"/>
      </dsp:txXfrm>
    </dsp:sp>
    <dsp:sp modelId="{60D19695-928B-4557-90F0-654A5DC66B6F}">
      <dsp:nvSpPr>
        <dsp:cNvPr id="0" name=""/>
        <dsp:cNvSpPr/>
      </dsp:nvSpPr>
      <dsp:spPr>
        <a:xfrm>
          <a:off x="65662" y="3211755"/>
          <a:ext cx="1189539" cy="118953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3/17/2026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3363E-67C8-773B-5115-E4855720E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FD948-5D7B-68A4-BB87-1C6755FF4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AEEB2C-B159-41C8-CC35-730D18EC9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D6219-217F-93C8-0CD2-EC0EBC722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54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2B38B-7582-20A7-2C6F-0699EAF1C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28B3B-C0A5-4DCB-B23F-782D9B57F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4792B2-526A-42AB-CDE2-708BD2A94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607B2-12E8-3034-1CF1-F5CB5DCE17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24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658AC-2D02-1C71-816F-00AD7D418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1E4A24-BCF9-A5E8-A8B3-B376DA3C48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98331-CB52-7076-D03A-6F52E9FCB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FF828-4AD1-1FFC-B5FB-493C298B8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56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13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97877-76F7-EFFA-15B7-8FC08BB9B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0449D0-AFAF-1D76-37AB-EAADAC880A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7D9ED0-7EFD-C8DD-2551-53AF2E591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2F3F1-7AC6-7836-DA95-E48A19772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46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13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16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40FE2-B017-355B-56FA-97BA079C9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02387-1C61-218F-EA5B-11D98CB25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C59D0-7FAD-CDFB-E22F-18A638959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CA098-AF69-B07A-E9E5-D819E6893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90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C7118-396D-363C-DA1E-8A14D2E19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DF5C6-783B-8852-D2A1-52BAED6AC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E475F4-932B-F0F1-B2DC-F28912207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72F8E-D6D5-6726-245B-81FCC390C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50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D857A-80EC-DF01-6BBE-E5634ABAC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F7F12-7F9E-9CC6-E857-267AFFD46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BEBB8-096D-CE1B-D479-7D0F2201A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65C05-D555-3B85-054C-71F65C66B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08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4E705-96A1-F4F0-16E0-014DB8806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B8BE80-412F-A726-4626-DA714D0F8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7DD8A-755E-D542-F0CC-2E7BFFF0B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5468C-1FBA-3734-C02C-3BA94F63C6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46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10431-9372-FA71-12A0-190984F3E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46317-73CB-916B-5E76-1EB2A75AA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CEDD8-BF79-83B3-3A14-8F4640AD4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BD400-F2DC-EE8F-661B-D56540252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53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5DFE5-8254-E6A2-A6D9-ED95FA4F5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7922C-DFE5-6140-4B90-0E789525D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7D9C12-8831-8B32-4BC2-BE2862857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41069-F63E-3A94-530C-AAC774D13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94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6454954"/>
            <a:ext cx="10424160" cy="445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/>
          <a:srcRect/>
          <a:stretch/>
        </p:blipFill>
        <p:spPr>
          <a:xfrm>
            <a:off x="0" y="6455664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6452251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6455664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6455664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0" y="6452225"/>
            <a:ext cx="10424160" cy="4459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6455664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0" y="6455517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1D1E1-F167-4275-B0D3-2DDB714BE6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E9226E0-2BA4-4DC2-994B-AD70CB993B22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6455664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4.jpeg"/><Relationship Id="rId9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2806062"/>
            <a:ext cx="11913401" cy="132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Avalanche Photodiodes (APDs) testing at ESA/ESTEC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Vincent Affatato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Dennis Breeveld, Sander Blommaert, Luc Boucher, Frédéric Lemmel, Jean Le Graet,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Eloy Hernandez, Malik Mansour, Thibaut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Prod’homme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Conor Robinson, Erik Ryman, Peter Verhoeve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11/03/2026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8" grpId="0" build="allAtOnce"/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E9D67-945A-1BEE-F20C-77A4CD1F0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3DF67-F5F8-C805-1A3D-6B46B593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Functionality characterization – Readout Noise</a:t>
            </a:r>
            <a:endParaRPr lang="en-GB" dirty="0">
              <a:latin typeface="NotesEsa" panose="02000506030000020004" pitchFamily="2" charset="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C6CA2DA4-DAA4-8446-863E-B38628B050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947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CFEB49-019A-ED00-28C9-9E815491D706}"/>
              </a:ext>
            </a:extLst>
          </p:cNvPr>
          <p:cNvGrpSpPr/>
          <p:nvPr/>
        </p:nvGrpSpPr>
        <p:grpSpPr>
          <a:xfrm>
            <a:off x="7473898" y="955813"/>
            <a:ext cx="4153082" cy="2811325"/>
            <a:chOff x="7473898" y="955813"/>
            <a:chExt cx="4153082" cy="28113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CA1087-C9BE-D73E-6991-CCEDD5514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17"/>
            <a:stretch>
              <a:fillRect/>
            </a:stretch>
          </p:blipFill>
          <p:spPr>
            <a:xfrm>
              <a:off x="8092408" y="955813"/>
              <a:ext cx="3534572" cy="2811325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B23D42-F90B-23FB-E6EE-FA8EB4FDADD9}"/>
                </a:ext>
              </a:extLst>
            </p:cNvPr>
            <p:cNvSpPr/>
            <p:nvPr/>
          </p:nvSpPr>
          <p:spPr>
            <a:xfrm>
              <a:off x="7473898" y="3206964"/>
              <a:ext cx="1841018" cy="26584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6C551B"/>
                  </a:solidFill>
                  <a:latin typeface="NotesEsa" panose="02000506030000020004" pitchFamily="2" charset="0"/>
                </a:rPr>
                <a:t>Left – right bias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5E50C1-19D8-350A-D0A1-60EFECBF7D8B}"/>
              </a:ext>
            </a:extLst>
          </p:cNvPr>
          <p:cNvGrpSpPr/>
          <p:nvPr/>
        </p:nvGrpSpPr>
        <p:grpSpPr>
          <a:xfrm>
            <a:off x="7998047" y="3787452"/>
            <a:ext cx="3998824" cy="2604757"/>
            <a:chOff x="7998047" y="3787452"/>
            <a:chExt cx="3998824" cy="26047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8764370-BD70-A23B-DB74-58CBB4EEB51F}"/>
                </a:ext>
              </a:extLst>
            </p:cNvPr>
            <p:cNvGrpSpPr/>
            <p:nvPr/>
          </p:nvGrpSpPr>
          <p:grpSpPr>
            <a:xfrm>
              <a:off x="8024674" y="3787452"/>
              <a:ext cx="3972197" cy="2604757"/>
              <a:chOff x="8024674" y="3787452"/>
              <a:chExt cx="3972197" cy="2604757"/>
            </a:xfrm>
          </p:grpSpPr>
          <p:pic>
            <p:nvPicPr>
              <p:cNvPr id="4098" name="Picture 2">
                <a:extLst>
                  <a:ext uri="{FF2B5EF4-FFF2-40B4-BE49-F238E27FC236}">
                    <a16:creationId xmlns:a16="http://schemas.microsoft.com/office/drawing/2014/main" id="{2FD9FC9B-D875-3413-C5B0-4A5C745A7F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4674" y="3787452"/>
                <a:ext cx="3344262" cy="26047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D4C33B3-0391-EF12-EF49-CBBE2E407357}"/>
                  </a:ext>
                </a:extLst>
              </p:cNvPr>
              <p:cNvSpPr/>
              <p:nvPr/>
            </p:nvSpPr>
            <p:spPr>
              <a:xfrm>
                <a:off x="10024217" y="4925052"/>
                <a:ext cx="1972654" cy="26584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rgbClr val="6C551B"/>
                    </a:solidFill>
                    <a:latin typeface="NotesEsa" panose="02000506030000020004" pitchFamily="2" charset="0"/>
                  </a:rPr>
                  <a:t>Fowler approach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762323-4BC5-9FDE-2685-D580B6492BF7}"/>
                </a:ext>
              </a:extLst>
            </p:cNvPr>
            <p:cNvSpPr txBox="1"/>
            <p:nvPr/>
          </p:nvSpPr>
          <p:spPr>
            <a:xfrm rot="16200000">
              <a:off x="7912286" y="4595803"/>
              <a:ext cx="3561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[</a:t>
              </a:r>
              <a:r>
                <a:rPr lang="en-GB" sz="600" dirty="0" err="1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adu</a:t>
              </a:r>
              <a:r>
                <a:rPr lang="en-GB" sz="6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]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4BBC8C7-DA9E-9B03-758A-1CBB8BCFE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00" y="2230096"/>
            <a:ext cx="6547354" cy="40211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B1A08AB-7440-0E7B-D697-69764817120C}"/>
              </a:ext>
            </a:extLst>
          </p:cNvPr>
          <p:cNvGrpSpPr/>
          <p:nvPr/>
        </p:nvGrpSpPr>
        <p:grpSpPr>
          <a:xfrm>
            <a:off x="1558165" y="1039824"/>
            <a:ext cx="4324910" cy="1094663"/>
            <a:chOff x="1634565" y="1014152"/>
            <a:chExt cx="4324910" cy="10946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C8999A5-169D-489F-0C89-08BCFA85BA91}"/>
                </a:ext>
              </a:extLst>
            </p:cNvPr>
            <p:cNvSpPr/>
            <p:nvPr/>
          </p:nvSpPr>
          <p:spPr>
            <a:xfrm>
              <a:off x="1634565" y="1413350"/>
              <a:ext cx="4324910" cy="69546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6C551B"/>
                  </a:solidFill>
                  <a:latin typeface="NotesEsa" panose="02000506030000020004" pitchFamily="2" charset="0"/>
                </a:rPr>
                <a:t>Pair subtraction up the ramp, statistical evaluation based on each pair in different ramps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9260130-5630-3233-811C-CA3A2C97A013}"/>
                </a:ext>
              </a:extLst>
            </p:cNvPr>
            <p:cNvSpPr/>
            <p:nvPr/>
          </p:nvSpPr>
          <p:spPr>
            <a:xfrm>
              <a:off x="1908742" y="1014152"/>
              <a:ext cx="3776556" cy="465649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rgbClr val="6C551B"/>
                  </a:solidFill>
                  <a:latin typeface="NotesEsa" panose="02000506030000020004" pitchFamily="2" charset="0"/>
                </a:rPr>
                <a:t>CDS readout noise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1924B8-DDB1-8DE0-57E7-4C60103EF86C}"/>
              </a:ext>
            </a:extLst>
          </p:cNvPr>
          <p:cNvSpPr/>
          <p:nvPr/>
        </p:nvSpPr>
        <p:spPr>
          <a:xfrm>
            <a:off x="3587222" y="3472804"/>
            <a:ext cx="3192500" cy="629297"/>
          </a:xfrm>
          <a:prstGeom prst="roundRect">
            <a:avLst/>
          </a:prstGeom>
          <a:solidFill>
            <a:srgbClr val="FBA281"/>
          </a:solidFill>
          <a:ln>
            <a:solidFill>
              <a:srgbClr val="C7110E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NotesEsa" panose="02000506030000020004" pitchFamily="2" charset="0"/>
              </a:rPr>
              <a:t>Readout noise higher than 10 e- requirement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14A856-37C3-B0C0-E0CB-D0B2A79C9878}"/>
              </a:ext>
            </a:extLst>
          </p:cNvPr>
          <p:cNvGrpSpPr/>
          <p:nvPr/>
        </p:nvGrpSpPr>
        <p:grpSpPr>
          <a:xfrm>
            <a:off x="6144011" y="4711652"/>
            <a:ext cx="1705686" cy="954699"/>
            <a:chOff x="5230207" y="3254288"/>
            <a:chExt cx="1705686" cy="954699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9ECEB017-D8B0-AFC0-EDD9-97085323B0C6}"/>
                </a:ext>
              </a:extLst>
            </p:cNvPr>
            <p:cNvSpPr/>
            <p:nvPr/>
          </p:nvSpPr>
          <p:spPr>
            <a:xfrm rot="5400000">
              <a:off x="5515363" y="3920536"/>
              <a:ext cx="475458" cy="101443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6901C11-5A74-FC5F-65FA-F34D76ACE23A}"/>
                </a:ext>
              </a:extLst>
            </p:cNvPr>
            <p:cNvSpPr/>
            <p:nvPr/>
          </p:nvSpPr>
          <p:spPr>
            <a:xfrm>
              <a:off x="5230207" y="3254288"/>
              <a:ext cx="1705686" cy="620174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6C551B"/>
                  </a:solidFill>
                  <a:latin typeface="NotesEsa" panose="02000506030000020004" pitchFamily="2" charset="0"/>
                </a:rPr>
                <a:t>E.g. HW1:</a:t>
              </a:r>
              <a:br>
                <a:rPr lang="en-GB" sz="1400" dirty="0">
                  <a:solidFill>
                    <a:srgbClr val="6C551B"/>
                  </a:solidFill>
                  <a:latin typeface="NotesEsa" panose="02000506030000020004" pitchFamily="2" charset="0"/>
                </a:rPr>
              </a:br>
              <a:r>
                <a:rPr lang="en-GB" sz="1400" dirty="0">
                  <a:solidFill>
                    <a:srgbClr val="6C551B"/>
                  </a:solidFill>
                  <a:latin typeface="NotesEsa" panose="02000506030000020004" pitchFamily="2" charset="0"/>
                </a:rPr>
                <a:t>1 e- RON </a:t>
              </a:r>
              <a:br>
                <a:rPr lang="en-GB" sz="1400" dirty="0">
                  <a:solidFill>
                    <a:srgbClr val="6C551B"/>
                  </a:solidFill>
                  <a:latin typeface="NotesEsa" panose="02000506030000020004" pitchFamily="2" charset="0"/>
                </a:rPr>
              </a:br>
              <a:r>
                <a:rPr lang="en-GB" sz="1400" dirty="0">
                  <a:solidFill>
                    <a:srgbClr val="6C551B"/>
                  </a:solidFill>
                  <a:latin typeface="NotesEsa" panose="02000506030000020004" pitchFamily="2" charset="0"/>
                </a:rPr>
                <a:t>with 14 </a:t>
              </a:r>
              <a:r>
                <a:rPr lang="en-GB" sz="1400" dirty="0" err="1">
                  <a:solidFill>
                    <a:srgbClr val="6C551B"/>
                  </a:solidFill>
                  <a:latin typeface="NotesEsa" panose="02000506030000020004" pitchFamily="2" charset="0"/>
                </a:rPr>
                <a:t>ke</a:t>
              </a:r>
              <a:r>
                <a:rPr lang="en-GB" sz="1400" dirty="0">
                  <a:solidFill>
                    <a:srgbClr val="6C551B"/>
                  </a:solidFill>
                  <a:latin typeface="NotesEsa" panose="02000506030000020004" pitchFamily="2" charset="0"/>
                </a:rPr>
                <a:t>- FW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564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D1709-B4E7-485B-C831-6FAC5E485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FA1E2-FC04-66B8-78C1-E1A23602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Functionality characterization – Dark Signal (1)</a:t>
            </a:r>
            <a:endParaRPr lang="en-GB" dirty="0">
              <a:latin typeface="NotesEsa" panose="0200050603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F4D15-E6B6-7993-64F5-903010CB8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40" y="2425893"/>
            <a:ext cx="6121527" cy="371108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469BF6B-9D36-683D-F671-1F8E2A42D3C9}"/>
              </a:ext>
            </a:extLst>
          </p:cNvPr>
          <p:cNvSpPr/>
          <p:nvPr/>
        </p:nvSpPr>
        <p:spPr>
          <a:xfrm>
            <a:off x="5025813" y="4110326"/>
            <a:ext cx="1510454" cy="342221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A498B6-FD3E-9094-FE56-9A3D2568299F}"/>
              </a:ext>
            </a:extLst>
          </p:cNvPr>
          <p:cNvGrpSpPr/>
          <p:nvPr/>
        </p:nvGrpSpPr>
        <p:grpSpPr>
          <a:xfrm>
            <a:off x="3950214" y="1146006"/>
            <a:ext cx="4324910" cy="1094663"/>
            <a:chOff x="1634565" y="1014152"/>
            <a:chExt cx="4324910" cy="1094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EC8C6C-9404-DFF5-5067-5B5AFEEBD6BB}"/>
                </a:ext>
              </a:extLst>
            </p:cNvPr>
            <p:cNvSpPr/>
            <p:nvPr/>
          </p:nvSpPr>
          <p:spPr>
            <a:xfrm>
              <a:off x="1634565" y="1413350"/>
              <a:ext cx="4324910" cy="69546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6C551B"/>
                  </a:solidFill>
                  <a:latin typeface="NotesEsa" panose="02000506030000020004" pitchFamily="2" charset="0"/>
                </a:rPr>
                <a:t>4h acquisitions, continuously running but sampling only one frame per minute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735CF55-4BB6-8024-8013-902E9B89F74B}"/>
                </a:ext>
              </a:extLst>
            </p:cNvPr>
            <p:cNvSpPr/>
            <p:nvPr/>
          </p:nvSpPr>
          <p:spPr>
            <a:xfrm>
              <a:off x="1908742" y="1014152"/>
              <a:ext cx="3776556" cy="465649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rgbClr val="6C551B"/>
                  </a:solidFill>
                  <a:latin typeface="NotesEsa" panose="02000506030000020004" pitchFamily="2" charset="0"/>
                </a:rPr>
                <a:t>Dark ramps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727D3D-3EDD-6AC7-1B5C-0828C1B0291C}"/>
              </a:ext>
            </a:extLst>
          </p:cNvPr>
          <p:cNvGrpSpPr/>
          <p:nvPr/>
        </p:nvGrpSpPr>
        <p:grpSpPr>
          <a:xfrm>
            <a:off x="6675936" y="2639867"/>
            <a:ext cx="4475210" cy="2232187"/>
            <a:chOff x="6675936" y="3183279"/>
            <a:chExt cx="4475210" cy="22321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C84387-119B-9977-3B0D-046CC341EB48}"/>
                </a:ext>
              </a:extLst>
            </p:cNvPr>
            <p:cNvGrpSpPr/>
            <p:nvPr/>
          </p:nvGrpSpPr>
          <p:grpSpPr>
            <a:xfrm>
              <a:off x="6675936" y="3183279"/>
              <a:ext cx="4475210" cy="2232187"/>
              <a:chOff x="5849590" y="3276600"/>
              <a:chExt cx="5639148" cy="3028951"/>
            </a:xfrm>
          </p:grpSpPr>
          <p:sp>
            <p:nvSpPr>
              <p:cNvPr id="35" name="AutoShape 2">
                <a:extLst>
                  <a:ext uri="{FF2B5EF4-FFF2-40B4-BE49-F238E27FC236}">
                    <a16:creationId xmlns:a16="http://schemas.microsoft.com/office/drawing/2014/main" id="{56E55EEF-C325-E320-741D-1913880D98A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59475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4EF44F6C-F405-0ACB-CB63-DEE22D63EA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65" b="7558"/>
              <a:stretch>
                <a:fillRect/>
              </a:stretch>
            </p:blipFill>
            <p:spPr bwMode="auto">
              <a:xfrm>
                <a:off x="5849590" y="3363915"/>
                <a:ext cx="5639148" cy="294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00EB694-5000-0FC5-CAC0-9958542F06FD}"/>
                  </a:ext>
                </a:extLst>
              </p:cNvPr>
              <p:cNvSpPr/>
              <p:nvPr/>
            </p:nvSpPr>
            <p:spPr>
              <a:xfrm>
                <a:off x="5849590" y="3298032"/>
                <a:ext cx="2819574" cy="300751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6BA11A-6446-0D16-C833-DFD24DC3A8E4}"/>
                </a:ext>
              </a:extLst>
            </p:cNvPr>
            <p:cNvSpPr/>
            <p:nvPr/>
          </p:nvSpPr>
          <p:spPr>
            <a:xfrm>
              <a:off x="6692468" y="3249867"/>
              <a:ext cx="2204539" cy="15803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F62D5-5208-C4BD-99B9-6E7ACF83F5C9}"/>
                </a:ext>
              </a:extLst>
            </p:cNvPr>
            <p:cNvSpPr/>
            <p:nvPr/>
          </p:nvSpPr>
          <p:spPr>
            <a:xfrm>
              <a:off x="8946607" y="3249867"/>
              <a:ext cx="2204539" cy="17913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C5767B-3A40-703B-75A4-C8C71A3B615A}"/>
              </a:ext>
            </a:extLst>
          </p:cNvPr>
          <p:cNvSpPr/>
          <p:nvPr/>
        </p:nvSpPr>
        <p:spPr>
          <a:xfrm>
            <a:off x="10048876" y="4281436"/>
            <a:ext cx="1972654" cy="69339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6C551B"/>
                </a:solidFill>
                <a:latin typeface="NotesEsa" panose="02000506030000020004" pitchFamily="2" charset="0"/>
              </a:rPr>
              <a:t>Self-generated glow, back reflected on the cap surface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5B53B5-36C5-218B-D30E-8C4C843081EC}"/>
              </a:ext>
            </a:extLst>
          </p:cNvPr>
          <p:cNvGrpSpPr/>
          <p:nvPr/>
        </p:nvGrpSpPr>
        <p:grpSpPr>
          <a:xfrm>
            <a:off x="5361415" y="5339888"/>
            <a:ext cx="3806142" cy="629297"/>
            <a:chOff x="5334321" y="5399621"/>
            <a:chExt cx="3806142" cy="629297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E8AC791B-71BF-A6E5-A999-1CCBDC26DA74}"/>
                </a:ext>
              </a:extLst>
            </p:cNvPr>
            <p:cNvSpPr/>
            <p:nvPr/>
          </p:nvSpPr>
          <p:spPr>
            <a:xfrm rot="11365116">
              <a:off x="5334321" y="5553656"/>
              <a:ext cx="692611" cy="102356"/>
            </a:xfrm>
            <a:prstGeom prst="rightArrow">
              <a:avLst/>
            </a:prstGeom>
            <a:solidFill>
              <a:srgbClr val="FBA281"/>
            </a:solidFill>
            <a:ln>
              <a:solidFill>
                <a:srgbClr val="C7110E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8F4E664-0E1A-7A93-DC08-C7751DF88BD2}"/>
                </a:ext>
              </a:extLst>
            </p:cNvPr>
            <p:cNvSpPr/>
            <p:nvPr/>
          </p:nvSpPr>
          <p:spPr>
            <a:xfrm>
              <a:off x="5947963" y="5399621"/>
              <a:ext cx="3192500" cy="629297"/>
            </a:xfrm>
            <a:prstGeom prst="roundRect">
              <a:avLst/>
            </a:prstGeom>
            <a:solidFill>
              <a:srgbClr val="FBA281"/>
            </a:solidFill>
            <a:ln>
              <a:solidFill>
                <a:srgbClr val="C7110E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NotesEsa" panose="02000506030000020004" pitchFamily="2" charset="0"/>
                </a:rPr>
                <a:t>Dark current seems to be below 2 e- at gain =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23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07081-5B22-CFF0-5B3C-C778F8CED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26B55-EC26-E36D-D995-186698C9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Functionality characterization – Dark Signal (2)</a:t>
            </a:r>
            <a:endParaRPr lang="en-GB" dirty="0">
              <a:latin typeface="NotesEsa" panose="02000506030000020004" pitchFamily="2" charset="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CAE578DE-8218-21F2-72E8-01BE99578F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947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FD1B634-2DD4-3E55-F55E-EE5474DB5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3779"/>
            <a:ext cx="6132346" cy="42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775CEA4-FCF1-5710-8C60-E6A1AFD6F9C1}"/>
              </a:ext>
            </a:extLst>
          </p:cNvPr>
          <p:cNvGrpSpPr/>
          <p:nvPr/>
        </p:nvGrpSpPr>
        <p:grpSpPr>
          <a:xfrm>
            <a:off x="5959475" y="1086429"/>
            <a:ext cx="4281196" cy="1383560"/>
            <a:chOff x="4716354" y="5527636"/>
            <a:chExt cx="3683908" cy="736089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B5B0B463-53C4-54B3-8216-C7B0302F0BF6}"/>
                </a:ext>
              </a:extLst>
            </p:cNvPr>
            <p:cNvSpPr/>
            <p:nvPr/>
          </p:nvSpPr>
          <p:spPr>
            <a:xfrm rot="8723731">
              <a:off x="4716354" y="6161369"/>
              <a:ext cx="692611" cy="102356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EF6364E-564F-9547-C2DE-07673EC30707}"/>
                </a:ext>
              </a:extLst>
            </p:cNvPr>
            <p:cNvSpPr/>
            <p:nvPr/>
          </p:nvSpPr>
          <p:spPr>
            <a:xfrm>
              <a:off x="5207762" y="5527636"/>
              <a:ext cx="3192500" cy="629297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6C551B"/>
                  </a:solidFill>
                  <a:latin typeface="NotesEsa" panose="02000506030000020004" pitchFamily="2" charset="0"/>
                </a:rPr>
                <a:t>Missing measurements at higher temperatures to evaluate physical phenomena causing dark signal generation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AF7CDC-E090-2E1E-73A5-ABE30E1CBF59}"/>
              </a:ext>
            </a:extLst>
          </p:cNvPr>
          <p:cNvGrpSpPr/>
          <p:nvPr/>
        </p:nvGrpSpPr>
        <p:grpSpPr>
          <a:xfrm>
            <a:off x="378879" y="5282539"/>
            <a:ext cx="1569517" cy="1007309"/>
            <a:chOff x="1264877" y="5896756"/>
            <a:chExt cx="1350547" cy="535914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18BA0997-34F8-D954-2D99-7E62D3A529CF}"/>
                </a:ext>
              </a:extLst>
            </p:cNvPr>
            <p:cNvSpPr/>
            <p:nvPr/>
          </p:nvSpPr>
          <p:spPr>
            <a:xfrm rot="17087273">
              <a:off x="2232885" y="6028098"/>
              <a:ext cx="428231" cy="165548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E0D7FC3-EBC5-8F61-8E0F-108973FABAA2}"/>
                </a:ext>
              </a:extLst>
            </p:cNvPr>
            <p:cNvSpPr/>
            <p:nvPr/>
          </p:nvSpPr>
          <p:spPr>
            <a:xfrm>
              <a:off x="1264877" y="6144280"/>
              <a:ext cx="1350547" cy="28839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6C551B"/>
                  </a:solidFill>
                  <a:latin typeface="NotesEsa" panose="02000506030000020004" pitchFamily="2" charset="0"/>
                </a:rPr>
                <a:t>Plateau?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60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AC0BA-4F87-70F8-1ECD-CDB25E1DB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EAFB6E0-370F-93D3-1C22-DAC511F0E9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41"/>
          <a:stretch>
            <a:fillRect/>
          </a:stretch>
        </p:blipFill>
        <p:spPr>
          <a:xfrm>
            <a:off x="7125348" y="2338746"/>
            <a:ext cx="4581699" cy="3051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FBC500-7E5D-DFC2-C5DA-08BF58C53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Functionality characterization – Glow</a:t>
            </a:r>
            <a:endParaRPr lang="en-GB" dirty="0">
              <a:latin typeface="NotesEsa" panose="02000506030000020004" pitchFamily="2" charset="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7549F09F-1A19-717B-E8AE-FB5566259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1225" y="34089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1" descr="A purple graph with white lines&#10;&#10;AI-generated content may be incorrect.">
            <a:extLst>
              <a:ext uri="{FF2B5EF4-FFF2-40B4-BE49-F238E27FC236}">
                <a16:creationId xmlns:a16="http://schemas.microsoft.com/office/drawing/2014/main" id="{05C05A79-BAAA-829F-3B8A-BB28FA079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672" r="2454" b="6512"/>
          <a:stretch/>
        </p:blipFill>
        <p:spPr bwMode="auto">
          <a:xfrm>
            <a:off x="320015" y="2664051"/>
            <a:ext cx="1875149" cy="18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B2AB16-7E11-F554-D865-05EA904CB449}"/>
              </a:ext>
            </a:extLst>
          </p:cNvPr>
          <p:cNvSpPr/>
          <p:nvPr/>
        </p:nvSpPr>
        <p:spPr>
          <a:xfrm>
            <a:off x="320016" y="2664051"/>
            <a:ext cx="1875148" cy="18714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6" name="Graphic 5" descr="Speedometer Low outline">
            <a:extLst>
              <a:ext uri="{FF2B5EF4-FFF2-40B4-BE49-F238E27FC236}">
                <a16:creationId xmlns:a16="http://schemas.microsoft.com/office/drawing/2014/main" id="{A6AA5D6F-8700-8B93-5C18-1102BC79E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8733" y="2512334"/>
            <a:ext cx="497230" cy="497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78F475-3163-A7D3-14A9-D0F97F3CDD08}"/>
              </a:ext>
            </a:extLst>
          </p:cNvPr>
          <p:cNvSpPr txBox="1"/>
          <p:nvPr/>
        </p:nvSpPr>
        <p:spPr>
          <a:xfrm>
            <a:off x="2475580" y="2264968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Frame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7A809-2CE1-5213-B9C9-ED0382093FF2}"/>
              </a:ext>
            </a:extLst>
          </p:cNvPr>
          <p:cNvSpPr txBox="1"/>
          <p:nvPr/>
        </p:nvSpPr>
        <p:spPr>
          <a:xfrm>
            <a:off x="2978106" y="2622450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1 Hz</a:t>
            </a:r>
          </a:p>
        </p:txBody>
      </p:sp>
      <p:pic>
        <p:nvPicPr>
          <p:cNvPr id="9" name="Graphic 8" descr="Speedometer Middle outline">
            <a:extLst>
              <a:ext uri="{FF2B5EF4-FFF2-40B4-BE49-F238E27FC236}">
                <a16:creationId xmlns:a16="http://schemas.microsoft.com/office/drawing/2014/main" id="{8D450428-B9FB-A4AC-70EC-18D448906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38733" y="3367046"/>
            <a:ext cx="497230" cy="4972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43B5A0-7D4B-897D-1007-C0EB77A72D6A}"/>
              </a:ext>
            </a:extLst>
          </p:cNvPr>
          <p:cNvSpPr txBox="1"/>
          <p:nvPr/>
        </p:nvSpPr>
        <p:spPr>
          <a:xfrm>
            <a:off x="2978106" y="3477162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2 Hz</a:t>
            </a:r>
          </a:p>
        </p:txBody>
      </p:sp>
      <p:pic>
        <p:nvPicPr>
          <p:cNvPr id="11" name="Graphic 10" descr="Gauge outline">
            <a:extLst>
              <a:ext uri="{FF2B5EF4-FFF2-40B4-BE49-F238E27FC236}">
                <a16:creationId xmlns:a16="http://schemas.microsoft.com/office/drawing/2014/main" id="{65FCD058-C842-01AC-33C1-856F9C9A3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38733" y="3797591"/>
            <a:ext cx="497230" cy="4972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632C0F-9F8E-A250-2A5B-433548D1D447}"/>
              </a:ext>
            </a:extLst>
          </p:cNvPr>
          <p:cNvSpPr txBox="1"/>
          <p:nvPr/>
        </p:nvSpPr>
        <p:spPr>
          <a:xfrm>
            <a:off x="2978106" y="3907707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4 Hz</a:t>
            </a:r>
          </a:p>
        </p:txBody>
      </p:sp>
      <p:pic>
        <p:nvPicPr>
          <p:cNvPr id="13" name="Graphic 12" descr="Race Car outline">
            <a:extLst>
              <a:ext uri="{FF2B5EF4-FFF2-40B4-BE49-F238E27FC236}">
                <a16:creationId xmlns:a16="http://schemas.microsoft.com/office/drawing/2014/main" id="{3B2B9EC2-B7D2-0C28-1A5F-98A2C451B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8733" y="4228135"/>
            <a:ext cx="497231" cy="4972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97CF15-7313-37C1-3F14-3C4D56FF94CA}"/>
              </a:ext>
            </a:extLst>
          </p:cNvPr>
          <p:cNvSpPr txBox="1"/>
          <p:nvPr/>
        </p:nvSpPr>
        <p:spPr>
          <a:xfrm>
            <a:off x="2978106" y="4338251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8 Hz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FF53F8-1A13-E9B7-BA32-D6C31DAEDB2F}"/>
              </a:ext>
            </a:extLst>
          </p:cNvPr>
          <p:cNvSpPr/>
          <p:nvPr/>
        </p:nvSpPr>
        <p:spPr>
          <a:xfrm>
            <a:off x="325393" y="2680179"/>
            <a:ext cx="1864392" cy="43891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88DA71-FC05-6837-E6D4-CE05A413839C}"/>
              </a:ext>
            </a:extLst>
          </p:cNvPr>
          <p:cNvSpPr/>
          <p:nvPr/>
        </p:nvSpPr>
        <p:spPr>
          <a:xfrm>
            <a:off x="325393" y="3618253"/>
            <a:ext cx="1864392" cy="43891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6D7DB7-48BE-5C25-84CE-40FB87C33CA0}"/>
              </a:ext>
            </a:extLst>
          </p:cNvPr>
          <p:cNvSpPr/>
          <p:nvPr/>
        </p:nvSpPr>
        <p:spPr>
          <a:xfrm>
            <a:off x="342101" y="2698280"/>
            <a:ext cx="1828130" cy="21105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B410B9-13A0-239B-D4AC-9B91AAD61D0E}"/>
              </a:ext>
            </a:extLst>
          </p:cNvPr>
          <p:cNvSpPr/>
          <p:nvPr/>
        </p:nvSpPr>
        <p:spPr>
          <a:xfrm>
            <a:off x="358923" y="2715572"/>
            <a:ext cx="1788157" cy="8364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D36C7D-019A-A508-29D6-C7815BEDA33A}"/>
              </a:ext>
            </a:extLst>
          </p:cNvPr>
          <p:cNvSpPr/>
          <p:nvPr/>
        </p:nvSpPr>
        <p:spPr>
          <a:xfrm>
            <a:off x="342101" y="3639167"/>
            <a:ext cx="1828130" cy="21105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A5E9B0-A0F2-6EF6-2099-C1C5299DCC41}"/>
              </a:ext>
            </a:extLst>
          </p:cNvPr>
          <p:cNvSpPr/>
          <p:nvPr/>
        </p:nvSpPr>
        <p:spPr>
          <a:xfrm>
            <a:off x="358923" y="3660308"/>
            <a:ext cx="1788157" cy="8364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24" name="Graphic 23" descr="Turtle outline">
            <a:extLst>
              <a:ext uri="{FF2B5EF4-FFF2-40B4-BE49-F238E27FC236}">
                <a16:creationId xmlns:a16="http://schemas.microsoft.com/office/drawing/2014/main" id="{B6DD30D5-77E3-31D8-0957-F148D46517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40874" y="2412479"/>
            <a:ext cx="636361" cy="63636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A8A57C-9411-598C-D0D5-66235FD5BC57}"/>
              </a:ext>
            </a:extLst>
          </p:cNvPr>
          <p:cNvSpPr txBox="1"/>
          <p:nvPr/>
        </p:nvSpPr>
        <p:spPr>
          <a:xfrm>
            <a:off x="4830445" y="2602410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0.5, 0.25, 0.1 Hz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A608129-2D9E-0D0A-06CB-653579EF9A79}"/>
              </a:ext>
            </a:extLst>
          </p:cNvPr>
          <p:cNvSpPr/>
          <p:nvPr/>
        </p:nvSpPr>
        <p:spPr>
          <a:xfrm rot="5400000">
            <a:off x="2771645" y="3115904"/>
            <a:ext cx="403657" cy="231999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A66912F-93C0-5F97-F4C7-3B5273982BC3}"/>
              </a:ext>
            </a:extLst>
          </p:cNvPr>
          <p:cNvSpPr/>
          <p:nvPr/>
        </p:nvSpPr>
        <p:spPr>
          <a:xfrm>
            <a:off x="3611965" y="2644949"/>
            <a:ext cx="403657" cy="231999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1D3023-C055-F098-0D6F-B9A27FE5FD6E}"/>
              </a:ext>
            </a:extLst>
          </p:cNvPr>
          <p:cNvGrpSpPr/>
          <p:nvPr/>
        </p:nvGrpSpPr>
        <p:grpSpPr>
          <a:xfrm>
            <a:off x="3949419" y="1037972"/>
            <a:ext cx="4324910" cy="1094663"/>
            <a:chOff x="1634565" y="1014152"/>
            <a:chExt cx="4324910" cy="1094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141822A-E14F-4C8C-E1E0-D0F56BFA6E19}"/>
                </a:ext>
              </a:extLst>
            </p:cNvPr>
            <p:cNvSpPr/>
            <p:nvPr/>
          </p:nvSpPr>
          <p:spPr>
            <a:xfrm>
              <a:off x="1634565" y="1413350"/>
              <a:ext cx="4324910" cy="69546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6C551B"/>
                  </a:solidFill>
                  <a:latin typeface="NotesEsa" panose="02000506030000020004" pitchFamily="2" charset="0"/>
                </a:rPr>
                <a:t>2h acquisitions, continuously running but sampling only one frame per minute </a:t>
              </a:r>
              <a:r>
                <a:rPr lang="en-GB" sz="1400" b="1" dirty="0">
                  <a:solidFill>
                    <a:srgbClr val="6C551B"/>
                  </a:solidFill>
                  <a:latin typeface="NotesEsa" panose="02000506030000020004" pitchFamily="2" charset="0"/>
                </a:rPr>
                <a:t>at different SF rates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FF4FCDF-5BE8-8C93-FE66-46EC51460FED}"/>
                </a:ext>
              </a:extLst>
            </p:cNvPr>
            <p:cNvSpPr/>
            <p:nvPr/>
          </p:nvSpPr>
          <p:spPr>
            <a:xfrm>
              <a:off x="1908742" y="1014152"/>
              <a:ext cx="3776556" cy="465649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rgbClr val="6C551B"/>
                  </a:solidFill>
                  <a:latin typeface="NotesEsa" panose="02000506030000020004" pitchFamily="2" charset="0"/>
                </a:rPr>
                <a:t>Glow ramps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0D79552-AAB3-484D-C5D1-B2438E5C706E}"/>
              </a:ext>
            </a:extLst>
          </p:cNvPr>
          <p:cNvSpPr/>
          <p:nvPr/>
        </p:nvSpPr>
        <p:spPr>
          <a:xfrm>
            <a:off x="4071196" y="3001451"/>
            <a:ext cx="2072429" cy="6954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6C551B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Full frame, but after the clocking a buffer time of 1, 4, or 9 seconds is implemented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7FF701A8-BD61-9906-716B-92CF168A37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4451949"/>
                  </p:ext>
                </p:extLst>
              </p:nvPr>
            </p:nvGraphicFramePr>
            <p:xfrm>
              <a:off x="3870959" y="4798562"/>
              <a:ext cx="3348508" cy="129921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658369">
                      <a:extLst>
                        <a:ext uri="{9D8B030D-6E8A-4147-A177-3AD203B41FA5}">
                          <a16:colId xmlns:a16="http://schemas.microsoft.com/office/drawing/2014/main" val="2193443801"/>
                        </a:ext>
                      </a:extLst>
                    </a:gridCol>
                    <a:gridCol w="774192">
                      <a:extLst>
                        <a:ext uri="{9D8B030D-6E8A-4147-A177-3AD203B41FA5}">
                          <a16:colId xmlns:a16="http://schemas.microsoft.com/office/drawing/2014/main" val="3950301399"/>
                        </a:ext>
                      </a:extLst>
                    </a:gridCol>
                    <a:gridCol w="1267968">
                      <a:extLst>
                        <a:ext uri="{9D8B030D-6E8A-4147-A177-3AD203B41FA5}">
                          <a16:colId xmlns:a16="http://schemas.microsoft.com/office/drawing/2014/main" val="176847830"/>
                        </a:ext>
                      </a:extLst>
                    </a:gridCol>
                    <a:gridCol w="647979">
                      <a:extLst>
                        <a:ext uri="{9D8B030D-6E8A-4147-A177-3AD203B41FA5}">
                          <a16:colId xmlns:a16="http://schemas.microsoft.com/office/drawing/2014/main" val="4212685242"/>
                        </a:ext>
                      </a:extLst>
                    </a:gridCol>
                  </a:tblGrid>
                  <a:tr h="1587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HW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Intercept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Slope [e-/frame]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1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b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p>
                                    <m:r>
                                      <a:rPr lang="en-GB" sz="1100" b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3907894"/>
                      </a:ext>
                    </a:extLst>
                  </a:tr>
                  <a:tr h="1587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1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0.024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0.23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0.998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4171741"/>
                      </a:ext>
                    </a:extLst>
                  </a:tr>
                  <a:tr h="1587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3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-0.026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0.38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0.951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5873977"/>
                      </a:ext>
                    </a:extLst>
                  </a:tr>
                  <a:tr h="1587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4</a:t>
                          </a:r>
                        </a:p>
                      </a:txBody>
                      <a:tcPr>
                        <a:solidFill>
                          <a:srgbClr val="E8C4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0.078</a:t>
                          </a:r>
                        </a:p>
                      </a:txBody>
                      <a:tcPr>
                        <a:solidFill>
                          <a:srgbClr val="E8C4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0.26</a:t>
                          </a:r>
                        </a:p>
                      </a:txBody>
                      <a:tcPr>
                        <a:solidFill>
                          <a:srgbClr val="E8C4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0.993</a:t>
                          </a:r>
                        </a:p>
                      </a:txBody>
                      <a:tcPr>
                        <a:solidFill>
                          <a:srgbClr val="E8C4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1167025"/>
                      </a:ext>
                    </a:extLst>
                  </a:tr>
                  <a:tr h="1587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5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0.035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0.23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0.998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17821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7FF701A8-BD61-9906-716B-92CF168A37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4451949"/>
                  </p:ext>
                </p:extLst>
              </p:nvPr>
            </p:nvGraphicFramePr>
            <p:xfrm>
              <a:off x="3870959" y="4798562"/>
              <a:ext cx="3348508" cy="129921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658369">
                      <a:extLst>
                        <a:ext uri="{9D8B030D-6E8A-4147-A177-3AD203B41FA5}">
                          <a16:colId xmlns:a16="http://schemas.microsoft.com/office/drawing/2014/main" val="2193443801"/>
                        </a:ext>
                      </a:extLst>
                    </a:gridCol>
                    <a:gridCol w="774192">
                      <a:extLst>
                        <a:ext uri="{9D8B030D-6E8A-4147-A177-3AD203B41FA5}">
                          <a16:colId xmlns:a16="http://schemas.microsoft.com/office/drawing/2014/main" val="3950301399"/>
                        </a:ext>
                      </a:extLst>
                    </a:gridCol>
                    <a:gridCol w="1267968">
                      <a:extLst>
                        <a:ext uri="{9D8B030D-6E8A-4147-A177-3AD203B41FA5}">
                          <a16:colId xmlns:a16="http://schemas.microsoft.com/office/drawing/2014/main" val="176847830"/>
                        </a:ext>
                      </a:extLst>
                    </a:gridCol>
                    <a:gridCol w="647979">
                      <a:extLst>
                        <a:ext uri="{9D8B030D-6E8A-4147-A177-3AD203B41FA5}">
                          <a16:colId xmlns:a16="http://schemas.microsoft.com/office/drawing/2014/main" val="4212685242"/>
                        </a:ext>
                      </a:extLst>
                    </a:gridCol>
                  </a:tblGrid>
                  <a:tr h="2628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HW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Intercept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Slope [e-/frame]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415888" t="-2326" r="-3738" b="-4116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3907894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1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0.024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0.23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0.998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4171741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3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-0.026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0.38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0.951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587397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4</a:t>
                          </a:r>
                        </a:p>
                      </a:txBody>
                      <a:tcPr>
                        <a:solidFill>
                          <a:srgbClr val="E8C4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0.078</a:t>
                          </a:r>
                        </a:p>
                      </a:txBody>
                      <a:tcPr>
                        <a:solidFill>
                          <a:srgbClr val="E8C4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0.26</a:t>
                          </a:r>
                        </a:p>
                      </a:txBody>
                      <a:tcPr>
                        <a:solidFill>
                          <a:srgbClr val="E8C4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0.993</a:t>
                          </a:r>
                        </a:p>
                      </a:txBody>
                      <a:tcPr>
                        <a:solidFill>
                          <a:srgbClr val="E8C4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1167025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5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0.035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0.23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100" dirty="0"/>
                            <a:t>0.998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17821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F8E0688-C92E-C59E-C55E-DF095213B267}"/>
              </a:ext>
            </a:extLst>
          </p:cNvPr>
          <p:cNvSpPr/>
          <p:nvPr/>
        </p:nvSpPr>
        <p:spPr>
          <a:xfrm>
            <a:off x="5284077" y="4439851"/>
            <a:ext cx="1305870" cy="375923"/>
          </a:xfrm>
          <a:prstGeom prst="roundRect">
            <a:avLst/>
          </a:prstGeom>
          <a:solidFill>
            <a:srgbClr val="FFCC4D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6C551B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Glow</a:t>
            </a:r>
            <a:br>
              <a:rPr lang="en-GB" sz="1200" dirty="0">
                <a:solidFill>
                  <a:srgbClr val="6C551B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</a:br>
            <a:r>
              <a:rPr lang="en-GB" sz="1200" dirty="0">
                <a:solidFill>
                  <a:srgbClr val="6C551B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contribution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7EDBFFD-9F86-6A35-CF22-0CEC8F15E39C}"/>
              </a:ext>
            </a:extLst>
          </p:cNvPr>
          <p:cNvSpPr/>
          <p:nvPr/>
        </p:nvSpPr>
        <p:spPr>
          <a:xfrm>
            <a:off x="4528722" y="6077452"/>
            <a:ext cx="799133" cy="375923"/>
          </a:xfrm>
          <a:prstGeom prst="roundRect">
            <a:avLst/>
          </a:prstGeom>
          <a:solidFill>
            <a:srgbClr val="FFCC4D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rgbClr val="6C551B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Theoretical dark current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F36824-B609-67E1-3B52-0221C9F7B1A8}"/>
              </a:ext>
            </a:extLst>
          </p:cNvPr>
          <p:cNvGrpSpPr/>
          <p:nvPr/>
        </p:nvGrpSpPr>
        <p:grpSpPr>
          <a:xfrm>
            <a:off x="6407670" y="5634043"/>
            <a:ext cx="4816872" cy="629297"/>
            <a:chOff x="4323591" y="5399621"/>
            <a:chExt cx="4816872" cy="629297"/>
          </a:xfrm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889F3D94-30C1-605E-1978-85D9E11B301D}"/>
                </a:ext>
              </a:extLst>
            </p:cNvPr>
            <p:cNvSpPr/>
            <p:nvPr/>
          </p:nvSpPr>
          <p:spPr>
            <a:xfrm rot="11365116">
              <a:off x="4323591" y="5470394"/>
              <a:ext cx="1712878" cy="69851"/>
            </a:xfrm>
            <a:prstGeom prst="rightArrow">
              <a:avLst/>
            </a:prstGeom>
            <a:solidFill>
              <a:srgbClr val="FBA281"/>
            </a:solidFill>
            <a:ln>
              <a:solidFill>
                <a:srgbClr val="C7110E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532807C-A5CB-8CA6-4CF7-0E4BD3BA7B2F}"/>
                </a:ext>
              </a:extLst>
            </p:cNvPr>
            <p:cNvSpPr/>
            <p:nvPr/>
          </p:nvSpPr>
          <p:spPr>
            <a:xfrm>
              <a:off x="5947963" y="5399621"/>
              <a:ext cx="3192500" cy="629297"/>
            </a:xfrm>
            <a:prstGeom prst="roundRect">
              <a:avLst/>
            </a:prstGeom>
            <a:solidFill>
              <a:srgbClr val="FBA281"/>
            </a:solidFill>
            <a:ln>
              <a:solidFill>
                <a:srgbClr val="C7110E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NotesEsa" panose="02000506030000020004" pitchFamily="2" charset="0"/>
                </a:rPr>
                <a:t>Glow seems to be the dominant contribution for dark signal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0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/>
      <p:bldP spid="26" grpId="0" animBg="1"/>
      <p:bldP spid="27" grpId="0" animBg="1"/>
      <p:bldP spid="36" grpId="0" animBg="1"/>
      <p:bldP spid="40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5DD6F-AEFE-54D4-D18B-CAA6498B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BEDEAA-97CC-2A81-6AC7-23609771F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109" y="2373794"/>
            <a:ext cx="5245350" cy="3798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2183DB-92CA-6B94-EC61-6877AEF5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Functionality characterization – Dark Signal (2) continued</a:t>
            </a:r>
            <a:endParaRPr lang="en-GB" dirty="0">
              <a:latin typeface="NotesEsa" panose="02000506030000020004" pitchFamily="2" charset="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D731E596-85A9-FE1E-7CBD-8CC9A196D0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947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3249DD-8AEF-54DE-0F0F-F0DA3BAE1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3779"/>
            <a:ext cx="6132346" cy="42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21CF7C2-8F32-6EC2-720F-7113C1BDE547}"/>
              </a:ext>
            </a:extLst>
          </p:cNvPr>
          <p:cNvGrpSpPr/>
          <p:nvPr/>
        </p:nvGrpSpPr>
        <p:grpSpPr>
          <a:xfrm>
            <a:off x="5959475" y="1086429"/>
            <a:ext cx="4281196" cy="1383560"/>
            <a:chOff x="4716354" y="5527636"/>
            <a:chExt cx="3683908" cy="736089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96DF1DC-8502-0C2F-C6E7-9812D4CDBDE7}"/>
                </a:ext>
              </a:extLst>
            </p:cNvPr>
            <p:cNvSpPr/>
            <p:nvPr/>
          </p:nvSpPr>
          <p:spPr>
            <a:xfrm rot="8723731">
              <a:off x="4716354" y="6161369"/>
              <a:ext cx="692611" cy="102356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88575A-A7ED-4D9F-818E-B19FBB8026AA}"/>
                </a:ext>
              </a:extLst>
            </p:cNvPr>
            <p:cNvSpPr/>
            <p:nvPr/>
          </p:nvSpPr>
          <p:spPr>
            <a:xfrm>
              <a:off x="5207762" y="5527636"/>
              <a:ext cx="3192500" cy="629297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6C551B"/>
                  </a:solidFill>
                  <a:latin typeface="NotesEsa" panose="02000506030000020004" pitchFamily="2" charset="0"/>
                </a:rPr>
                <a:t>Missing measurements at higher temperatures to evaluate physical phenomena causing dark signal generation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E37A9F-5021-65E1-5B3F-2ADBE7A3272D}"/>
              </a:ext>
            </a:extLst>
          </p:cNvPr>
          <p:cNvSpPr/>
          <p:nvPr/>
        </p:nvSpPr>
        <p:spPr>
          <a:xfrm>
            <a:off x="7420137" y="3752781"/>
            <a:ext cx="1398743" cy="53473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6C551B"/>
                </a:solidFill>
                <a:latin typeface="NotesEsa" panose="02000506030000020004" pitchFamily="2" charset="0"/>
              </a:rPr>
              <a:t>Correcting for the glow at low 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04A6CE5-0098-BD65-E36C-D4EA71D2828F}"/>
                  </a:ext>
                </a:extLst>
              </p:cNvPr>
              <p:cNvSpPr/>
              <p:nvPr/>
            </p:nvSpPr>
            <p:spPr>
              <a:xfrm>
                <a:off x="9457788" y="4768781"/>
                <a:ext cx="1880772" cy="858959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6C551B"/>
                    </a:solidFill>
                    <a:latin typeface="NotesEsa" panose="02000506030000020004" pitchFamily="2" charset="0"/>
                  </a:rPr>
                  <a:t>Applying Rule22 fit [</a:t>
                </a:r>
                <a:r>
                  <a:rPr lang="en-GB" sz="1200" dirty="0" err="1">
                    <a:solidFill>
                      <a:srgbClr val="6C551B"/>
                    </a:solidFill>
                    <a:latin typeface="NotesEsa" panose="02000506030000020004" pitchFamily="2" charset="0"/>
                  </a:rPr>
                  <a:t>Zandian</a:t>
                </a:r>
                <a:r>
                  <a:rPr lang="en-GB" sz="1200" dirty="0">
                    <a:solidFill>
                      <a:srgbClr val="6C551B"/>
                    </a:solidFill>
                    <a:latin typeface="NotesEsa" panose="02000506030000020004" pitchFamily="2" charset="0"/>
                  </a:rPr>
                  <a:t> 2023], we can estimate the cut-off wavelength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smtClean="0">
                            <a:solidFill>
                              <a:srgbClr val="6C551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solidFill>
                              <a:srgbClr val="6C551B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GB" sz="1200" b="0" i="1" smtClean="0">
                            <a:solidFill>
                              <a:srgbClr val="6C551B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  <m:r>
                      <a:rPr lang="en-GB" sz="1200" b="0" i="1" smtClean="0">
                        <a:solidFill>
                          <a:srgbClr val="6C551B"/>
                        </a:solidFill>
                        <a:latin typeface="Cambria Math" panose="02040503050406030204" pitchFamily="18" charset="0"/>
                      </a:rPr>
                      <m:t>=0.943</m:t>
                    </m:r>
                  </m:oMath>
                </a14:m>
                <a:r>
                  <a:rPr lang="en-GB" sz="1200" dirty="0">
                    <a:solidFill>
                      <a:srgbClr val="6C551B"/>
                    </a:solidFill>
                    <a:latin typeface="NotesEsa" panose="02000506030000020004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04A6CE5-0098-BD65-E36C-D4EA71D28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788" y="4768781"/>
                <a:ext cx="1880772" cy="858959"/>
              </a:xfrm>
              <a:prstGeom prst="roundRect">
                <a:avLst/>
              </a:prstGeom>
              <a:blipFill>
                <a:blip r:embed="rId5"/>
                <a:stretch>
                  <a:fillRect b="-13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FD084AB4-A8FC-FFE3-1F2A-71FAE857B15D}"/>
                  </a:ext>
                </a:extLst>
              </p:cNvPr>
              <p:cNvSpPr/>
              <p:nvPr/>
            </p:nvSpPr>
            <p:spPr>
              <a:xfrm>
                <a:off x="3505330" y="5731739"/>
                <a:ext cx="3192500" cy="629297"/>
              </a:xfrm>
              <a:prstGeom prst="roundRect">
                <a:avLst/>
              </a:prstGeom>
              <a:solidFill>
                <a:srgbClr val="FBA281"/>
              </a:solidFill>
              <a:ln>
                <a:solidFill>
                  <a:srgbClr val="C7110E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NotesEsa" panose="02000506030000020004" pitchFamily="2" charset="0"/>
                  </a:rPr>
                  <a:t>Cut-off predicted @ 3.25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NotesEsa" panose="02000506030000020004" pitchFamily="2" charset="0"/>
                  </a:rPr>
                  <a:t>, higher than requirement </a:t>
                </a: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FD084AB4-A8FC-FFE3-1F2A-71FAE857B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330" y="5731739"/>
                <a:ext cx="3192500" cy="629297"/>
              </a:xfrm>
              <a:prstGeom prst="roundRect">
                <a:avLst/>
              </a:prstGeom>
              <a:blipFill>
                <a:blip r:embed="rId6"/>
                <a:stretch>
                  <a:fillRect t="-2804" b="-14953"/>
                </a:stretch>
              </a:blipFill>
              <a:ln>
                <a:solidFill>
                  <a:srgbClr val="C7110E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7FAC559-CC9C-FE30-E4DE-DBF3C57E7B2B}"/>
              </a:ext>
            </a:extLst>
          </p:cNvPr>
          <p:cNvGrpSpPr/>
          <p:nvPr/>
        </p:nvGrpSpPr>
        <p:grpSpPr>
          <a:xfrm>
            <a:off x="378879" y="5282539"/>
            <a:ext cx="1569517" cy="1007309"/>
            <a:chOff x="1264877" y="5896756"/>
            <a:chExt cx="1350547" cy="535914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AD65DFBF-440A-2AE6-775E-52C1065714BB}"/>
                </a:ext>
              </a:extLst>
            </p:cNvPr>
            <p:cNvSpPr/>
            <p:nvPr/>
          </p:nvSpPr>
          <p:spPr>
            <a:xfrm rot="17087273">
              <a:off x="2232885" y="6028098"/>
              <a:ext cx="428231" cy="165548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51BE5C5-995A-AC21-2E7F-F1B20D25925C}"/>
                </a:ext>
              </a:extLst>
            </p:cNvPr>
            <p:cNvSpPr/>
            <p:nvPr/>
          </p:nvSpPr>
          <p:spPr>
            <a:xfrm>
              <a:off x="1264877" y="6144280"/>
              <a:ext cx="1350547" cy="28839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6C551B"/>
                  </a:solidFill>
                  <a:latin typeface="NotesEsa" panose="02000506030000020004" pitchFamily="2" charset="0"/>
                </a:rPr>
                <a:t>Plateau?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78F50-A7FA-FFA9-ED70-0B2746F59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C4F8-60E6-E1F2-4C1F-E25583E03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Functionality characterization – Summary</a:t>
            </a:r>
            <a:endParaRPr lang="en-GB" dirty="0">
              <a:latin typeface="NotesEsa" panose="02000506030000020004" pitchFamily="2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5157FF2-85D0-6230-F7A4-D703F255FD2D}"/>
              </a:ext>
            </a:extLst>
          </p:cNvPr>
          <p:cNvGrpSpPr/>
          <p:nvPr/>
        </p:nvGrpSpPr>
        <p:grpSpPr>
          <a:xfrm>
            <a:off x="3134056" y="998033"/>
            <a:ext cx="8541140" cy="5223859"/>
            <a:chOff x="3133401" y="1023433"/>
            <a:chExt cx="8541140" cy="52238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8A471E6F-C259-6296-BCCF-7646D8F26CF5}"/>
                    </a:ext>
                  </a:extLst>
                </p:cNvPr>
                <p:cNvSpPr/>
                <p:nvPr/>
              </p:nvSpPr>
              <p:spPr>
                <a:xfrm flipH="1">
                  <a:off x="9091936" y="1023433"/>
                  <a:ext cx="2582605" cy="5223859"/>
                </a:xfrm>
                <a:prstGeom prst="roundRect">
                  <a:avLst/>
                </a:prstGeom>
                <a:solidFill>
                  <a:srgbClr val="FBA281"/>
                </a:solidFill>
                <a:ln>
                  <a:solidFill>
                    <a:srgbClr val="C7110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Performance results</a:t>
                  </a:r>
                </a:p>
                <a:p>
                  <a:pPr algn="ctr"/>
                  <a:endParaRPr lang="en-GB" sz="1600" b="1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Dark current: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&lt; 2 e-/p/s (at gain = 10)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Below expected values</a:t>
                  </a:r>
                </a:p>
                <a:p>
                  <a:pPr algn="ctr"/>
                  <a:endParaRPr lang="en-GB" sz="1600" b="1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Readout noise: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&lt; 15 e- rms</a:t>
                  </a:r>
                </a:p>
                <a:p>
                  <a:pPr algn="ctr"/>
                  <a:endParaRPr lang="en-GB" sz="1400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CHC: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&gt;200k e-</a:t>
                  </a:r>
                </a:p>
                <a:p>
                  <a:pPr algn="ctr"/>
                  <a:endParaRPr lang="en-GB" sz="1400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Glow: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0.23 e-/p/s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Main dark signal contribution</a:t>
                  </a:r>
                </a:p>
                <a:p>
                  <a:pPr algn="ctr"/>
                  <a:endParaRPr lang="en-GB" sz="1600" b="1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Avalanche gain: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1 – 16</a:t>
                  </a:r>
                </a:p>
                <a:p>
                  <a:pPr algn="ctr"/>
                  <a:endParaRPr lang="en-GB" sz="1400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400" b="1" dirty="0">
                      <a:latin typeface="NotesEsa" panose="02000506030000020004" pitchFamily="2" charset="0"/>
                    </a:rPr>
                    <a:t>Cut-off: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e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</m:t>
                      </m:r>
                      <m:r>
                        <a:rPr lang="en-GB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3.2 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GB" sz="1400" dirty="0">
                    <a:latin typeface="NotesEsa" panose="02000506030000020004" pitchFamily="2" charset="0"/>
                  </a:endParaRPr>
                </a:p>
                <a:p>
                  <a:pPr algn="ctr"/>
                  <a:endParaRPr lang="en-GB" sz="1400" dirty="0">
                    <a:latin typeface="NotesEsa" panose="02000506030000020004" pitchFamily="2" charset="0"/>
                  </a:endParaRPr>
                </a:p>
              </p:txBody>
            </p:sp>
          </mc:Choice>
          <mc:Fallback xmlns=""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8A471E6F-C259-6296-BCCF-7646D8F26C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091936" y="1023433"/>
                  <a:ext cx="2582605" cy="5223859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rgbClr val="C7110E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A91D268-EAD6-D29D-7C7E-9C649DD63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218" t="902" r="1273" b="6424"/>
            <a:stretch>
              <a:fillRect/>
            </a:stretch>
          </p:blipFill>
          <p:spPr>
            <a:xfrm>
              <a:off x="4553744" y="2069951"/>
              <a:ext cx="3117850" cy="3124498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BE72607-81A1-03EE-ADD6-5E20CC58195F}"/>
                </a:ext>
              </a:extLst>
            </p:cNvPr>
            <p:cNvGrpSpPr/>
            <p:nvPr/>
          </p:nvGrpSpPr>
          <p:grpSpPr>
            <a:xfrm flipH="1">
              <a:off x="3133401" y="3571863"/>
              <a:ext cx="1420343" cy="127000"/>
              <a:chOff x="-667538" y="1584130"/>
              <a:chExt cx="1288650" cy="127000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3BDC3F1-5A21-EC3C-453A-AC7F51A99840}"/>
                  </a:ext>
                </a:extLst>
              </p:cNvPr>
              <p:cNvSpPr/>
              <p:nvPr/>
            </p:nvSpPr>
            <p:spPr>
              <a:xfrm>
                <a:off x="505224" y="1584130"/>
                <a:ext cx="115888" cy="12700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D7E63E6-67A7-B02B-E188-080EE376E7C8}"/>
                  </a:ext>
                </a:extLst>
              </p:cNvPr>
              <p:cNvCxnSpPr>
                <a:cxnSpLocks/>
                <a:endCxn id="57" idx="1"/>
              </p:cNvCxnSpPr>
              <p:nvPr/>
            </p:nvCxnSpPr>
            <p:spPr>
              <a:xfrm flipH="1">
                <a:off x="-667538" y="1641925"/>
                <a:ext cx="1172762" cy="2542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0322511-04EA-CA96-4A55-DAE0E37439BE}"/>
                </a:ext>
              </a:extLst>
            </p:cNvPr>
            <p:cNvCxnSpPr>
              <a:cxnSpLocks/>
            </p:cNvCxnSpPr>
            <p:nvPr/>
          </p:nvCxnSpPr>
          <p:spPr>
            <a:xfrm>
              <a:off x="7671594" y="3627116"/>
              <a:ext cx="1292612" cy="254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372AD8B-DFC1-B736-51F5-17EEDA8E76F3}"/>
                </a:ext>
              </a:extLst>
            </p:cNvPr>
            <p:cNvSpPr/>
            <p:nvPr/>
          </p:nvSpPr>
          <p:spPr>
            <a:xfrm flipH="1">
              <a:off x="8964206" y="3571863"/>
              <a:ext cx="127731" cy="127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D61CB48-8B41-B352-6BB9-2E6AB29BDD81}"/>
              </a:ext>
            </a:extLst>
          </p:cNvPr>
          <p:cNvSpPr/>
          <p:nvPr/>
        </p:nvSpPr>
        <p:spPr>
          <a:xfrm>
            <a:off x="8318553" y="2557294"/>
            <a:ext cx="1292612" cy="26584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6C551B"/>
                </a:solidFill>
                <a:latin typeface="NotesEsa" panose="02000506030000020004" pitchFamily="2" charset="0"/>
              </a:rPr>
              <a:t>Left – right bias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01182BC4-8E64-DB4E-E7CA-F8C2E3576488}"/>
              </a:ext>
            </a:extLst>
          </p:cNvPr>
          <p:cNvSpPr/>
          <p:nvPr/>
        </p:nvSpPr>
        <p:spPr>
          <a:xfrm>
            <a:off x="10809425" y="2974963"/>
            <a:ext cx="1349710" cy="26584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6C551B"/>
                </a:solidFill>
                <a:latin typeface="NotesEsa" panose="02000506030000020004" pitchFamily="2" charset="0"/>
              </a:rPr>
              <a:t>Fowler approach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9EDB574-69A4-BA0A-3DF5-CF285364BF90}"/>
              </a:ext>
            </a:extLst>
          </p:cNvPr>
          <p:cNvSpPr/>
          <p:nvPr/>
        </p:nvSpPr>
        <p:spPr>
          <a:xfrm>
            <a:off x="8568012" y="1846735"/>
            <a:ext cx="793695" cy="26584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6C551B"/>
                </a:solidFill>
                <a:latin typeface="NotesEsa" panose="02000506030000020004" pitchFamily="2" charset="0"/>
              </a:rPr>
              <a:t>High T?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552D8FC-3110-4A32-A817-2B7616A450B5}"/>
              </a:ext>
            </a:extLst>
          </p:cNvPr>
          <p:cNvSpPr/>
          <p:nvPr/>
        </p:nvSpPr>
        <p:spPr>
          <a:xfrm>
            <a:off x="11193789" y="4720355"/>
            <a:ext cx="1120693" cy="452666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6C551B"/>
                </a:solidFill>
                <a:latin typeface="NotesEsa" panose="02000506030000020004" pitchFamily="2" charset="0"/>
              </a:rPr>
              <a:t>Breakdown?</a:t>
            </a:r>
          </a:p>
          <a:p>
            <a:pPr algn="ctr"/>
            <a:r>
              <a:rPr lang="en-GB" sz="1200" dirty="0">
                <a:solidFill>
                  <a:srgbClr val="6C551B"/>
                </a:solidFill>
                <a:latin typeface="NotesEsa" panose="02000506030000020004" pitchFamily="2" charset="0"/>
              </a:rPr>
              <a:t>Controller?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960ACC-05A2-D425-68F1-7A9042FE6083}"/>
              </a:ext>
            </a:extLst>
          </p:cNvPr>
          <p:cNvSpPr/>
          <p:nvPr/>
        </p:nvSpPr>
        <p:spPr>
          <a:xfrm>
            <a:off x="6923900" y="5906197"/>
            <a:ext cx="1906401" cy="26584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6C551B"/>
                </a:solidFill>
                <a:latin typeface="NotesEsa" panose="02000506030000020004" pitchFamily="2" charset="0"/>
              </a:rPr>
              <a:t>Reference pixels correction?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5EE0295-7FD0-1EF7-40CB-90D8382F5DA8}"/>
                  </a:ext>
                </a:extLst>
              </p:cNvPr>
              <p:cNvSpPr/>
              <p:nvPr/>
            </p:nvSpPr>
            <p:spPr>
              <a:xfrm flipH="1">
                <a:off x="548830" y="1301206"/>
                <a:ext cx="2582608" cy="4601019"/>
              </a:xfrm>
              <a:prstGeom prst="roundRect">
                <a:avLst/>
              </a:prstGeom>
              <a:solidFill>
                <a:srgbClr val="FBA281"/>
              </a:solidFill>
              <a:ln>
                <a:solidFill>
                  <a:srgbClr val="C7110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b="1" dirty="0">
                    <a:latin typeface="NotesEsa" panose="02000506030000020004" pitchFamily="2" charset="0"/>
                  </a:rPr>
                  <a:t>Performance requirements</a:t>
                </a:r>
              </a:p>
              <a:p>
                <a:pPr algn="ctr"/>
                <a:endParaRPr lang="en-GB" sz="1600" b="1" dirty="0">
                  <a:latin typeface="NotesEsa" panose="02000506030000020004" pitchFamily="2" charset="0"/>
                </a:endParaRPr>
              </a:p>
              <a:p>
                <a:pPr algn="ctr"/>
                <a:r>
                  <a:rPr lang="en-GB" sz="1600" b="1" dirty="0">
                    <a:latin typeface="NotesEsa" panose="02000506030000020004" pitchFamily="2" charset="0"/>
                  </a:rPr>
                  <a:t>Dark current:</a:t>
                </a:r>
              </a:p>
              <a:p>
                <a:pPr algn="ctr"/>
                <a:r>
                  <a:rPr lang="en-GB" sz="1400" dirty="0">
                    <a:latin typeface="NotesEsa" panose="02000506030000020004" pitchFamily="2" charset="0"/>
                  </a:rPr>
                  <a:t>&lt; 3 e-/p/s (at gain = 10)</a:t>
                </a:r>
              </a:p>
              <a:p>
                <a:pPr algn="ctr"/>
                <a:endParaRPr lang="en-GB" sz="1600" b="1" dirty="0">
                  <a:latin typeface="NotesEsa" panose="02000506030000020004" pitchFamily="2" charset="0"/>
                </a:endParaRPr>
              </a:p>
              <a:p>
                <a:pPr algn="ctr"/>
                <a:r>
                  <a:rPr lang="en-GB" sz="1600" b="1" dirty="0">
                    <a:latin typeface="NotesEsa" panose="02000506030000020004" pitchFamily="2" charset="0"/>
                  </a:rPr>
                  <a:t>Readout noise:</a:t>
                </a:r>
              </a:p>
              <a:p>
                <a:pPr algn="ctr"/>
                <a:r>
                  <a:rPr lang="en-GB" sz="1400" dirty="0">
                    <a:latin typeface="NotesEsa" panose="02000506030000020004" pitchFamily="2" charset="0"/>
                  </a:rPr>
                  <a:t>&lt; 10 e- rms</a:t>
                </a:r>
              </a:p>
              <a:p>
                <a:pPr algn="ctr"/>
                <a:endParaRPr lang="en-GB" sz="1400" dirty="0">
                  <a:latin typeface="NotesEsa" panose="02000506030000020004" pitchFamily="2" charset="0"/>
                </a:endParaRPr>
              </a:p>
              <a:p>
                <a:pPr algn="ctr"/>
                <a:r>
                  <a:rPr lang="en-GB" sz="1600" b="1" dirty="0">
                    <a:latin typeface="NotesEsa" panose="02000506030000020004" pitchFamily="2" charset="0"/>
                  </a:rPr>
                  <a:t>CHC:</a:t>
                </a:r>
              </a:p>
              <a:p>
                <a:pPr algn="ctr"/>
                <a:r>
                  <a:rPr lang="en-GB" sz="1400" dirty="0">
                    <a:latin typeface="NotesEsa" panose="02000506030000020004" pitchFamily="2" charset="0"/>
                  </a:rPr>
                  <a:t>&gt;100k e-</a:t>
                </a:r>
              </a:p>
              <a:p>
                <a:pPr algn="ctr"/>
                <a:endParaRPr lang="en-GB" sz="1400" dirty="0">
                  <a:latin typeface="NotesEsa" panose="02000506030000020004" pitchFamily="2" charset="0"/>
                </a:endParaRPr>
              </a:p>
              <a:p>
                <a:pPr algn="ctr"/>
                <a:r>
                  <a:rPr lang="en-GB" sz="1600" b="1" dirty="0">
                    <a:latin typeface="NotesEsa" panose="02000506030000020004" pitchFamily="2" charset="0"/>
                  </a:rPr>
                  <a:t>Glow:</a:t>
                </a:r>
              </a:p>
              <a:p>
                <a:pPr algn="ctr"/>
                <a:r>
                  <a:rPr lang="en-GB" sz="1600" b="1" dirty="0">
                    <a:latin typeface="NotesEsa" panose="02000506030000020004" pitchFamily="2" charset="0"/>
                  </a:rPr>
                  <a:t>?</a:t>
                </a:r>
              </a:p>
              <a:p>
                <a:pPr algn="ctr"/>
                <a:endParaRPr lang="en-GB" sz="1600" b="1" dirty="0">
                  <a:latin typeface="NotesEsa" panose="02000506030000020004" pitchFamily="2" charset="0"/>
                </a:endParaRPr>
              </a:p>
              <a:p>
                <a:pPr algn="ctr"/>
                <a:r>
                  <a:rPr lang="en-GB" sz="1600" b="1" dirty="0">
                    <a:latin typeface="NotesEsa" panose="02000506030000020004" pitchFamily="2" charset="0"/>
                  </a:rPr>
                  <a:t>Avalanche gain:</a:t>
                </a:r>
              </a:p>
              <a:p>
                <a:pPr algn="ctr"/>
                <a:r>
                  <a:rPr lang="en-GB" sz="1400" dirty="0">
                    <a:latin typeface="NotesEsa" panose="02000506030000020004" pitchFamily="2" charset="0"/>
                  </a:rPr>
                  <a:t>1 – 40</a:t>
                </a:r>
              </a:p>
              <a:p>
                <a:pPr algn="ctr"/>
                <a:endParaRPr lang="en-GB" sz="1400" dirty="0">
                  <a:latin typeface="NotesEsa" panose="02000506030000020004" pitchFamily="2" charset="0"/>
                </a:endParaRPr>
              </a:p>
              <a:p>
                <a:pPr algn="ctr"/>
                <a:r>
                  <a:rPr lang="en-GB" sz="1400" b="1" dirty="0">
                    <a:latin typeface="NotesEsa" panose="02000506030000020004" pitchFamily="2" charset="0"/>
                  </a:rPr>
                  <a:t>Cut-off:</a:t>
                </a:r>
              </a:p>
              <a:p>
                <a:pPr algn="ctr"/>
                <a:r>
                  <a:rPr lang="en-GB" sz="1400" dirty="0">
                    <a:latin typeface="NotesEsa" panose="02000506030000020004" pitchFamily="2" charset="0"/>
                  </a:rPr>
                  <a:t>&gt; 2.5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1400" dirty="0">
                  <a:latin typeface="NotesEsa" panose="02000506030000020004" pitchFamily="2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5EE0295-7FD0-1EF7-40CB-90D8382F5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48830" y="1301206"/>
                <a:ext cx="2582608" cy="460101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C7110E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41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2091F-7E68-E208-A9D5-5DB8E33BD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3AF6189-6451-4C86-DD67-D19B79E47021}"/>
              </a:ext>
            </a:extLst>
          </p:cNvPr>
          <p:cNvGrpSpPr/>
          <p:nvPr/>
        </p:nvGrpSpPr>
        <p:grpSpPr>
          <a:xfrm>
            <a:off x="173038" y="946395"/>
            <a:ext cx="11905994" cy="5377672"/>
            <a:chOff x="173038" y="946395"/>
            <a:chExt cx="11905994" cy="537767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FDE053A-5A8E-E180-8688-6C5CD7E191BD}"/>
                </a:ext>
              </a:extLst>
            </p:cNvPr>
            <p:cNvSpPr/>
            <p:nvPr/>
          </p:nvSpPr>
          <p:spPr>
            <a:xfrm>
              <a:off x="173038" y="946395"/>
              <a:ext cx="11905994" cy="5377672"/>
            </a:xfrm>
            <a:prstGeom prst="roundRect">
              <a:avLst>
                <a:gd name="adj" fmla="val 513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32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GB" dirty="0">
                <a:solidFill>
                  <a:srgbClr val="003249"/>
                </a:solidFill>
                <a:latin typeface="NotesEsa" panose="02000506030000020004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CC4561-F8BF-71FF-BB24-EDBB76A84080}"/>
                </a:ext>
              </a:extLst>
            </p:cNvPr>
            <p:cNvSpPr txBox="1"/>
            <p:nvPr/>
          </p:nvSpPr>
          <p:spPr>
            <a:xfrm rot="16200000">
              <a:off x="-495539" y="1689988"/>
              <a:ext cx="1754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LAPD community</a:t>
              </a: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DCF8E8F4-F6A0-AF4C-DAB1-FFE2BE49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Next Steps - Collaborations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1F220D-B0DD-5E9D-7F4F-F382D09F5039}"/>
              </a:ext>
            </a:extLst>
          </p:cNvPr>
          <p:cNvGrpSpPr/>
          <p:nvPr/>
        </p:nvGrpSpPr>
        <p:grpSpPr>
          <a:xfrm>
            <a:off x="4006338" y="3184880"/>
            <a:ext cx="4212372" cy="1058201"/>
            <a:chOff x="4006483" y="2993659"/>
            <a:chExt cx="4212372" cy="1058201"/>
          </a:xfrm>
        </p:grpSpPr>
        <p:pic>
          <p:nvPicPr>
            <p:cNvPr id="2050" name="Picture 2" descr="Logo – ESA Brand Centre">
              <a:extLst>
                <a:ext uri="{FF2B5EF4-FFF2-40B4-BE49-F238E27FC236}">
                  <a16:creationId xmlns:a16="http://schemas.microsoft.com/office/drawing/2014/main" id="{250159A7-EAB5-46DB-3A34-FBC679E625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63" t="31310" r="20154" b="32143"/>
            <a:stretch>
              <a:fillRect/>
            </a:stretch>
          </p:blipFill>
          <p:spPr bwMode="auto">
            <a:xfrm>
              <a:off x="5270400" y="2993659"/>
              <a:ext cx="1684250" cy="64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5E54A8-FBB5-40C5-6A54-2CE933508FCB}"/>
                </a:ext>
              </a:extLst>
            </p:cNvPr>
            <p:cNvSpPr txBox="1"/>
            <p:nvPr/>
          </p:nvSpPr>
          <p:spPr>
            <a:xfrm>
              <a:off x="4006483" y="3682528"/>
              <a:ext cx="4212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Technical Officer – Characterization Institute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C4838E-EAD7-7BEA-539E-947FEBB8C7D3}"/>
              </a:ext>
            </a:extLst>
          </p:cNvPr>
          <p:cNvGrpSpPr/>
          <p:nvPr/>
        </p:nvGrpSpPr>
        <p:grpSpPr>
          <a:xfrm>
            <a:off x="544933" y="2703509"/>
            <a:ext cx="2449744" cy="2352825"/>
            <a:chOff x="352570" y="2843688"/>
            <a:chExt cx="2368275" cy="2352825"/>
          </a:xfrm>
        </p:grpSpPr>
        <p:pic>
          <p:nvPicPr>
            <p:cNvPr id="2052" name="Picture 4" descr="ESO logo | ESO Deutschland">
              <a:extLst>
                <a:ext uri="{FF2B5EF4-FFF2-40B4-BE49-F238E27FC236}">
                  <a16:creationId xmlns:a16="http://schemas.microsoft.com/office/drawing/2014/main" id="{95AEF40F-8DB7-8335-3553-08E838BBF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683" y="2843688"/>
              <a:ext cx="604180" cy="79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F374BA-778E-B1BE-EDD5-119AB5B0CA7F}"/>
                </a:ext>
              </a:extLst>
            </p:cNvPr>
            <p:cNvSpPr txBox="1"/>
            <p:nvPr/>
          </p:nvSpPr>
          <p:spPr>
            <a:xfrm>
              <a:off x="352570" y="3626853"/>
              <a:ext cx="23682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Characterization Institute </a:t>
              </a:r>
            </a:p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– </a:t>
              </a:r>
            </a:p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Characterizing HW1 to get prepared for IBEX follow-up and on-sky demonstration</a:t>
              </a:r>
            </a:p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  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FF7EAE-DC93-DFBD-5C89-18A79CF9D7B4}"/>
              </a:ext>
            </a:extLst>
          </p:cNvPr>
          <p:cNvGrpSpPr/>
          <p:nvPr/>
        </p:nvGrpSpPr>
        <p:grpSpPr>
          <a:xfrm>
            <a:off x="4932681" y="1038083"/>
            <a:ext cx="2386708" cy="2459121"/>
            <a:chOff x="4874594" y="1224575"/>
            <a:chExt cx="2476150" cy="2459121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D49C854D-3B0B-927C-CDFA-FE6ED6B06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934" y="1224575"/>
              <a:ext cx="822891" cy="822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216739-0D0F-DDEF-5F73-ACCA92DD5304}"/>
                </a:ext>
              </a:extLst>
            </p:cNvPr>
            <p:cNvSpPr txBox="1"/>
            <p:nvPr/>
          </p:nvSpPr>
          <p:spPr>
            <a:xfrm>
              <a:off x="4874594" y="2052480"/>
              <a:ext cx="247615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Characterization Institute – </a:t>
              </a:r>
            </a:p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Characterizing HW5 and preparing proton campaign</a:t>
              </a:r>
            </a:p>
            <a:p>
              <a:pPr algn="ctr"/>
              <a:endParaRPr lang="en-GB" dirty="0">
                <a:solidFill>
                  <a:srgbClr val="8197A6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endParaRPr>
            </a:p>
            <a:p>
              <a:pPr algn="l"/>
              <a:endParaRPr lang="en-GB" dirty="0">
                <a:solidFill>
                  <a:srgbClr val="8197A6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73A0D0-00C0-1F5E-6E5D-4DAE1A9D1097}"/>
              </a:ext>
            </a:extLst>
          </p:cNvPr>
          <p:cNvGrpSpPr/>
          <p:nvPr/>
        </p:nvGrpSpPr>
        <p:grpSpPr>
          <a:xfrm>
            <a:off x="9566641" y="2628235"/>
            <a:ext cx="2049940" cy="2491028"/>
            <a:chOff x="9456278" y="2651433"/>
            <a:chExt cx="2049940" cy="2491028"/>
          </a:xfrm>
        </p:grpSpPr>
        <p:pic>
          <p:nvPicPr>
            <p:cNvPr id="2056" name="Picture 8" descr="The Max Planck Society for the Advancement of Science">
              <a:extLst>
                <a:ext uri="{FF2B5EF4-FFF2-40B4-BE49-F238E27FC236}">
                  <a16:creationId xmlns:a16="http://schemas.microsoft.com/office/drawing/2014/main" id="{FB2DA5DF-9B28-DD1A-EA7B-979BF821F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0478" y="2651433"/>
              <a:ext cx="986530" cy="971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19C3B3-9545-EA15-E107-217EED7076BA}"/>
                </a:ext>
              </a:extLst>
            </p:cNvPr>
            <p:cNvSpPr txBox="1"/>
            <p:nvPr/>
          </p:nvSpPr>
          <p:spPr>
            <a:xfrm>
              <a:off x="9456278" y="3572801"/>
              <a:ext cx="20499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Max Planck Institute </a:t>
              </a:r>
            </a:p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–</a:t>
              </a:r>
            </a:p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Testing compatibility between IBEX and ALFA-c ASIC for the ASIDES mission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BB24F1-002C-57BA-AA02-4B2269D764F0}"/>
              </a:ext>
            </a:extLst>
          </p:cNvPr>
          <p:cNvGrpSpPr/>
          <p:nvPr/>
        </p:nvGrpSpPr>
        <p:grpSpPr>
          <a:xfrm>
            <a:off x="5148668" y="4733347"/>
            <a:ext cx="1954173" cy="1405253"/>
            <a:chOff x="5103782" y="5384340"/>
            <a:chExt cx="2130394" cy="1405253"/>
          </a:xfrm>
        </p:grpSpPr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BE4D2C77-B7AA-A503-CC92-E6C265C5B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782" y="5384340"/>
              <a:ext cx="2017772" cy="356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9A1526-7168-8107-C3A4-905CB8489991}"/>
                </a:ext>
              </a:extLst>
            </p:cNvPr>
            <p:cNvSpPr txBox="1"/>
            <p:nvPr/>
          </p:nvSpPr>
          <p:spPr>
            <a:xfrm>
              <a:off x="5103782" y="5712375"/>
              <a:ext cx="21303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Manufacturer </a:t>
              </a:r>
            </a:p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– </a:t>
              </a:r>
            </a:p>
            <a:p>
              <a:pPr algn="ctr"/>
              <a:r>
                <a:rPr lang="en-GB" sz="1600" dirty="0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Delivering IBEX follow-up this year</a:t>
              </a:r>
            </a:p>
          </p:txBody>
        </p:sp>
      </p:grpSp>
      <p:pic>
        <p:nvPicPr>
          <p:cNvPr id="6" name="Picture 12">
            <a:extLst>
              <a:ext uri="{FF2B5EF4-FFF2-40B4-BE49-F238E27FC236}">
                <a16:creationId xmlns:a16="http://schemas.microsoft.com/office/drawing/2014/main" id="{D4D0B4A6-A28C-E6A5-146B-E60641C5D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00" y="1497376"/>
            <a:ext cx="537295" cy="27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ome | UH Institute for Astronomy">
            <a:extLst>
              <a:ext uri="{FF2B5EF4-FFF2-40B4-BE49-F238E27FC236}">
                <a16:creationId xmlns:a16="http://schemas.microsoft.com/office/drawing/2014/main" id="{A4659236-BCFF-A9C8-189A-49E2C71F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578" y="1261628"/>
            <a:ext cx="766065" cy="7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RAL Space Space at UKRI">
            <a:extLst>
              <a:ext uri="{FF2B5EF4-FFF2-40B4-BE49-F238E27FC236}">
                <a16:creationId xmlns:a16="http://schemas.microsoft.com/office/drawing/2014/main" id="{B08F996F-BD99-1D59-6BCE-249F5B49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38" y="5350112"/>
            <a:ext cx="1534217" cy="79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B6CD0E44-7DA8-2E17-B7F4-88130A778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35" y="5587321"/>
            <a:ext cx="925340" cy="31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4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3B2F5-E30E-3B88-5531-559257F0D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6B109-1859-4D69-3BD6-ED788E6C4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Next steps - Tests</a:t>
            </a:r>
            <a:endParaRPr lang="en-GB" dirty="0">
              <a:latin typeface="NotesEsa" panose="02000506030000020004" pitchFamily="2" charset="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358E5480-23EB-B980-C5FF-50CF1A68E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947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C268BE-5258-DECB-08CA-C737E0F2E84E}"/>
              </a:ext>
            </a:extLst>
          </p:cNvPr>
          <p:cNvSpPr txBox="1"/>
          <p:nvPr/>
        </p:nvSpPr>
        <p:spPr>
          <a:xfrm>
            <a:off x="7252118" y="1732455"/>
            <a:ext cx="421212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rgbClr val="6C551B"/>
                </a:solidFill>
                <a:highlight>
                  <a:srgbClr val="FFCC4E"/>
                </a:highlight>
                <a:latin typeface="NotesEsa"/>
                <a:ea typeface="MS PGothic"/>
                <a:cs typeface="Arial"/>
              </a:rPr>
              <a:t>Inter Pixel Capacitance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862DB-7D38-02D5-AD34-A3EAD6737205}"/>
              </a:ext>
            </a:extLst>
          </p:cNvPr>
          <p:cNvSpPr txBox="1"/>
          <p:nvPr/>
        </p:nvSpPr>
        <p:spPr>
          <a:xfrm>
            <a:off x="6365762" y="5224790"/>
            <a:ext cx="421212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rgbClr val="6C551B"/>
                </a:solidFill>
                <a:highlight>
                  <a:srgbClr val="FFCC4E"/>
                </a:highlight>
                <a:latin typeface="NotesEsa"/>
                <a:ea typeface="MS PGothic"/>
                <a:cs typeface="Arial"/>
              </a:rPr>
              <a:t>Persistence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64DA9-80F5-84E5-48AF-895FBFC8B7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18" t="902" r="1273" b="6424"/>
          <a:stretch>
            <a:fillRect/>
          </a:stretch>
        </p:blipFill>
        <p:spPr>
          <a:xfrm>
            <a:off x="4566444" y="1866751"/>
            <a:ext cx="3117850" cy="31244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A07123-699A-5445-F3D4-A1B2A5B205A3}"/>
              </a:ext>
            </a:extLst>
          </p:cNvPr>
          <p:cNvSpPr txBox="1"/>
          <p:nvPr/>
        </p:nvSpPr>
        <p:spPr>
          <a:xfrm>
            <a:off x="1028679" y="5224790"/>
            <a:ext cx="421212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rgbClr val="6C551B"/>
                </a:solidFill>
                <a:highlight>
                  <a:srgbClr val="FFCC4E"/>
                </a:highlight>
                <a:latin typeface="NotesEsa"/>
                <a:ea typeface="MS PGothic"/>
                <a:cs typeface="Arial"/>
              </a:rPr>
              <a:t>Quantum Efficiency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84E103-8A39-1E9F-60B1-AF2A4D7FB75A}"/>
              </a:ext>
            </a:extLst>
          </p:cNvPr>
          <p:cNvSpPr txBox="1"/>
          <p:nvPr/>
        </p:nvSpPr>
        <p:spPr>
          <a:xfrm>
            <a:off x="131369" y="2415184"/>
            <a:ext cx="421212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rgbClr val="6C551B"/>
                </a:solidFill>
                <a:highlight>
                  <a:srgbClr val="FFCC4E"/>
                </a:highlight>
                <a:latin typeface="NotesEsa"/>
                <a:ea typeface="MS PGothic"/>
                <a:cs typeface="Arial"/>
              </a:rPr>
              <a:t>Cross Talk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0AE02C-1983-99F5-6093-BFDB162A43A6}"/>
              </a:ext>
            </a:extLst>
          </p:cNvPr>
          <p:cNvSpPr txBox="1"/>
          <p:nvPr/>
        </p:nvSpPr>
        <p:spPr>
          <a:xfrm>
            <a:off x="7360393" y="3652713"/>
            <a:ext cx="421212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rgbClr val="6C551B"/>
                </a:solidFill>
                <a:highlight>
                  <a:srgbClr val="FFCC4E"/>
                </a:highlight>
                <a:latin typeface="NotesEsa"/>
                <a:ea typeface="MS PGothic"/>
                <a:cs typeface="Arial"/>
              </a:rPr>
              <a:t>Excess Noise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741827-0541-B3A5-E8F2-A527FED2DFB8}"/>
              </a:ext>
            </a:extLst>
          </p:cNvPr>
          <p:cNvSpPr txBox="1"/>
          <p:nvPr/>
        </p:nvSpPr>
        <p:spPr>
          <a:xfrm>
            <a:off x="-161288" y="4437971"/>
            <a:ext cx="421212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rgbClr val="6C551B"/>
                </a:solidFill>
                <a:highlight>
                  <a:srgbClr val="FFCC4E"/>
                </a:highlight>
                <a:latin typeface="NotesEsa"/>
                <a:ea typeface="MS PGothic"/>
                <a:cs typeface="Arial"/>
              </a:rPr>
              <a:t>PRNU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37590B-5F67-CB02-B7B7-6E396EF73777}"/>
              </a:ext>
            </a:extLst>
          </p:cNvPr>
          <p:cNvSpPr txBox="1"/>
          <p:nvPr/>
        </p:nvSpPr>
        <p:spPr>
          <a:xfrm>
            <a:off x="3344398" y="1739922"/>
            <a:ext cx="64135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rgbClr val="6C551B"/>
                </a:solidFill>
                <a:highlight>
                  <a:srgbClr val="FFCC4E"/>
                </a:highlight>
                <a:latin typeface="NotesEsa"/>
                <a:ea typeface="MS PGothic"/>
                <a:cs typeface="Arial"/>
              </a:rPr>
              <a:t>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EDC6B6-D176-CEBF-CD14-D14EC58432FB}"/>
              </a:ext>
            </a:extLst>
          </p:cNvPr>
          <p:cNvSpPr txBox="1"/>
          <p:nvPr/>
        </p:nvSpPr>
        <p:spPr>
          <a:xfrm>
            <a:off x="1363651" y="3366320"/>
            <a:ext cx="230142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6DCFF6"/>
                </a:highlight>
                <a:latin typeface="NotesEsa"/>
                <a:ea typeface="MS PGothic"/>
                <a:cs typeface="Arial"/>
              </a:rPr>
              <a:t>Temperature sensitivity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E1F444-03FA-5D34-E45A-9B3D59633D53}"/>
              </a:ext>
            </a:extLst>
          </p:cNvPr>
          <p:cNvSpPr txBox="1"/>
          <p:nvPr/>
        </p:nvSpPr>
        <p:spPr>
          <a:xfrm>
            <a:off x="9162821" y="2794713"/>
            <a:ext cx="230142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6DCFF6"/>
                </a:highlight>
                <a:latin typeface="NotesEsa"/>
                <a:ea typeface="MS PGothic"/>
                <a:cs typeface="Arial"/>
              </a:rPr>
              <a:t>Gain stability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E54674-9CEC-65F7-74B1-936986E5A996}"/>
              </a:ext>
            </a:extLst>
          </p:cNvPr>
          <p:cNvSpPr txBox="1"/>
          <p:nvPr/>
        </p:nvSpPr>
        <p:spPr>
          <a:xfrm>
            <a:off x="8715507" y="4690464"/>
            <a:ext cx="230142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6DCFF6"/>
                </a:highlight>
                <a:latin typeface="NotesEsa"/>
                <a:ea typeface="MS PGothic"/>
                <a:cs typeface="Arial"/>
              </a:rPr>
              <a:t>Radiation sensitivity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20DA6C-2C83-2212-A9F7-FF9F16902767}"/>
              </a:ext>
            </a:extLst>
          </p:cNvPr>
          <p:cNvSpPr txBox="1"/>
          <p:nvPr/>
        </p:nvSpPr>
        <p:spPr>
          <a:xfrm>
            <a:off x="4599498" y="3018763"/>
            <a:ext cx="302634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highlight>
                  <a:srgbClr val="D92B23"/>
                </a:highlight>
                <a:latin typeface="NotesEsa"/>
                <a:ea typeface="MS PGothic"/>
                <a:cs typeface="Arial"/>
              </a:rPr>
              <a:t>Increase the TRL to make </a:t>
            </a:r>
            <a:r>
              <a:rPr lang="en-GB" sz="1600" b="1" dirty="0" err="1">
                <a:solidFill>
                  <a:schemeClr val="bg1"/>
                </a:solidFill>
                <a:highlight>
                  <a:srgbClr val="D92B23"/>
                </a:highlight>
                <a:latin typeface="NotesEsa"/>
                <a:ea typeface="MS PGothic"/>
                <a:cs typeface="Arial"/>
              </a:rPr>
              <a:t>LmAPD</a:t>
            </a:r>
            <a:r>
              <a:rPr lang="en-GB" sz="1600" b="1" dirty="0">
                <a:solidFill>
                  <a:schemeClr val="bg1"/>
                </a:solidFill>
                <a:highlight>
                  <a:srgbClr val="D92B23"/>
                </a:highlight>
                <a:latin typeface="NotesEsa"/>
                <a:ea typeface="MS PGothic"/>
                <a:cs typeface="Arial"/>
              </a:rPr>
              <a:t> a key technology for future European scientific missions</a:t>
            </a:r>
          </a:p>
        </p:txBody>
      </p:sp>
    </p:spTree>
    <p:extLst>
      <p:ext uri="{BB962C8B-B14F-4D97-AF65-F5344CB8AC3E}">
        <p14:creationId xmlns:p14="http://schemas.microsoft.com/office/powerpoint/2010/main" val="26673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1398E-7B73-4714-9241-91D3ADAC3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SCI-FIV Lab: Characterized FPAs in the last years </a:t>
            </a:r>
            <a:endParaRPr lang="en-GB" dirty="0">
              <a:latin typeface="NotesEsa" panose="020005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D4C241-E2B8-6413-158E-6AF36A07D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34" y="968782"/>
            <a:ext cx="10575235" cy="54511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A32EC3E-1345-BBBA-47F5-ECE2C9D24480}"/>
              </a:ext>
            </a:extLst>
          </p:cNvPr>
          <p:cNvGrpSpPr/>
          <p:nvPr/>
        </p:nvGrpSpPr>
        <p:grpSpPr>
          <a:xfrm>
            <a:off x="8208736" y="3159458"/>
            <a:ext cx="1559945" cy="1391047"/>
            <a:chOff x="8164668" y="2906067"/>
            <a:chExt cx="1559945" cy="1391047"/>
          </a:xfrm>
        </p:grpSpPr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526F4978-77D8-CD45-D174-4AA85F869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4668" y="3244621"/>
              <a:ext cx="1559945" cy="1052493"/>
            </a:xfrm>
            <a:prstGeom prst="rect">
              <a:avLst/>
            </a:prstGeom>
            <a:noFill/>
            <a:ln w="25400">
              <a:solidFill>
                <a:schemeClr val="accent2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D37D4D-6C4E-E071-A66C-073DE6233FAC}"/>
                </a:ext>
              </a:extLst>
            </p:cNvPr>
            <p:cNvSpPr txBox="1"/>
            <p:nvPr/>
          </p:nvSpPr>
          <p:spPr>
            <a:xfrm>
              <a:off x="8602999" y="2906067"/>
              <a:ext cx="683281" cy="3385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IBEX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1935260-2525-F015-3034-7FBD7B70B64E}"/>
              </a:ext>
            </a:extLst>
          </p:cNvPr>
          <p:cNvSpPr txBox="1"/>
          <p:nvPr/>
        </p:nvSpPr>
        <p:spPr>
          <a:xfrm>
            <a:off x="6603000" y="973793"/>
            <a:ext cx="544919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67" dirty="0">
                <a:latin typeface="NotesEsa" panose="02000506030000020004" pitchFamily="2" charset="0"/>
              </a:rPr>
              <a:t>ESA SCI-FIV Payload Technology Validation</a:t>
            </a:r>
            <a:br>
              <a:rPr lang="en-GB" sz="1867" dirty="0">
                <a:latin typeface="NotesEsa" panose="02000506030000020004" pitchFamily="2" charset="0"/>
              </a:rPr>
            </a:br>
            <a:r>
              <a:rPr lang="en-GB" sz="1867" dirty="0">
                <a:latin typeface="NotesEsa" panose="02000506030000020004" pitchFamily="2" charset="0"/>
                <a:sym typeface="Wingdings" pitchFamily="2" charset="2"/>
              </a:rPr>
              <a:t> Support for Future Science Missions</a:t>
            </a:r>
            <a:endParaRPr lang="en-GB" sz="1867" dirty="0">
              <a:latin typeface="NotesEs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9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Technology background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28931D-D4DC-6CE6-9B6D-E1B9445E36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178946"/>
              </p:ext>
            </p:extLst>
          </p:nvPr>
        </p:nvGraphicFramePr>
        <p:xfrm>
          <a:off x="216000" y="1120260"/>
          <a:ext cx="7617996" cy="4758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A83F44E-AEAC-7EF2-E16E-42D5EDACF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96412" y="1483887"/>
            <a:ext cx="1164942" cy="117631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DC15BE-3B95-F4C0-9A3F-039EC414C0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944" t="8068" r="20329" b="17936"/>
          <a:stretch>
            <a:fillRect/>
          </a:stretch>
        </p:blipFill>
        <p:spPr>
          <a:xfrm>
            <a:off x="635821" y="2916422"/>
            <a:ext cx="1177200" cy="1165823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7" name="Picture 16" descr="A close-up of a machine&#10;&#10;AI-generated content may be incorrect.">
            <a:extLst>
              <a:ext uri="{FF2B5EF4-FFF2-40B4-BE49-F238E27FC236}">
                <a16:creationId xmlns:a16="http://schemas.microsoft.com/office/drawing/2014/main" id="{179EB902-AE61-C66C-555A-80C3EF59FD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t="6356" r="-59" b="22735"/>
          <a:stretch>
            <a:fillRect/>
          </a:stretch>
        </p:blipFill>
        <p:spPr>
          <a:xfrm>
            <a:off x="290728" y="4344719"/>
            <a:ext cx="1177200" cy="116494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819F68-A4D8-B18E-A10B-5E5E8E6BB2D6}"/>
              </a:ext>
            </a:extLst>
          </p:cNvPr>
          <p:cNvSpPr/>
          <p:nvPr/>
        </p:nvSpPr>
        <p:spPr>
          <a:xfrm>
            <a:off x="8021538" y="1712877"/>
            <a:ext cx="3987800" cy="3572912"/>
          </a:xfrm>
          <a:prstGeom prst="roundRect">
            <a:avLst/>
          </a:prstGeom>
          <a:solidFill>
            <a:srgbClr val="FBA28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NotesEsa" panose="02000506030000020004" pitchFamily="2" charset="0"/>
              </a:rPr>
              <a:t>GOAL:</a:t>
            </a:r>
          </a:p>
          <a:p>
            <a:pPr algn="ctr"/>
            <a:endParaRPr lang="en-GB" dirty="0">
              <a:latin typeface="NotesEsa" panose="02000506030000020004" pitchFamily="2" charset="0"/>
            </a:endParaRPr>
          </a:p>
          <a:p>
            <a:pPr algn="ctr"/>
            <a:r>
              <a:rPr lang="en-GB" dirty="0">
                <a:latin typeface="NotesEsa" panose="02000506030000020004" pitchFamily="2" charset="0"/>
              </a:rPr>
              <a:t>Develop a large format NIR detector for ultra-low background applications (e.g. direct exoplanet detection) enabling single photon detection</a:t>
            </a:r>
          </a:p>
          <a:p>
            <a:pPr algn="ctr"/>
            <a:endParaRPr lang="en-GB" dirty="0">
              <a:latin typeface="NotesEsa" panose="02000506030000020004" pitchFamily="2" charset="0"/>
            </a:endParaRPr>
          </a:p>
          <a:p>
            <a:pPr algn="ctr"/>
            <a:r>
              <a:rPr lang="en-GB" dirty="0">
                <a:latin typeface="NotesEsa" panose="02000506030000020004" pitchFamily="2" charset="0"/>
              </a:rPr>
              <a:t>BONUS:</a:t>
            </a:r>
          </a:p>
          <a:p>
            <a:pPr algn="ctr"/>
            <a:endParaRPr lang="en-GB" dirty="0">
              <a:latin typeface="NotesEsa" panose="02000506030000020004" pitchFamily="2" charset="0"/>
            </a:endParaRPr>
          </a:p>
          <a:p>
            <a:pPr algn="ctr"/>
            <a:r>
              <a:rPr lang="en-GB" dirty="0">
                <a:latin typeface="NotesEsa" panose="02000506030000020004" pitchFamily="2" charset="0"/>
              </a:rPr>
              <a:t>Increase European technological capabilities in this sector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BDFE210A-8FC1-3444-E8BB-E2E15016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8" y="5922337"/>
            <a:ext cx="1850867" cy="35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0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FC294-50C9-AF81-D788-856164BCA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9CB80B-D464-AF10-495E-E892083E6925}"/>
              </a:ext>
            </a:extLst>
          </p:cNvPr>
          <p:cNvSpPr/>
          <p:nvPr/>
        </p:nvSpPr>
        <p:spPr>
          <a:xfrm>
            <a:off x="173038" y="946395"/>
            <a:ext cx="11905994" cy="5377672"/>
          </a:xfrm>
          <a:prstGeom prst="roundRect">
            <a:avLst>
              <a:gd name="adj" fmla="val 513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2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GB" dirty="0">
                <a:solidFill>
                  <a:srgbClr val="003249"/>
                </a:solidFill>
                <a:latin typeface="NotesEsa" panose="02000506030000020004" pitchFamily="2" charset="0"/>
              </a:rPr>
              <a:t>Nominal temperature: 80 K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856146F-A2F8-4AB5-F232-3148E962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The IBEX detector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EC009-5424-F07E-9593-19ACE087C2E6}"/>
              </a:ext>
            </a:extLst>
          </p:cNvPr>
          <p:cNvGrpSpPr/>
          <p:nvPr/>
        </p:nvGrpSpPr>
        <p:grpSpPr>
          <a:xfrm>
            <a:off x="596900" y="1323163"/>
            <a:ext cx="3976688" cy="1140637"/>
            <a:chOff x="609600" y="1119963"/>
            <a:chExt cx="3976688" cy="11406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C4E993-C4A7-F1B7-9890-64DBE9C39F62}"/>
                </a:ext>
              </a:extLst>
            </p:cNvPr>
            <p:cNvGrpSpPr/>
            <p:nvPr/>
          </p:nvGrpSpPr>
          <p:grpSpPr>
            <a:xfrm>
              <a:off x="2965450" y="1530350"/>
              <a:ext cx="1620838" cy="730250"/>
              <a:chOff x="1528762" y="2051050"/>
              <a:chExt cx="1620838" cy="73025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1AF70ED-818C-B8E3-19CA-99D79B981734}"/>
                  </a:ext>
                </a:extLst>
              </p:cNvPr>
              <p:cNvSpPr/>
              <p:nvPr/>
            </p:nvSpPr>
            <p:spPr>
              <a:xfrm>
                <a:off x="1528762" y="2051050"/>
                <a:ext cx="115888" cy="12700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5E9645C-A79D-E35F-C042-F83FD129C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8562" y="2114550"/>
                <a:ext cx="681038" cy="66675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E41271-3F32-7358-CA27-58B0C2EDC3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4038" y="1593850"/>
              <a:ext cx="82391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785CE55-53AA-EB12-BCC6-A1D8063BD15D}"/>
                </a:ext>
              </a:extLst>
            </p:cNvPr>
            <p:cNvSpPr/>
            <p:nvPr/>
          </p:nvSpPr>
          <p:spPr>
            <a:xfrm>
              <a:off x="609600" y="1119963"/>
              <a:ext cx="2343150" cy="947773"/>
            </a:xfrm>
            <a:prstGeom prst="roundRect">
              <a:avLst/>
            </a:prstGeom>
            <a:solidFill>
              <a:srgbClr val="FBA28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NotesEsa" panose="02000506030000020004" pitchFamily="2" charset="0"/>
                </a:rPr>
                <a:t>Geometrical features</a:t>
              </a:r>
            </a:p>
            <a:p>
              <a:pPr algn="ctr"/>
              <a:r>
                <a:rPr lang="en-GB" sz="1200" dirty="0">
                  <a:latin typeface="NotesEsa" panose="02000506030000020004" pitchFamily="2" charset="0"/>
                </a:rPr>
                <a:t>2048 x 2048 pixels</a:t>
              </a:r>
            </a:p>
            <a:p>
              <a:pPr algn="ctr"/>
              <a:r>
                <a:rPr lang="en-GB" sz="1200" dirty="0">
                  <a:latin typeface="NotesEsa" panose="02000506030000020004" pitchFamily="2" charset="0"/>
                </a:rPr>
                <a:t>16 / 8 / 4 channels</a:t>
              </a:r>
            </a:p>
            <a:p>
              <a:pPr algn="ctr"/>
              <a:r>
                <a:rPr lang="en-GB" sz="1200" dirty="0">
                  <a:latin typeface="NotesEsa" panose="02000506030000020004" pitchFamily="2" charset="0"/>
                </a:rPr>
                <a:t>8 reference rows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39CA7-0A63-8C26-C40D-29795E1643C7}"/>
              </a:ext>
            </a:extLst>
          </p:cNvPr>
          <p:cNvGrpSpPr/>
          <p:nvPr/>
        </p:nvGrpSpPr>
        <p:grpSpPr>
          <a:xfrm>
            <a:off x="471217" y="3100140"/>
            <a:ext cx="4082527" cy="1079426"/>
            <a:chOff x="335383" y="1048432"/>
            <a:chExt cx="4082527" cy="107942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2044744-E1DD-41D3-579B-E47FC3165EE0}"/>
                </a:ext>
              </a:extLst>
            </p:cNvPr>
            <p:cNvSpPr/>
            <p:nvPr/>
          </p:nvSpPr>
          <p:spPr>
            <a:xfrm>
              <a:off x="2965450" y="1530350"/>
              <a:ext cx="115888" cy="127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BC5B2B6-EE4A-8CBE-7E26-7F3FA6BB3684}"/>
                </a:ext>
              </a:extLst>
            </p:cNvPr>
            <p:cNvCxnSpPr>
              <a:cxnSpLocks/>
              <a:stCxn id="5" idx="1"/>
              <a:endCxn id="22" idx="6"/>
            </p:cNvCxnSpPr>
            <p:nvPr/>
          </p:nvCxnSpPr>
          <p:spPr>
            <a:xfrm flipH="1">
              <a:off x="3081338" y="1580492"/>
              <a:ext cx="1336572" cy="1335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9876ED1-192C-35DE-BA3B-6BCD6505E168}"/>
                </a:ext>
              </a:extLst>
            </p:cNvPr>
            <p:cNvSpPr/>
            <p:nvPr/>
          </p:nvSpPr>
          <p:spPr>
            <a:xfrm>
              <a:off x="335383" y="1048432"/>
              <a:ext cx="2586990" cy="1079426"/>
            </a:xfrm>
            <a:prstGeom prst="roundRect">
              <a:avLst/>
            </a:prstGeom>
            <a:solidFill>
              <a:srgbClr val="FBA28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NotesEsa" panose="02000506030000020004" pitchFamily="2" charset="0"/>
                </a:rPr>
                <a:t>Readout / Reset capabilities</a:t>
              </a:r>
            </a:p>
            <a:p>
              <a:pPr algn="ctr"/>
              <a:r>
                <a:rPr lang="en-GB" sz="1200" dirty="0"/>
                <a:t>Read reset read</a:t>
              </a:r>
            </a:p>
            <a:p>
              <a:pPr algn="ctr"/>
              <a:r>
                <a:rPr lang="en-GB" sz="1200" dirty="0"/>
                <a:t>Interleaved</a:t>
              </a:r>
            </a:p>
            <a:p>
              <a:pPr algn="ctr"/>
              <a:r>
                <a:rPr lang="en-GB" sz="1200" dirty="0"/>
                <a:t>Pixel by pixel, Line by line</a:t>
              </a:r>
            </a:p>
            <a:p>
              <a:pPr algn="ctr"/>
              <a:r>
                <a:rPr lang="en-GB" sz="1200" dirty="0"/>
                <a:t>Windowed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0E8061-F337-99D3-44F4-D2FAA2B12F06}"/>
              </a:ext>
            </a:extLst>
          </p:cNvPr>
          <p:cNvGrpSpPr/>
          <p:nvPr/>
        </p:nvGrpSpPr>
        <p:grpSpPr>
          <a:xfrm>
            <a:off x="593137" y="4800601"/>
            <a:ext cx="3980451" cy="1159574"/>
            <a:chOff x="516143" y="971662"/>
            <a:chExt cx="3980451" cy="115957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B4CFD0C-0699-68A1-F381-C0DD06A2DAD9}"/>
                </a:ext>
              </a:extLst>
            </p:cNvPr>
            <p:cNvGrpSpPr/>
            <p:nvPr/>
          </p:nvGrpSpPr>
          <p:grpSpPr>
            <a:xfrm>
              <a:off x="2852625" y="971662"/>
              <a:ext cx="1643969" cy="736131"/>
              <a:chOff x="1415937" y="1492362"/>
              <a:chExt cx="1643969" cy="736131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5DF22DC-D265-3427-FF0F-5D420BA4763D}"/>
                  </a:ext>
                </a:extLst>
              </p:cNvPr>
              <p:cNvSpPr/>
              <p:nvPr/>
            </p:nvSpPr>
            <p:spPr>
              <a:xfrm>
                <a:off x="1415937" y="2101493"/>
                <a:ext cx="115888" cy="12700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C5FF4E9-2A03-EF79-8FEC-0432A22CE8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3731" y="1492362"/>
                <a:ext cx="696175" cy="666749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33146A4-3637-492D-2A5C-41FA1E98B7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1213" y="1644293"/>
              <a:ext cx="82391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F1F2525-8161-76B3-0781-02541932B5ED}"/>
                </a:ext>
              </a:extLst>
            </p:cNvPr>
            <p:cNvSpPr/>
            <p:nvPr/>
          </p:nvSpPr>
          <p:spPr>
            <a:xfrm>
              <a:off x="516143" y="1183463"/>
              <a:ext cx="2343150" cy="947773"/>
            </a:xfrm>
            <a:prstGeom prst="roundRect">
              <a:avLst/>
            </a:prstGeom>
            <a:solidFill>
              <a:srgbClr val="FBA28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NotesEsa" panose="02000506030000020004" pitchFamily="2" charset="0"/>
                </a:rPr>
                <a:t>Timing parameters</a:t>
              </a:r>
            </a:p>
            <a:p>
              <a:pPr algn="ctr"/>
              <a:r>
                <a:rPr lang="en-GB" sz="1200" dirty="0">
                  <a:latin typeface="NotesEsa" panose="02000506030000020004" pitchFamily="2" charset="0"/>
                </a:rPr>
                <a:t>Clock sampling at 270 kHz</a:t>
              </a:r>
            </a:p>
            <a:p>
              <a:pPr algn="ctr"/>
              <a:r>
                <a:rPr lang="en-GB" sz="1200" dirty="0">
                  <a:latin typeface="NotesEsa" panose="02000506030000020004" pitchFamily="2" charset="0"/>
                </a:rPr>
                <a:t>Nominal detector readout in 1 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22FB4B-93E2-5597-9C72-9365F898E843}"/>
              </a:ext>
            </a:extLst>
          </p:cNvPr>
          <p:cNvGrpSpPr/>
          <p:nvPr/>
        </p:nvGrpSpPr>
        <p:grpSpPr>
          <a:xfrm flipH="1">
            <a:off x="7333455" y="1404058"/>
            <a:ext cx="4341090" cy="4601019"/>
            <a:chOff x="622301" y="-643160"/>
            <a:chExt cx="3938587" cy="460101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66E98FD-3947-E6AB-DDC0-FC110C0A9D5B}"/>
                </a:ext>
              </a:extLst>
            </p:cNvPr>
            <p:cNvSpPr/>
            <p:nvPr/>
          </p:nvSpPr>
          <p:spPr>
            <a:xfrm>
              <a:off x="2965450" y="1530350"/>
              <a:ext cx="115888" cy="127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4C67E9-BECE-307C-319D-D9BDE45EAA69}"/>
                </a:ext>
              </a:extLst>
            </p:cNvPr>
            <p:cNvCxnSpPr>
              <a:cxnSpLocks/>
              <a:endCxn id="7" idx="6"/>
            </p:cNvCxnSpPr>
            <p:nvPr/>
          </p:nvCxnSpPr>
          <p:spPr>
            <a:xfrm flipH="1">
              <a:off x="3081338" y="1588145"/>
              <a:ext cx="1479550" cy="570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770E6A1C-FCED-934D-0C42-024995C65A29}"/>
                    </a:ext>
                  </a:extLst>
                </p:cNvPr>
                <p:cNvSpPr/>
                <p:nvPr/>
              </p:nvSpPr>
              <p:spPr>
                <a:xfrm>
                  <a:off x="622301" y="-643160"/>
                  <a:ext cx="2343150" cy="4601019"/>
                </a:xfrm>
                <a:prstGeom prst="roundRect">
                  <a:avLst/>
                </a:prstGeom>
                <a:solidFill>
                  <a:srgbClr val="FBA281"/>
                </a:solidFill>
                <a:ln>
                  <a:solidFill>
                    <a:srgbClr val="C7110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Performance requirements</a:t>
                  </a:r>
                </a:p>
                <a:p>
                  <a:pPr algn="ctr"/>
                  <a:endParaRPr lang="en-GB" sz="1600" b="1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Dark current: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&lt; 3 e-/p/s (at gain = 10)</a:t>
                  </a:r>
                </a:p>
                <a:p>
                  <a:pPr algn="ctr"/>
                  <a:endParaRPr lang="en-GB" sz="1600" b="1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Readout noise: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&lt; 10 e- rms</a:t>
                  </a:r>
                </a:p>
                <a:p>
                  <a:pPr algn="ctr"/>
                  <a:endParaRPr lang="en-GB" sz="1400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CHC: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&gt;100k e-</a:t>
                  </a:r>
                </a:p>
                <a:p>
                  <a:pPr algn="ctr"/>
                  <a:endParaRPr lang="en-GB" sz="1400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Glow:</a:t>
                  </a:r>
                </a:p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?</a:t>
                  </a:r>
                </a:p>
                <a:p>
                  <a:pPr algn="ctr"/>
                  <a:endParaRPr lang="en-GB" sz="1600" b="1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600" b="1" dirty="0">
                      <a:latin typeface="NotesEsa" panose="02000506030000020004" pitchFamily="2" charset="0"/>
                    </a:rPr>
                    <a:t>Avalanche gain: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1 – 40</a:t>
                  </a:r>
                </a:p>
                <a:p>
                  <a:pPr algn="ctr"/>
                  <a:endParaRPr lang="en-GB" sz="1400" dirty="0">
                    <a:latin typeface="NotesEsa" panose="02000506030000020004" pitchFamily="2" charset="0"/>
                  </a:endParaRPr>
                </a:p>
                <a:p>
                  <a:pPr algn="ctr"/>
                  <a:r>
                    <a:rPr lang="en-GB" sz="1400" b="1" dirty="0">
                      <a:latin typeface="NotesEsa" panose="02000506030000020004" pitchFamily="2" charset="0"/>
                    </a:rPr>
                    <a:t>Cut-off:</a:t>
                  </a:r>
                </a:p>
                <a:p>
                  <a:pPr algn="ctr"/>
                  <a:r>
                    <a:rPr lang="en-GB" sz="1400" dirty="0">
                      <a:latin typeface="NotesEsa" panose="02000506030000020004" pitchFamily="2" charset="0"/>
                    </a:rPr>
                    <a:t>&gt; 2.5 </a:t>
                  </a:r>
                  <a14:m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GB" sz="1400" dirty="0">
                    <a:latin typeface="NotesEsa" panose="02000506030000020004" pitchFamily="2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770E6A1C-FCED-934D-0C42-024995C65A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301" y="-643160"/>
                  <a:ext cx="2343150" cy="4601019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rgbClr val="C7110E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B438AAC-6F2E-9B24-46BD-6044E18E9F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18" t="902" r="1273" b="6424"/>
          <a:stretch>
            <a:fillRect/>
          </a:stretch>
        </p:blipFill>
        <p:spPr>
          <a:xfrm>
            <a:off x="4553744" y="2069951"/>
            <a:ext cx="3117850" cy="31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7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F7793-9DBE-4E06-E74B-2164AC25C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AE5AF-781E-25DC-46C2-CD689C62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Cryostat Configurations</a:t>
            </a:r>
            <a:endParaRPr lang="en-GB" dirty="0">
              <a:latin typeface="NotesEsa" panose="02000506030000020004" pitchFamily="2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A475D79-C1AB-F670-D101-1CE4D92F3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729" y="1081933"/>
            <a:ext cx="3930678" cy="52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546CE9D-BD04-4E77-87C6-285BEF7D9BDF}"/>
              </a:ext>
            </a:extLst>
          </p:cNvPr>
          <p:cNvSpPr txBox="1"/>
          <p:nvPr/>
        </p:nvSpPr>
        <p:spPr>
          <a:xfrm>
            <a:off x="3868320" y="3039854"/>
            <a:ext cx="226857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53249"/>
                </a:solidFill>
                <a:latin typeface="NotesEsa" panose="02000506030000020004" pitchFamily="2" charset="0"/>
              </a:rPr>
              <a:t>Simplified block diagram: </a:t>
            </a:r>
          </a:p>
          <a:p>
            <a:r>
              <a:rPr lang="en-GB" sz="1600" b="1" dirty="0">
                <a:solidFill>
                  <a:srgbClr val="053249"/>
                </a:solidFill>
                <a:latin typeface="NotesEsa" panose="02000506030000020004" pitchFamily="2" charset="0"/>
              </a:rPr>
              <a:t>Cryo-Illumination 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F9FDC76-D05F-72D6-80D2-356801746137}"/>
              </a:ext>
            </a:extLst>
          </p:cNvPr>
          <p:cNvGrpSpPr/>
          <p:nvPr/>
        </p:nvGrpSpPr>
        <p:grpSpPr>
          <a:xfrm>
            <a:off x="3257838" y="924366"/>
            <a:ext cx="7582320" cy="2182777"/>
            <a:chOff x="3257838" y="924366"/>
            <a:chExt cx="7582320" cy="218277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263D21C-BA94-84CC-0243-611906FC7409}"/>
                </a:ext>
              </a:extLst>
            </p:cNvPr>
            <p:cNvSpPr/>
            <p:nvPr/>
          </p:nvSpPr>
          <p:spPr>
            <a:xfrm>
              <a:off x="10569543" y="2815558"/>
              <a:ext cx="270615" cy="2915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6">
                      <a:lumMod val="10000"/>
                    </a:schemeClr>
                  </a:solidFill>
                  <a:latin typeface="NotesEsa" panose="02000506030000020004" pitchFamily="2" charset="0"/>
                </a:rPr>
                <a:t>2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A8B07D-3DA5-3E3B-707C-A33CEDD1DB65}"/>
                </a:ext>
              </a:extLst>
            </p:cNvPr>
            <p:cNvSpPr/>
            <p:nvPr/>
          </p:nvSpPr>
          <p:spPr>
            <a:xfrm>
              <a:off x="3257838" y="924366"/>
              <a:ext cx="270615" cy="2915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6">
                      <a:lumMod val="10000"/>
                    </a:schemeClr>
                  </a:solidFill>
                  <a:latin typeface="NotesEsa" panose="02000506030000020004" pitchFamily="2" charset="0"/>
                </a:rPr>
                <a:t>2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DEBC42D3-51C6-CDBC-BBA9-C98254A04651}"/>
              </a:ext>
            </a:extLst>
          </p:cNvPr>
          <p:cNvSpPr/>
          <p:nvPr/>
        </p:nvSpPr>
        <p:spPr>
          <a:xfrm>
            <a:off x="648239" y="1082622"/>
            <a:ext cx="2615221" cy="248668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D76B9B-5717-F85D-3D9A-0CF9A146CB70}"/>
              </a:ext>
            </a:extLst>
          </p:cNvPr>
          <p:cNvSpPr/>
          <p:nvPr/>
        </p:nvSpPr>
        <p:spPr>
          <a:xfrm>
            <a:off x="1663867" y="1826948"/>
            <a:ext cx="793992" cy="72374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NotesEsa" panose="02000506030000020004" pitchFamily="2" charset="0"/>
              </a:rPr>
              <a:t>LAPD</a:t>
            </a:r>
          </a:p>
          <a:p>
            <a:pPr algn="ctr"/>
            <a:r>
              <a:rPr lang="en-GB" sz="1200" b="1" dirty="0">
                <a:latin typeface="NotesEsa" panose="02000506030000020004" pitchFamily="2" charset="0"/>
              </a:rPr>
              <a:t>86K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33F3C0-E560-3F0E-3F68-E58D4F0CD337}"/>
              </a:ext>
            </a:extLst>
          </p:cNvPr>
          <p:cNvSpPr txBox="1"/>
          <p:nvPr/>
        </p:nvSpPr>
        <p:spPr>
          <a:xfrm>
            <a:off x="1395595" y="2513377"/>
            <a:ext cx="643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</a:rPr>
              <a:t>2 Flex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4CFE1EA-2414-6881-F5F7-354870E65CE0}"/>
              </a:ext>
            </a:extLst>
          </p:cNvPr>
          <p:cNvSpPr/>
          <p:nvPr/>
        </p:nvSpPr>
        <p:spPr>
          <a:xfrm rot="16200000">
            <a:off x="3009941" y="2906988"/>
            <a:ext cx="929021" cy="3307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NotesEsa" panose="02000506030000020004" pitchFamily="2" charset="0"/>
              </a:rPr>
              <a:t>ARCHON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CD820E-7F6F-D4F4-6794-D15F470E7AB8}"/>
              </a:ext>
            </a:extLst>
          </p:cNvPr>
          <p:cNvSpPr/>
          <p:nvPr/>
        </p:nvSpPr>
        <p:spPr>
          <a:xfrm rot="16200000">
            <a:off x="1910482" y="2614548"/>
            <a:ext cx="220917" cy="932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C679633-C545-6D2A-5345-77B6CDE43036}"/>
              </a:ext>
            </a:extLst>
          </p:cNvPr>
          <p:cNvSpPr/>
          <p:nvPr/>
        </p:nvSpPr>
        <p:spPr>
          <a:xfrm>
            <a:off x="2617423" y="2948548"/>
            <a:ext cx="687600" cy="802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33B15B-F569-3DCD-622F-7D910FB27935}"/>
              </a:ext>
            </a:extLst>
          </p:cNvPr>
          <p:cNvSpPr txBox="1"/>
          <p:nvPr/>
        </p:nvSpPr>
        <p:spPr>
          <a:xfrm>
            <a:off x="2591641" y="2508084"/>
            <a:ext cx="731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</a:rPr>
              <a:t>Cables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F69C025-9928-5395-B989-F67335C6F30B}"/>
              </a:ext>
            </a:extLst>
          </p:cNvPr>
          <p:cNvSpPr/>
          <p:nvPr/>
        </p:nvSpPr>
        <p:spPr>
          <a:xfrm>
            <a:off x="1355223" y="1683080"/>
            <a:ext cx="83127" cy="11997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0895C7F-6AB4-CB7B-682E-2EA35502797D}"/>
              </a:ext>
            </a:extLst>
          </p:cNvPr>
          <p:cNvCxnSpPr>
            <a:cxnSpLocks/>
          </p:cNvCxnSpPr>
          <p:nvPr/>
        </p:nvCxnSpPr>
        <p:spPr>
          <a:xfrm flipV="1">
            <a:off x="925985" y="1082622"/>
            <a:ext cx="0" cy="2486682"/>
          </a:xfrm>
          <a:prstGeom prst="line">
            <a:avLst/>
          </a:prstGeom>
          <a:ln w="38100">
            <a:solidFill>
              <a:schemeClr val="bg2">
                <a:lumMod val="1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2390CFFC-E3D7-2797-7337-4866A6F770B9}"/>
              </a:ext>
            </a:extLst>
          </p:cNvPr>
          <p:cNvSpPr/>
          <p:nvPr/>
        </p:nvSpPr>
        <p:spPr>
          <a:xfrm rot="16200000">
            <a:off x="345344" y="2093633"/>
            <a:ext cx="1161283" cy="3786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latin typeface="NotesEsa" panose="02000506030000020004" pitchFamily="2" charset="0"/>
              </a:rPr>
              <a:t>Cryo</a:t>
            </a:r>
            <a:r>
              <a:rPr lang="en-GB" sz="1200" dirty="0">
                <a:latin typeface="NotesEsa" panose="02000506030000020004" pitchFamily="2" charset="0"/>
              </a:rPr>
              <a:t> LEDs</a:t>
            </a:r>
          </a:p>
          <a:p>
            <a:pPr algn="ctr"/>
            <a:r>
              <a:rPr lang="en-GB" sz="1200" dirty="0">
                <a:latin typeface="NotesEsa" panose="02000506030000020004" pitchFamily="2" charset="0"/>
              </a:rPr>
              <a:t>200K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18375CC-5C87-BE37-E53F-445FE1D70020}"/>
              </a:ext>
            </a:extLst>
          </p:cNvPr>
          <p:cNvCxnSpPr>
            <a:cxnSpLocks/>
          </p:cNvCxnSpPr>
          <p:nvPr/>
        </p:nvCxnSpPr>
        <p:spPr>
          <a:xfrm flipV="1">
            <a:off x="1224126" y="1077075"/>
            <a:ext cx="0" cy="2486682"/>
          </a:xfrm>
          <a:prstGeom prst="line">
            <a:avLst/>
          </a:prstGeom>
          <a:ln w="38100">
            <a:solidFill>
              <a:schemeClr val="bg2">
                <a:lumMod val="1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20686E29-E780-41D6-2A07-2FF250230672}"/>
              </a:ext>
            </a:extLst>
          </p:cNvPr>
          <p:cNvSpPr/>
          <p:nvPr/>
        </p:nvSpPr>
        <p:spPr>
          <a:xfrm>
            <a:off x="1182563" y="1683080"/>
            <a:ext cx="83127" cy="11997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D84A8B0-4916-E1D9-DC22-958CDD4EE8F9}"/>
              </a:ext>
            </a:extLst>
          </p:cNvPr>
          <p:cNvSpPr txBox="1"/>
          <p:nvPr/>
        </p:nvSpPr>
        <p:spPr>
          <a:xfrm>
            <a:off x="1185274" y="1166419"/>
            <a:ext cx="1181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NotesEsa" panose="02000506030000020004" pitchFamily="2" charset="0"/>
              </a:rPr>
              <a:t>FWA - ND and </a:t>
            </a:r>
          </a:p>
          <a:p>
            <a:pPr algn="ctr"/>
            <a:r>
              <a:rPr lang="en-GB" sz="1200" dirty="0">
                <a:latin typeface="NotesEsa" panose="02000506030000020004" pitchFamily="2" charset="0"/>
              </a:rPr>
              <a:t>bandpass 80K 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025A8CC-ED77-F8BE-6FA6-C1F2EC334A03}"/>
              </a:ext>
            </a:extLst>
          </p:cNvPr>
          <p:cNvCxnSpPr>
            <a:cxnSpLocks/>
          </p:cNvCxnSpPr>
          <p:nvPr/>
        </p:nvCxnSpPr>
        <p:spPr>
          <a:xfrm flipV="1">
            <a:off x="2691285" y="1086128"/>
            <a:ext cx="0" cy="2486682"/>
          </a:xfrm>
          <a:prstGeom prst="line">
            <a:avLst/>
          </a:prstGeom>
          <a:ln w="38100">
            <a:solidFill>
              <a:schemeClr val="bg2">
                <a:lumMod val="1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854BFCA-F5AF-0B7F-E83B-D9D7AA982AFB}"/>
              </a:ext>
            </a:extLst>
          </p:cNvPr>
          <p:cNvCxnSpPr>
            <a:cxnSpLocks/>
          </p:cNvCxnSpPr>
          <p:nvPr/>
        </p:nvCxnSpPr>
        <p:spPr>
          <a:xfrm flipV="1">
            <a:off x="3002126" y="1077075"/>
            <a:ext cx="0" cy="2486682"/>
          </a:xfrm>
          <a:prstGeom prst="line">
            <a:avLst/>
          </a:prstGeom>
          <a:ln w="38100">
            <a:solidFill>
              <a:schemeClr val="bg2">
                <a:lumMod val="1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7EF55FC0-0186-D121-CFA4-9F75B3831203}"/>
              </a:ext>
            </a:extLst>
          </p:cNvPr>
          <p:cNvSpPr/>
          <p:nvPr/>
        </p:nvSpPr>
        <p:spPr>
          <a:xfrm rot="16200000">
            <a:off x="2123144" y="2614548"/>
            <a:ext cx="220917" cy="932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E0B8479-DEF2-B8E9-C110-BC375C3D36F1}"/>
              </a:ext>
            </a:extLst>
          </p:cNvPr>
          <p:cNvSpPr/>
          <p:nvPr/>
        </p:nvSpPr>
        <p:spPr>
          <a:xfrm>
            <a:off x="2617423" y="3088309"/>
            <a:ext cx="687600" cy="802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5130C94-6FBF-4098-94D9-9E3B81FC61F5}"/>
              </a:ext>
            </a:extLst>
          </p:cNvPr>
          <p:cNvSpPr/>
          <p:nvPr/>
        </p:nvSpPr>
        <p:spPr>
          <a:xfrm>
            <a:off x="2617423" y="2808787"/>
            <a:ext cx="687600" cy="802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97901A9-2B9C-0A86-CDE8-CDCABD5CD079}"/>
              </a:ext>
            </a:extLst>
          </p:cNvPr>
          <p:cNvSpPr/>
          <p:nvPr/>
        </p:nvSpPr>
        <p:spPr>
          <a:xfrm>
            <a:off x="2617423" y="3228069"/>
            <a:ext cx="687600" cy="802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DD5665E-65EE-23DA-C335-EE04D16C12EC}"/>
              </a:ext>
            </a:extLst>
          </p:cNvPr>
          <p:cNvSpPr/>
          <p:nvPr/>
        </p:nvSpPr>
        <p:spPr>
          <a:xfrm>
            <a:off x="1717190" y="2771613"/>
            <a:ext cx="912008" cy="60154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NotesEsa" panose="02000506030000020004" pitchFamily="2" charset="0"/>
              </a:rPr>
              <a:t>CPE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7C81783-F6BB-BFA5-804F-1FDFC7D7CC41}"/>
              </a:ext>
            </a:extLst>
          </p:cNvPr>
          <p:cNvGrpSpPr/>
          <p:nvPr/>
        </p:nvGrpSpPr>
        <p:grpSpPr>
          <a:xfrm>
            <a:off x="3528829" y="2404903"/>
            <a:ext cx="5603495" cy="1846584"/>
            <a:chOff x="3528829" y="2404903"/>
            <a:chExt cx="5603495" cy="184658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A3CE2A-B935-A524-08D7-357498BD7718}"/>
                </a:ext>
              </a:extLst>
            </p:cNvPr>
            <p:cNvSpPr/>
            <p:nvPr/>
          </p:nvSpPr>
          <p:spPr>
            <a:xfrm>
              <a:off x="8861709" y="3959902"/>
              <a:ext cx="270615" cy="2915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6">
                      <a:lumMod val="10000"/>
                    </a:schemeClr>
                  </a:solidFill>
                  <a:latin typeface="NotesEsa" panose="02000506030000020004" pitchFamily="2" charset="0"/>
                </a:rPr>
                <a:t>1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69A43E5-B2F1-BBE3-42FE-3F9C80FBCA4B}"/>
                </a:ext>
              </a:extLst>
            </p:cNvPr>
            <p:cNvSpPr/>
            <p:nvPr/>
          </p:nvSpPr>
          <p:spPr>
            <a:xfrm>
              <a:off x="3528829" y="2404903"/>
              <a:ext cx="270615" cy="2915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6">
                      <a:lumMod val="10000"/>
                    </a:schemeClr>
                  </a:solidFill>
                  <a:latin typeface="NotesEsa" panose="02000506030000020004" pitchFamily="2" charset="0"/>
                </a:rPr>
                <a:t>1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3D3C8F4-A4FC-45CF-30AF-A636719AA7BA}"/>
              </a:ext>
            </a:extLst>
          </p:cNvPr>
          <p:cNvGrpSpPr/>
          <p:nvPr/>
        </p:nvGrpSpPr>
        <p:grpSpPr>
          <a:xfrm>
            <a:off x="2251373" y="2260865"/>
            <a:ext cx="8536994" cy="1600024"/>
            <a:chOff x="2251373" y="2260865"/>
            <a:chExt cx="8536994" cy="160002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7287046-83C4-62E9-8B7B-A61C48BC9850}"/>
                </a:ext>
              </a:extLst>
            </p:cNvPr>
            <p:cNvSpPr/>
            <p:nvPr/>
          </p:nvSpPr>
          <p:spPr>
            <a:xfrm>
              <a:off x="10517752" y="3569304"/>
              <a:ext cx="270615" cy="2915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6">
                      <a:lumMod val="10000"/>
                    </a:schemeClr>
                  </a:solidFill>
                  <a:latin typeface="NotesEsa" panose="02000506030000020004" pitchFamily="2" charset="0"/>
                </a:rPr>
                <a:t>4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B2ACFD5-1509-F945-7BA4-A9B50664D605}"/>
                </a:ext>
              </a:extLst>
            </p:cNvPr>
            <p:cNvSpPr/>
            <p:nvPr/>
          </p:nvSpPr>
          <p:spPr>
            <a:xfrm>
              <a:off x="2251373" y="2260865"/>
              <a:ext cx="270615" cy="2915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6">
                      <a:lumMod val="10000"/>
                    </a:schemeClr>
                  </a:solidFill>
                  <a:latin typeface="NotesEsa" panose="02000506030000020004" pitchFamily="2" charset="0"/>
                </a:rPr>
                <a:t>4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4FE459E-E979-EE29-9DC8-A53C17FEDCC5}"/>
              </a:ext>
            </a:extLst>
          </p:cNvPr>
          <p:cNvGrpSpPr/>
          <p:nvPr/>
        </p:nvGrpSpPr>
        <p:grpSpPr>
          <a:xfrm>
            <a:off x="2344770" y="3111312"/>
            <a:ext cx="8087595" cy="882658"/>
            <a:chOff x="2344770" y="3111312"/>
            <a:chExt cx="8087595" cy="88265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E1EC8C8-CFC5-4F30-FB51-0A0F1542428B}"/>
                </a:ext>
              </a:extLst>
            </p:cNvPr>
            <p:cNvSpPr/>
            <p:nvPr/>
          </p:nvSpPr>
          <p:spPr>
            <a:xfrm>
              <a:off x="10161750" y="3702385"/>
              <a:ext cx="270615" cy="2915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6">
                      <a:lumMod val="10000"/>
                    </a:schemeClr>
                  </a:solidFill>
                  <a:latin typeface="NotesEsa" panose="02000506030000020004" pitchFamily="2" charset="0"/>
                </a:rPr>
                <a:t>3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6010A7E-7C8F-CCDB-DAE6-429E5607D15B}"/>
                </a:ext>
              </a:extLst>
            </p:cNvPr>
            <p:cNvSpPr/>
            <p:nvPr/>
          </p:nvSpPr>
          <p:spPr>
            <a:xfrm>
              <a:off x="2344770" y="3111312"/>
              <a:ext cx="270615" cy="2915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6">
                      <a:lumMod val="10000"/>
                    </a:schemeClr>
                  </a:solidFill>
                  <a:latin typeface="NotesEsa" panose="02000506030000020004" pitchFamily="2" charset="0"/>
                </a:rPr>
                <a:t>3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D001229-CCA6-B57B-C70D-125A06E88C2B}"/>
              </a:ext>
            </a:extLst>
          </p:cNvPr>
          <p:cNvGrpSpPr/>
          <p:nvPr/>
        </p:nvGrpSpPr>
        <p:grpSpPr>
          <a:xfrm>
            <a:off x="648239" y="3739649"/>
            <a:ext cx="5427737" cy="2547848"/>
            <a:chOff x="648239" y="3830729"/>
            <a:chExt cx="5427737" cy="2547848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ADA9B01-1C64-6866-AF96-48DA4E33EB07}"/>
                </a:ext>
              </a:extLst>
            </p:cNvPr>
            <p:cNvGrpSpPr/>
            <p:nvPr/>
          </p:nvGrpSpPr>
          <p:grpSpPr>
            <a:xfrm>
              <a:off x="648239" y="3830729"/>
              <a:ext cx="2991566" cy="2495735"/>
              <a:chOff x="648239" y="1077075"/>
              <a:chExt cx="2991566" cy="2495735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E6ADE14-C51A-A68F-3915-D58B811EFF23}"/>
                  </a:ext>
                </a:extLst>
              </p:cNvPr>
              <p:cNvSpPr/>
              <p:nvPr/>
            </p:nvSpPr>
            <p:spPr>
              <a:xfrm>
                <a:off x="648239" y="1082622"/>
                <a:ext cx="2615221" cy="2486682"/>
              </a:xfrm>
              <a:prstGeom prst="rect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2E93A4C-C970-BE9D-3ED1-FEBD3EDBC74A}"/>
                  </a:ext>
                </a:extLst>
              </p:cNvPr>
              <p:cNvSpPr/>
              <p:nvPr/>
            </p:nvSpPr>
            <p:spPr>
              <a:xfrm>
                <a:off x="1663867" y="1826948"/>
                <a:ext cx="793992" cy="72374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LAPD</a:t>
                </a:r>
              </a:p>
              <a:p>
                <a:pPr algn="ctr"/>
                <a:r>
                  <a:rPr lang="en-GB" sz="1200" b="1" dirty="0"/>
                  <a:t>86K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387B238-622C-26C9-FF2D-77913B6F8BBC}"/>
                  </a:ext>
                </a:extLst>
              </p:cNvPr>
              <p:cNvSpPr txBox="1"/>
              <p:nvPr/>
            </p:nvSpPr>
            <p:spPr>
              <a:xfrm>
                <a:off x="1395595" y="2513377"/>
                <a:ext cx="6431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NotesEsa" panose="02000506030000020004" pitchFamily="2" charset="0"/>
                  </a:rPr>
                  <a:t>2 Flex 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C701947-18E7-B056-DE1B-7FABA808940D}"/>
                  </a:ext>
                </a:extLst>
              </p:cNvPr>
              <p:cNvSpPr/>
              <p:nvPr/>
            </p:nvSpPr>
            <p:spPr>
              <a:xfrm rot="16200000">
                <a:off x="3009941" y="2906988"/>
                <a:ext cx="929021" cy="33070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latin typeface="NotesEsa" panose="02000506030000020004" pitchFamily="2" charset="0"/>
                  </a:rPr>
                  <a:t>ARCHON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DD742C3-7CB0-1670-48C2-7C252D228814}"/>
                  </a:ext>
                </a:extLst>
              </p:cNvPr>
              <p:cNvSpPr/>
              <p:nvPr/>
            </p:nvSpPr>
            <p:spPr>
              <a:xfrm rot="16200000">
                <a:off x="1910482" y="2614548"/>
                <a:ext cx="220917" cy="932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DCFF25E-E7DE-0B5F-3CEA-A1C2ECADCA26}"/>
                  </a:ext>
                </a:extLst>
              </p:cNvPr>
              <p:cNvSpPr/>
              <p:nvPr/>
            </p:nvSpPr>
            <p:spPr>
              <a:xfrm>
                <a:off x="2617423" y="2948548"/>
                <a:ext cx="687600" cy="8027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BC0EA7A-DFF2-EAC5-5E52-BAA68B775DBB}"/>
                  </a:ext>
                </a:extLst>
              </p:cNvPr>
              <p:cNvSpPr txBox="1"/>
              <p:nvPr/>
            </p:nvSpPr>
            <p:spPr>
              <a:xfrm>
                <a:off x="2591641" y="2508084"/>
                <a:ext cx="7315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NotesEsa" panose="02000506030000020004" pitchFamily="2" charset="0"/>
                  </a:rPr>
                  <a:t>Cables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9800D4C-389B-55CD-C686-65374464CC84}"/>
                  </a:ext>
                </a:extLst>
              </p:cNvPr>
              <p:cNvSpPr/>
              <p:nvPr/>
            </p:nvSpPr>
            <p:spPr>
              <a:xfrm>
                <a:off x="1355223" y="1683080"/>
                <a:ext cx="83127" cy="119979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D1C420C-95EF-A97C-D5BD-F42E907895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985" y="1082622"/>
                <a:ext cx="0" cy="2486682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FC7929E-3955-E266-60BC-F4056F3B177E}"/>
                  </a:ext>
                </a:extLst>
              </p:cNvPr>
              <p:cNvSpPr/>
              <p:nvPr/>
            </p:nvSpPr>
            <p:spPr>
              <a:xfrm rot="16200000">
                <a:off x="345344" y="2093633"/>
                <a:ext cx="1161283" cy="37869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 err="1">
                    <a:latin typeface="NotesEsa" panose="02000506030000020004" pitchFamily="2" charset="0"/>
                  </a:rPr>
                  <a:t>Cryo</a:t>
                </a:r>
                <a:r>
                  <a:rPr lang="en-GB" sz="1200" dirty="0">
                    <a:latin typeface="NotesEsa" panose="02000506030000020004" pitchFamily="2" charset="0"/>
                  </a:rPr>
                  <a:t> LEDs</a:t>
                </a:r>
              </a:p>
              <a:p>
                <a:pPr algn="ctr"/>
                <a:r>
                  <a:rPr lang="en-GB" sz="1200" dirty="0">
                    <a:latin typeface="NotesEsa" panose="02000506030000020004" pitchFamily="2" charset="0"/>
                  </a:rPr>
                  <a:t>200K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D1881A2-AFC8-DEB7-5649-2EC39AAB5F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24126" y="1077075"/>
                <a:ext cx="0" cy="2486682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6418017D-3472-2383-BA68-000AC6A06BF7}"/>
                  </a:ext>
                </a:extLst>
              </p:cNvPr>
              <p:cNvSpPr/>
              <p:nvPr/>
            </p:nvSpPr>
            <p:spPr>
              <a:xfrm>
                <a:off x="1182563" y="1683080"/>
                <a:ext cx="83127" cy="119979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26B3B8D-3928-CF29-8684-280E9605C9DE}"/>
                  </a:ext>
                </a:extLst>
              </p:cNvPr>
              <p:cNvSpPr txBox="1"/>
              <p:nvPr/>
            </p:nvSpPr>
            <p:spPr>
              <a:xfrm>
                <a:off x="1146226" y="1173526"/>
                <a:ext cx="1246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latin typeface="NotesEsa" panose="02000506030000020004" pitchFamily="2" charset="0"/>
                  </a:rPr>
                  <a:t>FWA - ND and </a:t>
                </a:r>
              </a:p>
              <a:p>
                <a:pPr algn="ctr"/>
                <a:r>
                  <a:rPr lang="en-GB" sz="1200" dirty="0">
                    <a:latin typeface="NotesEsa" panose="02000506030000020004" pitchFamily="2" charset="0"/>
                  </a:rPr>
                  <a:t>bandpass 80K </a:t>
                </a:r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26A26BB-CBA0-0C1B-4788-E74562223F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91285" y="1086128"/>
                <a:ext cx="0" cy="2486682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D3DFDFEA-488C-4480-540B-BAA38A2963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2126" y="1077075"/>
                <a:ext cx="0" cy="2486682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CE2BB0DD-4DD7-87B9-73F2-4674834D67F0}"/>
                  </a:ext>
                </a:extLst>
              </p:cNvPr>
              <p:cNvSpPr/>
              <p:nvPr/>
            </p:nvSpPr>
            <p:spPr>
              <a:xfrm rot="16200000">
                <a:off x="2123144" y="2614548"/>
                <a:ext cx="220917" cy="932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6DA3FEA-D248-AC53-8BA3-3C37FC2B88BA}"/>
                  </a:ext>
                </a:extLst>
              </p:cNvPr>
              <p:cNvSpPr/>
              <p:nvPr/>
            </p:nvSpPr>
            <p:spPr>
              <a:xfrm>
                <a:off x="2617423" y="3088309"/>
                <a:ext cx="687600" cy="8027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35658AC-2107-2A10-1A9A-D08A234495F2}"/>
                  </a:ext>
                </a:extLst>
              </p:cNvPr>
              <p:cNvSpPr/>
              <p:nvPr/>
            </p:nvSpPr>
            <p:spPr>
              <a:xfrm>
                <a:off x="2617423" y="2808787"/>
                <a:ext cx="687600" cy="8027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3FACEA3-C3EC-688E-0101-B558C51510F1}"/>
                  </a:ext>
                </a:extLst>
              </p:cNvPr>
              <p:cNvSpPr/>
              <p:nvPr/>
            </p:nvSpPr>
            <p:spPr>
              <a:xfrm>
                <a:off x="2617423" y="3228069"/>
                <a:ext cx="687600" cy="8027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19E1699-1A09-A0A5-4903-13DD42B4CC76}"/>
                  </a:ext>
                </a:extLst>
              </p:cNvPr>
              <p:cNvSpPr/>
              <p:nvPr/>
            </p:nvSpPr>
            <p:spPr>
              <a:xfrm>
                <a:off x="1717190" y="2771613"/>
                <a:ext cx="912008" cy="601542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latin typeface="NotesEsa" panose="02000506030000020004" pitchFamily="2" charset="0"/>
                  </a:rPr>
                  <a:t>CPE</a:t>
                </a:r>
              </a:p>
            </p:txBody>
          </p:sp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F4C3AA9-1761-9D8A-D434-B92C3BF651A2}"/>
                </a:ext>
              </a:extLst>
            </p:cNvPr>
            <p:cNvSpPr/>
            <p:nvPr/>
          </p:nvSpPr>
          <p:spPr>
            <a:xfrm>
              <a:off x="1546509" y="4470611"/>
              <a:ext cx="1045132" cy="852949"/>
            </a:xfrm>
            <a:prstGeom prst="rect">
              <a:avLst/>
            </a:prstGeom>
            <a:solidFill>
              <a:schemeClr val="bg2">
                <a:lumMod val="25000"/>
                <a:alpha val="79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atin typeface="NotesEsa" panose="02000506030000020004" pitchFamily="2" charset="0"/>
                </a:rPr>
                <a:t>Aktar Cap   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A2F3E70-9CC6-2711-40AE-67EDBA355946}"/>
                </a:ext>
              </a:extLst>
            </p:cNvPr>
            <p:cNvSpPr txBox="1"/>
            <p:nvPr/>
          </p:nvSpPr>
          <p:spPr>
            <a:xfrm>
              <a:off x="3868320" y="5793802"/>
              <a:ext cx="220765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053249"/>
                  </a:solidFill>
                  <a:latin typeface="NotesEsa" panose="02000506030000020004" pitchFamily="2" charset="0"/>
                </a:rPr>
                <a:t>Simplified block diagram:</a:t>
              </a:r>
            </a:p>
            <a:p>
              <a:r>
                <a:rPr lang="en-GB" sz="1600" b="1" dirty="0">
                  <a:solidFill>
                    <a:srgbClr val="053249"/>
                  </a:solidFill>
                  <a:latin typeface="NotesEsa" panose="02000506030000020004" pitchFamily="2" charset="0"/>
                </a:rPr>
                <a:t>Dark Configuration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9E7F6D8-9E09-21F5-B3DA-0D2A62B67973}"/>
              </a:ext>
            </a:extLst>
          </p:cNvPr>
          <p:cNvSpPr txBox="1"/>
          <p:nvPr/>
        </p:nvSpPr>
        <p:spPr>
          <a:xfrm>
            <a:off x="10009355" y="3122855"/>
            <a:ext cx="62869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53249"/>
                </a:solidFill>
                <a:latin typeface="NotesEsa" panose="02000506030000020004" pitchFamily="2" charset="0"/>
              </a:rPr>
              <a:t>R2-D2</a:t>
            </a:r>
          </a:p>
        </p:txBody>
      </p:sp>
    </p:spTree>
    <p:extLst>
      <p:ext uri="{BB962C8B-B14F-4D97-AF65-F5344CB8AC3E}">
        <p14:creationId xmlns:p14="http://schemas.microsoft.com/office/powerpoint/2010/main" val="38153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678FF-AFC8-48C5-6E44-FE1E5EF4A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3AF0DB4-0F25-00E7-3F1D-2ECBB0E02ECF}"/>
              </a:ext>
            </a:extLst>
          </p:cNvPr>
          <p:cNvSpPr/>
          <p:nvPr/>
        </p:nvSpPr>
        <p:spPr>
          <a:xfrm>
            <a:off x="156956" y="876839"/>
            <a:ext cx="11869943" cy="26373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C0373-F22A-58BE-105F-156E9F14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Functionality characterization - Overview</a:t>
            </a:r>
            <a:endParaRPr lang="en-GB" dirty="0">
              <a:latin typeface="NotesEsa" panose="0200050603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32BCF-5E72-6CD4-8D1F-EB3FE10EE66F}"/>
              </a:ext>
            </a:extLst>
          </p:cNvPr>
          <p:cNvSpPr txBox="1"/>
          <p:nvPr/>
        </p:nvSpPr>
        <p:spPr>
          <a:xfrm>
            <a:off x="5117364" y="960366"/>
            <a:ext cx="199060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53249"/>
                </a:solidFill>
                <a:latin typeface="NotesEsa" panose="02000506030000020004" pitchFamily="2" charset="0"/>
              </a:rPr>
              <a:t>Characterized Devices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3B10E1-E9E4-24D7-A75E-A893DAEA6364}"/>
              </a:ext>
            </a:extLst>
          </p:cNvPr>
          <p:cNvSpPr/>
          <p:nvPr/>
        </p:nvSpPr>
        <p:spPr>
          <a:xfrm>
            <a:off x="156956" y="3514194"/>
            <a:ext cx="5931060" cy="26373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6227B9-3555-D511-142B-EA2A169E6885}"/>
              </a:ext>
            </a:extLst>
          </p:cNvPr>
          <p:cNvSpPr txBox="1"/>
          <p:nvPr/>
        </p:nvSpPr>
        <p:spPr>
          <a:xfrm>
            <a:off x="1107653" y="3574965"/>
            <a:ext cx="39203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53249"/>
                </a:solidFill>
                <a:latin typeface="NotesEsa" panose="02000506030000020004" pitchFamily="2" charset="0"/>
              </a:rPr>
              <a:t>Cryo-Illumination </a:t>
            </a:r>
            <a:r>
              <a:rPr lang="en-GB" sz="1600" b="1" dirty="0">
                <a:solidFill>
                  <a:srgbClr val="053249"/>
                </a:solidFill>
                <a:latin typeface="NotesEsa" panose="02000506030000020004" pitchFamily="2" charset="0"/>
                <a:sym typeface="Wingdings" panose="05000000000000000000" pitchFamily="2" charset="2"/>
              </a:rPr>
              <a:t> PTC and Avalanche Gain</a:t>
            </a:r>
            <a:r>
              <a:rPr lang="en-GB" sz="1600" b="1" dirty="0">
                <a:solidFill>
                  <a:srgbClr val="053249"/>
                </a:solidFill>
                <a:latin typeface="NotesEsa" panose="02000506030000020004" pitchFamily="2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11E0E5-A0AE-A8A4-779B-EB72F37E25F8}"/>
              </a:ext>
            </a:extLst>
          </p:cNvPr>
          <p:cNvGrpSpPr/>
          <p:nvPr/>
        </p:nvGrpSpPr>
        <p:grpSpPr>
          <a:xfrm>
            <a:off x="6095839" y="3514194"/>
            <a:ext cx="5931060" cy="2637355"/>
            <a:chOff x="39755" y="3522730"/>
            <a:chExt cx="6040438" cy="2614599"/>
          </a:xfrm>
          <a:solidFill>
            <a:schemeClr val="bg1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BA128C2-DD36-32D2-3EFC-C7FAD7F66E6E}"/>
                </a:ext>
              </a:extLst>
            </p:cNvPr>
            <p:cNvSpPr/>
            <p:nvPr/>
          </p:nvSpPr>
          <p:spPr>
            <a:xfrm>
              <a:off x="39755" y="3522730"/>
              <a:ext cx="6040438" cy="261459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60030DF-7B59-9354-1F53-AE5A981EF9A4}"/>
                </a:ext>
              </a:extLst>
            </p:cNvPr>
            <p:cNvSpPr txBox="1"/>
            <p:nvPr/>
          </p:nvSpPr>
          <p:spPr>
            <a:xfrm>
              <a:off x="490440" y="3560745"/>
              <a:ext cx="4906416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53249"/>
                  </a:solidFill>
                  <a:latin typeface="NotesEsa" panose="02000506030000020004" pitchFamily="2" charset="0"/>
                </a:rPr>
                <a:t>Dark configuration </a:t>
              </a:r>
              <a:r>
                <a:rPr lang="en-GB" sz="1600" b="1" dirty="0">
                  <a:solidFill>
                    <a:srgbClr val="053249"/>
                  </a:solidFill>
                  <a:latin typeface="NotesEsa" panose="02000506030000020004" pitchFamily="2" charset="0"/>
                  <a:sym typeface="Wingdings" panose="05000000000000000000" pitchFamily="2" charset="2"/>
                </a:rPr>
                <a:t> Dark current, RON, Glow</a:t>
              </a:r>
              <a:endParaRPr lang="en-GB" sz="1600" b="1" dirty="0">
                <a:solidFill>
                  <a:srgbClr val="053249"/>
                </a:solidFill>
                <a:latin typeface="NotesEsa" panose="02000506030000020004" pitchFamily="2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5BC5696-BDF6-A2C7-3715-9813BD4AB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1" t="5759" r="1163" b="1772"/>
          <a:stretch>
            <a:fillRect/>
          </a:stretch>
        </p:blipFill>
        <p:spPr bwMode="auto">
          <a:xfrm>
            <a:off x="9210154" y="4086254"/>
            <a:ext cx="2035696" cy="1823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F8CC31-C775-8AA1-3879-06C22EEC38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432"/>
          <a:stretch>
            <a:fillRect/>
          </a:stretch>
        </p:blipFill>
        <p:spPr>
          <a:xfrm>
            <a:off x="3468706" y="4029878"/>
            <a:ext cx="1921769" cy="1936455"/>
          </a:xfrm>
          <a:prstGeom prst="rect">
            <a:avLst/>
          </a:prstGeom>
        </p:spPr>
      </p:pic>
      <p:sp>
        <p:nvSpPr>
          <p:cNvPr id="35" name="AutoShape 2">
            <a:extLst>
              <a:ext uri="{FF2B5EF4-FFF2-40B4-BE49-F238E27FC236}">
                <a16:creationId xmlns:a16="http://schemas.microsoft.com/office/drawing/2014/main" id="{59395DD1-71B9-C923-06CA-9D72BC65E3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947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DBBE14-785F-53D8-1D9D-2217A29127F6}"/>
              </a:ext>
            </a:extLst>
          </p:cNvPr>
          <p:cNvGrpSpPr/>
          <p:nvPr/>
        </p:nvGrpSpPr>
        <p:grpSpPr>
          <a:xfrm>
            <a:off x="878020" y="1467010"/>
            <a:ext cx="10367830" cy="1742384"/>
            <a:chOff x="906359" y="1444657"/>
            <a:chExt cx="10367830" cy="174238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794102A-EAF2-F187-9D11-AA1906191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359" y="1490657"/>
              <a:ext cx="1975332" cy="1659910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01A5D13-E27E-ECD5-E7A1-1DF8100C600A}"/>
                </a:ext>
              </a:extLst>
            </p:cNvPr>
            <p:cNvGrpSpPr/>
            <p:nvPr/>
          </p:nvGrpSpPr>
          <p:grpSpPr>
            <a:xfrm>
              <a:off x="3634401" y="1444657"/>
              <a:ext cx="7639788" cy="1742384"/>
              <a:chOff x="3634401" y="1444657"/>
              <a:chExt cx="7639788" cy="1742384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650E146-AB3C-826B-56C5-1FDC8270E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b="6224"/>
              <a:stretch>
                <a:fillRect/>
              </a:stretch>
            </p:blipFill>
            <p:spPr>
              <a:xfrm>
                <a:off x="6478605" y="1444657"/>
                <a:ext cx="2021437" cy="174238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F5C3C52-6534-E640-3AEB-E156AFCDD5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4401" y="1470567"/>
                <a:ext cx="2091495" cy="1681039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E1FCA53E-9B43-57D0-A4E1-06A0F80C3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52752" y="1461594"/>
                <a:ext cx="2021437" cy="1698987"/>
              </a:xfrm>
              <a:prstGeom prst="rect">
                <a:avLst/>
              </a:prstGeom>
            </p:spPr>
          </p:pic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75A9005-CF5F-8B29-6009-E44456D3C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9853" y="4086254"/>
            <a:ext cx="2243443" cy="182370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7AE475B-6946-9C5D-0558-9B50E44CC2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964" y="4079654"/>
            <a:ext cx="2243443" cy="183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43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28E39-7942-EEC1-5D2D-F3DC76F69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36B66-1162-7D7A-A4E9-50398409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Functionality characterization - PTC</a:t>
            </a:r>
            <a:endParaRPr lang="en-GB" dirty="0">
              <a:latin typeface="NotesEsa" panose="02000506030000020004" pitchFamily="2" charset="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6B839422-35B6-5A05-FB0B-851F89CB2F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947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0D46D8-1690-EBA5-6CA9-6AF871AD8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569" y="920796"/>
            <a:ext cx="5765355" cy="322613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103826F-26BF-D6DA-75A9-ED95BCE8A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078637"/>
              </p:ext>
            </p:extLst>
          </p:nvPr>
        </p:nvGraphicFramePr>
        <p:xfrm>
          <a:off x="6325959" y="4248521"/>
          <a:ext cx="5570965" cy="19172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69690">
                  <a:extLst>
                    <a:ext uri="{9D8B030D-6E8A-4147-A177-3AD203B41FA5}">
                      <a16:colId xmlns:a16="http://schemas.microsoft.com/office/drawing/2014/main" val="506103679"/>
                    </a:ext>
                  </a:extLst>
                </a:gridCol>
                <a:gridCol w="1325204">
                  <a:extLst>
                    <a:ext uri="{9D8B030D-6E8A-4147-A177-3AD203B41FA5}">
                      <a16:colId xmlns:a16="http://schemas.microsoft.com/office/drawing/2014/main" val="50940964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1835025613"/>
                    </a:ext>
                  </a:extLst>
                </a:gridCol>
                <a:gridCol w="1205654">
                  <a:extLst>
                    <a:ext uri="{9D8B030D-6E8A-4147-A177-3AD203B41FA5}">
                      <a16:colId xmlns:a16="http://schemas.microsoft.com/office/drawing/2014/main" val="179621427"/>
                    </a:ext>
                  </a:extLst>
                </a:gridCol>
                <a:gridCol w="971537">
                  <a:extLst>
                    <a:ext uri="{9D8B030D-6E8A-4147-A177-3AD203B41FA5}">
                      <a16:colId xmlns:a16="http://schemas.microsoft.com/office/drawing/2014/main" val="470603038"/>
                    </a:ext>
                  </a:extLst>
                </a:gridCol>
              </a:tblGrid>
              <a:tr h="62776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HW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Median log-log slope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CCF [e-/</a:t>
                      </a:r>
                      <a:r>
                        <a:rPr lang="en-GB" sz="1200" dirty="0" err="1">
                          <a:latin typeface="NotesEsa" panose="02000506030000020004" pitchFamily="2" charset="0"/>
                        </a:rPr>
                        <a:t>adu</a:t>
                      </a:r>
                      <a:r>
                        <a:rPr lang="en-GB" sz="1200" dirty="0">
                          <a:latin typeface="NotesEsa" panose="02000506030000020004" pitchFamily="2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Sense node capacitance [</a:t>
                      </a:r>
                      <a:r>
                        <a:rPr lang="en-GB" sz="1200" dirty="0" err="1">
                          <a:latin typeface="NotesEsa" panose="02000506030000020004" pitchFamily="2" charset="0"/>
                        </a:rPr>
                        <a:t>fF</a:t>
                      </a:r>
                      <a:r>
                        <a:rPr lang="en-GB" sz="1200" dirty="0">
                          <a:latin typeface="NotesEsa" panose="02000506030000020004" pitchFamily="2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FW var [</a:t>
                      </a:r>
                      <a:r>
                        <a:rPr lang="en-GB" sz="1200" dirty="0" err="1">
                          <a:latin typeface="NotesEsa" panose="02000506030000020004" pitchFamily="2" charset="0"/>
                        </a:rPr>
                        <a:t>ke</a:t>
                      </a:r>
                      <a:r>
                        <a:rPr lang="en-GB" sz="1200" dirty="0">
                          <a:latin typeface="NotesEsa" panose="02000506030000020004" pitchFamily="2" charset="0"/>
                        </a:rPr>
                        <a:t>-]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437928"/>
                  </a:ext>
                </a:extLst>
              </a:tr>
              <a:tr h="32237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0.524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12.1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27.3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225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609760"/>
                  </a:ext>
                </a:extLst>
              </a:tr>
              <a:tr h="32237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0.546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10.6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24.0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215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913973"/>
                  </a:ext>
                </a:extLst>
              </a:tr>
              <a:tr h="32237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CC76A6">
                        <a:alpha val="4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0.512</a:t>
                      </a:r>
                    </a:p>
                  </a:txBody>
                  <a:tcPr anchor="ctr">
                    <a:solidFill>
                      <a:srgbClr val="E8C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13.6</a:t>
                      </a:r>
                    </a:p>
                  </a:txBody>
                  <a:tcPr anchor="ctr">
                    <a:solidFill>
                      <a:srgbClr val="CC76A6">
                        <a:alpha val="4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30.6</a:t>
                      </a:r>
                    </a:p>
                  </a:txBody>
                  <a:tcPr anchor="ctr">
                    <a:solidFill>
                      <a:srgbClr val="CC76A6">
                        <a:alpha val="4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260</a:t>
                      </a:r>
                    </a:p>
                  </a:txBody>
                  <a:tcPr anchor="ctr">
                    <a:solidFill>
                      <a:srgbClr val="CC76A6">
                        <a:alpha val="4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490657"/>
                  </a:ext>
                </a:extLst>
              </a:tr>
              <a:tr h="32237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0.503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12.9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29.0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otesEsa" panose="02000506030000020004" pitchFamily="2" charset="0"/>
                        </a:rPr>
                        <a:t>255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650477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A6AD974-757A-8157-6A45-E804D84116C3}"/>
              </a:ext>
            </a:extLst>
          </p:cNvPr>
          <p:cNvGrpSpPr/>
          <p:nvPr/>
        </p:nvGrpSpPr>
        <p:grpSpPr>
          <a:xfrm>
            <a:off x="945490" y="1029548"/>
            <a:ext cx="4324910" cy="1094663"/>
            <a:chOff x="940011" y="995681"/>
            <a:chExt cx="4324910" cy="109466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E83056-802F-3CAA-1A98-DC9BB6BFC9CE}"/>
                </a:ext>
              </a:extLst>
            </p:cNvPr>
            <p:cNvSpPr/>
            <p:nvPr/>
          </p:nvSpPr>
          <p:spPr>
            <a:xfrm>
              <a:off x="940011" y="1394879"/>
              <a:ext cx="4324910" cy="69546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6C551B"/>
                  </a:solidFill>
                  <a:latin typeface="NotesEsa" panose="02000506030000020004" pitchFamily="2" charset="0"/>
                </a:rPr>
                <a:t>Frame subtraction across the ramps, evaluation of residual shot noise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CE94D6-EF2B-EB0A-DEDF-A5BC16A45CBA}"/>
                </a:ext>
              </a:extLst>
            </p:cNvPr>
            <p:cNvSpPr/>
            <p:nvPr/>
          </p:nvSpPr>
          <p:spPr>
            <a:xfrm>
              <a:off x="1214188" y="995681"/>
              <a:ext cx="3776556" cy="465649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rgbClr val="6C551B"/>
                  </a:solidFill>
                  <a:latin typeface="NotesEsa" panose="02000506030000020004" pitchFamily="2" charset="0"/>
                </a:rPr>
                <a:t>Differential temporal approach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BFAC31-A6F8-283F-6FDF-43126F58E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11"/>
          <a:stretch>
            <a:fillRect/>
          </a:stretch>
        </p:blipFill>
        <p:spPr bwMode="auto">
          <a:xfrm>
            <a:off x="-5555" y="2223317"/>
            <a:ext cx="5965030" cy="4135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476083-F8E3-7A87-719D-26A19DD4602A}"/>
              </a:ext>
            </a:extLst>
          </p:cNvPr>
          <p:cNvSpPr/>
          <p:nvPr/>
        </p:nvSpPr>
        <p:spPr>
          <a:xfrm>
            <a:off x="9680970" y="6113298"/>
            <a:ext cx="1287660" cy="375923"/>
          </a:xfrm>
          <a:prstGeom prst="roundRect">
            <a:avLst/>
          </a:prstGeom>
          <a:solidFill>
            <a:srgbClr val="FFCC4D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6C551B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Estimated by LUK:</a:t>
            </a:r>
            <a:br>
              <a:rPr lang="en-GB" sz="1000" dirty="0">
                <a:solidFill>
                  <a:srgbClr val="6C551B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6C551B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27.5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3B79A-BF68-B962-BEF9-80FE278C4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72" y="2416255"/>
            <a:ext cx="3568023" cy="205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7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6A08C-8430-E1AD-1C0E-FC453E98A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92041F-E738-FD7C-271D-D5D6B337B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" y="1427283"/>
            <a:ext cx="5543855" cy="4583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43E57F-8EE4-6330-EE86-76F736B63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Functionality characterization – Linearity and CHC</a:t>
            </a:r>
            <a:endParaRPr lang="en-GB" dirty="0">
              <a:latin typeface="NotesEsa" panose="02000506030000020004" pitchFamily="2" charset="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1CEEC50C-BFDC-67D5-CCC5-D6FD9D7B44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947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9246C03-96D7-8B93-6A9E-B8990CEC6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692485"/>
              </p:ext>
            </p:extLst>
          </p:nvPr>
        </p:nvGraphicFramePr>
        <p:xfrm>
          <a:off x="6111875" y="4219786"/>
          <a:ext cx="5405119" cy="18736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07317">
                  <a:extLst>
                    <a:ext uri="{9D8B030D-6E8A-4147-A177-3AD203B41FA5}">
                      <a16:colId xmlns:a16="http://schemas.microsoft.com/office/drawing/2014/main" val="506103679"/>
                    </a:ext>
                  </a:extLst>
                </a:gridCol>
                <a:gridCol w="1309463">
                  <a:extLst>
                    <a:ext uri="{9D8B030D-6E8A-4147-A177-3AD203B41FA5}">
                      <a16:colId xmlns:a16="http://schemas.microsoft.com/office/drawing/2014/main" val="1835025613"/>
                    </a:ext>
                  </a:extLst>
                </a:gridCol>
                <a:gridCol w="1726377">
                  <a:extLst>
                    <a:ext uri="{9D8B030D-6E8A-4147-A177-3AD203B41FA5}">
                      <a16:colId xmlns:a16="http://schemas.microsoft.com/office/drawing/2014/main" val="470603038"/>
                    </a:ext>
                  </a:extLst>
                </a:gridCol>
                <a:gridCol w="1561962">
                  <a:extLst>
                    <a:ext uri="{9D8B030D-6E8A-4147-A177-3AD203B41FA5}">
                      <a16:colId xmlns:a16="http://schemas.microsoft.com/office/drawing/2014/main" val="3475115439"/>
                    </a:ext>
                  </a:extLst>
                </a:gridCol>
              </a:tblGrid>
              <a:tr h="37472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HW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CCF [e-/</a:t>
                      </a:r>
                      <a:r>
                        <a:rPr lang="en-GB" sz="1400" dirty="0" err="1">
                          <a:latin typeface="NotesEsa" panose="02000506030000020004" pitchFamily="2" charset="0"/>
                        </a:rPr>
                        <a:t>adu</a:t>
                      </a:r>
                      <a:r>
                        <a:rPr lang="en-GB" sz="1400" dirty="0">
                          <a:latin typeface="NotesEsa" panose="02000506030000020004" pitchFamily="2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FW var [</a:t>
                      </a:r>
                      <a:r>
                        <a:rPr lang="en-GB" sz="1400" dirty="0" err="1">
                          <a:latin typeface="NotesEsa" panose="02000506030000020004" pitchFamily="2" charset="0"/>
                        </a:rPr>
                        <a:t>ke</a:t>
                      </a:r>
                      <a:r>
                        <a:rPr lang="en-GB" sz="1400" dirty="0">
                          <a:latin typeface="NotesEsa" panose="02000506030000020004" pitchFamily="2" charset="0"/>
                        </a:rPr>
                        <a:t>-]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NotesEsa" panose="02000506030000020004" pitchFamily="2" charset="0"/>
                        </a:rPr>
                        <a:t>FW linearity [</a:t>
                      </a:r>
                      <a:r>
                        <a:rPr lang="en-GB" sz="1400" dirty="0" err="1">
                          <a:latin typeface="NotesEsa" panose="02000506030000020004" pitchFamily="2" charset="0"/>
                        </a:rPr>
                        <a:t>ke</a:t>
                      </a:r>
                      <a:r>
                        <a:rPr lang="en-GB" sz="1400" dirty="0">
                          <a:latin typeface="NotesEsa" panose="02000506030000020004" pitchFamily="2" charset="0"/>
                        </a:rPr>
                        <a:t>-]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437928"/>
                  </a:ext>
                </a:extLst>
              </a:tr>
              <a:tr h="37472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12.1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225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260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609760"/>
                  </a:ext>
                </a:extLst>
              </a:tr>
              <a:tr h="37472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10.6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215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220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913973"/>
                  </a:ext>
                </a:extLst>
              </a:tr>
              <a:tr h="37472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E8C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13.6</a:t>
                      </a:r>
                    </a:p>
                  </a:txBody>
                  <a:tcPr anchor="ctr">
                    <a:solidFill>
                      <a:srgbClr val="E8C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260</a:t>
                      </a:r>
                    </a:p>
                  </a:txBody>
                  <a:tcPr anchor="ctr">
                    <a:solidFill>
                      <a:srgbClr val="E8C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290</a:t>
                      </a:r>
                    </a:p>
                  </a:txBody>
                  <a:tcPr anchor="ctr">
                    <a:solidFill>
                      <a:srgbClr val="E8C4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490657"/>
                  </a:ext>
                </a:extLst>
              </a:tr>
              <a:tr h="37472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12.9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255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NotesEsa" panose="02000506030000020004" pitchFamily="2" charset="0"/>
                        </a:rPr>
                        <a:t>295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650477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0C1A0F-7FAF-5AE4-FA3E-6438E2C1D7C3}"/>
              </a:ext>
            </a:extLst>
          </p:cNvPr>
          <p:cNvSpPr/>
          <p:nvPr/>
        </p:nvSpPr>
        <p:spPr>
          <a:xfrm>
            <a:off x="8218872" y="6054781"/>
            <a:ext cx="3318441" cy="265840"/>
          </a:xfrm>
          <a:prstGeom prst="roundRect">
            <a:avLst/>
          </a:prstGeom>
          <a:solidFill>
            <a:srgbClr val="FBA281"/>
          </a:solidFill>
          <a:ln>
            <a:solidFill>
              <a:srgbClr val="C7110E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NotesEsa" panose="02000506030000020004" pitchFamily="2" charset="0"/>
              </a:rPr>
              <a:t>CHC &gt;&gt; 100 </a:t>
            </a:r>
            <a:r>
              <a:rPr lang="en-GB" dirty="0" err="1">
                <a:solidFill>
                  <a:schemeClr val="bg1"/>
                </a:solidFill>
                <a:latin typeface="NotesEsa" panose="02000506030000020004" pitchFamily="2" charset="0"/>
              </a:rPr>
              <a:t>ke</a:t>
            </a:r>
            <a:r>
              <a:rPr lang="en-GB" dirty="0">
                <a:solidFill>
                  <a:schemeClr val="bg1"/>
                </a:solidFill>
                <a:latin typeface="NotesEsa" panose="02000506030000020004" pitchFamily="2" charset="0"/>
              </a:rPr>
              <a:t>- from requirement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0E1CE5-09F5-1D81-011E-7D74B93FCACB}"/>
              </a:ext>
            </a:extLst>
          </p:cNvPr>
          <p:cNvGrpSpPr/>
          <p:nvPr/>
        </p:nvGrpSpPr>
        <p:grpSpPr>
          <a:xfrm>
            <a:off x="6498535" y="947290"/>
            <a:ext cx="4339378" cy="3191783"/>
            <a:chOff x="6498535" y="947290"/>
            <a:chExt cx="4339378" cy="31917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5FFD60-E13D-5155-564D-90D4A5E1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8535" y="947290"/>
              <a:ext cx="4339378" cy="317820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341E31-798F-2A69-6E7E-AB700D73E313}"/>
                </a:ext>
              </a:extLst>
            </p:cNvPr>
            <p:cNvSpPr txBox="1"/>
            <p:nvPr/>
          </p:nvSpPr>
          <p:spPr>
            <a:xfrm>
              <a:off x="9264677" y="3939018"/>
              <a:ext cx="38504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7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[adu]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86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BBA5C-4BBD-D477-8C84-564338E77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BCC1E-DD11-6293-592A-83BA41DF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Functionality characterization – Avalanche gain</a:t>
            </a:r>
            <a:endParaRPr lang="en-GB" dirty="0">
              <a:latin typeface="NotesEsa" panose="0200050603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D71426-7753-ECDA-BCBE-3673E1EE1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0" y="1798728"/>
            <a:ext cx="6126569" cy="3708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CBFD42AD-4F57-1CCC-66F9-5EA8C1969992}"/>
                  </a:ext>
                </a:extLst>
              </p:cNvPr>
              <p:cNvSpPr/>
              <p:nvPr/>
            </p:nvSpPr>
            <p:spPr>
              <a:xfrm>
                <a:off x="7634038" y="3095511"/>
                <a:ext cx="3225800" cy="26584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rgbClr val="6C551B"/>
                    </a:solidFill>
                    <a:latin typeface="NotesEsa" panose="02000506030000020004" pitchFamily="2" charset="0"/>
                  </a:rPr>
                  <a:t>Power law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6C551B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b="0" i="1" smtClean="0">
                        <a:solidFill>
                          <a:srgbClr val="6C551B"/>
                        </a:solidFill>
                        <a:latin typeface="Cambria Math" panose="02040503050406030204" pitchFamily="18" charset="0"/>
                      </a:rPr>
                      <m:t>=1+</m:t>
                    </m:r>
                    <m:r>
                      <a:rPr lang="en-GB" b="0" i="1" smtClean="0">
                        <a:solidFill>
                          <a:srgbClr val="6C551B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6C551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6C551B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6C551B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endParaRPr lang="en-GB" dirty="0">
                  <a:solidFill>
                    <a:srgbClr val="6C551B"/>
                  </a:solidFill>
                  <a:latin typeface="NotesEsa" panose="02000506030000020004" pitchFamily="2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CBFD42AD-4F57-1CCC-66F9-5EA8C19699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038" y="3095511"/>
                <a:ext cx="3225800" cy="265840"/>
              </a:xfrm>
              <a:prstGeom prst="roundRect">
                <a:avLst/>
              </a:prstGeom>
              <a:blipFill>
                <a:blip r:embed="rId4"/>
                <a:stretch>
                  <a:fillRect t="-23404" b="-489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50776E-26F1-D006-8B1B-D74F8B5D6A67}"/>
              </a:ext>
            </a:extLst>
          </p:cNvPr>
          <p:cNvSpPr/>
          <p:nvPr/>
        </p:nvSpPr>
        <p:spPr>
          <a:xfrm>
            <a:off x="2362921" y="2101515"/>
            <a:ext cx="494769" cy="26584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6C551B"/>
                </a:solidFill>
                <a:latin typeface="NotesEsa" panose="02000506030000020004" pitchFamily="2" charset="0"/>
              </a:rPr>
              <a:t>fit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0D14FF-A29A-80BA-9AF1-54C37177DD65}"/>
              </a:ext>
            </a:extLst>
          </p:cNvPr>
          <p:cNvGrpSpPr/>
          <p:nvPr/>
        </p:nvGrpSpPr>
        <p:grpSpPr>
          <a:xfrm>
            <a:off x="5957858" y="1082660"/>
            <a:ext cx="6103833" cy="2402430"/>
            <a:chOff x="5957858" y="1082660"/>
            <a:chExt cx="6103833" cy="24024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0152523-AA8A-A30B-552C-9B80C5A569EF}"/>
                </a:ext>
              </a:extLst>
            </p:cNvPr>
            <p:cNvGrpSpPr/>
            <p:nvPr/>
          </p:nvGrpSpPr>
          <p:grpSpPr>
            <a:xfrm>
              <a:off x="5957858" y="1082660"/>
              <a:ext cx="6103833" cy="2402430"/>
              <a:chOff x="5957858" y="1082660"/>
              <a:chExt cx="6103833" cy="240243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384753D-25C9-45E2-DC30-33B838E2C078}"/>
                  </a:ext>
                </a:extLst>
              </p:cNvPr>
              <p:cNvGrpSpPr/>
              <p:nvPr/>
            </p:nvGrpSpPr>
            <p:grpSpPr>
              <a:xfrm>
                <a:off x="5957858" y="1082660"/>
                <a:ext cx="6103833" cy="2402430"/>
                <a:chOff x="5959475" y="1178970"/>
                <a:chExt cx="6103833" cy="2402430"/>
              </a:xfrm>
            </p:grpSpPr>
            <p:sp>
              <p:nvSpPr>
                <p:cNvPr id="35" name="AutoShape 2">
                  <a:extLst>
                    <a:ext uri="{FF2B5EF4-FFF2-40B4-BE49-F238E27FC236}">
                      <a16:creationId xmlns:a16="http://schemas.microsoft.com/office/drawing/2014/main" id="{966D0E8B-C71A-39E2-A9EE-15F0D2B779D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59475" y="3276600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A00076AB-201C-B2E8-3A7D-8BA34F5A4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88076" y="1178970"/>
                  <a:ext cx="3181189" cy="1961057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2D9EC67-12A8-0424-96C2-028F5DC08D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69265" y="1228663"/>
                  <a:ext cx="2585242" cy="1911364"/>
                </a:xfrm>
                <a:prstGeom prst="rect">
                  <a:avLst/>
                </a:prstGeom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A0CE0ED-66B4-662E-DA4F-FEA00BEF8EC7}"/>
                    </a:ext>
                  </a:extLst>
                </p:cNvPr>
                <p:cNvSpPr/>
                <p:nvPr/>
              </p:nvSpPr>
              <p:spPr>
                <a:xfrm flipH="1">
                  <a:off x="10548274" y="2459039"/>
                  <a:ext cx="45719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993E23F-33C9-F169-3796-E2D09159254B}"/>
                    </a:ext>
                  </a:extLst>
                </p:cNvPr>
                <p:cNvSpPr/>
                <p:nvPr/>
              </p:nvSpPr>
              <p:spPr>
                <a:xfrm flipH="1">
                  <a:off x="10548273" y="2132276"/>
                  <a:ext cx="45719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1E469229-06AE-680B-4890-FF6EDCD48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40958" t="95421" r="34382" b="375"/>
                <a:stretch>
                  <a:fillRect/>
                </a:stretch>
              </p:blipFill>
              <p:spPr>
                <a:xfrm rot="16200000">
                  <a:off x="11438562" y="2084225"/>
                  <a:ext cx="1140692" cy="108801"/>
                </a:xfrm>
                <a:prstGeom prst="rect">
                  <a:avLst/>
                </a:prstGeom>
              </p:spPr>
            </p:pic>
          </p:grp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D312EE2-8102-F0B0-26BE-12320CB4531B}"/>
                  </a:ext>
                </a:extLst>
              </p:cNvPr>
              <p:cNvSpPr/>
              <p:nvPr/>
            </p:nvSpPr>
            <p:spPr>
              <a:xfrm>
                <a:off x="6794478" y="1517134"/>
                <a:ext cx="1220035" cy="39437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100" dirty="0">
                    <a:solidFill>
                      <a:srgbClr val="6C551B"/>
                    </a:solidFill>
                    <a:latin typeface="NotesEsa" panose="02000506030000020004" pitchFamily="2" charset="0"/>
                  </a:rPr>
                  <a:t>b = 3.85, 3.98 </a:t>
                </a:r>
                <a:br>
                  <a:rPr lang="en-GB" sz="1100" dirty="0">
                    <a:solidFill>
                      <a:srgbClr val="6C551B"/>
                    </a:solidFill>
                    <a:latin typeface="NotesEsa" panose="02000506030000020004" pitchFamily="2" charset="0"/>
                  </a:rPr>
                </a:br>
                <a:r>
                  <a:rPr lang="en-GB" sz="1100" dirty="0">
                    <a:solidFill>
                      <a:srgbClr val="6C551B"/>
                    </a:solidFill>
                    <a:latin typeface="NotesEsa" panose="02000506030000020004" pitchFamily="2" charset="0"/>
                  </a:rPr>
                  <a:t>Ike Pono = 3.01</a:t>
                </a:r>
              </a:p>
            </p:txBody>
          </p: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49E2631-46C1-C0B0-A2AA-33329760BFBA}"/>
                </a:ext>
              </a:extLst>
            </p:cNvPr>
            <p:cNvSpPr/>
            <p:nvPr/>
          </p:nvSpPr>
          <p:spPr>
            <a:xfrm>
              <a:off x="8590701" y="2462630"/>
              <a:ext cx="668145" cy="26584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6C551B"/>
                  </a:solidFill>
                  <a:latin typeface="NotesEsa" panose="02000506030000020004" pitchFamily="2" charset="0"/>
                </a:rPr>
                <a:t>data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A2B8C7-F297-6910-24BC-9A9E37B4BF00}"/>
              </a:ext>
            </a:extLst>
          </p:cNvPr>
          <p:cNvGrpSpPr/>
          <p:nvPr/>
        </p:nvGrpSpPr>
        <p:grpSpPr>
          <a:xfrm>
            <a:off x="6307167" y="3652914"/>
            <a:ext cx="5754525" cy="2742542"/>
            <a:chOff x="6307167" y="3652914"/>
            <a:chExt cx="5754525" cy="274254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C991C4D-329E-3547-0828-8D2C57A3D4B3}"/>
                </a:ext>
              </a:extLst>
            </p:cNvPr>
            <p:cNvGrpSpPr/>
            <p:nvPr/>
          </p:nvGrpSpPr>
          <p:grpSpPr>
            <a:xfrm>
              <a:off x="6307167" y="4043640"/>
              <a:ext cx="5754525" cy="2351816"/>
              <a:chOff x="6308784" y="3996920"/>
              <a:chExt cx="5754525" cy="235181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1884AF5-B158-EBBA-0518-918EC7109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8784" y="3996920"/>
                <a:ext cx="2939771" cy="235181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E8DFCB9-B0C0-AD04-DB53-7F8609226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47569"/>
              <a:stretch>
                <a:fillRect/>
              </a:stretch>
            </p:blipFill>
            <p:spPr>
              <a:xfrm>
                <a:off x="9694288" y="4335103"/>
                <a:ext cx="2369021" cy="189895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A0792E81-64CA-A7B4-33CC-380872EE1423}"/>
                    </a:ext>
                  </a:extLst>
                </p:cNvPr>
                <p:cNvSpPr/>
                <p:nvPr/>
              </p:nvSpPr>
              <p:spPr>
                <a:xfrm>
                  <a:off x="7634038" y="3652914"/>
                  <a:ext cx="3225800" cy="265840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solidFill>
                        <a:srgbClr val="6C551B"/>
                      </a:solidFill>
                      <a:latin typeface="NotesEsa" panose="02000506030000020004" pitchFamily="2" charset="0"/>
                    </a:rPr>
                    <a:t>Exp. law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6C551B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b="0" i="1" smtClean="0">
                          <a:solidFill>
                            <a:srgbClr val="6C551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rgbClr val="6C551B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6C55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6C551B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6C551B"/>
                              </a:solidFill>
                              <a:latin typeface="Cambria Math" panose="02040503050406030204" pitchFamily="18" charset="0"/>
                            </a:rPr>
                            <m:t>𝑏𝑉</m:t>
                          </m:r>
                        </m:sup>
                      </m:sSup>
                    </m:oMath>
                  </a14:m>
                  <a:endParaRPr lang="en-GB" dirty="0">
                    <a:solidFill>
                      <a:srgbClr val="6C551B"/>
                    </a:solidFill>
                    <a:latin typeface="NotesEsa" panose="02000506030000020004" pitchFamily="2" charset="0"/>
                  </a:endParaRPr>
                </a:p>
              </p:txBody>
            </p:sp>
          </mc:Choice>
          <mc:Fallback xmlns=""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A0792E81-64CA-A7B4-33CC-380872EE14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4038" y="3652914"/>
                  <a:ext cx="3225800" cy="265840"/>
                </a:xfrm>
                <a:prstGeom prst="roundRect">
                  <a:avLst/>
                </a:prstGeom>
                <a:blipFill>
                  <a:blip r:embed="rId10"/>
                  <a:stretch>
                    <a:fillRect t="-22917" b="-479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F0BD5B8-B3BA-0910-C241-10A6304F5965}"/>
                </a:ext>
              </a:extLst>
            </p:cNvPr>
            <p:cNvSpPr/>
            <p:nvPr/>
          </p:nvSpPr>
          <p:spPr>
            <a:xfrm>
              <a:off x="6823231" y="4601043"/>
              <a:ext cx="1357562" cy="549748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solidFill>
                    <a:srgbClr val="6C551B"/>
                  </a:solidFill>
                  <a:latin typeface="NotesEsa" panose="02000506030000020004" pitchFamily="2" charset="0"/>
                </a:rPr>
                <a:t>b = 0.253, 0.225 </a:t>
              </a:r>
              <a:br>
                <a:rPr lang="en-GB" sz="1100" dirty="0">
                  <a:solidFill>
                    <a:srgbClr val="6C551B"/>
                  </a:solidFill>
                  <a:latin typeface="NotesEsa" panose="02000506030000020004" pitchFamily="2" charset="0"/>
                </a:rPr>
              </a:br>
              <a:r>
                <a:rPr lang="en-GB" sz="1100" dirty="0">
                  <a:solidFill>
                    <a:srgbClr val="6C551B"/>
                  </a:solidFill>
                  <a:latin typeface="NotesEsa" panose="02000506030000020004" pitchFamily="2" charset="0"/>
                </a:rPr>
                <a:t>Ike Pono = 0.255</a:t>
              </a:r>
            </a:p>
            <a:p>
              <a:pPr algn="ctr"/>
              <a:r>
                <a:rPr lang="en-GB" sz="1100" dirty="0">
                  <a:solidFill>
                    <a:srgbClr val="6C551B"/>
                  </a:solidFill>
                  <a:latin typeface="NotesEsa" panose="02000506030000020004" pitchFamily="2" charset="0"/>
                </a:rPr>
                <a:t>LUK = 0.3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3E528B9-917B-1EF1-FDD7-E6E0769EE48B}"/>
                </a:ext>
              </a:extLst>
            </p:cNvPr>
            <p:cNvSpPr/>
            <p:nvPr/>
          </p:nvSpPr>
          <p:spPr>
            <a:xfrm>
              <a:off x="8467587" y="5832363"/>
              <a:ext cx="668145" cy="26584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6C551B"/>
                  </a:solidFill>
                  <a:latin typeface="NotesEsa" panose="02000506030000020004" pitchFamily="2" charset="0"/>
                </a:rPr>
                <a:t>data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4AA507-70B7-0C41-8B4A-44C8E7F8EDAE}"/>
              </a:ext>
            </a:extLst>
          </p:cNvPr>
          <p:cNvGrpSpPr/>
          <p:nvPr/>
        </p:nvGrpSpPr>
        <p:grpSpPr>
          <a:xfrm>
            <a:off x="4563532" y="2329951"/>
            <a:ext cx="2624773" cy="1712543"/>
            <a:chOff x="4563532" y="2329951"/>
            <a:chExt cx="2624773" cy="1712543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F8EBF51A-FC75-F55F-9709-69665EDF4663}"/>
                </a:ext>
              </a:extLst>
            </p:cNvPr>
            <p:cNvSpPr/>
            <p:nvPr/>
          </p:nvSpPr>
          <p:spPr>
            <a:xfrm rot="15798271">
              <a:off x="5098264" y="3158391"/>
              <a:ext cx="697744" cy="93386"/>
            </a:xfrm>
            <a:prstGeom prst="rightArrow">
              <a:avLst/>
            </a:prstGeom>
            <a:solidFill>
              <a:srgbClr val="FBA281"/>
            </a:solidFill>
            <a:ln>
              <a:solidFill>
                <a:srgbClr val="C7110E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2379CC01-4076-F3E1-513B-A162A082010F}"/>
                </a:ext>
              </a:extLst>
            </p:cNvPr>
            <p:cNvSpPr/>
            <p:nvPr/>
          </p:nvSpPr>
          <p:spPr>
            <a:xfrm rot="9848884">
              <a:off x="4563532" y="3735054"/>
              <a:ext cx="806771" cy="102555"/>
            </a:xfrm>
            <a:prstGeom prst="rightArrow">
              <a:avLst/>
            </a:prstGeom>
            <a:solidFill>
              <a:srgbClr val="FBA281"/>
            </a:solidFill>
            <a:ln>
              <a:solidFill>
                <a:srgbClr val="C7110E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6F17A475-6A36-06A6-1AE5-EF913E79167A}"/>
                </a:ext>
              </a:extLst>
            </p:cNvPr>
            <p:cNvSpPr/>
            <p:nvPr/>
          </p:nvSpPr>
          <p:spPr>
            <a:xfrm rot="9158891">
              <a:off x="4961181" y="3756470"/>
              <a:ext cx="475458" cy="101443"/>
            </a:xfrm>
            <a:prstGeom prst="rightArrow">
              <a:avLst/>
            </a:prstGeom>
            <a:solidFill>
              <a:srgbClr val="FBA281"/>
            </a:solidFill>
            <a:ln>
              <a:solidFill>
                <a:srgbClr val="C7110E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F4237FEC-2244-5124-5474-F10841FFEBB8}"/>
                </a:ext>
              </a:extLst>
            </p:cNvPr>
            <p:cNvSpPr/>
            <p:nvPr/>
          </p:nvSpPr>
          <p:spPr>
            <a:xfrm rot="16472991">
              <a:off x="5182190" y="2855027"/>
              <a:ext cx="1152881" cy="102730"/>
            </a:xfrm>
            <a:prstGeom prst="rightArrow">
              <a:avLst/>
            </a:prstGeom>
            <a:solidFill>
              <a:srgbClr val="FBA281"/>
            </a:solidFill>
            <a:ln>
              <a:solidFill>
                <a:srgbClr val="C7110E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A20CC5E-0A02-DF99-00AA-FB56AFDC3A67}"/>
                </a:ext>
              </a:extLst>
            </p:cNvPr>
            <p:cNvSpPr/>
            <p:nvPr/>
          </p:nvSpPr>
          <p:spPr>
            <a:xfrm>
              <a:off x="5230207" y="3254288"/>
              <a:ext cx="1958098" cy="788206"/>
            </a:xfrm>
            <a:prstGeom prst="roundRect">
              <a:avLst/>
            </a:prstGeom>
            <a:solidFill>
              <a:srgbClr val="FBA281"/>
            </a:solidFill>
            <a:ln>
              <a:solidFill>
                <a:srgbClr val="C7110E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NotesEsa" panose="02000506030000020004" pitchFamily="2" charset="0"/>
                </a:rPr>
                <a:t>Avalanche gain &lt;&lt; requirement (40)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NotesEsa" panose="02000506030000020004" pitchFamily="2" charset="0"/>
                </a:rPr>
                <a:t>Detector or controller?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FFB03E4-D206-A347-A6E9-9FBCE9FBD070}"/>
              </a:ext>
            </a:extLst>
          </p:cNvPr>
          <p:cNvSpPr txBox="1"/>
          <p:nvPr/>
        </p:nvSpPr>
        <p:spPr>
          <a:xfrm rot="16200000">
            <a:off x="9381023" y="5119520"/>
            <a:ext cx="39786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7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y_bin</a:t>
            </a:r>
          </a:p>
        </p:txBody>
      </p:sp>
    </p:spTree>
    <p:extLst>
      <p:ext uri="{BB962C8B-B14F-4D97-AF65-F5344CB8AC3E}">
        <p14:creationId xmlns:p14="http://schemas.microsoft.com/office/powerpoint/2010/main" val="32610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7" id="{4CA9832E-666F-4CC3-AD9B-0937E11E4AAE}" vid="{CBDE996B-699F-4611-8EBE-EB0AFC6FACB1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7" id="{4CA9832E-666F-4CC3-AD9B-0937E11E4AAE}" vid="{55C1C860-4D8C-4EA9-A5A8-88EAF42FD2A6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7" id="{4CA9832E-666F-4CC3-AD9B-0937E11E4AAE}" vid="{73A794EE-D7A4-47A0-A147-0D588C99949C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7" id="{4CA9832E-666F-4CC3-AD9B-0937E11E4AAE}" vid="{85F9B432-84E4-4465-891A-84A2C936644F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– For ESA Official Use Only</Classification>
    <Issue_x0020_Date xmlns="ddc99d1b-0883-4f2c-a8e6-6d8ebaa0e5d6">2026-03-10T23:00:00+00:00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sharepoint/v3/fields"/>
    <ds:schemaRef ds:uri="http://schemas.microsoft.com/office/2006/documentManagement/types"/>
    <ds:schemaRef ds:uri="http://purl.org/dc/dcmitype/"/>
    <ds:schemaRef ds:uri="http://schemas.microsoft.com/sharepoint/v4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ddc99d1b-0883-4f2c-a8e6-6d8ebaa0e5d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0</TotalTime>
  <Words>1033</Words>
  <Application>Microsoft Office PowerPoint</Application>
  <PresentationFormat>Custom</PresentationFormat>
  <Paragraphs>302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Cambria Math</vt:lpstr>
      <vt:lpstr>NotesEsa</vt:lpstr>
      <vt:lpstr>Verdana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SCI-FIV Lab: Characterized FPAs in the last years </vt:lpstr>
      <vt:lpstr>Technology background</vt:lpstr>
      <vt:lpstr>The IBEX detector</vt:lpstr>
      <vt:lpstr>Cryostat Configurations</vt:lpstr>
      <vt:lpstr>Functionality characterization - Overview</vt:lpstr>
      <vt:lpstr>Functionality characterization - PTC</vt:lpstr>
      <vt:lpstr>Functionality characterization – Linearity and CHC</vt:lpstr>
      <vt:lpstr>Functionality characterization – Avalanche gain</vt:lpstr>
      <vt:lpstr>Functionality characterization – Readout Noise</vt:lpstr>
      <vt:lpstr>Functionality characterization – Dark Signal (1)</vt:lpstr>
      <vt:lpstr>Functionality characterization – Dark Signal (2)</vt:lpstr>
      <vt:lpstr>Functionality characterization – Glow</vt:lpstr>
      <vt:lpstr>Functionality characterization – Dark Signal (2) continued</vt:lpstr>
      <vt:lpstr>Functionality characterization – Summary</vt:lpstr>
      <vt:lpstr>Next Steps - Collaborations</vt:lpstr>
      <vt:lpstr>Next steps - Tests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Avalanche Photodiodes (APDs) testing at ESA/ESTEC</dc:title>
  <dc:subject>Avalanche Photodiodes (APDs) testing at ESA/ESTEC</dc:subject>
  <dc:creator>Vincent Affatato</dc:creator>
  <cp:keywords/>
  <dc:description/>
  <cp:lastModifiedBy>Vincent Affatato</cp:lastModifiedBy>
  <cp:revision>2</cp:revision>
  <cp:lastPrinted>2008-08-26T16:26:23Z</cp:lastPrinted>
  <dcterms:created xsi:type="dcterms:W3CDTF">2026-02-23T09:16:02Z</dcterms:created>
  <dcterms:modified xsi:type="dcterms:W3CDTF">2026-03-17T09:39:27Z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Vincent Affatato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2026-03-10T23:00:00Z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