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76" r:id="rId2"/>
    <p:sldId id="256" r:id="rId3"/>
    <p:sldId id="257" r:id="rId4"/>
    <p:sldId id="485" r:id="rId5"/>
    <p:sldId id="486" r:id="rId6"/>
    <p:sldId id="260" r:id="rId7"/>
    <p:sldId id="258" r:id="rId8"/>
    <p:sldId id="480" r:id="rId9"/>
    <p:sldId id="481" r:id="rId10"/>
    <p:sldId id="482" r:id="rId11"/>
    <p:sldId id="483" r:id="rId12"/>
    <p:sldId id="484" r:id="rId13"/>
    <p:sldId id="479" r:id="rId14"/>
    <p:sldId id="259" r:id="rId15"/>
    <p:sldId id="262" r:id="rId16"/>
    <p:sldId id="487" r:id="rId17"/>
    <p:sldId id="264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ine Couturier" initials="SC" lastIdx="2" clrIdx="0">
    <p:extLst>
      <p:ext uri="{19B8F6BF-5375-455C-9EA6-DF929625EA0E}">
        <p15:presenceInfo xmlns:p15="http://schemas.microsoft.com/office/powerpoint/2012/main" userId="Sandrine Couturier" providerId="None"/>
      </p:ext>
    </p:extLst>
  </p:cmAuthor>
  <p:cmAuthor id="2" name="fpoulet" initials="f" lastIdx="1" clrIdx="1">
    <p:extLst>
      <p:ext uri="{19B8F6BF-5375-455C-9EA6-DF929625EA0E}">
        <p15:presenceInfo xmlns:p15="http://schemas.microsoft.com/office/powerpoint/2012/main" userId="fpoule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6AC012-7B40-4946-88C5-5301338CEA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363970-F670-4063-9653-F9205E8ABD3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53CF8-9D76-43FA-97A6-CC04C4F2A217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D64DE-682E-40E8-A8A9-09E7236522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EC969-CEC4-45DE-AEA5-243DCA7B58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CEEF0-5ADE-4A32-8F40-13CA146EE1F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21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1791F-6CC4-4C33-B0CA-5F77EAA21F55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CEEE6-8119-483B-9B05-5C0948FE810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0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8DAD8-897B-471D-8ADA-D89B0FDE66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603621"/>
            <a:ext cx="6556131" cy="767983"/>
          </a:xfrm>
          <a:prstGeom prst="rect">
            <a:avLst/>
          </a:prstGeo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92E943-978E-405B-BC2D-DCF951FECA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685953"/>
            <a:ext cx="9144000" cy="53913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Author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CB7BC-3C05-4261-88C0-8833A95C26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325" y="6433394"/>
            <a:ext cx="2743200" cy="365125"/>
          </a:xfrm>
        </p:spPr>
        <p:txBody>
          <a:bodyPr/>
          <a:lstStyle/>
          <a:p>
            <a:r>
              <a:rPr lang="en-US"/>
              <a:t>11/03/2026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1062A-BC73-4FD5-A065-E99C72032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95475" y="6433394"/>
            <a:ext cx="2743200" cy="365125"/>
          </a:xfrm>
        </p:spPr>
        <p:txBody>
          <a:bodyPr/>
          <a:lstStyle/>
          <a:p>
            <a:fld id="{6BBB0D82-686C-4932-A110-A7E08A324C60}" type="slidenum">
              <a:rPr lang="en-US" smtClean="0"/>
              <a:t>‹N°›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CA236E-656A-440D-B997-9FD117D21AA4}"/>
              </a:ext>
            </a:extLst>
          </p:cNvPr>
          <p:cNvGrpSpPr/>
          <p:nvPr userDrawn="1"/>
        </p:nvGrpSpPr>
        <p:grpSpPr>
          <a:xfrm>
            <a:off x="822418" y="2270637"/>
            <a:ext cx="10352606" cy="4147115"/>
            <a:chOff x="822418" y="2270637"/>
            <a:chExt cx="10352606" cy="41471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D1D2CCD-9E78-4CE4-B8C7-9BEF9654A3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418" y="2278462"/>
              <a:ext cx="6205491" cy="413928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D4EA233-97E3-4053-8C6F-5B2920E9ED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7909" y="2270637"/>
              <a:ext cx="4147115" cy="4147115"/>
            </a:xfrm>
            <a:prstGeom prst="rect">
              <a:avLst/>
            </a:prstGeom>
          </p:spPr>
        </p:pic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E41F941-0F32-4CB9-9E9E-B411445778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1225" y="6433394"/>
            <a:ext cx="2946400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fr-FR" dirty="0"/>
              <a:t>Meeting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552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844EE-6403-480E-A77F-EEE84094E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058" y="236659"/>
            <a:ext cx="9539654" cy="5301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94BA7-7E97-43B4-B33C-7E2F8204E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06769"/>
            <a:ext cx="10515600" cy="47701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50344-C933-41C6-9E47-FA4DC61D9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0D82-686C-4932-A110-A7E08A324C60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BF4DB6-D8A1-4D80-9496-059B2A6BCB77}"/>
              </a:ext>
            </a:extLst>
          </p:cNvPr>
          <p:cNvSpPr/>
          <p:nvPr userDrawn="1"/>
        </p:nvSpPr>
        <p:spPr>
          <a:xfrm>
            <a:off x="0" y="901285"/>
            <a:ext cx="12192000" cy="2431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13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6CCC0-FCEC-4157-A5C4-644E9FAB57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30641"/>
            <a:ext cx="5181600" cy="48463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7DCE1-E1E1-40C6-89F8-3B21DB2F1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30641"/>
            <a:ext cx="5181600" cy="48463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9C3A6-7122-493D-8C2B-41B12313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0D82-686C-4932-A110-A7E08A324C60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4C0D6A4-E9F8-4BCB-87D0-E39310EE3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058" y="236659"/>
            <a:ext cx="9539654" cy="5301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DEACD1-0BC5-4965-85F8-DBF6433559E9}"/>
              </a:ext>
            </a:extLst>
          </p:cNvPr>
          <p:cNvSpPr/>
          <p:nvPr userDrawn="1"/>
        </p:nvSpPr>
        <p:spPr>
          <a:xfrm>
            <a:off x="0" y="901285"/>
            <a:ext cx="12192000" cy="2431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632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888A9-5EB2-49C9-B4BB-F9AC5A3D0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39433"/>
            <a:ext cx="5157787" cy="5157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CCEA92-F78E-4222-A9A6-70130C4CD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54896"/>
            <a:ext cx="5157787" cy="42347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FECB72-5EAE-4D33-B864-E7E69A1143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4427" y="1347057"/>
            <a:ext cx="5183188" cy="51574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865C0E-4296-4BFB-A9F4-F83A526655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52560"/>
            <a:ext cx="5183188" cy="42371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61FCE2-6A26-4109-8DE6-F11C9C784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0D82-686C-4932-A110-A7E08A324C60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F26C40-ABD0-4340-9592-6C99C3CC5F3F}"/>
              </a:ext>
            </a:extLst>
          </p:cNvPr>
          <p:cNvSpPr/>
          <p:nvPr userDrawn="1"/>
        </p:nvSpPr>
        <p:spPr>
          <a:xfrm>
            <a:off x="0" y="901285"/>
            <a:ext cx="12192000" cy="2431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276B141-D6C9-488F-AF72-E947FBB43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058" y="236659"/>
            <a:ext cx="9539654" cy="5301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897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01182-A470-4DCD-8E6F-8BEF9D122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0D82-686C-4932-A110-A7E08A324C60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4256F1A-405B-4A31-95C3-34A7DA58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058" y="236659"/>
            <a:ext cx="9539654" cy="53010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0070C0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1D9C27-7511-4554-A407-E583064B8196}"/>
              </a:ext>
            </a:extLst>
          </p:cNvPr>
          <p:cNvSpPr/>
          <p:nvPr userDrawn="1"/>
        </p:nvSpPr>
        <p:spPr>
          <a:xfrm>
            <a:off x="0" y="901285"/>
            <a:ext cx="12192000" cy="2431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038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A60D4-E48B-4BB6-8BC9-ED0DC79A2C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11/03/2026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18837-F894-4404-9039-D526F246E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0D82-686C-4932-A110-A7E08A324C60}" type="slidenum">
              <a:rPr lang="en-US" smtClean="0"/>
              <a:t>‹N°›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AD7AB3-840C-4BE9-A2DB-376D665A8D5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250" y="79356"/>
            <a:ext cx="781050" cy="7810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8E6391A-0D08-48D5-93FF-67A67319CCB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1" y="158731"/>
            <a:ext cx="1332226" cy="55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9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7E548-A1F3-4C18-990C-00BF40084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3317" y="59482"/>
            <a:ext cx="9565341" cy="1518312"/>
          </a:xfrm>
        </p:spPr>
        <p:txBody>
          <a:bodyPr/>
          <a:lstStyle/>
          <a:p>
            <a:pPr algn="ctr"/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H1RG readout procedures for MAJIS, the VIS-IR imaging spectrometer of JUICE: description and impact on instrument performance 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97193F-89D6-47E8-91DA-ECAFF76581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9" y="1757247"/>
            <a:ext cx="9144000" cy="368239"/>
          </a:xfrm>
        </p:spPr>
        <p:txBody>
          <a:bodyPr/>
          <a:lstStyle/>
          <a:p>
            <a:pPr algn="ctr"/>
            <a:r>
              <a:rPr lang="en-US" b="1" dirty="0"/>
              <a:t>Poulet F., Langevin 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CC65EE-6F5E-4B27-B904-5CE881E6A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0D82-686C-4932-A110-A7E08A324C60}" type="slidenum">
              <a:rPr lang="en-US" smtClean="0"/>
              <a:t>1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DF9C357-6D27-48A6-836C-89FB23065A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325" y="6433394"/>
            <a:ext cx="2743200" cy="365125"/>
          </a:xfrm>
        </p:spPr>
        <p:txBody>
          <a:bodyPr/>
          <a:lstStyle/>
          <a:p>
            <a:r>
              <a:rPr lang="en-US" dirty="0"/>
              <a:t>11/03/2026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65DF52F-DF72-4771-9B5E-BD78306255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96525" y="6500502"/>
            <a:ext cx="5528485" cy="407988"/>
          </a:xfrm>
        </p:spPr>
        <p:txBody>
          <a:bodyPr/>
          <a:lstStyle/>
          <a:p>
            <a:pPr algn="ctr"/>
            <a:r>
              <a:rPr lang="en-US" sz="1600" b="1" dirty="0"/>
              <a:t>IRIS Calibration and Performance Workshop 2026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383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7AD5EE-9F08-4C3A-AE2C-DE4E968D1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CDS issues and mitigations (3)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5545B43-B8E5-4B27-96AB-6EB3F007B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0D82-686C-4932-A110-A7E08A324C60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718EAE3-6818-4FDB-9EE7-6922E431B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434" y="1040402"/>
            <a:ext cx="11052103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Dynamic Range &amp; Reset-Read: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Full well depth measurements require first readout immediately after row reset; “reset-read” and “read-reset” procedures implemented to maintain precision and enable on-board despiking.</a:t>
            </a: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>
                <a:latin typeface="Arial" panose="020B0604020202020204" pitchFamily="34" charset="0"/>
              </a:rPr>
              <a:t>Latency constraint resulting from spikes:</a:t>
            </a:r>
            <a:r>
              <a:rPr lang="en-US" altLang="en-US" sz="1600" dirty="0">
                <a:latin typeface="Arial" panose="020B0604020202020204" pitchFamily="34" charset="0"/>
              </a:rPr>
              <a:t> 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</a:rPr>
              <a:t>Latency must be avoided for on-board despiking, otherwise a spike would affect two consecutive sub-integrations instead of one.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b="1" dirty="0">
                <a:solidFill>
                  <a:srgbClr val="00B050"/>
                </a:solidFill>
                <a:latin typeface="Arial" panose="020B0604020202020204" pitchFamily="34" charset="0"/>
              </a:rPr>
              <a:t>Reset timing adjustment</a:t>
            </a:r>
            <a:r>
              <a:rPr lang="en-US" altLang="en-US" sz="1600" dirty="0">
                <a:latin typeface="Arial" panose="020B0604020202020204" pitchFamily="34" charset="0"/>
              </a:rPr>
              <a:t>: the reset duration before the first readout (“reset-read”) was increased.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Arial" panose="020B0604020202020204" pitchFamily="34" charset="0"/>
              </a:rPr>
              <a:t>Additional reset step: </a:t>
            </a:r>
            <a:r>
              <a:rPr lang="en-US" altLang="en-US" sz="1600" b="1" dirty="0">
                <a:solidFill>
                  <a:srgbClr val="00B050"/>
                </a:solidFill>
                <a:latin typeface="Arial" panose="020B0604020202020204" pitchFamily="34" charset="0"/>
              </a:rPr>
              <a:t>a row reset </a:t>
            </a:r>
            <a:r>
              <a:rPr lang="en-US" altLang="en-US" sz="1600" dirty="0">
                <a:latin typeface="Arial" panose="020B0604020202020204" pitchFamily="34" charset="0"/>
              </a:rPr>
              <a:t>after the second readout (“read-reset”) ensures </a:t>
            </a:r>
            <a:r>
              <a:rPr lang="en-US" altLang="en-US" sz="1600" b="1" dirty="0">
                <a:solidFill>
                  <a:srgbClr val="00B050"/>
                </a:solidFill>
                <a:latin typeface="Arial" panose="020B0604020202020204" pitchFamily="34" charset="0"/>
              </a:rPr>
              <a:t>each row is reset twice </a:t>
            </a:r>
            <a:r>
              <a:rPr lang="en-US" altLang="en-US" sz="1600" dirty="0">
                <a:latin typeface="Arial" panose="020B0604020202020204" pitchFamily="34" charset="0"/>
              </a:rPr>
              <a:t>between 2 CDS measurements.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Reset Anomaly Mitigation: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Single preamplifier reset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+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“drop” readout sequence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reduce variations in CDS measurements from reset anomaly, particularly for the first integration</a:t>
            </a:r>
            <a:endParaRPr lang="en-US" altLang="en-US" sz="1600" dirty="0">
              <a:latin typeface="Arial" panose="020B0604020202020204" pitchFamily="34" charset="0"/>
            </a:endParaRP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Impact on Duty Cycle: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At 1 MHz readout, mitigation has negligible effect; at 100 kHz, “drop” CDS reduces duty cycle but timing constraints are compatible with sub-integration requirements.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74F4139-4B5E-428C-8928-885197E24F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957751" y="4277481"/>
            <a:ext cx="9356447" cy="258051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A29632B-93C8-4A4C-A5E4-BCBFB25BF85B}"/>
              </a:ext>
            </a:extLst>
          </p:cNvPr>
          <p:cNvSpPr/>
          <p:nvPr/>
        </p:nvSpPr>
        <p:spPr>
          <a:xfrm>
            <a:off x="4725874" y="6084659"/>
            <a:ext cx="7553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100 kHz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05615A-7D24-4A45-AA00-C03DC80AB13F}"/>
              </a:ext>
            </a:extLst>
          </p:cNvPr>
          <p:cNvSpPr/>
          <p:nvPr/>
        </p:nvSpPr>
        <p:spPr>
          <a:xfrm>
            <a:off x="9333742" y="6119237"/>
            <a:ext cx="5854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1MHz</a:t>
            </a:r>
          </a:p>
        </p:txBody>
      </p:sp>
      <p:sp>
        <p:nvSpPr>
          <p:cNvPr id="3" name="Flèche : angle droit 2">
            <a:extLst>
              <a:ext uri="{FF2B5EF4-FFF2-40B4-BE49-F238E27FC236}">
                <a16:creationId xmlns:a16="http://schemas.microsoft.com/office/drawing/2014/main" id="{6CA9008F-22B0-4DFC-8898-37256A0A8E35}"/>
              </a:ext>
            </a:extLst>
          </p:cNvPr>
          <p:cNvSpPr/>
          <p:nvPr/>
        </p:nvSpPr>
        <p:spPr>
          <a:xfrm rot="5400000">
            <a:off x="1111516" y="4662183"/>
            <a:ext cx="861563" cy="751703"/>
          </a:xfrm>
          <a:prstGeom prst="bentUpArrow">
            <a:avLst>
              <a:gd name="adj1" fmla="val 14083"/>
              <a:gd name="adj2" fmla="val 25000"/>
              <a:gd name="adj3" fmla="val 2500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94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E4999A-1AA6-42F9-9AE6-B4DE34532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058" y="173904"/>
            <a:ext cx="9539654" cy="53010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Chronogram at 1 MHz of an acquisition constituted of 4 sub-frames with an integration time t</a:t>
            </a:r>
            <a:r>
              <a:rPr lang="en-US" b="1" baseline="-25000" dirty="0"/>
              <a:t>int</a:t>
            </a:r>
            <a:endParaRPr lang="en-US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12E3612-7824-458E-964A-9DE02C134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0D82-686C-4932-A110-A7E08A324C60}" type="slidenum">
              <a:rPr lang="en-US" smtClean="0"/>
              <a:t>11</a:t>
            </a:fld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9380B64-F0F8-468D-A02E-899A6491D9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7" r="-1"/>
          <a:stretch/>
        </p:blipFill>
        <p:spPr>
          <a:xfrm>
            <a:off x="476406" y="1439624"/>
            <a:ext cx="11239188" cy="300303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BD4F14C-228E-4C87-A424-23B9EBEA5B04}"/>
              </a:ext>
            </a:extLst>
          </p:cNvPr>
          <p:cNvSpPr/>
          <p:nvPr/>
        </p:nvSpPr>
        <p:spPr>
          <a:xfrm>
            <a:off x="0" y="4993609"/>
            <a:ext cx="29973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Arial" panose="020B0604020202020204" pitchFamily="34" charset="0"/>
              </a:rPr>
              <a:t>Reset Anomaly Mitigation</a:t>
            </a:r>
            <a:endParaRPr lang="en-US" b="1" dirty="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6B17041E-1045-483A-AF5E-168646FD5EB2}"/>
              </a:ext>
            </a:extLst>
          </p:cNvPr>
          <p:cNvCxnSpPr/>
          <p:nvPr/>
        </p:nvCxnSpPr>
        <p:spPr>
          <a:xfrm flipV="1">
            <a:off x="1031630" y="4056185"/>
            <a:ext cx="0" cy="8675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876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7AD5EE-9F08-4C3A-AE2C-DE4E968D1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CDS issues and mitigations (4)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5545B43-B8E5-4B27-96AB-6EB3F007B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0D82-686C-4932-A110-A7E08A324C60}" type="slidenum">
              <a:rPr lang="en-US" smtClean="0"/>
              <a:t>12</a:t>
            </a:fld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593778FF-FBB3-44F5-BE6A-B7FD0F5A6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2565"/>
            <a:ext cx="7195457" cy="535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Reset anomaly </a:t>
            </a:r>
            <a:r>
              <a:rPr lang="en-US" altLang="en-US" dirty="0">
                <a:latin typeface="Arial" panose="020B0604020202020204" pitchFamily="34" charset="0"/>
              </a:rPr>
              <a:t>produces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channel-dependent offsets when readout occurs shortly after reset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US" altLang="en-US" b="1" dirty="0">
                <a:latin typeface="Arial" panose="020B0604020202020204" pitchFamily="34" charset="0"/>
              </a:rPr>
              <a:t>affects accuracy at low signal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Some of 16 channels show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large negative offsets (~150–200 e⁻)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much larger than the readout noise, leading to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biased measurements despite good precision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These offsets are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specific to readout channels and stable over time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with little dependence on temperature or signal level.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Reference rows were not used to correct this issue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Selected mitigation: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subtract a 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reference frame acquired with the shutter closed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the same integration time</a:t>
            </a:r>
            <a:endParaRPr lang="en-US" altLang="en-US" dirty="0">
              <a:latin typeface="Arial" panose="020B0604020202020204" pitchFamily="34" charset="0"/>
            </a:endParaRP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This approach removes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reset anomaly bias, dark current, and thermal background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,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is applied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on-board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improve data uniformity before compression.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Frequent shutter-closed measurements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are taken to track variations of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dark current and thermal background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with detector temperature.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20F4D59-2642-4BAD-AC89-E4CCA703BC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7467600" y="1251552"/>
            <a:ext cx="4418317" cy="242846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E235874-1869-4868-862B-090C812A35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625"/>
          <a:stretch/>
        </p:blipFill>
        <p:spPr>
          <a:xfrm>
            <a:off x="7828911" y="4392215"/>
            <a:ext cx="4363089" cy="242846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B60B11A-93B1-45C2-B227-9475CE596A09}"/>
              </a:ext>
            </a:extLst>
          </p:cNvPr>
          <p:cNvSpPr/>
          <p:nvPr/>
        </p:nvSpPr>
        <p:spPr>
          <a:xfrm>
            <a:off x="8081366" y="3456766"/>
            <a:ext cx="40766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+mj-lt"/>
              </a:rPr>
              <a:t>Total signal (black)</a:t>
            </a:r>
          </a:p>
          <a:p>
            <a:r>
              <a:rPr lang="en-US" sz="1400" b="1" dirty="0">
                <a:solidFill>
                  <a:srgbClr val="FF0000"/>
                </a:solidFill>
                <a:latin typeface="+mj-lt"/>
              </a:rPr>
              <a:t>Signal “shutter closed” </a:t>
            </a:r>
            <a:r>
              <a:rPr lang="en-US" sz="1400" b="1" dirty="0">
                <a:solidFill>
                  <a:srgbClr val="000000"/>
                </a:solidFill>
                <a:latin typeface="+mj-lt"/>
              </a:rPr>
              <a:t>(</a:t>
            </a:r>
            <a:r>
              <a:rPr lang="en-US" sz="1400" b="1" dirty="0">
                <a:solidFill>
                  <a:srgbClr val="FF0000"/>
                </a:solidFill>
                <a:latin typeface="+mj-lt"/>
              </a:rPr>
              <a:t>red</a:t>
            </a:r>
            <a:r>
              <a:rPr lang="en-US" sz="1400" b="1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r>
              <a:rPr lang="en-US" sz="1400" b="1" dirty="0">
                <a:solidFill>
                  <a:srgbClr val="000000"/>
                </a:solidFill>
                <a:latin typeface="+mj-lt"/>
              </a:rPr>
              <a:t>“</a:t>
            </a:r>
            <a:r>
              <a:rPr lang="en-US" sz="1400" b="1" dirty="0">
                <a:solidFill>
                  <a:srgbClr val="00B050"/>
                </a:solidFill>
                <a:latin typeface="+mj-lt"/>
              </a:rPr>
              <a:t>shutter closed” subtracted signal </a:t>
            </a:r>
            <a:r>
              <a:rPr lang="en-US" sz="1400" b="1" dirty="0">
                <a:solidFill>
                  <a:srgbClr val="000000"/>
                </a:solidFill>
                <a:latin typeface="+mj-lt"/>
              </a:rPr>
              <a:t>(green) </a:t>
            </a:r>
            <a:endParaRPr lang="en-US" sz="1400" b="1" dirty="0">
              <a:latin typeface="+mj-lt"/>
            </a:endParaRPr>
          </a:p>
        </p:txBody>
      </p:sp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4444DF32-D8E8-4DD3-A253-9C1978AAD12A}"/>
              </a:ext>
            </a:extLst>
          </p:cNvPr>
          <p:cNvSpPr/>
          <p:nvPr/>
        </p:nvSpPr>
        <p:spPr>
          <a:xfrm>
            <a:off x="7315200" y="2555631"/>
            <a:ext cx="410308" cy="269631"/>
          </a:xfrm>
          <a:prstGeom prst="right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08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058" y="165539"/>
            <a:ext cx="9539654" cy="53010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Overview of the data on-board pipeline as a function of the electronic units involved in the processing</a:t>
            </a:r>
            <a:endParaRPr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37403E0-26BD-4E72-A165-1122CD3A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0D82-686C-4932-A110-A7E08A324C60}" type="slidenum">
              <a:rPr lang="en-US" smtClean="0"/>
              <a:t>13</a:t>
            </a:fld>
            <a:endParaRPr lang="en-US"/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73874D77-30C0-4519-86DC-A149F02E6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68" y="1239520"/>
            <a:ext cx="8810693" cy="56184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BFDA4496-31C1-4C75-A519-90B672AEAE2C}"/>
              </a:ext>
            </a:extLst>
          </p:cNvPr>
          <p:cNvSpPr/>
          <p:nvPr/>
        </p:nvSpPr>
        <p:spPr>
          <a:xfrm>
            <a:off x="1198880" y="1283626"/>
            <a:ext cx="279498" cy="159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0E1420-21E4-4D0C-BFA9-1E630AB7613F}"/>
              </a:ext>
            </a:extLst>
          </p:cNvPr>
          <p:cNvSpPr/>
          <p:nvPr/>
        </p:nvSpPr>
        <p:spPr>
          <a:xfrm>
            <a:off x="4959784" y="1932141"/>
            <a:ext cx="659041" cy="175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57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MAJIS </a:t>
            </a:r>
            <a:r>
              <a:rPr lang="fr-FR" b="1" dirty="0"/>
              <a:t>c</a:t>
            </a:r>
            <a:r>
              <a:rPr b="1" dirty="0" err="1"/>
              <a:t>ase</a:t>
            </a:r>
            <a:r>
              <a:rPr b="1" dirty="0"/>
              <a:t> </a:t>
            </a:r>
            <a:r>
              <a:rPr lang="fr-FR" b="1" dirty="0"/>
              <a:t>s</a:t>
            </a:r>
            <a:r>
              <a:rPr b="1" dirty="0" err="1"/>
              <a:t>tudy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dirty="0"/>
              <a:t>MAJIS/JUICE as a representative system-level example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dirty="0"/>
              <a:t>Constraints: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dirty="0"/>
              <a:t>Extreme signal dynamics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dirty="0"/>
              <a:t>Radiation-induced transients</a:t>
            </a:r>
            <a:endParaRPr lang="fr-F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dirty="0"/>
              <a:t>Windowing, binning, on-board despiking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dirty="0"/>
              <a:t>Adoption of 1 MHz CDS with minimal microcode changes</a:t>
            </a:r>
            <a:r>
              <a:rPr lang="fr-FR" dirty="0"/>
              <a:t> to cover 75% of </a:t>
            </a:r>
            <a:r>
              <a:rPr lang="fr-FR" dirty="0" err="1"/>
              <a:t>scientific</a:t>
            </a:r>
            <a:r>
              <a:rPr lang="fr-FR" dirty="0"/>
              <a:t> 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On-board despiking based on sub-integration statistics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Selection of lowest, least-contaminated samples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Row correction using reference pixels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Precision consistent with noise models</a:t>
            </a:r>
          </a:p>
          <a:p>
            <a:endParaRPr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2A0771-DB09-4DDC-A935-C4ADF8640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0D82-686C-4932-A110-A7E08A324C60}" type="slidenum">
              <a:rPr lang="en-US" smtClean="0"/>
              <a:t>14</a:t>
            </a:fld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81DA200-1314-4809-9300-4E56E027829C}"/>
              </a:ext>
            </a:extLst>
          </p:cNvPr>
          <p:cNvSpPr txBox="1"/>
          <p:nvPr/>
        </p:nvSpPr>
        <p:spPr>
          <a:xfrm>
            <a:off x="1727513" y="5525353"/>
            <a:ext cx="873697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/>
              <a:t>Langevin et al. H1RG readout procedures for MAJIS, the VIS/NIR imaging spectrometer of JUICE: impacts on the performances, Proc. SPIE 12180 – Space Telescopes and Instrumentation: Optical, Infrared, and Millimeter Wave (2020)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1" dirty="0"/>
              <a:t>Poulet et al., Moons And Jupiter Imaging Spectrometer (MAJIS) on Jupiter Icy Moons Explorer (JUICE), Space Sci. rev. (2024)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Detector </a:t>
            </a:r>
            <a:r>
              <a:rPr lang="en-US" b="1" dirty="0"/>
              <a:t>Characterization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859" y="1523297"/>
            <a:ext cx="5715000" cy="4770194"/>
          </a:xfrm>
        </p:spPr>
        <p:txBody>
          <a:bodyPr/>
          <a:lstStyle/>
          <a:p>
            <a:r>
              <a:rPr b="1" dirty="0"/>
              <a:t>Ground </a:t>
            </a:r>
            <a:r>
              <a:rPr lang="en-US" b="1" dirty="0"/>
              <a:t>characterization</a:t>
            </a:r>
            <a:r>
              <a:rPr b="1" dirty="0"/>
              <a:t> activities: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dirty="0"/>
              <a:t>Readout noise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dirty="0"/>
              <a:t>Linearity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dirty="0"/>
              <a:t>Quantum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dirty="0"/>
              <a:t>Dark current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dirty="0"/>
              <a:t>Identification of reset anomaly and channel-dependent offsets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End-to-end, mission-representative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Validation of windowing and drop-frame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Assessment of reset anomaly mitigation schemes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Systematic acquisition of shutter-closed reference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CFE5C1-6375-4778-81BB-9119033E2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0D82-686C-4932-A110-A7E08A324C60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C331EA2-EF56-4005-8E70-D3A3BB295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596" y="1406769"/>
            <a:ext cx="6330404" cy="37011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FBFB074-846B-49BA-8219-0C6FFC3920F8}"/>
              </a:ext>
            </a:extLst>
          </p:cNvPr>
          <p:cNvSpPr/>
          <p:nvPr/>
        </p:nvSpPr>
        <p:spPr>
          <a:xfrm>
            <a:off x="5861596" y="5710019"/>
            <a:ext cx="60960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sz="1200" i="1" dirty="0"/>
              <a:t>Poulet et al., Calibration of the Moons And Jupiter Imaging Spectrometer (MAJIS): Introduction to the special collection and summary of the performances. Review of Scientific Instruments (2024)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52E59A-2FCE-4B62-9D2A-B8196AA2F322}"/>
              </a:ext>
            </a:extLst>
          </p:cNvPr>
          <p:cNvSpPr/>
          <p:nvPr/>
        </p:nvSpPr>
        <p:spPr>
          <a:xfrm>
            <a:off x="7691719" y="1406769"/>
            <a:ext cx="2133600" cy="1318502"/>
          </a:xfrm>
          <a:prstGeom prst="rect">
            <a:avLst/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D983AC-41D3-497B-A5D6-828ADA78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Detector performance at 18 µm pixel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10943F1-9F6F-4796-9BBE-933ED0ACC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0D82-686C-4932-A110-A7E08A324C60}" type="slidenum">
              <a:rPr lang="en-US" smtClean="0"/>
              <a:t>16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351CC3-2785-4A79-B979-98E857EB329F}"/>
              </a:ext>
            </a:extLst>
          </p:cNvPr>
          <p:cNvSpPr/>
          <p:nvPr/>
        </p:nvSpPr>
        <p:spPr>
          <a:xfrm>
            <a:off x="220671" y="5087035"/>
            <a:ext cx="57050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1200" i="1" dirty="0" err="1">
                <a:solidFill>
                  <a:prstClr val="black"/>
                </a:solidFill>
              </a:rPr>
              <a:t>Haffoud</a:t>
            </a:r>
            <a:r>
              <a:rPr lang="en-US" sz="1200" i="1" dirty="0">
                <a:solidFill>
                  <a:prstClr val="black"/>
                </a:solidFill>
              </a:rPr>
              <a:t> et al. MAJIS VIS-NIR channel: Performances of the Focal Plane Unit - Flight Model, Proc. SPIE 12180 – Space Telescopes and Instrumentation: Optical, Infrared, and Millimeter Wave (2022)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A4C6AB-C324-4785-A732-1DD77C0B6C10}"/>
              </a:ext>
            </a:extLst>
          </p:cNvPr>
          <p:cNvSpPr/>
          <p:nvPr/>
        </p:nvSpPr>
        <p:spPr>
          <a:xfrm>
            <a:off x="6759387" y="5057943"/>
            <a:ext cx="4473389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sz="1200" i="1" dirty="0">
                <a:solidFill>
                  <a:prstClr val="black"/>
                </a:solidFill>
              </a:rPr>
              <a:t>Carter et al. MAJIS IR channel: 3) performance of the focal plane unit, Proc. SPIE 12180 – Space Telescopes and Instrumentation: Optical, Infrared, and Millimeter Wave (2022)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93916A34-2438-4B23-A9D3-7F89F3B84CE5}"/>
              </a:ext>
            </a:extLst>
          </p:cNvPr>
          <p:cNvGrpSpPr/>
          <p:nvPr/>
        </p:nvGrpSpPr>
        <p:grpSpPr>
          <a:xfrm>
            <a:off x="6615953" y="1192505"/>
            <a:ext cx="4755387" cy="3744939"/>
            <a:chOff x="6227886" y="1333983"/>
            <a:chExt cx="4533858" cy="3603461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1BE31456-EB8A-47A5-9BDB-F3C209F827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57282"/>
            <a:stretch/>
          </p:blipFill>
          <p:spPr>
            <a:xfrm>
              <a:off x="6227886" y="1333983"/>
              <a:ext cx="2552700" cy="3599234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3CA447CD-DF85-482F-BBC7-38EBBE6441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66847"/>
            <a:stretch/>
          </p:blipFill>
          <p:spPr>
            <a:xfrm>
              <a:off x="8780585" y="1338210"/>
              <a:ext cx="1981159" cy="3599234"/>
            </a:xfrm>
            <a:prstGeom prst="rect">
              <a:avLst/>
            </a:prstGeom>
          </p:spPr>
        </p:pic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F6458D25-6FDD-48E1-8584-D67D222CEBFA}"/>
              </a:ext>
            </a:extLst>
          </p:cNvPr>
          <p:cNvGrpSpPr/>
          <p:nvPr/>
        </p:nvGrpSpPr>
        <p:grpSpPr>
          <a:xfrm>
            <a:off x="80704" y="1192505"/>
            <a:ext cx="6015296" cy="3772524"/>
            <a:chOff x="168623" y="1586902"/>
            <a:chExt cx="4755587" cy="3093397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DA5865E5-978D-4F40-A2B3-06C678149E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6186"/>
            <a:stretch/>
          </p:blipFill>
          <p:spPr>
            <a:xfrm>
              <a:off x="168623" y="1586902"/>
              <a:ext cx="4277871" cy="3093396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6517EF01-E6EB-4E53-BAC2-6898F16F05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806"/>
            <a:stretch/>
          </p:blipFill>
          <p:spPr>
            <a:xfrm>
              <a:off x="1609512" y="1586903"/>
              <a:ext cx="3314698" cy="30933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8715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In-flight Calibration &amp;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Frequent monitoring of dark current and thermal background</a:t>
            </a:r>
          </a:p>
          <a:p>
            <a:r>
              <a:rPr dirty="0"/>
              <a:t>Tracking detector and electronics drifts</a:t>
            </a:r>
          </a:p>
          <a:p>
            <a:r>
              <a:rPr dirty="0"/>
              <a:t>Propagation of detector systematics through calibration pipelines</a:t>
            </a:r>
          </a:p>
          <a:p>
            <a:r>
              <a:rPr dirty="0"/>
              <a:t>Performance preservation over mission lifetime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2AF531-32BD-45DD-9A2D-9673792DC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0D82-686C-4932-A110-A7E08A324C60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Readout strategy is as critical as detector selection</a:t>
            </a:r>
          </a:p>
          <a:p>
            <a:r>
              <a:rPr dirty="0"/>
              <a:t>Reset anomaly mitigation must be addressed </a:t>
            </a:r>
            <a:r>
              <a:rPr lang="fr-FR" dirty="0" err="1"/>
              <a:t>early</a:t>
            </a:r>
            <a:r>
              <a:rPr lang="fr-FR" dirty="0"/>
              <a:t> </a:t>
            </a:r>
            <a:r>
              <a:rPr lang="fr-FR" dirty="0" err="1"/>
              <a:t>thanks</a:t>
            </a:r>
            <a:r>
              <a:rPr lang="fr-FR" dirty="0"/>
              <a:t> to EM detector</a:t>
            </a:r>
            <a:endParaRPr dirty="0"/>
          </a:p>
          <a:p>
            <a:r>
              <a:rPr dirty="0"/>
              <a:t>Shutter-based calibration enables accuracy at low signal levels</a:t>
            </a:r>
          </a:p>
          <a:p>
            <a:r>
              <a:rPr dirty="0"/>
              <a:t>Guidance for future infrared missions with extreme constraints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9392EC0-614D-411D-B43E-988E02CDD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0D82-686C-4932-A110-A7E08A324C60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Detector </a:t>
            </a:r>
            <a:r>
              <a:rPr b="1" dirty="0"/>
              <a:t>Drivers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768" y="1162746"/>
            <a:ext cx="5820508" cy="2884768"/>
          </a:xfrm>
        </p:spPr>
        <p:txBody>
          <a:bodyPr>
            <a:noAutofit/>
          </a:bodyPr>
          <a:lstStyle/>
          <a:p>
            <a:pPr algn="just">
              <a:lnSpc>
                <a:spcPct val="70000"/>
              </a:lnSpc>
            </a:pPr>
            <a:r>
              <a:rPr lang="fr-FR" sz="1600" b="1" dirty="0"/>
              <a:t>High </a:t>
            </a:r>
            <a:r>
              <a:rPr lang="fr-FR" sz="1600" b="1" dirty="0" err="1"/>
              <a:t>level</a:t>
            </a:r>
            <a:r>
              <a:rPr sz="1600" b="1" dirty="0"/>
              <a:t> drivers:</a:t>
            </a:r>
          </a:p>
          <a:p>
            <a:pPr marL="285750" indent="-285750" algn="just">
              <a:lnSpc>
                <a:spcPct val="70000"/>
              </a:lnSpc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rgbClr val="FF0000"/>
                </a:solidFill>
              </a:rPr>
              <a:t>Broad spectral range</a:t>
            </a:r>
          </a:p>
          <a:p>
            <a:pPr marL="285750" indent="-285750" algn="just">
              <a:lnSpc>
                <a:spcPct val="70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FF0000"/>
                </a:solidFill>
              </a:rPr>
              <a:t>Harsh radiation environments </a:t>
            </a:r>
            <a:r>
              <a:rPr lang="en-US" sz="1600" dirty="0">
                <a:sym typeface="Wingdings" panose="05000000000000000000" pitchFamily="2" charset="2"/>
              </a:rPr>
              <a:t> </a:t>
            </a:r>
            <a:r>
              <a:rPr lang="en-US" sz="1600" b="1" dirty="0">
                <a:sym typeface="Wingdings" panose="05000000000000000000" pitchFamily="2" charset="2"/>
              </a:rPr>
              <a:t>onboard despiking </a:t>
            </a:r>
            <a:r>
              <a:rPr lang="en-US" sz="1600" dirty="0">
                <a:sym typeface="Wingdings" panose="05000000000000000000" pitchFamily="2" charset="2"/>
              </a:rPr>
              <a:t>procedure consisting </a:t>
            </a:r>
            <a:r>
              <a:rPr lang="en-US" sz="1600" b="1" dirty="0">
                <a:sym typeface="Wingdings" panose="05000000000000000000" pitchFamily="2" charset="2"/>
              </a:rPr>
              <a:t>in splitting the integration time into series of sub-integrations</a:t>
            </a:r>
            <a:endParaRPr lang="fr-FR" sz="1600" b="1" dirty="0"/>
          </a:p>
          <a:p>
            <a:pPr marL="285750" indent="-285750" algn="just">
              <a:lnSpc>
                <a:spcPct val="70000"/>
              </a:lnSpc>
              <a:buFont typeface="Courier New" panose="02070309020205020404" pitchFamily="49" charset="0"/>
              <a:buChar char="o"/>
            </a:pPr>
            <a:r>
              <a:rPr lang="en-US" sz="1600" dirty="0"/>
              <a:t>Both </a:t>
            </a:r>
            <a:r>
              <a:rPr lang="en-US" sz="1600" b="1" dirty="0"/>
              <a:t>low photon flux targets </a:t>
            </a:r>
            <a:r>
              <a:rPr lang="en-US" sz="1600" dirty="0"/>
              <a:t>(rings, exosphere, organics) and</a:t>
            </a:r>
            <a:r>
              <a:rPr lang="en-US" sz="1600" b="1" dirty="0"/>
              <a:t> high flux targets </a:t>
            </a:r>
            <a:r>
              <a:rPr lang="en-US" sz="1600" dirty="0"/>
              <a:t>(satellite reflectance in the VIS, high thermal background, Jupiter hot spots) </a:t>
            </a:r>
          </a:p>
          <a:p>
            <a:pPr marL="742950" lvl="1" indent="-285750" algn="just">
              <a:lnSpc>
                <a:spcPct val="70000"/>
              </a:lnSpc>
              <a:buFont typeface="Wingdings" panose="05000000000000000000" pitchFamily="2" charset="2"/>
              <a:buChar char="è"/>
            </a:pPr>
            <a:r>
              <a:rPr lang="en-US" sz="1600" dirty="0"/>
              <a:t>Quite different from that of deep survey astrophysical missions </a:t>
            </a:r>
          </a:p>
          <a:p>
            <a:pPr marL="742950" lvl="1" indent="-285750" algn="just">
              <a:lnSpc>
                <a:spcPct val="70000"/>
              </a:lnSpc>
              <a:buFont typeface="Wingdings" panose="05000000000000000000" pitchFamily="2" charset="2"/>
              <a:buChar char="è"/>
            </a:pPr>
            <a:r>
              <a:rPr lang="en-US" sz="1600" dirty="0"/>
              <a:t>Sub-integration times from 100 </a:t>
            </a:r>
            <a:r>
              <a:rPr lang="en-US" sz="1600" dirty="0" err="1"/>
              <a:t>ms</a:t>
            </a:r>
            <a:r>
              <a:rPr lang="en-US" sz="1600" dirty="0"/>
              <a:t> or less to a few seconds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C80D2A-D4B7-402B-B1AB-0E5BA796B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0D82-686C-4932-A110-A7E08A324C60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D65B035A-F669-455F-B31B-FAC3493ACD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62352"/>
              </p:ext>
            </p:extLst>
          </p:nvPr>
        </p:nvGraphicFramePr>
        <p:xfrm>
          <a:off x="6622848" y="1189296"/>
          <a:ext cx="5416752" cy="2632910"/>
        </p:xfrm>
        <a:graphic>
          <a:graphicData uri="http://schemas.openxmlformats.org/drawingml/2006/table">
            <a:tbl>
              <a:tblPr/>
              <a:tblGrid>
                <a:gridCol w="1759152">
                  <a:extLst>
                    <a:ext uri="{9D8B030D-6E8A-4147-A177-3AD203B41FA5}">
                      <a16:colId xmlns:a16="http://schemas.microsoft.com/office/drawing/2014/main" val="2129465552"/>
                    </a:ext>
                  </a:extLst>
                </a:gridCol>
                <a:gridCol w="2110154">
                  <a:extLst>
                    <a:ext uri="{9D8B030D-6E8A-4147-A177-3AD203B41FA5}">
                      <a16:colId xmlns:a16="http://schemas.microsoft.com/office/drawing/2014/main" val="1066388942"/>
                    </a:ext>
                  </a:extLst>
                </a:gridCol>
                <a:gridCol w="1547446">
                  <a:extLst>
                    <a:ext uri="{9D8B030D-6E8A-4147-A177-3AD203B41FA5}">
                      <a16:colId xmlns:a16="http://schemas.microsoft.com/office/drawing/2014/main" val="1109829981"/>
                    </a:ext>
                  </a:extLst>
                </a:gridCol>
              </a:tblGrid>
              <a:tr h="139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Parameter</a:t>
                      </a:r>
                      <a:endParaRPr lang="fr-FR" sz="1200" b="1" i="1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0430" marR="140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Value</a:t>
                      </a:r>
                      <a:endParaRPr lang="fr-FR" sz="1200" b="1" i="1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0430" marR="140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i="1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Comments</a:t>
                      </a:r>
                      <a:endParaRPr lang="fr-FR" sz="1200" b="1" i="1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0430" marR="140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858772"/>
                  </a:ext>
                </a:extLst>
              </a:tr>
              <a:tr h="2797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Spectral range </a:t>
                      </a:r>
                      <a:r>
                        <a:rPr lang="en-US" sz="1200" b="1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VISNIR</a:t>
                      </a:r>
                      <a:endParaRPr lang="fr-FR" sz="1200" b="1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0430" marR="140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0.50 – 2.35 </a:t>
                      </a:r>
                      <a:r>
                        <a:rPr lang="en-US" sz="12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µm</a:t>
                      </a:r>
                      <a:endParaRPr lang="fr-FR" sz="12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0430" marR="140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0430" marR="140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264451"/>
                  </a:ext>
                </a:extLst>
              </a:tr>
              <a:tr h="139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Spectral range </a:t>
                      </a:r>
                      <a:r>
                        <a:rPr lang="en-US" sz="1200" b="1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IR</a:t>
                      </a:r>
                      <a:endParaRPr lang="fr-FR" sz="1200" b="1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0430" marR="140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2.28 – 5.56</a:t>
                      </a:r>
                      <a:r>
                        <a:rPr lang="en-US" sz="12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µm</a:t>
                      </a:r>
                      <a:endParaRPr lang="fr-FR" sz="12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0430" marR="140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fr-FR" sz="12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0430" marR="140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780495"/>
                  </a:ext>
                </a:extLst>
              </a:tr>
              <a:tr h="5594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Number of </a:t>
                      </a:r>
                      <a:r>
                        <a:rPr lang="en-US" sz="1200" b="1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spectels</a:t>
                      </a:r>
                      <a:r>
                        <a:rPr lang="en-US" sz="12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per channel</a:t>
                      </a:r>
                      <a:endParaRPr lang="fr-FR" sz="12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0430" marR="140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508</a:t>
                      </a:r>
                    </a:p>
                  </a:txBody>
                  <a:tcPr marL="140430" marR="140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42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 to 640 by TC</a:t>
                      </a:r>
                      <a:r>
                        <a:rPr lang="fr-FR" sz="12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Spectral editing, Spectral binning x2 or x4 by TC</a:t>
                      </a:r>
                    </a:p>
                  </a:txBody>
                  <a:tcPr marL="140430" marR="140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7296392"/>
                  </a:ext>
                </a:extLst>
              </a:tr>
              <a:tr h="438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Number of </a:t>
                      </a:r>
                      <a:r>
                        <a:rPr lang="en-US" sz="1200" b="1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pixels</a:t>
                      </a:r>
                      <a:r>
                        <a:rPr lang="en-US" sz="12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along FOV for both channels</a:t>
                      </a:r>
                      <a:endParaRPr lang="fr-FR" sz="12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0430" marR="140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400</a:t>
                      </a:r>
                      <a:endParaRPr lang="fr-FR" sz="120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0430" marR="140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Spatial binning x2 or x4 by TC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Windowing functionality</a:t>
                      </a:r>
                      <a:endParaRPr lang="en-US" sz="1200" noProof="0" dirty="0">
                        <a:effectLst/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40430" marR="140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6770195"/>
                  </a:ext>
                </a:extLst>
              </a:tr>
              <a:tr h="4383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Spikes (e-/s)</a:t>
                      </a:r>
                    </a:p>
                  </a:txBody>
                  <a:tcPr marL="140430" marR="140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IR: 2.56 VISNIR 1.88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20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IR: 0.096 VISNIR: 0.06</a:t>
                      </a:r>
                    </a:p>
                  </a:txBody>
                  <a:tcPr marL="140430" marR="140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Europa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noProof="0" dirty="0">
                          <a:effectLst/>
                          <a:latin typeface="+mj-lt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Ganymede</a:t>
                      </a:r>
                    </a:p>
                  </a:txBody>
                  <a:tcPr marL="140430" marR="1404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2703505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C6C6CBC9-BE81-408B-92E2-A8C75A22EB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6" r="1580"/>
          <a:stretch/>
        </p:blipFill>
        <p:spPr>
          <a:xfrm>
            <a:off x="838200" y="3997265"/>
            <a:ext cx="9917724" cy="284565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Teledyne</a:t>
            </a:r>
            <a:r>
              <a:rPr b="1" dirty="0"/>
              <a:t> </a:t>
            </a:r>
            <a:r>
              <a:rPr lang="fr-FR" b="1" dirty="0"/>
              <a:t>d</a:t>
            </a:r>
            <a:r>
              <a:rPr b="1" dirty="0" err="1"/>
              <a:t>etector</a:t>
            </a:r>
            <a:r>
              <a:rPr lang="fr-FR" b="1" dirty="0"/>
              <a:t> </a:t>
            </a:r>
            <a:r>
              <a:rPr lang="fr-FR" b="1" dirty="0" err="1"/>
              <a:t>selection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06769"/>
            <a:ext cx="9175376" cy="477019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/>
              <a:t>Chroma</a:t>
            </a:r>
            <a:r>
              <a:rPr lang="fr-FR" sz="1600" dirty="0"/>
              <a:t> </a:t>
            </a:r>
            <a:r>
              <a:rPr lang="en-US" sz="1600" dirty="0"/>
              <a:t>first candidate but eventually </a:t>
            </a:r>
            <a:r>
              <a:rPr lang="en-US" sz="1600" dirty="0">
                <a:solidFill>
                  <a:srgbClr val="FF0000"/>
                </a:solidFill>
              </a:rPr>
              <a:t>excluded</a:t>
            </a:r>
            <a:r>
              <a:rPr lang="en-US" sz="1600" dirty="0"/>
              <a:t> because of the </a:t>
            </a:r>
            <a:r>
              <a:rPr lang="en-US" sz="1600" dirty="0">
                <a:solidFill>
                  <a:srgbClr val="FF0000"/>
                </a:solidFill>
              </a:rPr>
              <a:t>pedestal </a:t>
            </a:r>
            <a:r>
              <a:rPr lang="en-US" sz="1600" dirty="0"/>
              <a:t>and low TRL</a:t>
            </a: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rgbClr val="00B050"/>
                </a:solidFill>
              </a:rPr>
              <a:t>Teledyne</a:t>
            </a:r>
            <a:r>
              <a:rPr lang="fr-FR" sz="1600" dirty="0">
                <a:solidFill>
                  <a:srgbClr val="00B050"/>
                </a:solidFill>
              </a:rPr>
              <a:t>/</a:t>
            </a:r>
            <a:r>
              <a:rPr sz="1600" dirty="0">
                <a:solidFill>
                  <a:srgbClr val="00B050"/>
                </a:solidFill>
              </a:rPr>
              <a:t>H</a:t>
            </a:r>
            <a:r>
              <a:rPr lang="fr-FR" sz="1600" dirty="0">
                <a:solidFill>
                  <a:srgbClr val="00B050"/>
                </a:solidFill>
              </a:rPr>
              <a:t>1</a:t>
            </a:r>
            <a:r>
              <a:rPr sz="1600" dirty="0">
                <a:solidFill>
                  <a:srgbClr val="00B050"/>
                </a:solidFill>
              </a:rPr>
              <a:t>RG </a:t>
            </a:r>
            <a:r>
              <a:rPr sz="1600" dirty="0"/>
              <a:t>detector family H</a:t>
            </a:r>
            <a:r>
              <a:rPr lang="fr-FR" sz="1600" dirty="0"/>
              <a:t>x</a:t>
            </a:r>
            <a:r>
              <a:rPr sz="1600" dirty="0"/>
              <a:t>RG: </a:t>
            </a:r>
            <a:endParaRPr lang="fr-FR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sz="1600" dirty="0">
                <a:solidFill>
                  <a:srgbClr val="00B050"/>
                </a:solidFill>
              </a:rPr>
              <a:t>high TRL </a:t>
            </a:r>
            <a:r>
              <a:rPr sz="1600" dirty="0"/>
              <a:t>and space heritage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sz="1600" dirty="0">
                <a:solidFill>
                  <a:srgbClr val="FF0000"/>
                </a:solidFill>
              </a:rPr>
              <a:t>optimized for low-signal detection</a:t>
            </a:r>
            <a:r>
              <a:rPr lang="fr-FR" sz="1600" dirty="0">
                <a:solidFill>
                  <a:srgbClr val="FF0000"/>
                </a:solidFill>
              </a:rPr>
              <a:t> </a:t>
            </a:r>
            <a:r>
              <a:rPr lang="fr-FR" sz="1600" dirty="0"/>
              <a:t>and long </a:t>
            </a:r>
            <a:r>
              <a:rPr lang="en-US" sz="1600" dirty="0"/>
              <a:t>integration</a:t>
            </a:r>
            <a:r>
              <a:rPr lang="fr-FR" sz="1600" dirty="0"/>
              <a:t> time</a:t>
            </a:r>
            <a:endParaRPr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600" b="1" dirty="0"/>
              <a:t>Key </a:t>
            </a:r>
            <a:r>
              <a:rPr lang="en-US" sz="1600" b="1" dirty="0"/>
              <a:t>parameters to be assessed</a:t>
            </a:r>
            <a:r>
              <a:rPr sz="1600" b="1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sz="1600" dirty="0"/>
              <a:t>Readout noise</a:t>
            </a:r>
            <a:endParaRPr lang="fr-FR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Dark current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sz="1600" dirty="0"/>
              <a:t>Full well depth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Linearity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sz="1600" dirty="0"/>
              <a:t>Readout speed</a:t>
            </a:r>
            <a:endParaRPr lang="fr-FR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Pedestal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…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07EBA8-F271-4F11-A381-34DCE1F97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0D82-686C-4932-A110-A7E08A324C60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/>
              <a:t>Teledyne</a:t>
            </a:r>
            <a:r>
              <a:rPr b="1" dirty="0"/>
              <a:t> </a:t>
            </a:r>
            <a:r>
              <a:rPr lang="fr-FR" b="1" dirty="0"/>
              <a:t>d</a:t>
            </a:r>
            <a:r>
              <a:rPr b="1" dirty="0" err="1"/>
              <a:t>etector</a:t>
            </a:r>
            <a:r>
              <a:rPr lang="fr-FR" b="1" dirty="0"/>
              <a:t> </a:t>
            </a:r>
            <a:r>
              <a:rPr lang="fr-FR" b="1" dirty="0" err="1"/>
              <a:t>selection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06769"/>
            <a:ext cx="9175376" cy="477019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/>
              <a:t>Chroma</a:t>
            </a:r>
            <a:r>
              <a:rPr lang="fr-FR" sz="1600" dirty="0"/>
              <a:t> </a:t>
            </a:r>
            <a:r>
              <a:rPr lang="en-US" sz="1600" dirty="0"/>
              <a:t>first candidate but eventually </a:t>
            </a:r>
            <a:r>
              <a:rPr lang="en-US" sz="1600" dirty="0">
                <a:solidFill>
                  <a:srgbClr val="FF0000"/>
                </a:solidFill>
              </a:rPr>
              <a:t>excluded</a:t>
            </a:r>
            <a:r>
              <a:rPr lang="en-US" sz="1600" dirty="0"/>
              <a:t> because of the </a:t>
            </a:r>
            <a:r>
              <a:rPr lang="en-US" sz="1600" dirty="0">
                <a:solidFill>
                  <a:srgbClr val="FF0000"/>
                </a:solidFill>
              </a:rPr>
              <a:t>pedestal </a:t>
            </a:r>
            <a:r>
              <a:rPr lang="en-US" sz="1600" dirty="0"/>
              <a:t>and low TRL</a:t>
            </a: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rgbClr val="00B050"/>
                </a:solidFill>
              </a:rPr>
              <a:t>Teledyne</a:t>
            </a:r>
            <a:r>
              <a:rPr lang="fr-FR" sz="1600" dirty="0">
                <a:solidFill>
                  <a:srgbClr val="00B050"/>
                </a:solidFill>
              </a:rPr>
              <a:t>/</a:t>
            </a:r>
            <a:r>
              <a:rPr sz="1600" dirty="0">
                <a:solidFill>
                  <a:srgbClr val="00B050"/>
                </a:solidFill>
              </a:rPr>
              <a:t>H</a:t>
            </a:r>
            <a:r>
              <a:rPr lang="fr-FR" sz="1600" dirty="0">
                <a:solidFill>
                  <a:srgbClr val="00B050"/>
                </a:solidFill>
              </a:rPr>
              <a:t>1</a:t>
            </a:r>
            <a:r>
              <a:rPr sz="1600" dirty="0">
                <a:solidFill>
                  <a:srgbClr val="00B050"/>
                </a:solidFill>
              </a:rPr>
              <a:t>RG </a:t>
            </a:r>
            <a:r>
              <a:rPr sz="1600" dirty="0"/>
              <a:t>detector family H</a:t>
            </a:r>
            <a:r>
              <a:rPr lang="fr-FR" sz="1600" dirty="0"/>
              <a:t>x</a:t>
            </a:r>
            <a:r>
              <a:rPr sz="1600" dirty="0"/>
              <a:t>RG: </a:t>
            </a:r>
            <a:endParaRPr lang="fr-FR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sz="1600" dirty="0">
                <a:solidFill>
                  <a:srgbClr val="00B050"/>
                </a:solidFill>
              </a:rPr>
              <a:t>high TRL </a:t>
            </a:r>
            <a:r>
              <a:rPr sz="1600" dirty="0"/>
              <a:t>and space heritage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sz="1600" dirty="0">
                <a:solidFill>
                  <a:srgbClr val="00B050"/>
                </a:solidFill>
              </a:rPr>
              <a:t>optimized for low-signal detection</a:t>
            </a:r>
            <a:r>
              <a:rPr lang="fr-FR" sz="1600" dirty="0">
                <a:solidFill>
                  <a:srgbClr val="00B050"/>
                </a:solidFill>
              </a:rPr>
              <a:t> </a:t>
            </a:r>
            <a:r>
              <a:rPr lang="fr-FR" sz="1600" dirty="0"/>
              <a:t>and long </a:t>
            </a:r>
            <a:r>
              <a:rPr lang="en-US" sz="1600" dirty="0"/>
              <a:t>integration</a:t>
            </a:r>
            <a:r>
              <a:rPr lang="fr-FR" sz="1600" dirty="0"/>
              <a:t> time</a:t>
            </a:r>
            <a:endParaRPr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Key parameters to be assessed: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sz="1600" dirty="0"/>
              <a:t>Readout noise</a:t>
            </a:r>
            <a:endParaRPr lang="fr-FR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Dark current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sz="1600" dirty="0"/>
              <a:t>Full well depth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Linearity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sz="1600" dirty="0"/>
              <a:t>Readout speed</a:t>
            </a:r>
            <a:endParaRPr lang="fr-FR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Pedestal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…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07EBA8-F271-4F11-A381-34DCE1F97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0D82-686C-4932-A110-A7E08A324C60}" type="slidenum">
              <a:rPr lang="en-US" smtClean="0"/>
              <a:t>4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D888B2-FCE5-4FC0-BD13-7A7A0C641081}"/>
              </a:ext>
            </a:extLst>
          </p:cNvPr>
          <p:cNvSpPr/>
          <p:nvPr/>
        </p:nvSpPr>
        <p:spPr>
          <a:xfrm>
            <a:off x="6087035" y="2878843"/>
            <a:ext cx="5988424" cy="18158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Instrument/mission-specific constraints: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Limited power </a:t>
            </a:r>
            <a:r>
              <a:rPr lang="en-US" sz="1600" dirty="0">
                <a:sym typeface="Wingdings" panose="05000000000000000000" pitchFamily="2" charset="2"/>
              </a:rPr>
              <a:t> Passive thermal control (85-95K)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Extreme signal dynamics </a:t>
            </a:r>
            <a:r>
              <a:rPr lang="en-US" sz="1600" dirty="0">
                <a:sym typeface="Wingdings" panose="05000000000000000000" pitchFamily="2" charset="2"/>
              </a:rPr>
              <a:t> Variable integration time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Radiation-induced transients </a:t>
            </a:r>
            <a:r>
              <a:rPr lang="en-US" sz="1600" dirty="0">
                <a:sym typeface="Wingdings" panose="05000000000000000000" pitchFamily="2" charset="2"/>
              </a:rPr>
              <a:t> </a:t>
            </a:r>
            <a:r>
              <a:rPr lang="en-US" sz="1600" dirty="0"/>
              <a:t>On-board despiking requiring short time integration (100 </a:t>
            </a:r>
            <a:r>
              <a:rPr lang="en-US" sz="1600" dirty="0" err="1"/>
              <a:t>ms</a:t>
            </a:r>
            <a:r>
              <a:rPr lang="en-US" sz="1600" dirty="0"/>
              <a:t> or less)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Very limited data volume </a:t>
            </a:r>
            <a:r>
              <a:rPr lang="en-US" sz="1600" dirty="0">
                <a:sym typeface="Wingdings" panose="05000000000000000000" pitchFamily="2" charset="2"/>
              </a:rPr>
              <a:t> </a:t>
            </a:r>
            <a:r>
              <a:rPr lang="en-US" sz="1600" dirty="0"/>
              <a:t>Windowing, spectral and spatial binning functionalities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A56A010-DE08-4EBE-A38A-294BF05BBE3C}"/>
              </a:ext>
            </a:extLst>
          </p:cNvPr>
          <p:cNvSpPr txBox="1"/>
          <p:nvPr/>
        </p:nvSpPr>
        <p:spPr>
          <a:xfrm>
            <a:off x="5726219" y="3418941"/>
            <a:ext cx="354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275348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Teledyne detector selection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06769"/>
            <a:ext cx="9175376" cy="477019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/>
              <a:t>Chroma</a:t>
            </a:r>
            <a:r>
              <a:rPr lang="fr-FR" sz="1600" dirty="0"/>
              <a:t> </a:t>
            </a:r>
            <a:r>
              <a:rPr lang="en-US" sz="1600" dirty="0"/>
              <a:t>first candidate but eventually </a:t>
            </a:r>
            <a:r>
              <a:rPr lang="en-US" sz="1600" dirty="0">
                <a:solidFill>
                  <a:srgbClr val="FF0000"/>
                </a:solidFill>
              </a:rPr>
              <a:t>excluded</a:t>
            </a:r>
            <a:r>
              <a:rPr lang="en-US" sz="1600" dirty="0"/>
              <a:t> because of the </a:t>
            </a:r>
            <a:r>
              <a:rPr lang="en-US" sz="1600" dirty="0">
                <a:solidFill>
                  <a:srgbClr val="FF0000"/>
                </a:solidFill>
              </a:rPr>
              <a:t>pedestal </a:t>
            </a:r>
            <a:r>
              <a:rPr lang="en-US" sz="1600" dirty="0"/>
              <a:t>and low TRL</a:t>
            </a: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>
                <a:solidFill>
                  <a:srgbClr val="00B050"/>
                </a:solidFill>
              </a:rPr>
              <a:t>Teledyne</a:t>
            </a:r>
            <a:r>
              <a:rPr lang="fr-FR" sz="1600" dirty="0">
                <a:solidFill>
                  <a:srgbClr val="00B050"/>
                </a:solidFill>
              </a:rPr>
              <a:t>/</a:t>
            </a:r>
            <a:r>
              <a:rPr sz="1600" dirty="0">
                <a:solidFill>
                  <a:srgbClr val="00B050"/>
                </a:solidFill>
              </a:rPr>
              <a:t>H</a:t>
            </a:r>
            <a:r>
              <a:rPr lang="fr-FR" sz="1600" dirty="0">
                <a:solidFill>
                  <a:srgbClr val="00B050"/>
                </a:solidFill>
              </a:rPr>
              <a:t>1</a:t>
            </a:r>
            <a:r>
              <a:rPr sz="1600" dirty="0">
                <a:solidFill>
                  <a:srgbClr val="00B050"/>
                </a:solidFill>
              </a:rPr>
              <a:t>RG </a:t>
            </a:r>
            <a:r>
              <a:rPr sz="1600" dirty="0"/>
              <a:t>detector family H</a:t>
            </a:r>
            <a:r>
              <a:rPr lang="fr-FR" sz="1600" dirty="0"/>
              <a:t>x</a:t>
            </a:r>
            <a:r>
              <a:rPr sz="1600" dirty="0"/>
              <a:t>RG: </a:t>
            </a:r>
            <a:endParaRPr lang="fr-FR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sz="1600" dirty="0">
                <a:solidFill>
                  <a:srgbClr val="00B050"/>
                </a:solidFill>
              </a:rPr>
              <a:t>high TRL </a:t>
            </a:r>
            <a:r>
              <a:rPr sz="1600" dirty="0"/>
              <a:t>and space heritage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B050"/>
                </a:solidFill>
              </a:rPr>
              <a:t>optimized for low-signal detection </a:t>
            </a:r>
            <a:r>
              <a:rPr lang="fr-FR" sz="1600" dirty="0"/>
              <a:t>and long </a:t>
            </a:r>
            <a:r>
              <a:rPr lang="en-US" sz="1600" dirty="0"/>
              <a:t>integration</a:t>
            </a:r>
            <a:r>
              <a:rPr lang="fr-FR" sz="1600" dirty="0"/>
              <a:t> time</a:t>
            </a:r>
            <a:endParaRPr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sz="1600" b="1" dirty="0"/>
              <a:t>Key </a:t>
            </a:r>
            <a:r>
              <a:rPr lang="en-US" sz="1600" b="1" dirty="0"/>
              <a:t>parameters to select FS and FM</a:t>
            </a:r>
            <a:r>
              <a:rPr sz="1600" b="1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sz="1600" dirty="0"/>
              <a:t>Readout noise</a:t>
            </a:r>
            <a:endParaRPr lang="fr-FR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Dark current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sz="1600" dirty="0"/>
              <a:t>Full well depth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sz="1600" dirty="0"/>
              <a:t>Dynamic range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sz="1600" dirty="0"/>
              <a:t>Readout speed</a:t>
            </a:r>
            <a:endParaRPr lang="fr-FR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Pedestal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Radiation dose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807EBA8-F271-4F11-A381-34DCE1F97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0D82-686C-4932-A110-A7E08A324C60}" type="slidenum">
              <a:rPr lang="en-US" smtClean="0"/>
              <a:t>5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D888B2-FCE5-4FC0-BD13-7A7A0C641081}"/>
              </a:ext>
            </a:extLst>
          </p:cNvPr>
          <p:cNvSpPr/>
          <p:nvPr/>
        </p:nvSpPr>
        <p:spPr>
          <a:xfrm>
            <a:off x="6087035" y="2878843"/>
            <a:ext cx="5988424" cy="18158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Instrument/mission-specific constraints: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Limited power </a:t>
            </a:r>
            <a:r>
              <a:rPr lang="en-US" sz="1600" dirty="0">
                <a:sym typeface="Wingdings" panose="05000000000000000000" pitchFamily="2" charset="2"/>
              </a:rPr>
              <a:t> Passive thermal control (85-95K)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Extreme signal dynamics </a:t>
            </a:r>
            <a:r>
              <a:rPr lang="en-US" sz="1600" dirty="0">
                <a:sym typeface="Wingdings" panose="05000000000000000000" pitchFamily="2" charset="2"/>
              </a:rPr>
              <a:t> Variable integration time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Radiation-induced transients </a:t>
            </a:r>
            <a:r>
              <a:rPr lang="en-US" sz="1600" dirty="0">
                <a:sym typeface="Wingdings" panose="05000000000000000000" pitchFamily="2" charset="2"/>
              </a:rPr>
              <a:t> </a:t>
            </a:r>
            <a:r>
              <a:rPr lang="en-US" sz="1600" dirty="0"/>
              <a:t>On-board despiking requiring short time integration (100 </a:t>
            </a:r>
            <a:r>
              <a:rPr lang="en-US" sz="1600" dirty="0" err="1"/>
              <a:t>ms</a:t>
            </a:r>
            <a:r>
              <a:rPr lang="en-US" sz="1600" dirty="0"/>
              <a:t> or less)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Very limited data volume </a:t>
            </a:r>
            <a:r>
              <a:rPr lang="en-US" sz="1600" dirty="0">
                <a:sym typeface="Wingdings" panose="05000000000000000000" pitchFamily="2" charset="2"/>
              </a:rPr>
              <a:t> </a:t>
            </a:r>
            <a:r>
              <a:rPr lang="en-US" sz="1600" dirty="0"/>
              <a:t>Windowing, spectral and spatial binning functionalities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B2095F7-2F7B-4D52-AEF5-044439014DB0}"/>
              </a:ext>
            </a:extLst>
          </p:cNvPr>
          <p:cNvPicPr/>
          <p:nvPr/>
        </p:nvPicPr>
        <p:blipFill rotWithShape="1">
          <a:blip r:embed="rId2"/>
          <a:srcRect r="49788"/>
          <a:stretch/>
        </p:blipFill>
        <p:spPr>
          <a:xfrm>
            <a:off x="41230" y="2567353"/>
            <a:ext cx="5988424" cy="41136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4F26106-A42C-46DD-BE67-06028E730401}"/>
              </a:ext>
            </a:extLst>
          </p:cNvPr>
          <p:cNvSpPr txBox="1"/>
          <p:nvPr/>
        </p:nvSpPr>
        <p:spPr>
          <a:xfrm>
            <a:off x="5726219" y="3418941"/>
            <a:ext cx="354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568099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Main </a:t>
            </a:r>
            <a:r>
              <a:rPr lang="en-US" b="1" dirty="0"/>
              <a:t>data</a:t>
            </a:r>
            <a:r>
              <a:rPr b="1" dirty="0"/>
              <a:t> </a:t>
            </a:r>
            <a:r>
              <a:rPr lang="en-US" b="1" dirty="0"/>
              <a:t>a</a:t>
            </a:r>
            <a:r>
              <a:rPr b="1" dirty="0"/>
              <a:t>cquisition </a:t>
            </a:r>
            <a:r>
              <a:rPr lang="en-US" b="1" dirty="0"/>
              <a:t>strategies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06769"/>
            <a:ext cx="10515600" cy="202223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dirty="0"/>
              <a:t>Correlated Double Sampling (CDS)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dirty="0"/>
              <a:t>Series of short sub-integrations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dirty="0"/>
              <a:t>Windowed readout </a:t>
            </a:r>
            <a:r>
              <a:rPr lang="fr-FR" dirty="0"/>
              <a:t>(800 or </a:t>
            </a:r>
            <a:r>
              <a:rPr lang="fr-FR" dirty="0" err="1"/>
              <a:t>less</a:t>
            </a:r>
            <a:r>
              <a:rPr lang="fr-FR" dirty="0"/>
              <a:t> pixels) </a:t>
            </a:r>
            <a:r>
              <a:rPr dirty="0"/>
              <a:t>for optimized duty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Readout modes resulting from trade-offs between noise, saturation, integration time and duty cycle (see next slides)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7A49D76-4E09-4DB9-A436-DA2EC5801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0D82-686C-4932-A110-A7E08A324C60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Focal Plane</a:t>
            </a:r>
            <a:r>
              <a:rPr b="1" dirty="0"/>
              <a:t> Electronics </a:t>
            </a:r>
            <a:r>
              <a:rPr lang="fr-FR" b="1" dirty="0"/>
              <a:t>(FPE) &amp; r</a:t>
            </a:r>
            <a:r>
              <a:rPr b="1" dirty="0" err="1"/>
              <a:t>eadout</a:t>
            </a:r>
            <a:r>
              <a:rPr lang="fr-FR" b="1" dirty="0"/>
              <a:t> modes</a:t>
            </a:r>
            <a:endParaRPr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06769"/>
            <a:ext cx="10972800" cy="5214572"/>
          </a:xfrm>
        </p:spPr>
        <p:txBody>
          <a:bodyPr>
            <a:noAutofit/>
          </a:bodyPr>
          <a:lstStyle/>
          <a:p>
            <a:pPr marL="285750" indent="-457200" algn="just">
              <a:buFont typeface="Arial" panose="020B0604020202020204" pitchFamily="34" charset="0"/>
              <a:buChar char="•"/>
            </a:pPr>
            <a:r>
              <a:rPr lang="en-US" sz="1600" dirty="0"/>
              <a:t>The </a:t>
            </a:r>
            <a:r>
              <a:rPr lang="en-US" sz="1600" b="1" dirty="0"/>
              <a:t>Focal Plane Electronics (FPE) </a:t>
            </a:r>
            <a:r>
              <a:rPr lang="en-US" sz="1600" dirty="0"/>
              <a:t>performs spatial windowing by reading a selectable number of detector rows and converting the video signal into digital numbers</a:t>
            </a:r>
            <a:endParaRPr sz="1600" dirty="0"/>
          </a:p>
          <a:p>
            <a:pPr marL="285750" indent="-457200" algn="just">
              <a:buFont typeface="Arial" panose="020B0604020202020204" pitchFamily="34" charset="0"/>
              <a:buChar char="•"/>
            </a:pPr>
            <a:r>
              <a:rPr lang="en-US" sz="1600" dirty="0"/>
              <a:t>Readout of the MAJIS detectors is performed by a SIDECAR ASIC (heritage Euclid/NISP), with a set of </a:t>
            </a:r>
            <a:r>
              <a:rPr lang="en-US" sz="1600" b="1" dirty="0" err="1"/>
              <a:t>microcodes</a:t>
            </a:r>
            <a:r>
              <a:rPr lang="en-US" sz="1600" dirty="0"/>
              <a:t> provided by Teledyne as the starting base for MAJIS specific developments</a:t>
            </a:r>
          </a:p>
          <a:p>
            <a:pPr marL="285750" indent="-457200" algn="just">
              <a:buFont typeface="Arial" panose="020B0604020202020204" pitchFamily="34" charset="0"/>
              <a:buChar char="•"/>
            </a:pPr>
            <a:r>
              <a:rPr sz="1600" b="1" dirty="0"/>
              <a:t>Readout modes:</a:t>
            </a:r>
            <a:endParaRPr lang="fr-FR" sz="1600" b="1" dirty="0"/>
          </a:p>
          <a:p>
            <a:pPr marL="742950" lvl="1" indent="-457200" algn="just">
              <a:buFont typeface="Wingdings" panose="05000000000000000000" pitchFamily="2" charset="2"/>
              <a:buChar char="Ø"/>
            </a:pPr>
            <a:r>
              <a:rPr lang="en-US" sz="1600" dirty="0"/>
              <a:t>H1RG Detector Readout: uses 16 parallel channels; standard astrophysics </a:t>
            </a:r>
            <a:r>
              <a:rPr lang="en-US" sz="1600" b="1" dirty="0"/>
              <a:t>readout at 100 kHz </a:t>
            </a:r>
            <a:r>
              <a:rPr lang="en-US" sz="1600" dirty="0"/>
              <a:t>with </a:t>
            </a:r>
            <a:r>
              <a:rPr lang="en-US" sz="1600" b="1" dirty="0"/>
              <a:t>16-bit ADC </a:t>
            </a:r>
            <a:r>
              <a:rPr lang="en-US" sz="1600" dirty="0"/>
              <a:t>to</a:t>
            </a:r>
            <a:r>
              <a:rPr lang="en-US" sz="1600" b="1" dirty="0"/>
              <a:t> </a:t>
            </a:r>
            <a:r>
              <a:rPr lang="en-US" sz="1600" dirty="0"/>
              <a:t>achieve </a:t>
            </a:r>
            <a:r>
              <a:rPr lang="en-US" sz="1600" b="1" dirty="0"/>
              <a:t>lowest noise</a:t>
            </a:r>
          </a:p>
          <a:p>
            <a:pPr marL="742950" lvl="1" indent="-457200" algn="just">
              <a:buFont typeface="Wingdings" panose="05000000000000000000" pitchFamily="2" charset="2"/>
              <a:buChar char="Ø"/>
            </a:pPr>
            <a:r>
              <a:rPr lang="en-US" sz="1600" b="1" dirty="0"/>
              <a:t>CDS </a:t>
            </a:r>
            <a:r>
              <a:rPr lang="en-US" sz="1600" dirty="0"/>
              <a:t>consists in reading out the detector twice: one readout is performed for each line immediately after reset (“reset-read” readout) </a:t>
            </a:r>
            <a:r>
              <a:rPr lang="en-US" sz="1600" b="1" dirty="0">
                <a:solidFill>
                  <a:srgbClr val="00B050"/>
                </a:solidFill>
              </a:rPr>
              <a:t>to get the lowest readout noise</a:t>
            </a:r>
            <a:r>
              <a:rPr lang="en-US" sz="1600" dirty="0"/>
              <a:t>. The second readout is initiated after an interval corresponding to the integration time. Signal = second minus first; minimum integration time 717 </a:t>
            </a:r>
            <a:r>
              <a:rPr lang="en-US" sz="1600" dirty="0" err="1"/>
              <a:t>ms</a:t>
            </a:r>
            <a:r>
              <a:rPr lang="en-US" sz="1600" dirty="0"/>
              <a:t> (full detector), 560 </a:t>
            </a:r>
            <a:r>
              <a:rPr lang="en-US" sz="1600" dirty="0" err="1"/>
              <a:t>ms</a:t>
            </a:r>
            <a:r>
              <a:rPr lang="en-US" sz="1600" dirty="0"/>
              <a:t> (MAJIS FOV) </a:t>
            </a:r>
          </a:p>
          <a:p>
            <a:pPr marL="742950" lvl="2" algn="just"/>
            <a:r>
              <a:rPr lang="en-US" sz="1600" dirty="0">
                <a:sym typeface="Wingdings" panose="05000000000000000000" pitchFamily="2" charset="2"/>
              </a:rPr>
              <a:t> </a:t>
            </a:r>
            <a:r>
              <a:rPr lang="en-US" sz="1600" b="1" dirty="0">
                <a:solidFill>
                  <a:srgbClr val="00B050"/>
                </a:solidFill>
              </a:rPr>
              <a:t>100 kHz CDS solution</a:t>
            </a:r>
            <a:r>
              <a:rPr lang="en-US" sz="1600" b="1" dirty="0"/>
              <a:t> </a:t>
            </a:r>
            <a:r>
              <a:rPr lang="en-US" sz="1600" dirty="0"/>
              <a:t>selected</a:t>
            </a:r>
            <a:r>
              <a:rPr lang="en-US" sz="1600" b="1" dirty="0"/>
              <a:t> </a:t>
            </a:r>
            <a:r>
              <a:rPr lang="en-US" sz="1600" dirty="0"/>
              <a:t>for</a:t>
            </a:r>
            <a:r>
              <a:rPr lang="en-US" sz="1600" b="1" dirty="0">
                <a:solidFill>
                  <a:srgbClr val="00B050"/>
                </a:solidFill>
              </a:rPr>
              <a:t> MAJIS long integration times</a:t>
            </a:r>
            <a:endParaRPr lang="en-US" sz="1600" dirty="0">
              <a:solidFill>
                <a:srgbClr val="00B050"/>
              </a:solidFill>
            </a:endParaRPr>
          </a:p>
          <a:p>
            <a:pPr marL="742950" lvl="1" indent="-457200" algn="just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FF0000"/>
                </a:solidFill>
              </a:rPr>
              <a:t>Fast Readout Challenge</a:t>
            </a:r>
            <a:r>
              <a:rPr lang="en-US" sz="1600" b="1" dirty="0"/>
              <a:t>:</a:t>
            </a:r>
            <a:r>
              <a:rPr lang="en-US" sz="1600" dirty="0"/>
              <a:t> Initial “Fast” mode at 5 MHz met timing requirements (&lt;15 </a:t>
            </a:r>
            <a:r>
              <a:rPr lang="en-US" sz="1600" dirty="0" err="1"/>
              <a:t>ms</a:t>
            </a:r>
            <a:r>
              <a:rPr lang="en-US" sz="1600" dirty="0"/>
              <a:t>/frame) but had higher noise and was </a:t>
            </a:r>
            <a:r>
              <a:rPr lang="en-US" sz="1600" b="1" dirty="0">
                <a:solidFill>
                  <a:srgbClr val="FF0000"/>
                </a:solidFill>
              </a:rPr>
              <a:t>unreliable at 90 K</a:t>
            </a:r>
            <a:endParaRPr lang="fr-FR" sz="1600" b="1" dirty="0">
              <a:solidFill>
                <a:srgbClr val="FF0000"/>
              </a:solidFill>
            </a:endParaRPr>
          </a:p>
          <a:p>
            <a:pPr marL="742950" lvl="1" indent="-457200" algn="just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00B050"/>
                </a:solidFill>
              </a:rPr>
              <a:t>1 MHz CDS solution</a:t>
            </a:r>
            <a:r>
              <a:rPr lang="en-US" sz="1600" b="1" dirty="0"/>
              <a:t>:</a:t>
            </a:r>
            <a:r>
              <a:rPr lang="en-US" sz="1600" dirty="0"/>
              <a:t> Teledyne + MAJIS developed reliable 1 MHz readout with CDS; integration times 71.7 </a:t>
            </a:r>
            <a:r>
              <a:rPr lang="en-US" sz="1600" dirty="0" err="1"/>
              <a:t>ms</a:t>
            </a:r>
            <a:r>
              <a:rPr lang="en-US" sz="1600" dirty="0"/>
              <a:t> (full) / 56 </a:t>
            </a:r>
            <a:r>
              <a:rPr lang="en-US" sz="1600" dirty="0" err="1"/>
              <a:t>ms</a:t>
            </a:r>
            <a:r>
              <a:rPr lang="en-US" sz="1600" dirty="0"/>
              <a:t> (MAJIS FOV</a:t>
            </a:r>
            <a:r>
              <a:rPr lang="en-US" sz="1600" b="1" dirty="0">
                <a:solidFill>
                  <a:srgbClr val="00B050"/>
                </a:solidFill>
              </a:rPr>
              <a:t>), satisfying MAJIS short sub-integration constraints</a:t>
            </a:r>
          </a:p>
          <a:p>
            <a:pPr marL="742950" lvl="1" indent="-457200" algn="just">
              <a:buFont typeface="Wingdings" panose="05000000000000000000" pitchFamily="2" charset="2"/>
              <a:buChar char="Ø"/>
            </a:pPr>
            <a:r>
              <a:rPr lang="en-US" sz="1600" dirty="0"/>
              <a:t>To support the higher sampling rate, </a:t>
            </a:r>
            <a:r>
              <a:rPr lang="en-US" sz="1600" b="1" dirty="0"/>
              <a:t>ADC resolution is reduced from 16 bits to 12 bits</a:t>
            </a:r>
            <a:r>
              <a:rPr lang="en-US" sz="1600" dirty="0"/>
              <a:t> per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/>
              <a:t>channel </a:t>
            </a:r>
            <a:endParaRPr lang="fr-FR" sz="16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37403E0-26BD-4E72-A165-1122CD3A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0D82-686C-4932-A110-A7E08A324C60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9D2EC2-1E69-4536-B3AF-2694F8914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CDS issues and mitigations (1)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A133175-4FB2-426F-9615-8D2B0230D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835" y="1188387"/>
            <a:ext cx="5888176" cy="333558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A58A6C4-8B7B-45EA-B5E3-A20ED7F18DAC}"/>
              </a:ext>
            </a:extLst>
          </p:cNvPr>
          <p:cNvSpPr txBox="1"/>
          <p:nvPr/>
        </p:nvSpPr>
        <p:spPr>
          <a:xfrm>
            <a:off x="832338" y="182880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A2DE93C-504C-4DE6-99DF-1DA7AB6E7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25" y="1378005"/>
            <a:ext cx="565052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CDS readout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digital range must match detector analog range</a:t>
            </a:r>
            <a:endParaRPr lang="en-US" altLang="en-US" sz="1600" dirty="0">
              <a:latin typeface="Arial" panose="020B0604020202020204" pitchFamily="34" charset="0"/>
            </a:endParaRPr>
          </a:p>
          <a:p>
            <a:pPr marL="742950" lvl="1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offset bias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en-US" altLang="en-US" sz="1600" dirty="0">
                <a:latin typeface="Arial" panose="020B0604020202020204" pitchFamily="34" charset="0"/>
              </a:rPr>
              <a:t>~30% full well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ensures all values positive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During detector characterization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offset bias tuned to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minimize readout noise </a:t>
            </a:r>
            <a:r>
              <a:rPr kumimoji="0" lang="en-US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while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maintaining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good dynamic range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In-flight adjustment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bias can be changed via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telemetry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 handle electronic drift in Jupiter’s environment.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2116B1-720E-4694-B73C-487640DC8583}"/>
              </a:ext>
            </a:extLst>
          </p:cNvPr>
          <p:cNvSpPr/>
          <p:nvPr/>
        </p:nvSpPr>
        <p:spPr>
          <a:xfrm>
            <a:off x="9231923" y="1477834"/>
            <a:ext cx="2702169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IR FM detector at 75 K Integration time of 800 </a:t>
            </a:r>
            <a:r>
              <a:rPr lang="en-US" sz="1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ms</a:t>
            </a:r>
            <a:endParaRPr lang="en-US" sz="1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100 kHz readout </a:t>
            </a:r>
            <a:endParaRPr lang="en-US" sz="14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2C2F2C-618D-46E0-8F39-ACD77E7B0DCF}"/>
              </a:ext>
            </a:extLst>
          </p:cNvPr>
          <p:cNvSpPr/>
          <p:nvPr/>
        </p:nvSpPr>
        <p:spPr>
          <a:xfrm rot="16200000">
            <a:off x="5829424" y="2501390"/>
            <a:ext cx="10855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Signal (DN)</a:t>
            </a:r>
            <a:endParaRPr lang="en-US" sz="1400" dirty="0"/>
          </a:p>
        </p:txBody>
      </p:sp>
      <p:sp>
        <p:nvSpPr>
          <p:cNvPr id="15" name="Espace réservé du numéro de diapositive 3">
            <a:extLst>
              <a:ext uri="{FF2B5EF4-FFF2-40B4-BE49-F238E27FC236}">
                <a16:creationId xmlns:a16="http://schemas.microsoft.com/office/drawing/2014/main" id="{A938D9EB-AF07-4578-888E-CBC171064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09186" y="4378168"/>
            <a:ext cx="1113692" cy="289447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Pixel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482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9D2EC2-1E69-4536-B3AF-2694F8914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CDS issues and mitigations (2)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A58A6C4-8B7B-45EA-B5E3-A20ED7F18DAC}"/>
              </a:ext>
            </a:extLst>
          </p:cNvPr>
          <p:cNvSpPr txBox="1"/>
          <p:nvPr/>
        </p:nvSpPr>
        <p:spPr>
          <a:xfrm>
            <a:off x="832338" y="1828800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172003D1-3C8C-4058-BD5A-110E657D4C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24024"/>
            <a:ext cx="754966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Low signal levels: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First and second readouts produce signals much larger than the actual measured signal and readout noise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Subtraction sensitivity: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Minor variations in readout efficiency can strongly affect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precision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Impact on accuracy: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Differences between readouts </a:t>
            </a:r>
            <a:r>
              <a:rPr lang="en-US" altLang="en-US" sz="1600" dirty="0">
                <a:latin typeface="Arial" panose="020B0604020202020204" pitchFamily="34" charset="0"/>
              </a:rPr>
              <a:t>are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also observed and affect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measurement accuracy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after CDS subtraction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416F7596-5DBE-4AED-BF0E-B12588EB9B4F}"/>
              </a:ext>
            </a:extLst>
          </p:cNvPr>
          <p:cNvGrpSpPr/>
          <p:nvPr/>
        </p:nvGrpSpPr>
        <p:grpSpPr>
          <a:xfrm>
            <a:off x="7262052" y="3931647"/>
            <a:ext cx="4812616" cy="2689694"/>
            <a:chOff x="152399" y="3339534"/>
            <a:chExt cx="5994796" cy="3436403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97E4018D-36D1-4697-8084-E12BBD86CE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442" r="49752"/>
            <a:stretch/>
          </p:blipFill>
          <p:spPr>
            <a:xfrm>
              <a:off x="152399" y="3339534"/>
              <a:ext cx="5994796" cy="343640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A8F8DF4-6CBA-405C-A9C5-B54A51995192}"/>
                </a:ext>
              </a:extLst>
            </p:cNvPr>
            <p:cNvSpPr/>
            <p:nvPr/>
          </p:nvSpPr>
          <p:spPr>
            <a:xfrm>
              <a:off x="2063495" y="5472421"/>
              <a:ext cx="2516014" cy="3502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000" b="1" dirty="0">
                  <a:solidFill>
                    <a:srgbClr val="FF0000"/>
                  </a:solidFill>
                  <a:latin typeface="+mj-lt"/>
                </a:rPr>
                <a:t>Dark before row correction</a:t>
              </a:r>
              <a:endParaRPr lang="en-US" sz="1000" b="1" dirty="0">
                <a:solidFill>
                  <a:srgbClr val="FF0000"/>
                </a:solidFill>
                <a:latin typeface="+mj-lt"/>
              </a:endParaRPr>
            </a:p>
          </p:txBody>
        </p: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95C49235-50CE-4987-864C-C590F7672BF9}"/>
                </a:ext>
              </a:extLst>
            </p:cNvPr>
            <p:cNvCxnSpPr/>
            <p:nvPr/>
          </p:nvCxnSpPr>
          <p:spPr>
            <a:xfrm>
              <a:off x="2214780" y="6096389"/>
              <a:ext cx="435982" cy="0"/>
            </a:xfrm>
            <a:prstGeom prst="line">
              <a:avLst/>
            </a:prstGeom>
            <a:ln w="381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F5D92AC-DBC5-4C35-B7F0-2C696F38F260}"/>
                </a:ext>
              </a:extLst>
            </p:cNvPr>
            <p:cNvSpPr/>
            <p:nvPr/>
          </p:nvSpPr>
          <p:spPr>
            <a:xfrm>
              <a:off x="2666864" y="5900515"/>
              <a:ext cx="3070593" cy="3502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b="1" dirty="0">
                  <a:solidFill>
                    <a:srgbClr val="0066FF"/>
                  </a:solidFill>
                  <a:latin typeface="+mj-lt"/>
                </a:rPr>
                <a:t>Average of the 8 reference pixels 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6D5325A-A698-43F4-8040-5E303B53475A}"/>
                </a:ext>
              </a:extLst>
            </p:cNvPr>
            <p:cNvSpPr/>
            <p:nvPr/>
          </p:nvSpPr>
          <p:spPr>
            <a:xfrm>
              <a:off x="2063495" y="5704492"/>
              <a:ext cx="2358514" cy="3502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000" b="1" dirty="0">
                  <a:solidFill>
                    <a:srgbClr val="00B050"/>
                  </a:solidFill>
                  <a:latin typeface="+mj-lt"/>
                </a:rPr>
                <a:t>Dark after row correction</a:t>
              </a:r>
              <a:endParaRPr lang="en-US" sz="1000" b="1" dirty="0">
                <a:solidFill>
                  <a:srgbClr val="00B050"/>
                </a:solidFill>
                <a:latin typeface="+mj-lt"/>
              </a:endParaRPr>
            </a:p>
          </p:txBody>
        </p:sp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7058F4D3-04BA-4884-B021-DA9242E88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504" y="3195475"/>
            <a:ext cx="2577224" cy="268969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C19BD65-D1BB-4E16-A951-6E5C93D2888E}"/>
              </a:ext>
            </a:extLst>
          </p:cNvPr>
          <p:cNvSpPr/>
          <p:nvPr/>
        </p:nvSpPr>
        <p:spPr>
          <a:xfrm>
            <a:off x="603064" y="3510303"/>
            <a:ext cx="3750694" cy="1569660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solidFill>
                  <a:srgbClr val="00B050"/>
                </a:solidFill>
                <a:latin typeface="+mj-lt"/>
              </a:rPr>
              <a:t>Row Correction</a:t>
            </a:r>
            <a:r>
              <a:rPr lang="en-US" sz="1600" dirty="0">
                <a:latin typeface="+mj-lt"/>
              </a:rPr>
              <a:t>: averaging values from the 8 non-connected physical pixels at the beginning and end of a row, then subtracting this average from the actual signal for connected pixels in the same row </a:t>
            </a:r>
          </a:p>
        </p:txBody>
      </p:sp>
      <p:sp>
        <p:nvSpPr>
          <p:cNvPr id="22" name="Flèche : droite 21">
            <a:extLst>
              <a:ext uri="{FF2B5EF4-FFF2-40B4-BE49-F238E27FC236}">
                <a16:creationId xmlns:a16="http://schemas.microsoft.com/office/drawing/2014/main" id="{1D9581C6-D3AF-4109-B0D6-1875B3A6B86B}"/>
              </a:ext>
            </a:extLst>
          </p:cNvPr>
          <p:cNvSpPr/>
          <p:nvPr/>
        </p:nvSpPr>
        <p:spPr>
          <a:xfrm rot="5400000">
            <a:off x="2168533" y="3126289"/>
            <a:ext cx="376518" cy="290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197FD18D-F731-40F4-8C39-002E62B5B4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2" r="2661"/>
          <a:stretch/>
        </p:blipFill>
        <p:spPr>
          <a:xfrm>
            <a:off x="7597965" y="1284425"/>
            <a:ext cx="4476703" cy="241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802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E6F74FDD-80A5-441F-9BF7-7D7E98775678}" vid="{E61322D0-2A8E-417C-AA83-0EF6D37D72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4480</TotalTime>
  <Words>1692</Words>
  <Application>Microsoft Office PowerPoint</Application>
  <PresentationFormat>Grand écran</PresentationFormat>
  <Paragraphs>197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SimSun</vt:lpstr>
      <vt:lpstr>Arial</vt:lpstr>
      <vt:lpstr>Calibri</vt:lpstr>
      <vt:lpstr>Courier New</vt:lpstr>
      <vt:lpstr>Times New Roman</vt:lpstr>
      <vt:lpstr>Wingdings</vt:lpstr>
      <vt:lpstr>Office Theme</vt:lpstr>
      <vt:lpstr>  H1RG readout procedures for MAJIS, the VIS-IR imaging spectrometer of JUICE: description and impact on instrument performance </vt:lpstr>
      <vt:lpstr>Detector Drivers</vt:lpstr>
      <vt:lpstr>Teledyne detector selection</vt:lpstr>
      <vt:lpstr>Teledyne detector selection</vt:lpstr>
      <vt:lpstr>Teledyne detector selection</vt:lpstr>
      <vt:lpstr>Main data acquisition strategies</vt:lpstr>
      <vt:lpstr>Focal Plane Electronics (FPE) &amp; readout modes</vt:lpstr>
      <vt:lpstr>CDS issues and mitigations (1)</vt:lpstr>
      <vt:lpstr>CDS issues and mitigations (2)</vt:lpstr>
      <vt:lpstr>CDS issues and mitigations (3)</vt:lpstr>
      <vt:lpstr>Chronogram at 1 MHz of an acquisition constituted of 4 sub-frames with an integration time tint</vt:lpstr>
      <vt:lpstr>CDS issues and mitigations (4)</vt:lpstr>
      <vt:lpstr>Overview of the data on-board pipeline as a function of the electronic units involved in the processing</vt:lpstr>
      <vt:lpstr>MAJIS case study</vt:lpstr>
      <vt:lpstr>Detector Characterization</vt:lpstr>
      <vt:lpstr>Detector performance at 18 µm pixel</vt:lpstr>
      <vt:lpstr>In-flight Calibration &amp; Performance</vt:lpstr>
      <vt:lpstr>Lessons Learned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Blala</dc:title>
  <dc:creator>cdumesni</dc:creator>
  <cp:lastModifiedBy>fpoulet</cp:lastModifiedBy>
  <cp:revision>89</cp:revision>
  <dcterms:created xsi:type="dcterms:W3CDTF">2023-09-20T09:37:13Z</dcterms:created>
  <dcterms:modified xsi:type="dcterms:W3CDTF">2026-03-11T08:48:18Z</dcterms:modified>
</cp:coreProperties>
</file>