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9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33.jpg" ContentType="image/jpeg"/>
  <Override PartName="/ppt/notesSlides/notesSlide5.xml" ContentType="application/vnd.openxmlformats-officedocument.presentationml.notesSlide+xml"/>
  <Override PartName="/ppt/media/image54.jpg" ContentType="image/jpeg"/>
  <Override PartName="/ppt/media/image55.jpg" ContentType="image/jpeg"/>
  <Override PartName="/ppt/media/image5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393" r:id="rId3"/>
    <p:sldId id="427" r:id="rId4"/>
    <p:sldId id="457" r:id="rId5"/>
    <p:sldId id="459" r:id="rId6"/>
    <p:sldId id="456" r:id="rId7"/>
    <p:sldId id="451" r:id="rId8"/>
    <p:sldId id="454" r:id="rId9"/>
    <p:sldId id="426" r:id="rId10"/>
    <p:sldId id="453" r:id="rId11"/>
    <p:sldId id="428" r:id="rId12"/>
    <p:sldId id="460" r:id="rId13"/>
    <p:sldId id="461" r:id="rId14"/>
    <p:sldId id="462" r:id="rId15"/>
    <p:sldId id="463" r:id="rId16"/>
    <p:sldId id="464" r:id="rId17"/>
    <p:sldId id="465" r:id="rId18"/>
    <p:sldId id="472" r:id="rId19"/>
    <p:sldId id="483" r:id="rId20"/>
    <p:sldId id="475" r:id="rId21"/>
    <p:sldId id="476" r:id="rId22"/>
    <p:sldId id="478" r:id="rId23"/>
    <p:sldId id="467" r:id="rId24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5A5853"/>
    <a:srgbClr val="000000"/>
    <a:srgbClr val="AF2937"/>
    <a:srgbClr val="BA43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959"/>
    <p:restoredTop sz="96265"/>
  </p:normalViewPr>
  <p:slideViewPr>
    <p:cSldViewPr snapToGrid="0">
      <p:cViewPr varScale="1">
        <p:scale>
          <a:sx n="136" d="100"/>
          <a:sy n="136" d="100"/>
        </p:scale>
        <p:origin x="11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2F40D-D839-A84C-ADED-44B6195DA319}" type="datetimeFigureOut">
              <a:rPr lang="en-BE" smtClean="0"/>
              <a:t>3/17/26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28560-2C7B-064C-B7C6-31635E3C838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75724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Opening act for my colleagues &gt;_&lt;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28560-2C7B-064C-B7C6-31635E3C838F}" type="slidenum">
              <a:rPr lang="en-BE" smtClean="0"/>
              <a:t>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36897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Extra material: Lessons learned JWST-MIRI</a:t>
            </a:r>
            <a:endParaRPr lang="en-BE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28560-2C7B-064C-B7C6-31635E3C838F}" type="slidenum">
              <a:rPr lang="en-BE" smtClean="0"/>
              <a:t>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6675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FGS TVAC figure from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ARIEL-CBK-INST-PL-001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28560-2C7B-064C-B7C6-31635E3C838F}" type="slidenum">
              <a:rPr lang="en-BE" smtClean="0"/>
              <a:t>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16940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4A79F-ACAE-E644-477A-9B8EB5C52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E6C19D-A037-4640-86E8-CAE3AF741A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FE6568-0EA1-AAD0-4711-9CCE2B5849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FGS TVAC figure from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ARIEL-CBK-INST-PL-001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C8DC6F-F5F1-28AD-E825-23EA44E5CC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28560-2C7B-064C-B7C6-31635E3C838F}" type="slidenum">
              <a:rPr lang="en-BE" smtClean="0"/>
              <a:t>9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87382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/>
              <a:t>Results from simulations (e.g. </a:t>
            </a:r>
            <a:r>
              <a:rPr lang="en-US" sz="1200" dirty="0" err="1"/>
              <a:t>wavecal</a:t>
            </a:r>
            <a:r>
              <a:rPr lang="en-US" sz="1200" dirty="0"/>
              <a:t> and pencil PSF) </a:t>
            </a:r>
            <a:r>
              <a:rPr lang="en-US" sz="1200" dirty="0">
                <a:sym typeface="Wingdings" pitchFamily="2" charset="2"/>
              </a:rPr>
              <a:t> System level checks give part of the story (they might match the expectation based on theoretical degrading of requirements for gravity and quarter-aperture, but they do not tell us if we have it right in case there is a problem, i.e. no probing power)</a:t>
            </a:r>
          </a:p>
          <a:p>
            <a:pPr marL="0" indent="0">
              <a:buNone/>
            </a:pPr>
            <a:endParaRPr lang="en-US" sz="1200" dirty="0">
              <a:sym typeface="Wingdings" pitchFamily="2" charset="2"/>
            </a:endParaRPr>
          </a:p>
          <a:p>
            <a:pPr marL="0" indent="0">
              <a:buNone/>
            </a:pPr>
            <a:endParaRPr lang="en-US" sz="12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sz="1200" dirty="0">
                <a:sym typeface="Wingdings" pitchFamily="2" charset="2"/>
              </a:rPr>
              <a:t>+ PIP plate for temperature variation (thermoelastic effects)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28560-2C7B-064C-B7C6-31635E3C838F}" type="slidenum">
              <a:rPr lang="en-BE" smtClean="0"/>
              <a:t>17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06408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E8060-CF8F-5E69-B40B-45ACE135B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5357-3212-D449-AF1E-20AA07F0266A}" type="slidenum">
              <a:rPr lang="en-BE" smtClean="0"/>
              <a:t>‹#›</a:t>
            </a:fld>
            <a:endParaRPr lang="en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C5A844-DE3D-E6B6-86D8-5584B71E2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97311" y="1363439"/>
            <a:ext cx="4343400" cy="2806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61C339-86C6-B76B-7D2D-E506B97128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9" r="1" b="8321"/>
          <a:stretch/>
        </p:blipFill>
        <p:spPr>
          <a:xfrm>
            <a:off x="8677335" y="1363444"/>
            <a:ext cx="3419589" cy="280669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8EDAC5-9CCA-82C4-5114-5781101626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72"/>
          <a:stretch/>
        </p:blipFill>
        <p:spPr>
          <a:xfrm>
            <a:off x="30734" y="1363439"/>
            <a:ext cx="3947574" cy="2806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46FC67-1408-3D3B-0172-CFE72B72166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734" y="4226853"/>
            <a:ext cx="4569032" cy="26242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A78A73-AB27-BAE0-23C1-8D4E4F699B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48522" t="6022" r="829"/>
          <a:stretch/>
        </p:blipFill>
        <p:spPr>
          <a:xfrm>
            <a:off x="7860533" y="4233786"/>
            <a:ext cx="4236391" cy="26242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Multiply 15">
            <a:extLst>
              <a:ext uri="{FF2B5EF4-FFF2-40B4-BE49-F238E27FC236}">
                <a16:creationId xmlns:a16="http://schemas.microsoft.com/office/drawing/2014/main" id="{C5FCF224-D221-E406-54AF-DF56B333CF89}"/>
              </a:ext>
            </a:extLst>
          </p:cNvPr>
          <p:cNvSpPr/>
          <p:nvPr userDrawn="1"/>
        </p:nvSpPr>
        <p:spPr>
          <a:xfrm>
            <a:off x="5892800" y="1495625"/>
            <a:ext cx="631371" cy="631371"/>
          </a:xfrm>
          <a:prstGeom prst="mathMultiply">
            <a:avLst>
              <a:gd name="adj1" fmla="val 5129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87269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59A7B-A705-1E38-F08D-D8EF06384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8E381F-2396-7C21-041C-6D582FE9E3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20155-04A5-4606-101C-901D6DCCC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AF4A4-10D6-01B1-1E7D-7B5E8D4B6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ARIEL Cal WG London meeting 20/11/23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73FF6-59A8-2B6B-53A8-67F98A6C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5357-3212-D449-AF1E-20AA07F0266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1367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57C11D-A512-D832-A0BE-F264B9844C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A7A8E0-8EEA-094A-8B3B-7208EA85A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E51DF-F8CD-B7B4-DE3A-DF8F12792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0ECC3-4F23-834E-693F-E09D2F335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ARIEL Cal WG London meeting 20/11/23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28AC4-F8E1-313B-6C88-6F4F01A4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5357-3212-D449-AF1E-20AA07F0266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83499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5D4AD-D9B7-280C-A38D-004C9F559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038" y="365126"/>
            <a:ext cx="10245762" cy="731844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0741A-352C-1CFD-85E2-666EB3196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9251"/>
            <a:ext cx="10515600" cy="47677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4EB20-AF00-7D9A-89FA-AEC17FB76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09ACF-A24F-FA21-6D9F-CA1745A9E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GB" dirty="0"/>
              <a:t>ARIEL Cal WG meeting 28/03/24</a:t>
            </a:r>
            <a:endParaRPr lang="en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D13B4-DFBD-1BE2-5175-B31B021AD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5357-3212-D449-AF1E-20AA07F0266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00267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25EB3-5A60-6369-7ECD-C0760093F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E9CE9A-6056-B5DF-E9EB-D79FE97B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FC2AE-77D1-93F0-C607-A08533B27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9AF6F-D942-F3B4-543B-6B7940D4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ARIEL Cal WG London meeting 20/11/23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BA257-9791-5A3C-36D4-B9437732B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5357-3212-D449-AF1E-20AA07F0266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36230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BCA00-9A07-EB47-7E15-7FF3104F8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2B374-DFA0-E6E5-0C02-7879907F8C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9CBA5F-400C-05B1-AEC7-6C5BDA2BC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840EB4-CFF0-96B3-7F45-5C44ECFDB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163AB-512E-F0B0-1576-FDAE1477D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ARIEL Cal WG London meeting 20/11/23</a:t>
            </a:r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07199-A748-181A-0391-8802E5920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5357-3212-D449-AF1E-20AA07F0266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70567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0948F-B6AC-9896-AEAF-448C06FEB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D99E8-2CC4-3482-2639-9ABDCB5DC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9FF72-DD27-4753-DC36-4EC301A3E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F0BE0A-EEEB-D5B2-AA3D-6649294FE7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5990DD-86F5-89FB-4D9C-7BE3897139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4D1F6E-F75E-8DE7-2736-CF5EEA2C1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92DC5B-D5CB-4C45-28F1-CDA86BA84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ARIEL Cal WG London meeting 20/11/23</a:t>
            </a:r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99AEBD-1AF1-C889-1C20-CBF0A3B5B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5357-3212-D449-AF1E-20AA07F0266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55203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CA70F-1025-E805-0BA0-9FE7DC0B2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23A6FA-14FB-2EF2-824D-FD3034773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4C6C2D-50D8-7933-795D-76EBA9E0D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ARIEL Cal WG London meeting 20/11/23</a:t>
            </a:r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305A1-9E34-01B2-8853-72A673977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5357-3212-D449-AF1E-20AA07F0266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97089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D48C74-D7F6-C1B2-AEBC-24C15281E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4BF6F7-1A4E-CF03-941D-2DA5B965D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ARIEL Cal WG London meeting 20/11/23</a:t>
            </a:r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CAAAF-F4F1-2213-F3D5-2A3A553E1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5357-3212-D449-AF1E-20AA07F0266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2106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84853-5B95-592A-1826-864861C0C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BD26D-EA60-5DB2-9B16-B4C966F67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D8D828-1A20-5527-38F0-E0CC4D102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BB21C-55EC-4280-4544-EAD202446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2642FD-DDE0-B19C-250C-14DA0EEB9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ARIEL Cal WG London meeting 20/11/23</a:t>
            </a:r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DD475-21AC-0447-AF12-5763BFF59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5357-3212-D449-AF1E-20AA07F0266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38508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8A96A-41F8-108F-B220-EE39FA048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B77600-477A-7472-9F1D-B59E2201F7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5E346-7800-2D92-E59F-09E08C2E9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EC49F2-014D-BEDC-350B-A651640D4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3D8FA-9BB3-8617-4EE1-D237205DF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ARIEL Cal WG London meeting 20/11/23</a:t>
            </a:r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E4D5E-FE67-1AF2-B2B4-EDC564AC9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5357-3212-D449-AF1E-20AA07F0266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0249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8E1795-4515-8380-A102-F2D6C4CFC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746" y="365126"/>
            <a:ext cx="10262054" cy="731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CC295-8C7C-2890-1A37-6A2033401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16825"/>
            <a:ext cx="10515600" cy="4660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10FA4-B7CE-E6F3-8B4A-F837519553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4B0ED-912A-1305-0B2D-D9B566182C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GB"/>
              <a:t>ARIEL Cal WG London meeting 20/11/23</a:t>
            </a:r>
            <a:endParaRPr lang="en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03FAA-941E-12A2-F69A-2849C43B7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D5357-3212-D449-AF1E-20AA07F0266A}" type="slidenum">
              <a:rPr lang="en-BE" smtClean="0"/>
              <a:t>‹#›</a:t>
            </a:fld>
            <a:endParaRPr lang="en-BE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8A5B44-205D-023C-5CE5-5CB5AF8875AA}"/>
              </a:ext>
            </a:extLst>
          </p:cNvPr>
          <p:cNvCxnSpPr/>
          <p:nvPr userDrawn="1"/>
        </p:nvCxnSpPr>
        <p:spPr>
          <a:xfrm>
            <a:off x="1091746" y="109697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EEE12D5-C86C-BE0F-662C-E5AB98B0DE2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178164"/>
            <a:ext cx="1164657" cy="112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13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eg"/><Relationship Id="rId7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8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6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F87DA246-1B73-FDE4-F571-5EC3CBFBF4D2}"/>
              </a:ext>
            </a:extLst>
          </p:cNvPr>
          <p:cNvSpPr txBox="1">
            <a:spLocks/>
          </p:cNvSpPr>
          <p:nvPr/>
        </p:nvSpPr>
        <p:spPr>
          <a:xfrm>
            <a:off x="4465615" y="4329840"/>
            <a:ext cx="3529069" cy="185250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BE" sz="2600" b="1" dirty="0">
                <a:solidFill>
                  <a:srgbClr val="002060"/>
                </a:solidFill>
              </a:rPr>
              <a:t>Yannis Argyriou</a:t>
            </a:r>
          </a:p>
          <a:p>
            <a:pPr marL="0" indent="0" algn="ctr">
              <a:buNone/>
            </a:pPr>
            <a:r>
              <a:rPr lang="en-BE" sz="2600" b="1" dirty="0">
                <a:solidFill>
                  <a:srgbClr val="002060"/>
                </a:solidFill>
              </a:rPr>
              <a:t>KU Leuven, Belgium</a:t>
            </a:r>
          </a:p>
          <a:p>
            <a:pPr marL="0" indent="0" algn="ctr">
              <a:buNone/>
            </a:pPr>
            <a:r>
              <a:rPr lang="en-GB" sz="2600" b="1" dirty="0">
                <a:solidFill>
                  <a:srgbClr val="002060"/>
                </a:solidFill>
              </a:rPr>
              <a:t>o</a:t>
            </a:r>
            <a:r>
              <a:rPr lang="en-BE" sz="2600" b="1" dirty="0">
                <a:solidFill>
                  <a:srgbClr val="002060"/>
                </a:solidFill>
              </a:rPr>
              <a:t>n behalf of </a:t>
            </a:r>
            <a:r>
              <a:rPr lang="en-BE" sz="2600" b="1">
                <a:solidFill>
                  <a:srgbClr val="002060"/>
                </a:solidFill>
              </a:rPr>
              <a:t>ARIEL </a:t>
            </a:r>
            <a:r>
              <a:rPr lang="en-US" sz="2600" b="1" dirty="0">
                <a:solidFill>
                  <a:srgbClr val="002060"/>
                </a:solidFill>
              </a:rPr>
              <a:t>team</a:t>
            </a:r>
            <a:endParaRPr lang="en-BE" sz="26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BE" sz="2600" b="1">
                <a:solidFill>
                  <a:srgbClr val="002060"/>
                </a:solidFill>
              </a:rPr>
              <a:t>1</a:t>
            </a:r>
            <a:r>
              <a:rPr lang="en-US" sz="2600" b="1" dirty="0">
                <a:solidFill>
                  <a:srgbClr val="002060"/>
                </a:solidFill>
              </a:rPr>
              <a:t>2</a:t>
            </a:r>
            <a:r>
              <a:rPr lang="en-BE" sz="2600" b="1">
                <a:solidFill>
                  <a:srgbClr val="002060"/>
                </a:solidFill>
              </a:rPr>
              <a:t>/0</a:t>
            </a:r>
            <a:r>
              <a:rPr lang="en-US" sz="2600" b="1" dirty="0">
                <a:solidFill>
                  <a:srgbClr val="002060"/>
                </a:solidFill>
              </a:rPr>
              <a:t>3</a:t>
            </a:r>
            <a:r>
              <a:rPr lang="en-BE" sz="2600" b="1">
                <a:solidFill>
                  <a:srgbClr val="002060"/>
                </a:solidFill>
              </a:rPr>
              <a:t>/2</a:t>
            </a:r>
            <a:r>
              <a:rPr lang="en-US" sz="2600" b="1" dirty="0">
                <a:solidFill>
                  <a:srgbClr val="002060"/>
                </a:solidFill>
              </a:rPr>
              <a:t>6</a:t>
            </a:r>
          </a:p>
          <a:p>
            <a:pPr marL="0" indent="0" algn="ctr">
              <a:buNone/>
            </a:pPr>
            <a:r>
              <a:rPr lang="en-US" sz="2600" b="1" dirty="0" err="1">
                <a:solidFill>
                  <a:srgbClr val="002060"/>
                </a:solidFill>
              </a:rPr>
              <a:t>ioannis.argyriou@kuleuven.be</a:t>
            </a:r>
            <a:endParaRPr lang="en-US" sz="2600" b="1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B7F218-338E-CACD-429A-0E2A3DFFD263}"/>
              </a:ext>
            </a:extLst>
          </p:cNvPr>
          <p:cNvSpPr txBox="1">
            <a:spLocks/>
          </p:cNvSpPr>
          <p:nvPr/>
        </p:nvSpPr>
        <p:spPr>
          <a:xfrm>
            <a:off x="809692" y="295072"/>
            <a:ext cx="11249605" cy="908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BE" sz="4400" i="1">
                <a:solidFill>
                  <a:srgbClr val="002060"/>
                </a:solidFill>
              </a:rPr>
              <a:t>Preparing for the ARIEL System-level cryo-test campaign</a:t>
            </a:r>
            <a:endParaRPr lang="en-BE" sz="4400" i="1" dirty="0">
              <a:solidFill>
                <a:srgbClr val="002060"/>
              </a:solidFill>
            </a:endParaRPr>
          </a:p>
        </p:txBody>
      </p:sp>
      <p:pic>
        <p:nvPicPr>
          <p:cNvPr id="3" name="Afbeelding 8">
            <a:extLst>
              <a:ext uri="{FF2B5EF4-FFF2-40B4-BE49-F238E27FC236}">
                <a16:creationId xmlns:a16="http://schemas.microsoft.com/office/drawing/2014/main" id="{8B2B9D4C-1033-70A7-ABA8-BCD7D85538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18" y="6182342"/>
            <a:ext cx="1346861" cy="48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62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4B4EF-99CF-6B56-77F0-61106E409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659F1F2-8201-0354-7466-FFD4A8BE3BDD}"/>
              </a:ext>
            </a:extLst>
          </p:cNvPr>
          <p:cNvSpPr/>
          <p:nvPr/>
        </p:nvSpPr>
        <p:spPr>
          <a:xfrm>
            <a:off x="261257" y="5204983"/>
            <a:ext cx="11765091" cy="96984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F70A9E7-6518-2D18-D66E-D9A1AB163FFF}"/>
              </a:ext>
            </a:extLst>
          </p:cNvPr>
          <p:cNvSpPr/>
          <p:nvPr/>
        </p:nvSpPr>
        <p:spPr>
          <a:xfrm>
            <a:off x="261257" y="3283756"/>
            <a:ext cx="11765091" cy="184003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2011941-35BB-42BA-8393-93969D519077}"/>
              </a:ext>
            </a:extLst>
          </p:cNvPr>
          <p:cNvSpPr/>
          <p:nvPr/>
        </p:nvSpPr>
        <p:spPr>
          <a:xfrm>
            <a:off x="261257" y="1415371"/>
            <a:ext cx="11765091" cy="17871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4EC458-9A71-BFF7-970D-B10B22E68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GB" dirty="0">
                <a:solidFill>
                  <a:srgbClr val="002060"/>
                </a:solidFill>
              </a:rPr>
              <a:t>Instrument level testing summary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142F4-C38E-C681-F4C2-FC4E62D11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88" y="1415371"/>
            <a:ext cx="11495955" cy="4859791"/>
          </a:xfrm>
        </p:spPr>
        <p:txBody>
          <a:bodyPr>
            <a:normAutofit/>
          </a:bodyPr>
          <a:lstStyle/>
          <a:p>
            <a:r>
              <a:rPr lang="en-US" sz="3200" dirty="0"/>
              <a:t>Instrument-level testing is </a:t>
            </a:r>
            <a:r>
              <a:rPr lang="en-US" sz="3200" u="sng" dirty="0"/>
              <a:t>critical to derive calibration solutions that will be our go-to reference until launch and during commissioning</a:t>
            </a:r>
            <a:r>
              <a:rPr lang="en-US" sz="3200" dirty="0"/>
              <a:t>. It is the </a:t>
            </a:r>
            <a:r>
              <a:rPr lang="en-US" sz="3200" u="sng" dirty="0"/>
              <a:t>longest test campaign</a:t>
            </a:r>
            <a:r>
              <a:rPr lang="en-US" sz="3200" dirty="0"/>
              <a:t> (~months versus ~days for integrated system performance testing), following the long detector tests.</a:t>
            </a:r>
          </a:p>
          <a:p>
            <a:r>
              <a:rPr lang="en-US" sz="3200" dirty="0"/>
              <a:t>No sci instrument-only test campaign with instruments, common optical bench, </a:t>
            </a:r>
            <a:r>
              <a:rPr lang="en-US" sz="3200" dirty="0" err="1"/>
              <a:t>dichroics</a:t>
            </a:r>
            <a:r>
              <a:rPr lang="en-US" sz="3200" dirty="0"/>
              <a:t> and M3+mirrors. </a:t>
            </a:r>
            <a:r>
              <a:rPr lang="en-US" sz="3200" u="sng" dirty="0"/>
              <a:t>Full Integrated System with M1+M2 test will suffer from large aberrations on M1 due to gravity in combination with an M1 quarter-aperture illumination.</a:t>
            </a:r>
          </a:p>
          <a:p>
            <a:pPr marL="0" indent="0">
              <a:buNone/>
            </a:pPr>
            <a:r>
              <a:rPr lang="en-US" sz="3200" dirty="0">
                <a:sym typeface="Wingdings" pitchFamily="2" charset="2"/>
              </a:rPr>
              <a:t></a:t>
            </a:r>
            <a:r>
              <a:rPr lang="en-US" sz="3200" dirty="0"/>
              <a:t>Instrument-level activities to derive calibration products, Integrated System test campaign to check validity of calibration.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3B03F5-3D83-9C7D-8710-890717DFB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5357-3212-D449-AF1E-20AA07F0266A}" type="slidenum">
              <a:rPr lang="en-BE" smtClean="0"/>
              <a:t>9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01527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9BFDD-81AB-404D-086C-B80FDC42F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chine with a glass container&#10;&#10;AI-generated content may be incorrect.">
            <a:extLst>
              <a:ext uri="{FF2B5EF4-FFF2-40B4-BE49-F238E27FC236}">
                <a16:creationId xmlns:a16="http://schemas.microsoft.com/office/drawing/2014/main" id="{8DDD8BA1-884B-6967-228C-E0FCFFFC9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096642"/>
            <a:ext cx="7772400" cy="37613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5D0C28-41D1-6CF5-0B97-A639294A2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GB" dirty="0"/>
              <a:t>Instrument level testing summary - AIRS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CF4AF-9619-E036-CFD5-EDB69F9AF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88" y="1415371"/>
            <a:ext cx="11591560" cy="4767711"/>
          </a:xfrm>
        </p:spPr>
        <p:txBody>
          <a:bodyPr>
            <a:normAutofit/>
          </a:bodyPr>
          <a:lstStyle/>
          <a:p>
            <a:r>
              <a:rPr lang="en-US" sz="3200" dirty="0"/>
              <a:t>Knowledge of relative pointing between channels better than 1/10</a:t>
            </a:r>
            <a:r>
              <a:rPr lang="en-US" sz="3200" baseline="30000" dirty="0"/>
              <a:t>th</a:t>
            </a:r>
            <a:r>
              <a:rPr lang="en-US" sz="3200" dirty="0"/>
              <a:t> of a pixel (1</a:t>
            </a:r>
            <a:r>
              <a:rPr lang="el-GR" sz="3200" dirty="0"/>
              <a:t>σ)</a:t>
            </a:r>
            <a:r>
              <a:rPr lang="en-US" sz="3200" dirty="0"/>
              <a:t> – Rel pointing with FGS during system-level testing</a:t>
            </a:r>
          </a:p>
          <a:p>
            <a:r>
              <a:rPr lang="en-US" sz="3200" dirty="0"/>
              <a:t>Wavelength solution accuracy better than 1/3rd spectral bin</a:t>
            </a:r>
          </a:p>
          <a:p>
            <a:r>
              <a:rPr lang="en-US" sz="3200" dirty="0"/>
              <a:t>CH0: 1.95-3.9</a:t>
            </a:r>
            <a:r>
              <a:rPr lang="el-GR" sz="3200" dirty="0"/>
              <a:t>μ</a:t>
            </a:r>
            <a:r>
              <a:rPr lang="en-US" sz="3200" dirty="0"/>
              <a:t>m, CH1: 3.9-7.8</a:t>
            </a:r>
            <a:r>
              <a:rPr lang="el-GR" sz="3200" dirty="0"/>
              <a:t>μ</a:t>
            </a:r>
            <a:r>
              <a:rPr lang="en-US" sz="3200" dirty="0"/>
              <a:t>m</a:t>
            </a:r>
          </a:p>
          <a:p>
            <a:r>
              <a:rPr lang="en-US" sz="3200" dirty="0"/>
              <a:t>Ext: 1.75-4</a:t>
            </a:r>
            <a:r>
              <a:rPr lang="el-GR" sz="3200" dirty="0"/>
              <a:t>μ</a:t>
            </a:r>
            <a:r>
              <a:rPr lang="en-US" sz="3200" dirty="0"/>
              <a:t>m, &amp; 3.65-7.8</a:t>
            </a:r>
            <a:r>
              <a:rPr lang="el-GR" sz="3200" dirty="0"/>
              <a:t>μ</a:t>
            </a:r>
            <a:r>
              <a:rPr lang="en-US" sz="3200" dirty="0"/>
              <a:t>m</a:t>
            </a:r>
          </a:p>
          <a:p>
            <a:r>
              <a:rPr lang="en-US" sz="3200" dirty="0"/>
              <a:t>R&gt;=100 below 3.9um</a:t>
            </a:r>
            <a:br>
              <a:rPr lang="en-US" sz="3200" dirty="0"/>
            </a:br>
            <a:r>
              <a:rPr lang="en-US" sz="3200" dirty="0"/>
              <a:t>R&gt;= 30 above 3.9um</a:t>
            </a:r>
          </a:p>
          <a:p>
            <a:endParaRPr lang="en-US" sz="3200" dirty="0"/>
          </a:p>
          <a:p>
            <a:endParaRPr lang="en-BE" sz="3200" dirty="0"/>
          </a:p>
        </p:txBody>
      </p:sp>
    </p:spTree>
    <p:extLst>
      <p:ext uri="{BB962C8B-B14F-4D97-AF65-F5344CB8AC3E}">
        <p14:creationId xmlns:p14="http://schemas.microsoft.com/office/powerpoint/2010/main" val="117771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1A1D3-1E0C-A388-8679-A037CF94A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6D555-6A41-821A-9BF7-94CE0EB3F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GB" dirty="0"/>
              <a:t>Instrument level testing summary - FGS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4B86A-990B-716F-F5D2-0F1CE4214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88" y="1415371"/>
            <a:ext cx="11591560" cy="4767711"/>
          </a:xfrm>
        </p:spPr>
        <p:txBody>
          <a:bodyPr>
            <a:normAutofit/>
          </a:bodyPr>
          <a:lstStyle/>
          <a:p>
            <a:r>
              <a:rPr lang="en-US" sz="3200" dirty="0"/>
              <a:t>Knowledge of relative pointing between channels better than 1/10</a:t>
            </a:r>
            <a:r>
              <a:rPr lang="en-US" sz="3200" baseline="30000" dirty="0"/>
              <a:t>th</a:t>
            </a:r>
            <a:r>
              <a:rPr lang="en-US" sz="3200" dirty="0"/>
              <a:t> of a pixel (1</a:t>
            </a:r>
            <a:r>
              <a:rPr lang="el-GR" sz="3200" dirty="0"/>
              <a:t>σ)</a:t>
            </a:r>
            <a:r>
              <a:rPr lang="en-US" sz="3200" dirty="0"/>
              <a:t> – Rel pointing with AIRS during system-level testing</a:t>
            </a:r>
          </a:p>
          <a:p>
            <a:r>
              <a:rPr lang="en-US" sz="3200" dirty="0"/>
              <a:t>VISPHOT: 0.5-0.6um, FGS1: 0.6-0.8um, FGS2: 0.8-1.1um, </a:t>
            </a:r>
            <a:br>
              <a:rPr lang="en-US" sz="3200" dirty="0"/>
            </a:br>
            <a:r>
              <a:rPr lang="en-US" sz="3200" dirty="0" err="1"/>
              <a:t>NIRSpec</a:t>
            </a:r>
            <a:r>
              <a:rPr lang="en-US" sz="3200" dirty="0"/>
              <a:t>: 1.1-1.95um</a:t>
            </a:r>
          </a:p>
          <a:p>
            <a:r>
              <a:rPr lang="en-US" sz="3200" dirty="0"/>
              <a:t>Gain per pixel known better</a:t>
            </a:r>
            <a:br>
              <a:rPr lang="en-US" sz="3200" dirty="0"/>
            </a:br>
            <a:r>
              <a:rPr lang="en-US" sz="3200" dirty="0"/>
              <a:t>than 10% 1</a:t>
            </a:r>
            <a:r>
              <a:rPr lang="el-GR" sz="3200" dirty="0"/>
              <a:t>σ</a:t>
            </a:r>
            <a:r>
              <a:rPr lang="en-US" sz="3200" dirty="0"/>
              <a:t>. </a:t>
            </a:r>
            <a:endParaRPr lang="el-GR" sz="3200" dirty="0"/>
          </a:p>
          <a:p>
            <a:r>
              <a:rPr lang="en-US" sz="3200" dirty="0"/>
              <a:t>Flat field better</a:t>
            </a:r>
            <a:r>
              <a:rPr lang="el-GR" sz="3200" dirty="0"/>
              <a:t> </a:t>
            </a:r>
            <a:r>
              <a:rPr lang="en-US" sz="3200" dirty="0"/>
              <a:t>than 0.5%</a:t>
            </a:r>
            <a:r>
              <a:rPr lang="el-GR" sz="3200" dirty="0"/>
              <a:t> 1σ</a:t>
            </a:r>
            <a:br>
              <a:rPr lang="el-GR" sz="3200" dirty="0"/>
            </a:br>
            <a:r>
              <a:rPr lang="el-GR" sz="3200" dirty="0"/>
              <a:t>(</a:t>
            </a:r>
            <a:r>
              <a:rPr lang="en-US" sz="3200" dirty="0"/>
              <a:t>monochromatic=challenging).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FDC579-E229-AF8F-86D8-2071797472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113"/>
          <a:stretch>
            <a:fillRect/>
          </a:stretch>
        </p:blipFill>
        <p:spPr>
          <a:xfrm>
            <a:off x="5756273" y="3332748"/>
            <a:ext cx="6435727" cy="31687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0CB578-1E89-E237-9333-0283A6747334}"/>
              </a:ext>
            </a:extLst>
          </p:cNvPr>
          <p:cNvSpPr txBox="1"/>
          <p:nvPr/>
        </p:nvSpPr>
        <p:spPr>
          <a:xfrm>
            <a:off x="7726680" y="6488668"/>
            <a:ext cx="3148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+mj-lt"/>
              </a:rPr>
              <a:t>OGSE, FGS Control Unit and FGS</a:t>
            </a:r>
          </a:p>
        </p:txBody>
      </p:sp>
    </p:spTree>
    <p:extLst>
      <p:ext uri="{BB962C8B-B14F-4D97-AF65-F5344CB8AC3E}">
        <p14:creationId xmlns:p14="http://schemas.microsoft.com/office/powerpoint/2010/main" val="2622540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AF009-5F46-7575-3762-BF94CB163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8E354-E8A6-77CF-CB40-CB3D2C9A6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n-GB" dirty="0"/>
              <a:t>Integrated System-level testing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7D9DA-FC71-0E73-0776-C1277E8FD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88" y="1415371"/>
            <a:ext cx="11591560" cy="5550508"/>
          </a:xfrm>
        </p:spPr>
        <p:txBody>
          <a:bodyPr>
            <a:normAutofit/>
          </a:bodyPr>
          <a:lstStyle/>
          <a:p>
            <a:r>
              <a:rPr lang="en-US" sz="3200" dirty="0"/>
              <a:t>Integration of all sub-systems at RAL Space, UK</a:t>
            </a:r>
          </a:p>
          <a:p>
            <a:r>
              <a:rPr lang="en-US" sz="3200" dirty="0"/>
              <a:t>Reminder: No integrated science </a:t>
            </a:r>
            <a:br>
              <a:rPr lang="en-US" sz="3200" dirty="0"/>
            </a:br>
            <a:r>
              <a:rPr lang="en-US" sz="3200" dirty="0"/>
              <a:t>instrument module (“ISIM”) test</a:t>
            </a:r>
            <a:br>
              <a:rPr lang="en-US" sz="3200" dirty="0"/>
            </a:br>
            <a:r>
              <a:rPr lang="en-US" sz="3200" dirty="0"/>
              <a:t>campaign à-la-Webb 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Dedicated OGSE with stringent </a:t>
            </a:r>
            <a:br>
              <a:rPr lang="en-US" sz="3200" dirty="0"/>
            </a:br>
            <a:r>
              <a:rPr lang="en-US" sz="3200" dirty="0"/>
              <a:t>stability requirements.</a:t>
            </a:r>
          </a:p>
        </p:txBody>
      </p:sp>
      <p:pic>
        <p:nvPicPr>
          <p:cNvPr id="5" name="Picture 4" descr="A group of people in protective gear&#10;&#10;AI-generated content may be incorrect.">
            <a:extLst>
              <a:ext uri="{FF2B5EF4-FFF2-40B4-BE49-F238E27FC236}">
                <a16:creationId xmlns:a16="http://schemas.microsoft.com/office/drawing/2014/main" id="{B1BAA2AB-69EC-61AD-F705-07E627B0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352" y="1968135"/>
            <a:ext cx="5618235" cy="42149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412FD7-4ADF-59CC-7BB4-948B51635F89}"/>
              </a:ext>
            </a:extLst>
          </p:cNvPr>
          <p:cNvSpPr txBox="1"/>
          <p:nvPr/>
        </p:nvSpPr>
        <p:spPr>
          <a:xfrm>
            <a:off x="8095515" y="6211669"/>
            <a:ext cx="3817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+mj-lt"/>
              </a:rPr>
              <a:t>Happy ARIEL STM and happy RAL team</a:t>
            </a:r>
          </a:p>
          <a:p>
            <a:pPr algn="r"/>
            <a:r>
              <a:rPr lang="en-US" dirty="0">
                <a:latin typeface="+mj-lt"/>
              </a:rPr>
              <a:t>November 24, 2025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B142114-6CBB-DA1C-08D6-FFD2B317087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10730146"/>
                  </p:ext>
                </p:extLst>
              </p:nvPr>
            </p:nvGraphicFramePr>
            <p:xfrm>
              <a:off x="1108038" y="3429000"/>
              <a:ext cx="4113725" cy="22326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17933">
                      <a:extLst>
                        <a:ext uri="{9D8B030D-6E8A-4147-A177-3AD203B41FA5}">
                          <a16:colId xmlns:a16="http://schemas.microsoft.com/office/drawing/2014/main" val="3884830895"/>
                        </a:ext>
                      </a:extLst>
                    </a:gridCol>
                    <a:gridCol w="1795792">
                      <a:extLst>
                        <a:ext uri="{9D8B030D-6E8A-4147-A177-3AD203B41FA5}">
                          <a16:colId xmlns:a16="http://schemas.microsoft.com/office/drawing/2014/main" val="360894939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System Requirement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Value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627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Noise floor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20 ppm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58113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Gain noise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40ppm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h𝑟</m:t>
                                  </m:r>
                                </m:e>
                              </m:rad>
                            </m:oMath>
                          </a14:m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19522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Jitter noise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20 ppm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94917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B142114-6CBB-DA1C-08D6-FFD2B317087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10730146"/>
                  </p:ext>
                </p:extLst>
              </p:nvPr>
            </p:nvGraphicFramePr>
            <p:xfrm>
              <a:off x="1108038" y="3429000"/>
              <a:ext cx="4113725" cy="22326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17933">
                      <a:extLst>
                        <a:ext uri="{9D8B030D-6E8A-4147-A177-3AD203B41FA5}">
                          <a16:colId xmlns:a16="http://schemas.microsoft.com/office/drawing/2014/main" val="3884830895"/>
                        </a:ext>
                      </a:extLst>
                    </a:gridCol>
                    <a:gridCol w="1795792">
                      <a:extLst>
                        <a:ext uri="{9D8B030D-6E8A-4147-A177-3AD203B41FA5}">
                          <a16:colId xmlns:a16="http://schemas.microsoft.com/office/drawing/2014/main" val="3608949391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System Requirement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Value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6275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Noise floor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20 ppm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5811340"/>
                      </a:ext>
                    </a:extLst>
                  </a:tr>
                  <a:tr h="49530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Gain noise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29577" t="-271795" r="-1408" b="-1205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195226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Jitter noise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20 ppm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949170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43572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C04BB-E254-9E72-D92A-21F53CCCB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46A55-1C55-C9B5-7C04-81AAAFF92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GB" dirty="0"/>
              <a:t>Integrated System-level testing – The A’-team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FA1EB-8871-4968-865A-CF0794902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88" y="1415371"/>
            <a:ext cx="11591560" cy="4767711"/>
          </a:xfrm>
        </p:spPr>
        <p:txBody>
          <a:bodyPr>
            <a:normAutofit/>
          </a:bodyPr>
          <a:lstStyle/>
          <a:p>
            <a:r>
              <a:rPr lang="en-US" sz="3200" dirty="0"/>
              <a:t>The OGSE used for the System-level testing is developed and built in Oxford, UK, by these wonderful people </a:t>
            </a:r>
          </a:p>
        </p:txBody>
      </p:sp>
      <p:pic>
        <p:nvPicPr>
          <p:cNvPr id="2050" name="Picture 2" descr="Robert Spry | University of Oxford Department of Physics">
            <a:extLst>
              <a:ext uri="{FF2B5EF4-FFF2-40B4-BE49-F238E27FC236}">
                <a16:creationId xmlns:a16="http://schemas.microsoft.com/office/drawing/2014/main" id="{93364F07-B158-1B20-5A55-087BF83A5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2" y="2558687"/>
            <a:ext cx="2338031" cy="233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dam Wilkinson | University of Oxford Department of Physics">
            <a:extLst>
              <a:ext uri="{FF2B5EF4-FFF2-40B4-BE49-F238E27FC236}">
                <a16:creationId xmlns:a16="http://schemas.microsoft.com/office/drawing/2014/main" id="{17A9990F-39F6-3EEA-D899-81F0CE0AC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781" y="2558686"/>
            <a:ext cx="2340465" cy="234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Jake Hutchinson - University of Oxford | LinkedIn">
            <a:extLst>
              <a:ext uri="{FF2B5EF4-FFF2-40B4-BE49-F238E27FC236}">
                <a16:creationId xmlns:a16="http://schemas.microsoft.com/office/drawing/2014/main" id="{3183F356-0DBA-85EA-F6AF-C38A59775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581" y="2558687"/>
            <a:ext cx="2338030" cy="233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rofessor Neil Bowles | St Cross College">
            <a:extLst>
              <a:ext uri="{FF2B5EF4-FFF2-40B4-BE49-F238E27FC236}">
                <a16:creationId xmlns:a16="http://schemas.microsoft.com/office/drawing/2014/main" id="{460BE9BA-13DD-FC87-ADC4-19FFEAA59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398" y="2558686"/>
            <a:ext cx="2063815" cy="233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becca Holleb | University of Oxford Department of Physics">
            <a:extLst>
              <a:ext uri="{FF2B5EF4-FFF2-40B4-BE49-F238E27FC236}">
                <a16:creationId xmlns:a16="http://schemas.microsoft.com/office/drawing/2014/main" id="{9328F0A7-1FDF-9049-4DD8-C2D6A5809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801" y="2558687"/>
            <a:ext cx="2338029" cy="233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D8B368-FC8B-1C66-DED9-5B5CEBA9A6BF}"/>
              </a:ext>
            </a:extLst>
          </p:cNvPr>
          <p:cNvSpPr txBox="1"/>
          <p:nvPr/>
        </p:nvSpPr>
        <p:spPr>
          <a:xfrm>
            <a:off x="5316534" y="4896715"/>
            <a:ext cx="2100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Rebecca Holleb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B2FE9C-6BA7-2778-9334-87DA277EB4C4}"/>
              </a:ext>
            </a:extLst>
          </p:cNvPr>
          <p:cNvSpPr txBox="1"/>
          <p:nvPr/>
        </p:nvSpPr>
        <p:spPr>
          <a:xfrm>
            <a:off x="7825823" y="4905097"/>
            <a:ext cx="1638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Neil Bowles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CA79F5-1AC4-6D85-973D-1FF33FAA9533}"/>
              </a:ext>
            </a:extLst>
          </p:cNvPr>
          <p:cNvSpPr txBox="1"/>
          <p:nvPr/>
        </p:nvSpPr>
        <p:spPr>
          <a:xfrm>
            <a:off x="9942972" y="4905097"/>
            <a:ext cx="2217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Adam Wilkinson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C4C644-998B-1BFB-3282-7FDF7B3826DF}"/>
              </a:ext>
            </a:extLst>
          </p:cNvPr>
          <p:cNvSpPr txBox="1"/>
          <p:nvPr/>
        </p:nvSpPr>
        <p:spPr>
          <a:xfrm>
            <a:off x="2827500" y="4905097"/>
            <a:ext cx="2041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Jake Hutchison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D09656-C11F-3DF5-DC5A-9EAA88802563}"/>
              </a:ext>
            </a:extLst>
          </p:cNvPr>
          <p:cNvSpPr txBox="1"/>
          <p:nvPr/>
        </p:nvSpPr>
        <p:spPr>
          <a:xfrm>
            <a:off x="502118" y="4905097"/>
            <a:ext cx="1653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Robert Spry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D90321E6-380E-4929-A783-94BF8151F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76D5357-3212-D449-AF1E-20AA07F0266A}" type="slidenum">
              <a:rPr lang="en-BE" smtClean="0"/>
              <a:t>13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40036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22A95-9240-01F5-2FA9-AC855679E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762AA-AE08-F43B-AC43-0FBE52CBC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n-GB" dirty="0"/>
              <a:t>Integrated System-level testing – The facility at RAL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37C47-B5C5-C543-F7E9-C729D3CAF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88" y="1415371"/>
            <a:ext cx="11591560" cy="47677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</p:txBody>
      </p:sp>
      <p:pic>
        <p:nvPicPr>
          <p:cNvPr id="7" name="Picture 6" descr="A diagram of a machine&#10;&#10;AI-generated content may be incorrect.">
            <a:extLst>
              <a:ext uri="{FF2B5EF4-FFF2-40B4-BE49-F238E27FC236}">
                <a16:creationId xmlns:a16="http://schemas.microsoft.com/office/drawing/2014/main" id="{92999462-4F9D-4231-219D-2034799E03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436"/>
          <a:stretch>
            <a:fillRect/>
          </a:stretch>
        </p:blipFill>
        <p:spPr>
          <a:xfrm>
            <a:off x="1170766" y="1144813"/>
            <a:ext cx="9850467" cy="5713187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11BCA80B-7D51-3C17-6590-22883BA98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76D5357-3212-D449-AF1E-20AA07F0266A}" type="slidenum">
              <a:rPr lang="en-BE" smtClean="0"/>
              <a:t>14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36825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42C79-5C6B-AF0F-3EDC-2DE4E8974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0CF27-3E42-229F-8626-510884AFE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n-GB" dirty="0"/>
              <a:t>Integrated System-level testing – The facility at RAL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CA97A-7A86-30AC-C1A8-7523BC606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88" y="1415371"/>
            <a:ext cx="11591560" cy="4767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S/C configuration parallel to ground, i.e.</a:t>
            </a:r>
            <a:br>
              <a:rPr lang="en-US" sz="3200" dirty="0"/>
            </a:br>
            <a:r>
              <a:rPr lang="en-US" sz="3200" dirty="0"/>
              <a:t>perpendicular to gravity vector (keep in</a:t>
            </a:r>
            <a:br>
              <a:rPr lang="en-US" sz="3200" dirty="0"/>
            </a:br>
            <a:r>
              <a:rPr lang="en-US" sz="3200" dirty="0"/>
              <a:t>mind for later).</a:t>
            </a:r>
          </a:p>
        </p:txBody>
      </p:sp>
      <p:pic>
        <p:nvPicPr>
          <p:cNvPr id="8" name="Picture 7" descr="Diagram of a machine with text&#10;&#10;AI-generated content may be incorrect.">
            <a:extLst>
              <a:ext uri="{FF2B5EF4-FFF2-40B4-BE49-F238E27FC236}">
                <a16:creationId xmlns:a16="http://schemas.microsoft.com/office/drawing/2014/main" id="{EF57C609-8DBF-7B57-11E8-90B7E7913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3199"/>
            <a:ext cx="9383865" cy="4090737"/>
          </a:xfrm>
          <a:prstGeom prst="rect">
            <a:avLst/>
          </a:prstGeom>
        </p:spPr>
      </p:pic>
      <p:pic>
        <p:nvPicPr>
          <p:cNvPr id="10" name="Picture 9" descr="A diagram of a machine&#10;&#10;AI-generated content may be incorrect.">
            <a:extLst>
              <a:ext uri="{FF2B5EF4-FFF2-40B4-BE49-F238E27FC236}">
                <a16:creationId xmlns:a16="http://schemas.microsoft.com/office/drawing/2014/main" id="{E5338418-7888-EE8E-48EC-706627097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919" y="1136983"/>
            <a:ext cx="4686429" cy="321243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1F639184-9A9D-89DF-4827-8DBAE125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76D5357-3212-D449-AF1E-20AA07F0266A}" type="slidenum">
              <a:rPr lang="en-BE" smtClean="0"/>
              <a:t>15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97633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C11FA-6217-8892-709A-52A753A31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F8990-A7C1-112B-F71F-A7BA3F92C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n-GB" dirty="0"/>
              <a:t>Integrated System-level testing – The OGSE</a:t>
            </a:r>
            <a:endParaRPr lang="en-BE" dirty="0"/>
          </a:p>
        </p:txBody>
      </p:sp>
      <p:pic>
        <p:nvPicPr>
          <p:cNvPr id="5" name="Picture 4" descr="Diagram of a machine with text&#10;&#10;AI-generated content may be incorrect.">
            <a:extLst>
              <a:ext uri="{FF2B5EF4-FFF2-40B4-BE49-F238E27FC236}">
                <a16:creationId xmlns:a16="http://schemas.microsoft.com/office/drawing/2014/main" id="{386638DD-5BCD-B09B-86E5-3D75C83A8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55"/>
          <a:stretch>
            <a:fillRect/>
          </a:stretch>
        </p:blipFill>
        <p:spPr>
          <a:xfrm>
            <a:off x="4532616" y="1415371"/>
            <a:ext cx="7659384" cy="53414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2F26F-C2BE-6BFA-9825-142A2C4F5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88" y="1415371"/>
            <a:ext cx="11591560" cy="4767711"/>
          </a:xfrm>
        </p:spPr>
        <p:txBody>
          <a:bodyPr>
            <a:normAutofit/>
          </a:bodyPr>
          <a:lstStyle/>
          <a:p>
            <a:r>
              <a:rPr lang="en-US" sz="3200" dirty="0"/>
              <a:t>BB source VIS-IR, flux limits:</a:t>
            </a:r>
            <a:br>
              <a:rPr lang="en-US" sz="3200" dirty="0"/>
            </a:br>
            <a:r>
              <a:rPr lang="en-US" sz="3200" dirty="0"/>
              <a:t>-HD 219134 (K=3.2mag)</a:t>
            </a:r>
            <a:br>
              <a:rPr lang="en-US" sz="3200" dirty="0"/>
            </a:br>
            <a:r>
              <a:rPr lang="en-US" sz="3200" dirty="0"/>
              <a:t>-GJ 1214 (K=8.8mag)</a:t>
            </a:r>
          </a:p>
          <a:p>
            <a:r>
              <a:rPr lang="en-US" sz="3200" dirty="0"/>
              <a:t>Monochromator VIS-IR</a:t>
            </a:r>
          </a:p>
          <a:p>
            <a:r>
              <a:rPr lang="en-US" sz="3200" dirty="0"/>
              <a:t>Two reference detectors </a:t>
            </a:r>
            <a:br>
              <a:rPr lang="en-US" sz="3200" dirty="0"/>
            </a:br>
            <a:r>
              <a:rPr lang="en-US" sz="3200" dirty="0"/>
              <a:t>inside integrating sphere</a:t>
            </a:r>
          </a:p>
          <a:p>
            <a:r>
              <a:rPr lang="en-US" sz="3200" dirty="0"/>
              <a:t>Alignment camera will</a:t>
            </a:r>
            <a:br>
              <a:rPr lang="en-US" sz="3200" dirty="0"/>
            </a:br>
            <a:r>
              <a:rPr lang="en-US" sz="3200" dirty="0"/>
              <a:t>constantly take images</a:t>
            </a:r>
            <a:br>
              <a:rPr lang="en-US" sz="3200" dirty="0"/>
            </a:br>
            <a:r>
              <a:rPr lang="en-US" sz="3200" dirty="0"/>
              <a:t>during TVAC campaign 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16532F9-4243-21C9-D57D-7728973E4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76D5357-3212-D449-AF1E-20AA07F0266A}" type="slidenum">
              <a:rPr lang="en-BE" smtClean="0"/>
              <a:t>16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24980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315E9-0F1C-C246-AAD6-EB07B9E63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1EB4635-8FC5-A882-52E9-60FE30D7A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88" y="1415371"/>
            <a:ext cx="11591560" cy="4018778"/>
          </a:xfrm>
        </p:spPr>
        <p:txBody>
          <a:bodyPr>
            <a:normAutofit/>
          </a:bodyPr>
          <a:lstStyle/>
          <a:p>
            <a:r>
              <a:rPr lang="en-US" dirty="0"/>
              <a:t>STOP analysis produces WFE maps that can be converted to PSF cubes injectable in </a:t>
            </a:r>
            <a:r>
              <a:rPr lang="en-US" dirty="0" err="1"/>
              <a:t>ExoSim</a:t>
            </a:r>
            <a:r>
              <a:rPr lang="en-US" dirty="0"/>
              <a:t> (Mugnai, Bocchieri et al.)</a:t>
            </a:r>
            <a:r>
              <a:rPr lang="en-BE" sz="2800"/>
              <a:t>.</a:t>
            </a:r>
            <a:endParaRPr lang="en-BE" sz="2800" dirty="0"/>
          </a:p>
          <a:p>
            <a:r>
              <a:rPr lang="en-BE"/>
              <a:t>Shape of </a:t>
            </a:r>
            <a:r>
              <a:rPr lang="en-US" dirty="0"/>
              <a:t>ground </a:t>
            </a:r>
            <a:r>
              <a:rPr lang="en-BE"/>
              <a:t>PSF </a:t>
            </a:r>
            <a:r>
              <a:rPr lang="en-BE" dirty="0"/>
              <a:t>affects accuracy of </a:t>
            </a:r>
            <a:r>
              <a:rPr lang="en-BE"/>
              <a:t>centroid positions</a:t>
            </a:r>
            <a:r>
              <a:rPr lang="en-US" dirty="0"/>
              <a:t> for relative FGS/AIRS alignment.</a:t>
            </a:r>
            <a:endParaRPr lang="en-BE" sz="2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8D768A-864A-B4B2-FBF9-7DE699A2C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n-GB" sz="3200" dirty="0"/>
              <a:t>Integrated System-level testing – Requirement Verification</a:t>
            </a:r>
            <a:endParaRPr lang="en-BE" sz="3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8604FC-60D3-7969-E709-F7FC59F44D7E}"/>
              </a:ext>
            </a:extLst>
          </p:cNvPr>
          <p:cNvGrpSpPr/>
          <p:nvPr/>
        </p:nvGrpSpPr>
        <p:grpSpPr>
          <a:xfrm>
            <a:off x="285256" y="3261326"/>
            <a:ext cx="11820198" cy="3231548"/>
            <a:chOff x="285256" y="3155027"/>
            <a:chExt cx="11820198" cy="323154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1A6A31-E3BA-F773-86CA-9A969D6BA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9424"/>
            <a:stretch/>
          </p:blipFill>
          <p:spPr>
            <a:xfrm>
              <a:off x="312846" y="3687026"/>
              <a:ext cx="11714034" cy="118489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67217E5-CFEE-D785-5AAC-D58F7CA38CC7}"/>
                </a:ext>
              </a:extLst>
            </p:cNvPr>
            <p:cNvSpPr txBox="1"/>
            <p:nvPr/>
          </p:nvSpPr>
          <p:spPr>
            <a:xfrm>
              <a:off x="285256" y="3155027"/>
              <a:ext cx="46545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+mj-lt"/>
                </a:rPr>
                <a:t>In-flight: </a:t>
              </a:r>
              <a:r>
                <a:rPr lang="en-BE" sz="2400">
                  <a:solidFill>
                    <a:srgbClr val="002060"/>
                  </a:solidFill>
                  <a:latin typeface="+mj-lt"/>
                </a:rPr>
                <a:t>Full </a:t>
              </a:r>
              <a:r>
                <a:rPr lang="en-BE" sz="2400" dirty="0">
                  <a:solidFill>
                    <a:srgbClr val="002060"/>
                  </a:solidFill>
                  <a:latin typeface="+mj-lt"/>
                </a:rPr>
                <a:t>aperture (200 nm) + 0g</a:t>
              </a:r>
            </a:p>
          </p:txBody>
        </p:sp>
        <p:pic>
          <p:nvPicPr>
            <p:cNvPr id="7" name="Picture 6" descr="A graph of a light&#10;&#10;Description automatically generated with medium confidence">
              <a:extLst>
                <a:ext uri="{FF2B5EF4-FFF2-40B4-BE49-F238E27FC236}">
                  <a16:creationId xmlns:a16="http://schemas.microsoft.com/office/drawing/2014/main" id="{8392E60E-9A52-4A61-CAFB-EAB28F8F5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48891"/>
            <a:stretch/>
          </p:blipFill>
          <p:spPr>
            <a:xfrm>
              <a:off x="312846" y="5201676"/>
              <a:ext cx="11591925" cy="118489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1600942-F9A5-29AF-B4FB-1C886BAD0845}"/>
                </a:ext>
              </a:extLst>
            </p:cNvPr>
            <p:cNvSpPr txBox="1"/>
            <p:nvPr/>
          </p:nvSpPr>
          <p:spPr>
            <a:xfrm>
              <a:off x="289747" y="4887707"/>
              <a:ext cx="60880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+mj-lt"/>
                </a:rPr>
                <a:t>On-ground: Flight shims + q</a:t>
              </a:r>
              <a:r>
                <a:rPr lang="en-BE" sz="2400">
                  <a:solidFill>
                    <a:srgbClr val="002060"/>
                  </a:solidFill>
                  <a:latin typeface="+mj-lt"/>
                </a:rPr>
                <a:t>uarter </a:t>
              </a:r>
              <a:r>
                <a:rPr lang="en-BE" sz="2400" dirty="0">
                  <a:solidFill>
                    <a:srgbClr val="002060"/>
                  </a:solidFill>
                  <a:latin typeface="+mj-lt"/>
                </a:rPr>
                <a:t>aperture + 1g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90D4AC-C2DE-FAC0-4D88-A04AFF802D69}"/>
                </a:ext>
              </a:extLst>
            </p:cNvPr>
            <p:cNvSpPr txBox="1"/>
            <p:nvPr/>
          </p:nvSpPr>
          <p:spPr>
            <a:xfrm>
              <a:off x="8108919" y="3476006"/>
              <a:ext cx="8100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2400" dirty="0">
                  <a:solidFill>
                    <a:srgbClr val="002060"/>
                  </a:solidFill>
                  <a:latin typeface="+mj-lt"/>
                </a:rPr>
                <a:t>FGS1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F5155-4B14-7352-F785-2AC805C73B42}"/>
                </a:ext>
              </a:extLst>
            </p:cNvPr>
            <p:cNvSpPr txBox="1"/>
            <p:nvPr/>
          </p:nvSpPr>
          <p:spPr>
            <a:xfrm>
              <a:off x="9477559" y="3476005"/>
              <a:ext cx="8100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2400" dirty="0">
                  <a:solidFill>
                    <a:srgbClr val="002060"/>
                  </a:solidFill>
                  <a:latin typeface="+mj-lt"/>
                </a:rPr>
                <a:t>FGS2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0A0246-58DA-A9EA-8AF8-EEC64B994B63}"/>
                </a:ext>
              </a:extLst>
            </p:cNvPr>
            <p:cNvSpPr txBox="1"/>
            <p:nvPr/>
          </p:nvSpPr>
          <p:spPr>
            <a:xfrm>
              <a:off x="10846199" y="3456193"/>
              <a:ext cx="12592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2400" dirty="0">
                  <a:solidFill>
                    <a:srgbClr val="002060"/>
                  </a:solidFill>
                  <a:latin typeface="+mj-lt"/>
                </a:rPr>
                <a:t>VISPHOT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438117F-6BB7-0B34-2255-0E36562EFC61}"/>
                </a:ext>
              </a:extLst>
            </p:cNvPr>
            <p:cNvSpPr txBox="1"/>
            <p:nvPr/>
          </p:nvSpPr>
          <p:spPr>
            <a:xfrm>
              <a:off x="5886039" y="3392696"/>
              <a:ext cx="13375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2400">
                  <a:solidFill>
                    <a:srgbClr val="002060"/>
                  </a:solidFill>
                  <a:latin typeface="+mj-lt"/>
                </a:rPr>
                <a:t>AIRS-CH</a:t>
              </a:r>
              <a:r>
                <a:rPr lang="en-US" sz="2400" dirty="0">
                  <a:solidFill>
                    <a:srgbClr val="002060"/>
                  </a:solidFill>
                  <a:latin typeface="+mj-lt"/>
                </a:rPr>
                <a:t>1</a:t>
              </a:r>
              <a:endParaRPr lang="en-BE" sz="2400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C30A111-EC41-B67A-6A16-8016D7012E07}"/>
                </a:ext>
              </a:extLst>
            </p:cNvPr>
            <p:cNvSpPr txBox="1"/>
            <p:nvPr/>
          </p:nvSpPr>
          <p:spPr>
            <a:xfrm>
              <a:off x="1904411" y="3456193"/>
              <a:ext cx="13375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2400">
                  <a:solidFill>
                    <a:srgbClr val="002060"/>
                  </a:solidFill>
                  <a:latin typeface="+mj-lt"/>
                </a:rPr>
                <a:t>AIRS-CH</a:t>
              </a:r>
              <a:r>
                <a:rPr lang="en-US" sz="2400" dirty="0">
                  <a:solidFill>
                    <a:srgbClr val="002060"/>
                  </a:solidFill>
                  <a:latin typeface="+mj-lt"/>
                </a:rPr>
                <a:t>0</a:t>
              </a:r>
              <a:endParaRPr lang="en-BE" sz="2400" dirty="0">
                <a:solidFill>
                  <a:srgbClr val="00206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0126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541B5-A564-709F-8519-1412693DD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803EE-530D-3759-F409-2F5B5B426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n-GB" sz="3200" dirty="0"/>
              <a:t>Integrated System-level testing – Requirement Verification</a:t>
            </a:r>
            <a:endParaRPr lang="en-BE" sz="3200" dirty="0"/>
          </a:p>
        </p:txBody>
      </p:sp>
      <p:pic>
        <p:nvPicPr>
          <p:cNvPr id="19" name="Picture 18" descr="A graph of a red line&#10;&#10;AI-generated content may be incorrect.">
            <a:extLst>
              <a:ext uri="{FF2B5EF4-FFF2-40B4-BE49-F238E27FC236}">
                <a16:creationId xmlns:a16="http://schemas.microsoft.com/office/drawing/2014/main" id="{10136202-6BD4-67E6-1FDF-8A7856407E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898"/>
          <a:stretch>
            <a:fillRect/>
          </a:stretch>
        </p:blipFill>
        <p:spPr>
          <a:xfrm>
            <a:off x="6585545" y="2760845"/>
            <a:ext cx="4180188" cy="1904120"/>
          </a:xfrm>
          <a:prstGeom prst="rect">
            <a:avLst/>
          </a:prstGeom>
        </p:spPr>
      </p:pic>
      <p:pic>
        <p:nvPicPr>
          <p:cNvPr id="21" name="Picture 20" descr="A graph of a full aperture&#10;&#10;AI-generated content may be incorrect.">
            <a:extLst>
              <a:ext uri="{FF2B5EF4-FFF2-40B4-BE49-F238E27FC236}">
                <a16:creationId xmlns:a16="http://schemas.microsoft.com/office/drawing/2014/main" id="{4D675CDC-E799-2C26-91B9-11895BC3F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287" y="4664965"/>
            <a:ext cx="4206114" cy="2103057"/>
          </a:xfrm>
          <a:prstGeom prst="rect">
            <a:avLst/>
          </a:prstGeom>
        </p:spPr>
      </p:pic>
      <p:pic>
        <p:nvPicPr>
          <p:cNvPr id="32" name="Picture 31" descr="A graph of a quarter aperture&#10;&#10;AI-generated content may be incorrect.">
            <a:extLst>
              <a:ext uri="{FF2B5EF4-FFF2-40B4-BE49-F238E27FC236}">
                <a16:creationId xmlns:a16="http://schemas.microsoft.com/office/drawing/2014/main" id="{188A1910-7615-69ED-7663-F597B5C66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581" y="2737161"/>
            <a:ext cx="4172893" cy="2086447"/>
          </a:xfrm>
          <a:prstGeom prst="rect">
            <a:avLst/>
          </a:prstGeom>
        </p:spPr>
      </p:pic>
      <p:pic>
        <p:nvPicPr>
          <p:cNvPr id="34" name="Picture 33" descr="A graph with a red line&#10;&#10;AI-generated content may be incorrect.">
            <a:extLst>
              <a:ext uri="{FF2B5EF4-FFF2-40B4-BE49-F238E27FC236}">
                <a16:creationId xmlns:a16="http://schemas.microsoft.com/office/drawing/2014/main" id="{61CE560C-1942-FD60-8ABD-47E65D7AF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7036" y="4664965"/>
            <a:ext cx="4236803" cy="211840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757A07F-2EFC-ADA5-54FD-DC49BB87DAFF}"/>
              </a:ext>
            </a:extLst>
          </p:cNvPr>
          <p:cNvSpPr txBox="1"/>
          <p:nvPr/>
        </p:nvSpPr>
        <p:spPr>
          <a:xfrm>
            <a:off x="4990287" y="5022756"/>
            <a:ext cx="133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+mj-lt"/>
              </a:rPr>
              <a:t>σ</a:t>
            </a:r>
            <a:r>
              <a:rPr lang="en-US" baseline="-25000" dirty="0">
                <a:latin typeface="+mj-lt"/>
              </a:rPr>
              <a:t>y</a:t>
            </a:r>
            <a:r>
              <a:rPr lang="en-US" dirty="0">
                <a:latin typeface="+mj-lt"/>
              </a:rPr>
              <a:t> = 12.4 pix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F93F21-BAD6-BE49-9E88-032FB58A3574}"/>
              </a:ext>
            </a:extLst>
          </p:cNvPr>
          <p:cNvSpPr txBox="1"/>
          <p:nvPr/>
        </p:nvSpPr>
        <p:spPr>
          <a:xfrm>
            <a:off x="4824858" y="3122296"/>
            <a:ext cx="149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 </a:t>
            </a:r>
            <a:r>
              <a:rPr lang="el-GR" dirty="0">
                <a:latin typeface="+mj-lt"/>
              </a:rPr>
              <a:t>σ</a:t>
            </a:r>
            <a:r>
              <a:rPr lang="en-US" baseline="-25000" dirty="0">
                <a:latin typeface="+mj-lt"/>
              </a:rPr>
              <a:t>x</a:t>
            </a:r>
            <a:r>
              <a:rPr lang="en-US" dirty="0">
                <a:latin typeface="+mj-lt"/>
              </a:rPr>
              <a:t>= 1.2 pixels</a:t>
            </a:r>
          </a:p>
        </p:txBody>
      </p:sp>
      <p:pic>
        <p:nvPicPr>
          <p:cNvPr id="38" name="Picture 37" descr="A blue square with yellow and green lines&#10;&#10;AI-generated content may be incorrect.">
            <a:extLst>
              <a:ext uri="{FF2B5EF4-FFF2-40B4-BE49-F238E27FC236}">
                <a16:creationId xmlns:a16="http://schemas.microsoft.com/office/drawing/2014/main" id="{EACBC84B-0C55-14A3-A1CA-F2EA7E66A3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8439" y="1205569"/>
            <a:ext cx="3295868" cy="1647935"/>
          </a:xfrm>
          <a:prstGeom prst="rect">
            <a:avLst/>
          </a:prstGeom>
        </p:spPr>
      </p:pic>
      <p:pic>
        <p:nvPicPr>
          <p:cNvPr id="4" name="Picture 3" descr="A purple square with white text&#10;&#10;AI-generated content may be incorrect.">
            <a:extLst>
              <a:ext uri="{FF2B5EF4-FFF2-40B4-BE49-F238E27FC236}">
                <a16:creationId xmlns:a16="http://schemas.microsoft.com/office/drawing/2014/main" id="{BA80A93E-644F-3159-19DB-A792F176FA7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8027"/>
          <a:stretch>
            <a:fillRect/>
          </a:stretch>
        </p:blipFill>
        <p:spPr>
          <a:xfrm>
            <a:off x="7134991" y="1165804"/>
            <a:ext cx="3545186" cy="16302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46CA47-A490-C886-F978-7047FDB27D1E}"/>
              </a:ext>
            </a:extLst>
          </p:cNvPr>
          <p:cNvSpPr txBox="1"/>
          <p:nvPr/>
        </p:nvSpPr>
        <p:spPr>
          <a:xfrm>
            <a:off x="7440195" y="3122296"/>
            <a:ext cx="146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 </a:t>
            </a:r>
            <a:r>
              <a:rPr lang="el-GR" dirty="0">
                <a:latin typeface="+mj-lt"/>
              </a:rPr>
              <a:t>σ</a:t>
            </a:r>
            <a:r>
              <a:rPr lang="en-US" baseline="-25000" dirty="0">
                <a:latin typeface="+mj-lt"/>
              </a:rPr>
              <a:t>x</a:t>
            </a:r>
            <a:r>
              <a:rPr lang="en-US" dirty="0">
                <a:latin typeface="+mj-lt"/>
              </a:rPr>
              <a:t>= 1.0 pixels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E62959-019A-69E5-D8B1-E3A0B5D8AEDC}"/>
              </a:ext>
            </a:extLst>
          </p:cNvPr>
          <p:cNvSpPr txBox="1"/>
          <p:nvPr/>
        </p:nvSpPr>
        <p:spPr>
          <a:xfrm>
            <a:off x="7540608" y="5022756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+mj-lt"/>
              </a:rPr>
              <a:t>σ</a:t>
            </a:r>
            <a:r>
              <a:rPr lang="en-US" baseline="-25000" dirty="0">
                <a:latin typeface="+mj-lt"/>
              </a:rPr>
              <a:t>y</a:t>
            </a:r>
            <a:r>
              <a:rPr lang="en-US" dirty="0">
                <a:latin typeface="+mj-lt"/>
              </a:rPr>
              <a:t> = 0.7 pix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D2491F-55E8-F38F-428F-05A8956378D2}"/>
              </a:ext>
            </a:extLst>
          </p:cNvPr>
          <p:cNvSpPr txBox="1"/>
          <p:nvPr/>
        </p:nvSpPr>
        <p:spPr>
          <a:xfrm>
            <a:off x="220844" y="1486178"/>
            <a:ext cx="3063531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</a:rPr>
              <a:t>Relative alignment</a:t>
            </a:r>
          </a:p>
          <a:p>
            <a:r>
              <a:rPr lang="en-US" sz="2200" dirty="0">
                <a:solidFill>
                  <a:srgbClr val="002060"/>
                </a:solidFill>
              </a:rPr>
              <a:t>verification</a:t>
            </a:r>
            <a:br>
              <a:rPr lang="en-US" sz="2200" dirty="0">
                <a:solidFill>
                  <a:srgbClr val="002060"/>
                </a:solidFill>
              </a:rPr>
            </a:br>
            <a:r>
              <a:rPr lang="en-US" sz="2200" dirty="0">
                <a:solidFill>
                  <a:srgbClr val="002060"/>
                </a:solidFill>
              </a:rPr>
              <a:t>implications</a:t>
            </a:r>
          </a:p>
          <a:p>
            <a:r>
              <a:rPr lang="en-US" sz="2200" dirty="0">
                <a:solidFill>
                  <a:srgbClr val="002060"/>
                </a:solidFill>
                <a:sym typeface="Wingdings" pitchFamily="2" charset="2"/>
              </a:rPr>
              <a:t>Not enough M2 range </a:t>
            </a:r>
            <a:endParaRPr lang="en-US" sz="2200" dirty="0">
              <a:solidFill>
                <a:srgbClr val="002060"/>
              </a:solidFill>
            </a:endParaRPr>
          </a:p>
          <a:p>
            <a:r>
              <a:rPr lang="en-US" sz="2200" dirty="0">
                <a:solidFill>
                  <a:srgbClr val="002060"/>
                </a:solidFill>
                <a:sym typeface="Wingdings" pitchFamily="2" charset="2"/>
              </a:rPr>
              <a:t> Looking at</a:t>
            </a:r>
            <a:br>
              <a:rPr lang="en-US" sz="2200" dirty="0">
                <a:solidFill>
                  <a:srgbClr val="002060"/>
                </a:solidFill>
                <a:sym typeface="Wingdings" pitchFamily="2" charset="2"/>
              </a:rPr>
            </a:br>
            <a:r>
              <a:rPr lang="en-US" sz="2200" dirty="0">
                <a:solidFill>
                  <a:srgbClr val="002060"/>
                </a:solidFill>
                <a:sym typeface="Wingdings" pitchFamily="2" charset="2"/>
              </a:rPr>
              <a:t>shimming</a:t>
            </a:r>
            <a:br>
              <a:rPr lang="en-US" sz="2200" dirty="0">
                <a:solidFill>
                  <a:srgbClr val="002060"/>
                </a:solidFill>
                <a:sym typeface="Wingdings" pitchFamily="2" charset="2"/>
              </a:rPr>
            </a:br>
            <a:r>
              <a:rPr lang="en-US" sz="2200" dirty="0">
                <a:solidFill>
                  <a:srgbClr val="002060"/>
                </a:solidFill>
                <a:sym typeface="Wingdings" pitchFamily="2" charset="2"/>
              </a:rPr>
              <a:t>solutions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F5C7738-0C2F-9AE5-5609-AAFFA1D0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76D5357-3212-D449-AF1E-20AA07F0266A}" type="slidenum">
              <a:rPr lang="en-BE" smtClean="0"/>
              <a:t>18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93758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FAE8B-F9A4-2F5C-F801-33148DEC4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>
                <a:solidFill>
                  <a:srgbClr val="002060"/>
                </a:solidFill>
              </a:rPr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9BC4B-6DF4-F46A-8B39-30C023CDA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09251"/>
            <a:ext cx="10952285" cy="531222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dirty="0"/>
              <a:t>Intro and the A-Team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The ARIEL system (refresher)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Instrument level testing summary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Integrated System level testing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Conclusions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2074A-4C61-25F3-2810-7C212EDE1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5357-3212-D449-AF1E-20AA07F0266A}" type="slidenum">
              <a:rPr lang="en-BE" smtClean="0"/>
              <a:t>1</a:t>
            </a:fld>
            <a:endParaRPr lang="en-BE"/>
          </a:p>
        </p:txBody>
      </p:sp>
      <p:pic>
        <p:nvPicPr>
          <p:cNvPr id="4" name="Afbeelding 8">
            <a:extLst>
              <a:ext uri="{FF2B5EF4-FFF2-40B4-BE49-F238E27FC236}">
                <a16:creationId xmlns:a16="http://schemas.microsoft.com/office/drawing/2014/main" id="{8FFDA1BF-3236-CFB0-65CF-1BBF3B4158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1" y="6182342"/>
            <a:ext cx="1346861" cy="480513"/>
          </a:xfrm>
          <a:prstGeom prst="rect">
            <a:avLst/>
          </a:prstGeom>
        </p:spPr>
      </p:pic>
      <p:pic>
        <p:nvPicPr>
          <p:cNvPr id="8" name="Picture 7" descr="ARIEL - Wikipedia">
            <a:extLst>
              <a:ext uri="{FF2B5EF4-FFF2-40B4-BE49-F238E27FC236}">
                <a16:creationId xmlns:a16="http://schemas.microsoft.com/office/drawing/2014/main" id="{AF44B115-6200-B72D-02D7-394382D7E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488" y="3065906"/>
            <a:ext cx="3278312" cy="313430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316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03715-4846-FF3A-EE0F-B5261B390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9C58A-0D23-3A2D-41F5-EB5D482B4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GB" sz="3200" dirty="0"/>
              <a:t>Integrated System-level testing – Requirement Verification</a:t>
            </a:r>
            <a:br>
              <a:rPr lang="en-BE" sz="3200"/>
            </a:br>
            <a:r>
              <a:rPr lang="en-BE" sz="3200"/>
              <a:t>on behalf of Jérôme Amiaux (CEA) and Jean-Michel Reess (LIRA)</a:t>
            </a:r>
            <a:endParaRPr lang="en-BE" sz="3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857175-4B2C-50F8-1ED6-A04AD00B5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922" t="3323" r="7924" b="13134"/>
          <a:stretch/>
        </p:blipFill>
        <p:spPr>
          <a:xfrm>
            <a:off x="2068497" y="1171853"/>
            <a:ext cx="7368465" cy="562415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01CC86-EFBB-C727-A7B6-BFE32B5E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5357-3212-D449-AF1E-20AA07F0266A}" type="slidenum">
              <a:rPr lang="en-BE" smtClean="0"/>
              <a:t>19</a:t>
            </a:fld>
            <a:endParaRPr lang="en-BE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2DC34FF-F650-6DFE-A5F4-98E7EEA21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217" y="5438356"/>
            <a:ext cx="1283119" cy="128311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840405-53BB-368E-0FE0-2FC83042DFD0}"/>
              </a:ext>
            </a:extLst>
          </p:cNvPr>
          <p:cNvSpPr txBox="1"/>
          <p:nvPr/>
        </p:nvSpPr>
        <p:spPr>
          <a:xfrm>
            <a:off x="151659" y="1526959"/>
            <a:ext cx="16557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200" b="1" dirty="0">
                <a:solidFill>
                  <a:srgbClr val="002060"/>
                </a:solidFill>
                <a:latin typeface="+mj-lt"/>
              </a:rPr>
              <a:t>In-flight</a:t>
            </a:r>
          </a:p>
          <a:p>
            <a:r>
              <a:rPr lang="en-BE" sz="2200" b="1" dirty="0">
                <a:solidFill>
                  <a:srgbClr val="002060"/>
                </a:solidFill>
                <a:latin typeface="+mj-lt"/>
              </a:rPr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2928569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806AF-62C9-1E64-2A17-6C99EB7BF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CC084-E60B-6CC4-47F9-F59EB0497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GB" sz="3200" dirty="0"/>
              <a:t>Integrated System-level testing – Requirement Verification</a:t>
            </a:r>
            <a:br>
              <a:rPr lang="en-BE" sz="3200" dirty="0"/>
            </a:br>
            <a:r>
              <a:rPr lang="en-BE" sz="3200" dirty="0"/>
              <a:t>on behalf of Jérôme Amiaux (CEA) and Jean-Michel Reess (LIRA)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2A26F-E69A-5E6C-5700-FAB818478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5357-3212-D449-AF1E-20AA07F0266A}" type="slidenum">
              <a:rPr lang="en-BE" smtClean="0"/>
              <a:t>20</a:t>
            </a:fld>
            <a:endParaRPr lang="en-BE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F701A77-F0D9-EC59-F93D-1BFA8862D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217" y="5438356"/>
            <a:ext cx="1283119" cy="128311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FC18A9-6002-21FA-B792-3EAAC0D858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38" t="3122" r="7762" b="13182"/>
          <a:stretch/>
        </p:blipFill>
        <p:spPr>
          <a:xfrm>
            <a:off x="1938570" y="1171852"/>
            <a:ext cx="7498393" cy="56616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C4AB23-AEAC-C35C-7223-6D8D83385D40}"/>
              </a:ext>
            </a:extLst>
          </p:cNvPr>
          <p:cNvSpPr txBox="1"/>
          <p:nvPr/>
        </p:nvSpPr>
        <p:spPr>
          <a:xfrm>
            <a:off x="151659" y="1526959"/>
            <a:ext cx="16557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+mj-lt"/>
              </a:rPr>
              <a:t>Ground</a:t>
            </a:r>
            <a:endParaRPr lang="en-BE" sz="2200" b="1" dirty="0">
              <a:solidFill>
                <a:srgbClr val="002060"/>
              </a:solidFill>
              <a:latin typeface="+mj-lt"/>
            </a:endParaRPr>
          </a:p>
          <a:p>
            <a:r>
              <a:rPr lang="en-BE" sz="2200" b="1" dirty="0">
                <a:solidFill>
                  <a:srgbClr val="002060"/>
                </a:solidFill>
                <a:latin typeface="+mj-lt"/>
              </a:rPr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60412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8A04C-A9F0-0B45-6632-3CC6F06AC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EFDA-2BCB-E1D4-EADE-8CA16B4AD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GB" sz="3200" dirty="0"/>
              <a:t>Integrated System-level testing – Requirement Verification</a:t>
            </a:r>
            <a:br>
              <a:rPr lang="en-BE" sz="3200" dirty="0"/>
            </a:br>
            <a:r>
              <a:rPr lang="en-BE" sz="3200" dirty="0"/>
              <a:t>on behalf of Jérôme Amiaux (CEA) and Jean-Michel Reess (LIRA)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57A285-605F-349F-EE72-E71548430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5357-3212-D449-AF1E-20AA07F0266A}" type="slidenum">
              <a:rPr lang="en-BE" smtClean="0"/>
              <a:t>21</a:t>
            </a:fld>
            <a:endParaRPr lang="en-BE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A506146-DA3C-E0FE-1610-C723A60AB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217" y="5438356"/>
            <a:ext cx="1283119" cy="128311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8CB629-1972-CA5B-EEDD-3F733A1FA808}"/>
              </a:ext>
            </a:extLst>
          </p:cNvPr>
          <p:cNvSpPr txBox="1"/>
          <p:nvPr/>
        </p:nvSpPr>
        <p:spPr>
          <a:xfrm>
            <a:off x="175350" y="1690263"/>
            <a:ext cx="26008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200" b="1" dirty="0">
                <a:solidFill>
                  <a:srgbClr val="002060"/>
                </a:solidFill>
                <a:latin typeface="+mj-lt"/>
              </a:rPr>
              <a:t>In-flight performance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09471D-1449-C02F-197C-6280E73E7A29}"/>
              </a:ext>
            </a:extLst>
          </p:cNvPr>
          <p:cNvSpPr txBox="1"/>
          <p:nvPr/>
        </p:nvSpPr>
        <p:spPr>
          <a:xfrm>
            <a:off x="6096000" y="1690263"/>
            <a:ext cx="25800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200" b="1" dirty="0">
                <a:solidFill>
                  <a:srgbClr val="002060"/>
                </a:solidFill>
                <a:latin typeface="+mj-lt"/>
              </a:rPr>
              <a:t>Ground performance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CA5578-6BD1-F9CB-95C9-8D9B060A40E1}"/>
              </a:ext>
            </a:extLst>
          </p:cNvPr>
          <p:cNvSpPr txBox="1"/>
          <p:nvPr/>
        </p:nvSpPr>
        <p:spPr>
          <a:xfrm>
            <a:off x="175349" y="1331933"/>
            <a:ext cx="34138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200" b="1" u="sng" dirty="0">
                <a:solidFill>
                  <a:srgbClr val="002060"/>
                </a:solidFill>
                <a:latin typeface="+mj-lt"/>
              </a:rPr>
              <a:t>Spectral resolution AIRS CH0</a:t>
            </a:r>
          </a:p>
        </p:txBody>
      </p:sp>
      <p:pic>
        <p:nvPicPr>
          <p:cNvPr id="4" name="Image 6">
            <a:extLst>
              <a:ext uri="{FF2B5EF4-FFF2-40B4-BE49-F238E27FC236}">
                <a16:creationId xmlns:a16="http://schemas.microsoft.com/office/drawing/2014/main" id="{ECF8F7E3-8AB4-0655-C821-F6741C17F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65" y="2078424"/>
            <a:ext cx="5073656" cy="3803791"/>
          </a:xfrm>
          <a:prstGeom prst="rect">
            <a:avLst/>
          </a:prstGeom>
        </p:spPr>
      </p:pic>
      <p:pic>
        <p:nvPicPr>
          <p:cNvPr id="11" name="Image 4">
            <a:extLst>
              <a:ext uri="{FF2B5EF4-FFF2-40B4-BE49-F238E27FC236}">
                <a16:creationId xmlns:a16="http://schemas.microsoft.com/office/drawing/2014/main" id="{6914E495-DC79-889B-8F14-D5C5ED1C32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6"/>
          <a:stretch/>
        </p:blipFill>
        <p:spPr>
          <a:xfrm>
            <a:off x="6294079" y="2110966"/>
            <a:ext cx="4654708" cy="37712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51D220-1B14-4DFE-355E-B8B6CE709731}"/>
              </a:ext>
            </a:extLst>
          </p:cNvPr>
          <p:cNvSpPr txBox="1"/>
          <p:nvPr/>
        </p:nvSpPr>
        <p:spPr>
          <a:xfrm>
            <a:off x="2794000" y="6062821"/>
            <a:ext cx="86208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400" dirty="0">
                <a:solidFill>
                  <a:srgbClr val="002060"/>
                </a:solidFill>
                <a:latin typeface="+mj-lt"/>
                <a:sym typeface="Wingdings" pitchFamily="2" charset="2"/>
              </a:rPr>
              <a:t> PASS/FAIL criteria reflect degraded </a:t>
            </a:r>
            <a:r>
              <a:rPr lang="en-BE" sz="2400">
                <a:solidFill>
                  <a:srgbClr val="002060"/>
                </a:solidFill>
                <a:latin typeface="+mj-lt"/>
                <a:sym typeface="Wingdings" pitchFamily="2" charset="2"/>
              </a:rPr>
              <a:t>performance expectations</a:t>
            </a:r>
            <a:r>
              <a:rPr lang="en-US" sz="2400" dirty="0">
                <a:solidFill>
                  <a:srgbClr val="002060"/>
                </a:solidFill>
                <a:latin typeface="+mj-lt"/>
                <a:sym typeface="Wingdings" pitchFamily="2" charset="2"/>
              </a:rPr>
              <a:t> but</a:t>
            </a:r>
            <a:br>
              <a:rPr lang="en-US" sz="2400" dirty="0">
                <a:solidFill>
                  <a:srgbClr val="002060"/>
                </a:solidFill>
                <a:latin typeface="+mj-lt"/>
                <a:sym typeface="Wingdings" pitchFamily="2" charset="2"/>
              </a:rPr>
            </a:br>
            <a:r>
              <a:rPr lang="en-US" sz="2400" dirty="0">
                <a:solidFill>
                  <a:srgbClr val="002060"/>
                </a:solidFill>
                <a:latin typeface="+mj-lt"/>
                <a:sym typeface="Wingdings" pitchFamily="2" charset="2"/>
              </a:rPr>
              <a:t>degeneracies in case of issues</a:t>
            </a:r>
            <a:endParaRPr lang="en-BE" sz="2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1458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7A47A-33C1-CD09-3D73-49EC8D725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365A5-755E-D53D-BD64-95D93B625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en-GB" dirty="0"/>
              <a:t>Conclusions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80BF0-410E-2712-988E-B00482F33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88" y="1213491"/>
            <a:ext cx="11591560" cy="4154156"/>
          </a:xfrm>
        </p:spPr>
        <p:txBody>
          <a:bodyPr>
            <a:normAutofit/>
          </a:bodyPr>
          <a:lstStyle/>
          <a:p>
            <a:r>
              <a:rPr lang="en-US" sz="3200" dirty="0"/>
              <a:t>System-level testing will certainly be challenging (</a:t>
            </a:r>
            <a:r>
              <a:rPr lang="en-US" sz="3200" dirty="0">
                <a:sym typeface="Wingdings" pitchFamily="2" charset="2"/>
              </a:rPr>
              <a:t> exciting!)</a:t>
            </a:r>
          </a:p>
          <a:p>
            <a:r>
              <a:rPr lang="en-US" sz="3200" dirty="0"/>
              <a:t>The results from the instrument-level testing will set baseline for calibration solutions / </a:t>
            </a:r>
            <a:r>
              <a:rPr lang="en-US" sz="3200" dirty="0" err="1"/>
              <a:t>cal</a:t>
            </a:r>
            <a:r>
              <a:rPr lang="en-US" sz="3200" dirty="0"/>
              <a:t> products from ground to flight.</a:t>
            </a:r>
          </a:p>
          <a:p>
            <a:r>
              <a:rPr lang="en-US" sz="3200" dirty="0"/>
              <a:t>Shimming (hardware) solutions being looked into to compensate for pencil-like PSF.</a:t>
            </a:r>
          </a:p>
          <a:p>
            <a:r>
              <a:rPr lang="en-US" sz="3200" dirty="0"/>
              <a:t>All teams hard at work to make the mission successful (so many people have not been credited, but everyone deserves praise).</a:t>
            </a:r>
          </a:p>
          <a:p>
            <a:endParaRPr lang="en-US" sz="3200" dirty="0"/>
          </a:p>
        </p:txBody>
      </p:sp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A45A53C2-D827-E189-95EB-1A25E8BB3E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696" b="35108"/>
          <a:stretch>
            <a:fillRect/>
          </a:stretch>
        </p:blipFill>
        <p:spPr>
          <a:xfrm>
            <a:off x="2209800" y="4803568"/>
            <a:ext cx="7772400" cy="1983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D7DFEA-2629-81C2-A626-02F859EDDFE8}"/>
              </a:ext>
            </a:extLst>
          </p:cNvPr>
          <p:cNvSpPr txBox="1"/>
          <p:nvPr/>
        </p:nvSpPr>
        <p:spPr>
          <a:xfrm>
            <a:off x="9982200" y="6263528"/>
            <a:ext cx="2142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ARIEL Consortium Meeting</a:t>
            </a:r>
            <a:br>
              <a:rPr lang="en-US" sz="1400" dirty="0">
                <a:solidFill>
                  <a:srgbClr val="002060"/>
                </a:solidFill>
              </a:rPr>
            </a:br>
            <a:r>
              <a:rPr lang="en-US" sz="1400" dirty="0">
                <a:solidFill>
                  <a:srgbClr val="002060"/>
                </a:solidFill>
              </a:rPr>
              <a:t>Lisbon ‘24</a:t>
            </a:r>
          </a:p>
        </p:txBody>
      </p:sp>
    </p:spTree>
    <p:extLst>
      <p:ext uri="{BB962C8B-B14F-4D97-AF65-F5344CB8AC3E}">
        <p14:creationId xmlns:p14="http://schemas.microsoft.com/office/powerpoint/2010/main" val="3399668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99347-5C2A-47A4-40F3-171A7F9FB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0AA2C-3CC2-B4E0-C582-8FA4B3F1D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038" y="365126"/>
            <a:ext cx="10982768" cy="7318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Intro: KU Leuven 30+ years in space mission calibration and AIT</a:t>
            </a:r>
            <a:endParaRPr lang="en-BE" dirty="0"/>
          </a:p>
        </p:txBody>
      </p:sp>
      <p:pic>
        <p:nvPicPr>
          <p:cNvPr id="41" name="Picture 2" descr="JWST Detects the Earliest, Most Distant Galaxy in the Known Universe—And  It's Super Weird | Scientific American">
            <a:extLst>
              <a:ext uri="{FF2B5EF4-FFF2-40B4-BE49-F238E27FC236}">
                <a16:creationId xmlns:a16="http://schemas.microsoft.com/office/drawing/2014/main" id="{CBFA86EC-6E2A-26BB-9E8C-F739B5AD4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035" y="1523999"/>
            <a:ext cx="3228303" cy="215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erschel Space Observatory - Wikipedia">
            <a:extLst>
              <a:ext uri="{FF2B5EF4-FFF2-40B4-BE49-F238E27FC236}">
                <a16:creationId xmlns:a16="http://schemas.microsoft.com/office/drawing/2014/main" id="{8190E339-24BA-7231-AFE0-89D5D2D86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07" y="4187695"/>
            <a:ext cx="3440969" cy="236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ESA - ISO overview">
            <a:extLst>
              <a:ext uri="{FF2B5EF4-FFF2-40B4-BE49-F238E27FC236}">
                <a16:creationId xmlns:a16="http://schemas.microsoft.com/office/drawing/2014/main" id="{5B77D02E-1BB9-01C7-D973-A85291759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57" y="1524000"/>
            <a:ext cx="2690253" cy="215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ESA - Plato factsheet">
            <a:extLst>
              <a:ext uri="{FF2B5EF4-FFF2-40B4-BE49-F238E27FC236}">
                <a16:creationId xmlns:a16="http://schemas.microsoft.com/office/drawing/2014/main" id="{FAB60E01-AC62-0AA4-39BC-B18B386AA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240" y="4240286"/>
            <a:ext cx="4107879" cy="231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CubeSpec — Institute of Astronomy">
            <a:extLst>
              <a:ext uri="{FF2B5EF4-FFF2-40B4-BE49-F238E27FC236}">
                <a16:creationId xmlns:a16="http://schemas.microsoft.com/office/drawing/2014/main" id="{C76FA7E6-71CC-5A04-ED23-B87B306A3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8" t="22041" r="47606" b="12055"/>
          <a:stretch>
            <a:fillRect/>
          </a:stretch>
        </p:blipFill>
        <p:spPr bwMode="auto">
          <a:xfrm>
            <a:off x="6716834" y="1485120"/>
            <a:ext cx="2376259" cy="213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ight Arrow 46">
            <a:extLst>
              <a:ext uri="{FF2B5EF4-FFF2-40B4-BE49-F238E27FC236}">
                <a16:creationId xmlns:a16="http://schemas.microsoft.com/office/drawing/2014/main" id="{181F9996-5E85-DCF4-2A96-13123A5587C6}"/>
              </a:ext>
            </a:extLst>
          </p:cNvPr>
          <p:cNvSpPr/>
          <p:nvPr/>
        </p:nvSpPr>
        <p:spPr>
          <a:xfrm>
            <a:off x="371031" y="3646783"/>
            <a:ext cx="11719775" cy="54091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FF2C4BE-C09D-85A5-24C8-571DFB8AF76A}"/>
              </a:ext>
            </a:extLst>
          </p:cNvPr>
          <p:cNvSpPr txBox="1"/>
          <p:nvPr/>
        </p:nvSpPr>
        <p:spPr>
          <a:xfrm>
            <a:off x="756789" y="1168050"/>
            <a:ext cx="1666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+mj-lt"/>
              </a:rPr>
              <a:t>ESA ISO mission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12AC9F3-E664-AAB1-05F0-6BD466318A5D}"/>
              </a:ext>
            </a:extLst>
          </p:cNvPr>
          <p:cNvSpPr txBox="1"/>
          <p:nvPr/>
        </p:nvSpPr>
        <p:spPr>
          <a:xfrm>
            <a:off x="756789" y="6488668"/>
            <a:ext cx="3160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+mj-lt"/>
              </a:rPr>
              <a:t>ESA Herschel space observatory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F5C8854-E587-A05D-8FA5-3EB8485DB977}"/>
              </a:ext>
            </a:extLst>
          </p:cNvPr>
          <p:cNvSpPr txBox="1"/>
          <p:nvPr/>
        </p:nvSpPr>
        <p:spPr>
          <a:xfrm>
            <a:off x="3739704" y="1172846"/>
            <a:ext cx="20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+mj-lt"/>
              </a:rPr>
              <a:t>NASA-ESA-CSA JWST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8E9549A-6141-F953-9D3A-67A2DF821D84}"/>
              </a:ext>
            </a:extLst>
          </p:cNvPr>
          <p:cNvSpPr txBox="1"/>
          <p:nvPr/>
        </p:nvSpPr>
        <p:spPr>
          <a:xfrm>
            <a:off x="5577425" y="6523913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+mj-lt"/>
              </a:rPr>
              <a:t>ESA PLATO mission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C956B53-C2C4-C01B-E627-565ACAF76DDA}"/>
              </a:ext>
            </a:extLst>
          </p:cNvPr>
          <p:cNvSpPr txBox="1"/>
          <p:nvPr/>
        </p:nvSpPr>
        <p:spPr>
          <a:xfrm>
            <a:off x="6934793" y="1115788"/>
            <a:ext cx="1676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+mj-lt"/>
              </a:rPr>
              <a:t>CubeSpec@KUL</a:t>
            </a: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EF3BB4A-7DF2-2C22-D8D1-FB32FDCB6FB2}"/>
              </a:ext>
            </a:extLst>
          </p:cNvPr>
          <p:cNvSpPr txBox="1"/>
          <p:nvPr/>
        </p:nvSpPr>
        <p:spPr>
          <a:xfrm>
            <a:off x="9332166" y="1098534"/>
            <a:ext cx="2758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+mj-lt"/>
              </a:rPr>
              <a:t>NASA-ESA Habitable Worlds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F71B5B2-3B30-D41D-4B5F-6D6180B7E23C}"/>
              </a:ext>
            </a:extLst>
          </p:cNvPr>
          <p:cNvSpPr txBox="1"/>
          <p:nvPr/>
        </p:nvSpPr>
        <p:spPr>
          <a:xfrm>
            <a:off x="9286727" y="6492874"/>
            <a:ext cx="1876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+mj-lt"/>
              </a:rPr>
              <a:t>ESA ARIEL mission</a:t>
            </a:r>
          </a:p>
        </p:txBody>
      </p:sp>
      <p:pic>
        <p:nvPicPr>
          <p:cNvPr id="59" name="Afbeelding 8">
            <a:extLst>
              <a:ext uri="{FF2B5EF4-FFF2-40B4-BE49-F238E27FC236}">
                <a16:creationId xmlns:a16="http://schemas.microsoft.com/office/drawing/2014/main" id="{1DFCAF37-4D74-AE12-2D8F-F2930D02F1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1" y="3707182"/>
            <a:ext cx="1246308" cy="444639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199C356-015F-F5A2-8A2E-689D1D412B76}"/>
              </a:ext>
            </a:extLst>
          </p:cNvPr>
          <p:cNvSpPr txBox="1"/>
          <p:nvPr/>
        </p:nvSpPr>
        <p:spPr>
          <a:xfrm>
            <a:off x="1521223" y="3712077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1995</a:t>
            </a:r>
            <a:r>
              <a:rPr lang="en-US" b="1" i="1" dirty="0">
                <a:solidFill>
                  <a:schemeClr val="bg1"/>
                </a:solidFill>
                <a:sym typeface="Wingdings" pitchFamily="2" charset="2"/>
              </a:rPr>
              <a:t>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451AC3E-1C0D-5672-D257-A81060849BFC}"/>
              </a:ext>
            </a:extLst>
          </p:cNvPr>
          <p:cNvSpPr txBox="1"/>
          <p:nvPr/>
        </p:nvSpPr>
        <p:spPr>
          <a:xfrm>
            <a:off x="8440350" y="3732573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2026</a:t>
            </a:r>
            <a:r>
              <a:rPr lang="en-US" b="1" i="1" dirty="0">
                <a:solidFill>
                  <a:schemeClr val="bg1"/>
                </a:solidFill>
                <a:sym typeface="Wingdings" pitchFamily="2" charset="2"/>
              </a:rPr>
              <a:t></a:t>
            </a: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ome | Habitable Worlds Observatory">
            <a:extLst>
              <a:ext uri="{FF2B5EF4-FFF2-40B4-BE49-F238E27FC236}">
                <a16:creationId xmlns:a16="http://schemas.microsoft.com/office/drawing/2014/main" id="{AE2DE40A-E185-52D9-5A07-93529DCA7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676" y="1776177"/>
            <a:ext cx="2817130" cy="163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RIEL - Wikipedia">
            <a:extLst>
              <a:ext uri="{FF2B5EF4-FFF2-40B4-BE49-F238E27FC236}">
                <a16:creationId xmlns:a16="http://schemas.microsoft.com/office/drawing/2014/main" id="{7A6CA4BD-635F-722E-AA8F-25F2BFD3A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733" y="4240286"/>
            <a:ext cx="2416848" cy="231068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516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CCA09-BD82-3966-B916-FAF3D48C2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D38FA-8F67-51C9-D7C2-9E2FD8B08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Intro: My journey so far</a:t>
            </a:r>
            <a:endParaRPr lang="en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88F39-DA56-9404-A2F7-03B6119E6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5357-3212-D449-AF1E-20AA07F0266A}" type="slidenum">
              <a:rPr lang="en-BE" smtClean="0"/>
              <a:t>3</a:t>
            </a:fld>
            <a:endParaRPr lang="en-BE"/>
          </a:p>
        </p:txBody>
      </p:sp>
      <p:pic>
        <p:nvPicPr>
          <p:cNvPr id="6" name="Picture 8" descr="Extremely Large Telescope (ELT) - Spacepage">
            <a:extLst>
              <a:ext uri="{FF2B5EF4-FFF2-40B4-BE49-F238E27FC236}">
                <a16:creationId xmlns:a16="http://schemas.microsoft.com/office/drawing/2014/main" id="{525BA636-039F-B4C1-33F6-493AD1474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4" r="27129"/>
          <a:stretch/>
        </p:blipFill>
        <p:spPr bwMode="auto">
          <a:xfrm>
            <a:off x="8349412" y="3989506"/>
            <a:ext cx="2126683" cy="203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JWST Detects the Earliest, Most Distant Galaxy in the Known Universe—And  It's Super Weird | Scientific American">
            <a:extLst>
              <a:ext uri="{FF2B5EF4-FFF2-40B4-BE49-F238E27FC236}">
                <a16:creationId xmlns:a16="http://schemas.microsoft.com/office/drawing/2014/main" id="{5D510C4C-D9C1-6A36-7B9A-B74CC4744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7"/>
          <a:stretch/>
        </p:blipFill>
        <p:spPr bwMode="auto">
          <a:xfrm>
            <a:off x="1715905" y="3989506"/>
            <a:ext cx="2099322" cy="203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F283ECB-10A8-7E7D-73CE-7C6A23BB2E9A}"/>
              </a:ext>
            </a:extLst>
          </p:cNvPr>
          <p:cNvSpPr txBox="1"/>
          <p:nvPr/>
        </p:nvSpPr>
        <p:spPr>
          <a:xfrm>
            <a:off x="416173" y="6031209"/>
            <a:ext cx="46489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</a:rPr>
              <a:t>JWST-MIRI MRS Instrument Scientist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</a:rPr>
              <a:t>(2016-now)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297021-5393-C51F-CD3D-72F5FD3BB75A}"/>
              </a:ext>
            </a:extLst>
          </p:cNvPr>
          <p:cNvSpPr txBox="1"/>
          <p:nvPr/>
        </p:nvSpPr>
        <p:spPr>
          <a:xfrm>
            <a:off x="7349935" y="6022768"/>
            <a:ext cx="4213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</a:rPr>
              <a:t>ELT-METIS AIT Performance Lead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</a:rPr>
              <a:t>(mid-23 – now)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553706-82B5-820C-B913-DCE3FCBCE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70" y="3943339"/>
            <a:ext cx="1329288" cy="1371600"/>
          </a:xfrm>
          <a:prstGeom prst="rect">
            <a:avLst/>
          </a:prstGeom>
        </p:spPr>
      </p:pic>
      <p:pic>
        <p:nvPicPr>
          <p:cNvPr id="13" name="Picture 12" descr="ARIEL - Wikipedia">
            <a:extLst>
              <a:ext uri="{FF2B5EF4-FFF2-40B4-BE49-F238E27FC236}">
                <a16:creationId xmlns:a16="http://schemas.microsoft.com/office/drawing/2014/main" id="{1CD2DC16-F1BC-412C-EF7F-E3D39BFA6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659" y="1727384"/>
            <a:ext cx="2126682" cy="20332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CAF3E7-6628-0808-FF4B-50F77FCD8F1E}"/>
              </a:ext>
            </a:extLst>
          </p:cNvPr>
          <p:cNvSpPr txBox="1"/>
          <p:nvPr/>
        </p:nvSpPr>
        <p:spPr>
          <a:xfrm>
            <a:off x="4608830" y="3782600"/>
            <a:ext cx="2932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</a:rPr>
              <a:t>ARIEL Calibration Lead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</a:rPr>
              <a:t>(mid-23 – now)</a:t>
            </a:r>
          </a:p>
        </p:txBody>
      </p:sp>
      <p:pic>
        <p:nvPicPr>
          <p:cNvPr id="17" name="object 4">
            <a:extLst>
              <a:ext uri="{FF2B5EF4-FFF2-40B4-BE49-F238E27FC236}">
                <a16:creationId xmlns:a16="http://schemas.microsoft.com/office/drawing/2014/main" id="{0316A762-79ED-B449-20AB-A23B70B9584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500679" y="4060088"/>
            <a:ext cx="1691321" cy="1339225"/>
          </a:xfrm>
          <a:prstGeom prst="rect">
            <a:avLst/>
          </a:prstGeom>
        </p:spPr>
      </p:pic>
      <p:pic>
        <p:nvPicPr>
          <p:cNvPr id="9" name="Picture 8" descr="A person wearing a mask in front of a computer room&#10;&#10;AI-generated content may be incorrect.">
            <a:extLst>
              <a:ext uri="{FF2B5EF4-FFF2-40B4-BE49-F238E27FC236}">
                <a16:creationId xmlns:a16="http://schemas.microsoft.com/office/drawing/2014/main" id="{507B394B-8033-2297-B1BD-B07CD9688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62" y="1431333"/>
            <a:ext cx="3073653" cy="230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82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75E74-9178-10F3-A4C7-EDBDFDB99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F3926-1DF7-0B3E-A9B9-F69A31B48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Intro: My journey so far</a:t>
            </a:r>
            <a:endParaRPr lang="en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2CA1C-83ED-F118-D874-A47F22D70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5357-3212-D449-AF1E-20AA07F0266A}" type="slidenum">
              <a:rPr lang="en-BE" smtClean="0"/>
              <a:t>4</a:t>
            </a:fld>
            <a:endParaRPr lang="en-BE"/>
          </a:p>
        </p:txBody>
      </p:sp>
      <p:pic>
        <p:nvPicPr>
          <p:cNvPr id="6" name="Picture 8" descr="Extremely Large Telescope (ELT) - Spacepage">
            <a:extLst>
              <a:ext uri="{FF2B5EF4-FFF2-40B4-BE49-F238E27FC236}">
                <a16:creationId xmlns:a16="http://schemas.microsoft.com/office/drawing/2014/main" id="{93DC6540-B84B-CE08-FEB5-C0875920C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4" r="27129"/>
          <a:stretch/>
        </p:blipFill>
        <p:spPr bwMode="auto">
          <a:xfrm>
            <a:off x="8349412" y="3989506"/>
            <a:ext cx="2126683" cy="203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JWST Detects the Earliest, Most Distant Galaxy in the Known Universe—And  It's Super Weird | Scientific American">
            <a:extLst>
              <a:ext uri="{FF2B5EF4-FFF2-40B4-BE49-F238E27FC236}">
                <a16:creationId xmlns:a16="http://schemas.microsoft.com/office/drawing/2014/main" id="{934171A6-0507-F262-E3AC-D7D7749E7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7"/>
          <a:stretch/>
        </p:blipFill>
        <p:spPr bwMode="auto">
          <a:xfrm>
            <a:off x="1715905" y="3989506"/>
            <a:ext cx="2099322" cy="203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BD9E248-8E91-8D66-382E-FABBB63B93AB}"/>
              </a:ext>
            </a:extLst>
          </p:cNvPr>
          <p:cNvSpPr txBox="1"/>
          <p:nvPr/>
        </p:nvSpPr>
        <p:spPr>
          <a:xfrm>
            <a:off x="416173" y="6031209"/>
            <a:ext cx="46489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</a:rPr>
              <a:t>JWST-MIRI MRS Instrument Scientist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</a:rPr>
              <a:t>(2016-now)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5EDF63-2948-D55E-806F-464A3A9AD6A9}"/>
              </a:ext>
            </a:extLst>
          </p:cNvPr>
          <p:cNvSpPr txBox="1"/>
          <p:nvPr/>
        </p:nvSpPr>
        <p:spPr>
          <a:xfrm>
            <a:off x="7349935" y="6022768"/>
            <a:ext cx="4213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</a:rPr>
              <a:t>ELT-METIS AIT Performance Lead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</a:rPr>
              <a:t>(mid-23 – now)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F1927C-A69B-A433-D052-C5101DC8D7F2}"/>
              </a:ext>
            </a:extLst>
          </p:cNvPr>
          <p:cNvSpPr txBox="1"/>
          <p:nvPr/>
        </p:nvSpPr>
        <p:spPr>
          <a:xfrm>
            <a:off x="4608830" y="3782600"/>
            <a:ext cx="2932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</a:rPr>
              <a:t>ARIEL Calibration Lead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</a:rPr>
              <a:t>(mid-23 – now)</a:t>
            </a:r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5A095F91-5FF3-0ABE-A511-A99CBD1DD0A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00679" y="4060088"/>
            <a:ext cx="1691321" cy="1339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416DD9-063D-07C6-9651-20FC8A7560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470" y="3943339"/>
            <a:ext cx="1329288" cy="13716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A5E1DA5-ABC2-BC15-F67B-8AC84F9AFA6F}"/>
              </a:ext>
            </a:extLst>
          </p:cNvPr>
          <p:cNvSpPr/>
          <p:nvPr/>
        </p:nvSpPr>
        <p:spPr>
          <a:xfrm>
            <a:off x="4303586" y="1351729"/>
            <a:ext cx="3546087" cy="3546087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73275BC-84CB-E0DC-DB4C-DE3ADE6A1D55}"/>
              </a:ext>
            </a:extLst>
          </p:cNvPr>
          <p:cNvSpPr/>
          <p:nvPr/>
        </p:nvSpPr>
        <p:spPr>
          <a:xfrm>
            <a:off x="4193861" y="1243409"/>
            <a:ext cx="3762728" cy="3762728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RIEL - Wikipedia">
            <a:extLst>
              <a:ext uri="{FF2B5EF4-FFF2-40B4-BE49-F238E27FC236}">
                <a16:creationId xmlns:a16="http://schemas.microsoft.com/office/drawing/2014/main" id="{8C63893F-4698-7665-9CE1-39DB05A58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659" y="1727384"/>
            <a:ext cx="2126682" cy="20332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erson wearing a mask in front of a computer room&#10;&#10;AI-generated content may be incorrect.">
            <a:extLst>
              <a:ext uri="{FF2B5EF4-FFF2-40B4-BE49-F238E27FC236}">
                <a16:creationId xmlns:a16="http://schemas.microsoft.com/office/drawing/2014/main" id="{7EDFDAA0-FB4E-E1C5-0771-BB31774813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62" y="1431333"/>
            <a:ext cx="3073653" cy="230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25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8C0B4-FDDD-C096-9C82-35FD6587A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640E78-06BE-7B36-9B6F-39E507F5B5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732" t="1112"/>
          <a:stretch>
            <a:fillRect/>
          </a:stretch>
        </p:blipFill>
        <p:spPr>
          <a:xfrm rot="5400000">
            <a:off x="1356130" y="4988122"/>
            <a:ext cx="1966715" cy="17730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CC7D5E-E739-7DAB-802D-751D428BF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Intro: The A-Team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501E8-ED9A-3450-3EC1-43D969495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88" y="1415371"/>
            <a:ext cx="11591560" cy="5306104"/>
          </a:xfrm>
        </p:spPr>
        <p:txBody>
          <a:bodyPr>
            <a:normAutofit/>
          </a:bodyPr>
          <a:lstStyle/>
          <a:p>
            <a:r>
              <a:rPr lang="en-US" sz="2800" dirty="0"/>
              <a:t>AIRS instrument-level test team (Paris, France)</a:t>
            </a:r>
          </a:p>
          <a:p>
            <a:endParaRPr lang="en-US" dirty="0"/>
          </a:p>
          <a:p>
            <a:endParaRPr lang="en-US" sz="2800" dirty="0"/>
          </a:p>
          <a:p>
            <a:endParaRPr lang="en-US" dirty="0"/>
          </a:p>
          <a:p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FGS instrument-level test team (Warsaw, Poland)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0977D-903B-55B2-258C-3E3A85613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5357-3212-D449-AF1E-20AA07F0266A}" type="slidenum">
              <a:rPr lang="en-BE" smtClean="0"/>
              <a:t>5</a:t>
            </a:fld>
            <a:endParaRPr lang="en-BE"/>
          </a:p>
        </p:txBody>
      </p:sp>
      <p:pic>
        <p:nvPicPr>
          <p:cNvPr id="7" name="Picture 2" descr="Jean-Michel Réess et l'aventure de MIRI, « l'œil » du JWST - LESIA -  Observatoire de Paris">
            <a:extLst>
              <a:ext uri="{FF2B5EF4-FFF2-40B4-BE49-F238E27FC236}">
                <a16:creationId xmlns:a16="http://schemas.microsoft.com/office/drawing/2014/main" id="{A30E3C72-5F60-A7B3-F204-5D3D80853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8" y="1953771"/>
            <a:ext cx="1932089" cy="193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itan Péchevis - CNRS - Centre national de la recherche scientifique |  LinkedIn">
            <a:extLst>
              <a:ext uri="{FF2B5EF4-FFF2-40B4-BE49-F238E27FC236}">
                <a16:creationId xmlns:a16="http://schemas.microsoft.com/office/drawing/2014/main" id="{00CAB5D8-96C0-0300-B27D-B2F1FC6B5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468" y="1953771"/>
            <a:ext cx="1932089" cy="193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Jérôme Amiaux - CEA | LinkedIn">
            <a:extLst>
              <a:ext uri="{FF2B5EF4-FFF2-40B4-BE49-F238E27FC236}">
                <a16:creationId xmlns:a16="http://schemas.microsoft.com/office/drawing/2014/main" id="{5929DB68-CAEC-BEDC-08E5-E8CD6A57B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697"/>
          <a:stretch>
            <a:fillRect/>
          </a:stretch>
        </p:blipFill>
        <p:spPr bwMode="auto">
          <a:xfrm>
            <a:off x="4085618" y="1953771"/>
            <a:ext cx="1879989" cy="193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Thibault Pichon - CEA | LinkedIn">
            <a:extLst>
              <a:ext uri="{FF2B5EF4-FFF2-40B4-BE49-F238E27FC236}">
                <a16:creationId xmlns:a16="http://schemas.microsoft.com/office/drawing/2014/main" id="{FF51C429-5C6D-ED28-DD3C-932A0D913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768" y="1953771"/>
            <a:ext cx="1932089" cy="193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Christophe Cossou - CEA | LinkedIn">
            <a:extLst>
              <a:ext uri="{FF2B5EF4-FFF2-40B4-BE49-F238E27FC236}">
                <a16:creationId xmlns:a16="http://schemas.microsoft.com/office/drawing/2014/main" id="{D002094D-8DDF-E00F-7F90-0C8A15728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918" y="1953771"/>
            <a:ext cx="1932089" cy="193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Clara Bataillon - CEA | LinkedIn">
            <a:extLst>
              <a:ext uri="{FF2B5EF4-FFF2-40B4-BE49-F238E27FC236}">
                <a16:creationId xmlns:a16="http://schemas.microsoft.com/office/drawing/2014/main" id="{32DAD1FD-41FB-68EE-7A1A-B8201C28D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068" y="1953771"/>
            <a:ext cx="1932089" cy="193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301E65-1557-F922-E7C7-98949F188840}"/>
              </a:ext>
            </a:extLst>
          </p:cNvPr>
          <p:cNvSpPr txBox="1"/>
          <p:nvPr/>
        </p:nvSpPr>
        <p:spPr>
          <a:xfrm>
            <a:off x="10325339" y="3834929"/>
            <a:ext cx="15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+mj-lt"/>
              </a:rPr>
              <a:t>Clara </a:t>
            </a:r>
            <a:r>
              <a:rPr lang="en-US" dirty="0" err="1">
                <a:solidFill>
                  <a:srgbClr val="002060"/>
                </a:solidFill>
                <a:latin typeface="+mj-lt"/>
              </a:rPr>
              <a:t>Bataillon</a:t>
            </a:r>
            <a:r>
              <a:rPr lang="en-US" dirty="0">
                <a:solidFill>
                  <a:srgbClr val="002060"/>
                </a:solidFill>
                <a:latin typeface="+mj-lt"/>
              </a:rPr>
              <a:t>,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+mj-lt"/>
              </a:rPr>
              <a:t>CEA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56DBEA-5668-E23A-5987-9324C061DB6C}"/>
              </a:ext>
            </a:extLst>
          </p:cNvPr>
          <p:cNvSpPr txBox="1"/>
          <p:nvPr/>
        </p:nvSpPr>
        <p:spPr>
          <a:xfrm>
            <a:off x="8106487" y="3834929"/>
            <a:ext cx="1966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+mj-lt"/>
              </a:rPr>
              <a:t>Christophe </a:t>
            </a:r>
            <a:r>
              <a:rPr lang="en-US" dirty="0" err="1">
                <a:solidFill>
                  <a:srgbClr val="002060"/>
                </a:solidFill>
                <a:latin typeface="+mj-lt"/>
              </a:rPr>
              <a:t>Cossou</a:t>
            </a:r>
            <a:r>
              <a:rPr lang="en-US" dirty="0">
                <a:solidFill>
                  <a:srgbClr val="002060"/>
                </a:solidFill>
                <a:latin typeface="+mj-lt"/>
              </a:rPr>
              <a:t>,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+mj-lt"/>
              </a:rPr>
              <a:t>CEA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896777-014E-A501-652F-6CD803447A44}"/>
              </a:ext>
            </a:extLst>
          </p:cNvPr>
          <p:cNvSpPr txBox="1"/>
          <p:nvPr/>
        </p:nvSpPr>
        <p:spPr>
          <a:xfrm>
            <a:off x="6293108" y="3885860"/>
            <a:ext cx="1680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+mj-lt"/>
              </a:rPr>
              <a:t>Thibault Pichon,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+mj-lt"/>
              </a:rPr>
              <a:t>CEA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557694-9D6A-1740-CD74-5BBBF82C2445}"/>
              </a:ext>
            </a:extLst>
          </p:cNvPr>
          <p:cNvSpPr txBox="1"/>
          <p:nvPr/>
        </p:nvSpPr>
        <p:spPr>
          <a:xfrm>
            <a:off x="4220986" y="3881095"/>
            <a:ext cx="1661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+mj-lt"/>
              </a:rPr>
              <a:t>Jérôme </a:t>
            </a:r>
            <a:r>
              <a:rPr lang="en-US" dirty="0" err="1">
                <a:solidFill>
                  <a:srgbClr val="002060"/>
                </a:solidFill>
                <a:latin typeface="+mj-lt"/>
              </a:rPr>
              <a:t>Amiaux</a:t>
            </a:r>
            <a:r>
              <a:rPr lang="en-US" dirty="0">
                <a:solidFill>
                  <a:srgbClr val="002060"/>
                </a:solidFill>
                <a:latin typeface="+mj-lt"/>
              </a:rPr>
              <a:t>,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+mj-lt"/>
              </a:rPr>
              <a:t>CEA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6FA38D-09BE-EBAD-9632-6B7D3BCA518D}"/>
              </a:ext>
            </a:extLst>
          </p:cNvPr>
          <p:cNvSpPr txBox="1"/>
          <p:nvPr/>
        </p:nvSpPr>
        <p:spPr>
          <a:xfrm>
            <a:off x="2299990" y="3834928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+mj-lt"/>
              </a:rPr>
              <a:t>Eitan </a:t>
            </a:r>
            <a:r>
              <a:rPr lang="en-US" dirty="0" err="1">
                <a:solidFill>
                  <a:srgbClr val="002060"/>
                </a:solidFill>
                <a:latin typeface="+mj-lt"/>
              </a:rPr>
              <a:t>Pechevis</a:t>
            </a:r>
            <a:r>
              <a:rPr lang="en-US" dirty="0">
                <a:solidFill>
                  <a:srgbClr val="002060"/>
                </a:solidFill>
                <a:latin typeface="+mj-lt"/>
              </a:rPr>
              <a:t>,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+mj-lt"/>
              </a:rPr>
              <a:t>LIRA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ABF013-6990-7BDE-3A21-B0107813B754}"/>
              </a:ext>
            </a:extLst>
          </p:cNvPr>
          <p:cNvSpPr txBox="1"/>
          <p:nvPr/>
        </p:nvSpPr>
        <p:spPr>
          <a:xfrm>
            <a:off x="91528" y="3881094"/>
            <a:ext cx="1935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+mj-lt"/>
              </a:rPr>
              <a:t>Jean-Michel Reess,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+mj-lt"/>
              </a:rPr>
              <a:t>LIRA</a:t>
            </a:r>
          </a:p>
        </p:txBody>
      </p:sp>
      <p:pic>
        <p:nvPicPr>
          <p:cNvPr id="1038" name="Picture 14" descr="Dr. Miroslaw Rataj - CBK | ARIEL CONSORTIUM CONFERENCE 2019 [POLISH]">
            <a:extLst>
              <a:ext uri="{FF2B5EF4-FFF2-40B4-BE49-F238E27FC236}">
                <a16:creationId xmlns:a16="http://schemas.microsoft.com/office/drawing/2014/main" id="{6ADE109C-87E1-210B-9FB6-32F97022D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0" t="15057" r="21065" b="24432"/>
          <a:stretch>
            <a:fillRect/>
          </a:stretch>
        </p:blipFill>
        <p:spPr bwMode="auto">
          <a:xfrm>
            <a:off x="6674391" y="4981831"/>
            <a:ext cx="2557932" cy="187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92EF3CA-CEFD-B6FF-D6E2-C83565354916}"/>
              </a:ext>
            </a:extLst>
          </p:cNvPr>
          <p:cNvSpPr txBox="1"/>
          <p:nvPr/>
        </p:nvSpPr>
        <p:spPr>
          <a:xfrm>
            <a:off x="4534643" y="6339312"/>
            <a:ext cx="20808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rgbClr val="002060"/>
                </a:solidFill>
              </a:rPr>
              <a:t>Mirek Rataj, CBK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F585AF-211E-1352-8D0F-3B8AD4D70C28}"/>
              </a:ext>
            </a:extLst>
          </p:cNvPr>
          <p:cNvSpPr/>
          <p:nvPr/>
        </p:nvSpPr>
        <p:spPr>
          <a:xfrm>
            <a:off x="3280759" y="5077378"/>
            <a:ext cx="3220415" cy="420039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8DE2B5F-69AA-D28E-0696-9B5FDFAB581F}"/>
              </a:ext>
            </a:extLst>
          </p:cNvPr>
          <p:cNvSpPr/>
          <p:nvPr/>
        </p:nvSpPr>
        <p:spPr>
          <a:xfrm>
            <a:off x="4484710" y="6321233"/>
            <a:ext cx="2130136" cy="44896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084FF8-5DE2-F526-BD37-F907E4C6D59C}"/>
              </a:ext>
            </a:extLst>
          </p:cNvPr>
          <p:cNvSpPr txBox="1"/>
          <p:nvPr/>
        </p:nvSpPr>
        <p:spPr>
          <a:xfrm>
            <a:off x="3399226" y="5064259"/>
            <a:ext cx="315669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</a:rPr>
              <a:t>Grzegorz Szymański, CBK</a:t>
            </a:r>
          </a:p>
        </p:txBody>
      </p:sp>
    </p:spTree>
    <p:extLst>
      <p:ext uri="{BB962C8B-B14F-4D97-AF65-F5344CB8AC3E}">
        <p14:creationId xmlns:p14="http://schemas.microsoft.com/office/powerpoint/2010/main" val="3712122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7EB51-7C89-A16D-6B11-1235661F1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29975EA-70C3-F5AC-17B6-76FAA033EE9B}"/>
              </a:ext>
            </a:extLst>
          </p:cNvPr>
          <p:cNvSpPr/>
          <p:nvPr/>
        </p:nvSpPr>
        <p:spPr>
          <a:xfrm>
            <a:off x="7084129" y="5871312"/>
            <a:ext cx="1862097" cy="73115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drawing of a machine&#10;&#10;AI-generated content may be incorrect.">
            <a:extLst>
              <a:ext uri="{FF2B5EF4-FFF2-40B4-BE49-F238E27FC236}">
                <a16:creationId xmlns:a16="http://schemas.microsoft.com/office/drawing/2014/main" id="{D1CF60D5-C42F-FE43-19AF-F55254F321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835"/>
          <a:stretch>
            <a:fillRect/>
          </a:stretch>
        </p:blipFill>
        <p:spPr>
          <a:xfrm>
            <a:off x="2120411" y="3510541"/>
            <a:ext cx="4282970" cy="278307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B0D0D82-E549-977D-A196-4A914D107932}"/>
              </a:ext>
            </a:extLst>
          </p:cNvPr>
          <p:cNvSpPr/>
          <p:nvPr/>
        </p:nvSpPr>
        <p:spPr>
          <a:xfrm>
            <a:off x="434788" y="2410012"/>
            <a:ext cx="11591560" cy="93297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4646137-3563-1056-7F55-23F67F144986}"/>
              </a:ext>
            </a:extLst>
          </p:cNvPr>
          <p:cNvSpPr/>
          <p:nvPr/>
        </p:nvSpPr>
        <p:spPr>
          <a:xfrm>
            <a:off x="434788" y="1415371"/>
            <a:ext cx="11591560" cy="93297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B8823-6184-D28F-95AF-86FF848C6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Intro: The A-Team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8356E-5F8F-828C-E17F-81C332979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88" y="1415371"/>
            <a:ext cx="11591560" cy="4767711"/>
          </a:xfrm>
        </p:spPr>
        <p:txBody>
          <a:bodyPr>
            <a:normAutofit/>
          </a:bodyPr>
          <a:lstStyle/>
          <a:p>
            <a:r>
              <a:rPr lang="en-US" sz="3200" dirty="0"/>
              <a:t>Presentation on FGS characterization by Grzegorz Szymański after this talk.</a:t>
            </a:r>
          </a:p>
          <a:p>
            <a:r>
              <a:rPr lang="en-US" sz="3200" dirty="0"/>
              <a:t>Presentation by Clara </a:t>
            </a:r>
            <a:r>
              <a:rPr lang="en-US" sz="3200" dirty="0" err="1"/>
              <a:t>Bataillon</a:t>
            </a:r>
            <a:r>
              <a:rPr lang="en-US" sz="3200" dirty="0"/>
              <a:t> on AIRS characterization at 10:20 today after FGS presentation.</a:t>
            </a:r>
          </a:p>
          <a:p>
            <a:endParaRPr lang="en-BE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5FEC0-9CEF-BBBE-E36B-F5E6EAF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5357-3212-D449-AF1E-20AA07F0266A}" type="slidenum">
              <a:rPr lang="en-BE" smtClean="0"/>
              <a:t>6</a:t>
            </a:fld>
            <a:endParaRPr lang="en-BE"/>
          </a:p>
        </p:txBody>
      </p:sp>
      <p:pic>
        <p:nvPicPr>
          <p:cNvPr id="4" name="Picture 12" descr="Clara Bataillon - CEA | LinkedIn">
            <a:extLst>
              <a:ext uri="{FF2B5EF4-FFF2-40B4-BE49-F238E27FC236}">
                <a16:creationId xmlns:a16="http://schemas.microsoft.com/office/drawing/2014/main" id="{95B6029B-0D18-6F25-9A8B-0475AD89D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678" y="3661386"/>
            <a:ext cx="2104595" cy="210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machine with wires and wires&#10;&#10;AI-generated content may be incorrect.">
            <a:extLst>
              <a:ext uri="{FF2B5EF4-FFF2-40B4-BE49-F238E27FC236}">
                <a16:creationId xmlns:a16="http://schemas.microsoft.com/office/drawing/2014/main" id="{C09F6C13-7B62-80FD-B71E-0486AE6A2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6637" y="3428999"/>
            <a:ext cx="2460626" cy="3429001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675B865-B55D-70D6-5B3F-320A613F190A}"/>
              </a:ext>
            </a:extLst>
          </p:cNvPr>
          <p:cNvSpPr/>
          <p:nvPr/>
        </p:nvSpPr>
        <p:spPr>
          <a:xfrm>
            <a:off x="165652" y="5890018"/>
            <a:ext cx="2546145" cy="7545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EB5917-2AB4-56E3-9430-925562BB119E}"/>
              </a:ext>
            </a:extLst>
          </p:cNvPr>
          <p:cNvSpPr txBox="1"/>
          <p:nvPr/>
        </p:nvSpPr>
        <p:spPr>
          <a:xfrm>
            <a:off x="7118663" y="5847522"/>
            <a:ext cx="18730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latin typeface="+mj-lt"/>
              </a:rPr>
              <a:t>Clara </a:t>
            </a:r>
            <a:r>
              <a:rPr lang="en-US" sz="2200" dirty="0" err="1">
                <a:latin typeface="+mj-lt"/>
              </a:rPr>
              <a:t>Bataillon</a:t>
            </a:r>
            <a:r>
              <a:rPr lang="en-US" sz="2200" dirty="0">
                <a:latin typeface="+mj-lt"/>
              </a:rPr>
              <a:t>,</a:t>
            </a:r>
          </a:p>
          <a:p>
            <a:pPr algn="ctr"/>
            <a:r>
              <a:rPr lang="en-US" sz="2200" dirty="0">
                <a:latin typeface="+mj-lt"/>
              </a:rPr>
              <a:t>CEA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F9864E-DB25-4695-F344-4756933A572E}"/>
              </a:ext>
            </a:extLst>
          </p:cNvPr>
          <p:cNvSpPr txBox="1"/>
          <p:nvPr/>
        </p:nvSpPr>
        <p:spPr>
          <a:xfrm>
            <a:off x="165652" y="5890018"/>
            <a:ext cx="2546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latin typeface="+mj-lt"/>
              </a:rPr>
              <a:t>Grzegorz Szymański, </a:t>
            </a:r>
          </a:p>
          <a:p>
            <a:pPr algn="ctr"/>
            <a:r>
              <a:rPr lang="en-US" sz="2200" dirty="0">
                <a:latin typeface="+mj-lt"/>
              </a:rPr>
              <a:t>CBK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A1F2A5-DA92-E8A3-8C3C-2E7E4C8E85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732" t="1112"/>
          <a:stretch>
            <a:fillRect/>
          </a:stretch>
        </p:blipFill>
        <p:spPr>
          <a:xfrm rot="5400000">
            <a:off x="61361" y="3765677"/>
            <a:ext cx="2118102" cy="19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04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B84FA-5448-1C0B-5578-725C54836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GB" dirty="0"/>
              <a:t>The ARIEL System (refresher)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D5AB0-E3D8-F563-0D72-FB62E95E1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5357-3212-D449-AF1E-20AA07F0266A}" type="slidenum">
              <a:rPr lang="en-BE" smtClean="0"/>
              <a:t>7</a:t>
            </a:fld>
            <a:endParaRPr lang="en-B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EDFA39-2371-AD1C-0C07-11DA39AF3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311" y="1363439"/>
            <a:ext cx="4343400" cy="2806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2DAF47-D52E-20D1-0D6C-C42BAD40F7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" r="1" b="8321"/>
          <a:stretch/>
        </p:blipFill>
        <p:spPr>
          <a:xfrm>
            <a:off x="8677335" y="1363444"/>
            <a:ext cx="3419589" cy="280669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14177E-5700-AD88-FD81-604A3D1A56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2"/>
          <a:stretch/>
        </p:blipFill>
        <p:spPr>
          <a:xfrm>
            <a:off x="30734" y="1363439"/>
            <a:ext cx="3947574" cy="2806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3DACFD-2CC2-D19E-F2AB-2BCAA2317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34" y="4226853"/>
            <a:ext cx="4569032" cy="26242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61F991-654A-F640-00FD-83A76D6E6C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522" t="6022" r="829"/>
          <a:stretch/>
        </p:blipFill>
        <p:spPr>
          <a:xfrm>
            <a:off x="7860533" y="4233786"/>
            <a:ext cx="4236391" cy="26172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Multiply 10">
            <a:extLst>
              <a:ext uri="{FF2B5EF4-FFF2-40B4-BE49-F238E27FC236}">
                <a16:creationId xmlns:a16="http://schemas.microsoft.com/office/drawing/2014/main" id="{514C5E60-6B56-FACD-DF54-27F1BF4B056C}"/>
              </a:ext>
            </a:extLst>
          </p:cNvPr>
          <p:cNvSpPr/>
          <p:nvPr/>
        </p:nvSpPr>
        <p:spPr>
          <a:xfrm>
            <a:off x="5892800" y="1495625"/>
            <a:ext cx="631371" cy="631371"/>
          </a:xfrm>
          <a:prstGeom prst="mathMultiply">
            <a:avLst>
              <a:gd name="adj1" fmla="val 5129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EE73E5-FC89-90B7-12D0-274EA02EB300}"/>
              </a:ext>
            </a:extLst>
          </p:cNvPr>
          <p:cNvSpPr txBox="1"/>
          <p:nvPr/>
        </p:nvSpPr>
        <p:spPr>
          <a:xfrm>
            <a:off x="4621055" y="4453046"/>
            <a:ext cx="321972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Orbit:</a:t>
            </a:r>
            <a:r>
              <a:rPr lang="en-US" dirty="0"/>
              <a:t> Sun-Earth L2 (JWST/GAIA)</a:t>
            </a:r>
            <a:endParaRPr lang="en-US" b="1" dirty="0"/>
          </a:p>
          <a:p>
            <a:r>
              <a:rPr lang="en-US" b="1" dirty="0"/>
              <a:t>Elliptical M1:</a:t>
            </a:r>
            <a:r>
              <a:rPr lang="en-US" dirty="0"/>
              <a:t> 1.1 x 0.7 </a:t>
            </a:r>
            <a:r>
              <a:rPr lang="en-US" dirty="0" err="1"/>
              <a:t>metres</a:t>
            </a:r>
            <a:endParaRPr lang="en-US" dirty="0"/>
          </a:p>
          <a:p>
            <a:r>
              <a:rPr lang="en-US" b="1" dirty="0"/>
              <a:t>Instrumentation:</a:t>
            </a:r>
            <a:r>
              <a:rPr lang="en-US" dirty="0"/>
              <a:t> </a:t>
            </a:r>
          </a:p>
          <a:p>
            <a:pPr marL="285750" indent="-285750">
              <a:buFontTx/>
              <a:buChar char="-"/>
            </a:pPr>
            <a:r>
              <a:rPr lang="en-US" dirty="0"/>
              <a:t>5 </a:t>
            </a:r>
            <a:r>
              <a:rPr lang="en-US" dirty="0" err="1"/>
              <a:t>dichroics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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3 phot channels (0.5-1.1</a:t>
            </a:r>
            <a:r>
              <a:rPr lang="el-GR" dirty="0"/>
              <a:t>μ</a:t>
            </a:r>
            <a:r>
              <a:rPr lang="en-US" dirty="0"/>
              <a:t>m)</a:t>
            </a:r>
          </a:p>
          <a:p>
            <a:pPr marL="285750" indent="-285750">
              <a:buFontTx/>
              <a:buChar char="-"/>
            </a:pPr>
            <a:r>
              <a:rPr lang="en-US" dirty="0"/>
              <a:t>3 spectrometers (1.1-7.8</a:t>
            </a:r>
            <a:r>
              <a:rPr lang="el-GR" dirty="0"/>
              <a:t>μ</a:t>
            </a:r>
            <a:r>
              <a:rPr lang="en-US" dirty="0"/>
              <a:t>m)</a:t>
            </a:r>
          </a:p>
          <a:p>
            <a:r>
              <a:rPr lang="en-US" b="1" dirty="0"/>
              <a:t>Detectors: </a:t>
            </a:r>
            <a:r>
              <a:rPr lang="en-US" dirty="0"/>
              <a:t>MCT arrays</a:t>
            </a:r>
          </a:p>
        </p:txBody>
      </p:sp>
    </p:spTree>
    <p:extLst>
      <p:ext uri="{BB962C8B-B14F-4D97-AF65-F5344CB8AC3E}">
        <p14:creationId xmlns:p14="http://schemas.microsoft.com/office/powerpoint/2010/main" val="3729752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49781-0F76-D4F2-8991-54B6D6B68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087A0-03F1-0E19-9334-D96591AFB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GB" dirty="0">
                <a:solidFill>
                  <a:srgbClr val="002060"/>
                </a:solidFill>
              </a:rPr>
              <a:t>Instrument level testing summary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A9939-046D-6CE9-2493-CA11F5A03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88" y="1415371"/>
            <a:ext cx="11591560" cy="4767711"/>
          </a:xfrm>
        </p:spPr>
        <p:txBody>
          <a:bodyPr>
            <a:normAutofit/>
          </a:bodyPr>
          <a:lstStyle/>
          <a:p>
            <a:r>
              <a:rPr lang="en-US" sz="3200" dirty="0"/>
              <a:t>AIRS instrument testing to take place in </a:t>
            </a:r>
            <a:r>
              <a:rPr lang="en-US" sz="3200" dirty="0" err="1"/>
              <a:t>SimEnOm</a:t>
            </a:r>
            <a:r>
              <a:rPr lang="en-US" sz="3200" dirty="0"/>
              <a:t> test chamber @LIRA (formerly LESIA) in </a:t>
            </a:r>
            <a:r>
              <a:rPr lang="en-US" sz="3200" dirty="0" err="1"/>
              <a:t>Meudon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3200" dirty="0"/>
              <a:t>Paris (</a:t>
            </a:r>
            <a:r>
              <a:rPr lang="en-US" sz="3200" dirty="0" err="1"/>
              <a:t>iCDR</a:t>
            </a:r>
            <a:r>
              <a:rPr lang="en-US" sz="3200" dirty="0"/>
              <a:t> happening now!)</a:t>
            </a:r>
          </a:p>
          <a:p>
            <a:r>
              <a:rPr lang="en-US" sz="3200" dirty="0"/>
              <a:t>FGS instrument testing to take place </a:t>
            </a:r>
            <a:br>
              <a:rPr lang="en-US" sz="3200" dirty="0"/>
            </a:br>
            <a:r>
              <a:rPr lang="en-US" sz="3200" dirty="0"/>
              <a:t>@CBK, Warsaw (</a:t>
            </a:r>
            <a:r>
              <a:rPr lang="en-US" sz="3200" dirty="0" err="1"/>
              <a:t>iCDR</a:t>
            </a:r>
            <a:r>
              <a:rPr lang="en-US" sz="3200" dirty="0"/>
              <a:t> end-25’)</a:t>
            </a:r>
            <a:endParaRPr lang="en-BE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C94DB6-A801-C01B-F874-8ECEA58F5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5357-3212-D449-AF1E-20AA07F0266A}" type="slidenum">
              <a:rPr lang="en-BE" smtClean="0"/>
              <a:t>8</a:t>
            </a:fld>
            <a:endParaRPr lang="en-BE"/>
          </a:p>
        </p:txBody>
      </p:sp>
      <p:pic>
        <p:nvPicPr>
          <p:cNvPr id="2050" name="Picture 2" descr="LESIA - Observatoire de Paris">
            <a:extLst>
              <a:ext uri="{FF2B5EF4-FFF2-40B4-BE49-F238E27FC236}">
                <a16:creationId xmlns:a16="http://schemas.microsoft.com/office/drawing/2014/main" id="{541F4C3C-EFFF-3EAB-5518-01E1DF717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482" y="2018258"/>
            <a:ext cx="5362149" cy="430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machine with a round lid&#10;&#10;AI-generated content may be incorrect.">
            <a:extLst>
              <a:ext uri="{FF2B5EF4-FFF2-40B4-BE49-F238E27FC236}">
                <a16:creationId xmlns:a16="http://schemas.microsoft.com/office/drawing/2014/main" id="{2DB0C41D-25AA-F3E2-4B18-0561FF36C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9" y="3761509"/>
            <a:ext cx="6604596" cy="30244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DB320C-321A-00E5-B119-6658EBEA501F}"/>
              </a:ext>
            </a:extLst>
          </p:cNvPr>
          <p:cNvSpPr/>
          <p:nvPr/>
        </p:nvSpPr>
        <p:spPr>
          <a:xfrm>
            <a:off x="6669965" y="5602147"/>
            <a:ext cx="3168516" cy="127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A98564-67F7-E2FB-5DB7-08F865EDD37E}"/>
              </a:ext>
            </a:extLst>
          </p:cNvPr>
          <p:cNvSpPr/>
          <p:nvPr/>
        </p:nvSpPr>
        <p:spPr>
          <a:xfrm>
            <a:off x="2192492" y="6501483"/>
            <a:ext cx="3168516" cy="34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EBCAB8-6ED2-E0FE-50E3-B1041887AC28}"/>
              </a:ext>
            </a:extLst>
          </p:cNvPr>
          <p:cNvSpPr txBox="1"/>
          <p:nvPr/>
        </p:nvSpPr>
        <p:spPr>
          <a:xfrm>
            <a:off x="1539433" y="6416637"/>
            <a:ext cx="334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+mj-lt"/>
              </a:rPr>
              <a:t>CBK TVAC chamber (1m</a:t>
            </a:r>
            <a:r>
              <a:rPr lang="en-US" baseline="30000" dirty="0">
                <a:solidFill>
                  <a:srgbClr val="002060"/>
                </a:solidFill>
                <a:latin typeface="+mj-lt"/>
              </a:rPr>
              <a:t>3</a:t>
            </a:r>
            <a:r>
              <a:rPr lang="en-US" dirty="0">
                <a:solidFill>
                  <a:srgbClr val="002060"/>
                </a:solidFill>
                <a:latin typeface="+mj-lt"/>
              </a:rPr>
              <a:t> volume)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887C70-DAB3-E482-39AD-364566D86CEA}"/>
              </a:ext>
            </a:extLst>
          </p:cNvPr>
          <p:cNvCxnSpPr>
            <a:cxnSpLocks/>
          </p:cNvCxnSpPr>
          <p:nvPr/>
        </p:nvCxnSpPr>
        <p:spPr>
          <a:xfrm>
            <a:off x="5474368" y="2580363"/>
            <a:ext cx="1064218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562E82-C7D6-FBD9-B69D-05F5ED54F2D3}"/>
              </a:ext>
            </a:extLst>
          </p:cNvPr>
          <p:cNvCxnSpPr>
            <a:cxnSpLocks/>
          </p:cNvCxnSpPr>
          <p:nvPr/>
        </p:nvCxnSpPr>
        <p:spPr>
          <a:xfrm>
            <a:off x="5801638" y="3429000"/>
            <a:ext cx="0" cy="33250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977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53834</TotalTime>
  <Words>1191</Words>
  <Application>Microsoft Macintosh PowerPoint</Application>
  <PresentationFormat>Widescreen</PresentationFormat>
  <Paragraphs>191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Wingdings</vt:lpstr>
      <vt:lpstr>Office Theme</vt:lpstr>
      <vt:lpstr>PowerPoint Presentation</vt:lpstr>
      <vt:lpstr>Table of contents</vt:lpstr>
      <vt:lpstr>Intro: KU Leuven 30+ years in space mission calibration and AIT</vt:lpstr>
      <vt:lpstr>Intro: My journey so far</vt:lpstr>
      <vt:lpstr>Intro: My journey so far</vt:lpstr>
      <vt:lpstr>Intro: The A-Team</vt:lpstr>
      <vt:lpstr>Intro: The A-Team</vt:lpstr>
      <vt:lpstr>The ARIEL System (refresher)</vt:lpstr>
      <vt:lpstr>Instrument level testing summary</vt:lpstr>
      <vt:lpstr>Instrument level testing summary</vt:lpstr>
      <vt:lpstr>Instrument level testing summary - AIRS</vt:lpstr>
      <vt:lpstr>Instrument level testing summary - FGS</vt:lpstr>
      <vt:lpstr>Integrated System-level testing</vt:lpstr>
      <vt:lpstr>Integrated System-level testing – The A’-team</vt:lpstr>
      <vt:lpstr>Integrated System-level testing – The facility at RAL</vt:lpstr>
      <vt:lpstr>Integrated System-level testing – The facility at RAL</vt:lpstr>
      <vt:lpstr>Integrated System-level testing – The OGSE</vt:lpstr>
      <vt:lpstr>Integrated System-level testing – Requirement Verification</vt:lpstr>
      <vt:lpstr>Integrated System-level testing – Requirement Verification</vt:lpstr>
      <vt:lpstr>Integrated System-level testing – Requirement Verification on behalf of Jérôme Amiaux (CEA) and Jean-Michel Reess (LIRA)</vt:lpstr>
      <vt:lpstr>Integrated System-level testing – Requirement Verification on behalf of Jérôme Amiaux (CEA) and Jean-Michel Reess (LIRA)</vt:lpstr>
      <vt:lpstr>Integrated System-level testing – Requirement Verification on behalf of Jérôme Amiaux (CEA) and Jean-Michel Reess (LIRA)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Yannis Argyriou</cp:lastModifiedBy>
  <cp:revision>564</cp:revision>
  <dcterms:created xsi:type="dcterms:W3CDTF">2022-11-06T17:32:03Z</dcterms:created>
  <dcterms:modified xsi:type="dcterms:W3CDTF">2026-03-17T10:05:37Z</dcterms:modified>
</cp:coreProperties>
</file>