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64" r:id="rId3"/>
    <p:sldId id="265" r:id="rId4"/>
    <p:sldId id="274" r:id="rId5"/>
    <p:sldId id="275" r:id="rId6"/>
    <p:sldId id="269" r:id="rId7"/>
    <p:sldId id="267" r:id="rId8"/>
    <p:sldId id="260" r:id="rId9"/>
    <p:sldId id="261" r:id="rId10"/>
    <p:sldId id="262" r:id="rId11"/>
    <p:sldId id="272" r:id="rId12"/>
    <p:sldId id="258" r:id="rId13"/>
    <p:sldId id="271" r:id="rId14"/>
    <p:sldId id="273" r:id="rId15"/>
    <p:sldId id="286" r:id="rId16"/>
    <p:sldId id="268" r:id="rId17"/>
    <p:sldId id="290" r:id="rId18"/>
    <p:sldId id="277" r:id="rId19"/>
    <p:sldId id="287" r:id="rId20"/>
    <p:sldId id="279" r:id="rId21"/>
    <p:sldId id="280" r:id="rId22"/>
    <p:sldId id="281" r:id="rId23"/>
    <p:sldId id="282" r:id="rId24"/>
    <p:sldId id="283" r:id="rId25"/>
    <p:sldId id="284" r:id="rId26"/>
    <p:sldId id="288" r:id="rId27"/>
    <p:sldId id="289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88"/>
    <p:restoredTop sz="94626"/>
  </p:normalViewPr>
  <p:slideViewPr>
    <p:cSldViewPr snapToGrid="0">
      <p:cViewPr varScale="1">
        <p:scale>
          <a:sx n="102" d="100"/>
          <a:sy n="102" d="100"/>
        </p:scale>
        <p:origin x="208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DF016E-A2E4-4D49-AE48-1571467CD5CB}" type="datetimeFigureOut">
              <a:rPr lang="en-US" smtClean="0"/>
              <a:t>3/8/26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19B54-E13B-864D-BAA2-55AA4A22F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169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973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C17EA-9A72-086F-729D-CDBA7CE1E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379BD4-F770-5427-DFB7-98C63B5113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657426-D091-1EFE-2D1C-34FE798CBB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1C816-C710-6881-568A-05D6B26D7C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052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54534-B350-FEF1-6A03-D0F6CA89F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8EBE60-DBF4-B2A7-AE05-4BA3534123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8C9E8C-F61E-440C-1CDB-05F498110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F2BF23-A144-9D32-6336-4C4A5811E7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1780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EB429-6C7F-B4F4-6E57-4D7E8F167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7317E5-855A-B014-343B-022BA47E7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30CDA9-CF07-A949-DB13-F5C79C1A6B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69396-622C-A9E3-3540-FF368D45E7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56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83255-C653-A15E-CF29-3D7EDCA89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4D705E-A21A-E85D-97B2-D3788D5524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0E3CCA-91A2-AE74-6A53-1BCACCB7FB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388E91-22F5-4FD3-537E-1399BFA04B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0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AF145-3700-909D-7936-C27D68AEF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7B18DC-E5B9-151F-9F83-DCB4A6F894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740A73-6EAF-6858-1DB7-718B296671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4D67E-2A08-085E-D56A-86115C85E3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9471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F02E2-C901-DAB7-1148-94D48DD6F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FE709E-FEF7-2EB8-0CD0-0D53B1F06A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03108F-F8FA-B641-1F26-A31361E32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D63E7-979C-49E9-8EC4-72CBB797AC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2885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595A6-2279-8437-1D11-56B65D071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6E227D-246E-1B6B-F720-B352797FD4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0F1FF9-ACAE-A122-8D2C-97A87F5C8D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AFEF0-7049-530D-723C-83E3FCA6D9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7340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AEEF0-F125-CA11-4524-F4C23EFE6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B1F771-3B1F-55F6-7F28-AD6B98969F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8D8407-3CD0-90AD-3872-7F969ED864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F620CB-366A-E51D-8E14-8AC5C54230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2344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F2EE0-4B24-1353-38C5-E0448CCE4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DA9120-43EC-CE92-6F0E-61EBF10654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79A525-E48F-0D06-148B-C7E1D134E5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00CCAC-842C-0F46-1B9A-2E6AD08418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3767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A4C13-FF41-0A1D-037F-D6F648029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3536B6-CFD2-3C85-738D-8BC8FFA8DB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795925-BAB3-CC98-1EC5-9F65483F8E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E555D2-DD18-F750-54C1-353A41F50F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294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277E3-C828-AAEF-767A-C38320820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F843CC-79CD-638E-10A4-8D13CE1CE4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030BEB-972E-37E4-E9EE-00ED93AB7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7F9C47-7D32-9603-3FBE-50513B3060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4739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A5B8A-756D-A405-4A80-D43EFB13D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4F42B7-6EC6-CEDC-9F64-67604791F1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1279FF-9C21-3D46-2178-8040680F8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F3ADEF-E198-E391-B2E3-ABCD3F65E1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594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AE172-39FF-F276-EB62-6570B44A8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6B5ABC-DFD7-0504-DBE9-D8D75AEFB2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3639F9-9709-3478-B844-A92DBAAD23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63E8F4-24E3-EE94-6652-D58ED4D520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46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ADF0F-F947-27C8-54FF-8A0F78718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7D538F-38FD-1F80-4D66-2A6794689E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85CED2-D493-C903-2B4B-E59354F6F8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0CDCA4-AE9E-B7D1-35BC-5873858F13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719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47962-8C3C-8EEB-B663-A6195E534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EDE4C2-3D5D-10F1-98BB-5B303874C0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F45472-9C7A-5E5B-35E2-8CDFDBB6A7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80132B-CE36-E1CA-7B6B-7CF9C8BBEC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0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074F8-D186-8395-3E16-23D63F66C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42CD7E-815F-4665-96B6-0541ED15E1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09CE8D-3F79-E437-D44A-E313F18937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DB177B-C871-B82D-2708-48653917E0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24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632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38978-DF0B-97D0-0CFE-3B282178E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492FF8-F240-0C1D-2809-D4CB353C98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9D2CDB-59C6-4448-3C18-0544D76FE5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7CE17F-B1B5-3CCC-FAFF-EA779C8CF0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429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72B76-587F-9D20-5367-132C5250F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2124BD-C8EE-CCC1-6DE8-0765F78BC5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EEF283-4E49-A0F6-DD61-85105DBA0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8EF7B7-6DFF-592B-31A0-61F695CCD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5427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32FD3-8ABA-E530-8388-5D3842DBB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0D75A2-832C-A0F9-00EB-3793A2FE0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310D64-B5E6-98D7-3825-37D04F301A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F5D867-912D-6B56-6500-3049482AF7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19B54-E13B-864D-BAA2-55AA4A22FD7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757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E493E-3718-6BF8-43B7-7FD521EAC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ECAAB2-6DDE-E1AC-E248-C97524968B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4A731E-E978-F0F6-9716-E5DF2244F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47FE-4F82-1E4A-BADF-70D3518828C1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C04A9-CFDB-73E9-F641-683095873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FD54E-1C0B-AD42-8EDA-EC911164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F715-A189-0444-B41B-A03C671F2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98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80866-0CC4-E65A-791F-03C5B7888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56027F-4AB3-4FC8-7742-055D8B2FCA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17361-0B3F-86C5-60AB-2EC285997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47FE-4F82-1E4A-BADF-70D3518828C1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48D15-94F5-6D76-B492-C67046C1C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11A1A-A699-7699-5575-6E100D7C9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F715-A189-0444-B41B-A03C671F2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93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717F97-5761-D12E-9C7E-7FABCBD27E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D6BA73-B42A-E32E-FA2C-1C86EDB70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67533-C678-28F0-8EF4-4F8DE74EC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47FE-4F82-1E4A-BADF-70D3518828C1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C3423-B121-4840-644D-A35DA9D42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A0D81-B022-2D5F-D49E-C2DFD4DF3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F715-A189-0444-B41B-A03C671F2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600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442FC-1C41-E29E-EF72-F127BA88D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DB31B-6288-D9DC-E71E-1ABFF4988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AA8B7-5178-4CCA-8E5B-09BA3B1A2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47FE-4F82-1E4A-BADF-70D3518828C1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32948-2F9B-C289-AD69-DBF6EB137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87AAF8-1A1F-AE0F-F7FD-7C9546966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F715-A189-0444-B41B-A03C671F2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27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2762C-3C7F-8A57-6245-DDCD2035D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C3FD6-92AB-D409-16B5-42256D29C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86CF8-EB32-C1FB-5C8A-19BCBFF97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47FE-4F82-1E4A-BADF-70D3518828C1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FD147-2E48-A496-AB99-250F804FC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55ED9-8348-7349-1A0F-CCDFC36AB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F715-A189-0444-B41B-A03C671F2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824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03A07-FD64-5AEB-B9C8-D40C25F91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E0737-7FF2-8191-BAF2-68C37298D3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C25379-B57F-52B1-A17F-319FD5F9F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ECB937-554D-F59C-D609-030267F84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47FE-4F82-1E4A-BADF-70D3518828C1}" type="datetimeFigureOut">
              <a:rPr lang="en-US" smtClean="0"/>
              <a:t>3/8/26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5E4C79-A49A-2DB7-3B1F-63315D23A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1F538A-0021-F6C7-2372-A0425140F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F715-A189-0444-B41B-A03C671F2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7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1BAC-C071-7464-9AC2-44EBC39D4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E1A4B4-F8F1-3283-B720-605B03673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2EE1D4-72CE-99B9-89C3-19633EDA6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6D5259-7CEF-96BD-E362-610FFE97D4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9710BE-996A-57EC-2316-AEA7B4D19F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FD0734-DBBC-DFAF-07B5-9D1BABC7B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47FE-4F82-1E4A-BADF-70D3518828C1}" type="datetimeFigureOut">
              <a:rPr lang="en-US" smtClean="0"/>
              <a:t>3/8/26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4A2A0E-B5C5-4CD4-A20B-D022630C5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98D9EC-B269-7E2B-8029-9D0FB37C5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F715-A189-0444-B41B-A03C671F2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412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BECAE-44FF-10A6-C067-E57F65830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A5B2B-45CC-D361-99A8-6F92D0086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47FE-4F82-1E4A-BADF-70D3518828C1}" type="datetimeFigureOut">
              <a:rPr lang="en-US" smtClean="0"/>
              <a:t>3/8/26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8D806-7623-8EC6-8FE9-2DCCE3AAF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27B9C5-FC12-74CC-5313-B48CD1BB5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F715-A189-0444-B41B-A03C671F2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453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7C65A4-6F5B-CFAD-D3B7-981B85F85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47FE-4F82-1E4A-BADF-70D3518828C1}" type="datetimeFigureOut">
              <a:rPr lang="en-US" smtClean="0"/>
              <a:t>3/8/26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753B57-BFEF-93DB-9FBD-7CD09617D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67FFB-2788-CFB5-1461-1CAB31094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F715-A189-0444-B41B-A03C671F2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500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71CCB-A580-66F9-A3AE-E590FE345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3E5D2-C382-5881-B015-144009F27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A0C0DE-867B-91FE-31BD-E36C18DBC2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C1A6DA-FEB0-8C27-5646-6D83D78AB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47FE-4F82-1E4A-BADF-70D3518828C1}" type="datetimeFigureOut">
              <a:rPr lang="en-US" smtClean="0"/>
              <a:t>3/8/26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80CF29-2906-0691-5D3C-66FD3C4CA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A5DCC4-2E6C-A0FB-6BD2-4F575DFF3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F715-A189-0444-B41B-A03C671F2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781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E5A06-A626-C63F-63C2-381B95DDE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FED650-7201-6094-218F-7DF04A0BA9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498B64-8B7F-8268-EB8D-22F835FDEE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D4689D-2C43-5C1F-CAB3-1B000E07E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847FE-4F82-1E4A-BADF-70D3518828C1}" type="datetimeFigureOut">
              <a:rPr lang="en-US" smtClean="0"/>
              <a:t>3/8/26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4B5EBC-881D-37FE-0EB7-9161ADC31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50923B-FB3A-7D68-90E2-26C161D12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F715-A189-0444-B41B-A03C671F2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36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28BA6A-6AEF-9177-0D13-42F66AD9F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56103-5F2B-D428-2E88-976D2A8838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E2C85-4190-44BA-C5CC-41910DBB4E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5847FE-4F82-1E4A-BADF-70D3518828C1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A1F14-00E3-80C1-46DC-FE476F4AB3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5D4E9-1B01-B5F7-B3AA-F3801F90A7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6EF715-A189-0444-B41B-A03C671F2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586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126F0-3DAB-0F01-2D80-CADE52306C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193800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>
                <a:latin typeface="Circe" panose="020B0502020203020203" pitchFamily="34" charset="77"/>
              </a:rPr>
              <a:t>The Roman Space Telescope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AC70AD-9ED7-8741-3CCD-871F800611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015068"/>
            <a:ext cx="9144000" cy="501242"/>
          </a:xfrm>
        </p:spPr>
        <p:txBody>
          <a:bodyPr/>
          <a:lstStyle/>
          <a:p>
            <a:r>
              <a:rPr lang="en-US" dirty="0">
                <a:latin typeface="Circe" panose="020B0502020203020203" pitchFamily="34" charset="77"/>
              </a:rPr>
              <a:t>A Mission for the Community by the Community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CB14355-F0DD-EB15-F8C7-78981E69E4FE}"/>
              </a:ext>
            </a:extLst>
          </p:cNvPr>
          <p:cNvSpPr txBox="1">
            <a:spLocks/>
          </p:cNvSpPr>
          <p:nvPr/>
        </p:nvSpPr>
        <p:spPr>
          <a:xfrm>
            <a:off x="277346" y="5244662"/>
            <a:ext cx="5856406" cy="1089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Circe" panose="020B0502020203020203" pitchFamily="34" charset="77"/>
              </a:rPr>
              <a:t>Timothy D. Brandt</a:t>
            </a:r>
          </a:p>
          <a:p>
            <a:r>
              <a:rPr lang="en-US" sz="1600" dirty="0">
                <a:latin typeface="Circe" panose="020B0502020203020203" pitchFamily="34" charset="77"/>
              </a:rPr>
              <a:t>Associate Astronomer, Space Telescope Science Institute</a:t>
            </a:r>
          </a:p>
          <a:p>
            <a:r>
              <a:rPr lang="en-US" sz="1600" dirty="0">
                <a:latin typeface="Circe" panose="020B0502020203020203" pitchFamily="34" charset="77"/>
              </a:rPr>
              <a:t>on behalf of the Science Operations Center and the Mission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6DA7E34E-2F12-91CA-EA66-5FAED53BB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34" y="1868406"/>
            <a:ext cx="5507417" cy="137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E6948BED-C052-2E0B-6627-DA92A1924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752" y="1868406"/>
            <a:ext cx="5507421" cy="137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5EF48C1F-A44C-1A21-EB37-F5B745AD8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752" y="3429000"/>
            <a:ext cx="5507421" cy="137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close-up of a black background&#10;&#10;AI-generated content may be incorrect.">
            <a:extLst>
              <a:ext uri="{FF2B5EF4-FFF2-40B4-BE49-F238E27FC236}">
                <a16:creationId xmlns:a16="http://schemas.microsoft.com/office/drawing/2014/main" id="{DC23D153-FF1D-340A-07D6-7C9A37FBDD7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677"/>
          <a:stretch>
            <a:fillRect/>
          </a:stretch>
        </p:blipFill>
        <p:spPr>
          <a:xfrm>
            <a:off x="321531" y="3429000"/>
            <a:ext cx="5507420" cy="13768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FF37AAD-49F4-91F5-E70A-8E99069EC503}"/>
              </a:ext>
            </a:extLst>
          </p:cNvPr>
          <p:cNvSpPr/>
          <p:nvPr/>
        </p:nvSpPr>
        <p:spPr>
          <a:xfrm>
            <a:off x="6133752" y="5244662"/>
            <a:ext cx="5507421" cy="124022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Circe" panose="020B0502020203020203" pitchFamily="34" charset="77"/>
              </a:rPr>
              <a:t>+++ The Community: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irce" panose="020B0502020203020203" pitchFamily="34" charset="77"/>
              </a:rPr>
              <a:t>Partner Infrastructure Teams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irce" panose="020B0502020203020203" pitchFamily="34" charset="77"/>
              </a:rPr>
              <a:t>Roman Wide Field Science Teams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irce" panose="020B0502020203020203" pitchFamily="34" charset="77"/>
              </a:rPr>
              <a:t>Roman Science Collaboration</a:t>
            </a:r>
          </a:p>
        </p:txBody>
      </p:sp>
    </p:spTree>
    <p:extLst>
      <p:ext uri="{BB962C8B-B14F-4D97-AF65-F5344CB8AC3E}">
        <p14:creationId xmlns:p14="http://schemas.microsoft.com/office/powerpoint/2010/main" val="2175395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26CE0BC6-2D19-4E3E-D255-A8A0B02C9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0">
            <a:extLst>
              <a:ext uri="{FF2B5EF4-FFF2-40B4-BE49-F238E27FC236}">
                <a16:creationId xmlns:a16="http://schemas.microsoft.com/office/drawing/2014/main" id="{0706CF97-C258-21B5-0A3F-529041A22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679" y="1734206"/>
            <a:ext cx="1249238" cy="124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126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69B66-06CB-870C-E896-FB84C3228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77BC27F-6471-BDE8-429C-691FB1461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764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3640F2-C7EA-2B4F-1F73-49FA3F172207}"/>
              </a:ext>
            </a:extLst>
          </p:cNvPr>
          <p:cNvSpPr txBox="1"/>
          <p:nvPr/>
        </p:nvSpPr>
        <p:spPr>
          <a:xfrm>
            <a:off x="1481958" y="508138"/>
            <a:ext cx="92280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Circe" panose="020B0502020203020203" pitchFamily="34" charset="77"/>
              </a:rPr>
              <a:t>Big, Well-Defined Goals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4F1B69-9481-E232-428F-17BC75FC52E0}"/>
              </a:ext>
            </a:extLst>
          </p:cNvPr>
          <p:cNvSpPr txBox="1"/>
          <p:nvPr/>
        </p:nvSpPr>
        <p:spPr>
          <a:xfrm>
            <a:off x="796882" y="1671087"/>
            <a:ext cx="1011285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Circe" panose="020B0502020203020203" pitchFamily="34" charset="77"/>
              </a:rPr>
              <a:t>Roman will measure: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irce" panose="020B0502020203020203" pitchFamily="34" charset="77"/>
              </a:rPr>
              <a:t>Distribution of mass in the Universe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irce" panose="020B0502020203020203" pitchFamily="34" charset="77"/>
              </a:rPr>
              <a:t>Universe’s expansion and expansion history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irce" panose="020B0502020203020203" pitchFamily="34" charset="77"/>
              </a:rPr>
              <a:t>Demographics of planets down to ~Mars mass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Circe" panose="020B0502020203020203" pitchFamily="34" charset="77"/>
            </a:endParaRPr>
          </a:p>
          <a:p>
            <a:r>
              <a:rPr lang="en-US" sz="2800" dirty="0">
                <a:latin typeface="Circe" panose="020B0502020203020203" pitchFamily="34" charset="77"/>
              </a:rPr>
              <a:t>Object: make the error bars as small as possible</a:t>
            </a:r>
          </a:p>
        </p:txBody>
      </p:sp>
      <p:pic>
        <p:nvPicPr>
          <p:cNvPr id="4" name="Picture 3" descr="A graph of a diagram&#10;&#10;AI-generated content may be incorrect.">
            <a:extLst>
              <a:ext uri="{FF2B5EF4-FFF2-40B4-BE49-F238E27FC236}">
                <a16:creationId xmlns:a16="http://schemas.microsoft.com/office/drawing/2014/main" id="{859AD65F-78BE-3CA9-4316-4C8C19E37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7651" y="1685069"/>
            <a:ext cx="3820570" cy="35360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7EF205-FDFD-96DD-1A93-98921B1F1C99}"/>
              </a:ext>
            </a:extLst>
          </p:cNvPr>
          <p:cNvSpPr txBox="1"/>
          <p:nvPr/>
        </p:nvSpPr>
        <p:spPr>
          <a:xfrm>
            <a:off x="8770824" y="5186913"/>
            <a:ext cx="101128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Circe" panose="020B0502020203020203" pitchFamily="34" charset="77"/>
              </a:rPr>
              <a:t>Spergel et al. (2015)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53AE050-3DFD-37B5-9A76-A87A09E274AF}"/>
              </a:ext>
            </a:extLst>
          </p:cNvPr>
          <p:cNvCxnSpPr>
            <a:cxnSpLocks/>
          </p:cNvCxnSpPr>
          <p:nvPr/>
        </p:nvCxnSpPr>
        <p:spPr>
          <a:xfrm flipV="1">
            <a:off x="7798676" y="3310759"/>
            <a:ext cx="2259724" cy="777765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4769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1D9C0-C005-4D4A-3CF8-D1E6188A2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07AD52E-C1C8-833A-72AB-FB288439062F}"/>
              </a:ext>
            </a:extLst>
          </p:cNvPr>
          <p:cNvSpPr txBox="1"/>
          <p:nvPr/>
        </p:nvSpPr>
        <p:spPr>
          <a:xfrm>
            <a:off x="1481958" y="508138"/>
            <a:ext cx="92280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Circe" panose="020B0502020203020203" pitchFamily="34" charset="77"/>
              </a:rPr>
              <a:t>A Fundamental Change for NASA Flagship Missions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9F93F2-7C68-DB37-4A82-68ACABFB6BD1}"/>
              </a:ext>
            </a:extLst>
          </p:cNvPr>
          <p:cNvSpPr txBox="1"/>
          <p:nvPr/>
        </p:nvSpPr>
        <p:spPr>
          <a:xfrm>
            <a:off x="796882" y="1671087"/>
            <a:ext cx="1011285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irce" panose="020B0502020203020203" pitchFamily="34" charset="77"/>
              </a:rPr>
              <a:t>HST: </a:t>
            </a:r>
            <a:r>
              <a:rPr lang="en-US" sz="2800" b="1" dirty="0">
                <a:solidFill>
                  <a:srgbClr val="FF0000"/>
                </a:solidFill>
                <a:latin typeface="Circe" panose="020B0502020203020203" pitchFamily="34" charset="77"/>
              </a:rPr>
              <a:t>four</a:t>
            </a:r>
            <a:r>
              <a:rPr lang="en-US" sz="2800" dirty="0">
                <a:latin typeface="Circe" panose="020B0502020203020203" pitchFamily="34" charset="77"/>
              </a:rPr>
              <a:t> current instruments (ACS, COS, WFC3, STIS)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irce" panose="020B0502020203020203" pitchFamily="34" charset="77"/>
              </a:rPr>
              <a:t>JWST: </a:t>
            </a:r>
            <a:r>
              <a:rPr lang="en-US" sz="2800" b="1" dirty="0">
                <a:solidFill>
                  <a:srgbClr val="FF0000"/>
                </a:solidFill>
                <a:latin typeface="Circe" panose="020B0502020203020203" pitchFamily="34" charset="77"/>
              </a:rPr>
              <a:t>four</a:t>
            </a:r>
            <a:r>
              <a:rPr lang="en-US" sz="2800" dirty="0">
                <a:latin typeface="Circe" panose="020B0502020203020203" pitchFamily="34" charset="77"/>
              </a:rPr>
              <a:t> instruments (MIRI, NIRISS, </a:t>
            </a:r>
            <a:r>
              <a:rPr lang="en-US" sz="2800" dirty="0" err="1">
                <a:latin typeface="Circe" panose="020B0502020203020203" pitchFamily="34" charset="77"/>
              </a:rPr>
              <a:t>NIRCam</a:t>
            </a:r>
            <a:r>
              <a:rPr lang="en-US" sz="2800" dirty="0">
                <a:latin typeface="Circe" panose="020B0502020203020203" pitchFamily="34" charset="77"/>
              </a:rPr>
              <a:t>, NIRSPEC)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irce" panose="020B0502020203020203" pitchFamily="34" charset="77"/>
              </a:rPr>
              <a:t>NGRST: </a:t>
            </a:r>
            <a:r>
              <a:rPr lang="en-US" sz="2800" b="1" dirty="0">
                <a:solidFill>
                  <a:srgbClr val="0070C0"/>
                </a:solidFill>
                <a:latin typeface="Circe" panose="020B0502020203020203" pitchFamily="34" charset="77"/>
              </a:rPr>
              <a:t>one</a:t>
            </a:r>
            <a:r>
              <a:rPr lang="en-US" sz="2800" dirty="0">
                <a:latin typeface="Circe" panose="020B0502020203020203" pitchFamily="34" charset="77"/>
              </a:rPr>
              <a:t> core instrument (WFI), one tech demo (CGI)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Circe" panose="020B0502020203020203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A77F3E-EDA8-C92F-EE48-3E93774BF9D4}"/>
              </a:ext>
            </a:extLst>
          </p:cNvPr>
          <p:cNvSpPr txBox="1"/>
          <p:nvPr/>
        </p:nvSpPr>
        <p:spPr>
          <a:xfrm>
            <a:off x="796881" y="3634255"/>
            <a:ext cx="1045149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irce" panose="020B0502020203020203" pitchFamily="34" charset="77"/>
              </a:rPr>
              <a:t>Large pre-planned surveys replace disparate observing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irce" panose="020B0502020203020203" pitchFamily="34" charset="77"/>
              </a:rPr>
              <a:t>Roman-WFI: only </a:t>
            </a:r>
            <a:r>
              <a:rPr lang="en-US" sz="2800" b="1" dirty="0">
                <a:solidFill>
                  <a:srgbClr val="FF0000"/>
                </a:solidFill>
                <a:latin typeface="Circe" panose="020B0502020203020203" pitchFamily="34" charset="77"/>
              </a:rPr>
              <a:t>one core moving part </a:t>
            </a:r>
            <a:r>
              <a:rPr lang="en-US" sz="2800" dirty="0">
                <a:latin typeface="Circe" panose="020B0502020203020203" pitchFamily="34" charset="77"/>
              </a:rPr>
              <a:t>(a filter wheel), 300 </a:t>
            </a:r>
            <a:r>
              <a:rPr lang="en-US" sz="2800" dirty="0" err="1">
                <a:latin typeface="Circe" panose="020B0502020203020203" pitchFamily="34" charset="77"/>
              </a:rPr>
              <a:t>Mpixels</a:t>
            </a:r>
            <a:r>
              <a:rPr lang="en-US" sz="2800" dirty="0">
                <a:latin typeface="Circe" panose="020B0502020203020203" pitchFamily="34" charset="77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irce" panose="020B0502020203020203" pitchFamily="34" charset="77"/>
              </a:rPr>
              <a:t>Science </a:t>
            </a:r>
            <a:r>
              <a:rPr lang="en-US" sz="2800" b="1" dirty="0">
                <a:latin typeface="Circe" panose="020B0502020203020203" pitchFamily="34" charset="77"/>
              </a:rPr>
              <a:t>requires</a:t>
            </a:r>
            <a:r>
              <a:rPr lang="en-US" sz="2800" dirty="0">
                <a:latin typeface="Circe" panose="020B0502020203020203" pitchFamily="34" charset="77"/>
              </a:rPr>
              <a:t>, instrumental simplicity </a:t>
            </a:r>
            <a:r>
              <a:rPr lang="en-US" sz="2800" b="1" dirty="0">
                <a:latin typeface="Circe" panose="020B0502020203020203" pitchFamily="34" charset="77"/>
              </a:rPr>
              <a:t>enables</a:t>
            </a:r>
            <a:r>
              <a:rPr lang="en-US" sz="2800" dirty="0">
                <a:latin typeface="Circe" panose="020B0502020203020203" pitchFamily="34" charset="77"/>
              </a:rPr>
              <a:t> extreme precision.  </a:t>
            </a:r>
          </a:p>
          <a:p>
            <a:endParaRPr lang="en-US" sz="2800" b="1" dirty="0">
              <a:solidFill>
                <a:srgbClr val="7030A0"/>
              </a:solidFill>
              <a:latin typeface="Circe" panose="020B0502020203020203" pitchFamily="34" charset="77"/>
            </a:endParaRPr>
          </a:p>
          <a:p>
            <a:pPr algn="ctr"/>
            <a:r>
              <a:rPr lang="en-US" sz="3200" b="1" dirty="0">
                <a:solidFill>
                  <a:srgbClr val="7030A0"/>
                </a:solidFill>
                <a:latin typeface="Circe" panose="020B0502020203020203" pitchFamily="34" charset="77"/>
              </a:rPr>
              <a:t>Heavy lifting falls to detector characterization.</a:t>
            </a:r>
          </a:p>
        </p:txBody>
      </p:sp>
    </p:spTree>
    <p:extLst>
      <p:ext uri="{BB962C8B-B14F-4D97-AF65-F5344CB8AC3E}">
        <p14:creationId xmlns:p14="http://schemas.microsoft.com/office/powerpoint/2010/main" val="3655367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235688E-F3C0-6075-D9A2-25DA03F53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A6EB98-5A11-C530-C226-318E399CB858}"/>
              </a:ext>
            </a:extLst>
          </p:cNvPr>
          <p:cNvSpPr txBox="1"/>
          <p:nvPr/>
        </p:nvSpPr>
        <p:spPr>
          <a:xfrm>
            <a:off x="164926" y="5128258"/>
            <a:ext cx="1186214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irce" panose="020B0502020203020203" pitchFamily="34" charset="77"/>
              </a:rPr>
              <a:t>18</a:t>
            </a:r>
            <a:r>
              <a:rPr lang="en-US" sz="3200" dirty="0">
                <a:latin typeface="Circe" panose="020B0502020203020203" pitchFamily="34" charset="77"/>
              </a:rPr>
              <a:t> H4RG-10 detectors, </a:t>
            </a:r>
            <a:r>
              <a:rPr lang="en-US" sz="3200" b="1" dirty="0">
                <a:solidFill>
                  <a:srgbClr val="FF0000"/>
                </a:solidFill>
                <a:latin typeface="Circe" panose="020B0502020203020203" pitchFamily="34" charset="77"/>
              </a:rPr>
              <a:t>301,989,888</a:t>
            </a:r>
            <a:r>
              <a:rPr lang="en-US" sz="3200" dirty="0">
                <a:latin typeface="Circe" panose="020B0502020203020203" pitchFamily="34" charset="77"/>
              </a:rPr>
              <a:t> pixels.  Too much data.</a:t>
            </a:r>
          </a:p>
          <a:p>
            <a:pPr algn="ctr"/>
            <a:endParaRPr lang="en-US" sz="1000" dirty="0">
              <a:latin typeface="Circe" panose="020B0502020203020203" pitchFamily="34" charset="77"/>
            </a:endParaRPr>
          </a:p>
          <a:p>
            <a:pPr algn="ctr"/>
            <a:r>
              <a:rPr lang="en-US" sz="3200" dirty="0">
                <a:latin typeface="Circe" panose="020B0502020203020203" pitchFamily="34" charset="77"/>
              </a:rPr>
              <a:t>Some reads will be averaged on-board into </a:t>
            </a:r>
            <a:r>
              <a:rPr lang="en-US" sz="3200" i="1" dirty="0">
                <a:latin typeface="Circe" panose="020B0502020203020203" pitchFamily="34" charset="77"/>
              </a:rPr>
              <a:t>resultants</a:t>
            </a:r>
            <a:r>
              <a:rPr lang="en-US" sz="3200" dirty="0">
                <a:latin typeface="Circe" panose="020B0502020203020203" pitchFamily="34" charset="77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237DAD-B75B-320C-3C08-455AD8069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1114189"/>
            <a:ext cx="6858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7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A654F-9906-8D73-FDB9-A0F89FDF0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20C70B-5F05-07D7-1322-5459B33A61AD}"/>
              </a:ext>
            </a:extLst>
          </p:cNvPr>
          <p:cNvSpPr txBox="1"/>
          <p:nvPr/>
        </p:nvSpPr>
        <p:spPr>
          <a:xfrm>
            <a:off x="1348636" y="548580"/>
            <a:ext cx="9494728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Circe" panose="020B0502020203020203" pitchFamily="34" charset="77"/>
              </a:rPr>
              <a:t>Detector gremlins and personalities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irce" panose="020B0502020203020203" pitchFamily="34" charset="77"/>
              </a:rPr>
              <a:t>Correlated noise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irce" panose="020B0502020203020203" pitchFamily="34" charset="77"/>
              </a:rPr>
              <a:t>Jumps and cosmic rays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irce" panose="020B0502020203020203" pitchFamily="34" charset="77"/>
              </a:rPr>
              <a:t>Nonlinearity</a:t>
            </a:r>
            <a:r>
              <a:rPr lang="en-US" sz="2800" dirty="0">
                <a:latin typeface="Circe" panose="020B0502020203020203" pitchFamily="34" charset="77"/>
              </a:rPr>
              <a:t> (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irce" panose="020B0502020203020203" pitchFamily="34" charset="77"/>
              </a:rPr>
              <a:t>classic</a:t>
            </a:r>
            <a:r>
              <a:rPr lang="en-US" sz="2800" dirty="0">
                <a:latin typeface="Circe" panose="020B0502020203020203" pitchFamily="34" charset="77"/>
              </a:rPr>
              <a:t> and </a:t>
            </a:r>
            <a:r>
              <a:rPr lang="en-US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Circe" panose="020B0502020203020203" pitchFamily="34" charset="77"/>
              </a:rPr>
              <a:t>count-rate dependent</a:t>
            </a:r>
            <a:r>
              <a:rPr lang="en-US" sz="2800" dirty="0">
                <a:latin typeface="Circe" panose="020B0502020203020203" pitchFamily="34" charset="77"/>
              </a:rPr>
              <a:t>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irce" panose="020B0502020203020203" pitchFamily="34" charset="77"/>
              </a:rPr>
              <a:t>Electronic gain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irce" panose="020B0502020203020203" pitchFamily="34" charset="77"/>
              </a:rPr>
              <a:t>Pixel sensitivity/pixel area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irce" panose="020B0502020203020203" pitchFamily="34" charset="77"/>
              </a:rPr>
              <a:t>Transient signals after reset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irce" panose="020B0502020203020203" pitchFamily="34" charset="77"/>
              </a:rPr>
              <a:t>Interpixel capacitance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Circe" panose="020B0502020203020203" pitchFamily="34" charset="77"/>
              </a:rPr>
              <a:t>Persistence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Circe" panose="020B0502020203020203" pitchFamily="34" charset="77"/>
              </a:rPr>
              <a:t>Burn-in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00000"/>
                </a:solidFill>
                <a:latin typeface="Circe" panose="020B0502020203020203" pitchFamily="34" charset="77"/>
              </a:rPr>
              <a:t>Brighter-fatter effect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00000"/>
                </a:solidFill>
                <a:latin typeface="Circe" panose="020B0502020203020203" pitchFamily="34" charset="77"/>
              </a:rPr>
              <a:t>Thin film ice</a:t>
            </a:r>
          </a:p>
          <a:p>
            <a:endParaRPr lang="en-US" sz="3200" dirty="0">
              <a:latin typeface="Circe" panose="020B0502020203020203" pitchFamily="34" charset="77"/>
            </a:endParaRPr>
          </a:p>
          <a:p>
            <a:pPr algn="ctr"/>
            <a:endParaRPr lang="en-US" sz="3200" dirty="0">
              <a:latin typeface="Circe" panose="020B0502020203020203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8A3005-44D1-B96D-EB41-093C33AA295D}"/>
              </a:ext>
            </a:extLst>
          </p:cNvPr>
          <p:cNvSpPr txBox="1"/>
          <p:nvPr/>
        </p:nvSpPr>
        <p:spPr>
          <a:xfrm>
            <a:off x="6801632" y="3807912"/>
            <a:ext cx="5166985" cy="2724164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r>
              <a:rPr lang="en-US" sz="2400" dirty="0">
                <a:latin typeface="Circe" panose="020B0502020203020203" pitchFamily="34" charset="77"/>
              </a:rPr>
              <a:t>Eric Switzer</a:t>
            </a:r>
          </a:p>
          <a:p>
            <a:r>
              <a:rPr lang="en-US" sz="2400" dirty="0">
                <a:latin typeface="Circe" panose="020B0502020203020203" pitchFamily="34" charset="77"/>
              </a:rPr>
              <a:t>Stephanie Cheung</a:t>
            </a:r>
          </a:p>
          <a:p>
            <a:r>
              <a:rPr lang="en-US" sz="2400" dirty="0">
                <a:latin typeface="Circe" panose="020B0502020203020203" pitchFamily="34" charset="77"/>
              </a:rPr>
              <a:t>Thushara Perera</a:t>
            </a:r>
          </a:p>
          <a:p>
            <a:r>
              <a:rPr lang="en-US" sz="2400" dirty="0">
                <a:latin typeface="Circe" panose="020B0502020203020203" pitchFamily="34" charset="77"/>
              </a:rPr>
              <a:t>Bernie Rauscher</a:t>
            </a:r>
          </a:p>
          <a:p>
            <a:r>
              <a:rPr lang="en-US" sz="2400" dirty="0">
                <a:latin typeface="Circe" panose="020B0502020203020203" pitchFamily="34" charset="77"/>
              </a:rPr>
              <a:t>Greg Mosby</a:t>
            </a:r>
          </a:p>
          <a:p>
            <a:r>
              <a:rPr lang="en-US" sz="2400" dirty="0" err="1">
                <a:latin typeface="Circe" panose="020B0502020203020203" pitchFamily="34" charset="77"/>
              </a:rPr>
              <a:t>Tathagatha</a:t>
            </a:r>
            <a:r>
              <a:rPr lang="en-US" sz="2400" dirty="0">
                <a:latin typeface="Circe" panose="020B0502020203020203" pitchFamily="34" charset="77"/>
              </a:rPr>
              <a:t> Pal</a:t>
            </a:r>
          </a:p>
          <a:p>
            <a:r>
              <a:rPr lang="en-US" sz="2400" dirty="0">
                <a:latin typeface="Circe" panose="020B0502020203020203" pitchFamily="34" charset="77"/>
              </a:rPr>
              <a:t>Analia Cillis</a:t>
            </a:r>
          </a:p>
          <a:p>
            <a:r>
              <a:rPr lang="en-US" sz="2400" dirty="0">
                <a:latin typeface="Circe" panose="020B0502020203020203" pitchFamily="34" charset="77"/>
              </a:rPr>
              <a:t>Jeff Kruk</a:t>
            </a:r>
          </a:p>
          <a:p>
            <a:r>
              <a:rPr lang="en-US" sz="2400" dirty="0">
                <a:latin typeface="Circe" panose="020B0502020203020203" pitchFamily="34" charset="77"/>
              </a:rPr>
              <a:t>Stefano Casertano</a:t>
            </a:r>
          </a:p>
          <a:p>
            <a:r>
              <a:rPr lang="en-US" sz="2400" dirty="0">
                <a:latin typeface="Circe" panose="020B0502020203020203" pitchFamily="34" charset="77"/>
              </a:rPr>
              <a:t>Dan Kelly</a:t>
            </a:r>
          </a:p>
          <a:p>
            <a:r>
              <a:rPr lang="en-US" sz="2400" dirty="0">
                <a:latin typeface="Circe" panose="020B0502020203020203" pitchFamily="34" charset="77"/>
              </a:rPr>
              <a:t>Sarah Betti</a:t>
            </a:r>
          </a:p>
          <a:p>
            <a:r>
              <a:rPr lang="en-US" sz="2400" dirty="0">
                <a:latin typeface="Circe" panose="020B0502020203020203" pitchFamily="34" charset="77"/>
              </a:rPr>
              <a:t>Javier Sanchez</a:t>
            </a:r>
          </a:p>
          <a:p>
            <a:r>
              <a:rPr lang="en-US" sz="2400" dirty="0">
                <a:latin typeface="Circe" panose="020B0502020203020203" pitchFamily="34" charset="77"/>
              </a:rPr>
              <a:t>… and many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45B78D-F51D-96F9-EE33-301BFEF8FEF1}"/>
              </a:ext>
            </a:extLst>
          </p:cNvPr>
          <p:cNvSpPr txBox="1"/>
          <p:nvPr/>
        </p:nvSpPr>
        <p:spPr>
          <a:xfrm>
            <a:off x="7793277" y="3167390"/>
            <a:ext cx="61001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Circe" panose="020B0502020203020203" pitchFamily="34" charset="77"/>
              </a:rPr>
              <a:t>All due to work by: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70883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3D909-3D31-2C55-3C15-CA147EC62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07D0C07-6E14-0798-8572-F6A7BAF711C7}"/>
              </a:ext>
            </a:extLst>
          </p:cNvPr>
          <p:cNvSpPr txBox="1"/>
          <p:nvPr/>
        </p:nvSpPr>
        <p:spPr>
          <a:xfrm>
            <a:off x="872038" y="506166"/>
            <a:ext cx="101128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Circe" panose="020B0502020203020203" pitchFamily="34" charset="77"/>
              </a:rPr>
              <a:t>Persistence follows a nice 1/t power law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84FD24-E0D0-3364-C25B-67FFD8513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871" y="1029386"/>
            <a:ext cx="7791189" cy="584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874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2461D-4BF3-61B5-7431-C906FD863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B622B59-94DD-3135-6965-7B888E25C318}"/>
              </a:ext>
            </a:extLst>
          </p:cNvPr>
          <p:cNvSpPr txBox="1"/>
          <p:nvPr/>
        </p:nvSpPr>
        <p:spPr>
          <a:xfrm>
            <a:off x="872038" y="506166"/>
            <a:ext cx="101128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Circe" panose="020B0502020203020203" pitchFamily="34" charset="77"/>
              </a:rPr>
              <a:t>Average persistence from 1-11 minutes after illuminating to 155 </a:t>
            </a:r>
            <a:r>
              <a:rPr lang="en-US" sz="2800" dirty="0" err="1">
                <a:latin typeface="Circe" panose="020B0502020203020203" pitchFamily="34" charset="77"/>
              </a:rPr>
              <a:t>ke</a:t>
            </a:r>
            <a:r>
              <a:rPr lang="en-US" sz="2800" dirty="0">
                <a:latin typeface="Circe" panose="020B0502020203020203" pitchFamily="34" charset="77"/>
              </a:rPr>
              <a:t>-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ACFB77-01CB-4770-FB69-85FF07F41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4576" y="1224887"/>
            <a:ext cx="8922847" cy="5060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F46A7F-CB77-43A3-AF87-804B18880224}"/>
              </a:ext>
            </a:extLst>
          </p:cNvPr>
          <p:cNvSpPr txBox="1"/>
          <p:nvPr/>
        </p:nvSpPr>
        <p:spPr>
          <a:xfrm>
            <a:off x="6736914" y="6285605"/>
            <a:ext cx="42479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Circe" panose="020B0502020203020203" pitchFamily="34" charset="77"/>
              </a:rPr>
              <a:t>FPA Handbook, Cheung et al.</a:t>
            </a:r>
          </a:p>
        </p:txBody>
      </p:sp>
    </p:spTree>
    <p:extLst>
      <p:ext uri="{BB962C8B-B14F-4D97-AF65-F5344CB8AC3E}">
        <p14:creationId xmlns:p14="http://schemas.microsoft.com/office/powerpoint/2010/main" val="2663175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635D1-C30D-54BA-86C2-A87B50A07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9042854-087E-45B3-CE7C-98BC61AD75C2}"/>
              </a:ext>
            </a:extLst>
          </p:cNvPr>
          <p:cNvSpPr txBox="1"/>
          <p:nvPr/>
        </p:nvSpPr>
        <p:spPr>
          <a:xfrm>
            <a:off x="318661" y="524451"/>
            <a:ext cx="115546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irce" panose="020B0502020203020203" pitchFamily="34" charset="77"/>
              </a:rPr>
              <a:t>Example: integral nonlinearity (from the analog-to-digital converter)</a:t>
            </a:r>
          </a:p>
          <a:p>
            <a:endParaRPr lang="en-US" sz="2800" dirty="0">
              <a:latin typeface="Circe" panose="020B0502020203020203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B77BA5-FE28-0604-58AC-C2923FA9C1BB}"/>
              </a:ext>
            </a:extLst>
          </p:cNvPr>
          <p:cNvSpPr txBox="1"/>
          <p:nvPr/>
        </p:nvSpPr>
        <p:spPr>
          <a:xfrm>
            <a:off x="318661" y="2379527"/>
            <a:ext cx="564372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Lab tests on Roman detector</a:t>
            </a:r>
          </a:p>
          <a:p>
            <a:r>
              <a:rPr lang="en-US" sz="2400" dirty="0"/>
              <a:t>electronics: known (</a:t>
            </a:r>
            <a:r>
              <a:rPr lang="en-US" sz="2400" dirty="0" err="1"/>
              <a:t>sinsoidal</a:t>
            </a:r>
            <a:r>
              <a:rPr lang="en-US" sz="2400" dirty="0"/>
              <a:t>)</a:t>
            </a:r>
          </a:p>
          <a:p>
            <a:r>
              <a:rPr lang="en-US" sz="2400" dirty="0"/>
              <a:t>voltage in, measure signal out.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Difference between data and</a:t>
            </a:r>
          </a:p>
          <a:p>
            <a:r>
              <a:rPr lang="en-US" sz="2400" dirty="0"/>
              <a:t>model (apart from clipping at 0,</a:t>
            </a:r>
          </a:p>
          <a:p>
            <a:r>
              <a:rPr lang="en-US" sz="2400" dirty="0"/>
              <a:t>65535) is integral nonlinearity</a:t>
            </a:r>
          </a:p>
          <a:p>
            <a:endParaRPr lang="en-US" sz="2800" dirty="0">
              <a:latin typeface="Circe" panose="020B0502020203020203" pitchFamily="34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44B7A6-8EAD-05D0-6EAA-F7DD33608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4453" y="1540114"/>
            <a:ext cx="6668886" cy="500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77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7E94E-88D9-9657-9A02-87B24BC7E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550195B-340F-41C5-CA1F-81CF4C7618E9}"/>
              </a:ext>
            </a:extLst>
          </p:cNvPr>
          <p:cNvSpPr txBox="1"/>
          <p:nvPr/>
        </p:nvSpPr>
        <p:spPr>
          <a:xfrm>
            <a:off x="318661" y="524451"/>
            <a:ext cx="115546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irce" panose="020B0502020203020203" pitchFamily="34" charset="77"/>
              </a:rPr>
              <a:t>Example: integral nonlinearity (from the analog-to-digital converter)</a:t>
            </a:r>
          </a:p>
          <a:p>
            <a:endParaRPr lang="en-US" sz="2800" dirty="0">
              <a:latin typeface="Circe" panose="020B0502020203020203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163A55-A6A1-783C-3AF1-A2E72E4F2612}"/>
              </a:ext>
            </a:extLst>
          </p:cNvPr>
          <p:cNvSpPr txBox="1"/>
          <p:nvPr/>
        </p:nvSpPr>
        <p:spPr>
          <a:xfrm>
            <a:off x="318661" y="2379527"/>
            <a:ext cx="564372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Lab tests on Roman detector</a:t>
            </a:r>
          </a:p>
          <a:p>
            <a:r>
              <a:rPr lang="en-US" sz="2400" dirty="0"/>
              <a:t>electronics: known (</a:t>
            </a:r>
            <a:r>
              <a:rPr lang="en-US" sz="2400" dirty="0" err="1"/>
              <a:t>sinsoidal</a:t>
            </a:r>
            <a:r>
              <a:rPr lang="en-US" sz="2400" dirty="0"/>
              <a:t>)</a:t>
            </a:r>
          </a:p>
          <a:p>
            <a:r>
              <a:rPr lang="en-US" sz="2400" dirty="0"/>
              <a:t>voltage in, measure signal out.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Difference between data and</a:t>
            </a:r>
          </a:p>
          <a:p>
            <a:r>
              <a:rPr lang="en-US" sz="2400" dirty="0"/>
              <a:t>model (apart from clipping at 0,</a:t>
            </a:r>
          </a:p>
          <a:p>
            <a:r>
              <a:rPr lang="en-US" sz="2400" dirty="0"/>
              <a:t>65535) is integral nonlinearity</a:t>
            </a:r>
          </a:p>
          <a:p>
            <a:endParaRPr lang="en-US" sz="2800" dirty="0">
              <a:latin typeface="Circe" panose="020B0502020203020203" pitchFamily="34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ACA604-C122-825C-D2BE-4BDA4F14B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6836" y="1540114"/>
            <a:ext cx="6676503" cy="501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44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>
            <a:extLst>
              <a:ext uri="{FF2B5EF4-FFF2-40B4-BE49-F238E27FC236}">
                <a16:creationId xmlns:a16="http://schemas.microsoft.com/office/drawing/2014/main" id="{F8F3AD8F-CE1D-06B1-5B53-B25FFD511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990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EAF32-747E-DC9C-C778-501FAD482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NL movie.mp4">
            <a:hlinkClick r:id="" action="ppaction://media"/>
            <a:extLst>
              <a:ext uri="{FF2B5EF4-FFF2-40B4-BE49-F238E27FC236}">
                <a16:creationId xmlns:a16="http://schemas.microsoft.com/office/drawing/2014/main" id="{9F6F0548-2C47-7BA2-9938-3BF64A6BB3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51101" y="1350267"/>
            <a:ext cx="8395685" cy="4722573"/>
          </a:xfrm>
          <a:prstGeom prst="rect">
            <a:avLst/>
          </a:prstGeom>
        </p:spPr>
      </p:pic>
      <p:pic>
        <p:nvPicPr>
          <p:cNvPr id="68" name="Picture 67" descr="A white background with black and white clouds&#10;&#10;AI-generated content may be incorrect.">
            <a:extLst>
              <a:ext uri="{FF2B5EF4-FFF2-40B4-BE49-F238E27FC236}">
                <a16:creationId xmlns:a16="http://schemas.microsoft.com/office/drawing/2014/main" id="{258357FA-44C8-7881-B972-086CB58810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413699" y="2730500"/>
            <a:ext cx="6184375" cy="1397000"/>
          </a:xfrm>
          <a:prstGeom prst="rect">
            <a:avLst/>
          </a:prstGeom>
        </p:spPr>
      </p:pic>
      <p:pic>
        <p:nvPicPr>
          <p:cNvPr id="69" name="Picture 68" descr="A white background with black and white clouds&#10;&#10;AI-generated content may be incorrect.">
            <a:extLst>
              <a:ext uri="{FF2B5EF4-FFF2-40B4-BE49-F238E27FC236}">
                <a16:creationId xmlns:a16="http://schemas.microsoft.com/office/drawing/2014/main" id="{09955D11-A667-0B20-D1B8-6FFC3FFBF2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9417943" y="2860717"/>
            <a:ext cx="5548113" cy="1397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21D080-9017-AF1F-C70B-C7E58395DCF2}"/>
              </a:ext>
            </a:extLst>
          </p:cNvPr>
          <p:cNvSpPr txBox="1"/>
          <p:nvPr/>
        </p:nvSpPr>
        <p:spPr>
          <a:xfrm>
            <a:off x="343714" y="2341949"/>
            <a:ext cx="5192790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Integral nonlinearity (INL) 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Highly structured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Symmetric about 32768 (= 2</a:t>
            </a:r>
            <a:r>
              <a:rPr lang="en-US" sz="2400" baseline="30000" dirty="0"/>
              <a:t>15</a:t>
            </a:r>
            <a:r>
              <a:rPr lang="en-US" sz="2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Unique to each readout channel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400" dirty="0"/>
              <a:t>(c.f. Loose et al. 2018)</a:t>
            </a:r>
          </a:p>
          <a:p>
            <a:endParaRPr lang="en-US" sz="2800" dirty="0">
              <a:latin typeface="Circe" panose="020B0502020203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7733397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1F473-5A4D-8D35-EF45-A121EAD60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5C98603-0E07-CDC0-EC70-AE5021FE6139}"/>
              </a:ext>
            </a:extLst>
          </p:cNvPr>
          <p:cNvSpPr txBox="1"/>
          <p:nvPr/>
        </p:nvSpPr>
        <p:spPr>
          <a:xfrm>
            <a:off x="1039572" y="356811"/>
            <a:ext cx="101128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Circe" panose="020B0502020203020203" pitchFamily="34" charset="77"/>
              </a:rPr>
              <a:t>Raw</a:t>
            </a:r>
            <a:r>
              <a:rPr lang="en-US" sz="3200" dirty="0">
                <a:latin typeface="Circe" panose="020B0502020203020203" pitchFamily="34" charset="77"/>
              </a:rPr>
              <a:t> Read-to-Read Count Differences in Flatfield Images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5BFD94-4B7E-E482-E1E8-0DBE9C07D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63" y="1810733"/>
            <a:ext cx="5670001" cy="40998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93D80BD-0F1D-0AFA-AE85-8F506AD0F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2137" y="1810734"/>
            <a:ext cx="5670001" cy="409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24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0B597-62D0-8E0C-918A-1C342453E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AEAAF34-85C1-D973-A026-DEB3337ECB2A}"/>
              </a:ext>
            </a:extLst>
          </p:cNvPr>
          <p:cNvSpPr txBox="1"/>
          <p:nvPr/>
        </p:nvSpPr>
        <p:spPr>
          <a:xfrm>
            <a:off x="578285" y="355501"/>
            <a:ext cx="110354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Circe" panose="020B0502020203020203" pitchFamily="34" charset="77"/>
              </a:rPr>
              <a:t>INL-Corrected</a:t>
            </a:r>
            <a:r>
              <a:rPr lang="en-US" sz="3200" dirty="0">
                <a:latin typeface="Circe" panose="020B0502020203020203" pitchFamily="34" charset="77"/>
              </a:rPr>
              <a:t> Read-to-Read Count Differences in Flatfield Images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85336D-2767-7684-00BA-89AEBFB86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061" y="1813351"/>
            <a:ext cx="5670803" cy="41004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FB654A-C696-3E12-769C-726FCC6698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2136" y="1813352"/>
            <a:ext cx="5670803" cy="410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457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B32A4-5842-B4CA-1103-2A9BAD3C1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1134370-0D35-B03D-D5D7-8C8F864C31A5}"/>
              </a:ext>
            </a:extLst>
          </p:cNvPr>
          <p:cNvSpPr txBox="1"/>
          <p:nvPr/>
        </p:nvSpPr>
        <p:spPr>
          <a:xfrm>
            <a:off x="796882" y="484378"/>
            <a:ext cx="101128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irce" panose="020B0502020203020203" pitchFamily="34" charset="77"/>
              </a:rPr>
              <a:t>Significant Impacts on </a:t>
            </a:r>
            <a:r>
              <a:rPr lang="en-US" sz="3200" b="1" dirty="0">
                <a:latin typeface="Circe" panose="020B0502020203020203" pitchFamily="34" charset="77"/>
              </a:rPr>
              <a:t>Gain</a:t>
            </a:r>
            <a:r>
              <a:rPr lang="en-US" sz="3200" dirty="0">
                <a:latin typeface="Circe" panose="020B0502020203020203" pitchFamily="34" charset="77"/>
              </a:rPr>
              <a:t> </a:t>
            </a:r>
            <a:r>
              <a:rPr lang="en-US" sz="3200" dirty="0">
                <a:solidFill>
                  <a:schemeClr val="bg2">
                    <a:lumMod val="90000"/>
                  </a:schemeClr>
                </a:solidFill>
                <a:latin typeface="Circe" panose="020B0502020203020203" pitchFamily="34" charset="77"/>
              </a:rPr>
              <a:t>and Classic Nonlinearity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0AAB87-3CA2-246B-FE48-1E90C0F94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82" y="1545818"/>
            <a:ext cx="10972282" cy="482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2482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2F960-BC01-5F83-100A-F81DD0312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FF0FFA-4942-A4EE-4217-0468F4B18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82" y="1546446"/>
            <a:ext cx="10970854" cy="48271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7389FD-1A9D-DE96-6818-F9FA6160A20F}"/>
              </a:ext>
            </a:extLst>
          </p:cNvPr>
          <p:cNvSpPr txBox="1"/>
          <p:nvPr/>
        </p:nvSpPr>
        <p:spPr>
          <a:xfrm>
            <a:off x="796882" y="484378"/>
            <a:ext cx="101128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irce" panose="020B0502020203020203" pitchFamily="34" charset="77"/>
              </a:rPr>
              <a:t>Significant Impacts on </a:t>
            </a:r>
            <a:r>
              <a:rPr lang="en-US" sz="3200" dirty="0">
                <a:solidFill>
                  <a:schemeClr val="bg2">
                    <a:lumMod val="90000"/>
                  </a:schemeClr>
                </a:solidFill>
                <a:latin typeface="Circe" panose="020B0502020203020203" pitchFamily="34" charset="77"/>
              </a:rPr>
              <a:t>Gain</a:t>
            </a:r>
            <a:r>
              <a:rPr lang="en-US" sz="3200" dirty="0">
                <a:latin typeface="Circe" panose="020B0502020203020203" pitchFamily="34" charset="77"/>
              </a:rPr>
              <a:t> </a:t>
            </a:r>
            <a:r>
              <a:rPr lang="en-US" sz="3200" dirty="0">
                <a:solidFill>
                  <a:schemeClr val="bg2">
                    <a:lumMod val="90000"/>
                  </a:schemeClr>
                </a:solidFill>
                <a:latin typeface="Circe" panose="020B0502020203020203" pitchFamily="34" charset="77"/>
              </a:rPr>
              <a:t>and </a:t>
            </a:r>
            <a:r>
              <a:rPr lang="en-US" sz="3200" b="1" dirty="0">
                <a:latin typeface="Circe" panose="020B0502020203020203" pitchFamily="34" charset="77"/>
              </a:rPr>
              <a:t>Classic Nonlinearity</a:t>
            </a:r>
          </a:p>
        </p:txBody>
      </p:sp>
    </p:spTree>
    <p:extLst>
      <p:ext uri="{BB962C8B-B14F-4D97-AF65-F5344CB8AC3E}">
        <p14:creationId xmlns:p14="http://schemas.microsoft.com/office/powerpoint/2010/main" val="31748310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78AC3-3D80-A680-EBAC-B09F64F4E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8F52B48-2E58-90F3-2529-B21A58E43B11}"/>
                  </a:ext>
                </a:extLst>
              </p:cNvPr>
              <p:cNvSpPr txBox="1"/>
              <p:nvPr/>
            </p:nvSpPr>
            <p:spPr>
              <a:xfrm>
                <a:off x="796882" y="819246"/>
                <a:ext cx="10914954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dirty="0"/>
                  <a:t>How do we apply the correction with on-board read averaging?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800" i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8F52B48-2E58-90F3-2529-B21A58E43B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82" y="819246"/>
                <a:ext cx="10914954" cy="954107"/>
              </a:xfrm>
              <a:prstGeom prst="rect">
                <a:avLst/>
              </a:prstGeom>
              <a:blipFill>
                <a:blip r:embed="rId3"/>
                <a:stretch>
                  <a:fillRect t="-6579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5A0C1BCE-73BE-C7D3-8E4D-4A2EBAE955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2228754"/>
            <a:ext cx="6858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225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A9AED-1DC3-41BA-DCF7-7EC185FA9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6878A38-6E2D-5032-4628-A7D7FE48B56E}"/>
                  </a:ext>
                </a:extLst>
              </p:cNvPr>
              <p:cNvSpPr txBox="1"/>
              <p:nvPr/>
            </p:nvSpPr>
            <p:spPr>
              <a:xfrm>
                <a:off x="796882" y="819246"/>
                <a:ext cx="10914954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dirty="0"/>
                  <a:t>How do we apply the correction with group averaging?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800" i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6878A38-6E2D-5032-4628-A7D7FE48B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82" y="819246"/>
                <a:ext cx="10914954" cy="954107"/>
              </a:xfrm>
              <a:prstGeom prst="rect">
                <a:avLst/>
              </a:prstGeom>
              <a:blipFill>
                <a:blip r:embed="rId3"/>
                <a:stretch>
                  <a:fillRect t="-6579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295930A-A56F-6FF0-7AE7-7D3EAFF3D388}"/>
              </a:ext>
            </a:extLst>
          </p:cNvPr>
          <p:cNvSpPr txBox="1"/>
          <p:nvPr/>
        </p:nvSpPr>
        <p:spPr>
          <a:xfrm>
            <a:off x="331188" y="2499324"/>
            <a:ext cx="1031593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Iterative approach: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Perform a nonlinearity correction to the first and last reads (which are not averaged)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Estimate the counts in each read, including the averaged 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Adjust the estimated counts to match the read-averaged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Apply nonlinearity corrections to the refined estimates of the counts in each read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irce" panose="020B0502020203020203" pitchFamily="34" charset="77"/>
              </a:rPr>
              <a:t>Average the nonlinearity corrections by resultant</a:t>
            </a:r>
          </a:p>
        </p:txBody>
      </p:sp>
    </p:spTree>
    <p:extLst>
      <p:ext uri="{BB962C8B-B14F-4D97-AF65-F5344CB8AC3E}">
        <p14:creationId xmlns:p14="http://schemas.microsoft.com/office/powerpoint/2010/main" val="22152339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CB724-E217-92B5-FF05-46C6832A6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9039BA0-3707-A7FE-1A38-7860F6BB06E3}"/>
              </a:ext>
            </a:extLst>
          </p:cNvPr>
          <p:cNvSpPr txBox="1"/>
          <p:nvPr/>
        </p:nvSpPr>
        <p:spPr>
          <a:xfrm>
            <a:off x="638523" y="397669"/>
            <a:ext cx="109149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Current Status</a:t>
            </a:r>
            <a:endParaRPr lang="en-US" sz="3200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844320-10D2-6676-9992-87A59FACA294}"/>
              </a:ext>
            </a:extLst>
          </p:cNvPr>
          <p:cNvSpPr txBox="1"/>
          <p:nvPr/>
        </p:nvSpPr>
        <p:spPr>
          <a:xfrm>
            <a:off x="638523" y="1256337"/>
            <a:ext cx="1031593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Good progress and/or solution found (bold=on ADS):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1600" dirty="0"/>
          </a:p>
          <a:p>
            <a:r>
              <a:rPr lang="en-US" sz="2800" dirty="0"/>
              <a:t>Tentative path forward:</a:t>
            </a:r>
          </a:p>
          <a:p>
            <a:endParaRPr lang="en-US" sz="2800" dirty="0"/>
          </a:p>
          <a:p>
            <a:endParaRPr lang="en-US" sz="1600" dirty="0"/>
          </a:p>
          <a:p>
            <a:r>
              <a:rPr lang="en-US" sz="2800" dirty="0"/>
              <a:t>Losing sleep; I hope to learn from all of you:</a:t>
            </a:r>
            <a:endParaRPr lang="en-US" sz="2800" dirty="0">
              <a:latin typeface="Circe" panose="020B0502020203020203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F9D6B8-480F-790A-2CA1-F23E41ADB2C3}"/>
              </a:ext>
            </a:extLst>
          </p:cNvPr>
          <p:cNvSpPr txBox="1"/>
          <p:nvPr/>
        </p:nvSpPr>
        <p:spPr>
          <a:xfrm>
            <a:off x="1753644" y="1754172"/>
            <a:ext cx="7778663" cy="1815882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Nonlinearity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Electronic gain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Ramp fitting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Jump detection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Pixel area/sensitivity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Transient signals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Correlated noise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Interpixel Capacitance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7724A5-A2C6-28E8-C1E2-034C1F34349E}"/>
              </a:ext>
            </a:extLst>
          </p:cNvPr>
          <p:cNvSpPr txBox="1"/>
          <p:nvPr/>
        </p:nvSpPr>
        <p:spPr>
          <a:xfrm>
            <a:off x="1753643" y="4167522"/>
            <a:ext cx="6726477" cy="523220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Persistence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89FA25-48EE-2EF6-5BA7-AA6817E8B155}"/>
              </a:ext>
            </a:extLst>
          </p:cNvPr>
          <p:cNvSpPr txBox="1"/>
          <p:nvPr/>
        </p:nvSpPr>
        <p:spPr>
          <a:xfrm>
            <a:off x="1753643" y="5288210"/>
            <a:ext cx="7778664" cy="954107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Thin-film 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Brighter-fatter effect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Other new and wonderful things?</a:t>
            </a:r>
          </a:p>
        </p:txBody>
      </p:sp>
    </p:spTree>
    <p:extLst>
      <p:ext uri="{BB962C8B-B14F-4D97-AF65-F5344CB8AC3E}">
        <p14:creationId xmlns:p14="http://schemas.microsoft.com/office/powerpoint/2010/main" val="5175103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F5458-0C19-9632-7EB7-D472A5B19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 slides</a:t>
            </a:r>
          </a:p>
        </p:txBody>
      </p:sp>
    </p:spTree>
    <p:extLst>
      <p:ext uri="{BB962C8B-B14F-4D97-AF65-F5344CB8AC3E}">
        <p14:creationId xmlns:p14="http://schemas.microsoft.com/office/powerpoint/2010/main" val="24329040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602F5-1844-0B59-07B0-E1C772ED7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7EFA2-14CB-AE99-9235-25A632545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Nonlinearity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C19172-6A05-5A09-E733-E2C470BA4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294" y="1356605"/>
            <a:ext cx="6843411" cy="513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20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9B3A9-1325-243D-982E-02098FA65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>
            <a:extLst>
              <a:ext uri="{FF2B5EF4-FFF2-40B4-BE49-F238E27FC236}">
                <a16:creationId xmlns:a16="http://schemas.microsoft.com/office/drawing/2014/main" id="{092E9FDE-90FD-5297-3D34-8E56EABFE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45EBBB7-AF54-5060-DAC3-1065F12882E2}"/>
              </a:ext>
            </a:extLst>
          </p:cNvPr>
          <p:cNvSpPr/>
          <p:nvPr/>
        </p:nvSpPr>
        <p:spPr>
          <a:xfrm>
            <a:off x="169174" y="1978479"/>
            <a:ext cx="1827405" cy="1750838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2955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5D3C8-4A4B-1480-BB4E-FFE65411B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D2A11-6F0F-A8AB-20C3-A811BD2B8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Nonlinearity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8351E1-D4D5-DD09-72BA-E7089513D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082" y="1523173"/>
            <a:ext cx="7647836" cy="491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499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365DD-1128-F018-E188-37AF1AED3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5B661-2D54-CFA6-0FCE-868AAD27A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Nonlinearity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DDA817-122B-677E-C532-235F8D7FD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106" y="1398353"/>
            <a:ext cx="6787787" cy="509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204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2E81D-7E8A-7F13-C8BA-24CFB1C1D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DE31E-5EFE-2614-3CCB-B2D9C1E57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Burn-in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B396D3-500A-9456-1CD1-ED30138E5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184" y="1416844"/>
            <a:ext cx="5486400" cy="457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68494B-B608-B232-06E2-2AAE8E4C2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416" y="1416844"/>
            <a:ext cx="5486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7771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4842E-6E4A-49B1-43F0-0FE7EEB56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68864-CFFE-8D97-9128-996A00608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Ramp fitting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FC041C-71C7-BA08-DB54-10141955B365}"/>
              </a:ext>
            </a:extLst>
          </p:cNvPr>
          <p:cNvSpPr txBox="1"/>
          <p:nvPr/>
        </p:nvSpPr>
        <p:spPr>
          <a:xfrm>
            <a:off x="838200" y="1690688"/>
            <a:ext cx="1082114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See Brandt 2024a, b, published in PASP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Possible to write down, minimize chi squared pixel-by-pixel with (nearly) the right covariance matrix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irce" panose="020B0502020203020203" pitchFamily="34" charset="77"/>
              </a:rPr>
              <a:t>Mitigates subtle biases in fitted count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irce" panose="020B0502020203020203" pitchFamily="34" charset="77"/>
              </a:rPr>
              <a:t>Enables likelihood ratio tests for jump detection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8436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6D155-D8BC-2894-C812-8728791E3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CA4B9-575C-F537-46F5-89394487F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Brighter-fatter</a:t>
            </a:r>
          </a:p>
        </p:txBody>
      </p:sp>
      <p:pic>
        <p:nvPicPr>
          <p:cNvPr id="5" name="Picture 4" descr="A close-up of a graph&#10;&#10;AI-generated content may be incorrect.">
            <a:extLst>
              <a:ext uri="{FF2B5EF4-FFF2-40B4-BE49-F238E27FC236}">
                <a16:creationId xmlns:a16="http://schemas.microsoft.com/office/drawing/2014/main" id="{A879DA90-2D82-B183-8A52-52E0531B3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0343"/>
            <a:ext cx="6470042" cy="4852532"/>
          </a:xfrm>
          <a:prstGeom prst="rect">
            <a:avLst/>
          </a:prstGeom>
        </p:spPr>
      </p:pic>
      <p:pic>
        <p:nvPicPr>
          <p:cNvPr id="6" name="Picture 5" descr="A graph of a line graph&#10;&#10;AI-generated content may be incorrect.">
            <a:extLst>
              <a:ext uri="{FF2B5EF4-FFF2-40B4-BE49-F238E27FC236}">
                <a16:creationId xmlns:a16="http://schemas.microsoft.com/office/drawing/2014/main" id="{E6F0C433-8514-D161-E089-05CAC9248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3289" y="1809750"/>
            <a:ext cx="4683125" cy="468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411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E266E-77AF-29BA-59C2-91E695D47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D7CE1-D9A0-37EA-FDF9-E98B2769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Brighter-fatter</a:t>
            </a:r>
          </a:p>
        </p:txBody>
      </p:sp>
      <p:pic>
        <p:nvPicPr>
          <p:cNvPr id="7" name="Picture 6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0D5DB633-20FF-12A4-98D8-6E0A080C3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219" y="1690688"/>
            <a:ext cx="9261562" cy="463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680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9F50E-1200-889B-F69A-EB01BF8C0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51A4A-BDA0-9280-B12F-9B9397586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Transient signals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685951-C61B-A16E-4653-63A2D6C8C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829" y="1690688"/>
            <a:ext cx="6426341" cy="428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8713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82204-517A-B3C9-A7B6-D96A4BE52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2D2DE-6506-1870-A1E8-6FCB8DBBC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Transient signals</a:t>
            </a:r>
          </a:p>
        </p:txBody>
      </p:sp>
      <p:pic>
        <p:nvPicPr>
          <p:cNvPr id="5" name="Picture 4" descr="A blue and white background&#10;&#10;AI-generated content may be incorrect.">
            <a:extLst>
              <a:ext uri="{FF2B5EF4-FFF2-40B4-BE49-F238E27FC236}">
                <a16:creationId xmlns:a16="http://schemas.microsoft.com/office/drawing/2014/main" id="{E4645DC5-779A-7069-686D-CA51EECEC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10825284" cy="464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9287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F735A-58CB-2F6A-090F-DD10F4B42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F4884-F5DE-7D94-D5FE-9FE5FD3D9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Transient signals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094EB0-1E46-C277-05EF-B2E29B452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477" y="1690688"/>
            <a:ext cx="9407046" cy="470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878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6D585-4FA6-52DF-13F1-95190D5BF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E4F89D0-84FF-46B5-3954-28CF0BA82047}"/>
              </a:ext>
            </a:extLst>
          </p:cNvPr>
          <p:cNvSpPr txBox="1"/>
          <p:nvPr/>
        </p:nvSpPr>
        <p:spPr>
          <a:xfrm>
            <a:off x="6096000" y="646283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Circe" panose="020B0502020203020203" pitchFamily="34" charset="77"/>
              </a:rPr>
              <a:t>Schlieder et al. 2024</a:t>
            </a:r>
          </a:p>
        </p:txBody>
      </p:sp>
      <p:pic>
        <p:nvPicPr>
          <p:cNvPr id="3" name="Picture 2" descr="A close-up of a machine&#10;&#10;AI-generated content may be incorrect.">
            <a:extLst>
              <a:ext uri="{FF2B5EF4-FFF2-40B4-BE49-F238E27FC236}">
                <a16:creationId xmlns:a16="http://schemas.microsoft.com/office/drawing/2014/main" id="{3DF99D75-CE11-0C9C-446B-BC7C0B7F9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78664"/>
            <a:ext cx="7772400" cy="63841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0201DC-9E9C-BEBB-D1D4-3EA2BC3B0899}"/>
              </a:ext>
            </a:extLst>
          </p:cNvPr>
          <p:cNvSpPr txBox="1"/>
          <p:nvPr/>
        </p:nvSpPr>
        <p:spPr>
          <a:xfrm rot="16200000">
            <a:off x="-1155584" y="2855252"/>
            <a:ext cx="3993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Filter Wheel</a:t>
            </a:r>
          </a:p>
        </p:txBody>
      </p:sp>
    </p:spTree>
    <p:extLst>
      <p:ext uri="{BB962C8B-B14F-4D97-AF65-F5344CB8AC3E}">
        <p14:creationId xmlns:p14="http://schemas.microsoft.com/office/powerpoint/2010/main" val="1709419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2EB5C-3BF6-AAAF-C805-35A981A17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BB4B950-7607-6E8A-D3B8-21E7DA9EF66A}"/>
              </a:ext>
            </a:extLst>
          </p:cNvPr>
          <p:cNvSpPr txBox="1"/>
          <p:nvPr/>
        </p:nvSpPr>
        <p:spPr>
          <a:xfrm>
            <a:off x="6096000" y="645835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Circe" panose="020B0502020203020203" pitchFamily="34" charset="77"/>
              </a:rPr>
              <a:t>Schlieder et al. 2024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1E0831-556A-24DE-63FB-8DE64BE7A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594" y="0"/>
            <a:ext cx="9676811" cy="64583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C152A1-0378-4570-F318-571EFE48197F}"/>
              </a:ext>
            </a:extLst>
          </p:cNvPr>
          <p:cNvSpPr txBox="1"/>
          <p:nvPr/>
        </p:nvSpPr>
        <p:spPr>
          <a:xfrm rot="16200000">
            <a:off x="-1895850" y="2813680"/>
            <a:ext cx="54758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Calibration System</a:t>
            </a:r>
          </a:p>
        </p:txBody>
      </p:sp>
    </p:spTree>
    <p:extLst>
      <p:ext uri="{BB962C8B-B14F-4D97-AF65-F5344CB8AC3E}">
        <p14:creationId xmlns:p14="http://schemas.microsoft.com/office/powerpoint/2010/main" val="1403866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1412D-F440-2195-376C-71643CFF6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45A96CD-DEDE-343E-2DF2-12E37326D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821566"/>
            <a:ext cx="7772400" cy="52148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07CFB0-D65E-E709-5A52-04B790A93E2F}"/>
              </a:ext>
            </a:extLst>
          </p:cNvPr>
          <p:cNvSpPr txBox="1"/>
          <p:nvPr/>
        </p:nvSpPr>
        <p:spPr>
          <a:xfrm>
            <a:off x="6096000" y="64886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Circe" panose="020B0502020203020203" pitchFamily="34" charset="77"/>
              </a:rPr>
              <a:t>Schlieder et al. 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3EEBE0-98F7-2D03-987D-EA6608B338BF}"/>
              </a:ext>
            </a:extLst>
          </p:cNvPr>
          <p:cNvSpPr txBox="1"/>
          <p:nvPr/>
        </p:nvSpPr>
        <p:spPr>
          <a:xfrm rot="16200000">
            <a:off x="-1766051" y="3013501"/>
            <a:ext cx="5214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Focal Plane Array</a:t>
            </a:r>
          </a:p>
        </p:txBody>
      </p:sp>
    </p:spTree>
    <p:extLst>
      <p:ext uri="{BB962C8B-B14F-4D97-AF65-F5344CB8AC3E}">
        <p14:creationId xmlns:p14="http://schemas.microsoft.com/office/powerpoint/2010/main" val="559355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>
            <a:extLst>
              <a:ext uri="{FF2B5EF4-FFF2-40B4-BE49-F238E27FC236}">
                <a16:creationId xmlns:a16="http://schemas.microsoft.com/office/drawing/2014/main" id="{8A0A295C-95BF-BD72-7760-0EDA422CE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"/>
            <a:ext cx="12192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F3BD56D6-DB86-C083-ADF0-8171C2D38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44" y="84082"/>
            <a:ext cx="1524001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F000B7-017F-2E83-5FB4-DE8EA5FAAEA4}"/>
              </a:ext>
            </a:extLst>
          </p:cNvPr>
          <p:cNvSpPr txBox="1"/>
          <p:nvPr/>
        </p:nvSpPr>
        <p:spPr>
          <a:xfrm>
            <a:off x="1555531" y="846082"/>
            <a:ext cx="13558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Circe" panose="020B0502020203020203" pitchFamily="34" charset="77"/>
              </a:rPr>
              <a:t>Wide Field </a:t>
            </a:r>
            <a:br>
              <a:rPr lang="en-US" sz="1800" dirty="0">
                <a:solidFill>
                  <a:schemeClr val="bg1"/>
                </a:solidFill>
                <a:latin typeface="Circe" panose="020B0502020203020203" pitchFamily="34" charset="77"/>
              </a:rPr>
            </a:br>
            <a:r>
              <a:rPr lang="en-US" sz="1800" dirty="0">
                <a:solidFill>
                  <a:schemeClr val="bg1"/>
                </a:solidFill>
                <a:latin typeface="Circe" panose="020B0502020203020203" pitchFamily="34" charset="77"/>
              </a:rPr>
              <a:t>Instrument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99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1A10D613-3EA2-5F14-0F10-062BEBFAF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D5128E-9A7A-A83F-D8A6-6A3FDFFF4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194" y="3190426"/>
            <a:ext cx="636922" cy="63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207761-E9A3-DCB5-D8E7-AF45A2FE0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25" y="3342826"/>
            <a:ext cx="636922" cy="63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780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CB85A35-4355-45C2-AF1E-8B9311108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ACAC8341-58D7-025D-DBA8-F30FEA7B5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366" y="1643626"/>
            <a:ext cx="899266" cy="89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E85F3D84-2263-5288-7175-19A298EFF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993" y="4223915"/>
            <a:ext cx="899266" cy="89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462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6308</TotalTime>
  <Words>693</Words>
  <Application>Microsoft Macintosh PowerPoint</Application>
  <PresentationFormat>Widescreen</PresentationFormat>
  <Paragraphs>162</Paragraphs>
  <Slides>38</Slides>
  <Notes>21</Notes>
  <HiddenSlides>2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Aptos</vt:lpstr>
      <vt:lpstr>Aptos Display</vt:lpstr>
      <vt:lpstr>Arial</vt:lpstr>
      <vt:lpstr>Cambria Math</vt:lpstr>
      <vt:lpstr>Circe</vt:lpstr>
      <vt:lpstr>Office Theme</vt:lpstr>
      <vt:lpstr>The Roman Space Telescope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Backup slides</vt:lpstr>
      <vt:lpstr>Nonlinearity</vt:lpstr>
      <vt:lpstr>Nonlinearity</vt:lpstr>
      <vt:lpstr>Nonlinearity</vt:lpstr>
      <vt:lpstr>Burn-in</vt:lpstr>
      <vt:lpstr>Ramp fitting</vt:lpstr>
      <vt:lpstr>Brighter-fatter</vt:lpstr>
      <vt:lpstr>Brighter-fatter</vt:lpstr>
      <vt:lpstr>Transient signals</vt:lpstr>
      <vt:lpstr>Transient signals</vt:lpstr>
      <vt:lpstr>Transient signals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Rachael L. Beaton</dc:creator>
  <cp:lastModifiedBy>Timothy Brandt</cp:lastModifiedBy>
  <cp:revision>11</cp:revision>
  <dcterms:created xsi:type="dcterms:W3CDTF">2025-10-21T18:56:51Z</dcterms:created>
  <dcterms:modified xsi:type="dcterms:W3CDTF">2026-03-10T07:39:07Z</dcterms:modified>
</cp:coreProperties>
</file>