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37"/>
  </p:notesMasterIdLst>
  <p:handoutMasterIdLst>
    <p:handoutMasterId r:id="rId38"/>
  </p:handoutMasterIdLst>
  <p:sldIdLst>
    <p:sldId id="476" r:id="rId3"/>
    <p:sldId id="257" r:id="rId4"/>
    <p:sldId id="1150" r:id="rId5"/>
    <p:sldId id="259" r:id="rId6"/>
    <p:sldId id="261" r:id="rId7"/>
    <p:sldId id="260" r:id="rId8"/>
    <p:sldId id="262" r:id="rId9"/>
    <p:sldId id="472" r:id="rId10"/>
    <p:sldId id="480" r:id="rId11"/>
    <p:sldId id="1146" r:id="rId12"/>
    <p:sldId id="479" r:id="rId13"/>
    <p:sldId id="1147" r:id="rId14"/>
    <p:sldId id="504" r:id="rId15"/>
    <p:sldId id="1169" r:id="rId16"/>
    <p:sldId id="1173" r:id="rId17"/>
    <p:sldId id="485" r:id="rId18"/>
    <p:sldId id="1153" r:id="rId19"/>
    <p:sldId id="500" r:id="rId20"/>
    <p:sldId id="498" r:id="rId21"/>
    <p:sldId id="505" r:id="rId22"/>
    <p:sldId id="506" r:id="rId23"/>
    <p:sldId id="507" r:id="rId24"/>
    <p:sldId id="489" r:id="rId25"/>
    <p:sldId id="1156" r:id="rId26"/>
    <p:sldId id="1171" r:id="rId27"/>
    <p:sldId id="552" r:id="rId28"/>
    <p:sldId id="1152" r:id="rId29"/>
    <p:sldId id="1168" r:id="rId30"/>
    <p:sldId id="1166" r:id="rId31"/>
    <p:sldId id="1157" r:id="rId32"/>
    <p:sldId id="1158" r:id="rId33"/>
    <p:sldId id="1160" r:id="rId34"/>
    <p:sldId id="1161" r:id="rId35"/>
    <p:sldId id="25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ine Couturier" initials="SC" lastIdx="2" clrIdx="0">
    <p:extLst>
      <p:ext uri="{19B8F6BF-5375-455C-9EA6-DF929625EA0E}">
        <p15:presenceInfo xmlns:p15="http://schemas.microsoft.com/office/powerpoint/2012/main" userId="Sandrine Couturier" providerId="None"/>
      </p:ext>
    </p:extLst>
  </p:cmAuthor>
  <p:cmAuthor id="2" name="fpoulet" initials="f" lastIdx="1" clrIdx="1">
    <p:extLst>
      <p:ext uri="{19B8F6BF-5375-455C-9EA6-DF929625EA0E}">
        <p15:presenceInfo xmlns:p15="http://schemas.microsoft.com/office/powerpoint/2012/main" userId="fpoul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6AC012-7B40-4946-88C5-5301338CEA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63970-F670-4063-9653-F9205E8ABD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53CF8-9D76-43FA-97A6-CC04C4F2A21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D64DE-682E-40E8-A8A9-09E7236522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EC969-CEC4-45DE-AEA5-243DCA7B58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CEEF0-5ADE-4A32-8F40-13CA146EE1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21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1791F-6CC4-4C33-B0CA-5F77EAA21F5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CEEE6-8119-483B-9B05-5C0948FE810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0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60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1.png"/></Relationships>
</file>

<file path=ppt/slideLayouts/_rels/slideLayout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63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1.png"/><Relationship Id="rId2" Type="http://schemas.openxmlformats.org/officeDocument/2006/relationships/image" Target="../media/image62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5" Type="http://schemas.openxmlformats.org/officeDocument/2006/relationships/image" Target="../media/image60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image" Target="../media/image64.jpe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8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" Type="http://schemas.openxmlformats.org/officeDocument/2006/relationships/image" Target="../media/image65.png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tif"/><Relationship Id="rId2" Type="http://schemas.openxmlformats.org/officeDocument/2006/relationships/image" Target="../media/image32.png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117.png"/><Relationship Id="rId3" Type="http://schemas.openxmlformats.org/officeDocument/2006/relationships/image" Target="../media/image94.png"/><Relationship Id="rId21" Type="http://schemas.openxmlformats.org/officeDocument/2006/relationships/image" Target="../media/image112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16.png"/><Relationship Id="rId2" Type="http://schemas.openxmlformats.org/officeDocument/2006/relationships/image" Target="../media/image93.jpe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29" Type="http://schemas.openxmlformats.org/officeDocument/2006/relationships/image" Target="../media/image1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24" Type="http://schemas.openxmlformats.org/officeDocument/2006/relationships/image" Target="../media/image115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28.png"/><Relationship Id="rId26" Type="http://schemas.openxmlformats.org/officeDocument/2006/relationships/image" Target="../media/image118.png"/><Relationship Id="rId3" Type="http://schemas.openxmlformats.org/officeDocument/2006/relationships/image" Target="../media/image122.png"/><Relationship Id="rId21" Type="http://schemas.openxmlformats.org/officeDocument/2006/relationships/image" Target="../media/image12.png"/><Relationship Id="rId7" Type="http://schemas.openxmlformats.org/officeDocument/2006/relationships/image" Target="../media/image124.png"/><Relationship Id="rId12" Type="http://schemas.openxmlformats.org/officeDocument/2006/relationships/image" Target="../media/image126.png"/><Relationship Id="rId17" Type="http://schemas.openxmlformats.org/officeDocument/2006/relationships/image" Target="../media/image127.png"/><Relationship Id="rId25" Type="http://schemas.openxmlformats.org/officeDocument/2006/relationships/image" Target="../media/image132.png"/><Relationship Id="rId2" Type="http://schemas.openxmlformats.org/officeDocument/2006/relationships/image" Target="../media/image63.png"/><Relationship Id="rId16" Type="http://schemas.openxmlformats.org/officeDocument/2006/relationships/image" Target="../media/image108.png"/><Relationship Id="rId20" Type="http://schemas.openxmlformats.org/officeDocument/2006/relationships/image" Target="../media/image129.png"/><Relationship Id="rId29" Type="http://schemas.openxmlformats.org/officeDocument/2006/relationships/image" Target="../media/image1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31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30.png"/><Relationship Id="rId28" Type="http://schemas.openxmlformats.org/officeDocument/2006/relationships/image" Target="../media/image133.png"/><Relationship Id="rId10" Type="http://schemas.openxmlformats.org/officeDocument/2006/relationships/image" Target="../media/image125.png"/><Relationship Id="rId19" Type="http://schemas.openxmlformats.org/officeDocument/2006/relationships/image" Target="../media/image111.png"/><Relationship Id="rId4" Type="http://schemas.openxmlformats.org/officeDocument/2006/relationships/image" Target="../media/image123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28.png"/><Relationship Id="rId26" Type="http://schemas.openxmlformats.org/officeDocument/2006/relationships/image" Target="../media/image118.png"/><Relationship Id="rId3" Type="http://schemas.openxmlformats.org/officeDocument/2006/relationships/image" Target="../media/image122.png"/><Relationship Id="rId21" Type="http://schemas.openxmlformats.org/officeDocument/2006/relationships/image" Target="../media/image12.png"/><Relationship Id="rId7" Type="http://schemas.openxmlformats.org/officeDocument/2006/relationships/image" Target="../media/image124.png"/><Relationship Id="rId12" Type="http://schemas.openxmlformats.org/officeDocument/2006/relationships/image" Target="../media/image126.png"/><Relationship Id="rId17" Type="http://schemas.openxmlformats.org/officeDocument/2006/relationships/image" Target="../media/image127.png"/><Relationship Id="rId25" Type="http://schemas.openxmlformats.org/officeDocument/2006/relationships/image" Target="../media/image132.png"/><Relationship Id="rId2" Type="http://schemas.openxmlformats.org/officeDocument/2006/relationships/image" Target="../media/image63.png"/><Relationship Id="rId16" Type="http://schemas.openxmlformats.org/officeDocument/2006/relationships/image" Target="../media/image108.png"/><Relationship Id="rId20" Type="http://schemas.openxmlformats.org/officeDocument/2006/relationships/image" Target="../media/image129.png"/><Relationship Id="rId29" Type="http://schemas.openxmlformats.org/officeDocument/2006/relationships/image" Target="../media/image1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31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30.png"/><Relationship Id="rId28" Type="http://schemas.openxmlformats.org/officeDocument/2006/relationships/image" Target="../media/image133.png"/><Relationship Id="rId10" Type="http://schemas.openxmlformats.org/officeDocument/2006/relationships/image" Target="../media/image125.png"/><Relationship Id="rId19" Type="http://schemas.openxmlformats.org/officeDocument/2006/relationships/image" Target="../media/image111.png"/><Relationship Id="rId4" Type="http://schemas.openxmlformats.org/officeDocument/2006/relationships/image" Target="../media/image123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28.png"/><Relationship Id="rId26" Type="http://schemas.openxmlformats.org/officeDocument/2006/relationships/image" Target="../media/image118.png"/><Relationship Id="rId3" Type="http://schemas.openxmlformats.org/officeDocument/2006/relationships/image" Target="../media/image122.png"/><Relationship Id="rId21" Type="http://schemas.openxmlformats.org/officeDocument/2006/relationships/image" Target="../media/image12.png"/><Relationship Id="rId7" Type="http://schemas.openxmlformats.org/officeDocument/2006/relationships/image" Target="../media/image124.png"/><Relationship Id="rId12" Type="http://schemas.openxmlformats.org/officeDocument/2006/relationships/image" Target="../media/image126.png"/><Relationship Id="rId17" Type="http://schemas.openxmlformats.org/officeDocument/2006/relationships/image" Target="../media/image127.png"/><Relationship Id="rId25" Type="http://schemas.openxmlformats.org/officeDocument/2006/relationships/image" Target="../media/image132.png"/><Relationship Id="rId2" Type="http://schemas.openxmlformats.org/officeDocument/2006/relationships/image" Target="../media/image63.png"/><Relationship Id="rId16" Type="http://schemas.openxmlformats.org/officeDocument/2006/relationships/image" Target="../media/image108.png"/><Relationship Id="rId20" Type="http://schemas.openxmlformats.org/officeDocument/2006/relationships/image" Target="../media/image129.png"/><Relationship Id="rId29" Type="http://schemas.openxmlformats.org/officeDocument/2006/relationships/image" Target="../media/image1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31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30.png"/><Relationship Id="rId28" Type="http://schemas.openxmlformats.org/officeDocument/2006/relationships/image" Target="../media/image133.png"/><Relationship Id="rId10" Type="http://schemas.openxmlformats.org/officeDocument/2006/relationships/image" Target="../media/image125.png"/><Relationship Id="rId19" Type="http://schemas.openxmlformats.org/officeDocument/2006/relationships/image" Target="../media/image111.png"/><Relationship Id="rId4" Type="http://schemas.openxmlformats.org/officeDocument/2006/relationships/image" Target="../media/image123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135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22.png"/><Relationship Id="rId2" Type="http://schemas.openxmlformats.org/officeDocument/2006/relationships/image" Target="../media/image1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3.png"/><Relationship Id="rId5" Type="http://schemas.openxmlformats.org/officeDocument/2006/relationships/image" Target="../media/image138.jpeg"/><Relationship Id="rId4" Type="http://schemas.openxmlformats.org/officeDocument/2006/relationships/image" Target="../media/image9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22.png"/><Relationship Id="rId2" Type="http://schemas.openxmlformats.org/officeDocument/2006/relationships/image" Target="../media/image13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0.png"/><Relationship Id="rId5" Type="http://schemas.openxmlformats.org/officeDocument/2006/relationships/image" Target="../media/image92.png"/><Relationship Id="rId4" Type="http://schemas.openxmlformats.org/officeDocument/2006/relationships/image" Target="../media/image13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5.jpeg"/><Relationship Id="rId4" Type="http://schemas.openxmlformats.org/officeDocument/2006/relationships/image" Target="../media/image9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123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28.png"/><Relationship Id="rId25" Type="http://schemas.openxmlformats.org/officeDocument/2006/relationships/image" Target="../media/image118.png"/><Relationship Id="rId2" Type="http://schemas.openxmlformats.org/officeDocument/2006/relationships/image" Target="../media/image141.png"/><Relationship Id="rId16" Type="http://schemas.openxmlformats.org/officeDocument/2006/relationships/image" Target="../media/image127.png"/><Relationship Id="rId20" Type="http://schemas.openxmlformats.org/officeDocument/2006/relationships/image" Target="../media/image12.png"/><Relationship Id="rId29" Type="http://schemas.openxmlformats.org/officeDocument/2006/relationships/image" Target="../media/image1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4.png"/><Relationship Id="rId11" Type="http://schemas.openxmlformats.org/officeDocument/2006/relationships/image" Target="../media/image126.png"/><Relationship Id="rId24" Type="http://schemas.openxmlformats.org/officeDocument/2006/relationships/image" Target="../media/image132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31.png"/><Relationship Id="rId28" Type="http://schemas.openxmlformats.org/officeDocument/2006/relationships/image" Target="../media/image134.png"/><Relationship Id="rId10" Type="http://schemas.openxmlformats.org/officeDocument/2006/relationships/image" Target="../media/image103.png"/><Relationship Id="rId19" Type="http://schemas.openxmlformats.org/officeDocument/2006/relationships/image" Target="../media/image129.png"/><Relationship Id="rId4" Type="http://schemas.openxmlformats.org/officeDocument/2006/relationships/image" Target="../media/image97.png"/><Relationship Id="rId9" Type="http://schemas.openxmlformats.org/officeDocument/2006/relationships/image" Target="../media/image125.png"/><Relationship Id="rId14" Type="http://schemas.openxmlformats.org/officeDocument/2006/relationships/image" Target="../media/image107.png"/><Relationship Id="rId22" Type="http://schemas.openxmlformats.org/officeDocument/2006/relationships/image" Target="../media/image130.png"/><Relationship Id="rId27" Type="http://schemas.openxmlformats.org/officeDocument/2006/relationships/image" Target="../media/image133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123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28.png"/><Relationship Id="rId25" Type="http://schemas.openxmlformats.org/officeDocument/2006/relationships/image" Target="../media/image118.png"/><Relationship Id="rId2" Type="http://schemas.openxmlformats.org/officeDocument/2006/relationships/image" Target="../media/image141.png"/><Relationship Id="rId16" Type="http://schemas.openxmlformats.org/officeDocument/2006/relationships/image" Target="../media/image127.png"/><Relationship Id="rId20" Type="http://schemas.openxmlformats.org/officeDocument/2006/relationships/image" Target="../media/image12.png"/><Relationship Id="rId29" Type="http://schemas.openxmlformats.org/officeDocument/2006/relationships/image" Target="../media/image1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4.png"/><Relationship Id="rId11" Type="http://schemas.openxmlformats.org/officeDocument/2006/relationships/image" Target="../media/image126.png"/><Relationship Id="rId24" Type="http://schemas.openxmlformats.org/officeDocument/2006/relationships/image" Target="../media/image132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31.png"/><Relationship Id="rId28" Type="http://schemas.openxmlformats.org/officeDocument/2006/relationships/image" Target="../media/image134.png"/><Relationship Id="rId10" Type="http://schemas.openxmlformats.org/officeDocument/2006/relationships/image" Target="../media/image103.png"/><Relationship Id="rId19" Type="http://schemas.openxmlformats.org/officeDocument/2006/relationships/image" Target="../media/image129.png"/><Relationship Id="rId4" Type="http://schemas.openxmlformats.org/officeDocument/2006/relationships/image" Target="../media/image97.png"/><Relationship Id="rId9" Type="http://schemas.openxmlformats.org/officeDocument/2006/relationships/image" Target="../media/image125.png"/><Relationship Id="rId14" Type="http://schemas.openxmlformats.org/officeDocument/2006/relationships/image" Target="../media/image107.png"/><Relationship Id="rId22" Type="http://schemas.openxmlformats.org/officeDocument/2006/relationships/image" Target="../media/image130.png"/><Relationship Id="rId27" Type="http://schemas.openxmlformats.org/officeDocument/2006/relationships/image" Target="../media/image13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123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28.png"/><Relationship Id="rId25" Type="http://schemas.openxmlformats.org/officeDocument/2006/relationships/image" Target="../media/image118.png"/><Relationship Id="rId2" Type="http://schemas.openxmlformats.org/officeDocument/2006/relationships/image" Target="../media/image141.png"/><Relationship Id="rId16" Type="http://schemas.openxmlformats.org/officeDocument/2006/relationships/image" Target="../media/image127.png"/><Relationship Id="rId20" Type="http://schemas.openxmlformats.org/officeDocument/2006/relationships/image" Target="../media/image12.png"/><Relationship Id="rId29" Type="http://schemas.openxmlformats.org/officeDocument/2006/relationships/image" Target="../media/image1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4.png"/><Relationship Id="rId11" Type="http://schemas.openxmlformats.org/officeDocument/2006/relationships/image" Target="../media/image126.png"/><Relationship Id="rId24" Type="http://schemas.openxmlformats.org/officeDocument/2006/relationships/image" Target="../media/image132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31.png"/><Relationship Id="rId28" Type="http://schemas.openxmlformats.org/officeDocument/2006/relationships/image" Target="../media/image134.png"/><Relationship Id="rId10" Type="http://schemas.openxmlformats.org/officeDocument/2006/relationships/image" Target="../media/image103.png"/><Relationship Id="rId19" Type="http://schemas.openxmlformats.org/officeDocument/2006/relationships/image" Target="../media/image129.png"/><Relationship Id="rId4" Type="http://schemas.openxmlformats.org/officeDocument/2006/relationships/image" Target="../media/image97.png"/><Relationship Id="rId9" Type="http://schemas.openxmlformats.org/officeDocument/2006/relationships/image" Target="../media/image125.png"/><Relationship Id="rId14" Type="http://schemas.openxmlformats.org/officeDocument/2006/relationships/image" Target="../media/image107.png"/><Relationship Id="rId22" Type="http://schemas.openxmlformats.org/officeDocument/2006/relationships/image" Target="../media/image130.png"/><Relationship Id="rId27" Type="http://schemas.openxmlformats.org/officeDocument/2006/relationships/image" Target="../media/image13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6.png"/><Relationship Id="rId18" Type="http://schemas.openxmlformats.org/officeDocument/2006/relationships/image" Target="../media/image127.png"/><Relationship Id="rId26" Type="http://schemas.openxmlformats.org/officeDocument/2006/relationships/image" Target="../media/image132.png"/><Relationship Id="rId3" Type="http://schemas.openxmlformats.org/officeDocument/2006/relationships/image" Target="../media/image63.png"/><Relationship Id="rId21" Type="http://schemas.openxmlformats.org/officeDocument/2006/relationships/image" Target="../media/image129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31.png"/><Relationship Id="rId2" Type="http://schemas.openxmlformats.org/officeDocument/2006/relationships/image" Target="../media/image143.tif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29" Type="http://schemas.openxmlformats.org/officeDocument/2006/relationships/image" Target="../media/image1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7.png"/><Relationship Id="rId11" Type="http://schemas.openxmlformats.org/officeDocument/2006/relationships/image" Target="../media/image125.png"/><Relationship Id="rId24" Type="http://schemas.openxmlformats.org/officeDocument/2006/relationships/image" Target="../media/image130.png"/><Relationship Id="rId5" Type="http://schemas.openxmlformats.org/officeDocument/2006/relationships/image" Target="../media/image123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10" Type="http://schemas.openxmlformats.org/officeDocument/2006/relationships/image" Target="../media/image101.png"/><Relationship Id="rId19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2.png"/><Relationship Id="rId27" Type="http://schemas.openxmlformats.org/officeDocument/2006/relationships/image" Target="../media/image118.png"/><Relationship Id="rId30" Type="http://schemas.openxmlformats.org/officeDocument/2006/relationships/image" Target="../media/image13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4.png"/></Relationships>
</file>

<file path=ppt/slideLayouts/_rels/slideLayout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128.png"/><Relationship Id="rId26" Type="http://schemas.openxmlformats.org/officeDocument/2006/relationships/image" Target="../media/image118.png"/><Relationship Id="rId3" Type="http://schemas.openxmlformats.org/officeDocument/2006/relationships/image" Target="../media/image141.png"/><Relationship Id="rId21" Type="http://schemas.openxmlformats.org/officeDocument/2006/relationships/image" Target="../media/image12.png"/><Relationship Id="rId7" Type="http://schemas.openxmlformats.org/officeDocument/2006/relationships/image" Target="../media/image124.png"/><Relationship Id="rId12" Type="http://schemas.openxmlformats.org/officeDocument/2006/relationships/image" Target="../media/image126.png"/><Relationship Id="rId17" Type="http://schemas.openxmlformats.org/officeDocument/2006/relationships/image" Target="../media/image127.png"/><Relationship Id="rId25" Type="http://schemas.openxmlformats.org/officeDocument/2006/relationships/image" Target="../media/image132.png"/><Relationship Id="rId33" Type="http://schemas.openxmlformats.org/officeDocument/2006/relationships/image" Target="../media/image122.png"/><Relationship Id="rId2" Type="http://schemas.openxmlformats.org/officeDocument/2006/relationships/image" Target="../media/image145.jpeg"/><Relationship Id="rId16" Type="http://schemas.openxmlformats.org/officeDocument/2006/relationships/image" Target="../media/image108.png"/><Relationship Id="rId20" Type="http://schemas.openxmlformats.org/officeDocument/2006/relationships/image" Target="../media/image129.png"/><Relationship Id="rId29" Type="http://schemas.openxmlformats.org/officeDocument/2006/relationships/image" Target="../media/image1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31.png"/><Relationship Id="rId32" Type="http://schemas.openxmlformats.org/officeDocument/2006/relationships/image" Target="../media/image6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30.png"/><Relationship Id="rId28" Type="http://schemas.openxmlformats.org/officeDocument/2006/relationships/image" Target="../media/image133.png"/><Relationship Id="rId10" Type="http://schemas.openxmlformats.org/officeDocument/2006/relationships/image" Target="../media/image125.png"/><Relationship Id="rId19" Type="http://schemas.openxmlformats.org/officeDocument/2006/relationships/image" Target="../media/image111.png"/><Relationship Id="rId31" Type="http://schemas.openxmlformats.org/officeDocument/2006/relationships/image" Target="../media/image135.jpeg"/><Relationship Id="rId4" Type="http://schemas.openxmlformats.org/officeDocument/2006/relationships/image" Target="../media/image123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142.png"/><Relationship Id="rId8" Type="http://schemas.openxmlformats.org/officeDocument/2006/relationships/image" Target="../media/image100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123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28.png"/><Relationship Id="rId25" Type="http://schemas.openxmlformats.org/officeDocument/2006/relationships/image" Target="../media/image118.png"/><Relationship Id="rId2" Type="http://schemas.openxmlformats.org/officeDocument/2006/relationships/image" Target="../media/image141.png"/><Relationship Id="rId16" Type="http://schemas.openxmlformats.org/officeDocument/2006/relationships/image" Target="../media/image127.png"/><Relationship Id="rId20" Type="http://schemas.openxmlformats.org/officeDocument/2006/relationships/image" Target="../media/image12.png"/><Relationship Id="rId29" Type="http://schemas.openxmlformats.org/officeDocument/2006/relationships/image" Target="../media/image1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4.png"/><Relationship Id="rId11" Type="http://schemas.openxmlformats.org/officeDocument/2006/relationships/image" Target="../media/image126.png"/><Relationship Id="rId24" Type="http://schemas.openxmlformats.org/officeDocument/2006/relationships/image" Target="../media/image132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31.png"/><Relationship Id="rId28" Type="http://schemas.openxmlformats.org/officeDocument/2006/relationships/image" Target="../media/image134.png"/><Relationship Id="rId10" Type="http://schemas.openxmlformats.org/officeDocument/2006/relationships/image" Target="../media/image103.png"/><Relationship Id="rId19" Type="http://schemas.openxmlformats.org/officeDocument/2006/relationships/image" Target="../media/image129.png"/><Relationship Id="rId4" Type="http://schemas.openxmlformats.org/officeDocument/2006/relationships/image" Target="../media/image97.png"/><Relationship Id="rId9" Type="http://schemas.openxmlformats.org/officeDocument/2006/relationships/image" Target="../media/image125.png"/><Relationship Id="rId14" Type="http://schemas.openxmlformats.org/officeDocument/2006/relationships/image" Target="../media/image107.png"/><Relationship Id="rId22" Type="http://schemas.openxmlformats.org/officeDocument/2006/relationships/image" Target="../media/image130.png"/><Relationship Id="rId27" Type="http://schemas.openxmlformats.org/officeDocument/2006/relationships/image" Target="../media/image133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49.png"/><Relationship Id="rId18" Type="http://schemas.openxmlformats.org/officeDocument/2006/relationships/image" Target="../media/image153.png"/><Relationship Id="rId26" Type="http://schemas.openxmlformats.org/officeDocument/2006/relationships/image" Target="../media/image133.png"/><Relationship Id="rId3" Type="http://schemas.openxmlformats.org/officeDocument/2006/relationships/image" Target="../media/image63.png"/><Relationship Id="rId21" Type="http://schemas.openxmlformats.org/officeDocument/2006/relationships/image" Target="../media/image154.png"/><Relationship Id="rId7" Type="http://schemas.openxmlformats.org/officeDocument/2006/relationships/image" Target="../media/image12.png"/><Relationship Id="rId12" Type="http://schemas.openxmlformats.org/officeDocument/2006/relationships/image" Target="../media/image125.png"/><Relationship Id="rId17" Type="http://schemas.openxmlformats.org/officeDocument/2006/relationships/image" Target="../media/image152.png"/><Relationship Id="rId25" Type="http://schemas.openxmlformats.org/officeDocument/2006/relationships/image" Target="../media/image132.png"/><Relationship Id="rId2" Type="http://schemas.openxmlformats.org/officeDocument/2006/relationships/image" Target="../media/image62.png"/><Relationship Id="rId16" Type="http://schemas.openxmlformats.org/officeDocument/2006/relationships/image" Target="../media/image151.png"/><Relationship Id="rId20" Type="http://schemas.openxmlformats.org/officeDocument/2006/relationships/image" Target="../media/image127.png"/><Relationship Id="rId29" Type="http://schemas.openxmlformats.org/officeDocument/2006/relationships/image" Target="../media/image6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1.png"/><Relationship Id="rId11" Type="http://schemas.openxmlformats.org/officeDocument/2006/relationships/image" Target="../media/image148.png"/><Relationship Id="rId24" Type="http://schemas.openxmlformats.org/officeDocument/2006/relationships/image" Target="../media/image130.png"/><Relationship Id="rId5" Type="http://schemas.openxmlformats.org/officeDocument/2006/relationships/image" Target="../media/image147.png"/><Relationship Id="rId15" Type="http://schemas.openxmlformats.org/officeDocument/2006/relationships/image" Target="../media/image150.png"/><Relationship Id="rId23" Type="http://schemas.openxmlformats.org/officeDocument/2006/relationships/image" Target="../media/image155.png"/><Relationship Id="rId28" Type="http://schemas.openxmlformats.org/officeDocument/2006/relationships/image" Target="../media/image134.png"/><Relationship Id="rId10" Type="http://schemas.openxmlformats.org/officeDocument/2006/relationships/image" Target="../media/image101.png"/><Relationship Id="rId19" Type="http://schemas.openxmlformats.org/officeDocument/2006/relationships/image" Target="../media/image128.png"/><Relationship Id="rId4" Type="http://schemas.openxmlformats.org/officeDocument/2006/relationships/image" Target="../media/image146.png"/><Relationship Id="rId9" Type="http://schemas.openxmlformats.org/officeDocument/2006/relationships/image" Target="../media/image124.png"/><Relationship Id="rId14" Type="http://schemas.openxmlformats.org/officeDocument/2006/relationships/image" Target="../media/image126.png"/><Relationship Id="rId22" Type="http://schemas.openxmlformats.org/officeDocument/2006/relationships/image" Target="../media/image129.png"/><Relationship Id="rId27" Type="http://schemas.openxmlformats.org/officeDocument/2006/relationships/image" Target="../media/image1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28.png"/><Relationship Id="rId26" Type="http://schemas.openxmlformats.org/officeDocument/2006/relationships/image" Target="../media/image118.png"/><Relationship Id="rId3" Type="http://schemas.openxmlformats.org/officeDocument/2006/relationships/image" Target="../media/image122.png"/><Relationship Id="rId21" Type="http://schemas.openxmlformats.org/officeDocument/2006/relationships/image" Target="../media/image12.png"/><Relationship Id="rId7" Type="http://schemas.openxmlformats.org/officeDocument/2006/relationships/image" Target="../media/image124.png"/><Relationship Id="rId12" Type="http://schemas.openxmlformats.org/officeDocument/2006/relationships/image" Target="../media/image126.png"/><Relationship Id="rId17" Type="http://schemas.openxmlformats.org/officeDocument/2006/relationships/image" Target="../media/image127.png"/><Relationship Id="rId25" Type="http://schemas.openxmlformats.org/officeDocument/2006/relationships/image" Target="../media/image132.png"/><Relationship Id="rId2" Type="http://schemas.openxmlformats.org/officeDocument/2006/relationships/image" Target="../media/image63.png"/><Relationship Id="rId16" Type="http://schemas.openxmlformats.org/officeDocument/2006/relationships/image" Target="../media/image108.png"/><Relationship Id="rId20" Type="http://schemas.openxmlformats.org/officeDocument/2006/relationships/image" Target="../media/image129.png"/><Relationship Id="rId29" Type="http://schemas.openxmlformats.org/officeDocument/2006/relationships/image" Target="../media/image1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31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30.png"/><Relationship Id="rId28" Type="http://schemas.openxmlformats.org/officeDocument/2006/relationships/image" Target="../media/image133.png"/><Relationship Id="rId10" Type="http://schemas.openxmlformats.org/officeDocument/2006/relationships/image" Target="../media/image125.png"/><Relationship Id="rId19" Type="http://schemas.openxmlformats.org/officeDocument/2006/relationships/image" Target="../media/image111.png"/><Relationship Id="rId4" Type="http://schemas.openxmlformats.org/officeDocument/2006/relationships/image" Target="../media/image123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13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28.png"/><Relationship Id="rId26" Type="http://schemas.openxmlformats.org/officeDocument/2006/relationships/image" Target="../media/image118.png"/><Relationship Id="rId3" Type="http://schemas.openxmlformats.org/officeDocument/2006/relationships/image" Target="../media/image141.png"/><Relationship Id="rId21" Type="http://schemas.openxmlformats.org/officeDocument/2006/relationships/image" Target="../media/image12.png"/><Relationship Id="rId7" Type="http://schemas.openxmlformats.org/officeDocument/2006/relationships/image" Target="../media/image124.png"/><Relationship Id="rId12" Type="http://schemas.openxmlformats.org/officeDocument/2006/relationships/image" Target="../media/image126.png"/><Relationship Id="rId17" Type="http://schemas.openxmlformats.org/officeDocument/2006/relationships/image" Target="../media/image127.png"/><Relationship Id="rId25" Type="http://schemas.openxmlformats.org/officeDocument/2006/relationships/image" Target="../media/image132.png"/><Relationship Id="rId2" Type="http://schemas.openxmlformats.org/officeDocument/2006/relationships/image" Target="../media/image142.png"/><Relationship Id="rId16" Type="http://schemas.openxmlformats.org/officeDocument/2006/relationships/image" Target="../media/image108.png"/><Relationship Id="rId20" Type="http://schemas.openxmlformats.org/officeDocument/2006/relationships/image" Target="../media/image129.png"/><Relationship Id="rId29" Type="http://schemas.openxmlformats.org/officeDocument/2006/relationships/image" Target="../media/image1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31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30.png"/><Relationship Id="rId28" Type="http://schemas.openxmlformats.org/officeDocument/2006/relationships/image" Target="../media/image133.png"/><Relationship Id="rId10" Type="http://schemas.openxmlformats.org/officeDocument/2006/relationships/image" Target="../media/image125.png"/><Relationship Id="rId19" Type="http://schemas.openxmlformats.org/officeDocument/2006/relationships/image" Target="../media/image111.png"/><Relationship Id="rId4" Type="http://schemas.openxmlformats.org/officeDocument/2006/relationships/image" Target="../media/image123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6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51.png"/><Relationship Id="rId18" Type="http://schemas.openxmlformats.org/officeDocument/2006/relationships/image" Target="../media/image154.png"/><Relationship Id="rId26" Type="http://schemas.openxmlformats.org/officeDocument/2006/relationships/image" Target="../media/image119.png"/><Relationship Id="rId3" Type="http://schemas.openxmlformats.org/officeDocument/2006/relationships/image" Target="../media/image123.png"/><Relationship Id="rId21" Type="http://schemas.openxmlformats.org/officeDocument/2006/relationships/image" Target="../media/image155.png"/><Relationship Id="rId7" Type="http://schemas.openxmlformats.org/officeDocument/2006/relationships/image" Target="../media/image148.png"/><Relationship Id="rId12" Type="http://schemas.openxmlformats.org/officeDocument/2006/relationships/image" Target="../media/image150.png"/><Relationship Id="rId17" Type="http://schemas.openxmlformats.org/officeDocument/2006/relationships/image" Target="../media/image128.png"/><Relationship Id="rId25" Type="http://schemas.openxmlformats.org/officeDocument/2006/relationships/image" Target="../media/image118.png"/><Relationship Id="rId2" Type="http://schemas.openxmlformats.org/officeDocument/2006/relationships/image" Target="../media/image63.png"/><Relationship Id="rId16" Type="http://schemas.openxmlformats.org/officeDocument/2006/relationships/image" Target="../media/image127.png"/><Relationship Id="rId20" Type="http://schemas.openxmlformats.org/officeDocument/2006/relationships/image" Target="../media/image12.png"/><Relationship Id="rId29" Type="http://schemas.openxmlformats.org/officeDocument/2006/relationships/image" Target="../media/image15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4.png"/><Relationship Id="rId11" Type="http://schemas.openxmlformats.org/officeDocument/2006/relationships/image" Target="../media/image126.png"/><Relationship Id="rId24" Type="http://schemas.openxmlformats.org/officeDocument/2006/relationships/image" Target="../media/image132.png"/><Relationship Id="rId5" Type="http://schemas.openxmlformats.org/officeDocument/2006/relationships/image" Target="../media/image147.png"/><Relationship Id="rId15" Type="http://schemas.openxmlformats.org/officeDocument/2006/relationships/image" Target="../media/image153.png"/><Relationship Id="rId23" Type="http://schemas.openxmlformats.org/officeDocument/2006/relationships/image" Target="../media/image131.png"/><Relationship Id="rId28" Type="http://schemas.openxmlformats.org/officeDocument/2006/relationships/image" Target="../media/image134.png"/><Relationship Id="rId10" Type="http://schemas.openxmlformats.org/officeDocument/2006/relationships/image" Target="../media/image149.png"/><Relationship Id="rId19" Type="http://schemas.openxmlformats.org/officeDocument/2006/relationships/image" Target="../media/image129.png"/><Relationship Id="rId4" Type="http://schemas.openxmlformats.org/officeDocument/2006/relationships/image" Target="../media/image146.png"/><Relationship Id="rId9" Type="http://schemas.openxmlformats.org/officeDocument/2006/relationships/image" Target="../media/image125.png"/><Relationship Id="rId14" Type="http://schemas.openxmlformats.org/officeDocument/2006/relationships/image" Target="../media/image152.png"/><Relationship Id="rId22" Type="http://schemas.openxmlformats.org/officeDocument/2006/relationships/image" Target="../media/image130.png"/><Relationship Id="rId27" Type="http://schemas.openxmlformats.org/officeDocument/2006/relationships/image" Target="../media/image133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51.png"/><Relationship Id="rId18" Type="http://schemas.openxmlformats.org/officeDocument/2006/relationships/image" Target="../media/image154.png"/><Relationship Id="rId26" Type="http://schemas.openxmlformats.org/officeDocument/2006/relationships/image" Target="../media/image119.png"/><Relationship Id="rId3" Type="http://schemas.openxmlformats.org/officeDocument/2006/relationships/image" Target="../media/image123.png"/><Relationship Id="rId21" Type="http://schemas.openxmlformats.org/officeDocument/2006/relationships/image" Target="../media/image155.png"/><Relationship Id="rId7" Type="http://schemas.openxmlformats.org/officeDocument/2006/relationships/image" Target="../media/image148.png"/><Relationship Id="rId12" Type="http://schemas.openxmlformats.org/officeDocument/2006/relationships/image" Target="../media/image150.png"/><Relationship Id="rId17" Type="http://schemas.openxmlformats.org/officeDocument/2006/relationships/image" Target="../media/image128.png"/><Relationship Id="rId25" Type="http://schemas.openxmlformats.org/officeDocument/2006/relationships/image" Target="../media/image118.png"/><Relationship Id="rId2" Type="http://schemas.openxmlformats.org/officeDocument/2006/relationships/image" Target="../media/image63.png"/><Relationship Id="rId16" Type="http://schemas.openxmlformats.org/officeDocument/2006/relationships/image" Target="../media/image127.png"/><Relationship Id="rId20" Type="http://schemas.openxmlformats.org/officeDocument/2006/relationships/image" Target="../media/image12.png"/><Relationship Id="rId29" Type="http://schemas.openxmlformats.org/officeDocument/2006/relationships/image" Target="../media/image15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4.png"/><Relationship Id="rId11" Type="http://schemas.openxmlformats.org/officeDocument/2006/relationships/image" Target="../media/image126.png"/><Relationship Id="rId24" Type="http://schemas.openxmlformats.org/officeDocument/2006/relationships/image" Target="../media/image132.png"/><Relationship Id="rId5" Type="http://schemas.openxmlformats.org/officeDocument/2006/relationships/image" Target="../media/image147.png"/><Relationship Id="rId15" Type="http://schemas.openxmlformats.org/officeDocument/2006/relationships/image" Target="../media/image153.png"/><Relationship Id="rId23" Type="http://schemas.openxmlformats.org/officeDocument/2006/relationships/image" Target="../media/image131.png"/><Relationship Id="rId28" Type="http://schemas.openxmlformats.org/officeDocument/2006/relationships/image" Target="../media/image134.png"/><Relationship Id="rId10" Type="http://schemas.openxmlformats.org/officeDocument/2006/relationships/image" Target="../media/image149.png"/><Relationship Id="rId19" Type="http://schemas.openxmlformats.org/officeDocument/2006/relationships/image" Target="../media/image129.png"/><Relationship Id="rId4" Type="http://schemas.openxmlformats.org/officeDocument/2006/relationships/image" Target="../media/image146.png"/><Relationship Id="rId9" Type="http://schemas.openxmlformats.org/officeDocument/2006/relationships/image" Target="../media/image125.png"/><Relationship Id="rId14" Type="http://schemas.openxmlformats.org/officeDocument/2006/relationships/image" Target="../media/image152.png"/><Relationship Id="rId22" Type="http://schemas.openxmlformats.org/officeDocument/2006/relationships/image" Target="../media/image130.png"/><Relationship Id="rId27" Type="http://schemas.openxmlformats.org/officeDocument/2006/relationships/image" Target="../media/image133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28.png"/><Relationship Id="rId26" Type="http://schemas.openxmlformats.org/officeDocument/2006/relationships/image" Target="../media/image118.png"/><Relationship Id="rId3" Type="http://schemas.openxmlformats.org/officeDocument/2006/relationships/image" Target="../media/image122.png"/><Relationship Id="rId21" Type="http://schemas.openxmlformats.org/officeDocument/2006/relationships/image" Target="../media/image12.png"/><Relationship Id="rId7" Type="http://schemas.openxmlformats.org/officeDocument/2006/relationships/image" Target="../media/image124.png"/><Relationship Id="rId12" Type="http://schemas.openxmlformats.org/officeDocument/2006/relationships/image" Target="../media/image126.png"/><Relationship Id="rId17" Type="http://schemas.openxmlformats.org/officeDocument/2006/relationships/image" Target="../media/image127.png"/><Relationship Id="rId25" Type="http://schemas.openxmlformats.org/officeDocument/2006/relationships/image" Target="../media/image132.png"/><Relationship Id="rId2" Type="http://schemas.openxmlformats.org/officeDocument/2006/relationships/image" Target="../media/image63.png"/><Relationship Id="rId16" Type="http://schemas.openxmlformats.org/officeDocument/2006/relationships/image" Target="../media/image108.png"/><Relationship Id="rId20" Type="http://schemas.openxmlformats.org/officeDocument/2006/relationships/image" Target="../media/image129.png"/><Relationship Id="rId29" Type="http://schemas.openxmlformats.org/officeDocument/2006/relationships/image" Target="../media/image1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31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30.png"/><Relationship Id="rId28" Type="http://schemas.openxmlformats.org/officeDocument/2006/relationships/image" Target="../media/image133.png"/><Relationship Id="rId10" Type="http://schemas.openxmlformats.org/officeDocument/2006/relationships/image" Target="../media/image125.png"/><Relationship Id="rId19" Type="http://schemas.openxmlformats.org/officeDocument/2006/relationships/image" Target="../media/image111.png"/><Relationship Id="rId4" Type="http://schemas.openxmlformats.org/officeDocument/2006/relationships/image" Target="../media/image123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157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6.png"/><Relationship Id="rId18" Type="http://schemas.openxmlformats.org/officeDocument/2006/relationships/image" Target="../media/image127.png"/><Relationship Id="rId26" Type="http://schemas.openxmlformats.org/officeDocument/2006/relationships/image" Target="../media/image132.png"/><Relationship Id="rId3" Type="http://schemas.openxmlformats.org/officeDocument/2006/relationships/image" Target="../media/image63.png"/><Relationship Id="rId21" Type="http://schemas.openxmlformats.org/officeDocument/2006/relationships/image" Target="../media/image129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31.png"/><Relationship Id="rId2" Type="http://schemas.openxmlformats.org/officeDocument/2006/relationships/image" Target="../media/image145.jpe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29" Type="http://schemas.openxmlformats.org/officeDocument/2006/relationships/image" Target="../media/image1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7.png"/><Relationship Id="rId11" Type="http://schemas.openxmlformats.org/officeDocument/2006/relationships/image" Target="../media/image125.png"/><Relationship Id="rId24" Type="http://schemas.openxmlformats.org/officeDocument/2006/relationships/image" Target="../media/image130.png"/><Relationship Id="rId32" Type="http://schemas.openxmlformats.org/officeDocument/2006/relationships/image" Target="../media/image135.jpeg"/><Relationship Id="rId5" Type="http://schemas.openxmlformats.org/officeDocument/2006/relationships/image" Target="../media/image123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10" Type="http://schemas.openxmlformats.org/officeDocument/2006/relationships/image" Target="../media/image101.png"/><Relationship Id="rId19" Type="http://schemas.openxmlformats.org/officeDocument/2006/relationships/image" Target="../media/image128.png"/><Relationship Id="rId31" Type="http://schemas.openxmlformats.org/officeDocument/2006/relationships/image" Target="../media/image157.png"/><Relationship Id="rId4" Type="http://schemas.openxmlformats.org/officeDocument/2006/relationships/image" Target="../media/image122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2.png"/><Relationship Id="rId27" Type="http://schemas.openxmlformats.org/officeDocument/2006/relationships/image" Target="../media/image118.png"/><Relationship Id="rId30" Type="http://schemas.openxmlformats.org/officeDocument/2006/relationships/image" Target="../media/image13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9.png"/><Relationship Id="rId4" Type="http://schemas.openxmlformats.org/officeDocument/2006/relationships/image" Target="../media/image12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9.png"/><Relationship Id="rId4" Type="http://schemas.openxmlformats.org/officeDocument/2006/relationships/image" Target="../media/image12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5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9.png"/><Relationship Id="rId4" Type="http://schemas.openxmlformats.org/officeDocument/2006/relationships/image" Target="../media/image12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9.png"/><Relationship Id="rId4" Type="http://schemas.openxmlformats.org/officeDocument/2006/relationships/image" Target="../media/image12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image" Target="../media/image12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2.png"/><Relationship Id="rId4" Type="http://schemas.openxmlformats.org/officeDocument/2006/relationships/image" Target="../media/image15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74.png"/><Relationship Id="rId18" Type="http://schemas.openxmlformats.org/officeDocument/2006/relationships/image" Target="../media/image178.png"/><Relationship Id="rId26" Type="http://schemas.openxmlformats.org/officeDocument/2006/relationships/image" Target="../media/image185.png"/><Relationship Id="rId3" Type="http://schemas.openxmlformats.org/officeDocument/2006/relationships/image" Target="../media/image166.png"/><Relationship Id="rId21" Type="http://schemas.openxmlformats.org/officeDocument/2006/relationships/image" Target="../media/image181.png"/><Relationship Id="rId7" Type="http://schemas.openxmlformats.org/officeDocument/2006/relationships/image" Target="../media/image169.png"/><Relationship Id="rId12" Type="http://schemas.openxmlformats.org/officeDocument/2006/relationships/image" Target="../media/image173.png"/><Relationship Id="rId17" Type="http://schemas.openxmlformats.org/officeDocument/2006/relationships/image" Target="../media/image128.png"/><Relationship Id="rId25" Type="http://schemas.openxmlformats.org/officeDocument/2006/relationships/image" Target="../media/image118.png"/><Relationship Id="rId2" Type="http://schemas.openxmlformats.org/officeDocument/2006/relationships/image" Target="../media/image165.png"/><Relationship Id="rId16" Type="http://schemas.openxmlformats.org/officeDocument/2006/relationships/image" Target="../media/image177.png"/><Relationship Id="rId20" Type="http://schemas.openxmlformats.org/officeDocument/2006/relationships/image" Target="../media/image18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3.png"/><Relationship Id="rId11" Type="http://schemas.openxmlformats.org/officeDocument/2006/relationships/image" Target="../media/image172.png"/><Relationship Id="rId24" Type="http://schemas.openxmlformats.org/officeDocument/2006/relationships/image" Target="../media/image184.png"/><Relationship Id="rId5" Type="http://schemas.openxmlformats.org/officeDocument/2006/relationships/image" Target="../media/image168.png"/><Relationship Id="rId15" Type="http://schemas.openxmlformats.org/officeDocument/2006/relationships/image" Target="../media/image176.png"/><Relationship Id="rId23" Type="http://schemas.openxmlformats.org/officeDocument/2006/relationships/image" Target="../media/image183.png"/><Relationship Id="rId28" Type="http://schemas.openxmlformats.org/officeDocument/2006/relationships/image" Target="../media/image91.png"/><Relationship Id="rId10" Type="http://schemas.openxmlformats.org/officeDocument/2006/relationships/image" Target="../media/image171.png"/><Relationship Id="rId19" Type="http://schemas.openxmlformats.org/officeDocument/2006/relationships/image" Target="../media/image179.png"/><Relationship Id="rId4" Type="http://schemas.openxmlformats.org/officeDocument/2006/relationships/image" Target="../media/image167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Relationship Id="rId22" Type="http://schemas.openxmlformats.org/officeDocument/2006/relationships/image" Target="../media/image182.png"/><Relationship Id="rId27" Type="http://schemas.openxmlformats.org/officeDocument/2006/relationships/image" Target="../media/image9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jp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74.png"/><Relationship Id="rId18" Type="http://schemas.openxmlformats.org/officeDocument/2006/relationships/image" Target="../media/image178.png"/><Relationship Id="rId26" Type="http://schemas.openxmlformats.org/officeDocument/2006/relationships/image" Target="../media/image185.png"/><Relationship Id="rId3" Type="http://schemas.openxmlformats.org/officeDocument/2006/relationships/image" Target="../media/image166.png"/><Relationship Id="rId21" Type="http://schemas.openxmlformats.org/officeDocument/2006/relationships/image" Target="../media/image181.png"/><Relationship Id="rId7" Type="http://schemas.openxmlformats.org/officeDocument/2006/relationships/image" Target="../media/image169.png"/><Relationship Id="rId12" Type="http://schemas.openxmlformats.org/officeDocument/2006/relationships/image" Target="../media/image173.png"/><Relationship Id="rId17" Type="http://schemas.openxmlformats.org/officeDocument/2006/relationships/image" Target="../media/image128.png"/><Relationship Id="rId25" Type="http://schemas.openxmlformats.org/officeDocument/2006/relationships/image" Target="../media/image118.png"/><Relationship Id="rId2" Type="http://schemas.openxmlformats.org/officeDocument/2006/relationships/image" Target="../media/image165.png"/><Relationship Id="rId16" Type="http://schemas.openxmlformats.org/officeDocument/2006/relationships/image" Target="../media/image177.png"/><Relationship Id="rId20" Type="http://schemas.openxmlformats.org/officeDocument/2006/relationships/image" Target="../media/image18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3.png"/><Relationship Id="rId11" Type="http://schemas.openxmlformats.org/officeDocument/2006/relationships/image" Target="../media/image172.png"/><Relationship Id="rId24" Type="http://schemas.openxmlformats.org/officeDocument/2006/relationships/image" Target="../media/image184.png"/><Relationship Id="rId5" Type="http://schemas.openxmlformats.org/officeDocument/2006/relationships/image" Target="../media/image168.png"/><Relationship Id="rId15" Type="http://schemas.openxmlformats.org/officeDocument/2006/relationships/image" Target="../media/image176.png"/><Relationship Id="rId23" Type="http://schemas.openxmlformats.org/officeDocument/2006/relationships/image" Target="../media/image183.png"/><Relationship Id="rId28" Type="http://schemas.openxmlformats.org/officeDocument/2006/relationships/image" Target="../media/image91.png"/><Relationship Id="rId10" Type="http://schemas.openxmlformats.org/officeDocument/2006/relationships/image" Target="../media/image171.png"/><Relationship Id="rId19" Type="http://schemas.openxmlformats.org/officeDocument/2006/relationships/image" Target="../media/image179.png"/><Relationship Id="rId4" Type="http://schemas.openxmlformats.org/officeDocument/2006/relationships/image" Target="../media/image167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Relationship Id="rId22" Type="http://schemas.openxmlformats.org/officeDocument/2006/relationships/image" Target="../media/image182.png"/><Relationship Id="rId27" Type="http://schemas.openxmlformats.org/officeDocument/2006/relationships/image" Target="../media/image90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74.png"/><Relationship Id="rId18" Type="http://schemas.openxmlformats.org/officeDocument/2006/relationships/image" Target="../media/image178.png"/><Relationship Id="rId26" Type="http://schemas.openxmlformats.org/officeDocument/2006/relationships/image" Target="../media/image185.png"/><Relationship Id="rId3" Type="http://schemas.openxmlformats.org/officeDocument/2006/relationships/image" Target="../media/image166.png"/><Relationship Id="rId21" Type="http://schemas.openxmlformats.org/officeDocument/2006/relationships/image" Target="../media/image181.png"/><Relationship Id="rId7" Type="http://schemas.openxmlformats.org/officeDocument/2006/relationships/image" Target="../media/image169.png"/><Relationship Id="rId12" Type="http://schemas.openxmlformats.org/officeDocument/2006/relationships/image" Target="../media/image173.png"/><Relationship Id="rId17" Type="http://schemas.openxmlformats.org/officeDocument/2006/relationships/image" Target="../media/image128.png"/><Relationship Id="rId25" Type="http://schemas.openxmlformats.org/officeDocument/2006/relationships/image" Target="../media/image118.png"/><Relationship Id="rId2" Type="http://schemas.openxmlformats.org/officeDocument/2006/relationships/image" Target="../media/image165.png"/><Relationship Id="rId16" Type="http://schemas.openxmlformats.org/officeDocument/2006/relationships/image" Target="../media/image177.png"/><Relationship Id="rId20" Type="http://schemas.openxmlformats.org/officeDocument/2006/relationships/image" Target="../media/image180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3.png"/><Relationship Id="rId11" Type="http://schemas.openxmlformats.org/officeDocument/2006/relationships/image" Target="../media/image172.png"/><Relationship Id="rId24" Type="http://schemas.openxmlformats.org/officeDocument/2006/relationships/image" Target="../media/image184.png"/><Relationship Id="rId5" Type="http://schemas.openxmlformats.org/officeDocument/2006/relationships/image" Target="../media/image168.png"/><Relationship Id="rId15" Type="http://schemas.openxmlformats.org/officeDocument/2006/relationships/image" Target="../media/image176.png"/><Relationship Id="rId23" Type="http://schemas.openxmlformats.org/officeDocument/2006/relationships/image" Target="../media/image183.png"/><Relationship Id="rId28" Type="http://schemas.openxmlformats.org/officeDocument/2006/relationships/image" Target="../media/image91.png"/><Relationship Id="rId10" Type="http://schemas.openxmlformats.org/officeDocument/2006/relationships/image" Target="../media/image171.png"/><Relationship Id="rId19" Type="http://schemas.openxmlformats.org/officeDocument/2006/relationships/image" Target="../media/image179.png"/><Relationship Id="rId4" Type="http://schemas.openxmlformats.org/officeDocument/2006/relationships/image" Target="../media/image167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Relationship Id="rId22" Type="http://schemas.openxmlformats.org/officeDocument/2006/relationships/image" Target="../media/image182.png"/><Relationship Id="rId27" Type="http://schemas.openxmlformats.org/officeDocument/2006/relationships/image" Target="../media/image90.png"/><Relationship Id="rId30" Type="http://schemas.openxmlformats.org/officeDocument/2006/relationships/image" Target="../media/image186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60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1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DAD8-897B-471D-8ADA-D89B0FDE66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03621"/>
            <a:ext cx="6556131" cy="767983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2E943-978E-405B-BC2D-DCF951FECA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685953"/>
            <a:ext cx="9144000" cy="5391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CB7BC-3C05-4261-88C0-8833A95C2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325" y="6433394"/>
            <a:ext cx="2743200" cy="365125"/>
          </a:xfrm>
        </p:spPr>
        <p:txBody>
          <a:bodyPr/>
          <a:lstStyle/>
          <a:p>
            <a:r>
              <a:rPr lang="fr-FR"/>
              <a:t>20/05/2025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62A-BC73-4FD5-A065-E99C7203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475" y="6433394"/>
            <a:ext cx="2743200" cy="365125"/>
          </a:xfrm>
        </p:spPr>
        <p:txBody>
          <a:bodyPr/>
          <a:lstStyle/>
          <a:p>
            <a:fld id="{6BBB0D82-686C-4932-A110-A7E08A324C60}" type="slidenum">
              <a:rPr lang="en-US" smtClean="0"/>
              <a:t>‹N°›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CA236E-656A-440D-B997-9FD117D21AA4}"/>
              </a:ext>
            </a:extLst>
          </p:cNvPr>
          <p:cNvGrpSpPr/>
          <p:nvPr userDrawn="1"/>
        </p:nvGrpSpPr>
        <p:grpSpPr>
          <a:xfrm>
            <a:off x="822418" y="2270637"/>
            <a:ext cx="10352606" cy="4147115"/>
            <a:chOff x="822418" y="2270637"/>
            <a:chExt cx="10352606" cy="41471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D2CCD-9E78-4CE4-B8C7-9BEF9654A3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18" y="2278462"/>
              <a:ext cx="6205491" cy="41392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4EA233-97E3-4053-8C6F-5B2920E9ED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909" y="2270637"/>
              <a:ext cx="4147115" cy="4147115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41F941-0F32-4CB9-9E9E-B41144577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1225" y="6433394"/>
            <a:ext cx="29464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fr-FR" dirty="0"/>
              <a:t>Meeting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52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lag strip onl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"/>
          <p:cNvGrpSpPr/>
          <p:nvPr/>
        </p:nvGrpSpPr>
        <p:grpSpPr>
          <a:xfrm>
            <a:off x="198999" y="6629400"/>
            <a:ext cx="11794002" cy="165100"/>
            <a:chOff x="0" y="0"/>
            <a:chExt cx="23588002" cy="330200"/>
          </a:xfrm>
        </p:grpSpPr>
        <p:pic>
          <p:nvPicPr>
            <p:cNvPr id="123" name="320px-Flag_of_Germany.svg.png" descr="320px-Flag_of_Germany.sv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24" name="Flag_of_Austria.svg.png" descr="Flag_of_Austria.sv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754" y="0"/>
              <a:ext cx="496077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25" name="Flag_of_Belgium.svg.png" descr="Flag_of_Belgium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8965" y="0"/>
              <a:ext cx="38110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26" name="Flag_of_Greece.svg.png" descr="Flag_of_Greece.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8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27" name="Flag_of_Hungary.svg.png" descr="Flag_of_Hungary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9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28" name="Flag_of_Ireland.svg.png" descr="Flag_of_Ireland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5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29" name="Flag_of_Poland.svg.png" descr="Flag_of_Poland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367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30" name="Flag_of_Portugal.svg.png" descr="Flag_of_Portugal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860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31" name="Flag_of_Romania.svg.png" descr="Flag_of_Romania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084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32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3972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33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255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34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819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35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20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36" name="Flag_of_Denmark.svg.png" descr="Flag_of_Denmark.svg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72168" y="0"/>
              <a:ext cx="435700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37" name="Flag_of_Estonia.svg.png" descr="Flag_of_Estonia.svg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431068" y="0"/>
              <a:ext cx="51796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38" name="Flag_of_Finland.svg.png" descr="Flag_of_Finland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67668" y="0"/>
              <a:ext cx="539103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39" name="Flag_of_France.svg.png" descr="Flag_of_France.sv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916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40" name="Flag_of_Italy.svg.png" descr="Flag_of_Italy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091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41" name="Flag_of_Latvia.svg.png" descr="Flag_of_Latvia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61818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42" name="Flag_of_Lithuania.svg.png" descr="Flag_of_Lithuania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7058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43" name="Flag_of_Luxembourg.svg.png" descr="Flag_of_Luxembourg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803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44" name="Flag_of_Norway.svg.png" descr="Flag_of_Norway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552468" y="0"/>
              <a:ext cx="45349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45" name="Flag_of_Slovakia.svg-2.png" descr="Flag_of_Slovakia.svg-2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7820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46" name="Flag_of_Slovenia.svg-2.png" descr="Flag_of_Slovenia.svg-2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8531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47" name="Flag_of_Spain.svg.png" descr="Flag_of_Spain.svg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7198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48" name="Flag_of_Sweden.svg.png" descr="Flag_of_Sweden.svg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46959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49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5445268" y="0"/>
              <a:ext cx="3302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50" name="esa_tagline_trans.png" descr="esa_tagline_trans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0358924" y="74269"/>
              <a:ext cx="3229079" cy="1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89955" y="6652617"/>
            <a:ext cx="314990" cy="240226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228600">
              <a:lnSpc>
                <a:spcPts val="105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11921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lag strip + logo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868" y="121921"/>
            <a:ext cx="1409714" cy="555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Group"/>
          <p:cNvGrpSpPr/>
          <p:nvPr/>
        </p:nvGrpSpPr>
        <p:grpSpPr>
          <a:xfrm>
            <a:off x="198999" y="6629400"/>
            <a:ext cx="11794002" cy="165100"/>
            <a:chOff x="0" y="0"/>
            <a:chExt cx="23588002" cy="330200"/>
          </a:xfrm>
        </p:grpSpPr>
        <p:pic>
          <p:nvPicPr>
            <p:cNvPr id="160" name="320px-Flag_of_Germany.svg.png" descr="320px-Flag_of_Germany.sv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61" name="Flag_of_Austria.svg.png" descr="Flag_of_Austria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754" y="0"/>
              <a:ext cx="496077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62" name="Flag_of_Belgium.svg.png" descr="Flag_of_Belgium.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8965" y="0"/>
              <a:ext cx="38110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63" name="Flag_of_Greece.svg.png" descr="Flag_of_Greece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64" name="Flag_of_Hungary.svg.png" descr="Flag_of_Hungary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9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65" name="Flag_of_Ireland.svg.png" descr="Flag_of_Ireland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5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66" name="Flag_of_Poland.svg.png" descr="Flag_of_Poland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367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67" name="Flag_of_Portugal.svg.png" descr="Flag_of_Portugal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860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68" name="Flag_of_Romania.svg.png" descr="Flag_of_Romania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1084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69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972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0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255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1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819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2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420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3" name="Flag_of_Denmark.svg.png" descr="Flag_of_Denmark.svg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72168" y="0"/>
              <a:ext cx="435700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4" name="Flag_of_Estonia.svg.png" descr="Flag_of_Estonia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31068" y="0"/>
              <a:ext cx="51796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5" name="Flag_of_Finland.svg.png" descr="Flag_of_Finland.sv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67668" y="0"/>
              <a:ext cx="539103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6" name="Flag_of_France.svg.png" descr="Flag_of_France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916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7" name="Flag_of_Italy.svg.png" descr="Flag_of_Italy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091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8" name="Flag_of_Latvia.svg.png" descr="Flag_of_Latvia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61818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9" name="Flag_of_Lithuania.svg.png" descr="Flag_of_Lithuania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7058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0" name="Flag_of_Luxembourg.svg.png" descr="Flag_of_Luxembourg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03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1" name="Flag_of_Norway.svg.png" descr="Flag_of_Norway.svg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552468" y="0"/>
              <a:ext cx="45349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2" name="Flag_of_Slovakia.svg-2.png" descr="Flag_of_Slovakia.svg-2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7820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3" name="Flag_of_Slovenia.svg-2.png" descr="Flag_of_Slovenia.svg-2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531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4" name="Flag_of_Spain.svg.png" descr="Flag_of_Spain.svg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7198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5" name="Flag_of_Sweden.svg.png" descr="Flag_of_Sweden.svg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46959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6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5445268" y="0"/>
              <a:ext cx="3302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7" name="esa_tagline_trans.png" descr="esa_tagline_trans.pn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0358924" y="74269"/>
              <a:ext cx="3229079" cy="1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89955" y="6652617"/>
            <a:ext cx="314990" cy="240226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228600">
              <a:lnSpc>
                <a:spcPts val="105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23816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1 MJM version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245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icture 63" descr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9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traight Connector 64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tIns="45720" bIns="45720"/>
          <a:lstStyle/>
          <a:p>
            <a:pPr algn="l" defTabSz="914400">
              <a:defRPr sz="48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pic>
        <p:nvPicPr>
          <p:cNvPr id="199" name="Picture 35" descr="Picture 35"/>
          <p:cNvPicPr>
            <a:picLocks noChangeAspect="1"/>
          </p:cNvPicPr>
          <p:nvPr/>
        </p:nvPicPr>
        <p:blipFill>
          <a:blip r:embed="rId4"/>
          <a:srcRect t="7695" b="7948"/>
          <a:stretch>
            <a:fillRect/>
          </a:stretch>
        </p:blipFill>
        <p:spPr>
          <a:xfrm>
            <a:off x="-6565" y="-7307"/>
            <a:ext cx="12217980" cy="6872614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Rectangle 38"/>
          <p:cNvSpPr/>
          <p:nvPr/>
        </p:nvSpPr>
        <p:spPr>
          <a:xfrm>
            <a:off x="-9848" y="0"/>
            <a:ext cx="12224562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4800">
                <a:solidFill>
                  <a:srgbClr val="FEFFFF">
                    <a:alpha val="60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201" name="Straight Connector 60"/>
          <p:cNvSpPr/>
          <p:nvPr/>
        </p:nvSpPr>
        <p:spPr>
          <a:xfrm>
            <a:off x="218262" y="882193"/>
            <a:ext cx="117684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tIns="45720" bIns="45720"/>
          <a:lstStyle/>
          <a:p>
            <a:pPr algn="l" defTabSz="914400">
              <a:defRPr sz="48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20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8261" y="157324"/>
            <a:ext cx="10113229" cy="5539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000">
                <a:solidFill>
                  <a:srgbClr val="FE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03" name="Straight Connector 64"/>
          <p:cNvSpPr/>
          <p:nvPr/>
        </p:nvSpPr>
        <p:spPr>
          <a:xfrm>
            <a:off x="231283" y="6422971"/>
            <a:ext cx="11736000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tIns="45720" bIns="45720"/>
          <a:lstStyle/>
          <a:p>
            <a:pPr algn="l" defTabSz="914400">
              <a:defRPr sz="48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pic>
        <p:nvPicPr>
          <p:cNvPr id="204" name="Picture 51" descr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1868" y="121921"/>
            <a:ext cx="1409714" cy="555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" name="Group"/>
          <p:cNvGrpSpPr/>
          <p:nvPr/>
        </p:nvGrpSpPr>
        <p:grpSpPr>
          <a:xfrm>
            <a:off x="198999" y="6629400"/>
            <a:ext cx="11794002" cy="165100"/>
            <a:chOff x="0" y="0"/>
            <a:chExt cx="23588002" cy="330200"/>
          </a:xfrm>
        </p:grpSpPr>
        <p:pic>
          <p:nvPicPr>
            <p:cNvPr id="205" name="320px-Flag_of_Germany.svg.png" descr="320px-Flag_of_Germany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55033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Flag_of_Austria.svg.png" descr="Flag_of_Austria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754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Flag_of_Belgium.svg.png" descr="Flag_of_Belgium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8965" y="0"/>
              <a:ext cx="38110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Flag_of_Greece.svg.png" descr="Flag_of_Greece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281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Flag_of_Hungary.svg.png" descr="Flag_of_Hungary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393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Flag_of_Ireland.svg.png" descr="Flag_of_Ireland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156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Flag_of_Poland.svg.png" descr="Flag_of_Poland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936768" y="0"/>
              <a:ext cx="52832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Flag_of_Portugal.svg.png" descr="Flag_of_Portugal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6860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Flag_of_Romania.svg.png" descr="Flag_of_Romania.svg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1084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3972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2255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8196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94203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Flag_of_Denmark.svg.png" descr="Flag_of_Denmark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072168" y="0"/>
              <a:ext cx="435700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Flag_of_Estonia.svg.png" descr="Flag_of_Estonia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431068" y="0"/>
              <a:ext cx="51796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Flag_of_Finland.svg.png" descr="Flag_of_Finland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167668" y="0"/>
              <a:ext cx="539103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Flag_of_France.svg.png" descr="Flag_of_France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9169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Flag_of_Italy.svg.png" descr="Flag_of_Italy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0919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Flag_of_Latvia.svg.png" descr="Flag_of_Latvia.svg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61818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Flag_of_Lithuania.svg.png" descr="Flag_of_Lithuania.svg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7058168" y="0"/>
              <a:ext cx="55033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Flag_of_Luxembourg.svg.png" descr="Flag_of_Luxembourg.svg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803168" y="0"/>
              <a:ext cx="55033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Flag_of_Norway.svg.png" descr="Flag_of_Norway.svg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552468" y="0"/>
              <a:ext cx="45349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Flag_of_Slovakia.svg-2.png" descr="Flag_of_Slovakia.svg-2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78201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Flag_of_Slovenia.svg-2.png" descr="Flag_of_Slovenia.svg-2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5313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Flag_of_Spain.svg.png" descr="Flag_of_Spain.svg.pn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7198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Flag_of_Sweden.svg.png" descr="Flag_of_Sweden.svg.png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4695968" y="0"/>
              <a:ext cx="52832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5445268" y="0"/>
              <a:ext cx="3302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esa_tagline_trans.png" descr="esa_tagline_trans.png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0358924" y="74269"/>
              <a:ext cx="3229079" cy="1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05939" y="6201716"/>
            <a:ext cx="676467" cy="36933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2424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lly 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89955" y="6652617"/>
            <a:ext cx="314990" cy="240226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228600">
              <a:lnSpc>
                <a:spcPts val="105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35572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ly 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424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lly empty gradient">
    <p:bg>
      <p:bgPr>
        <a:gradFill flip="none" rotWithShape="1">
          <a:gsLst>
            <a:gs pos="0">
              <a:srgbClr val="011279">
                <a:alpha val="0"/>
              </a:srgbClr>
            </a:gs>
            <a:gs pos="100000">
              <a:srgbClr val="929292">
                <a:alpha val="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89955" y="6652617"/>
            <a:ext cx="314990" cy="240226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228600">
              <a:lnSpc>
                <a:spcPts val="105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57795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ey gradient">
    <p:bg>
      <p:bgPr>
        <a:gradFill flip="none" rotWithShape="1">
          <a:gsLst>
            <a:gs pos="0">
              <a:srgbClr val="464646"/>
            </a:gs>
            <a:gs pos="41236">
              <a:srgbClr val="2D2D2D"/>
            </a:gs>
            <a:gs pos="100000">
              <a:srgbClr val="141414"/>
            </a:gs>
          </a:gsLst>
          <a:lin ang="18168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89955" y="6652617"/>
            <a:ext cx="314990" cy="240226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228600">
              <a:lnSpc>
                <a:spcPts val="105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92755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RE Title + Subtitle 2021">
    <p:bg>
      <p:bgPr>
        <a:gradFill flip="none" rotWithShape="1">
          <a:gsLst>
            <a:gs pos="0">
              <a:srgbClr val="011279">
                <a:alpha val="0"/>
              </a:srgbClr>
            </a:gs>
            <a:gs pos="100000">
              <a:srgbClr val="929292">
                <a:alpha val="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"/>
          <p:cNvSpPr/>
          <p:nvPr/>
        </p:nvSpPr>
        <p:spPr>
          <a:xfrm rot="10800000">
            <a:off x="-27305" y="6366867"/>
            <a:ext cx="12246509" cy="517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2" extrusionOk="0">
                <a:moveTo>
                  <a:pt x="0" y="11137"/>
                </a:moveTo>
                <a:cubicBezTo>
                  <a:pt x="0" y="11137"/>
                  <a:pt x="13015" y="11075"/>
                  <a:pt x="13210" y="11260"/>
                </a:cubicBezTo>
                <a:cubicBezTo>
                  <a:pt x="13663" y="11688"/>
                  <a:pt x="14207" y="12609"/>
                  <a:pt x="14706" y="13952"/>
                </a:cubicBezTo>
                <a:cubicBezTo>
                  <a:pt x="15207" y="15298"/>
                  <a:pt x="15534" y="16417"/>
                  <a:pt x="16034" y="17868"/>
                </a:cubicBezTo>
                <a:cubicBezTo>
                  <a:pt x="16540" y="19336"/>
                  <a:pt x="16978" y="20456"/>
                  <a:pt x="17657" y="21294"/>
                </a:cubicBezTo>
                <a:cubicBezTo>
                  <a:pt x="17905" y="21600"/>
                  <a:pt x="21598" y="21478"/>
                  <a:pt x="21598" y="21478"/>
                </a:cubicBezTo>
                <a:lnTo>
                  <a:pt x="21600" y="0"/>
                </a:lnTo>
                <a:lnTo>
                  <a:pt x="16" y="0"/>
                </a:lnTo>
                <a:lnTo>
                  <a:pt x="0" y="11137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606060"/>
            </a:solidFill>
            <a:miter lim="400000"/>
          </a:ln>
        </p:spPr>
        <p:txBody>
          <a:bodyPr lIns="35719" tIns="35719" rIns="35719" bIns="35719"/>
          <a:lstStyle/>
          <a:p>
            <a:pPr defTabSz="228600">
              <a:lnSpc>
                <a:spcPts val="190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pic>
        <p:nvPicPr>
          <p:cNvPr id="270" name="ESA_logo_2020_White.png" descr="ESA_logo_2020_White.png"/>
          <p:cNvPicPr>
            <a:picLocks noChangeAspect="1"/>
          </p:cNvPicPr>
          <p:nvPr/>
        </p:nvPicPr>
        <p:blipFill>
          <a:blip r:embed="rId2"/>
          <a:srcRect l="20856" t="33106" r="20856" b="33106"/>
          <a:stretch>
            <a:fillRect/>
          </a:stretch>
        </p:blipFill>
        <p:spPr>
          <a:xfrm>
            <a:off x="89590" y="6431888"/>
            <a:ext cx="871817" cy="31727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"/>
          <p:cNvSpPr/>
          <p:nvPr/>
        </p:nvSpPr>
        <p:spPr>
          <a:xfrm>
            <a:off x="-77293" y="-17860"/>
            <a:ext cx="12346688" cy="517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2" extrusionOk="0">
                <a:moveTo>
                  <a:pt x="0" y="11137"/>
                </a:moveTo>
                <a:cubicBezTo>
                  <a:pt x="0" y="11137"/>
                  <a:pt x="13015" y="11075"/>
                  <a:pt x="13210" y="11260"/>
                </a:cubicBezTo>
                <a:cubicBezTo>
                  <a:pt x="13663" y="11688"/>
                  <a:pt x="14207" y="12609"/>
                  <a:pt x="14706" y="13952"/>
                </a:cubicBezTo>
                <a:cubicBezTo>
                  <a:pt x="15207" y="15298"/>
                  <a:pt x="15534" y="16417"/>
                  <a:pt x="16034" y="17868"/>
                </a:cubicBezTo>
                <a:cubicBezTo>
                  <a:pt x="16540" y="19336"/>
                  <a:pt x="16978" y="20456"/>
                  <a:pt x="17657" y="21294"/>
                </a:cubicBezTo>
                <a:cubicBezTo>
                  <a:pt x="17905" y="21600"/>
                  <a:pt x="21598" y="21478"/>
                  <a:pt x="21598" y="21478"/>
                </a:cubicBezTo>
                <a:lnTo>
                  <a:pt x="21600" y="0"/>
                </a:lnTo>
                <a:lnTo>
                  <a:pt x="16" y="0"/>
                </a:lnTo>
                <a:lnTo>
                  <a:pt x="0" y="11137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606060"/>
            </a:solidFill>
            <a:miter lim="400000"/>
          </a:ln>
        </p:spPr>
        <p:txBody>
          <a:bodyPr lIns="35719" tIns="35719" rIns="35719" bIns="35719"/>
          <a:lstStyle/>
          <a:p>
            <a:pPr defTabSz="228600">
              <a:lnSpc>
                <a:spcPts val="190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272" name="HUMAN &amp; ROBOTIC EXPLORATION"/>
          <p:cNvSpPr txBox="1"/>
          <p:nvPr/>
        </p:nvSpPr>
        <p:spPr>
          <a:xfrm>
            <a:off x="952438" y="6643688"/>
            <a:ext cx="1703993" cy="30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algn="l" defTabSz="457200">
              <a:lnSpc>
                <a:spcPts val="21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latin typeface="ESAprogramme"/>
                <a:ea typeface="ESAprogramme"/>
                <a:cs typeface="ESAprogramme"/>
                <a:sym typeface="ESAprogramme"/>
              </a:defRPr>
            </a:lvl1pPr>
          </a:lstStyle>
          <a:p>
            <a:r>
              <a:rPr sz="900"/>
              <a:t>HUMAN &amp; ROBOTIC EXPLORATION</a:t>
            </a:r>
          </a:p>
        </p:txBody>
      </p:sp>
      <p:pic>
        <p:nvPicPr>
          <p:cNvPr id="273" name="Image" descr="Image"/>
          <p:cNvPicPr>
            <a:picLocks/>
          </p:cNvPicPr>
          <p:nvPr/>
        </p:nvPicPr>
        <p:blipFill>
          <a:blip r:embed="rId3"/>
          <a:srcRect l="4127" t="6754" r="2387" b="5299"/>
          <a:stretch>
            <a:fillRect/>
          </a:stretch>
        </p:blipFill>
        <p:spPr>
          <a:xfrm>
            <a:off x="4639093" y="6678292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74" name="Image" descr="Image"/>
          <p:cNvPicPr>
            <a:picLocks/>
          </p:cNvPicPr>
          <p:nvPr/>
        </p:nvPicPr>
        <p:blipFill>
          <a:blip r:embed="rId4"/>
          <a:srcRect l="2746" t="5664" r="3803" b="6560"/>
          <a:stretch>
            <a:fillRect/>
          </a:stretch>
        </p:blipFill>
        <p:spPr>
          <a:xfrm>
            <a:off x="4936687" y="6679471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75" name="Image" descr="Image"/>
          <p:cNvPicPr>
            <a:picLocks/>
          </p:cNvPicPr>
          <p:nvPr/>
        </p:nvPicPr>
        <p:blipFill>
          <a:blip r:embed="rId5"/>
          <a:srcRect l="3913" t="6564" r="2162" b="6357"/>
          <a:stretch>
            <a:fillRect/>
          </a:stretch>
        </p:blipFill>
        <p:spPr>
          <a:xfrm>
            <a:off x="5234281" y="6678888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76" name="Image" descr="Image"/>
          <p:cNvPicPr>
            <a:picLocks/>
          </p:cNvPicPr>
          <p:nvPr/>
        </p:nvPicPr>
        <p:blipFill>
          <a:blip r:embed="rId6"/>
          <a:srcRect l="3713" t="6082" r="3012" b="6896"/>
          <a:stretch>
            <a:fillRect/>
          </a:stretch>
        </p:blipFill>
        <p:spPr>
          <a:xfrm>
            <a:off x="5531874" y="6678987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77" name="Image" descr="Image"/>
          <p:cNvPicPr>
            <a:picLocks/>
          </p:cNvPicPr>
          <p:nvPr/>
        </p:nvPicPr>
        <p:blipFill>
          <a:blip r:embed="rId7"/>
          <a:srcRect l="2347" t="5595" r="3724" b="6065"/>
          <a:stretch>
            <a:fillRect/>
          </a:stretch>
        </p:blipFill>
        <p:spPr>
          <a:xfrm>
            <a:off x="5829468" y="6677995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78" name="Image" descr="Image"/>
          <p:cNvPicPr>
            <a:picLocks/>
          </p:cNvPicPr>
          <p:nvPr/>
        </p:nvPicPr>
        <p:blipFill>
          <a:blip r:embed="rId8"/>
          <a:srcRect l="4856" t="5603" r="1334" b="5851"/>
          <a:stretch>
            <a:fillRect/>
          </a:stretch>
        </p:blipFill>
        <p:spPr>
          <a:xfrm>
            <a:off x="6127062" y="6678435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79" name="Image" descr="Image"/>
          <p:cNvPicPr>
            <a:picLocks/>
          </p:cNvPicPr>
          <p:nvPr/>
        </p:nvPicPr>
        <p:blipFill>
          <a:blip r:embed="rId9"/>
          <a:srcRect l="3172" t="5940" r="1944" b="5421"/>
          <a:stretch>
            <a:fillRect/>
          </a:stretch>
        </p:blipFill>
        <p:spPr>
          <a:xfrm>
            <a:off x="6424655" y="6678168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80" name="Image" descr="Image"/>
          <p:cNvPicPr>
            <a:picLocks/>
          </p:cNvPicPr>
          <p:nvPr/>
        </p:nvPicPr>
        <p:blipFill>
          <a:blip r:embed="rId10"/>
          <a:srcRect l="5015" t="7390" r="1007" b="5737"/>
          <a:stretch>
            <a:fillRect/>
          </a:stretch>
        </p:blipFill>
        <p:spPr>
          <a:xfrm>
            <a:off x="6722249" y="6679086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81" name="Image" descr="Image"/>
          <p:cNvPicPr>
            <a:picLocks/>
          </p:cNvPicPr>
          <p:nvPr/>
        </p:nvPicPr>
        <p:blipFill>
          <a:blip r:embed="rId11"/>
          <a:srcRect l="3985" t="6126" r="2040" b="7155"/>
          <a:stretch>
            <a:fillRect/>
          </a:stretch>
        </p:blipFill>
        <p:spPr>
          <a:xfrm>
            <a:off x="7019842" y="6680475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82" name="Image" descr="Image"/>
          <p:cNvPicPr>
            <a:picLocks/>
          </p:cNvPicPr>
          <p:nvPr/>
        </p:nvPicPr>
        <p:blipFill>
          <a:blip r:embed="rId12"/>
          <a:srcRect l="2332" t="5680" r="4118" b="5778"/>
          <a:stretch>
            <a:fillRect/>
          </a:stretch>
        </p:blipFill>
        <p:spPr>
          <a:xfrm>
            <a:off x="7317436" y="6677796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83" name="Image" descr="Image"/>
          <p:cNvPicPr>
            <a:picLocks/>
          </p:cNvPicPr>
          <p:nvPr/>
        </p:nvPicPr>
        <p:blipFill>
          <a:blip r:embed="rId13"/>
          <a:srcRect l="1487" t="5907" r="4153" b="5218"/>
          <a:stretch>
            <a:fillRect/>
          </a:stretch>
        </p:blipFill>
        <p:spPr>
          <a:xfrm>
            <a:off x="7615029" y="6677598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84" name="Image" descr="Image"/>
          <p:cNvPicPr>
            <a:picLocks/>
          </p:cNvPicPr>
          <p:nvPr/>
        </p:nvPicPr>
        <p:blipFill>
          <a:blip r:embed="rId14"/>
          <a:srcRect t="5733" r="5707" b="5611"/>
          <a:stretch>
            <a:fillRect/>
          </a:stretch>
        </p:blipFill>
        <p:spPr>
          <a:xfrm>
            <a:off x="7912624" y="6677697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85" name="Image" descr="Image"/>
          <p:cNvPicPr>
            <a:picLocks/>
          </p:cNvPicPr>
          <p:nvPr/>
        </p:nvPicPr>
        <p:blipFill>
          <a:blip r:embed="rId15"/>
          <a:srcRect t="5895" b="5530"/>
          <a:stretch>
            <a:fillRect/>
          </a:stretch>
        </p:blipFill>
        <p:spPr>
          <a:xfrm>
            <a:off x="8212400" y="6677796"/>
            <a:ext cx="198862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86" name="Image" descr="Image"/>
          <p:cNvPicPr>
            <a:picLocks/>
          </p:cNvPicPr>
          <p:nvPr/>
        </p:nvPicPr>
        <p:blipFill>
          <a:blip r:embed="rId16"/>
          <a:srcRect l="1224" t="5855" r="5363" b="5283"/>
          <a:stretch>
            <a:fillRect/>
          </a:stretch>
        </p:blipFill>
        <p:spPr>
          <a:xfrm>
            <a:off x="8507812" y="6677598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87" name="Image" descr="Image"/>
          <p:cNvPicPr>
            <a:picLocks/>
          </p:cNvPicPr>
          <p:nvPr/>
        </p:nvPicPr>
        <p:blipFill>
          <a:blip r:embed="rId17"/>
          <a:srcRect l="3510" t="6118" r="2575" b="6216"/>
          <a:stretch>
            <a:fillRect/>
          </a:stretch>
        </p:blipFill>
        <p:spPr>
          <a:xfrm>
            <a:off x="8805405" y="6677498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88" name="Image" descr="Image"/>
          <p:cNvPicPr>
            <a:picLocks/>
          </p:cNvPicPr>
          <p:nvPr/>
        </p:nvPicPr>
        <p:blipFill>
          <a:blip r:embed="rId18"/>
          <a:srcRect l="1655" t="6187" r="4318" b="5867"/>
          <a:stretch>
            <a:fillRect/>
          </a:stretch>
        </p:blipFill>
        <p:spPr>
          <a:xfrm>
            <a:off x="9102998" y="6678293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89" name="Image" descr="Image"/>
          <p:cNvPicPr>
            <a:picLocks/>
          </p:cNvPicPr>
          <p:nvPr/>
        </p:nvPicPr>
        <p:blipFill>
          <a:blip r:embed="rId19"/>
          <a:srcRect l="1287" t="6961" r="4949" b="5632"/>
          <a:stretch>
            <a:fillRect/>
          </a:stretch>
        </p:blipFill>
        <p:spPr>
          <a:xfrm>
            <a:off x="9400592" y="6679483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90" name="Image" descr="Image"/>
          <p:cNvPicPr>
            <a:picLocks/>
          </p:cNvPicPr>
          <p:nvPr/>
        </p:nvPicPr>
        <p:blipFill>
          <a:blip r:embed="rId20"/>
          <a:srcRect l="1719" t="6495" r="5122" b="5863"/>
          <a:stretch>
            <a:fillRect/>
          </a:stretch>
        </p:blipFill>
        <p:spPr>
          <a:xfrm>
            <a:off x="9995780" y="6678491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91" name="Image" descr="Image"/>
          <p:cNvPicPr>
            <a:picLocks/>
          </p:cNvPicPr>
          <p:nvPr/>
        </p:nvPicPr>
        <p:blipFill>
          <a:blip r:embed="rId21"/>
          <a:srcRect t="5798" r="5009" b="5725"/>
          <a:stretch>
            <a:fillRect/>
          </a:stretch>
        </p:blipFill>
        <p:spPr>
          <a:xfrm>
            <a:off x="10293373" y="6677896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92" name="Image" descr="Image"/>
          <p:cNvPicPr>
            <a:picLocks/>
          </p:cNvPicPr>
          <p:nvPr/>
        </p:nvPicPr>
        <p:blipFill>
          <a:blip r:embed="rId22"/>
          <a:srcRect l="5076" t="6880" b="6000"/>
          <a:stretch>
            <a:fillRect/>
          </a:stretch>
        </p:blipFill>
        <p:spPr>
          <a:xfrm>
            <a:off x="10819891" y="6678292"/>
            <a:ext cx="203201" cy="133328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93" name="Image" descr="Image"/>
          <p:cNvPicPr>
            <a:picLocks/>
          </p:cNvPicPr>
          <p:nvPr/>
        </p:nvPicPr>
        <p:blipFill>
          <a:blip r:embed="rId23"/>
          <a:srcRect l="4902" t="5599" r="1395" b="6896"/>
          <a:stretch>
            <a:fillRect/>
          </a:stretch>
        </p:blipFill>
        <p:spPr>
          <a:xfrm>
            <a:off x="11540514" y="6678590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94" name="Image" descr="Image"/>
          <p:cNvPicPr>
            <a:picLocks/>
          </p:cNvPicPr>
          <p:nvPr/>
        </p:nvPicPr>
        <p:blipFill>
          <a:blip r:embed="rId24"/>
          <a:srcRect t="4106" r="4981"/>
          <a:stretch>
            <a:fillRect/>
          </a:stretch>
        </p:blipFill>
        <p:spPr>
          <a:xfrm>
            <a:off x="11901062" y="6680326"/>
            <a:ext cx="203201" cy="130436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91933" y="6679174"/>
            <a:ext cx="132779" cy="132779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96" name="Image" descr="Image"/>
          <p:cNvPicPr>
            <a:picLocks/>
          </p:cNvPicPr>
          <p:nvPr/>
        </p:nvPicPr>
        <p:blipFill>
          <a:blip r:embed="rId26"/>
          <a:srcRect l="3289" t="5441" r="3857" b="7975"/>
          <a:stretch>
            <a:fillRect/>
          </a:stretch>
        </p:blipFill>
        <p:spPr>
          <a:xfrm>
            <a:off x="9698186" y="6679549"/>
            <a:ext cx="2032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97" name="640px-Flag_of_Latvia.svg.png" descr="640px-Flag_of_Latvia.svg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180682" y="6680475"/>
            <a:ext cx="266701" cy="13335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89955" y="6652617"/>
            <a:ext cx="314990" cy="240226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228600">
              <a:lnSpc>
                <a:spcPts val="105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87561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lly empty">
    <p:bg>
      <p:bgPr>
        <a:gradFill flip="none" rotWithShape="1">
          <a:gsLst>
            <a:gs pos="0">
              <a:srgbClr val="011279"/>
            </a:gs>
            <a:gs pos="100000">
              <a:srgbClr val="92929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00658" y="6652617"/>
            <a:ext cx="314990" cy="240226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321469">
              <a:lnSpc>
                <a:spcPts val="1050"/>
              </a:lnSpc>
              <a:tabLst>
                <a:tab pos="247650" algn="l"/>
                <a:tab pos="495300" algn="l"/>
                <a:tab pos="749300" algn="l"/>
                <a:tab pos="996950" algn="l"/>
                <a:tab pos="1244600" algn="l"/>
                <a:tab pos="1498600" algn="l"/>
                <a:tab pos="1746250" algn="l"/>
                <a:tab pos="2000250" algn="l"/>
                <a:tab pos="2247900" algn="l"/>
                <a:tab pos="2495550" algn="l"/>
                <a:tab pos="2749550" algn="l"/>
                <a:tab pos="2997200" algn="l"/>
              </a:tabLst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74696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 Box 38"/>
          <p:cNvSpPr txBox="1"/>
          <p:nvPr/>
        </p:nvSpPr>
        <p:spPr>
          <a:xfrm>
            <a:off x="232694" y="6280488"/>
            <a:ext cx="2216954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2438400">
              <a:spcBef>
                <a:spcPts val="1200"/>
              </a:spcBef>
              <a:defRPr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ESA UNCLASSIFIED - For Official Use</a:t>
            </a:r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6501" y="6235160"/>
            <a:ext cx="676467" cy="369332"/>
          </a:xfrm>
          <a:prstGeom prst="rect">
            <a:avLst/>
          </a:prstGeom>
        </p:spPr>
        <p:txBody>
          <a:bodyPr lIns="0" tIns="0" rIns="0" bIns="0" anchor="t"/>
          <a:lstStyle>
            <a:lvl1pPr algn="l" defTabSz="1219200"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314" name="Picture 34" descr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828" y="-428638"/>
            <a:ext cx="2635206" cy="1622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icture 37" descr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0570" y="6542912"/>
            <a:ext cx="2182561" cy="14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429184"/>
            <a:ext cx="9820572" cy="31271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03417" y="116100"/>
            <a:ext cx="10269199" cy="533481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lnSpc>
                <a:spcPct val="100000"/>
              </a:lnSpc>
              <a:defRPr sz="2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18" name="Body Level One…"/>
          <p:cNvSpPr txBox="1">
            <a:spLocks noGrp="1"/>
          </p:cNvSpPr>
          <p:nvPr>
            <p:ph type="body" idx="1"/>
          </p:nvPr>
        </p:nvSpPr>
        <p:spPr>
          <a:xfrm>
            <a:off x="219001" y="882193"/>
            <a:ext cx="11732719" cy="5328001"/>
          </a:xfrm>
          <a:prstGeom prst="rect">
            <a:avLst/>
          </a:prstGeom>
        </p:spPr>
        <p:txBody>
          <a:bodyPr lIns="121919" tIns="121919" rIns="121919" bIns="121919"/>
          <a:lstStyle>
            <a:lvl1pPr marL="457200" indent="-628650" defTabSz="12192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indent="-52200" defTabSz="12192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indent="246600" defTabSz="12192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57200" indent="545400" defTabSz="12192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" indent="844200" defTabSz="12192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717078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44EE-6403-480E-A77F-EEE84094E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058" y="236659"/>
            <a:ext cx="9539654" cy="530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94BA7-7E97-43B4-B33C-7E2F8204E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06769"/>
            <a:ext cx="10515600" cy="47701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50344-C933-41C6-9E47-FA4DC61D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BF4DB6-D8A1-4D80-9496-059B2A6BCB77}"/>
              </a:ext>
            </a:extLst>
          </p:cNvPr>
          <p:cNvSpPr/>
          <p:nvPr userDrawn="1"/>
        </p:nvSpPr>
        <p:spPr>
          <a:xfrm>
            <a:off x="0" y="901285"/>
            <a:ext cx="12192000" cy="2431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131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69" descr="Picture 1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03" y="-1"/>
            <a:ext cx="1222534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Rectangle 4"/>
          <p:cNvSpPr/>
          <p:nvPr/>
        </p:nvSpPr>
        <p:spPr>
          <a:xfrm>
            <a:off x="-1922" y="-2"/>
            <a:ext cx="12204558" cy="6858003"/>
          </a:xfrm>
          <a:prstGeom prst="rect">
            <a:avLst/>
          </a:prstGeom>
          <a:solidFill>
            <a:srgbClr val="003249">
              <a:alpha val="70000"/>
            </a:srgbClr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defTabSz="1219200">
              <a:defRPr sz="4800">
                <a:latin typeface="Verdana"/>
                <a:ea typeface="Verdana"/>
                <a:cs typeface="Verdana"/>
                <a:sym typeface="Verdana"/>
              </a:defRPr>
            </a:pPr>
            <a:endParaRPr sz="2400"/>
          </a:p>
        </p:txBody>
      </p:sp>
      <p:sp>
        <p:nvSpPr>
          <p:cNvPr id="3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9148" y="3886200"/>
            <a:ext cx="10598401" cy="562634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defTabSz="1219200">
              <a:lnSpc>
                <a:spcPct val="119000"/>
              </a:lnSpc>
              <a:spcBef>
                <a:spcPts val="550"/>
              </a:spcBef>
              <a:buSzTx/>
              <a:buFontTx/>
              <a:buNone/>
              <a:defRPr sz="24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05000" defTabSz="1219200">
              <a:lnSpc>
                <a:spcPct val="119000"/>
              </a:lnSpc>
              <a:spcBef>
                <a:spcPts val="550"/>
              </a:spcBef>
              <a:buSzTx/>
              <a:buFontTx/>
              <a:buNone/>
              <a:defRPr sz="24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703800" defTabSz="1219200">
              <a:lnSpc>
                <a:spcPct val="119000"/>
              </a:lnSpc>
              <a:spcBef>
                <a:spcPts val="550"/>
              </a:spcBef>
              <a:buSzTx/>
              <a:buFontTx/>
              <a:buNone/>
              <a:defRPr sz="24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002600" defTabSz="1219200">
              <a:lnSpc>
                <a:spcPct val="119000"/>
              </a:lnSpc>
              <a:spcBef>
                <a:spcPts val="550"/>
              </a:spcBef>
              <a:buSzTx/>
              <a:buFontTx/>
              <a:buNone/>
              <a:defRPr sz="24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301400" defTabSz="1219200">
              <a:lnSpc>
                <a:spcPct val="119000"/>
              </a:lnSpc>
              <a:spcBef>
                <a:spcPts val="550"/>
              </a:spcBef>
              <a:buSzTx/>
              <a:buFontTx/>
              <a:buNone/>
              <a:defRPr sz="24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Title Text"/>
          <p:cNvSpPr txBox="1">
            <a:spLocks noGrp="1"/>
          </p:cNvSpPr>
          <p:nvPr>
            <p:ph type="title"/>
          </p:nvPr>
        </p:nvSpPr>
        <p:spPr>
          <a:xfrm>
            <a:off x="783166" y="2474795"/>
            <a:ext cx="10596035" cy="779701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lnSpc>
                <a:spcPct val="100000"/>
              </a:lnSpc>
              <a:defRPr sz="4200">
                <a:solidFill>
                  <a:srgbClr val="0098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329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889" y="102929"/>
            <a:ext cx="1613942" cy="623982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Text Box 58"/>
          <p:cNvSpPr txBox="1"/>
          <p:nvPr/>
        </p:nvSpPr>
        <p:spPr>
          <a:xfrm>
            <a:off x="217098" y="6166460"/>
            <a:ext cx="6566747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2438400">
              <a:spcBef>
                <a:spcPts val="1200"/>
              </a:spcBef>
              <a:defRPr sz="2000">
                <a:solidFill>
                  <a:srgbClr val="D9D9D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000"/>
              <a:t>ESA UNCLASSIFIED - For Official Use</a:t>
            </a:r>
          </a:p>
        </p:txBody>
      </p:sp>
      <p:pic>
        <p:nvPicPr>
          <p:cNvPr id="331" name="Picture 34" descr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199" y="6532800"/>
            <a:ext cx="1595884" cy="146082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traight Connector 35"/>
          <p:cNvSpPr/>
          <p:nvPr/>
        </p:nvSpPr>
        <p:spPr>
          <a:xfrm>
            <a:off x="221242" y="6385584"/>
            <a:ext cx="11766373" cy="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60960" tIns="60960" rIns="60960" bIns="60960"/>
          <a:lstStyle/>
          <a:p>
            <a:pPr algn="l" defTabSz="12192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/>
          </a:p>
        </p:txBody>
      </p:sp>
      <p:grpSp>
        <p:nvGrpSpPr>
          <p:cNvPr id="359" name="Group 62"/>
          <p:cNvGrpSpPr/>
          <p:nvPr/>
        </p:nvGrpSpPr>
        <p:grpSpPr>
          <a:xfrm>
            <a:off x="221243" y="6491587"/>
            <a:ext cx="9434946" cy="162838"/>
            <a:chOff x="0" y="0"/>
            <a:chExt cx="18869892" cy="325674"/>
          </a:xfrm>
        </p:grpSpPr>
        <p:pic>
          <p:nvPicPr>
            <p:cNvPr id="333" name="Picture 65" descr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427181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Picture 66" descr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339" y="0"/>
              <a:ext cx="427181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Picture 67" descr="Picture 6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468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Picture 68" descr="Picture 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8202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Picture 69" descr="Picture 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0936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Picture 70" descr="Picture 7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3670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Picture 71" descr="Picture 7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6404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Picture 72" descr="Picture 7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9138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Picture 73" descr="Picture 7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1872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Picture 74" descr="Picture 7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4606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Picture 75" descr="Picture 7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7340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Picture 76" descr="Picture 7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0074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Picture 77" descr="Picture 7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72808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Picture 78" descr="Picture 7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455419" y="0"/>
              <a:ext cx="427181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Picture 79" descr="Picture 7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182760" y="0"/>
              <a:ext cx="427181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Picture 80" descr="Picture 8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910099" y="0"/>
              <a:ext cx="427181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Picture 81" descr="Picture 8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63744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Picture 82" descr="Picture 8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36478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Picture 83" descr="Picture 8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309212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Picture 84" descr="Picture 84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54680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" name="Picture 85" descr="Picture 8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5274143" y="0"/>
              <a:ext cx="427181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Picture 86" descr="Picture 8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3819460" y="0"/>
              <a:ext cx="427180" cy="325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" name="Picture 87" descr="Picture 8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6328792" y="0"/>
              <a:ext cx="423306" cy="325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" name="Picture 88" descr="Picture 88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7033885" y="0"/>
              <a:ext cx="423306" cy="325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Picture 89" descr="Picture 89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446587" y="0"/>
              <a:ext cx="423306" cy="3227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Picture 90" descr="Picture 90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7738979" y="0"/>
              <a:ext cx="425822" cy="324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40938" y="6110131"/>
            <a:ext cx="696663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24268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 Box 38"/>
          <p:cNvSpPr txBox="1"/>
          <p:nvPr/>
        </p:nvSpPr>
        <p:spPr>
          <a:xfrm>
            <a:off x="232694" y="6280488"/>
            <a:ext cx="2216954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2438400">
              <a:spcBef>
                <a:spcPts val="1200"/>
              </a:spcBef>
              <a:defRPr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ESA UNCLASSIFIED - For Official Use</a:t>
            </a:r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6501" y="6235160"/>
            <a:ext cx="676467" cy="369332"/>
          </a:xfrm>
          <a:prstGeom prst="rect">
            <a:avLst/>
          </a:prstGeom>
        </p:spPr>
        <p:txBody>
          <a:bodyPr lIns="0" tIns="0" rIns="0" bIns="0" anchor="t"/>
          <a:lstStyle>
            <a:lvl1pPr algn="l" defTabSz="1219200"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369" name="Picture 34" descr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828" y="-428638"/>
            <a:ext cx="2635206" cy="1622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icture 37" descr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0570" y="6542912"/>
            <a:ext cx="2182561" cy="14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429184"/>
            <a:ext cx="9820572" cy="312717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itle Text"/>
          <p:cNvSpPr txBox="1">
            <a:spLocks noGrp="1"/>
          </p:cNvSpPr>
          <p:nvPr>
            <p:ph type="title"/>
          </p:nvPr>
        </p:nvSpPr>
        <p:spPr>
          <a:xfrm>
            <a:off x="190781" y="219384"/>
            <a:ext cx="9566462" cy="533481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lnSpc>
                <a:spcPct val="100000"/>
              </a:lnSpc>
              <a:defRPr sz="2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73" name="Body Level One…"/>
          <p:cNvSpPr txBox="1">
            <a:spLocks noGrp="1"/>
          </p:cNvSpPr>
          <p:nvPr>
            <p:ph type="body" idx="1"/>
          </p:nvPr>
        </p:nvSpPr>
        <p:spPr>
          <a:xfrm>
            <a:off x="230400" y="762505"/>
            <a:ext cx="11741467" cy="5390346"/>
          </a:xfrm>
          <a:prstGeom prst="rect">
            <a:avLst/>
          </a:prstGeom>
        </p:spPr>
        <p:txBody>
          <a:bodyPr lIns="121919" tIns="121919" rIns="121919" bIns="121919"/>
          <a:lstStyle>
            <a:lvl1pPr marL="457200" indent="-628650" defTabSz="1219200">
              <a:lnSpc>
                <a:spcPct val="119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indent="-52200" defTabSz="1219200">
              <a:lnSpc>
                <a:spcPct val="119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indent="246600" defTabSz="1219200">
              <a:lnSpc>
                <a:spcPct val="119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57200" indent="545400" defTabSz="1219200">
              <a:lnSpc>
                <a:spcPct val="119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" indent="844200" defTabSz="1219200">
              <a:lnSpc>
                <a:spcPct val="119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1118992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3"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382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384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1" name="Group 40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385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0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1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4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6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7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8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9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0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1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2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0" name="Picture 93" descr="Picture 9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13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295"/>
            <a:ext cx="11740342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342900" indent="-342900">
              <a:lnSpc>
                <a:spcPct val="119000"/>
              </a:lnSpc>
              <a:spcBef>
                <a:spcPts val="1200"/>
              </a:spcBef>
              <a:buClr>
                <a:srgbClr val="FEFFFF"/>
              </a:buClr>
              <a:buFontTx/>
              <a:buChar char="❑"/>
              <a:defRPr sz="24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02143" indent="-411480">
              <a:lnSpc>
                <a:spcPct val="119000"/>
              </a:lnSpc>
              <a:spcBef>
                <a:spcPts val="1200"/>
              </a:spcBef>
              <a:buClr>
                <a:srgbClr val="FEFFFF"/>
              </a:buClr>
              <a:buFontTx/>
              <a:defRPr sz="24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59885" indent="-381000">
              <a:lnSpc>
                <a:spcPct val="119000"/>
              </a:lnSpc>
              <a:spcBef>
                <a:spcPts val="1200"/>
              </a:spcBef>
              <a:buClr>
                <a:srgbClr val="FEFFFF"/>
              </a:buClr>
              <a:buFontTx/>
              <a:defRPr sz="24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48108" indent="-381000">
              <a:lnSpc>
                <a:spcPct val="119000"/>
              </a:lnSpc>
              <a:spcBef>
                <a:spcPts val="1200"/>
              </a:spcBef>
              <a:buClr>
                <a:srgbClr val="FEFFFF"/>
              </a:buClr>
              <a:buFontTx/>
              <a:defRPr sz="24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36331" indent="-381000">
              <a:lnSpc>
                <a:spcPct val="119000"/>
              </a:lnSpc>
              <a:spcBef>
                <a:spcPts val="1200"/>
              </a:spcBef>
              <a:buClr>
                <a:srgbClr val="FEFFFF"/>
              </a:buClr>
              <a:buFontTx/>
              <a:defRPr sz="24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4" name="Straight Connector 30"/>
          <p:cNvSpPr/>
          <p:nvPr/>
        </p:nvSpPr>
        <p:spPr>
          <a:xfrm>
            <a:off x="217808" y="887488"/>
            <a:ext cx="11743934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1279350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LEAR3"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4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423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425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Group 40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426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2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3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4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5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6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1" name="Picture 93" descr="Picture 9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3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54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488"/>
            <a:ext cx="11740342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3563" indent="-342900">
              <a:lnSpc>
                <a:spcPct val="119000"/>
              </a:lnSpc>
              <a:spcBef>
                <a:spcPts val="400"/>
              </a:spcBef>
              <a:buFontTx/>
              <a:defRPr sz="18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traight Connector 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456" name="Straight Connector 8"/>
          <p:cNvSpPr/>
          <p:nvPr/>
        </p:nvSpPr>
        <p:spPr>
          <a:xfrm>
            <a:off x="217808" y="887488"/>
            <a:ext cx="11743934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6395639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1"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465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46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4" name="Group 40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468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0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1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2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3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4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5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6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7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9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0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1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2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3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4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5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6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7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Picture 93" descr="Picture 9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5" name="Picture 169" descr="Picture 16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7129"/>
            <a:ext cx="12199923" cy="6843743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Rectangle 4"/>
          <p:cNvSpPr/>
          <p:nvPr/>
        </p:nvSpPr>
        <p:spPr>
          <a:xfrm>
            <a:off x="-1" y="7129"/>
            <a:ext cx="12199923" cy="6843743"/>
          </a:xfrm>
          <a:prstGeom prst="rect">
            <a:avLst/>
          </a:prstGeom>
          <a:solidFill>
            <a:srgbClr val="003249">
              <a:alpha val="70000"/>
            </a:srgbClr>
          </a:solidFill>
          <a:ln w="12700">
            <a:miter lim="400000"/>
          </a:ln>
        </p:spPr>
        <p:txBody>
          <a:bodyPr lIns="45625" tIns="45625" rIns="45625" bIns="45625" anchor="ctr"/>
          <a:lstStyle/>
          <a:p>
            <a:pPr defTabSz="914400">
              <a:defRPr sz="36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49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3383" y="5254314"/>
            <a:ext cx="10605286" cy="380659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2128" indent="-291465">
              <a:lnSpc>
                <a:spcPct val="119000"/>
              </a:lnSpc>
              <a:spcBef>
                <a:spcPts val="400"/>
              </a:spcBef>
              <a:buFontTx/>
              <a:defRPr sz="17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8" name="NAME YOUR PRESENTATION"/>
          <p:cNvSpPr txBox="1">
            <a:spLocks noGrp="1"/>
          </p:cNvSpPr>
          <p:nvPr>
            <p:ph type="title" hasCustomPrompt="1"/>
          </p:nvPr>
        </p:nvSpPr>
        <p:spPr>
          <a:xfrm>
            <a:off x="147397" y="3351749"/>
            <a:ext cx="11785179" cy="706415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4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NAME YOUR PRESENTATION</a:t>
            </a:r>
          </a:p>
        </p:txBody>
      </p:sp>
      <p:sp>
        <p:nvSpPr>
          <p:cNvPr id="499" name="Text Box 58"/>
          <p:cNvSpPr txBox="1"/>
          <p:nvPr/>
        </p:nvSpPr>
        <p:spPr>
          <a:xfrm>
            <a:off x="213036" y="6243294"/>
            <a:ext cx="6601762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ESA UNCLASSIFIED – For ESA Official Use Only</a:t>
            </a:r>
          </a:p>
        </p:txBody>
      </p:sp>
      <p:sp>
        <p:nvSpPr>
          <p:cNvPr id="500" name="Straight Connector 152"/>
          <p:cNvSpPr/>
          <p:nvPr/>
        </p:nvSpPr>
        <p:spPr>
          <a:xfrm>
            <a:off x="222736" y="4105462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501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Straight Connector 38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50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7984" cy="10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0" name="Group 97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504" name="Picture 98" descr="Picture 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5" name="Picture 99" descr="Picture 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6" name="Picture 100" descr="Picture 10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Picture 101" descr="Picture 10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8" name="Picture 102" descr="Picture 10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9" name="Picture 103" descr="Picture 10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Picture 104" descr="Picture 10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1" name="Picture 105" descr="Picture 10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2" name="Picture 106" descr="Picture 10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3" name="Picture 107" descr="Picture 10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4" name="Picture 108" descr="Picture 10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5" name="Picture 109" descr="Picture 10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6" name="Picture 110" descr="Picture 1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Picture 111" descr="Picture 11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Picture 112" descr="Picture 1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Picture 113" descr="Picture 11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Picture 114" descr="Picture 11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Picture 115" descr="Picture 11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Picture 116" descr="Picture 11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Picture 117" descr="Picture 11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4" name="Picture 118" descr="Picture 1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Picture 119" descr="Picture 11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Picture 120" descr="Picture 12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7" name="Picture 121" descr="Picture 12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Picture 122" descr="Picture 12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Picture 123" descr="Picture 12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4327293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VER1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5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539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Picture 93" descr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Picture 36" descr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7399"/>
            <a:ext cx="9936100" cy="404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Picture 169" descr="Picture 1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28"/>
            <a:ext cx="12203776" cy="6864625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Rectangle 4"/>
          <p:cNvSpPr/>
          <p:nvPr/>
        </p:nvSpPr>
        <p:spPr>
          <a:xfrm>
            <a:off x="1" y="7127"/>
            <a:ext cx="12199923" cy="6864625"/>
          </a:xfrm>
          <a:prstGeom prst="rect">
            <a:avLst/>
          </a:prstGeom>
          <a:solidFill>
            <a:srgbClr val="003249">
              <a:alpha val="80000"/>
            </a:srgbClr>
          </a:solidFill>
          <a:ln w="12700">
            <a:miter lim="400000"/>
          </a:ln>
        </p:spPr>
        <p:txBody>
          <a:bodyPr lIns="45625" tIns="45625" rIns="45625" bIns="45625" anchor="ctr"/>
          <a:lstStyle/>
          <a:p>
            <a:pPr defTabSz="914400">
              <a:defRPr sz="36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5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452" y="5254314"/>
            <a:ext cx="10605286" cy="380659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5" name="NAME YOUR PRESENTATION"/>
          <p:cNvSpPr txBox="1">
            <a:spLocks noGrp="1"/>
          </p:cNvSpPr>
          <p:nvPr>
            <p:ph type="title" hasCustomPrompt="1"/>
          </p:nvPr>
        </p:nvSpPr>
        <p:spPr>
          <a:xfrm>
            <a:off x="125738" y="3421846"/>
            <a:ext cx="10602919" cy="566220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NAME YOUR PRESENTATION</a:t>
            </a:r>
          </a:p>
        </p:txBody>
      </p:sp>
      <p:sp>
        <p:nvSpPr>
          <p:cNvPr id="546" name="Straight Connector 64"/>
          <p:cNvSpPr/>
          <p:nvPr/>
        </p:nvSpPr>
        <p:spPr>
          <a:xfrm>
            <a:off x="221579" y="6416747"/>
            <a:ext cx="11743627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547" name="Straight Connector 152"/>
          <p:cNvSpPr/>
          <p:nvPr/>
        </p:nvSpPr>
        <p:spPr>
          <a:xfrm>
            <a:off x="222736" y="4105462"/>
            <a:ext cx="11743934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548" name="Text Box 24"/>
          <p:cNvSpPr txBox="1"/>
          <p:nvPr/>
        </p:nvSpPr>
        <p:spPr>
          <a:xfrm>
            <a:off x="11855406" y="5402878"/>
            <a:ext cx="135423" cy="276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25" tIns="45625" rIns="45625" bIns="45625">
            <a:spAutoFit/>
          </a:bodyPr>
          <a:lstStyle>
            <a:lvl1pPr algn="r" defTabSz="1828800">
              <a:defRPr sz="24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/>
              <a:t> </a:t>
            </a:r>
          </a:p>
        </p:txBody>
      </p:sp>
      <p:sp>
        <p:nvSpPr>
          <p:cNvPr id="549" name="Text Box 25"/>
          <p:cNvSpPr txBox="1"/>
          <p:nvPr/>
        </p:nvSpPr>
        <p:spPr>
          <a:xfrm>
            <a:off x="11833323" y="6151138"/>
            <a:ext cx="135423" cy="276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25" tIns="45625" rIns="45625" bIns="45625">
            <a:spAutoFit/>
          </a:bodyPr>
          <a:lstStyle>
            <a:lvl1pPr algn="r" defTabSz="1828800">
              <a:defRPr sz="24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/>
              <a:t> </a:t>
            </a:r>
          </a:p>
        </p:txBody>
      </p:sp>
      <p:sp>
        <p:nvSpPr>
          <p:cNvPr id="550" name="Text Box 99"/>
          <p:cNvSpPr txBox="1"/>
          <p:nvPr/>
        </p:nvSpPr>
        <p:spPr>
          <a:xfrm>
            <a:off x="11147496" y="5776816"/>
            <a:ext cx="821250" cy="276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25" tIns="45625" rIns="45625" bIns="45625" anchor="ctr">
            <a:spAutoFit/>
          </a:bodyPr>
          <a:lstStyle>
            <a:lvl1pPr algn="r" defTabSz="1828800">
              <a:defRPr sz="24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/>
              <a:t> </a:t>
            </a:r>
          </a:p>
        </p:txBody>
      </p:sp>
      <p:sp>
        <p:nvSpPr>
          <p:cNvPr id="551" name="Text Box 58"/>
          <p:cNvSpPr txBox="1"/>
          <p:nvPr/>
        </p:nvSpPr>
        <p:spPr>
          <a:xfrm>
            <a:off x="222736" y="6254405"/>
            <a:ext cx="6601762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ESA UNCLASSIFIED - For ESA Official Use Only</a:t>
            </a:r>
          </a:p>
        </p:txBody>
      </p:sp>
      <p:sp>
        <p:nvSpPr>
          <p:cNvPr id="552" name="Text Box 34"/>
          <p:cNvSpPr txBox="1"/>
          <p:nvPr/>
        </p:nvSpPr>
        <p:spPr>
          <a:xfrm>
            <a:off x="11873036" y="6242658"/>
            <a:ext cx="5770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1828800">
              <a:spcBef>
                <a:spcPts val="900"/>
              </a:spcBef>
              <a:defRPr sz="16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 </a:t>
            </a:r>
          </a:p>
        </p:txBody>
      </p:sp>
      <p:pic>
        <p:nvPicPr>
          <p:cNvPr id="553" name="Picture 62" descr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Picture 5" descr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1297" y="6577840"/>
            <a:ext cx="1637984" cy="10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Picture 45" descr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7" y="6466297"/>
            <a:ext cx="9936100" cy="4042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16013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564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Picture 93" descr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Picture 36" descr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7399"/>
            <a:ext cx="9936100" cy="404289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Title Text"/>
          <p:cNvSpPr txBox="1">
            <a:spLocks noGrp="1"/>
          </p:cNvSpPr>
          <p:nvPr>
            <p:ph type="title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 algn="just">
              <a:lnSpc>
                <a:spcPct val="100000"/>
              </a:lnSpc>
              <a:defRPr sz="3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68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295"/>
            <a:ext cx="11740342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0937963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EAR2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5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577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Picture 93" descr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Picture 36" descr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7399"/>
            <a:ext cx="9936100" cy="404289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81" name="Body Level One…"/>
          <p:cNvSpPr txBox="1">
            <a:spLocks noGrp="1"/>
          </p:cNvSpPr>
          <p:nvPr>
            <p:ph type="body" idx="1"/>
          </p:nvPr>
        </p:nvSpPr>
        <p:spPr>
          <a:xfrm>
            <a:off x="218405" y="887488"/>
            <a:ext cx="11740341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2" name="Straight Connector 4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856363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5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591" name="Picture 37" descr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Picture 93" descr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Picture 36" descr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47399"/>
            <a:ext cx="9936100" cy="404289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Rectangle 38"/>
          <p:cNvSpPr/>
          <p:nvPr/>
        </p:nvSpPr>
        <p:spPr>
          <a:xfrm>
            <a:off x="-1" y="42034"/>
            <a:ext cx="12200184" cy="6843743"/>
          </a:xfrm>
          <a:prstGeom prst="rect">
            <a:avLst/>
          </a:prstGeom>
          <a:solidFill>
            <a:srgbClr val="003249">
              <a:alpha val="80000"/>
            </a:srgbClr>
          </a:solidFill>
          <a:ln w="12700">
            <a:miter lim="400000"/>
          </a:ln>
        </p:spPr>
        <p:txBody>
          <a:bodyPr lIns="45625" tIns="45625" rIns="45625" bIns="45625" anchor="ctr"/>
          <a:lstStyle/>
          <a:p>
            <a:pPr defTabSz="914400">
              <a:defRPr sz="3600">
                <a:solidFill>
                  <a:srgbClr val="FEFFFF">
                    <a:alpha val="60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595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 algn="just">
              <a:lnSpc>
                <a:spcPct val="100000"/>
              </a:lnSpc>
              <a:defRPr sz="3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96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295"/>
            <a:ext cx="11740342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97" name="Picture 58" descr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Text Box 38"/>
          <p:cNvSpPr txBox="1"/>
          <p:nvPr/>
        </p:nvSpPr>
        <p:spPr>
          <a:xfrm>
            <a:off x="8188878" y="6241576"/>
            <a:ext cx="3743696" cy="1231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2" indent="610637" algn="r" defTabSz="914400">
              <a:spcBef>
                <a:spcPts val="45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800"/>
          </a:p>
        </p:txBody>
      </p:sp>
      <p:pic>
        <p:nvPicPr>
          <p:cNvPr id="599" name="Picture 5" descr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Straight Connector 61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601" name="Straight Connector 63"/>
          <p:cNvSpPr/>
          <p:nvPr/>
        </p:nvSpPr>
        <p:spPr>
          <a:xfrm>
            <a:off x="217808" y="887488"/>
            <a:ext cx="11743934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3608285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ARK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6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610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Picture 93" descr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Picture 36" descr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7399"/>
            <a:ext cx="9936100" cy="404289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 algn="just">
              <a:lnSpc>
                <a:spcPct val="100000"/>
              </a:lnSpc>
              <a:defRPr sz="3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14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295"/>
            <a:ext cx="11740342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342900" indent="-342900">
              <a:lnSpc>
                <a:spcPct val="119000"/>
              </a:lnSpc>
              <a:spcBef>
                <a:spcPts val="1200"/>
              </a:spcBef>
              <a:buClr>
                <a:srgbClr val="FEFFFF"/>
              </a:buClr>
              <a:buFontTx/>
              <a:buChar char="❑"/>
              <a:defRPr sz="24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1200"/>
              </a:spcBef>
              <a:buClr>
                <a:srgbClr val="FEFFFF"/>
              </a:buClr>
              <a:buSzTx/>
              <a:buFont typeface="Wingdings"/>
              <a:buNone/>
              <a:defRPr sz="24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59885" indent="-381000">
              <a:lnSpc>
                <a:spcPct val="119000"/>
              </a:lnSpc>
              <a:spcBef>
                <a:spcPts val="1200"/>
              </a:spcBef>
              <a:buClr>
                <a:srgbClr val="FEFFFF"/>
              </a:buClr>
              <a:buFontTx/>
              <a:defRPr sz="24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48108" indent="-381000">
              <a:lnSpc>
                <a:spcPct val="119000"/>
              </a:lnSpc>
              <a:spcBef>
                <a:spcPts val="1200"/>
              </a:spcBef>
              <a:buClr>
                <a:srgbClr val="FEFFFF"/>
              </a:buClr>
              <a:buFontTx/>
              <a:defRPr sz="24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36331" indent="-381000">
              <a:lnSpc>
                <a:spcPct val="119000"/>
              </a:lnSpc>
              <a:spcBef>
                <a:spcPts val="1200"/>
              </a:spcBef>
              <a:buClr>
                <a:srgbClr val="FEFFFF"/>
              </a:buClr>
              <a:buFontTx/>
              <a:defRPr sz="24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5" name="Straight Connector 30"/>
          <p:cNvSpPr/>
          <p:nvPr/>
        </p:nvSpPr>
        <p:spPr>
          <a:xfrm>
            <a:off x="217808" y="887488"/>
            <a:ext cx="11743934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826970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6CCC0-FCEC-4157-A5C4-644E9FAB5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0641"/>
            <a:ext cx="5181600" cy="48463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7DCE1-E1E1-40C6-89F8-3B21DB2F1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0641"/>
            <a:ext cx="5181600" cy="48463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9C3A6-7122-493D-8C2B-41B12313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4C0D6A4-E9F8-4BCB-87D0-E39310EE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058" y="236659"/>
            <a:ext cx="9539654" cy="530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DEACD1-0BC5-4965-85F8-DBF6433559E9}"/>
              </a:ext>
            </a:extLst>
          </p:cNvPr>
          <p:cNvSpPr/>
          <p:nvPr userDrawn="1"/>
        </p:nvSpPr>
        <p:spPr>
          <a:xfrm>
            <a:off x="0" y="901285"/>
            <a:ext cx="12192000" cy="2431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632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LEAR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6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624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Picture 93" descr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Picture 36" descr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7399"/>
            <a:ext cx="9936100" cy="404289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8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488"/>
            <a:ext cx="11740342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9" name="Straight Connector 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630" name="Straight Connector 8"/>
          <p:cNvSpPr/>
          <p:nvPr/>
        </p:nvSpPr>
        <p:spPr>
          <a:xfrm>
            <a:off x="217808" y="887488"/>
            <a:ext cx="11743934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6370509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VER1"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6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639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641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Picture 62" descr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" y="6455695"/>
            <a:ext cx="9936100" cy="404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Picture 169" descr="Picture 1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29"/>
            <a:ext cx="12199923" cy="6843743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Rectangle 4"/>
          <p:cNvSpPr/>
          <p:nvPr/>
        </p:nvSpPr>
        <p:spPr>
          <a:xfrm>
            <a:off x="-1" y="7128"/>
            <a:ext cx="12199923" cy="6843743"/>
          </a:xfrm>
          <a:prstGeom prst="rect">
            <a:avLst/>
          </a:prstGeom>
          <a:solidFill>
            <a:srgbClr val="003249">
              <a:alpha val="70000"/>
            </a:srgbClr>
          </a:solidFill>
          <a:ln w="12700">
            <a:miter lim="400000"/>
          </a:ln>
        </p:spPr>
        <p:txBody>
          <a:bodyPr lIns="45625" tIns="45625" rIns="45625" bIns="45625" anchor="ctr"/>
          <a:lstStyle/>
          <a:p>
            <a:pPr defTabSz="914400">
              <a:defRPr sz="36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6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3383" y="5254314"/>
            <a:ext cx="10605286" cy="380659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6" name="NAME YOUR PRESENTATION"/>
          <p:cNvSpPr txBox="1">
            <a:spLocks noGrp="1"/>
          </p:cNvSpPr>
          <p:nvPr>
            <p:ph type="title" hasCustomPrompt="1"/>
          </p:nvPr>
        </p:nvSpPr>
        <p:spPr>
          <a:xfrm>
            <a:off x="147397" y="3421846"/>
            <a:ext cx="10602919" cy="566220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NAME YOUR PRESENTATION</a:t>
            </a:r>
          </a:p>
        </p:txBody>
      </p:sp>
      <p:sp>
        <p:nvSpPr>
          <p:cNvPr id="647" name="Text Box 58"/>
          <p:cNvSpPr txBox="1"/>
          <p:nvPr/>
        </p:nvSpPr>
        <p:spPr>
          <a:xfrm>
            <a:off x="213036" y="6243294"/>
            <a:ext cx="6601762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ESA UNCLASSIFIED – For ESA Official Use Only</a:t>
            </a:r>
          </a:p>
        </p:txBody>
      </p:sp>
      <p:sp>
        <p:nvSpPr>
          <p:cNvPr id="648" name="Straight Connector 152"/>
          <p:cNvSpPr/>
          <p:nvPr/>
        </p:nvSpPr>
        <p:spPr>
          <a:xfrm>
            <a:off x="222736" y="4105462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649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Straight Connector 38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651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7984" cy="10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Picture 39" descr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" y="6452147"/>
            <a:ext cx="9936101" cy="4042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258831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LEAR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857" y="6213935"/>
            <a:ext cx="254878" cy="1384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900">
                <a:solidFill>
                  <a:srgbClr val="96969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661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8" name="Group 65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662" name="Picture 67" descr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Picture 68" descr="Picture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Picture 69" descr="Picture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Picture 70" descr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Picture 71" descr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7" name="Picture 72" descr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8" name="Picture 73" descr="Picture 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9" name="Picture 74" descr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0" name="Picture 75" descr="Picture 7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Picture 76" descr="Picture 7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Picture 77" descr="Picture 7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Picture 78" descr="Picture 7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Picture 79" descr="Picture 7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Picture 80" descr="Picture 8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Picture 81" descr="Picture 8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Picture 82" descr="Picture 8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8" name="Picture 83" descr="Picture 8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9" name="Picture 84" descr="Picture 8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0" name="Picture 85" descr="Picture 8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1" name="Picture 86" descr="Picture 8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2" name="Picture 87" descr="Picture 8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3" name="Picture 88" descr="Picture 8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4" name="Picture 89" descr="Picture 8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5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6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7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89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91" name="Body Level One…"/>
          <p:cNvSpPr txBox="1">
            <a:spLocks noGrp="1"/>
          </p:cNvSpPr>
          <p:nvPr>
            <p:ph type="body" idx="1"/>
          </p:nvPr>
        </p:nvSpPr>
        <p:spPr>
          <a:xfrm>
            <a:off x="252694" y="988894"/>
            <a:ext cx="11741264" cy="5326447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2" name="Straight Connector 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693" name="Straight Connector 8"/>
          <p:cNvSpPr/>
          <p:nvPr/>
        </p:nvSpPr>
        <p:spPr>
          <a:xfrm>
            <a:off x="217808" y="887488"/>
            <a:ext cx="11743934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4210726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LEAR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7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1876" y="6315340"/>
            <a:ext cx="339837" cy="18466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>
                <a:solidFill>
                  <a:srgbClr val="96969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702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9" name="Group 65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703" name="Picture 67" descr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4" name="Picture 68" descr="Picture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5" name="Picture 69" descr="Picture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6" name="Picture 70" descr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7" name="Picture 71" descr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8" name="Picture 72" descr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Picture 73" descr="Picture 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Picture 74" descr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1" name="Picture 75" descr="Picture 7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2" name="Picture 76" descr="Picture 7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3" name="Picture 77" descr="Picture 7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4" name="Picture 78" descr="Picture 7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5" name="Picture 79" descr="Picture 7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6" name="Picture 80" descr="Picture 8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7" name="Picture 81" descr="Picture 8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8" name="Picture 82" descr="Picture 8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9" name="Picture 83" descr="Picture 8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0" name="Picture 84" descr="Picture 8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1" name="Picture 85" descr="Picture 8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2" name="Picture 86" descr="Picture 8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3" name="Picture 87" descr="Picture 8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4" name="Picture 88" descr="Picture 8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5" name="Picture 89" descr="Picture 8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6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7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8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30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732" name="Body Level One…"/>
          <p:cNvSpPr txBox="1">
            <a:spLocks noGrp="1"/>
          </p:cNvSpPr>
          <p:nvPr>
            <p:ph type="body" idx="1"/>
          </p:nvPr>
        </p:nvSpPr>
        <p:spPr>
          <a:xfrm>
            <a:off x="252694" y="988894"/>
            <a:ext cx="11741264" cy="5326447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3" name="Straight Connector 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734" name="Straight Connector 8"/>
          <p:cNvSpPr/>
          <p:nvPr/>
        </p:nvSpPr>
        <p:spPr>
          <a:xfrm>
            <a:off x="217808" y="887488"/>
            <a:ext cx="11743934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8760846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EAR3 copy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pic>
        <p:nvPicPr>
          <p:cNvPr id="742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9" name="Group 65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743" name="Picture 67" descr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Picture 68" descr="Picture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Picture 69" descr="Picture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6" name="Picture 70" descr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7" name="Picture 71" descr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8" name="Picture 72" descr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9" name="Picture 73" descr="Picture 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0" name="Picture 74" descr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1" name="Picture 75" descr="Picture 7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2" name="Picture 76" descr="Picture 7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3" name="Picture 77" descr="Picture 7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4" name="Picture 78" descr="Picture 7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5" name="Picture 79" descr="Picture 7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6" name="Picture 80" descr="Picture 8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7" name="Picture 81" descr="Picture 8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8" name="Picture 82" descr="Picture 8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9" name="Picture 83" descr="Picture 8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0" name="Picture 84" descr="Picture 8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1" name="Picture 85" descr="Picture 8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2" name="Picture 86" descr="Picture 8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3" name="Picture 87" descr="Picture 8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4" name="Picture 88" descr="Picture 8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5" name="Picture 89" descr="Picture 8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6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70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771" name="Straight Connector 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7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83200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1 copy 2"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15"/>
            <a:ext cx="12192001" cy="6854430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7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782" name="Picture 36" descr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784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1" name="Group 40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785" name="Picture 41" descr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Picture 42" descr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Picture 43" descr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Picture 44" descr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9" name="Picture 45" descr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0" name="Picture 46" descr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1" name="Picture 47" descr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2" name="Picture 48" descr="Pictur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3" name="Picture 49" descr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4" name="Picture 50" descr="Picture 5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5" name="Picture 51" descr="Picture 5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6" name="Picture 52" descr="Picture 5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7" name="Picture 53" descr="Picture 5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Picture 54" descr="Picture 5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Picture 55" descr="Picture 5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56" descr="Picture 5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Picture 57" descr="Picture 5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Picture 58" descr="Picture 5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Picture 59" descr="Picture 5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Picture 60" descr="Picture 6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5" name="Picture 61" descr="Picture 6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Picture 88" descr="Picture 8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Picture 90" descr="Picture 9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Picture 91" descr="Picture 9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9" name="Picture 92" descr="Picture 9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0" name="Picture 93" descr="Picture 93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3383" y="5254314"/>
            <a:ext cx="10605286" cy="380659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3" name="Text Box 58"/>
          <p:cNvSpPr txBox="1"/>
          <p:nvPr/>
        </p:nvSpPr>
        <p:spPr>
          <a:xfrm>
            <a:off x="213036" y="6243294"/>
            <a:ext cx="6601762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ESA UNCLASSIFIED - For ESA Official Use Only</a:t>
            </a:r>
          </a:p>
        </p:txBody>
      </p:sp>
      <p:pic>
        <p:nvPicPr>
          <p:cNvPr id="814" name="Picture 37" descr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815" name="Straight Connector 38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816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297" y="6577840"/>
            <a:ext cx="1637984" cy="10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3" name="Group 41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817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8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9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0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1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2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3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4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5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6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7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8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9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0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1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7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8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0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1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2" name="Picture 95" descr="Picture 95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4" name="NAME YOUR PRESENTATION"/>
          <p:cNvSpPr txBox="1">
            <a:spLocks noGrp="1"/>
          </p:cNvSpPr>
          <p:nvPr>
            <p:ph type="title" hasCustomPrompt="1"/>
          </p:nvPr>
        </p:nvSpPr>
        <p:spPr>
          <a:xfrm>
            <a:off x="147397" y="3351749"/>
            <a:ext cx="11785179" cy="706415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4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NAME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2972955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053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Text Box 38"/>
          <p:cNvSpPr txBox="1"/>
          <p:nvPr/>
        </p:nvSpPr>
        <p:spPr>
          <a:xfrm>
            <a:off x="220800" y="6168563"/>
            <a:ext cx="2407710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2438400">
              <a:spcBef>
                <a:spcPts val="1200"/>
              </a:spcBef>
              <a:defRPr sz="2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000"/>
              <a:t>ESA UNCLASSIFIED - For Official Use</a:t>
            </a:r>
          </a:p>
        </p:txBody>
      </p:sp>
      <p:pic>
        <p:nvPicPr>
          <p:cNvPr id="852" name="Picture 34" descr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486" y="-304281"/>
            <a:ext cx="2443820" cy="1534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242" y="6526331"/>
            <a:ext cx="2184001" cy="139201"/>
          </a:xfrm>
          <a:prstGeom prst="rect">
            <a:avLst/>
          </a:prstGeom>
          <a:ln w="12700">
            <a:miter lim="400000"/>
          </a:ln>
        </p:spPr>
      </p:pic>
      <p:sp>
        <p:nvSpPr>
          <p:cNvPr id="854" name="Title Text"/>
          <p:cNvSpPr txBox="1">
            <a:spLocks noGrp="1"/>
          </p:cNvSpPr>
          <p:nvPr>
            <p:ph type="title"/>
          </p:nvPr>
        </p:nvSpPr>
        <p:spPr>
          <a:xfrm>
            <a:off x="190781" y="198867"/>
            <a:ext cx="9566462" cy="574517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lnSpc>
                <a:spcPct val="100000"/>
              </a:lnSpc>
              <a:defRPr sz="2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855" name="Body Level One…"/>
          <p:cNvSpPr txBox="1">
            <a:spLocks noGrp="1"/>
          </p:cNvSpPr>
          <p:nvPr>
            <p:ph type="body" idx="1"/>
          </p:nvPr>
        </p:nvSpPr>
        <p:spPr>
          <a:xfrm>
            <a:off x="230400" y="969600"/>
            <a:ext cx="11664001" cy="5097601"/>
          </a:xfrm>
          <a:prstGeom prst="rect">
            <a:avLst/>
          </a:prstGeom>
        </p:spPr>
        <p:txBody>
          <a:bodyPr lIns="121919" tIns="121919" rIns="121919" bIns="121919"/>
          <a:lstStyle>
            <a:lvl1pPr marL="285750" indent="-457200" defTabSz="1219200">
              <a:lnSpc>
                <a:spcPct val="119000"/>
              </a:lnSpc>
              <a:spcBef>
                <a:spcPts val="550"/>
              </a:spcBef>
              <a:buFontTx/>
              <a:buChar char="➢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21520" indent="-540545" defTabSz="1219200">
              <a:lnSpc>
                <a:spcPct val="119000"/>
              </a:lnSpc>
              <a:spcBef>
                <a:spcPts val="550"/>
              </a:spcBef>
              <a:buFontTx/>
              <a:buChar char="➢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87413" indent="-526257" defTabSz="1219200">
              <a:lnSpc>
                <a:spcPct val="119000"/>
              </a:lnSpc>
              <a:spcBef>
                <a:spcPts val="550"/>
              </a:spcBef>
              <a:buFontTx/>
              <a:buChar char="➢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77120" indent="-540545" defTabSz="1219200">
              <a:lnSpc>
                <a:spcPct val="119000"/>
              </a:lnSpc>
              <a:spcBef>
                <a:spcPts val="550"/>
              </a:spcBef>
              <a:buFontTx/>
              <a:buChar char="➢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259682" indent="-542925" defTabSz="1219200">
              <a:lnSpc>
                <a:spcPct val="119000"/>
              </a:lnSpc>
              <a:spcBef>
                <a:spcPts val="550"/>
              </a:spcBef>
              <a:buFontTx/>
              <a:buChar char="➢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44" y="6566938"/>
            <a:ext cx="8907202" cy="130532"/>
          </a:xfrm>
          <a:prstGeom prst="rect">
            <a:avLst/>
          </a:prstGeom>
          <a:ln w="12700">
            <a:miter lim="400000"/>
          </a:ln>
        </p:spPr>
      </p:pic>
      <p:sp>
        <p:nvSpPr>
          <p:cNvPr id="8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40938" y="6110131"/>
            <a:ext cx="696663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99637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8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866" name="Picture 37" descr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3" name="Group 65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867" name="Picture 67" descr="Pictur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Picture 68" descr="Picture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Picture 69" descr="Picture 6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Picture 70" descr="Picture 7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1" name="Picture 71" descr="Picture 7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2" name="Picture 72" descr="Picture 7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3" name="Picture 73" descr="Picture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4" name="Picture 74" descr="Picture 7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5" name="Picture 75" descr="Picture 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6" name="Picture 76" descr="Picture 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7" name="Picture 77" descr="Picture 7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8" name="Picture 78" descr="Picture 7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9" name="Picture 79" descr="Picture 7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0" name="Picture 80" descr="Picture 8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1" name="Picture 81" descr="Picture 8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2" name="Picture 82" descr="Picture 8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3" name="Picture 83" descr="Picture 8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4" name="Picture 84" descr="Picture 8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5" name="Picture 85" descr="Picture 8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6" name="Picture 86" descr="Picture 8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7" name="Picture 87" descr="Picture 8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8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9" name="Picture 89" descr="Picture 89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0" name="Picture 90" descr="Picture 9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1" name="Picture 91" descr="Picture 9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2" name="Picture 92" descr="Picture 9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94" name="Picture 93" descr="Picture 9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95" name="Picture 36" descr="Picture 3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611" y="7129"/>
            <a:ext cx="12166654" cy="6843743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Rectangle 38"/>
          <p:cNvSpPr/>
          <p:nvPr/>
        </p:nvSpPr>
        <p:spPr>
          <a:xfrm>
            <a:off x="-2" y="7129"/>
            <a:ext cx="12199923" cy="6843743"/>
          </a:xfrm>
          <a:prstGeom prst="rect">
            <a:avLst/>
          </a:prstGeom>
          <a:solidFill>
            <a:srgbClr val="003249">
              <a:alpha val="60000"/>
            </a:srgbClr>
          </a:solidFill>
          <a:ln w="12700">
            <a:miter lim="400000"/>
          </a:ln>
        </p:spPr>
        <p:txBody>
          <a:bodyPr lIns="45625" tIns="45625" rIns="45625" bIns="45625" anchor="ctr"/>
          <a:lstStyle/>
          <a:p>
            <a:pPr defTabSz="914400">
              <a:defRPr sz="3600">
                <a:solidFill>
                  <a:srgbClr val="FEFFFF">
                    <a:alpha val="60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89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 algn="just">
              <a:lnSpc>
                <a:spcPct val="100000"/>
              </a:lnSpc>
              <a:defRPr sz="3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898" name="Picture 58" descr="Picture 5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899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295"/>
            <a:ext cx="11771306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0" name="Text Box 38"/>
          <p:cNvSpPr txBox="1"/>
          <p:nvPr/>
        </p:nvSpPr>
        <p:spPr>
          <a:xfrm>
            <a:off x="8188878" y="6241576"/>
            <a:ext cx="3743696" cy="1231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2" indent="610637" algn="r" defTabSz="914400">
              <a:spcBef>
                <a:spcPts val="45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800"/>
          </a:p>
        </p:txBody>
      </p:sp>
      <p:sp>
        <p:nvSpPr>
          <p:cNvPr id="901" name="Straight Connector 35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902" name="Straight Connector 63"/>
          <p:cNvSpPr/>
          <p:nvPr/>
        </p:nvSpPr>
        <p:spPr>
          <a:xfrm>
            <a:off x="217808" y="887488"/>
            <a:ext cx="11743934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903" name="Picture 5" descr="Picture 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0" name="Group 64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904" name="Picture 65" descr="Picture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5" name="Picture 66" descr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6" name="Picture 67" descr="Picture 6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7" name="Picture 68" descr="Picture 6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8" name="Picture 69" descr="Picture 6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9" name="Picture 70" descr="Picture 7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0" name="Picture 71" descr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1" name="Picture 72" descr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2" name="Picture 73" descr="Picture 7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3" name="Picture 74" descr="Picture 7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4" name="Picture 75" descr="Picture 7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5" name="Picture 76" descr="Picture 7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6" name="Picture 77" descr="Picture 7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Picture 78" descr="Picture 7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Picture 79" descr="Picture 7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Picture 80" descr="Picture 8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Picture 81" descr="Picture 8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Picture 82" descr="Picture 8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2" name="Picture 83" descr="Picture 8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3" name="Picture 84" descr="Picture 8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4" name="Picture 85" descr="Picture 8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5" name="Picture 86" descr="Picture 8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6" name="Picture 87" descr="Picture 87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7" name="Picture 88" descr="Picture 8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8" name="Picture 89" descr="Picture 89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9" name="Picture 90" descr="Picture 90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4035311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9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939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6" name="Group 65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940" name="Picture 67" descr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1" name="Picture 68" descr="Picture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2" name="Picture 69" descr="Picture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3" name="Picture 70" descr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4" name="Picture 71" descr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5" name="Picture 72" descr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6" name="Picture 73" descr="Picture 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7" name="Picture 74" descr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8" name="Picture 75" descr="Picture 7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9" name="Picture 76" descr="Picture 7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0" name="Picture 77" descr="Picture 7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1" name="Picture 78" descr="Picture 7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2" name="Picture 79" descr="Picture 7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3" name="Picture 80" descr="Picture 8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4" name="Picture 81" descr="Picture 8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5" name="Picture 82" descr="Picture 8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6" name="Picture 83" descr="Picture 8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7" name="Picture 84" descr="Picture 8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8" name="Picture 85" descr="Picture 8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9" name="Picture 86" descr="Picture 8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0" name="Picture 87" descr="Picture 8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1" name="Picture 88" descr="Picture 8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2" name="Picture 89" descr="Picture 8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3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4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5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67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968" name="Title Text"/>
          <p:cNvSpPr txBox="1">
            <a:spLocks noGrp="1"/>
          </p:cNvSpPr>
          <p:nvPr>
            <p:ph type="title"/>
          </p:nvPr>
        </p:nvSpPr>
        <p:spPr>
          <a:xfrm>
            <a:off x="1524990" y="1574834"/>
            <a:ext cx="9149942" cy="1934962"/>
          </a:xfrm>
          <a:prstGeom prst="rect">
            <a:avLst/>
          </a:prstGeom>
        </p:spPr>
        <p:txBody>
          <a:bodyPr lIns="91249" tIns="91249" rIns="91249" bIns="91249" anchor="b"/>
          <a:lstStyle>
            <a:lvl1pPr algn="ctr">
              <a:lnSpc>
                <a:spcPct val="100000"/>
              </a:lnSpc>
              <a:defRPr sz="6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990" y="3601678"/>
            <a:ext cx="9149942" cy="1652320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 algn="ctr">
              <a:lnSpc>
                <a:spcPct val="119000"/>
              </a:lnSpc>
              <a:spcBef>
                <a:spcPts val="550"/>
              </a:spcBef>
              <a:buSzTx/>
              <a:buFontTx/>
              <a:buNone/>
              <a:defRPr sz="24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ctr">
              <a:lnSpc>
                <a:spcPct val="119000"/>
              </a:lnSpc>
              <a:spcBef>
                <a:spcPts val="550"/>
              </a:spcBef>
              <a:buSzTx/>
              <a:buFontTx/>
              <a:buNone/>
              <a:defRPr sz="24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457200" algn="ctr">
              <a:lnSpc>
                <a:spcPct val="119000"/>
              </a:lnSpc>
              <a:spcBef>
                <a:spcPts val="550"/>
              </a:spcBef>
              <a:buSzTx/>
              <a:buFontTx/>
              <a:buNone/>
              <a:defRPr sz="24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685800" algn="ctr">
              <a:lnSpc>
                <a:spcPct val="119000"/>
              </a:lnSpc>
              <a:spcBef>
                <a:spcPts val="550"/>
              </a:spcBef>
              <a:buSzTx/>
              <a:buFontTx/>
              <a:buNone/>
              <a:defRPr sz="24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914400" algn="ctr">
              <a:lnSpc>
                <a:spcPct val="119000"/>
              </a:lnSpc>
              <a:spcBef>
                <a:spcPts val="550"/>
              </a:spcBef>
              <a:buSzTx/>
              <a:buFontTx/>
              <a:buNone/>
              <a:defRPr sz="24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5856527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ARK1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Rectangle 6"/>
          <p:cNvSpPr/>
          <p:nvPr/>
        </p:nvSpPr>
        <p:spPr>
          <a:xfrm>
            <a:off x="-6567" y="-3"/>
            <a:ext cx="12198567" cy="6858003"/>
          </a:xfrm>
          <a:prstGeom prst="rect">
            <a:avLst/>
          </a:prstGeom>
          <a:solidFill>
            <a:srgbClr val="003249"/>
          </a:soli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48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pic>
        <p:nvPicPr>
          <p:cNvPr id="97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245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05939" y="6201716"/>
            <a:ext cx="676467" cy="36933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979" name="Picture 63" descr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9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980" name="Straight Connector 64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tIns="45720" bIns="45720"/>
          <a:lstStyle/>
          <a:p>
            <a:pPr algn="l" defTabSz="914400">
              <a:defRPr sz="48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grpSp>
        <p:nvGrpSpPr>
          <p:cNvPr id="1006" name="Group 122"/>
          <p:cNvGrpSpPr/>
          <p:nvPr/>
        </p:nvGrpSpPr>
        <p:grpSpPr>
          <a:xfrm>
            <a:off x="226688" y="6572055"/>
            <a:ext cx="9280922" cy="144115"/>
            <a:chOff x="0" y="0"/>
            <a:chExt cx="18561842" cy="288228"/>
          </a:xfrm>
        </p:grpSpPr>
        <p:pic>
          <p:nvPicPr>
            <p:cNvPr id="981" name="Picture 123" descr="Picture 1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2" name="Picture 124" descr="Picture 1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823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3" name="Picture 125" descr="Picture 1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50628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4" name="Picture 126" descr="Picture 1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7515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5" name="Picture 127" descr="Picture 1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0839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6" name="Picture 128" descr="Picture 1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7559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7" name="Picture 129" descr="Picture 1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8395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8" name="Picture 130" descr="Picture 1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36508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9" name="Picture 131" descr="Picture 1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22863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0" name="Picture 132" descr="Picture 13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60578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1" name="Picture 133" descr="Picture 13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4611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2" name="Picture 134" descr="Picture 13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83837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3" name="Picture 135" descr="Picture 1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2155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4" name="Picture 136" descr="Picture 1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159267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5" name="Picture 137" descr="Picture 13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900173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6" name="Picture 138" descr="Picture 13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647991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7" name="Picture 139" descr="Picture 13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40272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8" name="Picture 140" descr="Picture 140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13698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9" name="Picture 141" descr="Picture 14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881342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0" name="Picture 142" descr="Picture 14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2629157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1" name="Picture 143" descr="Picture 143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106245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2" name="Picture 144" descr="Picture 144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5581718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3" name="Picture 145" descr="Picture 145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129842" y="2613"/>
              <a:ext cx="432001" cy="285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4" name="Picture 146" descr="Picture 14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6657730" y="227"/>
              <a:ext cx="432001" cy="28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5" name="Picture 147" descr="Picture 147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7402804" y="916"/>
              <a:ext cx="434569" cy="287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07" name="Picture 35" descr="Picture 35"/>
          <p:cNvPicPr>
            <a:picLocks noChangeAspect="1"/>
          </p:cNvPicPr>
          <p:nvPr/>
        </p:nvPicPr>
        <p:blipFill>
          <a:blip r:embed="rId29"/>
          <a:srcRect t="7695" b="794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8" name="Rectangle 38"/>
          <p:cNvSpPr/>
          <p:nvPr/>
        </p:nvSpPr>
        <p:spPr>
          <a:xfrm>
            <a:off x="0" y="0"/>
            <a:ext cx="12198566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4800">
                <a:solidFill>
                  <a:srgbClr val="FEFFFF">
                    <a:alpha val="60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1009" name="Straight Connector 60"/>
          <p:cNvSpPr/>
          <p:nvPr/>
        </p:nvSpPr>
        <p:spPr>
          <a:xfrm>
            <a:off x="218262" y="882193"/>
            <a:ext cx="117684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tIns="45720" bIns="45720"/>
          <a:lstStyle/>
          <a:p>
            <a:pPr algn="l" defTabSz="914400">
              <a:defRPr sz="48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101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8261" y="157324"/>
            <a:ext cx="10113229" cy="5539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1011" name="Picture 58" descr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9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Text Box 38"/>
          <p:cNvSpPr txBox="1"/>
          <p:nvPr/>
        </p:nvSpPr>
        <p:spPr>
          <a:xfrm>
            <a:off x="8205939" y="6247436"/>
            <a:ext cx="3751496" cy="1231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2" algn="r" defTabSz="914400">
              <a:spcBef>
                <a:spcPts val="45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800"/>
          </a:p>
        </p:txBody>
      </p:sp>
      <p:sp>
        <p:nvSpPr>
          <p:cNvPr id="1013" name="Straight Connector 64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tIns="45720" bIns="45720"/>
          <a:lstStyle/>
          <a:p>
            <a:pPr algn="l" defTabSz="914400">
              <a:defRPr sz="48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101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18262" y="888004"/>
            <a:ext cx="11763663" cy="552915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indent="-1143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42900" indent="1143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42900" indent="3429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2900" indent="5715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Click to 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015" name="Picture 39" descr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245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1" name="Group 2"/>
          <p:cNvGrpSpPr/>
          <p:nvPr/>
        </p:nvGrpSpPr>
        <p:grpSpPr>
          <a:xfrm>
            <a:off x="226688" y="6572055"/>
            <a:ext cx="9280922" cy="144115"/>
            <a:chOff x="0" y="0"/>
            <a:chExt cx="18561842" cy="288228"/>
          </a:xfrm>
        </p:grpSpPr>
        <p:pic>
          <p:nvPicPr>
            <p:cNvPr id="1016" name="Picture 148" descr="Picture 1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7" name="Picture 149" descr="Picture 1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823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8" name="Picture 150" descr="Picture 1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50628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9" name="Picture 151" descr="Picture 1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7515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0" name="Picture 152" descr="Picture 1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0839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1" name="Picture 153" descr="Picture 15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7559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2" name="Picture 154" descr="Picture 15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8395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3" name="Picture 155" descr="Picture 1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36508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4" name="Picture 156" descr="Picture 15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22863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5" name="Picture 157" descr="Picture 15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60578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6" name="Picture 158" descr="Picture 15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4611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7" name="Picture 159" descr="Picture 15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83837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8" name="Picture 160" descr="Picture 1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2155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9" name="Picture 161" descr="Picture 16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159267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0" name="Picture 162" descr="Picture 16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900173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1" name="Picture 163" descr="Picture 16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647991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2" name="Picture 164" descr="Picture 16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40272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3" name="Picture 165" descr="Picture 16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136986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4" name="Picture 166" descr="Picture 16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881342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5" name="Picture 167" descr="Picture 16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2629157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6" name="Picture 168" descr="Picture 16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106245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7" name="Picture 169" descr="Picture 16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5581718" y="0"/>
              <a:ext cx="435955" cy="28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8" name="Picture 176" descr="Picture 17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129842" y="2613"/>
              <a:ext cx="432001" cy="285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9" name="Picture 177" descr="Picture 17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6657730" y="227"/>
              <a:ext cx="432001" cy="28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0" name="Picture 178" descr="Picture 178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7402804" y="916"/>
              <a:ext cx="434569" cy="287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42" name="TextBox 36"/>
          <p:cNvSpPr txBox="1"/>
          <p:nvPr/>
        </p:nvSpPr>
        <p:spPr>
          <a:xfrm>
            <a:off x="9963737" y="6399032"/>
            <a:ext cx="214353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 algn="l" defTabSz="1828800">
              <a:defRPr sz="1600">
                <a:solidFill>
                  <a:srgbClr val="8096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ESA UNCLASSIFIED – Limited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5301480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888A9-5EB2-49C9-B4BB-F9AC5A3D0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39433"/>
            <a:ext cx="5157787" cy="5157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CEA92-F78E-4222-A9A6-70130C4CD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54896"/>
            <a:ext cx="5157787" cy="42347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ECB72-5EAE-4D33-B864-E7E69A114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347057"/>
            <a:ext cx="5183188" cy="5157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865C0E-4296-4BFB-A9F4-F83A526655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52560"/>
            <a:ext cx="5183188" cy="4237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1FCE2-6A26-4109-8DE6-F11C9C78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F26C40-ABD0-4340-9592-6C99C3CC5F3F}"/>
              </a:ext>
            </a:extLst>
          </p:cNvPr>
          <p:cNvSpPr/>
          <p:nvPr userDrawn="1"/>
        </p:nvSpPr>
        <p:spPr>
          <a:xfrm>
            <a:off x="0" y="901285"/>
            <a:ext cx="12192000" cy="2431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76B141-D6C9-488F-AF72-E947FBB4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058" y="236659"/>
            <a:ext cx="9539654" cy="530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979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1 copy 1"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10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051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05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0" name="Group 40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1054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5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6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7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8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9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0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1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2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3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4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5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6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7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8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9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0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1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2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3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4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5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6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7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8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9" name="Picture 93" descr="Picture 9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81" name="Picture 169" descr="Picture 16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7129"/>
            <a:ext cx="12199923" cy="6843743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Rectangle 4"/>
          <p:cNvSpPr/>
          <p:nvPr/>
        </p:nvSpPr>
        <p:spPr>
          <a:xfrm>
            <a:off x="-1" y="7128"/>
            <a:ext cx="12199923" cy="6843743"/>
          </a:xfrm>
          <a:prstGeom prst="rect">
            <a:avLst/>
          </a:prstGeom>
          <a:solidFill>
            <a:srgbClr val="003249">
              <a:alpha val="70000"/>
            </a:srgbClr>
          </a:solidFill>
          <a:ln w="12700">
            <a:miter lim="400000"/>
          </a:ln>
        </p:spPr>
        <p:txBody>
          <a:bodyPr lIns="45625" tIns="45625" rIns="45625" bIns="45625" anchor="ctr"/>
          <a:lstStyle/>
          <a:p>
            <a:pPr defTabSz="914400">
              <a:defRPr sz="36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10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3383" y="5254314"/>
            <a:ext cx="10605286" cy="380659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4" name="NAME YOUR PRESENTATION"/>
          <p:cNvSpPr txBox="1">
            <a:spLocks noGrp="1"/>
          </p:cNvSpPr>
          <p:nvPr>
            <p:ph type="title" hasCustomPrompt="1"/>
          </p:nvPr>
        </p:nvSpPr>
        <p:spPr>
          <a:xfrm>
            <a:off x="147397" y="3351749"/>
            <a:ext cx="11785179" cy="706415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4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NAME YOUR PRESENTATION</a:t>
            </a:r>
          </a:p>
        </p:txBody>
      </p:sp>
      <p:sp>
        <p:nvSpPr>
          <p:cNvPr id="1085" name="Text Box 58"/>
          <p:cNvSpPr txBox="1"/>
          <p:nvPr/>
        </p:nvSpPr>
        <p:spPr>
          <a:xfrm>
            <a:off x="213036" y="6243294"/>
            <a:ext cx="6601762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ESA UNCLASSIFIED - For ESA Official Use Only</a:t>
            </a:r>
          </a:p>
        </p:txBody>
      </p:sp>
      <p:pic>
        <p:nvPicPr>
          <p:cNvPr id="1086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087" name="Straight Connector 38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08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7984" cy="10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5" name="Group 41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1089" name="Picture 42" descr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0" name="Picture 43" descr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1" name="Picture 44" descr="Picture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2" name="Picture 45" descr="Picture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3" name="Picture 46" descr="Picture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4" name="Picture 47" descr="Picture 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5" name="Picture 48" descr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6" name="Picture 49" descr="Picture 4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7" name="Picture 50" descr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8" name="Picture 51" descr="Picture 5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9" name="Picture 52" descr="Picture 5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0" name="Picture 53" descr="Picture 5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1" name="Picture 54" descr="Picture 5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2" name="Picture 55" descr="Picture 5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3" name="Picture 56" descr="Picture 5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4" name="Picture 57" descr="Picture 5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5" name="Picture 58" descr="Picture 58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6" name="Picture 59" descr="Picture 5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7" name="Picture 60" descr="Picture 6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8" name="Picture 61" descr="Picture 6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9" name="Picture 88" descr="Picture 8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0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1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2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3" name="Picture 94" descr="Picture 94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4" name="Picture 95" descr="Picture 95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327171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LEAR1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1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124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2" name="Group 68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1126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7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8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9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0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1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2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3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4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5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6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7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8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9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0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1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2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3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4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5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6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7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8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9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0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1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53" name="Rectangle 37"/>
          <p:cNvSpPr/>
          <p:nvPr/>
        </p:nvSpPr>
        <p:spPr>
          <a:xfrm>
            <a:off x="-1" y="7128"/>
            <a:ext cx="12199923" cy="880359"/>
          </a:xfrm>
          <a:prstGeom prst="rect">
            <a:avLst/>
          </a:prstGeom>
          <a:solidFill>
            <a:srgbClr val="003249"/>
          </a:solidFill>
          <a:ln w="12700">
            <a:miter lim="400000"/>
          </a:ln>
        </p:spPr>
        <p:txBody>
          <a:bodyPr lIns="45625" tIns="45625" rIns="45625" bIns="45625" anchor="ctr"/>
          <a:lstStyle/>
          <a:p>
            <a:pPr defTabSz="914400">
              <a:defRPr sz="24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154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55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91111"/>
            <a:ext cx="11740342" cy="5313302"/>
          </a:xfrm>
          <a:prstGeom prst="rect">
            <a:avLst/>
          </a:prstGeom>
        </p:spPr>
        <p:txBody>
          <a:bodyPr lIns="91249" tIns="91249" rIns="91249" bIns="91249"/>
          <a:lstStyle>
            <a:lvl1pPr marL="285750" indent="-285750">
              <a:lnSpc>
                <a:spcPct val="119000"/>
              </a:lnSpc>
              <a:spcBef>
                <a:spcPts val="400"/>
              </a:spcBef>
              <a:buClr>
                <a:srgbClr val="8197A6"/>
              </a:buClr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76413" indent="-285750">
              <a:lnSpc>
                <a:spcPct val="119000"/>
              </a:lnSpc>
              <a:spcBef>
                <a:spcPts val="400"/>
              </a:spcBef>
              <a:buClr>
                <a:srgbClr val="8197A6"/>
              </a:buClr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64635" indent="-285750">
              <a:lnSpc>
                <a:spcPct val="119000"/>
              </a:lnSpc>
              <a:spcBef>
                <a:spcPts val="400"/>
              </a:spcBef>
              <a:buClr>
                <a:srgbClr val="8197A6"/>
              </a:buClr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Clr>
                <a:srgbClr val="8197A6"/>
              </a:buClr>
              <a:buSz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Clr>
                <a:srgbClr val="8197A6"/>
              </a:buClr>
              <a:buSz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56" name="Picture 8" descr="Picture 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157" name="Straight Connector 9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796333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LEAR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1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857" y="6213935"/>
            <a:ext cx="254878" cy="1384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900">
                <a:solidFill>
                  <a:srgbClr val="96969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166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7" name="Picture 93" descr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168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69" name="Body Level One…"/>
          <p:cNvSpPr txBox="1">
            <a:spLocks noGrp="1"/>
          </p:cNvSpPr>
          <p:nvPr>
            <p:ph type="body" idx="1"/>
          </p:nvPr>
        </p:nvSpPr>
        <p:spPr>
          <a:xfrm>
            <a:off x="252694" y="988894"/>
            <a:ext cx="11741264" cy="5326447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0" name="Straight Connector 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1171" name="Straight Connector 8"/>
          <p:cNvSpPr/>
          <p:nvPr/>
        </p:nvSpPr>
        <p:spPr>
          <a:xfrm>
            <a:off x="217808" y="887488"/>
            <a:ext cx="11743934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17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44" y="6566938"/>
            <a:ext cx="8907202" cy="1305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4477498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LEAR3 copy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pic>
        <p:nvPicPr>
          <p:cNvPr id="1180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1" name="Picture 93" descr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09" y="-208327"/>
            <a:ext cx="2090845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182" name="Straight Connector 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18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44" y="6566938"/>
            <a:ext cx="8907202" cy="130532"/>
          </a:xfrm>
          <a:prstGeom prst="rect">
            <a:avLst/>
          </a:prstGeom>
          <a:ln w="12700">
            <a:miter lim="400000"/>
          </a:ln>
        </p:spPr>
      </p:pic>
      <p:sp>
        <p:nvSpPr>
          <p:cNvPr id="1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141205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LEAR1"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1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193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194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grpSp>
        <p:nvGrpSpPr>
          <p:cNvPr id="1221" name="Group 39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1195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6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7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8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9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0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1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2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3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4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5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6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7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8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9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0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1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2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3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4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5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6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7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8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9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0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22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sp>
        <p:nvSpPr>
          <p:cNvPr id="1223" name="Rectangle 37"/>
          <p:cNvSpPr/>
          <p:nvPr/>
        </p:nvSpPr>
        <p:spPr>
          <a:xfrm>
            <a:off x="-1" y="7130"/>
            <a:ext cx="12199923" cy="880359"/>
          </a:xfrm>
          <a:prstGeom prst="rect">
            <a:avLst/>
          </a:prstGeom>
          <a:solidFill>
            <a:srgbClr val="003249"/>
          </a:solidFill>
          <a:ln w="12700">
            <a:miter lim="400000"/>
          </a:ln>
        </p:spPr>
        <p:txBody>
          <a:bodyPr lIns="45625" tIns="45625" rIns="45625" bIns="45625" anchor="ctr"/>
          <a:lstStyle/>
          <a:p>
            <a:pPr defTabSz="914400">
              <a:defRPr sz="24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24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25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491"/>
            <a:ext cx="11740341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2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1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227" name="Straight Connector 9"/>
          <p:cNvSpPr/>
          <p:nvPr/>
        </p:nvSpPr>
        <p:spPr>
          <a:xfrm>
            <a:off x="220976" y="6416747"/>
            <a:ext cx="11711601" cy="1"/>
          </a:xfrm>
          <a:prstGeom prst="line">
            <a:avLst/>
          </a:prstGeom>
          <a:ln w="12700">
            <a:solidFill>
              <a:srgbClr val="003249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0511998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6"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1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236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237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grpSp>
        <p:nvGrpSpPr>
          <p:cNvPr id="1264" name="Group 39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1238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9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0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1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2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3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4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5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6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7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8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9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0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1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2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3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4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5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6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7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8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9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0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1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2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3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65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217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sp>
        <p:nvSpPr>
          <p:cNvPr id="126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67" name="Body Level One…"/>
          <p:cNvSpPr txBox="1">
            <a:spLocks noGrp="1"/>
          </p:cNvSpPr>
          <p:nvPr>
            <p:ph type="body" idx="1"/>
          </p:nvPr>
        </p:nvSpPr>
        <p:spPr>
          <a:xfrm>
            <a:off x="218405" y="887295"/>
            <a:ext cx="11740341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5580689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1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276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277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27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5" name="Group 40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1279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0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1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2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3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4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5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6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7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8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9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0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1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2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3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4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5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6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7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8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9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0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1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2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3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4" name="Picture 93" descr="Picture 9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06" name="Lisa_logo.pdf" descr="Lisa_logo.pdf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22175" y="200982"/>
            <a:ext cx="499503" cy="499503"/>
          </a:xfrm>
          <a:prstGeom prst="rect">
            <a:avLst/>
          </a:prstGeom>
          <a:ln w="12700">
            <a:miter lim="400000"/>
          </a:ln>
        </p:spPr>
      </p:pic>
      <p:sp>
        <p:nvSpPr>
          <p:cNvPr id="1307" name="Title Text"/>
          <p:cNvSpPr txBox="1">
            <a:spLocks noGrp="1"/>
          </p:cNvSpPr>
          <p:nvPr>
            <p:ph type="title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08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295"/>
            <a:ext cx="11740342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349242" indent="-345009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9242" indent="4142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49242" indent="32964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49242" indent="617866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9242" indent="90608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0601371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ARK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13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317" name="Picture 36" descr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318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319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6" name="Group 40"/>
          <p:cNvGrpSpPr/>
          <p:nvPr/>
        </p:nvGrpSpPr>
        <p:grpSpPr>
          <a:xfrm>
            <a:off x="226217" y="6563206"/>
            <a:ext cx="9608727" cy="143815"/>
            <a:chOff x="0" y="0"/>
            <a:chExt cx="19217453" cy="287628"/>
          </a:xfrm>
        </p:grpSpPr>
        <p:pic>
          <p:nvPicPr>
            <p:cNvPr id="1320" name="Picture 41" descr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1" name="Picture 42" descr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73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2" name="Picture 43" descr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1473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3" name="Picture 44" descr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2210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4" name="Picture 45" descr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6294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5" name="Picture 46" descr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03683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6" name="Picture 47" descr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4420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7" name="Picture 48" descr="Pictur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8515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8" name="Picture 49" descr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25894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9" name="Picture 50" descr="Picture 5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66631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0" name="Picture 51" descr="Picture 5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07367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1" name="Picture 52" descr="Picture 5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14810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2" name="Picture 53" descr="Picture 5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88841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3" name="Picture 54" descr="Picture 5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2957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4" name="Picture 55" descr="Picture 5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37031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5" name="Picture 56" descr="Picture 5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11105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6" name="Picture 57" descr="Picture 5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851788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7" name="Picture 58" descr="Picture 5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592525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8" name="Picture 59" descr="Picture 5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3333262" y="0"/>
              <a:ext cx="435048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9" name="Picture 60" descr="Picture 6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814734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0" name="Picture 61" descr="Picture 6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5555476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1" name="Picture 88" descr="Picture 8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4073999" y="0"/>
              <a:ext cx="435049" cy="28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2" name="Picture 90" descr="Picture 9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6629550" y="-1"/>
              <a:ext cx="431103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3" name="Picture 91" descr="Picture 9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7347631" y="-1"/>
              <a:ext cx="431102" cy="287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4" name="Picture 92" descr="Picture 9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8786350" y="-1"/>
              <a:ext cx="431103" cy="285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5" name="Picture 93" descr="Picture 93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8065711" y="0"/>
              <a:ext cx="433665" cy="28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47" name="Lisa_logo.pdf" descr="Lisa_logo.pdf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122175" y="200982"/>
            <a:ext cx="499503" cy="499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8" name="Picture 36" descr="Picture 3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11" y="7129"/>
            <a:ext cx="12166654" cy="6843743"/>
          </a:xfrm>
          <a:prstGeom prst="rect">
            <a:avLst/>
          </a:prstGeom>
          <a:ln w="12700">
            <a:miter lim="400000"/>
          </a:ln>
        </p:spPr>
      </p:pic>
      <p:sp>
        <p:nvSpPr>
          <p:cNvPr id="1349" name="Rectangle 38"/>
          <p:cNvSpPr/>
          <p:nvPr/>
        </p:nvSpPr>
        <p:spPr>
          <a:xfrm>
            <a:off x="-2" y="7129"/>
            <a:ext cx="12199923" cy="6843743"/>
          </a:xfrm>
          <a:prstGeom prst="rect">
            <a:avLst/>
          </a:prstGeom>
          <a:solidFill>
            <a:srgbClr val="003249">
              <a:alpha val="60000"/>
            </a:srgbClr>
          </a:solidFill>
          <a:ln w="12700">
            <a:miter lim="400000"/>
          </a:ln>
        </p:spPr>
        <p:txBody>
          <a:bodyPr lIns="45625" tIns="45625" rIns="45625" bIns="45625" anchor="ctr"/>
          <a:lstStyle/>
          <a:p>
            <a:pPr defTabSz="914400">
              <a:defRPr sz="3600">
                <a:solidFill>
                  <a:srgbClr val="FEFFFF">
                    <a:alpha val="60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135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1351" name="Picture 58" descr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352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295"/>
            <a:ext cx="11771306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3" name="Text Box 38"/>
          <p:cNvSpPr txBox="1"/>
          <p:nvPr/>
        </p:nvSpPr>
        <p:spPr>
          <a:xfrm>
            <a:off x="8188878" y="6241576"/>
            <a:ext cx="3743696" cy="1231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2" indent="610637" algn="r" defTabSz="914400">
              <a:spcBef>
                <a:spcPts val="45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800"/>
          </a:p>
        </p:txBody>
      </p:sp>
      <p:sp>
        <p:nvSpPr>
          <p:cNvPr id="1354" name="Straight Connector 35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355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Picture 65" descr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17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7" name="Picture 66" descr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85" y="6563206"/>
            <a:ext cx="217524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Picture 67" descr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954" y="6563206"/>
            <a:ext cx="217524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9" name="Picture 68" descr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7322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0" name="Picture 69" descr="Picture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7690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1" name="Picture 70" descr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8059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2" name="Picture 71" descr="Picture 7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8427" y="6563206"/>
            <a:ext cx="217524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3" name="Picture 72" descr="Picture 7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8796" y="6563206"/>
            <a:ext cx="217524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4" name="Picture 73" descr="Picture 7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9164" y="6563206"/>
            <a:ext cx="217524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5" name="Picture 74" descr="Picture 7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9532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6" name="Picture 75" descr="Picture 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9901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7" name="Picture 76" descr="Picture 7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0269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8" name="Picture 77" descr="Picture 7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0638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9" name="Picture 78" descr="Picture 7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41006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0" name="Picture 79" descr="Picture 7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11374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1" name="Picture 80" descr="Picture 8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81742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2" name="Picture 81" descr="Picture 8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52111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3" name="Picture 82" descr="Picture 8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22479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4" name="Picture 83" descr="Picture 8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92847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5" name="Picture 84" descr="Picture 8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33584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Picture 85" descr="Picture 8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03955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7" name="Picture 86" descr="Picture 8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63216" y="6563206"/>
            <a:ext cx="217525" cy="14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8" name="Picture 87" descr="Picture 8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40993" y="6563206"/>
            <a:ext cx="215552" cy="14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Picture 88" descr="Picture 8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00033" y="6563206"/>
            <a:ext cx="215552" cy="14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0" name="Picture 89" descr="Picture 8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619393" y="6563206"/>
            <a:ext cx="215552" cy="142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1" name="Picture 90" descr="Picture 9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259073" y="6563206"/>
            <a:ext cx="216833" cy="1433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115625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7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Picture 33" descr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9" name="Picture 63" descr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9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0254" y="6250107"/>
            <a:ext cx="230832" cy="153888"/>
          </a:xfrm>
          <a:prstGeom prst="rect">
            <a:avLst/>
          </a:prstGeom>
        </p:spPr>
        <p:txBody>
          <a:bodyPr lIns="0" tIns="0" rIns="0" bIns="0" anchor="t"/>
          <a:lstStyle>
            <a:lvl1pPr>
              <a:spcBef>
                <a:spcPts val="600"/>
              </a:spcBef>
              <a:defRPr sz="1000">
                <a:solidFill>
                  <a:srgbClr val="FE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391" name="TextBox 2"/>
          <p:cNvSpPr txBox="1"/>
          <p:nvPr/>
        </p:nvSpPr>
        <p:spPr>
          <a:xfrm>
            <a:off x="168378" y="6291174"/>
            <a:ext cx="452174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defRPr sz="20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ESA UNCLASSIFIED – For Official Use </a:t>
            </a:r>
          </a:p>
        </p:txBody>
      </p:sp>
      <p:pic>
        <p:nvPicPr>
          <p:cNvPr id="1392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800" y="6584400"/>
            <a:ext cx="1641397" cy="10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3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67" y="6438900"/>
            <a:ext cx="10185401" cy="41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4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6425" y="156382"/>
            <a:ext cx="10108851" cy="56378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395" name="Body Level One…"/>
          <p:cNvSpPr txBox="1">
            <a:spLocks noGrp="1"/>
          </p:cNvSpPr>
          <p:nvPr>
            <p:ph type="body" idx="1"/>
          </p:nvPr>
        </p:nvSpPr>
        <p:spPr>
          <a:xfrm>
            <a:off x="218263" y="882000"/>
            <a:ext cx="11732718" cy="5328001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indent="-1143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42900" indent="1143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42900" indent="3429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2900" indent="5715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9654607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VER1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Picture 33" descr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Picture 63" descr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9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4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800" y="6584400"/>
            <a:ext cx="1641397" cy="10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5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67" y="6438900"/>
            <a:ext cx="10185401" cy="41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6" name="TextBox 3"/>
          <p:cNvSpPr txBox="1"/>
          <p:nvPr/>
        </p:nvSpPr>
        <p:spPr>
          <a:xfrm>
            <a:off x="168379" y="6291174"/>
            <a:ext cx="241480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defRPr sz="20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ESA UNCLASSIFIED – For Official Use </a:t>
            </a:r>
          </a:p>
        </p:txBody>
      </p:sp>
      <p:sp>
        <p:nvSpPr>
          <p:cNvPr id="14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0254" y="6250107"/>
            <a:ext cx="230832" cy="153888"/>
          </a:xfrm>
          <a:prstGeom prst="rect">
            <a:avLst/>
          </a:prstGeom>
        </p:spPr>
        <p:txBody>
          <a:bodyPr lIns="0" tIns="0" rIns="0" bIns="0" anchor="t"/>
          <a:lstStyle>
            <a:lvl1pPr>
              <a:spcBef>
                <a:spcPts val="600"/>
              </a:spcBef>
              <a:defRPr sz="1000">
                <a:solidFill>
                  <a:srgbClr val="FE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408" name="Title Text"/>
          <p:cNvSpPr txBox="1">
            <a:spLocks noGrp="1"/>
          </p:cNvSpPr>
          <p:nvPr>
            <p:ph type="title"/>
          </p:nvPr>
        </p:nvSpPr>
        <p:spPr>
          <a:xfrm>
            <a:off x="190782" y="178348"/>
            <a:ext cx="10553419" cy="6155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09" name="Text Box 34"/>
          <p:cNvSpPr txBox="1"/>
          <p:nvPr/>
        </p:nvSpPr>
        <p:spPr>
          <a:xfrm>
            <a:off x="12001021" y="6295827"/>
            <a:ext cx="65" cy="15388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spcBef>
                <a:spcPts val="600"/>
              </a:spcBef>
              <a:defRPr sz="2000">
                <a:solidFill>
                  <a:srgbClr val="FE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27582546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01182-A470-4DCD-8E6F-8BEF9D122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256F1A-405B-4A31-95C3-34A7DA58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058" y="236659"/>
            <a:ext cx="9539654" cy="530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D9C27-7511-4554-A407-E583064B8196}"/>
              </a:ext>
            </a:extLst>
          </p:cNvPr>
          <p:cNvSpPr/>
          <p:nvPr userDrawn="1"/>
        </p:nvSpPr>
        <p:spPr>
          <a:xfrm>
            <a:off x="0" y="901285"/>
            <a:ext cx="12192000" cy="2431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0386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Picture 90" descr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868" y="121921"/>
            <a:ext cx="1409714" cy="555416"/>
          </a:xfrm>
          <a:prstGeom prst="rect">
            <a:avLst/>
          </a:prstGeom>
          <a:ln w="12700">
            <a:miter lim="400000"/>
          </a:ln>
        </p:spPr>
      </p:pic>
      <p:sp>
        <p:nvSpPr>
          <p:cNvPr id="14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0254" y="6250107"/>
            <a:ext cx="230832" cy="153888"/>
          </a:xfrm>
          <a:prstGeom prst="rect">
            <a:avLst/>
          </a:prstGeom>
        </p:spPr>
        <p:txBody>
          <a:bodyPr lIns="0" tIns="0" rIns="0" bIns="0" anchor="t"/>
          <a:lstStyle>
            <a:lvl1pPr>
              <a:spcBef>
                <a:spcPts val="600"/>
              </a:spcBef>
              <a:defRPr sz="1000">
                <a:solidFill>
                  <a:srgbClr val="FE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419" name="TextBox 2"/>
          <p:cNvSpPr txBox="1"/>
          <p:nvPr/>
        </p:nvSpPr>
        <p:spPr>
          <a:xfrm>
            <a:off x="168378" y="6291174"/>
            <a:ext cx="452174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defRPr sz="20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ESA UNCLASSIFIED – For Official Use </a:t>
            </a:r>
          </a:p>
        </p:txBody>
      </p:sp>
      <p:pic>
        <p:nvPicPr>
          <p:cNvPr id="1420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800" y="6584400"/>
            <a:ext cx="1641397" cy="10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1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67" y="6438900"/>
            <a:ext cx="10185401" cy="419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352863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Picture 33" descr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9" name="Picture 63" descr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9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0254" y="6250107"/>
            <a:ext cx="230832" cy="153888"/>
          </a:xfrm>
          <a:prstGeom prst="rect">
            <a:avLst/>
          </a:prstGeom>
        </p:spPr>
        <p:txBody>
          <a:bodyPr lIns="0" tIns="0" rIns="0" bIns="0" anchor="t"/>
          <a:lstStyle>
            <a:lvl1pPr>
              <a:spcBef>
                <a:spcPts val="600"/>
              </a:spcBef>
              <a:defRPr sz="1000">
                <a:solidFill>
                  <a:srgbClr val="FE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431" name="TextBox 2"/>
          <p:cNvSpPr txBox="1"/>
          <p:nvPr/>
        </p:nvSpPr>
        <p:spPr>
          <a:xfrm>
            <a:off x="168378" y="6291174"/>
            <a:ext cx="452174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defRPr sz="20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ESA UNCLASSIFIED – For Official Use </a:t>
            </a:r>
          </a:p>
        </p:txBody>
      </p:sp>
      <p:pic>
        <p:nvPicPr>
          <p:cNvPr id="1432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800" y="6584400"/>
            <a:ext cx="1641397" cy="10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3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67" y="6438900"/>
            <a:ext cx="10185401" cy="419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379777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VER1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Picture 33" descr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1" name="Picture 63" descr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9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0254" y="6250107"/>
            <a:ext cx="230832" cy="153888"/>
          </a:xfrm>
          <a:prstGeom prst="rect">
            <a:avLst/>
          </a:prstGeom>
        </p:spPr>
        <p:txBody>
          <a:bodyPr lIns="0" tIns="0" rIns="0" bIns="0" anchor="t"/>
          <a:lstStyle>
            <a:lvl1pPr>
              <a:spcBef>
                <a:spcPts val="600"/>
              </a:spcBef>
              <a:defRPr sz="1000">
                <a:solidFill>
                  <a:srgbClr val="FE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443" name="TextBox 2"/>
          <p:cNvSpPr txBox="1"/>
          <p:nvPr/>
        </p:nvSpPr>
        <p:spPr>
          <a:xfrm>
            <a:off x="168378" y="6291174"/>
            <a:ext cx="452174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defRPr sz="20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ESA UNCLASSIFIED – For Official Use </a:t>
            </a:r>
          </a:p>
        </p:txBody>
      </p:sp>
      <p:pic>
        <p:nvPicPr>
          <p:cNvPr id="1444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800" y="6584400"/>
            <a:ext cx="1641397" cy="10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5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67" y="6438900"/>
            <a:ext cx="10185401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6" name="Picture 169" descr="Picture 1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7" name="Rectangle 4"/>
          <p:cNvSpPr/>
          <p:nvPr/>
        </p:nvSpPr>
        <p:spPr>
          <a:xfrm>
            <a:off x="-18137" y="-1"/>
            <a:ext cx="12210137" cy="6858003"/>
          </a:xfrm>
          <a:prstGeom prst="rect">
            <a:avLst/>
          </a:prstGeom>
          <a:solidFill>
            <a:srgbClr val="003249">
              <a:alpha val="70000"/>
            </a:srgbClr>
          </a:soli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48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pic>
        <p:nvPicPr>
          <p:cNvPr id="1448" name="Picture 58" descr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9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9" name="Straight Connector 152"/>
          <p:cNvSpPr/>
          <p:nvPr/>
        </p:nvSpPr>
        <p:spPr>
          <a:xfrm>
            <a:off x="219687" y="4078969"/>
            <a:ext cx="11737748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tIns="45720" bIns="45720"/>
          <a:lstStyle/>
          <a:p>
            <a:pPr algn="l" defTabSz="914400">
              <a:defRPr sz="48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145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1" cy="56378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4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65005" y="5091757"/>
            <a:ext cx="2594804" cy="131544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r">
              <a:lnSpc>
                <a:spcPct val="150000"/>
              </a:lnSpc>
              <a:spcBef>
                <a:spcPts val="250"/>
              </a:spcBef>
              <a:buSzTx/>
              <a:buFontTx/>
              <a:buNone/>
              <a:defRPr sz="12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indent="-114300" algn="r">
              <a:lnSpc>
                <a:spcPct val="150000"/>
              </a:lnSpc>
              <a:spcBef>
                <a:spcPts val="250"/>
              </a:spcBef>
              <a:buSzTx/>
              <a:buFontTx/>
              <a:buNone/>
              <a:defRPr sz="12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42900" indent="114300" algn="r">
              <a:lnSpc>
                <a:spcPct val="150000"/>
              </a:lnSpc>
              <a:spcBef>
                <a:spcPts val="250"/>
              </a:spcBef>
              <a:buSzTx/>
              <a:buFontTx/>
              <a:buNone/>
              <a:defRPr sz="12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42900" indent="342900" algn="r">
              <a:lnSpc>
                <a:spcPct val="150000"/>
              </a:lnSpc>
              <a:spcBef>
                <a:spcPts val="250"/>
              </a:spcBef>
              <a:buSzTx/>
              <a:buFontTx/>
              <a:buNone/>
              <a:defRPr sz="12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2900" indent="571500" algn="r">
              <a:lnSpc>
                <a:spcPct val="150000"/>
              </a:lnSpc>
              <a:spcBef>
                <a:spcPts val="250"/>
              </a:spcBef>
              <a:buSzTx/>
              <a:buFontTx/>
              <a:buNone/>
              <a:defRPr sz="12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Name Surname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52" name="Text Box 34"/>
          <p:cNvSpPr txBox="1"/>
          <p:nvPr/>
        </p:nvSpPr>
        <p:spPr>
          <a:xfrm>
            <a:off x="12001021" y="6295827"/>
            <a:ext cx="65" cy="15388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spcBef>
                <a:spcPts val="600"/>
              </a:spcBef>
              <a:defRPr sz="2000">
                <a:solidFill>
                  <a:srgbClr val="FE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1000"/>
          </a:p>
        </p:txBody>
      </p:sp>
      <p:sp>
        <p:nvSpPr>
          <p:cNvPr id="1453" name="TextBox 2"/>
          <p:cNvSpPr txBox="1"/>
          <p:nvPr/>
        </p:nvSpPr>
        <p:spPr>
          <a:xfrm>
            <a:off x="168378" y="6291174"/>
            <a:ext cx="452174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defRPr sz="20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ESA UNCLASSIFIED – For Official Use </a:t>
            </a:r>
          </a:p>
        </p:txBody>
      </p:sp>
      <p:pic>
        <p:nvPicPr>
          <p:cNvPr id="1454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800" y="6584400"/>
            <a:ext cx="1641397" cy="10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5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67" y="6438900"/>
            <a:ext cx="10185401" cy="419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377372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ally empty">
    <p:bg>
      <p:bgPr>
        <a:gradFill flip="none" rotWithShape="1">
          <a:gsLst>
            <a:gs pos="0">
              <a:srgbClr val="011279">
                <a:alpha val="0"/>
              </a:srgbClr>
            </a:gs>
            <a:gs pos="100000">
              <a:srgbClr val="929292">
                <a:alpha val="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14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464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465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466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7" name="Picture 62" descr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" y="6455695"/>
            <a:ext cx="9936100" cy="4042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453359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14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476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477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47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9" name="Picture 62" descr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" y="6455695"/>
            <a:ext cx="9936100" cy="4042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050319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Text Box 38"/>
          <p:cNvSpPr txBox="1"/>
          <p:nvPr/>
        </p:nvSpPr>
        <p:spPr>
          <a:xfrm>
            <a:off x="220944" y="6242658"/>
            <a:ext cx="2885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1828800">
              <a:spcBef>
                <a:spcPts val="900"/>
              </a:spcBef>
              <a:defRPr sz="16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 </a:t>
            </a:r>
          </a:p>
        </p:txBody>
      </p:sp>
      <p:sp>
        <p:nvSpPr>
          <p:cNvPr id="14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87343" y="6197033"/>
            <a:ext cx="506549" cy="27699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1488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489" name="Straight Connector 37"/>
          <p:cNvSpPr/>
          <p:nvPr/>
        </p:nvSpPr>
        <p:spPr>
          <a:xfrm>
            <a:off x="220975" y="6416747"/>
            <a:ext cx="11711601" cy="1"/>
          </a:xfrm>
          <a:prstGeom prst="line">
            <a:avLst/>
          </a:prstGeom>
          <a:ln w="12700">
            <a:solidFill>
              <a:srgbClr val="FEFFFF"/>
            </a:solidFill>
          </a:ln>
        </p:spPr>
        <p:txBody>
          <a:bodyPr lIns="45625" tIns="45625" rIns="45625" bIns="45625"/>
          <a:lstStyle/>
          <a:p>
            <a:pPr algn="l" defTabSz="914400">
              <a:defRPr sz="36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49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297" y="6577840"/>
            <a:ext cx="1634595" cy="10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1" name="Picture 62" descr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" y="6455695"/>
            <a:ext cx="9936100" cy="404288"/>
          </a:xfrm>
          <a:prstGeom prst="rect">
            <a:avLst/>
          </a:prstGeom>
          <a:ln w="12700">
            <a:miter lim="400000"/>
          </a:ln>
        </p:spPr>
      </p:pic>
      <p:sp>
        <p:nvSpPr>
          <p:cNvPr id="1492" name="Title Text"/>
          <p:cNvSpPr txBox="1">
            <a:spLocks noGrp="1"/>
          </p:cNvSpPr>
          <p:nvPr>
            <p:ph type="title"/>
          </p:nvPr>
        </p:nvSpPr>
        <p:spPr>
          <a:xfrm>
            <a:off x="215551" y="161607"/>
            <a:ext cx="10087784" cy="564026"/>
          </a:xfrm>
          <a:prstGeom prst="rect">
            <a:avLst/>
          </a:prstGeom>
        </p:spPr>
        <p:txBody>
          <a:bodyPr lIns="91249" tIns="91249" rIns="91249" bIns="91249"/>
          <a:lstStyle>
            <a:lvl1pPr>
              <a:lnSpc>
                <a:spcPct val="100000"/>
              </a:lnSpc>
              <a:defRPr sz="3000" b="1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93" name="Body Level One…"/>
          <p:cNvSpPr txBox="1">
            <a:spLocks noGrp="1"/>
          </p:cNvSpPr>
          <p:nvPr>
            <p:ph type="body" idx="1"/>
          </p:nvPr>
        </p:nvSpPr>
        <p:spPr>
          <a:xfrm>
            <a:off x="219143" y="887295"/>
            <a:ext cx="11740342" cy="5316924"/>
          </a:xfrm>
          <a:prstGeom prst="rect">
            <a:avLst/>
          </a:prstGeom>
        </p:spPr>
        <p:txBody>
          <a:bodyPr lIns="91249" tIns="91249" rIns="91249" bIns="91249"/>
          <a:lstStyle>
            <a:lvl1pPr marL="0" indent="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90663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78885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967108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255331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6860856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0" name="Picture 36" descr="Picture 36"/>
          <p:cNvPicPr>
            <a:picLocks noChangeAspect="1"/>
          </p:cNvPicPr>
          <p:nvPr/>
        </p:nvPicPr>
        <p:blipFill>
          <a:blip r:embed="rId2"/>
          <a:srcRect l="480" t="683" b="509"/>
          <a:stretch>
            <a:fillRect/>
          </a:stretch>
        </p:blipFill>
        <p:spPr>
          <a:xfrm>
            <a:off x="0" y="-1"/>
            <a:ext cx="12215585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1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900" y="-3"/>
            <a:ext cx="1689100" cy="876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2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67" y="6438900"/>
            <a:ext cx="10185401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3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8821" y="6171686"/>
            <a:ext cx="458779" cy="3693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90420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" y="6327779"/>
            <a:ext cx="12186140" cy="233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2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"/>
            <a:ext cx="12192001" cy="1579564"/>
          </a:xfrm>
          <a:prstGeom prst="rect">
            <a:avLst/>
          </a:prstGeom>
          <a:ln w="12700">
            <a:miter lim="400000"/>
          </a:ln>
        </p:spPr>
      </p:pic>
      <p:sp>
        <p:nvSpPr>
          <p:cNvPr id="15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40938" y="6110131"/>
            <a:ext cx="696663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724769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0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" y="6327779"/>
            <a:ext cx="12186140" cy="233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"/>
            <a:ext cx="12192001" cy="1579564"/>
          </a:xfrm>
          <a:prstGeom prst="rect">
            <a:avLst/>
          </a:prstGeom>
          <a:ln w="12700">
            <a:miter lim="400000"/>
          </a:ln>
        </p:spPr>
      </p:pic>
      <p:sp>
        <p:nvSpPr>
          <p:cNvPr id="1522" name="Title Text"/>
          <p:cNvSpPr txBox="1">
            <a:spLocks noGrp="1"/>
          </p:cNvSpPr>
          <p:nvPr>
            <p:ph type="title"/>
          </p:nvPr>
        </p:nvSpPr>
        <p:spPr>
          <a:xfrm>
            <a:off x="830385" y="163513"/>
            <a:ext cx="8266724" cy="862013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lnSpc>
                <a:spcPct val="100000"/>
              </a:lnSpc>
              <a:defRPr sz="3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523" name="Body Level One…"/>
          <p:cNvSpPr txBox="1">
            <a:spLocks noGrp="1"/>
          </p:cNvSpPr>
          <p:nvPr>
            <p:ph type="body" idx="1"/>
          </p:nvPr>
        </p:nvSpPr>
        <p:spPr>
          <a:xfrm>
            <a:off x="816709" y="1673225"/>
            <a:ext cx="10347570" cy="4318001"/>
          </a:xfrm>
          <a:prstGeom prst="rect">
            <a:avLst/>
          </a:prstGeom>
        </p:spPr>
        <p:txBody>
          <a:bodyPr lIns="121919" tIns="121919" rIns="121919" bIns="121919"/>
          <a:lstStyle>
            <a:lvl1pPr marL="555317" indent="-555317" defTabSz="1219200">
              <a:lnSpc>
                <a:spcPct val="119000"/>
              </a:lnSpc>
              <a:spcBef>
                <a:spcPts val="600"/>
              </a:spcBef>
              <a:buClr>
                <a:srgbClr val="0098DB"/>
              </a:buClr>
              <a:buFont typeface="Verdana"/>
              <a:buChar char="–"/>
              <a:defRPr sz="25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75988" indent="-678721" defTabSz="1219200">
              <a:lnSpc>
                <a:spcPct val="119000"/>
              </a:lnSpc>
              <a:spcBef>
                <a:spcPts val="600"/>
              </a:spcBef>
              <a:buClr>
                <a:srgbClr val="0098DB"/>
              </a:buClr>
              <a:buFont typeface="Verdana"/>
              <a:buChar char="–"/>
              <a:defRPr sz="25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544297" indent="-678721" defTabSz="1219200">
              <a:lnSpc>
                <a:spcPct val="119000"/>
              </a:lnSpc>
              <a:spcBef>
                <a:spcPts val="600"/>
              </a:spcBef>
              <a:buClr>
                <a:srgbClr val="0098DB"/>
              </a:buClr>
              <a:buFont typeface="Verdana"/>
              <a:buChar char="–"/>
              <a:defRPr sz="25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912606" indent="-678721" defTabSz="1219200">
              <a:lnSpc>
                <a:spcPct val="119000"/>
              </a:lnSpc>
              <a:spcBef>
                <a:spcPts val="600"/>
              </a:spcBef>
              <a:buClr>
                <a:srgbClr val="0098DB"/>
              </a:buClr>
              <a:buFont typeface="Verdana"/>
              <a:buChar char="–"/>
              <a:defRPr sz="25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0915" indent="-678721" defTabSz="1219200">
              <a:lnSpc>
                <a:spcPct val="119000"/>
              </a:lnSpc>
              <a:spcBef>
                <a:spcPts val="600"/>
              </a:spcBef>
              <a:buClr>
                <a:srgbClr val="0098DB"/>
              </a:buClr>
              <a:buFont typeface="Verdana"/>
              <a:buChar char="–"/>
              <a:defRPr sz="25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40938" y="6110131"/>
            <a:ext cx="696663" cy="492440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16428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Text Box 38"/>
          <p:cNvSpPr txBox="1"/>
          <p:nvPr/>
        </p:nvSpPr>
        <p:spPr>
          <a:xfrm>
            <a:off x="232694" y="6213811"/>
            <a:ext cx="2216954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2438400">
              <a:spcBef>
                <a:spcPts val="1200"/>
              </a:spcBef>
              <a:defRPr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ESA UNCLASSIFIED - For Official Use</a:t>
            </a:r>
          </a:p>
        </p:txBody>
      </p:sp>
      <p:sp>
        <p:nvSpPr>
          <p:cNvPr id="15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96046" y="6168483"/>
            <a:ext cx="676467" cy="369332"/>
          </a:xfrm>
          <a:prstGeom prst="rect">
            <a:avLst/>
          </a:prstGeom>
        </p:spPr>
        <p:txBody>
          <a:bodyPr lIns="0" tIns="0" rIns="0" bIns="0" anchor="t"/>
          <a:lstStyle>
            <a:lvl1pPr algn="l" defTabSz="1219200"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grpSp>
        <p:nvGrpSpPr>
          <p:cNvPr id="1558" name="Group 60"/>
          <p:cNvGrpSpPr/>
          <p:nvPr/>
        </p:nvGrpSpPr>
        <p:grpSpPr>
          <a:xfrm>
            <a:off x="252570" y="6536510"/>
            <a:ext cx="9504673" cy="154030"/>
            <a:chOff x="0" y="0"/>
            <a:chExt cx="19009343" cy="308058"/>
          </a:xfrm>
        </p:grpSpPr>
        <p:pic>
          <p:nvPicPr>
            <p:cNvPr id="1533" name="Picture 61" descr="Picture 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4" name="Picture 62" descr="Picture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684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5" name="Picture 63" descr="Picture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08657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6" name="Picture 89" descr="Picture 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3377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7" name="Picture 90" descr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396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8" name="Picture 91" descr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126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9" name="Picture 92" descr="Picture 9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39959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0" name="Picture 93" descr="Picture 9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87300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1" name="Picture 94" descr="Picture 9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2617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2" name="Picture 95" descr="Picture 9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68116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3" name="Picture 96" descr="Picture 9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89468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4" name="Picture 97" descr="Picture 9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44976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5" name="Picture 98" descr="Picture 9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00480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6" name="Picture 99" descr="Picture 9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55976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7" name="Picture 100" descr="Picture 10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114745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8" name="Picture 101" descr="Picture 10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880592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9" name="Picture 102" descr="Picture 10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653521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0" name="Picture 103" descr="Picture 10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40548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1" name="Picture 104" descr="Picture 10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167785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2" name="Picture 105" descr="Picture 10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933630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3" name="Picture 106" descr="Picture 10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446329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4" name="Picture 107" descr="Picture 10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95737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5" name="Picture 108" descr="Picture 10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8566928" y="2793"/>
              <a:ext cx="442416" cy="305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6" name="Picture 109" descr="Picture 10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7059326" y="243"/>
              <a:ext cx="442416" cy="307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7" name="Picture 110" descr="Picture 11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822363" y="979"/>
              <a:ext cx="445046" cy="307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59" name="Picture 34" descr="Picture 3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985828" y="-428638"/>
            <a:ext cx="2635206" cy="1622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0" name="Picture 37" descr="Picture 3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20570" y="6542912"/>
            <a:ext cx="2182561" cy="141225"/>
          </a:xfrm>
          <a:prstGeom prst="rect">
            <a:avLst/>
          </a:prstGeom>
          <a:ln w="12700">
            <a:miter lim="400000"/>
          </a:ln>
        </p:spPr>
      </p:pic>
      <p:sp>
        <p:nvSpPr>
          <p:cNvPr id="1561" name="Title Text"/>
          <p:cNvSpPr txBox="1">
            <a:spLocks noGrp="1"/>
          </p:cNvSpPr>
          <p:nvPr>
            <p:ph type="title"/>
          </p:nvPr>
        </p:nvSpPr>
        <p:spPr>
          <a:xfrm>
            <a:off x="190781" y="219384"/>
            <a:ext cx="9566462" cy="533481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lnSpc>
                <a:spcPct val="100000"/>
              </a:lnSpc>
              <a:defRPr sz="2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62" name="Body Level One…"/>
          <p:cNvSpPr txBox="1">
            <a:spLocks noGrp="1"/>
          </p:cNvSpPr>
          <p:nvPr>
            <p:ph type="body" idx="1"/>
          </p:nvPr>
        </p:nvSpPr>
        <p:spPr>
          <a:xfrm>
            <a:off x="230400" y="762505"/>
            <a:ext cx="11741467" cy="5390346"/>
          </a:xfrm>
          <a:prstGeom prst="rect">
            <a:avLst/>
          </a:prstGeom>
        </p:spPr>
        <p:txBody>
          <a:bodyPr lIns="121919" tIns="121919" rIns="121919" bIns="121919"/>
          <a:lstStyle>
            <a:lvl1pPr marL="457200" indent="-628650" defTabSz="1219200">
              <a:lnSpc>
                <a:spcPct val="119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indent="-52200" defTabSz="1219200">
              <a:lnSpc>
                <a:spcPct val="119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indent="246600" defTabSz="1219200">
              <a:lnSpc>
                <a:spcPct val="119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57200" indent="545400" defTabSz="1219200">
              <a:lnSpc>
                <a:spcPct val="119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" indent="844200" defTabSz="1219200">
              <a:lnSpc>
                <a:spcPct val="119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9744334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77" y="0"/>
            <a:ext cx="12218477" cy="690153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1"/>
            <a:ext cx="10598400" cy="424732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7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099" y="6124764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7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1067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2038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Text Box 38"/>
          <p:cNvSpPr txBox="1"/>
          <p:nvPr/>
        </p:nvSpPr>
        <p:spPr>
          <a:xfrm>
            <a:off x="232694" y="6213811"/>
            <a:ext cx="2216954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2438400">
              <a:spcBef>
                <a:spcPts val="1200"/>
              </a:spcBef>
              <a:defRPr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ESA UNCLASSIFIED - For Official Use</a:t>
            </a:r>
          </a:p>
        </p:txBody>
      </p:sp>
      <p:sp>
        <p:nvSpPr>
          <p:cNvPr id="15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96046" y="6168483"/>
            <a:ext cx="676467" cy="369332"/>
          </a:xfrm>
          <a:prstGeom prst="rect">
            <a:avLst/>
          </a:prstGeom>
        </p:spPr>
        <p:txBody>
          <a:bodyPr lIns="0" tIns="0" rIns="0" bIns="0" anchor="t"/>
          <a:lstStyle>
            <a:lvl1pPr algn="l" defTabSz="1219200"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grpSp>
        <p:nvGrpSpPr>
          <p:cNvPr id="1596" name="Group 60"/>
          <p:cNvGrpSpPr/>
          <p:nvPr/>
        </p:nvGrpSpPr>
        <p:grpSpPr>
          <a:xfrm>
            <a:off x="252570" y="6536510"/>
            <a:ext cx="9504673" cy="154030"/>
            <a:chOff x="0" y="0"/>
            <a:chExt cx="19009343" cy="308058"/>
          </a:xfrm>
        </p:grpSpPr>
        <p:pic>
          <p:nvPicPr>
            <p:cNvPr id="1571" name="Picture 61" descr="Picture 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2" name="Picture 62" descr="Picture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684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3" name="Picture 63" descr="Picture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08657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4" name="Picture 89" descr="Picture 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3377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5" name="Picture 90" descr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396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6" name="Picture 91" descr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126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7" name="Picture 92" descr="Picture 9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39959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8" name="Picture 93" descr="Picture 9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87300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9" name="Picture 94" descr="Picture 9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2617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0" name="Picture 95" descr="Picture 9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68116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1" name="Picture 96" descr="Picture 9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89468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2" name="Picture 97" descr="Picture 9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44976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3" name="Picture 98" descr="Picture 9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00480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4" name="Picture 99" descr="Picture 9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55976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5" name="Picture 100" descr="Picture 10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114745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6" name="Picture 101" descr="Picture 10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880592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7" name="Picture 102" descr="Picture 10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653521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8" name="Picture 103" descr="Picture 10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40548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9" name="Picture 104" descr="Picture 10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167785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0" name="Picture 105" descr="Picture 10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933630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1" name="Picture 106" descr="Picture 10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446329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2" name="Picture 107" descr="Picture 10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95737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3" name="Picture 108" descr="Picture 10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8566928" y="2793"/>
              <a:ext cx="442416" cy="305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4" name="Picture 109" descr="Picture 10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7059326" y="243"/>
              <a:ext cx="442416" cy="307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5" name="Picture 110" descr="Picture 11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822363" y="979"/>
              <a:ext cx="445046" cy="307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97" name="Picture 34" descr="Picture 3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985828" y="-428638"/>
            <a:ext cx="2635206" cy="1622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8" name="Picture 37" descr="Picture 3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20570" y="6542912"/>
            <a:ext cx="2182561" cy="1412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215175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Text Box 38"/>
          <p:cNvSpPr txBox="1"/>
          <p:nvPr/>
        </p:nvSpPr>
        <p:spPr>
          <a:xfrm>
            <a:off x="232694" y="6213811"/>
            <a:ext cx="2216954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2438400">
              <a:spcBef>
                <a:spcPts val="1200"/>
              </a:spcBef>
              <a:defRPr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ESA UNCLASSIFIED - For Official Use</a:t>
            </a:r>
          </a:p>
        </p:txBody>
      </p:sp>
      <p:sp>
        <p:nvSpPr>
          <p:cNvPr id="16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96046" y="6168483"/>
            <a:ext cx="676467" cy="369332"/>
          </a:xfrm>
          <a:prstGeom prst="rect">
            <a:avLst/>
          </a:prstGeom>
        </p:spPr>
        <p:txBody>
          <a:bodyPr lIns="0" tIns="0" rIns="0" bIns="0" anchor="t"/>
          <a:lstStyle>
            <a:lvl1pPr algn="l" defTabSz="1219200">
              <a:defRPr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grpSp>
        <p:nvGrpSpPr>
          <p:cNvPr id="1632" name="Group 60"/>
          <p:cNvGrpSpPr/>
          <p:nvPr/>
        </p:nvGrpSpPr>
        <p:grpSpPr>
          <a:xfrm>
            <a:off x="252570" y="6536510"/>
            <a:ext cx="9504673" cy="154030"/>
            <a:chOff x="0" y="0"/>
            <a:chExt cx="19009343" cy="308058"/>
          </a:xfrm>
        </p:grpSpPr>
        <p:pic>
          <p:nvPicPr>
            <p:cNvPr id="1607" name="Picture 61" descr="Picture 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8" name="Picture 62" descr="Picture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684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9" name="Picture 63" descr="Picture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08657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0" name="Picture 89" descr="Picture 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3377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1" name="Picture 90" descr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396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2" name="Picture 91" descr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126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3" name="Picture 92" descr="Picture 9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39959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4" name="Picture 93" descr="Picture 9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87300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5" name="Picture 94" descr="Picture 9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2617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6" name="Picture 95" descr="Picture 9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68116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7" name="Picture 96" descr="Picture 9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89468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8" name="Picture 97" descr="Picture 9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44976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9" name="Picture 98" descr="Picture 9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00480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0" name="Picture 99" descr="Picture 9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55976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1" name="Picture 100" descr="Picture 10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114745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2" name="Picture 101" descr="Picture 10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880592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3" name="Picture 102" descr="Picture 10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653521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4" name="Picture 103" descr="Picture 10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40548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5" name="Picture 104" descr="Picture 10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167785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6" name="Picture 105" descr="Picture 10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933630" y="0"/>
              <a:ext cx="446466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7" name="Picture 106" descr="Picture 10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446329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8" name="Picture 107" descr="Picture 10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957373" y="0"/>
              <a:ext cx="446465" cy="308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9" name="Picture 108" descr="Picture 10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8566928" y="2793"/>
              <a:ext cx="442416" cy="305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0" name="Picture 109" descr="Picture 10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7059326" y="243"/>
              <a:ext cx="442416" cy="307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1" name="Picture 110" descr="Picture 11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822363" y="979"/>
              <a:ext cx="445046" cy="307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33" name="Picture 34" descr="Picture 3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985828" y="-428638"/>
            <a:ext cx="2635206" cy="1622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4" name="Picture 37" descr="Picture 3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20570" y="6542912"/>
            <a:ext cx="2182561" cy="141225"/>
          </a:xfrm>
          <a:prstGeom prst="rect">
            <a:avLst/>
          </a:prstGeom>
          <a:ln w="12700">
            <a:miter lim="400000"/>
          </a:ln>
        </p:spPr>
      </p:pic>
      <p:sp>
        <p:nvSpPr>
          <p:cNvPr id="1635" name="Rectangle 37"/>
          <p:cNvSpPr/>
          <p:nvPr/>
        </p:nvSpPr>
        <p:spPr>
          <a:xfrm>
            <a:off x="-1" y="-1"/>
            <a:ext cx="12192001" cy="882194"/>
          </a:xfrm>
          <a:prstGeom prst="rect">
            <a:avLst/>
          </a:prstGeom>
          <a:solidFill>
            <a:srgbClr val="003249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defTabSz="1219200">
              <a:defRPr sz="2400">
                <a:latin typeface="Verdana"/>
                <a:ea typeface="Verdana"/>
                <a:cs typeface="Verdana"/>
                <a:sym typeface="Verdana"/>
              </a:defRPr>
            </a:pPr>
            <a:endParaRPr sz="1200"/>
          </a:p>
        </p:txBody>
      </p:sp>
      <p:sp>
        <p:nvSpPr>
          <p:cNvPr id="163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03417" y="116100"/>
            <a:ext cx="10269199" cy="533481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lnSpc>
                <a:spcPct val="100000"/>
              </a:lnSpc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637" name="Body Level One…"/>
          <p:cNvSpPr txBox="1">
            <a:spLocks noGrp="1"/>
          </p:cNvSpPr>
          <p:nvPr>
            <p:ph type="body" idx="1"/>
          </p:nvPr>
        </p:nvSpPr>
        <p:spPr>
          <a:xfrm>
            <a:off x="219001" y="882196"/>
            <a:ext cx="11732719" cy="5328001"/>
          </a:xfrm>
          <a:prstGeom prst="rect">
            <a:avLst/>
          </a:prstGeom>
        </p:spPr>
        <p:txBody>
          <a:bodyPr lIns="121919" tIns="121919" rIns="121919" bIns="121919"/>
          <a:lstStyle>
            <a:lvl1pPr marL="457200" indent="-628650" defTabSz="12192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indent="-52200" defTabSz="12192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indent="246600" defTabSz="12192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57200" indent="545400" defTabSz="12192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" indent="844200" defTabSz="1219200">
              <a:lnSpc>
                <a:spcPct val="119000"/>
              </a:lnSpc>
              <a:spcBef>
                <a:spcPts val="400"/>
              </a:spcBef>
              <a:buSzTx/>
              <a:buFontTx/>
              <a:buNone/>
              <a:defRPr sz="1700">
                <a:solidFill>
                  <a:srgbClr val="4D4F5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38" name="Picture 8" descr="Picture 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03315" y="-216086"/>
            <a:ext cx="208818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9" name="Straight Connector 9"/>
          <p:cNvSpPr/>
          <p:nvPr/>
        </p:nvSpPr>
        <p:spPr>
          <a:xfrm>
            <a:off x="220832" y="6422971"/>
            <a:ext cx="11703997" cy="1"/>
          </a:xfrm>
          <a:prstGeom prst="line">
            <a:avLst/>
          </a:prstGeom>
          <a:ln w="25400">
            <a:solidFill>
              <a:srgbClr val="003249"/>
            </a:solidFill>
          </a:ln>
        </p:spPr>
        <p:txBody>
          <a:bodyPr lIns="60960" tIns="60960" rIns="60960" bIns="60960"/>
          <a:lstStyle/>
          <a:p>
            <a:pPr algn="l" defTabSz="121920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/>
          </a:p>
        </p:txBody>
      </p:sp>
      <p:pic>
        <p:nvPicPr>
          <p:cNvPr id="1640" name="Picture 7" descr="Picture 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9001" y="101705"/>
            <a:ext cx="659746" cy="66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296048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4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 defTabSz="457200">
              <a:lnSpc>
                <a:spcPct val="100000"/>
              </a:lnSpc>
              <a:spcBef>
                <a:spcPts val="750"/>
              </a:spcBef>
              <a:defRPr sz="3200"/>
            </a:lvl1pPr>
            <a:lvl2pPr marL="555171" indent="-326571" defTabSz="457200">
              <a:lnSpc>
                <a:spcPct val="100000"/>
              </a:lnSpc>
              <a:spcBef>
                <a:spcPts val="750"/>
              </a:spcBef>
              <a:buChar char="–"/>
              <a:defRPr sz="3200"/>
            </a:lvl2pPr>
            <a:lvl3pPr marL="762000" indent="-304800" defTabSz="457200">
              <a:lnSpc>
                <a:spcPct val="100000"/>
              </a:lnSpc>
              <a:spcBef>
                <a:spcPts val="750"/>
              </a:spcBef>
              <a:defRPr sz="3200"/>
            </a:lvl3pPr>
            <a:lvl4pPr marL="1051560" indent="-365760" defTabSz="457200">
              <a:lnSpc>
                <a:spcPct val="100000"/>
              </a:lnSpc>
              <a:spcBef>
                <a:spcPts val="750"/>
              </a:spcBef>
              <a:buChar char="–"/>
              <a:defRPr sz="3200"/>
            </a:lvl4pPr>
            <a:lvl5pPr marL="1280160" indent="-365760" defTabSz="457200">
              <a:lnSpc>
                <a:spcPct val="100000"/>
              </a:lnSpc>
              <a:spcBef>
                <a:spcPts val="75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57898" y="6354250"/>
            <a:ext cx="524503" cy="36933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90329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contenu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5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 defTabSz="457200">
              <a:lnSpc>
                <a:spcPct val="100000"/>
              </a:lnSpc>
              <a:spcBef>
                <a:spcPts val="750"/>
              </a:spcBef>
              <a:defRPr sz="3200"/>
            </a:lvl1pPr>
            <a:lvl2pPr marL="555171" indent="-326571" defTabSz="457200">
              <a:lnSpc>
                <a:spcPct val="100000"/>
              </a:lnSpc>
              <a:spcBef>
                <a:spcPts val="750"/>
              </a:spcBef>
              <a:buChar char="–"/>
              <a:defRPr sz="3200"/>
            </a:lvl2pPr>
            <a:lvl3pPr marL="762000" indent="-304800" defTabSz="457200">
              <a:lnSpc>
                <a:spcPct val="100000"/>
              </a:lnSpc>
              <a:spcBef>
                <a:spcPts val="750"/>
              </a:spcBef>
              <a:defRPr sz="3200"/>
            </a:lvl3pPr>
            <a:lvl4pPr marL="1051560" indent="-365760" defTabSz="457200">
              <a:lnSpc>
                <a:spcPct val="100000"/>
              </a:lnSpc>
              <a:spcBef>
                <a:spcPts val="750"/>
              </a:spcBef>
              <a:buChar char="–"/>
              <a:defRPr sz="3200"/>
            </a:lvl4pPr>
            <a:lvl5pPr marL="1280160" indent="-365760" defTabSz="457200">
              <a:lnSpc>
                <a:spcPct val="100000"/>
              </a:lnSpc>
              <a:spcBef>
                <a:spcPts val="75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57898" y="6354250"/>
            <a:ext cx="524503" cy="36933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773934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5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" y="6327778"/>
            <a:ext cx="12186139" cy="233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6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"/>
            <a:ext cx="12192000" cy="1579564"/>
          </a:xfrm>
          <a:prstGeom prst="rect">
            <a:avLst/>
          </a:prstGeom>
          <a:ln w="12700">
            <a:miter lim="400000"/>
          </a:ln>
        </p:spPr>
      </p:pic>
      <p:sp>
        <p:nvSpPr>
          <p:cNvPr id="1667" name="Title Text"/>
          <p:cNvSpPr txBox="1">
            <a:spLocks noGrp="1"/>
          </p:cNvSpPr>
          <p:nvPr>
            <p:ph type="title"/>
          </p:nvPr>
        </p:nvSpPr>
        <p:spPr>
          <a:xfrm>
            <a:off x="830385" y="163513"/>
            <a:ext cx="8266723" cy="8620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7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668" name="Body Level One…"/>
          <p:cNvSpPr txBox="1">
            <a:spLocks noGrp="1"/>
          </p:cNvSpPr>
          <p:nvPr>
            <p:ph type="body" idx="1"/>
          </p:nvPr>
        </p:nvSpPr>
        <p:spPr>
          <a:xfrm>
            <a:off x="816709" y="1673225"/>
            <a:ext cx="10347570" cy="4318000"/>
          </a:xfrm>
          <a:prstGeom prst="rect">
            <a:avLst/>
          </a:prstGeom>
        </p:spPr>
        <p:txBody>
          <a:bodyPr/>
          <a:lstStyle>
            <a:lvl1pPr marL="422041" indent="-422041">
              <a:lnSpc>
                <a:spcPct val="119000"/>
              </a:lnSpc>
              <a:spcBef>
                <a:spcPts val="450"/>
              </a:spcBef>
              <a:buClr>
                <a:srgbClr val="0098DB"/>
              </a:buClr>
              <a:buFont typeface="Verdana"/>
              <a:buChar char="–"/>
              <a:defRPr sz="19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013095" indent="-515828">
              <a:lnSpc>
                <a:spcPct val="119000"/>
              </a:lnSpc>
              <a:spcBef>
                <a:spcPts val="450"/>
              </a:spcBef>
              <a:buClr>
                <a:srgbClr val="0098DB"/>
              </a:buClr>
              <a:buFont typeface="Verdana"/>
              <a:buChar char="–"/>
              <a:defRPr sz="19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81403" indent="-515828">
              <a:lnSpc>
                <a:spcPct val="119000"/>
              </a:lnSpc>
              <a:spcBef>
                <a:spcPts val="450"/>
              </a:spcBef>
              <a:buClr>
                <a:srgbClr val="0098DB"/>
              </a:buClr>
              <a:buFont typeface="Verdana"/>
              <a:buChar char="–"/>
              <a:defRPr sz="19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749713" indent="-515828">
              <a:lnSpc>
                <a:spcPct val="119000"/>
              </a:lnSpc>
              <a:spcBef>
                <a:spcPts val="450"/>
              </a:spcBef>
              <a:buClr>
                <a:srgbClr val="0098DB"/>
              </a:buClr>
              <a:buFont typeface="Verdana"/>
              <a:buChar char="–"/>
              <a:defRPr sz="19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118022" indent="-515828">
              <a:lnSpc>
                <a:spcPct val="119000"/>
              </a:lnSpc>
              <a:spcBef>
                <a:spcPts val="450"/>
              </a:spcBef>
              <a:buClr>
                <a:srgbClr val="0098DB"/>
              </a:buClr>
              <a:buFont typeface="Verdana"/>
              <a:buChar char="–"/>
              <a:defRPr sz="19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13097" y="6171686"/>
            <a:ext cx="524503" cy="3693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88789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CI Title + Subtitle 2023">
    <p:bg>
      <p:bgPr>
        <a:solidFill>
          <a:schemeClr val="accent1">
            <a:hueOff val="381599"/>
            <a:lumOff val="-171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/>
          <p:cNvSpPr/>
          <p:nvPr/>
        </p:nvSpPr>
        <p:spPr>
          <a:xfrm rot="10800000">
            <a:off x="-27305" y="6366867"/>
            <a:ext cx="12246509" cy="517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2" extrusionOk="0">
                <a:moveTo>
                  <a:pt x="0" y="11137"/>
                </a:moveTo>
                <a:cubicBezTo>
                  <a:pt x="0" y="11137"/>
                  <a:pt x="13015" y="11075"/>
                  <a:pt x="13210" y="11260"/>
                </a:cubicBezTo>
                <a:cubicBezTo>
                  <a:pt x="13663" y="11688"/>
                  <a:pt x="14207" y="12609"/>
                  <a:pt x="14706" y="13952"/>
                </a:cubicBezTo>
                <a:cubicBezTo>
                  <a:pt x="15207" y="15298"/>
                  <a:pt x="15534" y="16417"/>
                  <a:pt x="16034" y="17868"/>
                </a:cubicBezTo>
                <a:cubicBezTo>
                  <a:pt x="16540" y="19336"/>
                  <a:pt x="16978" y="20456"/>
                  <a:pt x="17657" y="21294"/>
                </a:cubicBezTo>
                <a:cubicBezTo>
                  <a:pt x="17905" y="21600"/>
                  <a:pt x="21598" y="21478"/>
                  <a:pt x="21598" y="21478"/>
                </a:cubicBezTo>
                <a:lnTo>
                  <a:pt x="21600" y="0"/>
                </a:lnTo>
                <a:lnTo>
                  <a:pt x="16" y="0"/>
                </a:lnTo>
                <a:lnTo>
                  <a:pt x="0" y="11137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606060"/>
            </a:solidFill>
            <a:miter lim="400000"/>
          </a:ln>
        </p:spPr>
        <p:txBody>
          <a:bodyPr lIns="35719" tIns="35719" rIns="35719" bIns="35719"/>
          <a:lstStyle/>
          <a:p>
            <a:pPr defTabSz="228600">
              <a:lnSpc>
                <a:spcPts val="190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pic>
        <p:nvPicPr>
          <p:cNvPr id="12" name="ESA_logo_2020_White.png" descr="ESA_logo_2020_White.png"/>
          <p:cNvPicPr>
            <a:picLocks noChangeAspect="1"/>
          </p:cNvPicPr>
          <p:nvPr/>
        </p:nvPicPr>
        <p:blipFill>
          <a:blip r:embed="rId2"/>
          <a:srcRect l="20856" t="33106" r="20856" b="33106"/>
          <a:stretch>
            <a:fillRect/>
          </a:stretch>
        </p:blipFill>
        <p:spPr>
          <a:xfrm>
            <a:off x="89590" y="6431888"/>
            <a:ext cx="871817" cy="31727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"/>
          <p:cNvSpPr/>
          <p:nvPr/>
        </p:nvSpPr>
        <p:spPr>
          <a:xfrm>
            <a:off x="-77293" y="-17860"/>
            <a:ext cx="12346688" cy="517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2" extrusionOk="0">
                <a:moveTo>
                  <a:pt x="0" y="11137"/>
                </a:moveTo>
                <a:cubicBezTo>
                  <a:pt x="0" y="11137"/>
                  <a:pt x="13015" y="11075"/>
                  <a:pt x="13210" y="11260"/>
                </a:cubicBezTo>
                <a:cubicBezTo>
                  <a:pt x="13663" y="11688"/>
                  <a:pt x="14207" y="12609"/>
                  <a:pt x="14706" y="13952"/>
                </a:cubicBezTo>
                <a:cubicBezTo>
                  <a:pt x="15207" y="15298"/>
                  <a:pt x="15534" y="16417"/>
                  <a:pt x="16034" y="17868"/>
                </a:cubicBezTo>
                <a:cubicBezTo>
                  <a:pt x="16540" y="19336"/>
                  <a:pt x="16978" y="20456"/>
                  <a:pt x="17657" y="21294"/>
                </a:cubicBezTo>
                <a:cubicBezTo>
                  <a:pt x="17905" y="21600"/>
                  <a:pt x="21598" y="21478"/>
                  <a:pt x="21598" y="21478"/>
                </a:cubicBezTo>
                <a:lnTo>
                  <a:pt x="21600" y="0"/>
                </a:lnTo>
                <a:lnTo>
                  <a:pt x="16" y="0"/>
                </a:lnTo>
                <a:lnTo>
                  <a:pt x="0" y="11137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606060"/>
            </a:solidFill>
            <a:miter lim="400000"/>
          </a:ln>
        </p:spPr>
        <p:txBody>
          <a:bodyPr lIns="35719" tIns="35719" rIns="35719" bIns="35719"/>
          <a:lstStyle/>
          <a:p>
            <a:pPr defTabSz="228600">
              <a:lnSpc>
                <a:spcPts val="190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14" name="SCIENCE"/>
          <p:cNvSpPr txBox="1"/>
          <p:nvPr/>
        </p:nvSpPr>
        <p:spPr>
          <a:xfrm>
            <a:off x="952438" y="6643688"/>
            <a:ext cx="461666" cy="30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algn="l" defTabSz="457200">
              <a:lnSpc>
                <a:spcPts val="21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latin typeface="ESAprogramme"/>
                <a:ea typeface="ESAprogramme"/>
                <a:cs typeface="ESAprogramme"/>
                <a:sym typeface="ESAprogramme"/>
              </a:defRPr>
            </a:lvl1pPr>
          </a:lstStyle>
          <a:p>
            <a:r>
              <a:rPr sz="900"/>
              <a:t>SCIENCE</a:t>
            </a:r>
          </a:p>
        </p:txBody>
      </p:sp>
      <p:grpSp>
        <p:nvGrpSpPr>
          <p:cNvPr id="42" name="Group"/>
          <p:cNvGrpSpPr/>
          <p:nvPr/>
        </p:nvGrpSpPr>
        <p:grpSpPr>
          <a:xfrm>
            <a:off x="4129368" y="6680568"/>
            <a:ext cx="7999133" cy="131623"/>
            <a:chOff x="0" y="0"/>
            <a:chExt cx="15998263" cy="263244"/>
          </a:xfrm>
        </p:grpSpPr>
        <p:pic>
          <p:nvPicPr>
            <p:cNvPr id="15" name="320px-Flag_of_Germany.svg.png" descr="320px-Flag_of_Germany.sv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38741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16" name="Flag_of_Austria.svg.png" descr="Flag_of_Austria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871" y="0"/>
              <a:ext cx="395486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17" name="Flag_of_Belgium.svg.png" descr="Flag_of_Belgium.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9069" y="0"/>
              <a:ext cx="303829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18" name="Flag_of_Greece.svg.png" descr="Flag_of_Greece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6923" y="0"/>
              <a:ext cx="395485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19" name="Flag_of_Hungary.svg.png" descr="Flag_of_Hungary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3911" y="0"/>
              <a:ext cx="526489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0" name="Flag_of_Ireland.svg.png" descr="Flag_of_Ireland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52520" y="0"/>
              <a:ext cx="526489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1" name="Flag_of_Poland.svg.png" descr="Flag_of_Poland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19080" y="0"/>
              <a:ext cx="421191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2" name="Flag_of_Portugal.svg.png" descr="Flag_of_Portugal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16442" y="0"/>
              <a:ext cx="395485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3" name="Flag_of_Romania.svg.png" descr="Flag_of_Romania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50416" y="0"/>
              <a:ext cx="395485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4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83429" y="0"/>
              <a:ext cx="395485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5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52093" y="0"/>
              <a:ext cx="395485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6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017403" y="0"/>
              <a:ext cx="526489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7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471775" y="0"/>
              <a:ext cx="526489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8" name="Flag_of_Denmark.svg.png" descr="Flag_of_Denmark.svg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651986" y="0"/>
              <a:ext cx="347352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9" name="Flag_of_Estonia.svg.png" descr="Flag_of_Estonia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35337" y="0"/>
              <a:ext cx="412933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0" name="Flag_of_Finland.svg.png" descr="Flag_of_Finland.sv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322574" y="0"/>
              <a:ext cx="429788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1" name="Flag_of_France.svg.png" descr="Flag_of_France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919936" y="0"/>
              <a:ext cx="395485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2" name="Flag_of_Italy.svg.png" descr="Flag_of_Italy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451130" y="0"/>
              <a:ext cx="395485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3" name="Flag_of_Latvia.svg.png" descr="Flag_of_Latvia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900611" y="0"/>
              <a:ext cx="526489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4" name="Flag_of_Lithuania.svg.png" descr="Flag_of_Lithuania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599221" y="0"/>
              <a:ext cx="438741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5" name="Flag_of_Luxembourg.svg.png" descr="Flag_of_Luxembourg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018117" y="0"/>
              <a:ext cx="438741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6" name="Flag_of_Norway.svg.png" descr="Flag_of_Norway.svg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615479" y="0"/>
              <a:ext cx="361538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7" name="Flag_of_Slovakia.svg-2.png" descr="Flag_of_Slovakia.svg-2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206706" y="0"/>
              <a:ext cx="395485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8" name="Flag_of_Slovenia.svg-2.png" descr="Flag_of_Slovenia.svg-2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4773695" y="0"/>
              <a:ext cx="526489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39" name="Flag_of_Spain.svg.png" descr="Flag_of_Spain.svg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168350" y="0"/>
              <a:ext cx="395485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40" name="Flag_of_Sweden.svg.png" descr="Flag_of_Sweden.svg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1716013" y="0"/>
              <a:ext cx="421192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41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2313373" y="0"/>
              <a:ext cx="263246" cy="26324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89955" y="6652617"/>
            <a:ext cx="314990" cy="240226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228600">
              <a:lnSpc>
                <a:spcPts val="105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8790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lag strip + logo blue">
    <p:bg>
      <p:bgPr>
        <a:solidFill>
          <a:schemeClr val="accent1">
            <a:hueOff val="381599"/>
            <a:lumOff val="-171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868" y="121921"/>
            <a:ext cx="1409714" cy="555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" name="Group"/>
          <p:cNvGrpSpPr/>
          <p:nvPr/>
        </p:nvGrpSpPr>
        <p:grpSpPr>
          <a:xfrm>
            <a:off x="198999" y="6629400"/>
            <a:ext cx="11794002" cy="165100"/>
            <a:chOff x="0" y="0"/>
            <a:chExt cx="23588002" cy="330200"/>
          </a:xfrm>
        </p:grpSpPr>
        <p:pic>
          <p:nvPicPr>
            <p:cNvPr id="51" name="320px-Flag_of_Germany.svg.png" descr="320px-Flag_of_Germany.sv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5033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Flag_of_Austria.svg.png" descr="Flag_of_Austria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754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Flag_of_Belgium.svg.png" descr="Flag_of_Belgium.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8965" y="0"/>
              <a:ext cx="38110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" name="Flag_of_Greece.svg.png" descr="Flag_of_Greece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1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Flag_of_Hungary.svg.png" descr="Flag_of_Hungary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93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Flag_of_Ireland.svg.png" descr="Flag_of_Ireland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56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Flag_of_Poland.svg.png" descr="Flag_of_Poland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36768" y="0"/>
              <a:ext cx="52832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" name="Flag_of_Portugal.svg.png" descr="Flag_of_Portugal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860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" name="Flag_of_Romania.svg.png" descr="Flag_of_Romania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1084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972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255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8196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4203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" name="Flag_of_Denmark.svg.png" descr="Flag_of_Denmark.svg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72168" y="0"/>
              <a:ext cx="435700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Flag_of_Estonia.svg.png" descr="Flag_of_Estonia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31068" y="0"/>
              <a:ext cx="51796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Flag_of_Finland.svg.png" descr="Flag_of_Finland.sv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67668" y="0"/>
              <a:ext cx="539103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Flag_of_France.svg.png" descr="Flag_of_France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9169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Flag_of_Italy.svg.png" descr="Flag_of_Italy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0919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Flag_of_Latvia.svg.png" descr="Flag_of_Latvia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61818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Flag_of_Lithuania.svg.png" descr="Flag_of_Lithuania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7058168" y="0"/>
              <a:ext cx="55033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Flag_of_Luxembourg.svg.png" descr="Flag_of_Luxembourg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03168" y="0"/>
              <a:ext cx="55033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Flag_of_Norway.svg.png" descr="Flag_of_Norway.svg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552468" y="0"/>
              <a:ext cx="45349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Flag_of_Slovakia.svg-2.png" descr="Flag_of_Slovakia.svg-2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78201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Flag_of_Slovenia.svg-2.png" descr="Flag_of_Slovenia.svg-2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5313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Flag_of_Spain.svg.png" descr="Flag_of_Spain.svg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7198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Flag_of_Sweden.svg.png" descr="Flag_of_Sweden.svg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4695968" y="0"/>
              <a:ext cx="52832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5445268" y="0"/>
              <a:ext cx="3302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esa_tagline_trans.png" descr="esa_tagline_trans.pn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0358924" y="74269"/>
              <a:ext cx="3229079" cy="1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89955" y="6652617"/>
            <a:ext cx="314990" cy="240226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228600">
              <a:lnSpc>
                <a:spcPts val="105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98136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lag strip only blue">
    <p:bg>
      <p:bgPr>
        <a:solidFill>
          <a:schemeClr val="accent1">
            <a:hueOff val="381599"/>
            <a:lumOff val="-171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"/>
          <p:cNvGrpSpPr/>
          <p:nvPr/>
        </p:nvGrpSpPr>
        <p:grpSpPr>
          <a:xfrm>
            <a:off x="198999" y="6629400"/>
            <a:ext cx="11794002" cy="165100"/>
            <a:chOff x="0" y="0"/>
            <a:chExt cx="23588002" cy="330200"/>
          </a:xfrm>
        </p:grpSpPr>
        <p:pic>
          <p:nvPicPr>
            <p:cNvPr id="87" name="320px-Flag_of_Germany.svg.png" descr="320px-Flag_of_Germany.svg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5033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Flag_of_Austria.svg.png" descr="Flag_of_Austria.sv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754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" name="Flag_of_Belgium.svg.png" descr="Flag_of_Belgium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8965" y="0"/>
              <a:ext cx="38110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" name="Flag_of_Greece.svg.png" descr="Flag_of_Greece.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81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" name="Flag_of_Hungary.svg.png" descr="Flag_of_Hungary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93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" name="Flag_of_Ireland.svg.png" descr="Flag_of_Ireland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56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Flag_of_Poland.svg.png" descr="Flag_of_Poland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36768" y="0"/>
              <a:ext cx="52832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Flag_of_Portugal.svg.png" descr="Flag_of_Portugal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860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Flag_of_Romania.svg.png" descr="Flag_of_Romania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084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3972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255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8196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203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Flag_of_Denmark.svg.png" descr="Flag_of_Denmark.svg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72168" y="0"/>
              <a:ext cx="435700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Flag_of_Estonia.svg.png" descr="Flag_of_Estonia.svg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431068" y="0"/>
              <a:ext cx="51796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Flag_of_Finland.svg.png" descr="Flag_of_Finland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67668" y="0"/>
              <a:ext cx="539103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Flag_of_France.svg.png" descr="Flag_of_France.sv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9169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Flag_of_Italy.svg.png" descr="Flag_of_Italy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0919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" name="Flag_of_Latvia.svg.png" descr="Flag_of_Latvia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61818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Flag_of_Lithuania.svg.png" descr="Flag_of_Lithuania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7058168" y="0"/>
              <a:ext cx="55033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Flag_of_Luxembourg.svg.png" descr="Flag_of_Luxembourg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803168" y="0"/>
              <a:ext cx="55033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Flag_of_Norway.svg.png" descr="Flag_of_Norway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552468" y="0"/>
              <a:ext cx="453494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Flag_of_Slovakia.svg-2.png" descr="Flag_of_Slovakia.svg-2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78201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" name="Flag_of_Slovenia.svg-2.png" descr="Flag_of_Slovenia.svg-2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8531368" y="0"/>
              <a:ext cx="660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" name="Flag_of_Spain.svg.png" descr="Flag_of_Spain.svg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719868" y="0"/>
              <a:ext cx="496076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" name="Flag_of_Sweden.svg.png" descr="Flag_of_Sweden.svg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4695968" y="0"/>
              <a:ext cx="52832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5445268" y="0"/>
              <a:ext cx="3302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esa_tagline_trans.png" descr="esa_tagline_trans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0358924" y="74269"/>
              <a:ext cx="3229079" cy="1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389955" y="6652617"/>
            <a:ext cx="314990" cy="240226"/>
          </a:xfrm>
          <a:prstGeom prst="rect">
            <a:avLst/>
          </a:prstGeom>
        </p:spPr>
        <p:txBody>
          <a:bodyPr lIns="53578" tIns="53578" rIns="53578" bIns="53578" anchor="t"/>
          <a:lstStyle>
            <a:lvl1pPr algn="ctr" defTabSz="228600">
              <a:lnSpc>
                <a:spcPts val="105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1221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64.xml"/><Relationship Id="rId5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A60D4-E48B-4BB6-8BC9-ED0DC79A2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20/05/2025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18837-F894-4404-9039-D526F246E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B0D82-686C-4932-A110-A7E08A324C60}" type="slidenum">
              <a:rPr lang="en-US" smtClean="0"/>
              <a:t>‹N°›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AD7AB3-840C-4BE9-A2DB-376D665A8D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79356"/>
            <a:ext cx="781050" cy="7810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E6391A-0D08-48D5-93FF-67A67319CCB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158731"/>
            <a:ext cx="1332226" cy="55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728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5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11050" y="6354248"/>
            <a:ext cx="442750" cy="36933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03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727" r:id="rId58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4953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777240" marR="0" indent="-32004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041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270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1498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1955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28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685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143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600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60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32" Type="http://schemas.openxmlformats.org/officeDocument/2006/relationships/image" Target="../media/image186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187.tif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60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32" Type="http://schemas.openxmlformats.org/officeDocument/2006/relationships/image" Target="../media/image186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188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60.png"/><Relationship Id="rId21" Type="http://schemas.openxmlformats.org/officeDocument/2006/relationships/image" Target="../media/image50.png"/><Relationship Id="rId34" Type="http://schemas.openxmlformats.org/officeDocument/2006/relationships/image" Target="../media/image19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191.jpeg"/><Relationship Id="rId2" Type="http://schemas.openxmlformats.org/officeDocument/2006/relationships/image" Target="../media/image189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190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186.png"/><Relationship Id="rId8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9" Type="http://schemas.openxmlformats.org/officeDocument/2006/relationships/image" Target="../media/image199.jpeg"/><Relationship Id="rId21" Type="http://schemas.openxmlformats.org/officeDocument/2006/relationships/image" Target="../media/image50.png"/><Relationship Id="rId34" Type="http://schemas.openxmlformats.org/officeDocument/2006/relationships/image" Target="../media/image194.jpeg"/><Relationship Id="rId7" Type="http://schemas.openxmlformats.org/officeDocument/2006/relationships/image" Target="../media/image36.png"/><Relationship Id="rId2" Type="http://schemas.openxmlformats.org/officeDocument/2006/relationships/image" Target="../media/image189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41" Type="http://schemas.openxmlformats.org/officeDocument/2006/relationships/image" Target="../media/image20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186.png"/><Relationship Id="rId37" Type="http://schemas.openxmlformats.org/officeDocument/2006/relationships/image" Target="../media/image197.jpeg"/><Relationship Id="rId40" Type="http://schemas.openxmlformats.org/officeDocument/2006/relationships/image" Target="../media/image200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36" Type="http://schemas.openxmlformats.org/officeDocument/2006/relationships/image" Target="../media/image196.jpe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195.jpeg"/><Relationship Id="rId8" Type="http://schemas.openxmlformats.org/officeDocument/2006/relationships/image" Target="../media/image37.png"/><Relationship Id="rId3" Type="http://schemas.openxmlformats.org/officeDocument/2006/relationships/image" Target="../media/image60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193.jpeg"/><Relationship Id="rId38" Type="http://schemas.openxmlformats.org/officeDocument/2006/relationships/image" Target="../media/image198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60.png"/><Relationship Id="rId21" Type="http://schemas.openxmlformats.org/officeDocument/2006/relationships/image" Target="../media/image50.png"/><Relationship Id="rId34" Type="http://schemas.openxmlformats.org/officeDocument/2006/relationships/image" Target="../media/image203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202.jpeg"/><Relationship Id="rId2" Type="http://schemas.openxmlformats.org/officeDocument/2006/relationships/image" Target="../media/image189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186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36" Type="http://schemas.openxmlformats.org/officeDocument/2006/relationships/image" Target="../media/image205.jpe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204.jpeg"/><Relationship Id="rId8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207.jpeg"/><Relationship Id="rId2" Type="http://schemas.openxmlformats.org/officeDocument/2006/relationships/image" Target="../media/image60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32" Type="http://schemas.openxmlformats.org/officeDocument/2006/relationships/image" Target="../media/image186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206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1.png"/><Relationship Id="rId8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article/10.1007/s11214-024-01057-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30EFB-90D9-454D-99D2-835D43468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10/03/2026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C65EE-6F5E-4B27-B904-5CE881E6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A6EA59-3E3A-44E3-B28E-95B8F5AE53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6525" y="6500502"/>
            <a:ext cx="5528485" cy="407988"/>
          </a:xfrm>
        </p:spPr>
        <p:txBody>
          <a:bodyPr/>
          <a:lstStyle/>
          <a:p>
            <a:pPr algn="ctr"/>
            <a:r>
              <a:rPr lang="en-US" sz="1600" b="1" dirty="0"/>
              <a:t>IRIS Calibration and Performance Workshop 2026</a:t>
            </a:r>
          </a:p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CB88E2-D4F1-487E-A017-BC62D8866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9222"/>
            <a:ext cx="9144000" cy="87273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The Moons And Jupiter Imaging Spectrometer (MAJIS) on ESA/JUICE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9540BC2-89F0-4B9B-8F33-BD7E86640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5710" y="1526523"/>
            <a:ext cx="9144000" cy="539139"/>
          </a:xfrm>
        </p:spPr>
        <p:txBody>
          <a:bodyPr/>
          <a:lstStyle/>
          <a:p>
            <a:pPr algn="ctr"/>
            <a:r>
              <a:rPr lang="en-US" sz="2400" b="1" dirty="0"/>
              <a:t>F. Poulet and MAJIS team</a:t>
            </a:r>
          </a:p>
        </p:txBody>
      </p:sp>
    </p:spTree>
    <p:extLst>
      <p:ext uri="{BB962C8B-B14F-4D97-AF65-F5344CB8AC3E}">
        <p14:creationId xmlns:p14="http://schemas.microsoft.com/office/powerpoint/2010/main" val="739383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8560450-1FCE-4702-8951-3626453C9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020" y="36015"/>
            <a:ext cx="3346289" cy="31453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861DE30-A59D-4470-BBB2-1F28B924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Main design constraints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8A4F05-36EA-496C-9ADD-3CBBFDEB0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0" y="1442627"/>
            <a:ext cx="10515600" cy="545123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IR detector with cut-off at 5.56 µm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Dark current (IR &lt;90 K)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Thermal contribution of the instrument (OH &lt;130 K)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anose="05000000000000000000" pitchFamily="2" charset="2"/>
              </a:rPr>
              <a:t>Power limitation</a:t>
            </a:r>
            <a:r>
              <a:rPr lang="en-US" dirty="0">
                <a:sym typeface="Wingdings" panose="05000000000000000000" pitchFamily="2" charset="2"/>
              </a:rPr>
              <a:t> due to solar panels at 5 </a:t>
            </a:r>
            <a:r>
              <a:rPr lang="en-US" dirty="0" err="1">
                <a:sym typeface="Wingdings" panose="05000000000000000000" pitchFamily="2" charset="2"/>
              </a:rPr>
              <a:t>a.u</a:t>
            </a:r>
            <a:r>
              <a:rPr lang="en-US" dirty="0">
                <a:sym typeface="Wingdings" panose="05000000000000000000" pitchFamily="2" charset="2"/>
              </a:rPr>
              <a:t>.     </a:t>
            </a:r>
            <a:endParaRPr lang="fr-FR" dirty="0"/>
          </a:p>
          <a:p>
            <a:endParaRPr lang="fr-FR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Highly variable radiation doses </a:t>
            </a:r>
            <a:r>
              <a:rPr lang="en-US" dirty="0"/>
              <a:t>are expected around Jupiter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high energy electrons (most frequent events) from 0.5 to 3 MeV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high energy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Degradation of the coating of the optical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Detectors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Potential increase of the dark current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Spikes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Degradation of main electronics components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D877A6-D055-4754-8571-6CC06250F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8EDEA298-D649-4C63-BD54-82CC1606CC00}"/>
              </a:ext>
            </a:extLst>
          </p:cNvPr>
          <p:cNvSpPr/>
          <p:nvPr/>
        </p:nvSpPr>
        <p:spPr>
          <a:xfrm>
            <a:off x="6014769" y="1467496"/>
            <a:ext cx="364837" cy="127461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F4C045-0A48-42B8-85E5-47CFB24E2618}"/>
              </a:ext>
            </a:extLst>
          </p:cNvPr>
          <p:cNvSpPr txBox="1"/>
          <p:nvPr/>
        </p:nvSpPr>
        <p:spPr>
          <a:xfrm>
            <a:off x="6425786" y="1672301"/>
            <a:ext cx="2140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- Passive cooling</a:t>
            </a:r>
          </a:p>
          <a:p>
            <a:r>
              <a:rPr lang="en-US" dirty="0">
                <a:solidFill>
                  <a:srgbClr val="00B050"/>
                </a:solidFill>
              </a:rPr>
              <a:t>- Low conductance bipods</a:t>
            </a: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7115EEE8-58F4-4ABD-A931-0401197C7CB2}"/>
              </a:ext>
            </a:extLst>
          </p:cNvPr>
          <p:cNvSpPr/>
          <p:nvPr/>
        </p:nvSpPr>
        <p:spPr>
          <a:xfrm>
            <a:off x="7363899" y="3462551"/>
            <a:ext cx="567930" cy="3211657"/>
          </a:xfrm>
          <a:prstGeom prst="rightBrace">
            <a:avLst>
              <a:gd name="adj1" fmla="val 8333"/>
              <a:gd name="adj2" fmla="val 7707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D5239A-A171-414C-AADF-5230D55B87E7}"/>
              </a:ext>
            </a:extLst>
          </p:cNvPr>
          <p:cNvSpPr txBox="1"/>
          <p:nvPr/>
        </p:nvSpPr>
        <p:spPr>
          <a:xfrm>
            <a:off x="8030440" y="5665194"/>
            <a:ext cx="34219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- Passive spot shielding</a:t>
            </a:r>
          </a:p>
          <a:p>
            <a:pPr algn="l"/>
            <a:r>
              <a:rPr lang="en-US" dirty="0">
                <a:solidFill>
                  <a:srgbClr val="00B050"/>
                </a:solidFill>
              </a:rPr>
              <a:t>- On-board despiking procedure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2521E33-68E0-479F-B1D8-81409D8F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582" y="3390933"/>
            <a:ext cx="3346288" cy="21467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4039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501100-5EA3-4A56-9DA9-698DF4AC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D3580B-475A-4BB8-8E53-D467EA9E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11</a:t>
            </a:fld>
            <a:endParaRPr lang="en-US"/>
          </a:p>
        </p:txBody>
      </p:sp>
      <p:pic>
        <p:nvPicPr>
          <p:cNvPr id="18" name="Picture 3" descr="Picture 3">
            <a:extLst>
              <a:ext uri="{FF2B5EF4-FFF2-40B4-BE49-F238E27FC236}">
                <a16:creationId xmlns:a16="http://schemas.microsoft.com/office/drawing/2014/main" id="{523ACB5C-1729-4BE9-8F9E-56197D24C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98" t="3258" r="9788" b="9300"/>
          <a:stretch>
            <a:fillRect/>
          </a:stretch>
        </p:blipFill>
        <p:spPr>
          <a:xfrm>
            <a:off x="351492" y="0"/>
            <a:ext cx="14240279" cy="8753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5" descr="Picture 25">
            <a:extLst>
              <a:ext uri="{FF2B5EF4-FFF2-40B4-BE49-F238E27FC236}">
                <a16:creationId xmlns:a16="http://schemas.microsoft.com/office/drawing/2014/main" id="{6B1C9D65-A3F1-4411-8A35-0D830744F8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87"/>
          <a:stretch>
            <a:fillRect/>
          </a:stretch>
        </p:blipFill>
        <p:spPr>
          <a:xfrm>
            <a:off x="6001408" y="5420396"/>
            <a:ext cx="1900204" cy="1083350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6E6E154-A9E3-42C8-AB4B-6C9E2D919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61" t="15712" r="1839" b="5809"/>
          <a:stretch/>
        </p:blipFill>
        <p:spPr>
          <a:xfrm>
            <a:off x="219930" y="3058510"/>
            <a:ext cx="2743200" cy="359167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7" name="MAJIS vis-IR imaging spectrometer…">
            <a:extLst>
              <a:ext uri="{FF2B5EF4-FFF2-40B4-BE49-F238E27FC236}">
                <a16:creationId xmlns:a16="http://schemas.microsoft.com/office/drawing/2014/main" id="{4C94835B-65D2-45C8-BF70-5B2CB6F0EA3C}"/>
              </a:ext>
            </a:extLst>
          </p:cNvPr>
          <p:cNvSpPr txBox="1"/>
          <p:nvPr/>
        </p:nvSpPr>
        <p:spPr>
          <a:xfrm>
            <a:off x="5883780" y="6503746"/>
            <a:ext cx="2224948" cy="288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algn="ctr" defTabSz="219075" fontAlgn="auto" hangingPunct="0">
              <a:spcBef>
                <a:spcPts val="0"/>
              </a:spcBef>
              <a:spcAft>
                <a:spcPts val="0"/>
              </a:spcAft>
            </a:pPr>
            <a:r>
              <a:rPr sz="1500" kern="0" dirty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highlight>
                  <a:srgbClr val="FF0000"/>
                </a:highlight>
                <a:latin typeface="Helvetica Neue UltraLight"/>
                <a:sym typeface="Helvetica Neue UltraLight"/>
              </a:rPr>
              <a:t>MAJIS</a:t>
            </a:r>
            <a:r>
              <a:rPr lang="fr-FR" sz="1500" kern="0" dirty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highlight>
                  <a:srgbClr val="FF0000"/>
                </a:highlight>
                <a:latin typeface="Helvetica Neue UltraLight"/>
                <a:sym typeface="Helvetica Neue UltraLight"/>
              </a:rPr>
              <a:t> OH</a:t>
            </a:r>
            <a:endParaRPr sz="1500" kern="0" dirty="0">
              <a:solidFill>
                <a:srgbClr val="F9B900">
                  <a:hueOff val="475731"/>
                  <a:satOff val="-4338"/>
                  <a:lumOff val="10182"/>
                </a:srgbClr>
              </a:solidFill>
              <a:highlight>
                <a:srgbClr val="FF0000"/>
              </a:highlight>
              <a:latin typeface="Helvetica Neue UltraLight"/>
              <a:sym typeface="Helvetica Neue UltraLight"/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9BE9789-13A2-49AA-A14D-60DB921B97DE}"/>
              </a:ext>
            </a:extLst>
          </p:cNvPr>
          <p:cNvCxnSpPr>
            <a:cxnSpLocks/>
          </p:cNvCxnSpPr>
          <p:nvPr/>
        </p:nvCxnSpPr>
        <p:spPr>
          <a:xfrm flipH="1" flipV="1">
            <a:off x="6444213" y="1712939"/>
            <a:ext cx="1" cy="118094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25DDA8FD-F7D9-40D2-B509-8A4A42D1E28A}"/>
              </a:ext>
            </a:extLst>
          </p:cNvPr>
          <p:cNvSpPr txBox="1"/>
          <p:nvPr/>
        </p:nvSpPr>
        <p:spPr>
          <a:xfrm>
            <a:off x="6096000" y="134360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/>
              <a:t>Nadir (</a:t>
            </a:r>
            <a:r>
              <a:rPr lang="fr-FR" dirty="0" err="1"/>
              <a:t>Z_sc</a:t>
            </a:r>
            <a:r>
              <a:rPr lang="fr-FR" dirty="0"/>
              <a:t>)</a:t>
            </a:r>
          </a:p>
        </p:txBody>
      </p:sp>
      <p:sp>
        <p:nvSpPr>
          <p:cNvPr id="12" name="Straight Arrow Connector 17">
            <a:extLst>
              <a:ext uri="{FF2B5EF4-FFF2-40B4-BE49-F238E27FC236}">
                <a16:creationId xmlns:a16="http://schemas.microsoft.com/office/drawing/2014/main" id="{25ADEAF0-D153-4AB7-ABE7-20380F0CAFEF}"/>
              </a:ext>
            </a:extLst>
          </p:cNvPr>
          <p:cNvSpPr/>
          <p:nvPr/>
        </p:nvSpPr>
        <p:spPr>
          <a:xfrm flipH="1" flipV="1">
            <a:off x="2625968" y="4542113"/>
            <a:ext cx="3470031" cy="1306890"/>
          </a:xfrm>
          <a:prstGeom prst="line">
            <a:avLst/>
          </a:prstGeom>
          <a:ln w="38100">
            <a:solidFill>
              <a:srgbClr val="FF0000"/>
            </a:solidFill>
            <a:prstDash val="dash"/>
            <a:tailEnd type="stealth"/>
          </a:ln>
        </p:spPr>
        <p:txBody>
          <a:bodyPr lIns="45720" tIns="45720" rIns="45720" bIns="4572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 dirty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3" name="Straight Arrow Connector 17">
            <a:extLst>
              <a:ext uri="{FF2B5EF4-FFF2-40B4-BE49-F238E27FC236}">
                <a16:creationId xmlns:a16="http://schemas.microsoft.com/office/drawing/2014/main" id="{0A92F78D-3D2D-4052-80F9-5751F740E081}"/>
              </a:ext>
            </a:extLst>
          </p:cNvPr>
          <p:cNvSpPr/>
          <p:nvPr/>
        </p:nvSpPr>
        <p:spPr>
          <a:xfrm flipH="1" flipV="1">
            <a:off x="6190593" y="3752192"/>
            <a:ext cx="94593" cy="1668204"/>
          </a:xfrm>
          <a:prstGeom prst="line">
            <a:avLst/>
          </a:prstGeom>
          <a:ln w="38100">
            <a:solidFill>
              <a:srgbClr val="FF0000"/>
            </a:solidFill>
            <a:prstDash val="dash"/>
            <a:tailEnd type="stealth"/>
          </a:ln>
        </p:spPr>
        <p:txBody>
          <a:bodyPr lIns="45720" tIns="45720" rIns="45720" bIns="4572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60584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C094F-BFC1-48DB-95AD-C1ACE999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Observation modes</a:t>
            </a:r>
            <a:endParaRPr lang="en-US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CE328A-91DE-4D24-A4E8-DD10E15FE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5C7D2F-70C7-4D4F-97C8-23CD756995DF}"/>
              </a:ext>
            </a:extLst>
          </p:cNvPr>
          <p:cNvSpPr>
            <a:spLocks/>
          </p:cNvSpPr>
          <p:nvPr/>
        </p:nvSpPr>
        <p:spPr bwMode="auto">
          <a:xfrm>
            <a:off x="33616" y="1538319"/>
            <a:ext cx="8318368" cy="40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70" tIns="32135" rIns="64270" bIns="32135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defRPr/>
            </a:pPr>
            <a:r>
              <a:rPr lang="it-IT" altLang="fr-FR" sz="2000" dirty="0">
                <a:solidFill>
                  <a:srgbClr val="0000FF"/>
                </a:solidFill>
                <a:latin typeface="+mj-lt"/>
                <a:ea typeface="ヒラギノ角ゴ ProN W3" charset="-128"/>
                <a:sym typeface="Gill Sans" charset="0"/>
              </a:rPr>
              <a:t>P</a:t>
            </a:r>
            <a:r>
              <a:rPr kumimoji="0" lang="it-IT" alt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ushbroom: </a:t>
            </a:r>
          </a:p>
          <a:p>
            <a:pPr marL="1028700" lvl="1" eaLnBrk="1" hangingPunct="1">
              <a:spcBef>
                <a:spcPct val="0"/>
              </a:spcBef>
              <a:defRPr/>
            </a:pP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Scan mirror is not activated: rest (boresight) position</a:t>
            </a:r>
          </a:p>
          <a:p>
            <a:pPr marL="1028700" lvl="1" eaLnBrk="1" hangingPunct="1">
              <a:spcBef>
                <a:spcPct val="0"/>
              </a:spcBef>
              <a:defRPr/>
            </a:pP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Cross-slit motion </a:t>
            </a: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provided by a spacecraft slew</a:t>
            </a:r>
          </a:p>
          <a:p>
            <a:pPr marL="1028700" lvl="1" eaLnBrk="1" hangingPunct="1">
              <a:spcBef>
                <a:spcPct val="0"/>
              </a:spcBef>
              <a:defRPr/>
            </a:pP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Repetition time = </a:t>
            </a: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dwell time</a:t>
            </a: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 (time needed to cross the projected IFOV, taking into account detector binning) </a:t>
            </a:r>
          </a:p>
          <a:p>
            <a:pPr marL="171450" indent="-171450" eaLnBrk="1" hangingPunct="1">
              <a:spcBef>
                <a:spcPct val="0"/>
              </a:spcBef>
              <a:defRPr/>
            </a:pPr>
            <a:endParaRPr kumimoji="0" lang="it-IT" altLang="fr-FR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ヒラギノ角ゴ ProN W3" charset="-128"/>
              <a:cs typeface="+mn-cs"/>
              <a:sym typeface="Gill Sans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kumimoji="0" lang="it-IT" alt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Scan/pointing</a:t>
            </a:r>
            <a:r>
              <a:rPr kumimoji="0" lang="it-IT" altLang="fr-FR" sz="20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 </a:t>
            </a:r>
            <a:r>
              <a:rPr kumimoji="0" lang="it-IT" alt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implemented by</a:t>
            </a:r>
            <a:r>
              <a:rPr kumimoji="0" lang="it-IT" altLang="fr-FR" sz="20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 </a:t>
            </a:r>
            <a:r>
              <a:rPr kumimoji="0" lang="it-IT" alt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the scanning mirror (± 4°LOS</a:t>
            </a:r>
            <a:r>
              <a:rPr lang="it-IT" altLang="fr-FR" sz="2000" dirty="0">
                <a:solidFill>
                  <a:srgbClr val="0000FF"/>
                </a:solidFill>
                <a:latin typeface="+mj-lt"/>
                <a:ea typeface="ヒラギノ角ゴ ProN W3" charset="-128"/>
                <a:sym typeface="Gill Sans" charset="0"/>
              </a:rPr>
              <a:t>)</a:t>
            </a:r>
          </a:p>
          <a:p>
            <a:pPr marL="1085850" lvl="1" indent="-342900" eaLnBrk="1" hangingPunct="1">
              <a:spcBef>
                <a:spcPct val="0"/>
              </a:spcBef>
              <a:defRPr/>
            </a:pP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Cross-slit motion provided by the </a:t>
            </a: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/>
                <a:ea typeface="ヒラギノ角ゴ ProN W3" charset="-128"/>
                <a:cs typeface="+mn-cs"/>
                <a:sym typeface="Gill Sans" charset="0"/>
              </a:rPr>
              <a:t>scan m</a:t>
            </a:r>
            <a:r>
              <a:rPr lang="it-IT" altLang="fr-FR" sz="1800" dirty="0">
                <a:solidFill>
                  <a:srgbClr val="008000"/>
                </a:solidFill>
                <a:latin typeface="Arial" panose="020B0604020202020204"/>
                <a:ea typeface="ヒラギノ角ゴ ProN W3" charset="-128"/>
                <a:sym typeface="Gill Sans" charset="0"/>
              </a:rPr>
              <a:t>irror</a:t>
            </a:r>
            <a:endParaRPr kumimoji="0" lang="it-IT" altLang="fr-FR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ヒラギノ角ゴ ProN W3" charset="-128"/>
              <a:cs typeface="+mn-cs"/>
              <a:sym typeface="Gill Sans" charset="0"/>
            </a:endParaRPr>
          </a:p>
          <a:p>
            <a:pPr marL="1085850" lvl="1" indent="-342900" eaLnBrk="1" hangingPunct="1">
              <a:spcBef>
                <a:spcPct val="0"/>
              </a:spcBef>
              <a:defRPr/>
            </a:pP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Repetition time </a:t>
            </a: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defined from SNR / available time constraints</a:t>
            </a:r>
          </a:p>
          <a:p>
            <a:pPr marL="171450" indent="-171450" eaLnBrk="1" hangingPunct="1">
              <a:spcBef>
                <a:spcPct val="0"/>
              </a:spcBef>
              <a:defRPr/>
            </a:pPr>
            <a:endParaRPr kumimoji="0" lang="it-IT" altLang="fr-FR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ヒラギノ角ゴ ProN W3" charset="-128"/>
              <a:cs typeface="+mn-cs"/>
              <a:sym typeface="Gill Sans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kumimoji="0" lang="it-IT" alt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Motion compensation</a:t>
            </a:r>
          </a:p>
          <a:p>
            <a:pPr marL="1085850" lvl="1" indent="-342900" eaLnBrk="1" hangingPunct="1">
              <a:spcBef>
                <a:spcPct val="0"/>
              </a:spcBef>
              <a:defRPr/>
            </a:pPr>
            <a:r>
              <a:rPr lang="it-IT" altLang="fr-FR" sz="1800" dirty="0">
                <a:solidFill>
                  <a:prstClr val="black"/>
                </a:solidFill>
                <a:latin typeface="+mj-lt"/>
                <a:ea typeface="ヒラギノ角ゴ ProN W3" charset="-128"/>
                <a:sym typeface="Gill Sans" charset="0"/>
              </a:rPr>
              <a:t>Cl</a:t>
            </a: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ose to satellites, the dwell time is far too short (</a:t>
            </a: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Europa F/B: 18 msec</a:t>
            </a: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)</a:t>
            </a:r>
          </a:p>
          <a:p>
            <a:pPr marL="1085850" lvl="1" indent="-342900" eaLnBrk="1" hangingPunct="1">
              <a:spcBef>
                <a:spcPct val="0"/>
              </a:spcBef>
              <a:defRPr/>
            </a:pPr>
            <a:r>
              <a:rPr lang="it-IT" altLang="fr-FR" sz="1800" dirty="0">
                <a:solidFill>
                  <a:prstClr val="black"/>
                </a:solidFill>
                <a:latin typeface="+mj-lt"/>
                <a:ea typeface="ヒラギノ角ゴ ProN W3" charset="-128"/>
                <a:sym typeface="Gill Sans" charset="0"/>
              </a:rPr>
              <a:t>T</a:t>
            </a: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he scanning mirror rotates back, LOS remains </a:t>
            </a:r>
            <a:r>
              <a:rPr lang="it-IT" altLang="fr-FR" sz="1800" dirty="0">
                <a:solidFill>
                  <a:schemeClr val="accent6">
                    <a:lumMod val="75000"/>
                  </a:schemeClr>
                </a:solidFill>
                <a:latin typeface="+mj-lt"/>
                <a:ea typeface="ヒラギノ角ゴ ProN W3" charset="-128"/>
                <a:sym typeface="Gill Sans" charset="0"/>
              </a:rPr>
              <a:t>~</a:t>
            </a: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560 ms</a:t>
            </a:r>
            <a:r>
              <a:rPr kumimoji="0" lang="it-IT" alt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ヒラギノ角ゴ ProN W3" charset="-128"/>
                <a:cs typeface="+mn-cs"/>
                <a:sym typeface="Gill Sans" charset="0"/>
              </a:rPr>
              <a:t> over each IFOV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544994-3AE2-406A-9808-E923A8BAF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840" y="1538319"/>
            <a:ext cx="3781362" cy="378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29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DEB510-1F32-437D-8C0E-BE75C988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Internal</a:t>
            </a:r>
            <a:r>
              <a:rPr lang="fr-FR" b="1" dirty="0"/>
              <a:t> Calibration Unit</a:t>
            </a:r>
            <a:endParaRPr lang="en-US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58630F-2B76-4108-8002-2D37C259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13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1DCBFC-050D-4FF8-80CE-2695BFC5F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06" y="1204062"/>
            <a:ext cx="6627695" cy="24517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455D38-1884-49FA-939D-0872FC85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93" y="3655802"/>
            <a:ext cx="5617892" cy="32021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ACF218-926C-45DF-ACA6-C0472EFD5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69" y="881107"/>
            <a:ext cx="2743200" cy="56528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91C009-4484-44E2-8D3B-757B92E39334}"/>
              </a:ext>
            </a:extLst>
          </p:cNvPr>
          <p:cNvSpPr/>
          <p:nvPr/>
        </p:nvSpPr>
        <p:spPr>
          <a:xfrm>
            <a:off x="8644003" y="6397845"/>
            <a:ext cx="7344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/>
              <a:t>Samples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964118-6E91-4522-8CD6-C9916D6DBB07}"/>
              </a:ext>
            </a:extLst>
          </p:cNvPr>
          <p:cNvSpPr/>
          <p:nvPr/>
        </p:nvSpPr>
        <p:spPr>
          <a:xfrm rot="16200000">
            <a:off x="7249574" y="4049163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err="1"/>
              <a:t>Spectels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01093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89DE5-7055-40CF-989D-EC7DE9901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Cruise events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254D31-4CC8-4ECB-87C5-7A177399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39D34B0E-4C78-E584-74C7-2789042EF308}"/>
              </a:ext>
            </a:extLst>
          </p:cNvPr>
          <p:cNvGrpSpPr/>
          <p:nvPr/>
        </p:nvGrpSpPr>
        <p:grpSpPr>
          <a:xfrm>
            <a:off x="7686316" y="1467971"/>
            <a:ext cx="4202060" cy="3721125"/>
            <a:chOff x="2361856" y="2201803"/>
            <a:chExt cx="5146984" cy="4662825"/>
          </a:xfrm>
        </p:grpSpPr>
        <p:grpSp>
          <p:nvGrpSpPr>
            <p:cNvPr id="27" name="Group 12">
              <a:extLst>
                <a:ext uri="{FF2B5EF4-FFF2-40B4-BE49-F238E27FC236}">
                  <a16:creationId xmlns:a16="http://schemas.microsoft.com/office/drawing/2014/main" id="{EB6FF828-530A-E65E-1493-158482F6C18A}"/>
                </a:ext>
              </a:extLst>
            </p:cNvPr>
            <p:cNvGrpSpPr/>
            <p:nvPr/>
          </p:nvGrpSpPr>
          <p:grpSpPr>
            <a:xfrm>
              <a:off x="2361856" y="2201803"/>
              <a:ext cx="5146984" cy="4662825"/>
              <a:chOff x="2361856" y="2201803"/>
              <a:chExt cx="5146984" cy="4662825"/>
            </a:xfrm>
          </p:grpSpPr>
          <p:pic>
            <p:nvPicPr>
              <p:cNvPr id="32" name="Picture 7" descr="Schematic&#10;&#10;Description automatically generated">
                <a:extLst>
                  <a:ext uri="{FF2B5EF4-FFF2-40B4-BE49-F238E27FC236}">
                    <a16:creationId xmlns:a16="http://schemas.microsoft.com/office/drawing/2014/main" id="{FB592C89-D976-1D07-844F-9D4F72DA7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1856" y="2201803"/>
                <a:ext cx="5146984" cy="4662825"/>
              </a:xfrm>
              <a:prstGeom prst="rect">
                <a:avLst/>
              </a:prstGeom>
            </p:spPr>
          </p:pic>
          <p:sp>
            <p:nvSpPr>
              <p:cNvPr id="33" name="5-point Star 8">
                <a:extLst>
                  <a:ext uri="{FF2B5EF4-FFF2-40B4-BE49-F238E27FC236}">
                    <a16:creationId xmlns:a16="http://schemas.microsoft.com/office/drawing/2014/main" id="{764ADBD6-AB49-9C8D-E532-EB134E05A912}"/>
                  </a:ext>
                </a:extLst>
              </p:cNvPr>
              <p:cNvSpPr/>
              <p:nvPr/>
            </p:nvSpPr>
            <p:spPr>
              <a:xfrm>
                <a:off x="5949380" y="4517998"/>
                <a:ext cx="172122" cy="139849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/>
              </a:p>
            </p:txBody>
          </p:sp>
          <p:sp>
            <p:nvSpPr>
              <p:cNvPr id="34" name="5-point Star 9">
                <a:extLst>
                  <a:ext uri="{FF2B5EF4-FFF2-40B4-BE49-F238E27FC236}">
                    <a16:creationId xmlns:a16="http://schemas.microsoft.com/office/drawing/2014/main" id="{0D0B0D4B-DB44-7F57-D92D-13E989F85B16}"/>
                  </a:ext>
                </a:extLst>
              </p:cNvPr>
              <p:cNvSpPr/>
              <p:nvPr/>
            </p:nvSpPr>
            <p:spPr>
              <a:xfrm>
                <a:off x="4619589" y="3208446"/>
                <a:ext cx="172122" cy="139849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/>
              </a:p>
            </p:txBody>
          </p:sp>
          <p:sp>
            <p:nvSpPr>
              <p:cNvPr id="35" name="5-point Star 10">
                <a:extLst>
                  <a:ext uri="{FF2B5EF4-FFF2-40B4-BE49-F238E27FC236}">
                    <a16:creationId xmlns:a16="http://schemas.microsoft.com/office/drawing/2014/main" id="{CC79657A-F3F4-AC89-6AA4-816049C3BC5C}"/>
                  </a:ext>
                </a:extLst>
              </p:cNvPr>
              <p:cNvSpPr/>
              <p:nvPr/>
            </p:nvSpPr>
            <p:spPr>
              <a:xfrm>
                <a:off x="5204312" y="3429162"/>
                <a:ext cx="172122" cy="139849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5-point Star 11">
                <a:extLst>
                  <a:ext uri="{FF2B5EF4-FFF2-40B4-BE49-F238E27FC236}">
                    <a16:creationId xmlns:a16="http://schemas.microsoft.com/office/drawing/2014/main" id="{174CA2A2-EBA6-0E66-9409-FC404D65C8D6}"/>
                  </a:ext>
                </a:extLst>
              </p:cNvPr>
              <p:cNvSpPr/>
              <p:nvPr/>
            </p:nvSpPr>
            <p:spPr>
              <a:xfrm>
                <a:off x="6060840" y="4032982"/>
                <a:ext cx="172122" cy="139849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/>
              </a:p>
            </p:txBody>
          </p:sp>
        </p:grp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18B23CC0-405D-1A67-94BB-E58573C849F6}"/>
                </a:ext>
              </a:extLst>
            </p:cNvPr>
            <p:cNvSpPr txBox="1"/>
            <p:nvPr/>
          </p:nvSpPr>
          <p:spPr>
            <a:xfrm>
              <a:off x="3457091" y="3087193"/>
              <a:ext cx="1162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ES" sz="1000" dirty="0">
                  <a:solidFill>
                    <a:schemeClr val="bg1"/>
                  </a:solidFill>
                </a:rPr>
                <a:t>EGA-3 17/1/29</a:t>
              </a:r>
            </a:p>
          </p:txBody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39F70115-76E7-4E4E-DFAB-A24411D9D2EF}"/>
                </a:ext>
              </a:extLst>
            </p:cNvPr>
            <p:cNvSpPr txBox="1"/>
            <p:nvPr/>
          </p:nvSpPr>
          <p:spPr>
            <a:xfrm>
              <a:off x="6232962" y="3942389"/>
              <a:ext cx="11624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ES" sz="1000" dirty="0">
                  <a:solidFill>
                    <a:schemeClr val="bg1"/>
                  </a:solidFill>
                </a:rPr>
                <a:t>EGA-2 28/9/26</a:t>
              </a:r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22A2A5BA-98A6-6A30-D0F4-A1275E283060}"/>
                </a:ext>
              </a:extLst>
            </p:cNvPr>
            <p:cNvSpPr txBox="1"/>
            <p:nvPr/>
          </p:nvSpPr>
          <p:spPr>
            <a:xfrm>
              <a:off x="5949379" y="4698475"/>
              <a:ext cx="14558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ES" sz="1000" dirty="0">
                  <a:solidFill>
                    <a:schemeClr val="bg1"/>
                  </a:solidFill>
                </a:rPr>
                <a:t>LEGA-1 19-20/8/24</a:t>
              </a: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CBA1C9A9-64A2-2187-DA54-4AC99928C224}"/>
                </a:ext>
              </a:extLst>
            </p:cNvPr>
            <p:cNvSpPr txBox="1"/>
            <p:nvPr/>
          </p:nvSpPr>
          <p:spPr>
            <a:xfrm>
              <a:off x="5325609" y="3246237"/>
              <a:ext cx="10294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ES" sz="1000" dirty="0">
                  <a:solidFill>
                    <a:schemeClr val="bg1"/>
                  </a:solidFill>
                </a:rPr>
                <a:t>VGA 31/8/25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97588CD6-AFA9-4FA7-9C57-DC1F4691DFA4}"/>
              </a:ext>
            </a:extLst>
          </p:cNvPr>
          <p:cNvGrpSpPr/>
          <p:nvPr/>
        </p:nvGrpSpPr>
        <p:grpSpPr>
          <a:xfrm>
            <a:off x="39105" y="1197110"/>
            <a:ext cx="7438855" cy="4145217"/>
            <a:chOff x="229260" y="1219758"/>
            <a:chExt cx="6893674" cy="3841422"/>
          </a:xfrm>
        </p:grpSpPr>
        <p:grpSp>
          <p:nvGrpSpPr>
            <p:cNvPr id="6" name="Group 47">
              <a:extLst>
                <a:ext uri="{FF2B5EF4-FFF2-40B4-BE49-F238E27FC236}">
                  <a16:creationId xmlns:a16="http://schemas.microsoft.com/office/drawing/2014/main" id="{73EA57C7-F35C-B0BB-FEC7-16E2FEBD6F85}"/>
                </a:ext>
              </a:extLst>
            </p:cNvPr>
            <p:cNvGrpSpPr/>
            <p:nvPr/>
          </p:nvGrpSpPr>
          <p:grpSpPr>
            <a:xfrm>
              <a:off x="229260" y="1219758"/>
              <a:ext cx="6893674" cy="3841422"/>
              <a:chOff x="245534" y="2026025"/>
              <a:chExt cx="6090528" cy="4541232"/>
            </a:xfrm>
          </p:grpSpPr>
          <p:grpSp>
            <p:nvGrpSpPr>
              <p:cNvPr id="7" name="Group 42">
                <a:extLst>
                  <a:ext uri="{FF2B5EF4-FFF2-40B4-BE49-F238E27FC236}">
                    <a16:creationId xmlns:a16="http://schemas.microsoft.com/office/drawing/2014/main" id="{D3EC79E2-B147-E8C7-C95B-2BBA24D4B4D7}"/>
                  </a:ext>
                </a:extLst>
              </p:cNvPr>
              <p:cNvGrpSpPr/>
              <p:nvPr/>
            </p:nvGrpSpPr>
            <p:grpSpPr>
              <a:xfrm>
                <a:off x="245534" y="2026025"/>
                <a:ext cx="6090528" cy="4541232"/>
                <a:chOff x="245534" y="2026024"/>
                <a:chExt cx="6090528" cy="4559367"/>
              </a:xfrm>
            </p:grpSpPr>
            <p:grpSp>
              <p:nvGrpSpPr>
                <p:cNvPr id="10" name="Group 34">
                  <a:extLst>
                    <a:ext uri="{FF2B5EF4-FFF2-40B4-BE49-F238E27FC236}">
                      <a16:creationId xmlns:a16="http://schemas.microsoft.com/office/drawing/2014/main" id="{1F50B458-C920-9F46-EC71-947A085514FF}"/>
                    </a:ext>
                  </a:extLst>
                </p:cNvPr>
                <p:cNvGrpSpPr/>
                <p:nvPr/>
              </p:nvGrpSpPr>
              <p:grpSpPr>
                <a:xfrm>
                  <a:off x="245534" y="2026024"/>
                  <a:ext cx="6090528" cy="4559367"/>
                  <a:chOff x="245534" y="2957709"/>
                  <a:chExt cx="5442097" cy="3627682"/>
                </a:xfrm>
              </p:grpSpPr>
              <p:grpSp>
                <p:nvGrpSpPr>
                  <p:cNvPr id="14" name="Group 31">
                    <a:extLst>
                      <a:ext uri="{FF2B5EF4-FFF2-40B4-BE49-F238E27FC236}">
                        <a16:creationId xmlns:a16="http://schemas.microsoft.com/office/drawing/2014/main" id="{23929471-5CFF-DED8-EB11-C8FDC38629D3}"/>
                      </a:ext>
                    </a:extLst>
                  </p:cNvPr>
                  <p:cNvGrpSpPr/>
                  <p:nvPr/>
                </p:nvGrpSpPr>
                <p:grpSpPr>
                  <a:xfrm>
                    <a:off x="245534" y="2957709"/>
                    <a:ext cx="5438894" cy="3627682"/>
                    <a:chOff x="245534" y="2957709"/>
                    <a:chExt cx="5438894" cy="3627682"/>
                  </a:xfrm>
                </p:grpSpPr>
                <p:pic>
                  <p:nvPicPr>
                    <p:cNvPr id="17" name="Picture 18">
                      <a:extLst>
                        <a:ext uri="{FF2B5EF4-FFF2-40B4-BE49-F238E27FC236}">
                          <a16:creationId xmlns:a16="http://schemas.microsoft.com/office/drawing/2014/main" id="{EC7255CC-66E8-0650-9438-8CFB879F31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45534" y="2957709"/>
                      <a:ext cx="5438894" cy="362768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8" name="5-point Star 19">
                      <a:extLst>
                        <a:ext uri="{FF2B5EF4-FFF2-40B4-BE49-F238E27FC236}">
                          <a16:creationId xmlns:a16="http://schemas.microsoft.com/office/drawing/2014/main" id="{F6AC81BB-6E86-7426-32C3-B2B7B52E6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835" y="5911792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19" name="5-point Star 22">
                      <a:extLst>
                        <a:ext uri="{FF2B5EF4-FFF2-40B4-BE49-F238E27FC236}">
                          <a16:creationId xmlns:a16="http://schemas.microsoft.com/office/drawing/2014/main" id="{37E5209B-E189-2B7D-A751-C8741A71004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659466" y="5920958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0" name="5-point Star 23">
                      <a:extLst>
                        <a:ext uri="{FF2B5EF4-FFF2-40B4-BE49-F238E27FC236}">
                          <a16:creationId xmlns:a16="http://schemas.microsoft.com/office/drawing/2014/main" id="{588EE35A-323F-EBCE-8F73-7B7C7B29906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47975" y="5923015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D0103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1" name="5-point Star 24">
                      <a:extLst>
                        <a:ext uri="{FF2B5EF4-FFF2-40B4-BE49-F238E27FC236}">
                          <a16:creationId xmlns:a16="http://schemas.microsoft.com/office/drawing/2014/main" id="{F19DDCEE-EC7B-7775-7506-358BFC0E89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354215" y="5926963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2" name="5-point Star 25">
                      <a:extLst>
                        <a:ext uri="{FF2B5EF4-FFF2-40B4-BE49-F238E27FC236}">
                          <a16:creationId xmlns:a16="http://schemas.microsoft.com/office/drawing/2014/main" id="{4D39D8F8-2DF5-94FD-F48F-E0F91884579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810864" y="5916204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3" name="5-point Star 26">
                      <a:extLst>
                        <a:ext uri="{FF2B5EF4-FFF2-40B4-BE49-F238E27FC236}">
                          <a16:creationId xmlns:a16="http://schemas.microsoft.com/office/drawing/2014/main" id="{99715C32-3A0D-88F5-5055-B5B66552CF0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016033" y="5916202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4" name="5-point Star 27">
                      <a:extLst>
                        <a:ext uri="{FF2B5EF4-FFF2-40B4-BE49-F238E27FC236}">
                          <a16:creationId xmlns:a16="http://schemas.microsoft.com/office/drawing/2014/main" id="{BCF9B956-9B59-FD38-4552-F7D13389E60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93776" y="5916201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D0103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5" name="5-point Star 28">
                      <a:extLst>
                        <a:ext uri="{FF2B5EF4-FFF2-40B4-BE49-F238E27FC236}">
                          <a16:creationId xmlns:a16="http://schemas.microsoft.com/office/drawing/2014/main" id="{BD2004E1-E5A4-0DBF-BA67-BAA30E22238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87812" y="5924665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6" name="5-point Star 30">
                      <a:extLst>
                        <a:ext uri="{FF2B5EF4-FFF2-40B4-BE49-F238E27FC236}">
                          <a16:creationId xmlns:a16="http://schemas.microsoft.com/office/drawing/2014/main" id="{C18DE9CC-D2E9-9E0F-651D-31F75DD852D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51252" y="5933130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</p:grpSp>
              <p:sp>
                <p:nvSpPr>
                  <p:cNvPr id="15" name="5-point Star 32">
                    <a:extLst>
                      <a:ext uri="{FF2B5EF4-FFF2-40B4-BE49-F238E27FC236}">
                        <a16:creationId xmlns:a16="http://schemas.microsoft.com/office/drawing/2014/main" id="{F923B0DC-7624-8D28-4558-5FCA75B5FF05}"/>
                      </a:ext>
                    </a:extLst>
                  </p:cNvPr>
                  <p:cNvSpPr/>
                  <p:nvPr/>
                </p:nvSpPr>
                <p:spPr>
                  <a:xfrm flipH="1">
                    <a:off x="5029217" y="3029057"/>
                    <a:ext cx="76200" cy="90373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E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ES">
                      <a:solidFill>
                        <a:srgbClr val="7030A0"/>
                      </a:solidFill>
                    </a:endParaRPr>
                  </a:p>
                </p:txBody>
              </p:sp>
              <p:sp>
                <p:nvSpPr>
                  <p:cNvPr id="16" name="TextBox 33">
                    <a:extLst>
                      <a:ext uri="{FF2B5EF4-FFF2-40B4-BE49-F238E27FC236}">
                        <a16:creationId xmlns:a16="http://schemas.microsoft.com/office/drawing/2014/main" id="{C5901E93-3F34-A265-57FB-D6EA3A488836}"/>
                      </a:ext>
                    </a:extLst>
                  </p:cNvPr>
                  <p:cNvSpPr txBox="1"/>
                  <p:nvPr/>
                </p:nvSpPr>
                <p:spPr>
                  <a:xfrm>
                    <a:off x="5102214" y="2994698"/>
                    <a:ext cx="585417" cy="2000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E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ES" sz="7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checkout</a:t>
                    </a:r>
                  </a:p>
                </p:txBody>
              </p:sp>
            </p:grpSp>
            <p:sp>
              <p:nvSpPr>
                <p:cNvPr id="11" name="5-point Star 39">
                  <a:extLst>
                    <a:ext uri="{FF2B5EF4-FFF2-40B4-BE49-F238E27FC236}">
                      <a16:creationId xmlns:a16="http://schemas.microsoft.com/office/drawing/2014/main" id="{64200A96-456E-03E3-5ADC-A86117623E62}"/>
                    </a:ext>
                  </a:extLst>
                </p:cNvPr>
                <p:cNvSpPr/>
                <p:nvPr/>
              </p:nvSpPr>
              <p:spPr>
                <a:xfrm flipH="1">
                  <a:off x="5048161" y="5762265"/>
                  <a:ext cx="85279" cy="113583"/>
                </a:xfrm>
                <a:prstGeom prst="star5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ES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2" name="5-point Star 40">
                  <a:extLst>
                    <a:ext uri="{FF2B5EF4-FFF2-40B4-BE49-F238E27FC236}">
                      <a16:creationId xmlns:a16="http://schemas.microsoft.com/office/drawing/2014/main" id="{31D6893F-3589-0D32-3107-B24E888165EF}"/>
                    </a:ext>
                  </a:extLst>
                </p:cNvPr>
                <p:cNvSpPr/>
                <p:nvPr/>
              </p:nvSpPr>
              <p:spPr>
                <a:xfrm flipH="1">
                  <a:off x="5541221" y="5753299"/>
                  <a:ext cx="85279" cy="113583"/>
                </a:xfrm>
                <a:prstGeom prst="star5">
                  <a:avLst/>
                </a:prstGeom>
                <a:solidFill>
                  <a:srgbClr val="7030A0"/>
                </a:solidFill>
                <a:ln>
                  <a:solidFill>
                    <a:srgbClr val="D0103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ES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3" name="5-point Star 41">
                  <a:extLst>
                    <a:ext uri="{FF2B5EF4-FFF2-40B4-BE49-F238E27FC236}">
                      <a16:creationId xmlns:a16="http://schemas.microsoft.com/office/drawing/2014/main" id="{63D62F3F-74FC-D8D2-009D-6504ECB986EE}"/>
                    </a:ext>
                  </a:extLst>
                </p:cNvPr>
                <p:cNvSpPr/>
                <p:nvPr/>
              </p:nvSpPr>
              <p:spPr>
                <a:xfrm flipH="1">
                  <a:off x="5716226" y="5747681"/>
                  <a:ext cx="85279" cy="113583"/>
                </a:xfrm>
                <a:prstGeom prst="star5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ES">
                    <a:solidFill>
                      <a:srgbClr val="7030A0"/>
                    </a:solidFill>
                  </a:endParaRPr>
                </a:p>
              </p:txBody>
            </p:sp>
          </p:grpSp>
          <p:sp>
            <p:nvSpPr>
              <p:cNvPr id="8" name="5-point Star 21">
                <a:extLst>
                  <a:ext uri="{FF2B5EF4-FFF2-40B4-BE49-F238E27FC236}">
                    <a16:creationId xmlns:a16="http://schemas.microsoft.com/office/drawing/2014/main" id="{DAFCDB5F-A8A8-A1CB-3B69-A179CCAFB716}"/>
                  </a:ext>
                </a:extLst>
              </p:cNvPr>
              <p:cNvSpPr/>
              <p:nvPr/>
            </p:nvSpPr>
            <p:spPr>
              <a:xfrm>
                <a:off x="1227666" y="5744781"/>
                <a:ext cx="76200" cy="90373"/>
              </a:xfrm>
              <a:prstGeom prst="star5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>
                  <a:solidFill>
                    <a:srgbClr val="7030A0"/>
                  </a:solidFill>
                </a:endParaRPr>
              </a:p>
            </p:txBody>
          </p:sp>
          <p:sp>
            <p:nvSpPr>
              <p:cNvPr id="9" name="5-point Star 43">
                <a:extLst>
                  <a:ext uri="{FF2B5EF4-FFF2-40B4-BE49-F238E27FC236}">
                    <a16:creationId xmlns:a16="http://schemas.microsoft.com/office/drawing/2014/main" id="{2B99310D-3AF7-1DE0-8B93-188D5E0ED517}"/>
                  </a:ext>
                </a:extLst>
              </p:cNvPr>
              <p:cNvSpPr/>
              <p:nvPr/>
            </p:nvSpPr>
            <p:spPr>
              <a:xfrm flipH="1">
                <a:off x="3562708" y="5737570"/>
                <a:ext cx="85279" cy="113131"/>
              </a:xfrm>
              <a:prstGeom prst="star5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40" name="Flèche : droite 39">
              <a:extLst>
                <a:ext uri="{FF2B5EF4-FFF2-40B4-BE49-F238E27FC236}">
                  <a16:creationId xmlns:a16="http://schemas.microsoft.com/office/drawing/2014/main" id="{DBE91232-526B-4156-AFEA-938A3D59E024}"/>
                </a:ext>
              </a:extLst>
            </p:cNvPr>
            <p:cNvSpPr/>
            <p:nvPr/>
          </p:nvSpPr>
          <p:spPr>
            <a:xfrm rot="5400000">
              <a:off x="1401750" y="3968433"/>
              <a:ext cx="372465" cy="164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7CA51124-EB07-4D62-8C3E-BCC79583A920}"/>
                </a:ext>
              </a:extLst>
            </p:cNvPr>
            <p:cNvSpPr txBox="1"/>
            <p:nvPr/>
          </p:nvSpPr>
          <p:spPr>
            <a:xfrm>
              <a:off x="873296" y="3301848"/>
              <a:ext cx="1429371" cy="541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Lunar Earth GA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B9D1BE3-2EEC-45F8-8E28-285995481E46}"/>
              </a:ext>
            </a:extLst>
          </p:cNvPr>
          <p:cNvSpPr/>
          <p:nvPr/>
        </p:nvSpPr>
        <p:spPr>
          <a:xfrm>
            <a:off x="3343166" y="5455840"/>
            <a:ext cx="28135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Payload checkouts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Star field observations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Planetary flybys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3I/Atlas</a:t>
            </a:r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34953043-C768-4CB3-82AF-2A1AF34501F3}"/>
              </a:ext>
            </a:extLst>
          </p:cNvPr>
          <p:cNvSpPr/>
          <p:nvPr/>
        </p:nvSpPr>
        <p:spPr>
          <a:xfrm rot="16200000">
            <a:off x="2604531" y="5389976"/>
            <a:ext cx="401921" cy="177746"/>
          </a:xfrm>
          <a:prstGeom prst="rightArrow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1D241F64-2D28-45B3-B813-D5A4044AADB1}"/>
              </a:ext>
            </a:extLst>
          </p:cNvPr>
          <p:cNvSpPr/>
          <p:nvPr/>
        </p:nvSpPr>
        <p:spPr>
          <a:xfrm rot="16200000">
            <a:off x="211649" y="5384461"/>
            <a:ext cx="401921" cy="177746"/>
          </a:xfrm>
          <a:prstGeom prst="rightArrow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4176BB1-9730-426C-96C4-3BF28552EAD8}"/>
              </a:ext>
            </a:extLst>
          </p:cNvPr>
          <p:cNvSpPr txBox="1"/>
          <p:nvPr/>
        </p:nvSpPr>
        <p:spPr>
          <a:xfrm>
            <a:off x="-1427" y="5620506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Launch (2023)</a:t>
            </a:r>
          </a:p>
        </p:txBody>
      </p:sp>
      <p:sp>
        <p:nvSpPr>
          <p:cNvPr id="48" name="Flèche : droite 47">
            <a:extLst>
              <a:ext uri="{FF2B5EF4-FFF2-40B4-BE49-F238E27FC236}">
                <a16:creationId xmlns:a16="http://schemas.microsoft.com/office/drawing/2014/main" id="{831F69CC-5BFE-4681-8EDC-D1AD93AD3960}"/>
              </a:ext>
            </a:extLst>
          </p:cNvPr>
          <p:cNvSpPr/>
          <p:nvPr/>
        </p:nvSpPr>
        <p:spPr>
          <a:xfrm rot="16200000">
            <a:off x="7177225" y="5393425"/>
            <a:ext cx="401921" cy="17774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203C0DE-7186-4AA3-B591-D8C92B35F9EA}"/>
              </a:ext>
            </a:extLst>
          </p:cNvPr>
          <p:cNvSpPr txBox="1"/>
          <p:nvPr/>
        </p:nvSpPr>
        <p:spPr>
          <a:xfrm>
            <a:off x="6605558" y="5629470"/>
            <a:ext cx="228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Jupiter insertion (2031)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5ED83358-B57D-4874-A3D3-BB8E37E2F09C}"/>
              </a:ext>
            </a:extLst>
          </p:cNvPr>
          <p:cNvSpPr txBox="1"/>
          <p:nvPr/>
        </p:nvSpPr>
        <p:spPr>
          <a:xfrm>
            <a:off x="1723540" y="5684469"/>
            <a:ext cx="139129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Today</a:t>
            </a:r>
          </a:p>
          <a:p>
            <a:pPr algn="ctr"/>
            <a:r>
              <a:rPr lang="en-US" sz="1600" dirty="0"/>
              <a:t>(a third of the cruise)</a:t>
            </a:r>
          </a:p>
        </p:txBody>
      </p:sp>
    </p:spTree>
    <p:extLst>
      <p:ext uri="{BB962C8B-B14F-4D97-AF65-F5344CB8AC3E}">
        <p14:creationId xmlns:p14="http://schemas.microsoft.com/office/powerpoint/2010/main" val="3879772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89DE5-7055-40CF-989D-EC7DE9901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Cruise events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254D31-4CC8-4ECB-87C5-7A177399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39D34B0E-4C78-E584-74C7-2789042EF308}"/>
              </a:ext>
            </a:extLst>
          </p:cNvPr>
          <p:cNvGrpSpPr/>
          <p:nvPr/>
        </p:nvGrpSpPr>
        <p:grpSpPr>
          <a:xfrm>
            <a:off x="7686316" y="1467971"/>
            <a:ext cx="4202060" cy="3721125"/>
            <a:chOff x="2361856" y="2201803"/>
            <a:chExt cx="5146984" cy="4662825"/>
          </a:xfrm>
        </p:grpSpPr>
        <p:grpSp>
          <p:nvGrpSpPr>
            <p:cNvPr id="27" name="Group 12">
              <a:extLst>
                <a:ext uri="{FF2B5EF4-FFF2-40B4-BE49-F238E27FC236}">
                  <a16:creationId xmlns:a16="http://schemas.microsoft.com/office/drawing/2014/main" id="{EB6FF828-530A-E65E-1493-158482F6C18A}"/>
                </a:ext>
              </a:extLst>
            </p:cNvPr>
            <p:cNvGrpSpPr/>
            <p:nvPr/>
          </p:nvGrpSpPr>
          <p:grpSpPr>
            <a:xfrm>
              <a:off x="2361856" y="2201803"/>
              <a:ext cx="5146984" cy="4662825"/>
              <a:chOff x="2361856" y="2201803"/>
              <a:chExt cx="5146984" cy="4662825"/>
            </a:xfrm>
          </p:grpSpPr>
          <p:pic>
            <p:nvPicPr>
              <p:cNvPr id="32" name="Picture 7" descr="Schematic&#10;&#10;Description automatically generated">
                <a:extLst>
                  <a:ext uri="{FF2B5EF4-FFF2-40B4-BE49-F238E27FC236}">
                    <a16:creationId xmlns:a16="http://schemas.microsoft.com/office/drawing/2014/main" id="{FB592C89-D976-1D07-844F-9D4F72DA7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1856" y="2201803"/>
                <a:ext cx="5146984" cy="4662825"/>
              </a:xfrm>
              <a:prstGeom prst="rect">
                <a:avLst/>
              </a:prstGeom>
            </p:spPr>
          </p:pic>
          <p:sp>
            <p:nvSpPr>
              <p:cNvPr id="33" name="5-point Star 8">
                <a:extLst>
                  <a:ext uri="{FF2B5EF4-FFF2-40B4-BE49-F238E27FC236}">
                    <a16:creationId xmlns:a16="http://schemas.microsoft.com/office/drawing/2014/main" id="{764ADBD6-AB49-9C8D-E532-EB134E05A912}"/>
                  </a:ext>
                </a:extLst>
              </p:cNvPr>
              <p:cNvSpPr/>
              <p:nvPr/>
            </p:nvSpPr>
            <p:spPr>
              <a:xfrm>
                <a:off x="5949380" y="4517998"/>
                <a:ext cx="172122" cy="139849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/>
              </a:p>
            </p:txBody>
          </p:sp>
          <p:sp>
            <p:nvSpPr>
              <p:cNvPr id="34" name="5-point Star 9">
                <a:extLst>
                  <a:ext uri="{FF2B5EF4-FFF2-40B4-BE49-F238E27FC236}">
                    <a16:creationId xmlns:a16="http://schemas.microsoft.com/office/drawing/2014/main" id="{0D0B0D4B-DB44-7F57-D92D-13E989F85B16}"/>
                  </a:ext>
                </a:extLst>
              </p:cNvPr>
              <p:cNvSpPr/>
              <p:nvPr/>
            </p:nvSpPr>
            <p:spPr>
              <a:xfrm>
                <a:off x="4619589" y="3208446"/>
                <a:ext cx="172122" cy="139849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/>
              </a:p>
            </p:txBody>
          </p:sp>
          <p:sp>
            <p:nvSpPr>
              <p:cNvPr id="35" name="5-point Star 10">
                <a:extLst>
                  <a:ext uri="{FF2B5EF4-FFF2-40B4-BE49-F238E27FC236}">
                    <a16:creationId xmlns:a16="http://schemas.microsoft.com/office/drawing/2014/main" id="{CC79657A-F3F4-AC89-6AA4-816049C3BC5C}"/>
                  </a:ext>
                </a:extLst>
              </p:cNvPr>
              <p:cNvSpPr/>
              <p:nvPr/>
            </p:nvSpPr>
            <p:spPr>
              <a:xfrm>
                <a:off x="5204312" y="3429162"/>
                <a:ext cx="172122" cy="139849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5-point Star 11">
                <a:extLst>
                  <a:ext uri="{FF2B5EF4-FFF2-40B4-BE49-F238E27FC236}">
                    <a16:creationId xmlns:a16="http://schemas.microsoft.com/office/drawing/2014/main" id="{174CA2A2-EBA6-0E66-9409-FC404D65C8D6}"/>
                  </a:ext>
                </a:extLst>
              </p:cNvPr>
              <p:cNvSpPr/>
              <p:nvPr/>
            </p:nvSpPr>
            <p:spPr>
              <a:xfrm>
                <a:off x="6060840" y="4032982"/>
                <a:ext cx="172122" cy="139849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/>
              </a:p>
            </p:txBody>
          </p:sp>
        </p:grp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18B23CC0-405D-1A67-94BB-E58573C849F6}"/>
                </a:ext>
              </a:extLst>
            </p:cNvPr>
            <p:cNvSpPr txBox="1"/>
            <p:nvPr/>
          </p:nvSpPr>
          <p:spPr>
            <a:xfrm>
              <a:off x="3457091" y="3087193"/>
              <a:ext cx="1162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ES" sz="1000" dirty="0">
                  <a:solidFill>
                    <a:schemeClr val="bg1"/>
                  </a:solidFill>
                </a:rPr>
                <a:t>EGA-3 17/1/29</a:t>
              </a:r>
            </a:p>
          </p:txBody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39F70115-76E7-4E4E-DFAB-A24411D9D2EF}"/>
                </a:ext>
              </a:extLst>
            </p:cNvPr>
            <p:cNvSpPr txBox="1"/>
            <p:nvPr/>
          </p:nvSpPr>
          <p:spPr>
            <a:xfrm>
              <a:off x="6232962" y="3942389"/>
              <a:ext cx="11624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ES" sz="1000" dirty="0">
                  <a:solidFill>
                    <a:schemeClr val="bg1"/>
                  </a:solidFill>
                </a:rPr>
                <a:t>EGA-2 28/9/26</a:t>
              </a:r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22A2A5BA-98A6-6A30-D0F4-A1275E283060}"/>
                </a:ext>
              </a:extLst>
            </p:cNvPr>
            <p:cNvSpPr txBox="1"/>
            <p:nvPr/>
          </p:nvSpPr>
          <p:spPr>
            <a:xfrm>
              <a:off x="5949379" y="4698475"/>
              <a:ext cx="14558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ES" sz="1000" dirty="0">
                  <a:solidFill>
                    <a:schemeClr val="bg1"/>
                  </a:solidFill>
                </a:rPr>
                <a:t>LEGA-1 19-20/8/24</a:t>
              </a: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CBA1C9A9-64A2-2187-DA54-4AC99928C224}"/>
                </a:ext>
              </a:extLst>
            </p:cNvPr>
            <p:cNvSpPr txBox="1"/>
            <p:nvPr/>
          </p:nvSpPr>
          <p:spPr>
            <a:xfrm>
              <a:off x="5325609" y="3246237"/>
              <a:ext cx="10294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ES" sz="1000" dirty="0">
                  <a:solidFill>
                    <a:schemeClr val="bg1"/>
                  </a:solidFill>
                </a:rPr>
                <a:t>VGA 31/8/25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97588CD6-AFA9-4FA7-9C57-DC1F4691DFA4}"/>
              </a:ext>
            </a:extLst>
          </p:cNvPr>
          <p:cNvGrpSpPr/>
          <p:nvPr/>
        </p:nvGrpSpPr>
        <p:grpSpPr>
          <a:xfrm>
            <a:off x="39105" y="1197110"/>
            <a:ext cx="7438855" cy="4145217"/>
            <a:chOff x="229260" y="1219758"/>
            <a:chExt cx="6893674" cy="3841422"/>
          </a:xfrm>
        </p:grpSpPr>
        <p:grpSp>
          <p:nvGrpSpPr>
            <p:cNvPr id="6" name="Group 47">
              <a:extLst>
                <a:ext uri="{FF2B5EF4-FFF2-40B4-BE49-F238E27FC236}">
                  <a16:creationId xmlns:a16="http://schemas.microsoft.com/office/drawing/2014/main" id="{73EA57C7-F35C-B0BB-FEC7-16E2FEBD6F85}"/>
                </a:ext>
              </a:extLst>
            </p:cNvPr>
            <p:cNvGrpSpPr/>
            <p:nvPr/>
          </p:nvGrpSpPr>
          <p:grpSpPr>
            <a:xfrm>
              <a:off x="229260" y="1219758"/>
              <a:ext cx="6893674" cy="3841422"/>
              <a:chOff x="245534" y="2026025"/>
              <a:chExt cx="6090528" cy="4541232"/>
            </a:xfrm>
          </p:grpSpPr>
          <p:grpSp>
            <p:nvGrpSpPr>
              <p:cNvPr id="7" name="Group 42">
                <a:extLst>
                  <a:ext uri="{FF2B5EF4-FFF2-40B4-BE49-F238E27FC236}">
                    <a16:creationId xmlns:a16="http://schemas.microsoft.com/office/drawing/2014/main" id="{D3EC79E2-B147-E8C7-C95B-2BBA24D4B4D7}"/>
                  </a:ext>
                </a:extLst>
              </p:cNvPr>
              <p:cNvGrpSpPr/>
              <p:nvPr/>
            </p:nvGrpSpPr>
            <p:grpSpPr>
              <a:xfrm>
                <a:off x="245534" y="2026025"/>
                <a:ext cx="6090528" cy="4541232"/>
                <a:chOff x="245534" y="2026024"/>
                <a:chExt cx="6090528" cy="4559367"/>
              </a:xfrm>
            </p:grpSpPr>
            <p:grpSp>
              <p:nvGrpSpPr>
                <p:cNvPr id="10" name="Group 34">
                  <a:extLst>
                    <a:ext uri="{FF2B5EF4-FFF2-40B4-BE49-F238E27FC236}">
                      <a16:creationId xmlns:a16="http://schemas.microsoft.com/office/drawing/2014/main" id="{1F50B458-C920-9F46-EC71-947A085514FF}"/>
                    </a:ext>
                  </a:extLst>
                </p:cNvPr>
                <p:cNvGrpSpPr/>
                <p:nvPr/>
              </p:nvGrpSpPr>
              <p:grpSpPr>
                <a:xfrm>
                  <a:off x="245534" y="2026024"/>
                  <a:ext cx="6090528" cy="4559367"/>
                  <a:chOff x="245534" y="2957709"/>
                  <a:chExt cx="5442097" cy="3627682"/>
                </a:xfrm>
              </p:grpSpPr>
              <p:grpSp>
                <p:nvGrpSpPr>
                  <p:cNvPr id="14" name="Group 31">
                    <a:extLst>
                      <a:ext uri="{FF2B5EF4-FFF2-40B4-BE49-F238E27FC236}">
                        <a16:creationId xmlns:a16="http://schemas.microsoft.com/office/drawing/2014/main" id="{23929471-5CFF-DED8-EB11-C8FDC38629D3}"/>
                      </a:ext>
                    </a:extLst>
                  </p:cNvPr>
                  <p:cNvGrpSpPr/>
                  <p:nvPr/>
                </p:nvGrpSpPr>
                <p:grpSpPr>
                  <a:xfrm>
                    <a:off x="245534" y="2957709"/>
                    <a:ext cx="5438894" cy="3627682"/>
                    <a:chOff x="245534" y="2957709"/>
                    <a:chExt cx="5438894" cy="3627682"/>
                  </a:xfrm>
                </p:grpSpPr>
                <p:pic>
                  <p:nvPicPr>
                    <p:cNvPr id="17" name="Picture 18">
                      <a:extLst>
                        <a:ext uri="{FF2B5EF4-FFF2-40B4-BE49-F238E27FC236}">
                          <a16:creationId xmlns:a16="http://schemas.microsoft.com/office/drawing/2014/main" id="{EC7255CC-66E8-0650-9438-8CFB879F31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45534" y="2957709"/>
                      <a:ext cx="5438894" cy="362768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8" name="5-point Star 19">
                      <a:extLst>
                        <a:ext uri="{FF2B5EF4-FFF2-40B4-BE49-F238E27FC236}">
                          <a16:creationId xmlns:a16="http://schemas.microsoft.com/office/drawing/2014/main" id="{F6AC81BB-6E86-7426-32C3-B2B7B52E6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835" y="5911792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19" name="5-point Star 22">
                      <a:extLst>
                        <a:ext uri="{FF2B5EF4-FFF2-40B4-BE49-F238E27FC236}">
                          <a16:creationId xmlns:a16="http://schemas.microsoft.com/office/drawing/2014/main" id="{37E5209B-E189-2B7D-A751-C8741A71004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659466" y="5920958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0" name="5-point Star 23">
                      <a:extLst>
                        <a:ext uri="{FF2B5EF4-FFF2-40B4-BE49-F238E27FC236}">
                          <a16:creationId xmlns:a16="http://schemas.microsoft.com/office/drawing/2014/main" id="{588EE35A-323F-EBCE-8F73-7B7C7B29906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47975" y="5923015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D0103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1" name="5-point Star 24">
                      <a:extLst>
                        <a:ext uri="{FF2B5EF4-FFF2-40B4-BE49-F238E27FC236}">
                          <a16:creationId xmlns:a16="http://schemas.microsoft.com/office/drawing/2014/main" id="{F19DDCEE-EC7B-7775-7506-358BFC0E89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354215" y="5926963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2" name="5-point Star 25">
                      <a:extLst>
                        <a:ext uri="{FF2B5EF4-FFF2-40B4-BE49-F238E27FC236}">
                          <a16:creationId xmlns:a16="http://schemas.microsoft.com/office/drawing/2014/main" id="{4D39D8F8-2DF5-94FD-F48F-E0F91884579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810864" y="5916204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3" name="5-point Star 26">
                      <a:extLst>
                        <a:ext uri="{FF2B5EF4-FFF2-40B4-BE49-F238E27FC236}">
                          <a16:creationId xmlns:a16="http://schemas.microsoft.com/office/drawing/2014/main" id="{99715C32-3A0D-88F5-5055-B5B66552CF0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016033" y="5916202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4" name="5-point Star 27">
                      <a:extLst>
                        <a:ext uri="{FF2B5EF4-FFF2-40B4-BE49-F238E27FC236}">
                          <a16:creationId xmlns:a16="http://schemas.microsoft.com/office/drawing/2014/main" id="{BCF9B956-9B59-FD38-4552-F7D13389E60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593776" y="5916201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D0103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5" name="5-point Star 28">
                      <a:extLst>
                        <a:ext uri="{FF2B5EF4-FFF2-40B4-BE49-F238E27FC236}">
                          <a16:creationId xmlns:a16="http://schemas.microsoft.com/office/drawing/2014/main" id="{BD2004E1-E5A4-0DBF-BA67-BAA30E22238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987812" y="5924665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6" name="5-point Star 30">
                      <a:extLst>
                        <a:ext uri="{FF2B5EF4-FFF2-40B4-BE49-F238E27FC236}">
                          <a16:creationId xmlns:a16="http://schemas.microsoft.com/office/drawing/2014/main" id="{C18DE9CC-D2E9-9E0F-651D-31F75DD852D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351252" y="5933130"/>
                      <a:ext cx="76200" cy="90373"/>
                    </a:xfrm>
                    <a:prstGeom prst="star5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E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ES">
                        <a:solidFill>
                          <a:srgbClr val="7030A0"/>
                        </a:solidFill>
                      </a:endParaRPr>
                    </a:p>
                  </p:txBody>
                </p:sp>
              </p:grpSp>
              <p:sp>
                <p:nvSpPr>
                  <p:cNvPr id="15" name="5-point Star 32">
                    <a:extLst>
                      <a:ext uri="{FF2B5EF4-FFF2-40B4-BE49-F238E27FC236}">
                        <a16:creationId xmlns:a16="http://schemas.microsoft.com/office/drawing/2014/main" id="{F923B0DC-7624-8D28-4558-5FCA75B5FF05}"/>
                      </a:ext>
                    </a:extLst>
                  </p:cNvPr>
                  <p:cNvSpPr/>
                  <p:nvPr/>
                </p:nvSpPr>
                <p:spPr>
                  <a:xfrm flipH="1">
                    <a:off x="5029217" y="3029057"/>
                    <a:ext cx="76200" cy="90373"/>
                  </a:xfrm>
                  <a:prstGeom prst="star5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E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ES">
                      <a:solidFill>
                        <a:srgbClr val="7030A0"/>
                      </a:solidFill>
                    </a:endParaRPr>
                  </a:p>
                </p:txBody>
              </p:sp>
              <p:sp>
                <p:nvSpPr>
                  <p:cNvPr id="16" name="TextBox 33">
                    <a:extLst>
                      <a:ext uri="{FF2B5EF4-FFF2-40B4-BE49-F238E27FC236}">
                        <a16:creationId xmlns:a16="http://schemas.microsoft.com/office/drawing/2014/main" id="{C5901E93-3F34-A265-57FB-D6EA3A488836}"/>
                      </a:ext>
                    </a:extLst>
                  </p:cNvPr>
                  <p:cNvSpPr txBox="1"/>
                  <p:nvPr/>
                </p:nvSpPr>
                <p:spPr>
                  <a:xfrm>
                    <a:off x="5102214" y="2994698"/>
                    <a:ext cx="585417" cy="2000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E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ES" sz="7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checkout</a:t>
                    </a:r>
                  </a:p>
                </p:txBody>
              </p:sp>
            </p:grpSp>
            <p:sp>
              <p:nvSpPr>
                <p:cNvPr id="11" name="5-point Star 39">
                  <a:extLst>
                    <a:ext uri="{FF2B5EF4-FFF2-40B4-BE49-F238E27FC236}">
                      <a16:creationId xmlns:a16="http://schemas.microsoft.com/office/drawing/2014/main" id="{64200A96-456E-03E3-5ADC-A86117623E62}"/>
                    </a:ext>
                  </a:extLst>
                </p:cNvPr>
                <p:cNvSpPr/>
                <p:nvPr/>
              </p:nvSpPr>
              <p:spPr>
                <a:xfrm flipH="1">
                  <a:off x="5048161" y="5762265"/>
                  <a:ext cx="85279" cy="113583"/>
                </a:xfrm>
                <a:prstGeom prst="star5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ES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2" name="5-point Star 40">
                  <a:extLst>
                    <a:ext uri="{FF2B5EF4-FFF2-40B4-BE49-F238E27FC236}">
                      <a16:creationId xmlns:a16="http://schemas.microsoft.com/office/drawing/2014/main" id="{31D6893F-3589-0D32-3107-B24E888165EF}"/>
                    </a:ext>
                  </a:extLst>
                </p:cNvPr>
                <p:cNvSpPr/>
                <p:nvPr/>
              </p:nvSpPr>
              <p:spPr>
                <a:xfrm flipH="1">
                  <a:off x="5541221" y="5753299"/>
                  <a:ext cx="85279" cy="113583"/>
                </a:xfrm>
                <a:prstGeom prst="star5">
                  <a:avLst/>
                </a:prstGeom>
                <a:solidFill>
                  <a:srgbClr val="7030A0"/>
                </a:solidFill>
                <a:ln>
                  <a:solidFill>
                    <a:srgbClr val="D0103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ES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3" name="5-point Star 41">
                  <a:extLst>
                    <a:ext uri="{FF2B5EF4-FFF2-40B4-BE49-F238E27FC236}">
                      <a16:creationId xmlns:a16="http://schemas.microsoft.com/office/drawing/2014/main" id="{63D62F3F-74FC-D8D2-009D-6504ECB986EE}"/>
                    </a:ext>
                  </a:extLst>
                </p:cNvPr>
                <p:cNvSpPr/>
                <p:nvPr/>
              </p:nvSpPr>
              <p:spPr>
                <a:xfrm flipH="1">
                  <a:off x="5716226" y="5747681"/>
                  <a:ext cx="85279" cy="113583"/>
                </a:xfrm>
                <a:prstGeom prst="star5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ES">
                    <a:solidFill>
                      <a:srgbClr val="7030A0"/>
                    </a:solidFill>
                  </a:endParaRPr>
                </a:p>
              </p:txBody>
            </p:sp>
          </p:grpSp>
          <p:sp>
            <p:nvSpPr>
              <p:cNvPr id="8" name="5-point Star 21">
                <a:extLst>
                  <a:ext uri="{FF2B5EF4-FFF2-40B4-BE49-F238E27FC236}">
                    <a16:creationId xmlns:a16="http://schemas.microsoft.com/office/drawing/2014/main" id="{DAFCDB5F-A8A8-A1CB-3B69-A179CCAFB716}"/>
                  </a:ext>
                </a:extLst>
              </p:cNvPr>
              <p:cNvSpPr/>
              <p:nvPr/>
            </p:nvSpPr>
            <p:spPr>
              <a:xfrm>
                <a:off x="1227666" y="5744781"/>
                <a:ext cx="76200" cy="90373"/>
              </a:xfrm>
              <a:prstGeom prst="star5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>
                  <a:solidFill>
                    <a:srgbClr val="7030A0"/>
                  </a:solidFill>
                </a:endParaRPr>
              </a:p>
            </p:txBody>
          </p:sp>
          <p:sp>
            <p:nvSpPr>
              <p:cNvPr id="9" name="5-point Star 43">
                <a:extLst>
                  <a:ext uri="{FF2B5EF4-FFF2-40B4-BE49-F238E27FC236}">
                    <a16:creationId xmlns:a16="http://schemas.microsoft.com/office/drawing/2014/main" id="{2B99310D-3AF7-1DE0-8B93-188D5E0ED517}"/>
                  </a:ext>
                </a:extLst>
              </p:cNvPr>
              <p:cNvSpPr/>
              <p:nvPr/>
            </p:nvSpPr>
            <p:spPr>
              <a:xfrm flipH="1">
                <a:off x="3562708" y="5737570"/>
                <a:ext cx="85279" cy="113131"/>
              </a:xfrm>
              <a:prstGeom prst="star5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ES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40" name="Flèche : droite 39">
              <a:extLst>
                <a:ext uri="{FF2B5EF4-FFF2-40B4-BE49-F238E27FC236}">
                  <a16:creationId xmlns:a16="http://schemas.microsoft.com/office/drawing/2014/main" id="{DBE91232-526B-4156-AFEA-938A3D59E024}"/>
                </a:ext>
              </a:extLst>
            </p:cNvPr>
            <p:cNvSpPr/>
            <p:nvPr/>
          </p:nvSpPr>
          <p:spPr>
            <a:xfrm rot="5400000">
              <a:off x="1401750" y="3968433"/>
              <a:ext cx="372465" cy="164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7CA51124-EB07-4D62-8C3E-BCC79583A920}"/>
                </a:ext>
              </a:extLst>
            </p:cNvPr>
            <p:cNvSpPr txBox="1"/>
            <p:nvPr/>
          </p:nvSpPr>
          <p:spPr>
            <a:xfrm>
              <a:off x="873296" y="3301848"/>
              <a:ext cx="1429371" cy="541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Lunar Earth GA</a:t>
              </a:r>
            </a:p>
          </p:txBody>
        </p:sp>
      </p:grp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34953043-C768-4CB3-82AF-2A1AF34501F3}"/>
              </a:ext>
            </a:extLst>
          </p:cNvPr>
          <p:cNvSpPr/>
          <p:nvPr/>
        </p:nvSpPr>
        <p:spPr>
          <a:xfrm rot="16200000">
            <a:off x="2604531" y="5389976"/>
            <a:ext cx="401921" cy="177746"/>
          </a:xfrm>
          <a:prstGeom prst="rightArrow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1D241F64-2D28-45B3-B813-D5A4044AADB1}"/>
              </a:ext>
            </a:extLst>
          </p:cNvPr>
          <p:cNvSpPr/>
          <p:nvPr/>
        </p:nvSpPr>
        <p:spPr>
          <a:xfrm rot="16200000">
            <a:off x="211649" y="5384461"/>
            <a:ext cx="401921" cy="177746"/>
          </a:xfrm>
          <a:prstGeom prst="rightArrow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4176BB1-9730-426C-96C4-3BF28552EAD8}"/>
              </a:ext>
            </a:extLst>
          </p:cNvPr>
          <p:cNvSpPr txBox="1"/>
          <p:nvPr/>
        </p:nvSpPr>
        <p:spPr>
          <a:xfrm>
            <a:off x="-1427" y="5620506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Launch (2023)</a:t>
            </a:r>
          </a:p>
        </p:txBody>
      </p:sp>
      <p:sp>
        <p:nvSpPr>
          <p:cNvPr id="48" name="Flèche : droite 47">
            <a:extLst>
              <a:ext uri="{FF2B5EF4-FFF2-40B4-BE49-F238E27FC236}">
                <a16:creationId xmlns:a16="http://schemas.microsoft.com/office/drawing/2014/main" id="{831F69CC-5BFE-4681-8EDC-D1AD93AD3960}"/>
              </a:ext>
            </a:extLst>
          </p:cNvPr>
          <p:cNvSpPr/>
          <p:nvPr/>
        </p:nvSpPr>
        <p:spPr>
          <a:xfrm rot="16200000">
            <a:off x="7177225" y="5393425"/>
            <a:ext cx="401921" cy="17774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203C0DE-7186-4AA3-B591-D8C92B35F9EA}"/>
              </a:ext>
            </a:extLst>
          </p:cNvPr>
          <p:cNvSpPr txBox="1"/>
          <p:nvPr/>
        </p:nvSpPr>
        <p:spPr>
          <a:xfrm>
            <a:off x="6605558" y="5629470"/>
            <a:ext cx="228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Jupiter insertion (2031)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0BA9096-EB54-45F4-B067-67AE440295BA}"/>
              </a:ext>
            </a:extLst>
          </p:cNvPr>
          <p:cNvSpPr/>
          <p:nvPr/>
        </p:nvSpPr>
        <p:spPr>
          <a:xfrm>
            <a:off x="6783656" y="5961943"/>
            <a:ext cx="5104720" cy="861774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lvl="1"/>
            <a:r>
              <a:rPr lang="en-US" dirty="0"/>
              <a:t>Validating </a:t>
            </a:r>
            <a:r>
              <a:rPr lang="en-US" dirty="0">
                <a:solidFill>
                  <a:srgbClr val="00B050"/>
                </a:solidFill>
              </a:rPr>
              <a:t>the in-flight performance </a:t>
            </a:r>
            <a:r>
              <a:rPr lang="en-US" sz="1400" dirty="0"/>
              <a:t>(radiometric, spectral, spatial, geometric, straylight, contamination, on-board S/W, thermal behavior)</a:t>
            </a:r>
            <a:r>
              <a:rPr lang="en-US" dirty="0"/>
              <a:t> + Science opportunities</a:t>
            </a:r>
            <a:endParaRPr lang="en-US" sz="1400" dirty="0"/>
          </a:p>
        </p:txBody>
      </p:sp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29C76468-FECA-4BEC-8EB9-B36BD64928E5}"/>
              </a:ext>
            </a:extLst>
          </p:cNvPr>
          <p:cNvSpPr/>
          <p:nvPr/>
        </p:nvSpPr>
        <p:spPr>
          <a:xfrm>
            <a:off x="6156757" y="6225221"/>
            <a:ext cx="626899" cy="183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5ED83358-B57D-4874-A3D3-BB8E37E2F09C}"/>
              </a:ext>
            </a:extLst>
          </p:cNvPr>
          <p:cNvSpPr txBox="1"/>
          <p:nvPr/>
        </p:nvSpPr>
        <p:spPr>
          <a:xfrm>
            <a:off x="1723540" y="5684469"/>
            <a:ext cx="139129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Today</a:t>
            </a:r>
          </a:p>
          <a:p>
            <a:pPr algn="ctr"/>
            <a:r>
              <a:rPr lang="en-US" sz="1600" dirty="0"/>
              <a:t>(a third of the cruise)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8F4DF1A-995D-4A65-BBBC-7AE34DC2A880}"/>
              </a:ext>
            </a:extLst>
          </p:cNvPr>
          <p:cNvSpPr/>
          <p:nvPr/>
        </p:nvSpPr>
        <p:spPr>
          <a:xfrm>
            <a:off x="3343166" y="5455840"/>
            <a:ext cx="2813591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Payload checkouts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Star field observations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Planetary flybys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3I/Atlas</a:t>
            </a:r>
          </a:p>
        </p:txBody>
      </p:sp>
    </p:spTree>
    <p:extLst>
      <p:ext uri="{BB962C8B-B14F-4D97-AF65-F5344CB8AC3E}">
        <p14:creationId xmlns:p14="http://schemas.microsoft.com/office/powerpoint/2010/main" val="4087090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BEF7A-C319-4D19-8512-9A0AF0691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Payload checkouts and Cruise events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7DA8E8-3AC0-4293-9A1D-AB39B3512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16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3D383D-2E88-483B-B63F-F03126FF840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t="15405" r="23510" b="4362"/>
          <a:stretch/>
        </p:blipFill>
        <p:spPr bwMode="auto">
          <a:xfrm>
            <a:off x="726440" y="1527854"/>
            <a:ext cx="3124200" cy="2873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BF1294-4AEE-4F12-B630-FE83B9D50FC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14436" r="20110" b="2682"/>
          <a:stretch/>
        </p:blipFill>
        <p:spPr bwMode="auto">
          <a:xfrm>
            <a:off x="3914140" y="1527853"/>
            <a:ext cx="3004820" cy="2873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5797ED-D223-4571-B4EF-2EBE35C3E95A}"/>
              </a:ext>
            </a:extLst>
          </p:cNvPr>
          <p:cNvSpPr/>
          <p:nvPr/>
        </p:nvSpPr>
        <p:spPr>
          <a:xfrm>
            <a:off x="478638" y="4685666"/>
            <a:ext cx="11584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NECP, Payload Checkout #1 (January 2024),PC2 (July 2024), PC3 (March 2025), PC4 (February 2026): </a:t>
            </a:r>
            <a:r>
              <a:rPr lang="en-GB" dirty="0">
                <a:ea typeface="Times New Roman" panose="02020603050405020304" pitchFamily="18" charset="0"/>
              </a:rPr>
              <a:t>MAJIS works </a:t>
            </a:r>
            <a:r>
              <a:rPr lang="en-GB" dirty="0">
                <a:solidFill>
                  <a:srgbClr val="00B050"/>
                </a:solidFill>
                <a:ea typeface="Times New Roman" panose="02020603050405020304" pitchFamily="18" charset="0"/>
              </a:rPr>
              <a:t>nominally</a:t>
            </a:r>
            <a:r>
              <a:rPr lang="en-GB" dirty="0">
                <a:ea typeface="Times New Roman" panose="02020603050405020304" pitchFamily="18" charset="0"/>
              </a:rPr>
              <a:t> on the </a:t>
            </a:r>
            <a:r>
              <a:rPr lang="en-GB" dirty="0">
                <a:solidFill>
                  <a:srgbClr val="00B050"/>
                </a:solidFill>
                <a:ea typeface="Times New Roman" panose="02020603050405020304" pitchFamily="18" charset="0"/>
              </a:rPr>
              <a:t>nominal and redundant </a:t>
            </a:r>
            <a:r>
              <a:rPr lang="en-GB" dirty="0">
                <a:ea typeface="Times New Roman" panose="02020603050405020304" pitchFamily="18" charset="0"/>
              </a:rPr>
              <a:t>electronics using </a:t>
            </a:r>
            <a:r>
              <a:rPr lang="en-GB" dirty="0">
                <a:solidFill>
                  <a:srgbClr val="00B050"/>
                </a:solidFill>
              </a:rPr>
              <a:t>Internal Calibration Unit (ICU) measurements</a:t>
            </a:r>
            <a:r>
              <a:rPr lang="en-GB" dirty="0">
                <a:ea typeface="Times New Roman" panose="02020603050405020304" pitchFamily="18" charset="0"/>
              </a:rPr>
              <a:t> </a:t>
            </a:r>
            <a:endParaRPr lang="en-GB" dirty="0">
              <a:solidFill>
                <a:srgbClr val="00B05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Earth-Moon flyby </a:t>
            </a:r>
            <a:r>
              <a:rPr lang="en-GB" dirty="0"/>
              <a:t>(19-20 August 2024) </a:t>
            </a:r>
            <a:r>
              <a:rPr lang="en-GB" dirty="0">
                <a:solidFill>
                  <a:srgbClr val="00B050"/>
                </a:solidFill>
              </a:rPr>
              <a:t>major milestone </a:t>
            </a:r>
            <a:r>
              <a:rPr lang="en-GB" dirty="0"/>
              <a:t>to assess the in-flight performances with </a:t>
            </a:r>
            <a:r>
              <a:rPr lang="en-GB" dirty="0">
                <a:solidFill>
                  <a:srgbClr val="00B050"/>
                </a:solidFill>
              </a:rPr>
              <a:t>two spatially resolved external 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3I/Atlas </a:t>
            </a:r>
            <a:r>
              <a:rPr lang="en-GB" dirty="0"/>
              <a:t>(November 2025, data received 2 weeks ago) major opportunity to check </a:t>
            </a:r>
            <a:r>
              <a:rPr lang="en-GB" dirty="0">
                <a:solidFill>
                  <a:srgbClr val="00B050"/>
                </a:solidFill>
              </a:rPr>
              <a:t>low signal readout mode </a:t>
            </a:r>
            <a:r>
              <a:rPr lang="en-GB" dirty="0"/>
              <a:t>(similar to exospheres, rings during the nominal science)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4E0E4-B167-4901-8D2D-D8D857799801}"/>
              </a:ext>
            </a:extLst>
          </p:cNvPr>
          <p:cNvSpPr/>
          <p:nvPr/>
        </p:nvSpPr>
        <p:spPr>
          <a:xfrm>
            <a:off x="1375469" y="1202273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ea typeface="Times New Roman" panose="02020603050405020304" pitchFamily="18" charset="0"/>
              </a:rPr>
              <a:t>VISNIR channel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72801A-7634-4A94-A69C-A7005D880B92}"/>
              </a:ext>
            </a:extLst>
          </p:cNvPr>
          <p:cNvSpPr/>
          <p:nvPr/>
        </p:nvSpPr>
        <p:spPr>
          <a:xfrm>
            <a:off x="4772784" y="1205434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ea typeface="Times New Roman" panose="02020603050405020304" pitchFamily="18" charset="0"/>
              </a:rPr>
              <a:t>IR channel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BF95143-B591-440C-9D5D-AFB215A5F7CF}"/>
              </a:ext>
            </a:extLst>
          </p:cNvPr>
          <p:cNvGrpSpPr/>
          <p:nvPr/>
        </p:nvGrpSpPr>
        <p:grpSpPr>
          <a:xfrm>
            <a:off x="6982460" y="1678494"/>
            <a:ext cx="5081081" cy="2572092"/>
            <a:chOff x="6982460" y="1678494"/>
            <a:chExt cx="5081081" cy="257209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6AD9999-137B-4776-BCA6-3F0ACC590CD7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" t="20607" r="6915" b="15826"/>
            <a:stretch/>
          </p:blipFill>
          <p:spPr bwMode="auto">
            <a:xfrm>
              <a:off x="6982460" y="1678494"/>
              <a:ext cx="5081081" cy="25720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06620F-45B0-4943-BF24-D82885F87246}"/>
                </a:ext>
              </a:extLst>
            </p:cNvPr>
            <p:cNvSpPr/>
            <p:nvPr/>
          </p:nvSpPr>
          <p:spPr>
            <a:xfrm>
              <a:off x="10085294" y="3263153"/>
              <a:ext cx="726141" cy="28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36F544-70B8-4ABB-9FDB-B2C0647C5C87}"/>
                </a:ext>
              </a:extLst>
            </p:cNvPr>
            <p:cNvSpPr/>
            <p:nvPr/>
          </p:nvSpPr>
          <p:spPr>
            <a:xfrm rot="1978678">
              <a:off x="10360132" y="3397766"/>
              <a:ext cx="389615" cy="28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6318E1-8FA0-4352-A670-CC910227002A}"/>
                </a:ext>
              </a:extLst>
            </p:cNvPr>
            <p:cNvSpPr/>
            <p:nvPr/>
          </p:nvSpPr>
          <p:spPr>
            <a:xfrm rot="18803873">
              <a:off x="10113156" y="3410411"/>
              <a:ext cx="389615" cy="113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9756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F6A132-95A8-4F55-B9AE-8358C4B2C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Lunar Earth Gravitational Assist on August 19/20, 2024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2AF5F7-2386-41B8-B461-A572C4E64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17</a:t>
            </a:fld>
            <a:endParaRPr lang="en-US"/>
          </a:p>
        </p:txBody>
      </p:sp>
      <p:pic>
        <p:nvPicPr>
          <p:cNvPr id="5" name="LEGA_J2000">
            <a:hlinkClick r:id="" action="ppaction://media"/>
            <a:extLst>
              <a:ext uri="{FF2B5EF4-FFF2-40B4-BE49-F238E27FC236}">
                <a16:creationId xmlns:a16="http://schemas.microsoft.com/office/drawing/2014/main" id="{033ED8FE-7DD8-4782-9246-1EEB2FE6A7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714" y="1337995"/>
            <a:ext cx="9893030" cy="55648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DE751E-E529-4BA4-8693-348996B0CCE1}"/>
              </a:ext>
            </a:extLst>
          </p:cNvPr>
          <p:cNvSpPr/>
          <p:nvPr/>
        </p:nvSpPr>
        <p:spPr>
          <a:xfrm>
            <a:off x="627846" y="141553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First-ever dual planetary flyby 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755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52F2BD-B0A4-4457-87BA-D28E245A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18</a:t>
            </a:fld>
            <a:endParaRPr lang="en-US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551D691-CEBE-4351-A269-F649F5CD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218703"/>
            <a:ext cx="9540875" cy="530225"/>
          </a:xfrm>
        </p:spPr>
        <p:txBody>
          <a:bodyPr/>
          <a:lstStyle/>
          <a:p>
            <a:r>
              <a:rPr lang="en-US" b="1" dirty="0"/>
              <a:t>Operational constraints due to hot cruise conditions</a:t>
            </a: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F4AE4017-1C95-4231-8F67-AB44CE38196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22" y="1967696"/>
            <a:ext cx="8214720" cy="4753779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323DE38-F78C-4738-BD11-BBDEE7A9878F}"/>
              </a:ext>
            </a:extLst>
          </p:cNvPr>
          <p:cNvSpPr/>
          <p:nvPr/>
        </p:nvSpPr>
        <p:spPr>
          <a:xfrm>
            <a:off x="173177" y="1311663"/>
            <a:ext cx="11200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S/C continuously protected from high solar flux and elevated temperatures, by orienting the HGA toward the Sun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rgbClr val="FF0000"/>
                </a:solidFill>
              </a:rPr>
              <a:t>Observation opportunity </a:t>
            </a:r>
            <a:r>
              <a:rPr lang="en-US" dirty="0"/>
              <a:t>occurred during a quite </a:t>
            </a:r>
            <a:r>
              <a:rPr lang="en-US" dirty="0">
                <a:solidFill>
                  <a:srgbClr val="FF0000"/>
                </a:solidFill>
              </a:rPr>
              <a:t>short time window </a:t>
            </a:r>
            <a:r>
              <a:rPr lang="en-US" dirty="0"/>
              <a:t>only when the </a:t>
            </a:r>
            <a:r>
              <a:rPr lang="en-US" dirty="0">
                <a:solidFill>
                  <a:srgbClr val="FF0000"/>
                </a:solidFill>
              </a:rPr>
              <a:t>boresight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MAJIS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crossed</a:t>
            </a:r>
            <a:r>
              <a:rPr lang="en-US" dirty="0"/>
              <a:t> the Moon and Earth </a:t>
            </a:r>
            <a:r>
              <a:rPr lang="en-US" dirty="0">
                <a:solidFill>
                  <a:srgbClr val="FF0000"/>
                </a:solidFill>
              </a:rPr>
              <a:t>surfaces</a:t>
            </a:r>
            <a:r>
              <a:rPr lang="en-US" dirty="0"/>
              <a:t> 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105211DE-F5E9-4C2F-8016-EBC5A957C046}"/>
              </a:ext>
            </a:extLst>
          </p:cNvPr>
          <p:cNvSpPr txBox="1"/>
          <p:nvPr/>
        </p:nvSpPr>
        <p:spPr>
          <a:xfrm>
            <a:off x="6539696" y="2585134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solidFill>
                  <a:srgbClr val="FF0000"/>
                </a:solidFill>
              </a:rPr>
              <a:t>5 MAJIS cubes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5C4FD8A9-925C-421A-BD93-7A7192F55E21}"/>
              </a:ext>
            </a:extLst>
          </p:cNvPr>
          <p:cNvSpPr txBox="1"/>
          <p:nvPr/>
        </p:nvSpPr>
        <p:spPr>
          <a:xfrm>
            <a:off x="5168145" y="554633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solidFill>
                  <a:srgbClr val="FF0000"/>
                </a:solidFill>
              </a:rPr>
              <a:t>19 MAJIS cubes</a:t>
            </a:r>
          </a:p>
        </p:txBody>
      </p:sp>
    </p:spTree>
    <p:extLst>
      <p:ext uri="{BB962C8B-B14F-4D97-AF65-F5344CB8AC3E}">
        <p14:creationId xmlns:p14="http://schemas.microsoft.com/office/powerpoint/2010/main" val="1226838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EAACD8-AFA0-4F24-8564-8F6F3721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Earth Flyby on August 20, 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A44093-C06D-469F-981F-C9608F0CE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19</a:t>
            </a:fld>
            <a:endParaRPr lang="en-US"/>
          </a:p>
        </p:txBody>
      </p:sp>
      <p:pic>
        <p:nvPicPr>
          <p:cNvPr id="5" name="LEGA_earth_flyby">
            <a:hlinkClick r:id="" action="ppaction://media"/>
            <a:extLst>
              <a:ext uri="{FF2B5EF4-FFF2-40B4-BE49-F238E27FC236}">
                <a16:creationId xmlns:a16="http://schemas.microsoft.com/office/drawing/2014/main" id="{D85CBEFD-3152-4376-888D-9C169F04ED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472" y="1272769"/>
            <a:ext cx="9669294" cy="54389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4A58DA8-0D28-4EE6-881B-DE4171584F6F}"/>
              </a:ext>
            </a:extLst>
          </p:cNvPr>
          <p:cNvSpPr txBox="1"/>
          <p:nvPr/>
        </p:nvSpPr>
        <p:spPr>
          <a:xfrm>
            <a:off x="1102659" y="1604682"/>
            <a:ext cx="28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MAJIS boresight = Z axis </a:t>
            </a:r>
          </a:p>
        </p:txBody>
      </p:sp>
    </p:spTree>
    <p:extLst>
      <p:ext uri="{BB962C8B-B14F-4D97-AF65-F5344CB8AC3E}">
        <p14:creationId xmlns:p14="http://schemas.microsoft.com/office/powerpoint/2010/main" val="254418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Rectangle"/>
          <p:cNvSpPr/>
          <p:nvPr/>
        </p:nvSpPr>
        <p:spPr>
          <a:xfrm>
            <a:off x="0" y="-11723"/>
            <a:ext cx="12192001" cy="685800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1717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868" y="121921"/>
            <a:ext cx="1409714" cy="555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6" name="Group"/>
          <p:cNvGrpSpPr/>
          <p:nvPr/>
        </p:nvGrpSpPr>
        <p:grpSpPr>
          <a:xfrm>
            <a:off x="198999" y="6629400"/>
            <a:ext cx="11794002" cy="165100"/>
            <a:chOff x="0" y="0"/>
            <a:chExt cx="23588002" cy="330200"/>
          </a:xfrm>
        </p:grpSpPr>
        <p:pic>
          <p:nvPicPr>
            <p:cNvPr id="1718" name="320px-Flag_of_Germany.svg.png" descr="320px-Flag_of_Germany.sv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19" name="Flag_of_Austria.svg.png" descr="Flag_of_Austria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754" y="0"/>
              <a:ext cx="496077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20" name="Flag_of_Belgium.svg.png" descr="Flag_of_Belgium.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8965" y="0"/>
              <a:ext cx="38110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21" name="Flag_of_Greece.svg.png" descr="Flag_of_Greece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22" name="Flag_of_Hungary.svg.png" descr="Flag_of_Hungary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9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23" name="Flag_of_Ireland.svg.png" descr="Flag_of_Ireland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5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24" name="Flag_of_Poland.svg.png" descr="Flag_of_Poland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367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25" name="Flag_of_Portugal.svg.png" descr="Flag_of_Portugal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860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26" name="Flag_of_Romania.svg.png" descr="Flag_of_Romania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1084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27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972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28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255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29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819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30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420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31" name="Flag_of_Denmark.svg.png" descr="Flag_of_Denmark.svg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72168" y="0"/>
              <a:ext cx="435700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32" name="Flag_of_Estonia.svg.png" descr="Flag_of_Estonia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31068" y="0"/>
              <a:ext cx="51796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33" name="Flag_of_Finland.svg.png" descr="Flag_of_Finland.sv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67668" y="0"/>
              <a:ext cx="539103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34" name="Flag_of_France.svg.png" descr="Flag_of_France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916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35" name="Flag_of_Italy.svg.png" descr="Flag_of_Italy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091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36" name="Flag_of_Latvia.svg.png" descr="Flag_of_Latvia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61818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37" name="Flag_of_Lithuania.svg.png" descr="Flag_of_Lithuania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7058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38" name="Flag_of_Luxembourg.svg.png" descr="Flag_of_Luxembourg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03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39" name="Flag_of_Norway.svg.png" descr="Flag_of_Norway.svg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552468" y="0"/>
              <a:ext cx="45349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40" name="Flag_of_Slovakia.svg-2.png" descr="Flag_of_Slovakia.svg-2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7820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41" name="Flag_of_Slovenia.svg-2.png" descr="Flag_of_Slovenia.svg-2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531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42" name="Flag_of_Spain.svg.png" descr="Flag_of_Spain.svg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7198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43" name="Flag_of_Sweden.svg.png" descr="Flag_of_Sweden.svg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46959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44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5445268" y="0"/>
              <a:ext cx="3302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45" name="esa_tagline_trans.png" descr="esa_tagline_trans.pn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0358924" y="74269"/>
              <a:ext cx="3229079" cy="1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47" name="Picture 2" descr="Picture 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532740" y="903418"/>
            <a:ext cx="6504311" cy="5457564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1748" name="Picture 7" descr="Picture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9001" y="101705"/>
            <a:ext cx="659746" cy="661550"/>
          </a:xfrm>
          <a:prstGeom prst="rect">
            <a:avLst/>
          </a:prstGeom>
          <a:ln w="12700">
            <a:miter lim="400000"/>
          </a:ln>
        </p:spPr>
      </p:pic>
      <p:sp>
        <p:nvSpPr>
          <p:cNvPr id="1749" name="JUICE science themes: broad &amp; interdisciplinary"/>
          <p:cNvSpPr txBox="1"/>
          <p:nvPr/>
        </p:nvSpPr>
        <p:spPr>
          <a:xfrm>
            <a:off x="1181100" y="195236"/>
            <a:ext cx="7567777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/>
          </a:lstStyle>
          <a:p>
            <a:pPr defTabSz="1219169" hangingPunct="0"/>
            <a:r>
              <a:rPr sz="275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JUICE science themes: broad &amp; interdisciplinary</a:t>
            </a:r>
          </a:p>
        </p:txBody>
      </p:sp>
      <p:sp>
        <p:nvSpPr>
          <p:cNvPr id="1750" name="Emergence of habitable worlds      around gas giants…"/>
          <p:cNvSpPr txBox="1"/>
          <p:nvPr/>
        </p:nvSpPr>
        <p:spPr>
          <a:xfrm>
            <a:off x="244664" y="1182208"/>
            <a:ext cx="5133126" cy="2349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defTabSz="292100" hangingPunct="0">
              <a:spcBef>
                <a:spcPts val="750"/>
              </a:spcBef>
              <a:defRPr sz="480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</a:defRPr>
            </a:pPr>
            <a:r>
              <a:rPr sz="2400" kern="0" dirty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Emergence of habitable worlds      around gas giants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600"/>
            </a:pPr>
            <a:r>
              <a:rPr sz="2000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Ganymede as a planetary object &amp; potential habitat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600"/>
            </a:pPr>
            <a:r>
              <a:rPr sz="2000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Europa’s recently active zones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600"/>
            </a:pPr>
            <a:r>
              <a:rPr sz="2000" kern="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Callisto</a:t>
            </a:r>
            <a:r>
              <a:rPr sz="2000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 as a remnant of the early Jovian system</a:t>
            </a:r>
          </a:p>
        </p:txBody>
      </p:sp>
      <p:sp>
        <p:nvSpPr>
          <p:cNvPr id="1751" name="The Jupiter system as a model for gas giants…"/>
          <p:cNvSpPr txBox="1"/>
          <p:nvPr/>
        </p:nvSpPr>
        <p:spPr>
          <a:xfrm>
            <a:off x="256873" y="3824341"/>
            <a:ext cx="4110330" cy="204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defTabSz="292100" hangingPunct="0">
              <a:spcBef>
                <a:spcPts val="750"/>
              </a:spcBef>
              <a:defRPr sz="480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</a:defRPr>
            </a:pPr>
            <a:r>
              <a:rPr sz="2400" kern="0" dirty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The Jupiter system as a model for gas giants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500"/>
            </a:pPr>
            <a:r>
              <a:rPr sz="2000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Jovian atmosphere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500"/>
            </a:pPr>
            <a:r>
              <a:rPr sz="2000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Jovian magnetosphere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500"/>
            </a:pPr>
            <a:r>
              <a:rPr sz="2000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Jovian satellite &amp; ring system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500"/>
            </a:pPr>
            <a:r>
              <a:rPr sz="2000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UltraLight"/>
              </a:rPr>
              <a:t>Complex system interactions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3B673F-1441-4649-B6BC-0F78EAA89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Moon flyby: MAJIS footprints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264D7A-241B-451D-BF89-03436E0B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20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4883E6-DCE6-4C6D-BB0C-98C80F9291B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5" y="1319135"/>
            <a:ext cx="8512286" cy="51533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C0D117-6373-485E-9013-5F44B901F29D}"/>
              </a:ext>
            </a:extLst>
          </p:cNvPr>
          <p:cNvSpPr/>
          <p:nvPr/>
        </p:nvSpPr>
        <p:spPr>
          <a:xfrm>
            <a:off x="8328209" y="2493146"/>
            <a:ext cx="37024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US" sz="1600" dirty="0"/>
              <a:t>FOV windowing (64 pixels instead of nominal 400) to mitigate the signal saturation (Moon and Earth are very bright target for MAJIS !)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US" sz="1600" dirty="0"/>
              <a:t>Sample various types of terrains (mare, highlands, crater rim,…) with a spatial sampling between 130 and 350 m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180000" algn="just">
              <a:buFont typeface="Arial" panose="020B0604020202020204" pitchFamily="34" charset="0"/>
              <a:buChar char="•"/>
            </a:pPr>
            <a:r>
              <a:rPr lang="en-US" sz="1600" dirty="0"/>
              <a:t>Incidence angle: from 92° to 26°</a:t>
            </a:r>
          </a:p>
          <a:p>
            <a:pPr marL="285750" indent="-180000" algn="just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8420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59E5C-99F8-4E2C-A886-678454008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Earth flyby: MAJIS footprints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76D2E2-F4DD-48A5-ABAF-C587B71D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21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2BAC4C-8955-471C-B3D3-1D65A1AFE857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1" y="1898248"/>
            <a:ext cx="11713740" cy="47306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D54808-2CD2-4769-9E14-73A9C1FB6D11}"/>
              </a:ext>
            </a:extLst>
          </p:cNvPr>
          <p:cNvSpPr/>
          <p:nvPr/>
        </p:nvSpPr>
        <p:spPr>
          <a:xfrm>
            <a:off x="3971157" y="1436318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Spatial sampling from 1 to 3 km</a:t>
            </a:r>
          </a:p>
        </p:txBody>
      </p:sp>
    </p:spTree>
    <p:extLst>
      <p:ext uri="{BB962C8B-B14F-4D97-AF65-F5344CB8AC3E}">
        <p14:creationId xmlns:p14="http://schemas.microsoft.com/office/powerpoint/2010/main" val="3119608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59E5C-99F8-4E2C-A886-678454008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Earth flyby: MAJIS footprints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76D2E2-F4DD-48A5-ABAF-C587B71D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22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2BAC4C-8955-471C-B3D3-1D65A1AFE857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1" y="1898248"/>
            <a:ext cx="11713740" cy="47306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D54808-2CD2-4769-9E14-73A9C1FB6D11}"/>
              </a:ext>
            </a:extLst>
          </p:cNvPr>
          <p:cNvSpPr/>
          <p:nvPr/>
        </p:nvSpPr>
        <p:spPr>
          <a:xfrm>
            <a:off x="4035273" y="1436318"/>
            <a:ext cx="3288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Pixel resolution from 1 to 3 km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1F0F4C-A3D0-42DD-B5C8-2E21DECB6B66}"/>
              </a:ext>
            </a:extLst>
          </p:cNvPr>
          <p:cNvGrpSpPr/>
          <p:nvPr/>
        </p:nvGrpSpPr>
        <p:grpSpPr>
          <a:xfrm>
            <a:off x="3260652" y="1425630"/>
            <a:ext cx="8931347" cy="5203247"/>
            <a:chOff x="4423867" y="1307058"/>
            <a:chExt cx="9134874" cy="532181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8710EA6-22C3-4772-9FEB-BF7EC2BA2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867" y="1307058"/>
              <a:ext cx="9134874" cy="5321819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9A6DD85-21C4-441F-A092-60EC927950D2}"/>
                </a:ext>
              </a:extLst>
            </p:cNvPr>
            <p:cNvSpPr txBox="1"/>
            <p:nvPr/>
          </p:nvSpPr>
          <p:spPr>
            <a:xfrm>
              <a:off x="12200217" y="4209661"/>
              <a:ext cx="801823" cy="25970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50" b="1" i="1" dirty="0">
                  <a:solidFill>
                    <a:schemeClr val="bg1"/>
                  </a:solidFill>
                </a:rPr>
                <a:t>Malesia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88A1C81-B0E1-43B0-A2E6-5785D129022F}"/>
                </a:ext>
              </a:extLst>
            </p:cNvPr>
            <p:cNvSpPr txBox="1"/>
            <p:nvPr/>
          </p:nvSpPr>
          <p:spPr>
            <a:xfrm>
              <a:off x="11545815" y="5955976"/>
              <a:ext cx="960518" cy="25970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50" b="1" i="1" dirty="0">
                  <a:solidFill>
                    <a:schemeClr val="bg1"/>
                  </a:solidFill>
                </a:rPr>
                <a:t>Sumatra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979CF1-7DA3-4285-9648-4DA8AB9F35BC}"/>
                </a:ext>
              </a:extLst>
            </p:cNvPr>
            <p:cNvSpPr/>
            <p:nvPr/>
          </p:nvSpPr>
          <p:spPr>
            <a:xfrm>
              <a:off x="5196098" y="1475336"/>
              <a:ext cx="415498" cy="333182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IR</a:t>
              </a:r>
              <a:endParaRPr lang="fr-FR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2A991DA-000C-4369-9B04-414AD61E7288}"/>
              </a:ext>
            </a:extLst>
          </p:cNvPr>
          <p:cNvSpPr/>
          <p:nvPr/>
        </p:nvSpPr>
        <p:spPr>
          <a:xfrm>
            <a:off x="1362808" y="3993266"/>
            <a:ext cx="1762357" cy="1053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2167F80-CC90-4D87-8009-327E873D8D39}"/>
              </a:ext>
            </a:extLst>
          </p:cNvPr>
          <p:cNvCxnSpPr>
            <a:cxnSpLocks/>
          </p:cNvCxnSpPr>
          <p:nvPr/>
        </p:nvCxnSpPr>
        <p:spPr>
          <a:xfrm flipV="1">
            <a:off x="1362808" y="1425630"/>
            <a:ext cx="1897844" cy="2567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E056A57-FE0A-49AD-9694-BD90F86810AF}"/>
              </a:ext>
            </a:extLst>
          </p:cNvPr>
          <p:cNvCxnSpPr>
            <a:cxnSpLocks/>
          </p:cNvCxnSpPr>
          <p:nvPr/>
        </p:nvCxnSpPr>
        <p:spPr>
          <a:xfrm>
            <a:off x="1362808" y="5046562"/>
            <a:ext cx="1897844" cy="15823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910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A7E68-EAC4-48BD-8FFC-53052191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LEGA data analyses</a:t>
            </a:r>
            <a:endParaRPr lang="en-US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CB01E7-522E-4536-9CEE-C8AE2EF2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06769"/>
            <a:ext cx="11274706" cy="502451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Moon-Earth flyby observations of MAJIS provided a unique and first insight into the instrument performance in a real operative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D9105F-94A5-443D-9BD3-D10C4806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19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4F0A6B-EAD2-4F4F-ADEB-BDE06C8F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LEGA data analyses: </a:t>
            </a:r>
            <a:r>
              <a:rPr lang="en-US" b="1" dirty="0"/>
              <a:t>SNR performance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813749-7C66-432C-B9D5-DCA53485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24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0BEAC3-3CEB-4E7D-936B-0A7A0B95F1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" y="1813039"/>
            <a:ext cx="4838961" cy="277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905D80-5FF6-46F4-B378-ADBBC5549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54" y="1546593"/>
            <a:ext cx="6529891" cy="3482608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594AE4-A8F4-4C2C-9C88-9DFA35B311F2}"/>
              </a:ext>
            </a:extLst>
          </p:cNvPr>
          <p:cNvSpPr/>
          <p:nvPr/>
        </p:nvSpPr>
        <p:spPr>
          <a:xfrm>
            <a:off x="1566658" y="1628373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Moon observation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9F76E-F7C4-4D8F-9445-523589B6A26B}"/>
              </a:ext>
            </a:extLst>
          </p:cNvPr>
          <p:cNvSpPr/>
          <p:nvPr/>
        </p:nvSpPr>
        <p:spPr>
          <a:xfrm>
            <a:off x="2128035" y="5320123"/>
            <a:ext cx="7935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SNR in line with expected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Extrapolation</a:t>
            </a:r>
            <a:r>
              <a:rPr lang="en-US" dirty="0"/>
              <a:t> to </a:t>
            </a:r>
            <a:r>
              <a:rPr lang="en-US" b="1" dirty="0"/>
              <a:t>Ganymede</a:t>
            </a:r>
            <a:r>
              <a:rPr lang="en-US" dirty="0"/>
              <a:t> indicates </a:t>
            </a:r>
            <a:r>
              <a:rPr lang="en-US" b="1" dirty="0"/>
              <a:t>SNR</a:t>
            </a:r>
            <a:r>
              <a:rPr lang="en-US" dirty="0"/>
              <a:t> in the range of </a:t>
            </a:r>
            <a:r>
              <a:rPr lang="en-US" b="1" dirty="0"/>
              <a:t>100-3000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41DC4-172E-4434-B281-E53065975516}"/>
              </a:ext>
            </a:extLst>
          </p:cNvPr>
          <p:cNvSpPr/>
          <p:nvPr/>
        </p:nvSpPr>
        <p:spPr>
          <a:xfrm>
            <a:off x="7024410" y="1206184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Ganymede observation simulation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A6F337-672B-4FC8-ACF8-181998836A12}"/>
              </a:ext>
            </a:extLst>
          </p:cNvPr>
          <p:cNvSpPr/>
          <p:nvPr/>
        </p:nvSpPr>
        <p:spPr>
          <a:xfrm>
            <a:off x="1326776" y="3164541"/>
            <a:ext cx="896471" cy="51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C17F59-9B7B-4698-9B59-DDF41BE67C8F}"/>
              </a:ext>
            </a:extLst>
          </p:cNvPr>
          <p:cNvSpPr/>
          <p:nvPr/>
        </p:nvSpPr>
        <p:spPr>
          <a:xfrm>
            <a:off x="2561858" y="3675529"/>
            <a:ext cx="896471" cy="51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92CEDD-AEB3-4AD1-AF39-3517404885E3}"/>
              </a:ext>
            </a:extLst>
          </p:cNvPr>
          <p:cNvSpPr/>
          <p:nvPr/>
        </p:nvSpPr>
        <p:spPr>
          <a:xfrm>
            <a:off x="2223247" y="2228501"/>
            <a:ext cx="2187388" cy="331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F786EB-1AEB-46B8-A0BD-8F5937A2CE20}"/>
              </a:ext>
            </a:extLst>
          </p:cNvPr>
          <p:cNvSpPr/>
          <p:nvPr/>
        </p:nvSpPr>
        <p:spPr>
          <a:xfrm>
            <a:off x="1479176" y="3316941"/>
            <a:ext cx="896471" cy="51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5F8149-A280-4CE7-9557-129E41D5C759}"/>
              </a:ext>
            </a:extLst>
          </p:cNvPr>
          <p:cNvSpPr/>
          <p:nvPr/>
        </p:nvSpPr>
        <p:spPr>
          <a:xfrm>
            <a:off x="6607363" y="1628372"/>
            <a:ext cx="4746437" cy="386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65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A7E68-EAC4-48BD-8FFC-53052191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LEGA data analyses</a:t>
            </a:r>
            <a:endParaRPr lang="en-US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CB01E7-522E-4536-9CEE-C8AE2EF2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55758"/>
            <a:ext cx="11274706" cy="541606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Moon-Earth flyby observations of MAJIS provided a unique and first insight into the instrument performance in a real operative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Besides the importance for the </a:t>
            </a:r>
            <a:r>
              <a:rPr lang="it-IT" b="1" dirty="0"/>
              <a:t>calibration and performance </a:t>
            </a:r>
            <a:r>
              <a:rPr lang="it-IT" dirty="0"/>
              <a:t>verification, the data also offers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very interesting </a:t>
            </a:r>
            <a:r>
              <a:rPr lang="it-IT" b="1" dirty="0"/>
              <a:t>science investigations </a:t>
            </a:r>
            <a:r>
              <a:rPr lang="it-IT" dirty="0"/>
              <a:t>(in spite of the limited spatial coverage)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contextualization of possible science at Jupiter 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D9105F-94A5-443D-9BD3-D10C4806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25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2D6131-2108-4193-9B4B-2AE48652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42" y="2677754"/>
            <a:ext cx="3405027" cy="41099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7E6267-6E61-48DA-8159-D60D0BBB0FA3}"/>
              </a:ext>
            </a:extLst>
          </p:cNvPr>
          <p:cNvSpPr txBox="1"/>
          <p:nvPr/>
        </p:nvSpPr>
        <p:spPr>
          <a:xfrm>
            <a:off x="4718720" y="4018946"/>
            <a:ext cx="3833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Poulet et al. Ann. Geo. (2026) </a:t>
            </a:r>
          </a:p>
          <a:p>
            <a:pPr algn="l"/>
            <a:r>
              <a:rPr lang="en-US" dirty="0"/>
              <a:t>+ 5 other MAJIS papers (submitted)</a:t>
            </a:r>
          </a:p>
        </p:txBody>
      </p:sp>
    </p:spTree>
    <p:extLst>
      <p:ext uri="{BB962C8B-B14F-4D97-AF65-F5344CB8AC3E}">
        <p14:creationId xmlns:p14="http://schemas.microsoft.com/office/powerpoint/2010/main" val="2514203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21B75F-FF35-4CA7-9402-D148B73D4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Moon flyby data analyses: mineralogy in the VISIR</a:t>
            </a: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823455-5DDD-499A-A791-85395CE1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26</a:t>
            </a:fld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BE53E0-A601-48C4-9559-3A3E05E0BF6F}"/>
              </a:ext>
            </a:extLst>
          </p:cNvPr>
          <p:cNvSpPr txBox="1"/>
          <p:nvPr/>
        </p:nvSpPr>
        <p:spPr>
          <a:xfrm>
            <a:off x="6936462" y="3296656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#1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9D530E-BF0B-485A-8938-F5EB7F69B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29"/>
          <a:stretch/>
        </p:blipFill>
        <p:spPr>
          <a:xfrm>
            <a:off x="323456" y="3287406"/>
            <a:ext cx="5081524" cy="236457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696CF9A-1FC7-448E-8AF9-1DA110943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r="74883" b="92657"/>
          <a:stretch/>
        </p:blipFill>
        <p:spPr>
          <a:xfrm>
            <a:off x="4120672" y="2646493"/>
            <a:ext cx="2112558" cy="9662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459D210-8F2E-4E5B-B3C2-9B8F39DFA71D}"/>
              </a:ext>
            </a:extLst>
          </p:cNvPr>
          <p:cNvSpPr txBox="1"/>
          <p:nvPr/>
        </p:nvSpPr>
        <p:spPr>
          <a:xfrm>
            <a:off x="4120672" y="2358089"/>
            <a:ext cx="2196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Band </a:t>
            </a:r>
            <a:r>
              <a:rPr lang="fr-FR" sz="1400" dirty="0" err="1"/>
              <a:t>depth</a:t>
            </a:r>
            <a:r>
              <a:rPr lang="fr-FR" sz="1400" dirty="0"/>
              <a:t> @ 950 nm</a:t>
            </a:r>
            <a:endParaRPr lang="en-US" sz="14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E59007F-6DA0-4183-B431-D2C75149C9AE}"/>
              </a:ext>
            </a:extLst>
          </p:cNvPr>
          <p:cNvSpPr txBox="1"/>
          <p:nvPr/>
        </p:nvSpPr>
        <p:spPr>
          <a:xfrm>
            <a:off x="4180326" y="3593404"/>
            <a:ext cx="1865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Maturity index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F10C84-D327-478C-A1DC-48722400B9DA}"/>
              </a:ext>
            </a:extLst>
          </p:cNvPr>
          <p:cNvSpPr/>
          <p:nvPr/>
        </p:nvSpPr>
        <p:spPr>
          <a:xfrm>
            <a:off x="185567" y="1205676"/>
            <a:ext cx="775716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it-IT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Identify and map spectral mafic units with the VISNIR channel</a:t>
            </a:r>
            <a:endParaRPr lang="it-IT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it-IT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Derive spectral maturity and correlation with other spectral parameters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8365172-BCA2-4051-829E-3F31A5DE0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20550" r="74883" b="72197"/>
          <a:stretch/>
        </p:blipFill>
        <p:spPr>
          <a:xfrm>
            <a:off x="4162571" y="5122907"/>
            <a:ext cx="2112558" cy="954393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0D5387-6AFA-460C-B40A-D8A7F2EC1256}"/>
              </a:ext>
            </a:extLst>
          </p:cNvPr>
          <p:cNvGrpSpPr/>
          <p:nvPr/>
        </p:nvGrpSpPr>
        <p:grpSpPr>
          <a:xfrm>
            <a:off x="4133359" y="3872579"/>
            <a:ext cx="2112558" cy="977166"/>
            <a:chOff x="9221587" y="3811353"/>
            <a:chExt cx="2112558" cy="977166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E6EA852-1DB3-4DDB-83FD-BBB860CD9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10141" r="74883" b="82432"/>
            <a:stretch/>
          </p:blipFill>
          <p:spPr>
            <a:xfrm>
              <a:off x="9221587" y="3811353"/>
              <a:ext cx="2112558" cy="97716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299C90-F8B7-4DC3-A31E-BA3878109306}"/>
                </a:ext>
              </a:extLst>
            </p:cNvPr>
            <p:cNvSpPr/>
            <p:nvPr/>
          </p:nvSpPr>
          <p:spPr>
            <a:xfrm>
              <a:off x="9770059" y="3865017"/>
              <a:ext cx="862082" cy="57642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645E6A03-2B11-4E7A-84E6-8D3B9C71F214}"/>
              </a:ext>
            </a:extLst>
          </p:cNvPr>
          <p:cNvSpPr txBox="1"/>
          <p:nvPr/>
        </p:nvSpPr>
        <p:spPr>
          <a:xfrm>
            <a:off x="4500153" y="4828719"/>
            <a:ext cx="1260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Reflectance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538E41-17F3-4AFA-87C5-10B6F3075F4A}"/>
              </a:ext>
            </a:extLst>
          </p:cNvPr>
          <p:cNvSpPr/>
          <p:nvPr/>
        </p:nvSpPr>
        <p:spPr>
          <a:xfrm>
            <a:off x="323457" y="2358089"/>
            <a:ext cx="6626880" cy="395574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FD9E1A8E-ECF1-4B63-9373-21F3D9FE62C5}"/>
              </a:ext>
            </a:extLst>
          </p:cNvPr>
          <p:cNvGrpSpPr/>
          <p:nvPr/>
        </p:nvGrpSpPr>
        <p:grpSpPr>
          <a:xfrm>
            <a:off x="8183479" y="1586753"/>
            <a:ext cx="3084887" cy="4696510"/>
            <a:chOff x="0" y="1341060"/>
            <a:chExt cx="3084887" cy="4696510"/>
          </a:xfrm>
        </p:grpSpPr>
        <p:pic>
          <p:nvPicPr>
            <p:cNvPr id="23" name="Segnaposto contenuto 7">
              <a:extLst>
                <a:ext uri="{FF2B5EF4-FFF2-40B4-BE49-F238E27FC236}">
                  <a16:creationId xmlns:a16="http://schemas.microsoft.com/office/drawing/2014/main" id="{1108C7ED-559B-49FD-AD7E-3D9D620E5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94" t="8744" r="7576" b="2390"/>
            <a:stretch/>
          </p:blipFill>
          <p:spPr>
            <a:xfrm>
              <a:off x="0" y="1341060"/>
              <a:ext cx="3084887" cy="4253718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3B08EF-2C02-49BC-BA2B-2A43E983986D}"/>
                </a:ext>
              </a:extLst>
            </p:cNvPr>
            <p:cNvSpPr/>
            <p:nvPr/>
          </p:nvSpPr>
          <p:spPr>
            <a:xfrm>
              <a:off x="268145" y="1360634"/>
              <a:ext cx="1103969" cy="432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err="1"/>
                <a:t>Pyroxene</a:t>
              </a:r>
              <a:r>
                <a:rPr lang="fr-FR" sz="1400" dirty="0"/>
                <a:t> + Olivine</a:t>
              </a:r>
              <a:endParaRPr lang="en-US" sz="14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5A5C35D-C021-449C-B04F-7F907F7CCE5A}"/>
                </a:ext>
              </a:extLst>
            </p:cNvPr>
            <p:cNvSpPr/>
            <p:nvPr/>
          </p:nvSpPr>
          <p:spPr>
            <a:xfrm>
              <a:off x="2141564" y="3177136"/>
              <a:ext cx="85571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400" dirty="0" err="1"/>
                <a:t>Pyroxene</a:t>
              </a:r>
              <a:endParaRPr lang="en-US" sz="1400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C81447F-A26C-4A6E-8540-1F25E926595E}"/>
                </a:ext>
              </a:extLst>
            </p:cNvPr>
            <p:cNvSpPr txBox="1"/>
            <p:nvPr/>
          </p:nvSpPr>
          <p:spPr>
            <a:xfrm>
              <a:off x="1170183" y="5775960"/>
              <a:ext cx="1257075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50" b="1" dirty="0"/>
                <a:t>Wavelength (nm)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3129A23-9505-46AB-8217-8360AFC1EA5A}"/>
                </a:ext>
              </a:extLst>
            </p:cNvPr>
            <p:cNvSpPr/>
            <p:nvPr/>
          </p:nvSpPr>
          <p:spPr>
            <a:xfrm>
              <a:off x="729513" y="5582201"/>
              <a:ext cx="486030" cy="130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50" b="1" dirty="0"/>
                <a:t>1000</a:t>
              </a:r>
              <a:endParaRPr lang="en-US" sz="105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5C0B89D-9D15-4282-891E-41EE91BE415B}"/>
                </a:ext>
              </a:extLst>
            </p:cNvPr>
            <p:cNvSpPr/>
            <p:nvPr/>
          </p:nvSpPr>
          <p:spPr>
            <a:xfrm>
              <a:off x="2459702" y="5595921"/>
              <a:ext cx="486030" cy="157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50" b="1" dirty="0"/>
                <a:t>2000</a:t>
              </a:r>
              <a:endParaRPr lang="en-US" sz="1050" dirty="0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F473195-AE9D-4CD0-83B1-765F24AA0B23}"/>
              </a:ext>
            </a:extLst>
          </p:cNvPr>
          <p:cNvSpPr/>
          <p:nvPr/>
        </p:nvSpPr>
        <p:spPr>
          <a:xfrm>
            <a:off x="7859829" y="1318783"/>
            <a:ext cx="3794289" cy="503642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55E6A8-8634-46CE-B747-691BE0962D1B}"/>
              </a:ext>
            </a:extLst>
          </p:cNvPr>
          <p:cNvSpPr/>
          <p:nvPr/>
        </p:nvSpPr>
        <p:spPr>
          <a:xfrm>
            <a:off x="9791533" y="5832279"/>
            <a:ext cx="486030" cy="173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050" b="1" dirty="0"/>
              <a:t>1500</a:t>
            </a:r>
            <a:endParaRPr lang="en-US" sz="105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B69E13-BF29-4008-B194-1D71122B8845}"/>
              </a:ext>
            </a:extLst>
          </p:cNvPr>
          <p:cNvSpPr/>
          <p:nvPr/>
        </p:nvSpPr>
        <p:spPr>
          <a:xfrm>
            <a:off x="356662" y="2400429"/>
            <a:ext cx="3712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Identification of a km-sized fresh crater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18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C042B-9E5F-452A-A024-66E57003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Moon flyby data analyses: thermal assessment in the IR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F15E01-B4AD-42F2-9740-3A1CE3E8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27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48838D-16E3-46B5-BDAA-EA5C5B7846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10"/>
          <a:stretch/>
        </p:blipFill>
        <p:spPr>
          <a:xfrm>
            <a:off x="122651" y="919218"/>
            <a:ext cx="7163241" cy="19190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BA43CB-3E47-48B6-8E13-6E8131F30879}"/>
              </a:ext>
            </a:extLst>
          </p:cNvPr>
          <p:cNvSpPr/>
          <p:nvPr/>
        </p:nvSpPr>
        <p:spPr>
          <a:xfrm>
            <a:off x="6427693" y="1416424"/>
            <a:ext cx="540267" cy="7799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E88529-42E0-45BB-A97D-16FA43C8A319}"/>
              </a:ext>
            </a:extLst>
          </p:cNvPr>
          <p:cNvSpPr/>
          <p:nvPr/>
        </p:nvSpPr>
        <p:spPr>
          <a:xfrm>
            <a:off x="6598024" y="3263153"/>
            <a:ext cx="53274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it-IT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Planck function dominated the signal in the IR channel </a:t>
            </a:r>
            <a:r>
              <a:rPr lang="it-IT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it-IT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Map </a:t>
            </a:r>
            <a:r>
              <a:rPr lang="it-IT" b="1" kern="0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diurnal temperature variations </a:t>
            </a:r>
            <a:r>
              <a:rPr lang="it-IT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using the spectral range 3.0–5.5 µm</a:t>
            </a:r>
            <a:endParaRPr lang="it-IT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it-IT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Derive </a:t>
            </a:r>
            <a:r>
              <a:rPr lang="it-IT" b="1" kern="0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spectral emissivity </a:t>
            </a:r>
            <a:r>
              <a:rPr lang="it-IT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(3.0–5.5 µm) and its dependence on surface texture </a:t>
            </a:r>
            <a:r>
              <a:rPr lang="it-IT" b="1" kern="0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for the first time </a:t>
            </a:r>
            <a:r>
              <a:rPr lang="it-IT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GB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Increase</a:t>
            </a:r>
            <a:r>
              <a:rPr lang="en-GB" dirty="0"/>
              <a:t> in emissivity over mare regions (Müller et al. 2021)</a:t>
            </a:r>
            <a:endParaRPr lang="it-IT" kern="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magine 3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2B8F4FEE-5071-427F-B5E5-C18EBEE88F20}"/>
              </a:ext>
            </a:extLst>
          </p:cNvPr>
          <p:cNvPicPr/>
          <p:nvPr/>
        </p:nvPicPr>
        <p:blipFill rotWithShape="1">
          <a:blip r:embed="rId3"/>
          <a:srcRect t="2007" r="50000" b="48796"/>
          <a:stretch/>
        </p:blipFill>
        <p:spPr bwMode="auto">
          <a:xfrm>
            <a:off x="266503" y="2990716"/>
            <a:ext cx="6053616" cy="38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41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A7E68-EAC4-48BD-8FFC-53052191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Earth flyby</a:t>
            </a:r>
            <a:r>
              <a:rPr lang="fr-FR" b="1" dirty="0"/>
              <a:t> data analyses</a:t>
            </a:r>
            <a:endParaRPr lang="en-US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CB01E7-522E-4536-9CEE-C8AE2EF2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406769"/>
            <a:ext cx="11355729" cy="53010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data opens also to very interesting </a:t>
            </a:r>
            <a:r>
              <a:rPr lang="it-IT" b="1" dirty="0"/>
              <a:t>science investigations for Earth atmosphere </a:t>
            </a:r>
            <a:r>
              <a:rPr lang="it-IT" dirty="0"/>
              <a:t>in spite of the very limited spatial and temporal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D9105F-94A5-443D-9BD3-D10C4806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28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5BB5CEA-1255-42DC-A105-9825A9511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5" y="2201213"/>
            <a:ext cx="3578211" cy="35037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A93DAE-9B9B-4D10-920A-1E7E073E7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24"/>
          <a:stretch/>
        </p:blipFill>
        <p:spPr>
          <a:xfrm>
            <a:off x="4886991" y="2265375"/>
            <a:ext cx="7200537" cy="38071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2E8C2B-F6D4-485B-870B-3718B1876374}"/>
              </a:ext>
            </a:extLst>
          </p:cNvPr>
          <p:cNvSpPr/>
          <p:nvPr/>
        </p:nvSpPr>
        <p:spPr>
          <a:xfrm>
            <a:off x="5598160" y="2201213"/>
            <a:ext cx="5806440" cy="145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53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C042B-9E5F-452A-A024-66E57003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Earth flyby data analyses: cloud properties</a:t>
            </a:r>
          </a:p>
        </p:txBody>
      </p:sp>
      <p:sp>
        <p:nvSpPr>
          <p:cNvPr id="17" name="Rettangolo 2">
            <a:extLst>
              <a:ext uri="{FF2B5EF4-FFF2-40B4-BE49-F238E27FC236}">
                <a16:creationId xmlns:a16="http://schemas.microsoft.com/office/drawing/2014/main" id="{F156DCA2-AC2E-41C9-8070-5FCB3951DBA1}"/>
              </a:ext>
            </a:extLst>
          </p:cNvPr>
          <p:cNvSpPr/>
          <p:nvPr/>
        </p:nvSpPr>
        <p:spPr>
          <a:xfrm>
            <a:off x="428049" y="1560350"/>
            <a:ext cx="706171" cy="1692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it-IT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D5D0C80-3435-4253-BDFC-18DD6B259E3D}"/>
              </a:ext>
            </a:extLst>
          </p:cNvPr>
          <p:cNvGrpSpPr/>
          <p:nvPr/>
        </p:nvGrpSpPr>
        <p:grpSpPr>
          <a:xfrm>
            <a:off x="233503" y="1208575"/>
            <a:ext cx="2799270" cy="2305639"/>
            <a:chOff x="5356039" y="1242155"/>
            <a:chExt cx="2799270" cy="2305639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B454AFD1-88B5-4933-BB5B-9511662F2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6039" y="1308378"/>
              <a:ext cx="2799270" cy="223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Connettore 2 8">
              <a:extLst>
                <a:ext uri="{FF2B5EF4-FFF2-40B4-BE49-F238E27FC236}">
                  <a16:creationId xmlns:a16="http://schemas.microsoft.com/office/drawing/2014/main" id="{AD137FC1-52E6-4B95-8E65-5E1742B211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7298" y="2263966"/>
              <a:ext cx="0" cy="4803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0">
              <a:extLst>
                <a:ext uri="{FF2B5EF4-FFF2-40B4-BE49-F238E27FC236}">
                  <a16:creationId xmlns:a16="http://schemas.microsoft.com/office/drawing/2014/main" id="{5BA4A1F3-3D5A-408D-85D0-BD303C77ECEC}"/>
                </a:ext>
              </a:extLst>
            </p:cNvPr>
            <p:cNvSpPr txBox="1"/>
            <p:nvPr/>
          </p:nvSpPr>
          <p:spPr>
            <a:xfrm>
              <a:off x="6176546" y="2700047"/>
              <a:ext cx="1010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it-IT" sz="1200" b="1" dirty="0"/>
                <a:t>Fresnel peaks</a:t>
              </a:r>
            </a:p>
          </p:txBody>
        </p:sp>
        <p:sp>
          <p:nvSpPr>
            <p:cNvPr id="30" name="CasellaDiTesto 27">
              <a:extLst>
                <a:ext uri="{FF2B5EF4-FFF2-40B4-BE49-F238E27FC236}">
                  <a16:creationId xmlns:a16="http://schemas.microsoft.com/office/drawing/2014/main" id="{9F905F41-297E-4EA1-AA31-F3602A027836}"/>
                </a:ext>
              </a:extLst>
            </p:cNvPr>
            <p:cNvSpPr txBox="1"/>
            <p:nvPr/>
          </p:nvSpPr>
          <p:spPr>
            <a:xfrm>
              <a:off x="5753051" y="1242155"/>
              <a:ext cx="220160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it-IT" sz="1200" b="1" dirty="0">
                  <a:solidFill>
                    <a:srgbClr val="FF0000"/>
                  </a:solidFill>
                </a:rPr>
                <a:t>ICE CRYSTALLINITY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FE216AA6-1800-4BE9-81CA-3E101D7D68C3}"/>
              </a:ext>
            </a:extLst>
          </p:cNvPr>
          <p:cNvGrpSpPr/>
          <p:nvPr/>
        </p:nvGrpSpPr>
        <p:grpSpPr>
          <a:xfrm>
            <a:off x="2950260" y="1240764"/>
            <a:ext cx="2863971" cy="2311673"/>
            <a:chOff x="8133741" y="1278228"/>
            <a:chExt cx="2863971" cy="2311673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7ADD39E1-281D-4D14-B068-3B0B0FCB0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33741" y="1298724"/>
              <a:ext cx="2863971" cy="2291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sellaDiTesto 33">
              <a:extLst>
                <a:ext uri="{FF2B5EF4-FFF2-40B4-BE49-F238E27FC236}">
                  <a16:creationId xmlns:a16="http://schemas.microsoft.com/office/drawing/2014/main" id="{EEDD1514-E0A2-4A01-8E7F-D7B7E4579A15}"/>
                </a:ext>
              </a:extLst>
            </p:cNvPr>
            <p:cNvSpPr txBox="1"/>
            <p:nvPr/>
          </p:nvSpPr>
          <p:spPr>
            <a:xfrm>
              <a:off x="8708563" y="2652889"/>
              <a:ext cx="1040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it-IT" sz="1200" b="1" dirty="0" err="1">
                  <a:solidFill>
                    <a:schemeClr val="tx1"/>
                  </a:solidFill>
                </a:rPr>
                <a:t>Spectral</a:t>
              </a:r>
              <a:r>
                <a:rPr lang="it-IT" sz="1200" b="1" dirty="0">
                  <a:solidFill>
                    <a:schemeClr val="tx1"/>
                  </a:solidFill>
                </a:rPr>
                <a:t> </a:t>
              </a:r>
              <a:r>
                <a:rPr lang="it-IT" sz="1200" b="1" dirty="0" err="1">
                  <a:solidFill>
                    <a:schemeClr val="tx1"/>
                  </a:solidFill>
                </a:rPr>
                <a:t>slope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Connettore 1 22">
              <a:extLst>
                <a:ext uri="{FF2B5EF4-FFF2-40B4-BE49-F238E27FC236}">
                  <a16:creationId xmlns:a16="http://schemas.microsoft.com/office/drawing/2014/main" id="{13C72752-0866-40E6-BA37-FF695705A20C}"/>
                </a:ext>
              </a:extLst>
            </p:cNvPr>
            <p:cNvCxnSpPr/>
            <p:nvPr/>
          </p:nvCxnSpPr>
          <p:spPr>
            <a:xfrm>
              <a:off x="9343025" y="3114554"/>
              <a:ext cx="281836" cy="47158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5">
              <a:extLst>
                <a:ext uri="{FF2B5EF4-FFF2-40B4-BE49-F238E27FC236}">
                  <a16:creationId xmlns:a16="http://schemas.microsoft.com/office/drawing/2014/main" id="{00960D47-008C-4D73-9950-A7875CE208BD}"/>
                </a:ext>
              </a:extLst>
            </p:cNvPr>
            <p:cNvCxnSpPr/>
            <p:nvPr/>
          </p:nvCxnSpPr>
          <p:spPr>
            <a:xfrm flipV="1">
              <a:off x="10027726" y="2263630"/>
              <a:ext cx="0" cy="87450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45">
              <a:extLst>
                <a:ext uri="{FF2B5EF4-FFF2-40B4-BE49-F238E27FC236}">
                  <a16:creationId xmlns:a16="http://schemas.microsoft.com/office/drawing/2014/main" id="{6076DE84-196B-4E3C-9FE5-5E43C0A581FC}"/>
                </a:ext>
              </a:extLst>
            </p:cNvPr>
            <p:cNvSpPr txBox="1"/>
            <p:nvPr/>
          </p:nvSpPr>
          <p:spPr>
            <a:xfrm>
              <a:off x="9485293" y="1846907"/>
              <a:ext cx="1040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it-IT" sz="1200" b="1" dirty="0">
                  <a:solidFill>
                    <a:schemeClr val="tx1"/>
                  </a:solidFill>
                </a:rPr>
                <a:t>Thermal </a:t>
              </a:r>
              <a:r>
                <a:rPr lang="it-IT" sz="1200" b="1" dirty="0" err="1">
                  <a:solidFill>
                    <a:schemeClr val="tx1"/>
                  </a:solidFill>
                </a:rPr>
                <a:t>intensity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CasellaDiTesto 29">
              <a:extLst>
                <a:ext uri="{FF2B5EF4-FFF2-40B4-BE49-F238E27FC236}">
                  <a16:creationId xmlns:a16="http://schemas.microsoft.com/office/drawing/2014/main" id="{EF379540-4D5F-4591-9AD8-40BEE8DF264F}"/>
                </a:ext>
              </a:extLst>
            </p:cNvPr>
            <p:cNvSpPr txBox="1"/>
            <p:nvPr/>
          </p:nvSpPr>
          <p:spPr>
            <a:xfrm>
              <a:off x="8478767" y="1278228"/>
              <a:ext cx="231533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it-IT" sz="1200" b="1" dirty="0">
                  <a:solidFill>
                    <a:srgbClr val="FF0000"/>
                  </a:solidFill>
                </a:rPr>
                <a:t>ICE OPACITY / CLOUD TOP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A6A2C7C-A8A4-4495-B3F6-98F68092768E}"/>
              </a:ext>
            </a:extLst>
          </p:cNvPr>
          <p:cNvSpPr/>
          <p:nvPr/>
        </p:nvSpPr>
        <p:spPr>
          <a:xfrm>
            <a:off x="6122" y="3670071"/>
            <a:ext cx="74920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Identification of areas dominated by </a:t>
            </a:r>
            <a:r>
              <a:rPr lang="en-US" b="1" dirty="0"/>
              <a:t>water ice clouds </a:t>
            </a:r>
            <a:r>
              <a:rPr lang="en-US" dirty="0"/>
              <a:t>(convective plumes)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Cloud top altitude </a:t>
            </a:r>
            <a:r>
              <a:rPr lang="en-GB" dirty="0"/>
              <a:t>based on the </a:t>
            </a:r>
            <a:r>
              <a:rPr lang="en-GB" b="1" dirty="0"/>
              <a:t>O</a:t>
            </a:r>
            <a:r>
              <a:rPr lang="en-GB" b="1" baseline="-25000" dirty="0"/>
              <a:t>2</a:t>
            </a:r>
            <a:r>
              <a:rPr lang="en-GB" b="1" dirty="0"/>
              <a:t> 760 nm band depth </a:t>
            </a:r>
            <a:r>
              <a:rPr lang="en-GB" dirty="0"/>
              <a:t>or</a:t>
            </a:r>
            <a:r>
              <a:rPr lang="en-GB" b="1" dirty="0"/>
              <a:t> water ice reflectance peak </a:t>
            </a:r>
            <a:r>
              <a:rPr lang="en-GB" dirty="0">
                <a:sym typeface="Wingdings" panose="05000000000000000000" pitchFamily="2" charset="2"/>
              </a:rPr>
              <a:t></a:t>
            </a:r>
            <a:r>
              <a:rPr lang="en-GB" dirty="0"/>
              <a:t> </a:t>
            </a:r>
            <a:r>
              <a:rPr lang="en-GB" b="1" dirty="0"/>
              <a:t>10-17 </a:t>
            </a:r>
            <a:r>
              <a:rPr lang="en-GB" dirty="0"/>
              <a:t>km depending on the plumes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Vertical extension based on the </a:t>
            </a:r>
            <a:r>
              <a:rPr lang="en-US" b="1" dirty="0"/>
              <a:t>projected shadows </a:t>
            </a:r>
            <a:r>
              <a:rPr lang="en-US" dirty="0"/>
              <a:t>is ~9 km above the surrounding cloud layer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D04E5FC-B6B3-4A09-8527-8444A1A3D2BC}"/>
              </a:ext>
            </a:extLst>
          </p:cNvPr>
          <p:cNvGrpSpPr/>
          <p:nvPr/>
        </p:nvGrpSpPr>
        <p:grpSpPr>
          <a:xfrm>
            <a:off x="7652598" y="1596308"/>
            <a:ext cx="4044117" cy="3957612"/>
            <a:chOff x="7495842" y="3721979"/>
            <a:chExt cx="3132588" cy="3065581"/>
          </a:xfrm>
        </p:grpSpPr>
        <p:grpSp>
          <p:nvGrpSpPr>
            <p:cNvPr id="33" name="Gruppo 3">
              <a:extLst>
                <a:ext uri="{FF2B5EF4-FFF2-40B4-BE49-F238E27FC236}">
                  <a16:creationId xmlns:a16="http://schemas.microsoft.com/office/drawing/2014/main" id="{D12EA7C3-BFC7-442F-B0F3-FE76F4ABF8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95842" y="3721979"/>
              <a:ext cx="1701839" cy="2953369"/>
              <a:chOff x="27637" y="1277037"/>
              <a:chExt cx="1960652" cy="3402511"/>
            </a:xfrm>
          </p:grpSpPr>
          <p:pic>
            <p:nvPicPr>
              <p:cNvPr id="34" name="Immagine 19" descr="Immagine che contiene testo, schermata, Policromia&#10;&#10;Descrizione generata automaticamente">
                <a:extLst>
                  <a:ext uri="{FF2B5EF4-FFF2-40B4-BE49-F238E27FC236}">
                    <a16:creationId xmlns:a16="http://schemas.microsoft.com/office/drawing/2014/main" id="{D8580F05-31E4-48E5-B6EF-0E4EA78A1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8581" t="6551" r="35579" b="3764"/>
              <a:stretch/>
            </p:blipFill>
            <p:spPr>
              <a:xfrm>
                <a:off x="27637" y="1277037"/>
                <a:ext cx="1960652" cy="3402511"/>
              </a:xfrm>
              <a:prstGeom prst="rect">
                <a:avLst/>
              </a:prstGeom>
            </p:spPr>
          </p:pic>
          <p:cxnSp>
            <p:nvCxnSpPr>
              <p:cNvPr id="35" name="Connettore 2 16">
                <a:extLst>
                  <a:ext uri="{FF2B5EF4-FFF2-40B4-BE49-F238E27FC236}">
                    <a16:creationId xmlns:a16="http://schemas.microsoft.com/office/drawing/2014/main" id="{ACE2B8F7-6F72-4AB8-872A-321E15C9BA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0029" y="2394596"/>
                <a:ext cx="76200" cy="271704"/>
              </a:xfrm>
              <a:prstGeom prst="straightConnector1">
                <a:avLst/>
              </a:prstGeom>
              <a:ln>
                <a:solidFill>
                  <a:srgbClr val="45F9F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2 18">
                <a:extLst>
                  <a:ext uri="{FF2B5EF4-FFF2-40B4-BE49-F238E27FC236}">
                    <a16:creationId xmlns:a16="http://schemas.microsoft.com/office/drawing/2014/main" id="{8D41E62F-13A2-40E4-900B-CF32839B85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8129" y="2971610"/>
                <a:ext cx="119739" cy="347781"/>
              </a:xfrm>
              <a:prstGeom prst="straightConnector1">
                <a:avLst/>
              </a:prstGeom>
              <a:ln>
                <a:solidFill>
                  <a:srgbClr val="45F9F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2 20">
                <a:extLst>
                  <a:ext uri="{FF2B5EF4-FFF2-40B4-BE49-F238E27FC236}">
                    <a16:creationId xmlns:a16="http://schemas.microsoft.com/office/drawing/2014/main" id="{5972FB53-86F4-4E70-8DEC-911852F250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5699" y="2328829"/>
                <a:ext cx="179669" cy="337471"/>
              </a:xfrm>
              <a:prstGeom prst="straightConnector1">
                <a:avLst/>
              </a:prstGeom>
              <a:ln>
                <a:solidFill>
                  <a:srgbClr val="45F9F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Immagine 1">
              <a:extLst>
                <a:ext uri="{FF2B5EF4-FFF2-40B4-BE49-F238E27FC236}">
                  <a16:creationId xmlns:a16="http://schemas.microsoft.com/office/drawing/2014/main" id="{35414959-7F52-4F96-BBF1-9EC469276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4" t="9007" r="37444" b="5111"/>
            <a:stretch/>
          </p:blipFill>
          <p:spPr>
            <a:xfrm>
              <a:off x="9197681" y="3721979"/>
              <a:ext cx="1430749" cy="3065581"/>
            </a:xfrm>
            <a:prstGeom prst="rect">
              <a:avLst/>
            </a:prstGeom>
          </p:spPr>
        </p:pic>
        <p:sp>
          <p:nvSpPr>
            <p:cNvPr id="39" name="CasellaDiTesto 12">
              <a:extLst>
                <a:ext uri="{FF2B5EF4-FFF2-40B4-BE49-F238E27FC236}">
                  <a16:creationId xmlns:a16="http://schemas.microsoft.com/office/drawing/2014/main" id="{64095C41-8A9E-4F20-B16B-52225E7D66C2}"/>
                </a:ext>
              </a:extLst>
            </p:cNvPr>
            <p:cNvSpPr txBox="1"/>
            <p:nvPr/>
          </p:nvSpPr>
          <p:spPr>
            <a:xfrm>
              <a:off x="7663663" y="4934876"/>
              <a:ext cx="10711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solidFill>
                    <a:srgbClr val="45F9F9"/>
                  </a:solidFill>
                </a:rPr>
                <a:t>Ice boundaries</a:t>
              </a:r>
            </a:p>
          </p:txBody>
        </p:sp>
      </p:grpSp>
      <p:sp>
        <p:nvSpPr>
          <p:cNvPr id="43" name="CasellaDiTesto 12">
            <a:extLst>
              <a:ext uri="{FF2B5EF4-FFF2-40B4-BE49-F238E27FC236}">
                <a16:creationId xmlns:a16="http://schemas.microsoft.com/office/drawing/2014/main" id="{3B10B1A6-0856-4674-9521-168B56E92676}"/>
              </a:ext>
            </a:extLst>
          </p:cNvPr>
          <p:cNvSpPr txBox="1"/>
          <p:nvPr/>
        </p:nvSpPr>
        <p:spPr>
          <a:xfrm>
            <a:off x="10492320" y="2145176"/>
            <a:ext cx="6735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FFFF00"/>
                </a:solidFill>
              </a:rPr>
              <a:t>Shadow</a:t>
            </a:r>
          </a:p>
        </p:txBody>
      </p:sp>
      <p:sp>
        <p:nvSpPr>
          <p:cNvPr id="44" name="CasellaDiTesto 13">
            <a:extLst>
              <a:ext uri="{FF2B5EF4-FFF2-40B4-BE49-F238E27FC236}">
                <a16:creationId xmlns:a16="http://schemas.microsoft.com/office/drawing/2014/main" id="{1FCC8E80-EE95-468D-942B-AC8654124556}"/>
              </a:ext>
            </a:extLst>
          </p:cNvPr>
          <p:cNvSpPr txBox="1"/>
          <p:nvPr/>
        </p:nvSpPr>
        <p:spPr>
          <a:xfrm>
            <a:off x="7884875" y="1217540"/>
            <a:ext cx="15522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Map of cloud top altitude (km)</a:t>
            </a:r>
          </a:p>
        </p:txBody>
      </p:sp>
      <p:sp>
        <p:nvSpPr>
          <p:cNvPr id="45" name="CasellaDiTesto 13">
            <a:extLst>
              <a:ext uri="{FF2B5EF4-FFF2-40B4-BE49-F238E27FC236}">
                <a16:creationId xmlns:a16="http://schemas.microsoft.com/office/drawing/2014/main" id="{1B008B61-2783-4E65-9EF5-6304B0DBCEE9}"/>
              </a:ext>
            </a:extLst>
          </p:cNvPr>
          <p:cNvSpPr txBox="1"/>
          <p:nvPr/>
        </p:nvSpPr>
        <p:spPr>
          <a:xfrm>
            <a:off x="10144485" y="1290393"/>
            <a:ext cx="15522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MAJIS RGB map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89E898-2044-4306-9A46-ECCFE792FBFE}"/>
              </a:ext>
            </a:extLst>
          </p:cNvPr>
          <p:cNvSpPr/>
          <p:nvPr/>
        </p:nvSpPr>
        <p:spPr>
          <a:xfrm>
            <a:off x="9490895" y="5261692"/>
            <a:ext cx="358748" cy="292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Connettore 2 8">
            <a:extLst>
              <a:ext uri="{FF2B5EF4-FFF2-40B4-BE49-F238E27FC236}">
                <a16:creationId xmlns:a16="http://schemas.microsoft.com/office/drawing/2014/main" id="{FE59C7D7-6F56-468B-9C68-44CC31F31E5C}"/>
              </a:ext>
            </a:extLst>
          </p:cNvPr>
          <p:cNvCxnSpPr>
            <a:cxnSpLocks/>
          </p:cNvCxnSpPr>
          <p:nvPr/>
        </p:nvCxnSpPr>
        <p:spPr>
          <a:xfrm flipV="1">
            <a:off x="1726811" y="2451526"/>
            <a:ext cx="0" cy="2711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403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3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868" y="121921"/>
            <a:ext cx="1409714" cy="555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2" name="Group"/>
          <p:cNvGrpSpPr/>
          <p:nvPr/>
        </p:nvGrpSpPr>
        <p:grpSpPr>
          <a:xfrm>
            <a:off x="198999" y="6629400"/>
            <a:ext cx="11794002" cy="165100"/>
            <a:chOff x="0" y="0"/>
            <a:chExt cx="23588002" cy="330200"/>
          </a:xfrm>
        </p:grpSpPr>
        <p:pic>
          <p:nvPicPr>
            <p:cNvPr id="1754" name="320px-Flag_of_Germany.svg.png" descr="320px-Flag_of_Germany.sv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55" name="Flag_of_Austria.svg.png" descr="Flag_of_Austria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754" y="0"/>
              <a:ext cx="496077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56" name="Flag_of_Belgium.svg.png" descr="Flag_of_Belgium.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8965" y="0"/>
              <a:ext cx="38110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57" name="Flag_of_Greece.svg.png" descr="Flag_of_Greece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58" name="Flag_of_Hungary.svg.png" descr="Flag_of_Hungary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9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59" name="Flag_of_Ireland.svg.png" descr="Flag_of_Ireland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5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60" name="Flag_of_Poland.svg.png" descr="Flag_of_Poland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367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61" name="Flag_of_Portugal.svg.png" descr="Flag_of_Portugal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860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62" name="Flag_of_Romania.svg.png" descr="Flag_of_Romania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1084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63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972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64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255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65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819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66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420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67" name="Flag_of_Denmark.svg.png" descr="Flag_of_Denmark.svg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72168" y="0"/>
              <a:ext cx="435700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68" name="Flag_of_Estonia.svg.png" descr="Flag_of_Estonia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31068" y="0"/>
              <a:ext cx="51796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69" name="Flag_of_Finland.svg.png" descr="Flag_of_Finland.sv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67668" y="0"/>
              <a:ext cx="539103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70" name="Flag_of_France.svg.png" descr="Flag_of_France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916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71" name="Flag_of_Italy.svg.png" descr="Flag_of_Italy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091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72" name="Flag_of_Latvia.svg.png" descr="Flag_of_Latvia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61818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73" name="Flag_of_Lithuania.svg.png" descr="Flag_of_Lithuania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7058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74" name="Flag_of_Luxembourg.svg.png" descr="Flag_of_Luxembourg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03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75" name="Flag_of_Norway.svg.png" descr="Flag_of_Norway.svg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552468" y="0"/>
              <a:ext cx="45349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76" name="Flag_of_Slovakia.svg-2.png" descr="Flag_of_Slovakia.svg-2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7820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77" name="Flag_of_Slovenia.svg-2.png" descr="Flag_of_Slovenia.svg-2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531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78" name="Flag_of_Spain.svg.png" descr="Flag_of_Spain.svg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7198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79" name="Flag_of_Sweden.svg.png" descr="Flag_of_Sweden.svg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46959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80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5445268" y="0"/>
              <a:ext cx="3302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781" name="esa_tagline_trans.png" descr="esa_tagline_trans.pn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0358924" y="74269"/>
              <a:ext cx="3229079" cy="1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83" name="Juice_spacecraft.png" descr="Juice_spacecraft.png"/>
          <p:cNvPicPr>
            <a:picLocks noChangeAspect="1"/>
          </p:cNvPicPr>
          <p:nvPr/>
        </p:nvPicPr>
        <p:blipFill>
          <a:blip r:embed="rId31"/>
          <a:srcRect l="7614" t="9236" r="15423" b="32905"/>
          <a:stretch>
            <a:fillRect/>
          </a:stretch>
        </p:blipFill>
        <p:spPr>
          <a:xfrm rot="21060000">
            <a:off x="179093" y="1062409"/>
            <a:ext cx="11551841" cy="4884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7425" y="5181"/>
                </a:moveTo>
                <a:cubicBezTo>
                  <a:pt x="17429" y="5183"/>
                  <a:pt x="17432" y="5187"/>
                  <a:pt x="17434" y="5194"/>
                </a:cubicBezTo>
                <a:cubicBezTo>
                  <a:pt x="17437" y="5209"/>
                  <a:pt x="17435" y="5229"/>
                  <a:pt x="17429" y="5238"/>
                </a:cubicBezTo>
                <a:cubicBezTo>
                  <a:pt x="17423" y="5247"/>
                  <a:pt x="17415" y="5242"/>
                  <a:pt x="17411" y="5228"/>
                </a:cubicBezTo>
                <a:cubicBezTo>
                  <a:pt x="17407" y="5213"/>
                  <a:pt x="17409" y="5194"/>
                  <a:pt x="17415" y="5185"/>
                </a:cubicBezTo>
                <a:cubicBezTo>
                  <a:pt x="17418" y="5180"/>
                  <a:pt x="17422" y="5179"/>
                  <a:pt x="17425" y="51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4" name="Picture 7" descr="Picture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9001" y="101705"/>
            <a:ext cx="659746" cy="661550"/>
          </a:xfrm>
          <a:prstGeom prst="rect">
            <a:avLst/>
          </a:prstGeom>
          <a:ln w="12700">
            <a:miter lim="400000"/>
          </a:ln>
        </p:spPr>
      </p:pic>
      <p:sp>
        <p:nvSpPr>
          <p:cNvPr id="1785" name="Spacecraft overview"/>
          <p:cNvSpPr txBox="1"/>
          <p:nvPr/>
        </p:nvSpPr>
        <p:spPr>
          <a:xfrm>
            <a:off x="1181100" y="195236"/>
            <a:ext cx="3380734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/>
          </a:lstStyle>
          <a:p>
            <a:pPr defTabSz="1219169" hangingPunct="0"/>
            <a:r>
              <a:rPr lang="fr-FR" sz="2750" b="1" kern="0" dirty="0">
                <a:solidFill>
                  <a:srgbClr val="FFFFFF"/>
                </a:solidFill>
                <a:latin typeface="Helvetica Neue UltraLight"/>
                <a:sym typeface="Helvetica Neue UltraLight"/>
              </a:rPr>
              <a:t>JUICE S/C</a:t>
            </a:r>
            <a:r>
              <a:rPr sz="2750" b="1" kern="0" dirty="0">
                <a:solidFill>
                  <a:srgbClr val="FFFFFF"/>
                </a:solidFill>
                <a:latin typeface="Helvetica Neue UltraLight"/>
                <a:sym typeface="Helvetica Neue UltraLight"/>
              </a:rPr>
              <a:t> overview</a:t>
            </a:r>
          </a:p>
        </p:txBody>
      </p:sp>
      <p:sp>
        <p:nvSpPr>
          <p:cNvPr id="1786" name="Spacecraft dry mass: 2450 kg…"/>
          <p:cNvSpPr txBox="1"/>
          <p:nvPr/>
        </p:nvSpPr>
        <p:spPr>
          <a:xfrm>
            <a:off x="52488" y="848434"/>
            <a:ext cx="4363374" cy="1774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425450" lvl="1" indent="-254000" defTabSz="292100" hangingPunct="0">
              <a:buSzPct val="100000"/>
              <a:buFontTx/>
              <a:buChar char="•"/>
              <a:defRPr sz="3200"/>
            </a:pPr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Spacecraft dry mass: 2450 kg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200"/>
            </a:pPr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Propellant tank capacity: 3650 kg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200"/>
            </a:pPr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Launch mass: ~6.1 tonnes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200"/>
            </a:pPr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Solar array power: ~790 W at end-of-life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200"/>
            </a:pPr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On-board memory: 1.25 Tbits at end-of-life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200"/>
            </a:pPr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Data rate: &gt; 1.4 Gbits/day</a:t>
            </a:r>
          </a:p>
          <a:p>
            <a:pPr marL="425450" lvl="1" indent="-254000" defTabSz="292100" hangingPunct="0">
              <a:buSzPct val="100000"/>
              <a:buFontTx/>
              <a:buChar char="•"/>
              <a:defRPr sz="3200"/>
            </a:pPr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Communications round-trip: ~90 minutes</a:t>
            </a:r>
          </a:p>
        </p:txBody>
      </p:sp>
      <p:sp>
        <p:nvSpPr>
          <p:cNvPr id="1787" name="PEP sensors…"/>
          <p:cNvSpPr txBox="1"/>
          <p:nvPr/>
        </p:nvSpPr>
        <p:spPr>
          <a:xfrm>
            <a:off x="7632920" y="1665242"/>
            <a:ext cx="93936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>
              <a:defRPr sz="2400"/>
            </a:pP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PEP sensors</a:t>
            </a:r>
          </a:p>
          <a:p>
            <a:pPr algn="ctr" defTabSz="1219169" hangingPunct="0">
              <a:defRPr sz="2400"/>
            </a:pP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(nadir side)</a:t>
            </a:r>
          </a:p>
        </p:txBody>
      </p:sp>
      <p:sp>
        <p:nvSpPr>
          <p:cNvPr id="1788" name="PEP sensors…"/>
          <p:cNvSpPr txBox="1"/>
          <p:nvPr/>
        </p:nvSpPr>
        <p:spPr>
          <a:xfrm>
            <a:off x="6953470" y="4749036"/>
            <a:ext cx="93936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>
              <a:defRPr sz="2400"/>
            </a:pP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PEP sensors</a:t>
            </a:r>
          </a:p>
          <a:p>
            <a:pPr algn="ctr" defTabSz="1219169" hangingPunct="0">
              <a:defRPr sz="2400"/>
            </a:pP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(zenith side)</a:t>
            </a:r>
          </a:p>
        </p:txBody>
      </p:sp>
      <p:sp>
        <p:nvSpPr>
          <p:cNvPr id="1789" name="RIME antenna"/>
          <p:cNvSpPr txBox="1"/>
          <p:nvPr/>
        </p:nvSpPr>
        <p:spPr>
          <a:xfrm>
            <a:off x="9231083" y="3930171"/>
            <a:ext cx="1032335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/>
            </a:lvl1pPr>
          </a:lstStyle>
          <a:p>
            <a:pPr algn="ctr" defTabSz="1219169" hangingPunct="0"/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RIME antenna</a:t>
            </a:r>
          </a:p>
        </p:txBody>
      </p:sp>
      <p:sp>
        <p:nvSpPr>
          <p:cNvPr id="1790" name="Langmuir probes x 4"/>
          <p:cNvSpPr txBox="1"/>
          <p:nvPr/>
        </p:nvSpPr>
        <p:spPr>
          <a:xfrm>
            <a:off x="7479643" y="1355220"/>
            <a:ext cx="1449115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/>
            </a:lvl1pPr>
          </a:lstStyle>
          <a:p>
            <a:pPr algn="ctr" defTabSz="1219169" hangingPunct="0"/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Langmuir probes x 4</a:t>
            </a:r>
          </a:p>
        </p:txBody>
      </p:sp>
      <p:sp>
        <p:nvSpPr>
          <p:cNvPr id="1791" name="UVS"/>
          <p:cNvSpPr txBox="1"/>
          <p:nvPr/>
        </p:nvSpPr>
        <p:spPr>
          <a:xfrm>
            <a:off x="4959956" y="593220"/>
            <a:ext cx="36708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/>
            </a:lvl1pPr>
          </a:lstStyle>
          <a:p>
            <a:pPr algn="ctr" defTabSz="1219169" hangingPunct="0"/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UVS</a:t>
            </a:r>
          </a:p>
        </p:txBody>
      </p:sp>
      <p:sp>
        <p:nvSpPr>
          <p:cNvPr id="1792" name="JANUS"/>
          <p:cNvSpPr txBox="1"/>
          <p:nvPr/>
        </p:nvSpPr>
        <p:spPr>
          <a:xfrm>
            <a:off x="5388469" y="593220"/>
            <a:ext cx="55463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/>
            </a:lvl1pPr>
          </a:lstStyle>
          <a:p>
            <a:pPr algn="ctr" defTabSz="1219169" hangingPunct="0"/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JANUS</a:t>
            </a:r>
          </a:p>
        </p:txBody>
      </p:sp>
      <p:sp>
        <p:nvSpPr>
          <p:cNvPr id="1793" name="MAJIS"/>
          <p:cNvSpPr txBox="1"/>
          <p:nvPr/>
        </p:nvSpPr>
        <p:spPr>
          <a:xfrm>
            <a:off x="5954653" y="593220"/>
            <a:ext cx="504946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/>
            </a:lvl1pPr>
          </a:lstStyle>
          <a:p>
            <a:pPr algn="ctr" defTabSz="1219169" hangingPunct="0"/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MAJIS</a:t>
            </a:r>
          </a:p>
        </p:txBody>
      </p:sp>
      <p:sp>
        <p:nvSpPr>
          <p:cNvPr id="1794" name="GALA"/>
          <p:cNvSpPr txBox="1"/>
          <p:nvPr/>
        </p:nvSpPr>
        <p:spPr>
          <a:xfrm>
            <a:off x="6492230" y="593220"/>
            <a:ext cx="461666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/>
            </a:lvl1pPr>
          </a:lstStyle>
          <a:p>
            <a:pPr algn="ctr" defTabSz="1219169" hangingPunct="0"/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GALA</a:t>
            </a:r>
          </a:p>
        </p:txBody>
      </p:sp>
      <p:sp>
        <p:nvSpPr>
          <p:cNvPr id="1795" name="SWI"/>
          <p:cNvSpPr txBox="1"/>
          <p:nvPr/>
        </p:nvSpPr>
        <p:spPr>
          <a:xfrm>
            <a:off x="6965878" y="593220"/>
            <a:ext cx="343044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/>
            </a:lvl1pPr>
          </a:lstStyle>
          <a:p>
            <a:pPr algn="ctr" defTabSz="1219169" hangingPunct="0"/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SWI</a:t>
            </a:r>
          </a:p>
        </p:txBody>
      </p:sp>
      <p:sp>
        <p:nvSpPr>
          <p:cNvPr id="1796" name="3GM: KaT+USO…"/>
          <p:cNvSpPr txBox="1"/>
          <p:nvPr/>
        </p:nvSpPr>
        <p:spPr>
          <a:xfrm>
            <a:off x="4224998" y="2926586"/>
            <a:ext cx="1176604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>
              <a:defRPr sz="2400"/>
            </a:pP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3GM: KaT+USO</a:t>
            </a:r>
          </a:p>
          <a:p>
            <a:pPr algn="ctr" defTabSz="1219169" hangingPunct="0">
              <a:defRPr sz="2400"/>
            </a:pP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(in vault)</a:t>
            </a:r>
          </a:p>
        </p:txBody>
      </p:sp>
      <p:sp>
        <p:nvSpPr>
          <p:cNvPr id="1797" name="MAG boom…"/>
          <p:cNvSpPr txBox="1"/>
          <p:nvPr/>
        </p:nvSpPr>
        <p:spPr>
          <a:xfrm>
            <a:off x="5194077" y="5219827"/>
            <a:ext cx="1359346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>
              <a:defRPr sz="2400"/>
            </a:pP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MAG boom</a:t>
            </a:r>
          </a:p>
          <a:p>
            <a:pPr algn="ctr" defTabSz="1219169" hangingPunct="0">
              <a:defRPr sz="2400"/>
            </a:pP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3 x J-MAG sensors</a:t>
            </a:r>
          </a:p>
          <a:p>
            <a:pPr algn="ctr" defTabSz="1219169" hangingPunct="0">
              <a:defRPr sz="2400"/>
            </a:pP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2 x RPWI sensors</a:t>
            </a:r>
          </a:p>
        </p:txBody>
      </p:sp>
      <p:sp>
        <p:nvSpPr>
          <p:cNvPr id="1798" name="Line"/>
          <p:cNvSpPr/>
          <p:nvPr/>
        </p:nvSpPr>
        <p:spPr>
          <a:xfrm flipH="1">
            <a:off x="7394489" y="2082741"/>
            <a:ext cx="336723" cy="336723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799" name="Line"/>
          <p:cNvSpPr/>
          <p:nvPr/>
        </p:nvSpPr>
        <p:spPr>
          <a:xfrm flipH="1">
            <a:off x="7191289" y="1568618"/>
            <a:ext cx="336723" cy="336723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00" name="Line"/>
          <p:cNvSpPr/>
          <p:nvPr/>
        </p:nvSpPr>
        <p:spPr>
          <a:xfrm flipV="1">
            <a:off x="7423150" y="4267253"/>
            <a:ext cx="1" cy="476198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01" name="Line"/>
          <p:cNvSpPr/>
          <p:nvPr/>
        </p:nvSpPr>
        <p:spPr>
          <a:xfrm flipH="1">
            <a:off x="8740801" y="4048151"/>
            <a:ext cx="476198" cy="1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02" name="Line"/>
          <p:cNvSpPr/>
          <p:nvPr/>
        </p:nvSpPr>
        <p:spPr>
          <a:xfrm>
            <a:off x="4845899" y="3363526"/>
            <a:ext cx="1745446" cy="34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miter lim="400000"/>
            <a:head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03" name="High gain antenna"/>
          <p:cNvSpPr txBox="1"/>
          <p:nvPr/>
        </p:nvSpPr>
        <p:spPr>
          <a:xfrm>
            <a:off x="8440038" y="3425121"/>
            <a:ext cx="1293624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/>
            </a:lvl1pPr>
          </a:lstStyle>
          <a:p>
            <a:pPr algn="ctr" defTabSz="1219169" hangingPunct="0"/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High gain antenna</a:t>
            </a:r>
          </a:p>
        </p:txBody>
      </p:sp>
      <p:sp>
        <p:nvSpPr>
          <p:cNvPr id="1804" name="Line"/>
          <p:cNvSpPr/>
          <p:nvPr/>
        </p:nvSpPr>
        <p:spPr>
          <a:xfrm flipH="1">
            <a:off x="7990315" y="3543102"/>
            <a:ext cx="476197" cy="1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05" name="Medium gain antenna"/>
          <p:cNvSpPr txBox="1"/>
          <p:nvPr/>
        </p:nvSpPr>
        <p:spPr>
          <a:xfrm>
            <a:off x="8433436" y="3164771"/>
            <a:ext cx="1524456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/>
            </a:lvl1pPr>
          </a:lstStyle>
          <a:p>
            <a:pPr algn="ctr" defTabSz="1219169" hangingPunct="0"/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Medium gain antenna</a:t>
            </a:r>
          </a:p>
        </p:txBody>
      </p:sp>
      <p:sp>
        <p:nvSpPr>
          <p:cNvPr id="1806" name="Line"/>
          <p:cNvSpPr/>
          <p:nvPr/>
        </p:nvSpPr>
        <p:spPr>
          <a:xfrm flipH="1" flipV="1">
            <a:off x="8066951" y="2768402"/>
            <a:ext cx="397316" cy="39731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07" name="Solar panels…"/>
          <p:cNvSpPr txBox="1"/>
          <p:nvPr/>
        </p:nvSpPr>
        <p:spPr>
          <a:xfrm>
            <a:off x="748154" y="4018588"/>
            <a:ext cx="90249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>
              <a:defRPr sz="2400"/>
            </a:pP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Solar panels</a:t>
            </a:r>
          </a:p>
          <a:p>
            <a:pPr algn="ctr" defTabSz="1219169" hangingPunct="0">
              <a:defRPr sz="2400"/>
            </a:pP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(85 m</a:t>
            </a:r>
            <a:r>
              <a:rPr sz="1200" kern="0" baseline="31999">
                <a:solidFill>
                  <a:srgbClr val="FFFFFF"/>
                </a:solidFill>
                <a:latin typeface="Helvetica Neue UltraLight"/>
                <a:sym typeface="Helvetica Neue UltraLight"/>
              </a:rPr>
              <a:t>2</a:t>
            </a:r>
            <a:r>
              <a:rPr sz="12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 total)</a:t>
            </a:r>
          </a:p>
        </p:txBody>
      </p:sp>
      <p:sp>
        <p:nvSpPr>
          <p:cNvPr id="1808" name="Line"/>
          <p:cNvSpPr/>
          <p:nvPr/>
        </p:nvSpPr>
        <p:spPr>
          <a:xfrm>
            <a:off x="1691551" y="4228902"/>
            <a:ext cx="476197" cy="1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09" name="Line"/>
          <p:cNvSpPr/>
          <p:nvPr/>
        </p:nvSpPr>
        <p:spPr>
          <a:xfrm flipV="1">
            <a:off x="5870489" y="4870390"/>
            <a:ext cx="336723" cy="336723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10" name="Line"/>
          <p:cNvSpPr/>
          <p:nvPr/>
        </p:nvSpPr>
        <p:spPr>
          <a:xfrm flipH="1">
            <a:off x="6889312" y="872168"/>
            <a:ext cx="262740" cy="1482822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11" name="Line"/>
          <p:cNvSpPr/>
          <p:nvPr/>
        </p:nvSpPr>
        <p:spPr>
          <a:xfrm>
            <a:off x="6723062" y="872168"/>
            <a:ext cx="1" cy="1482269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12" name="Line"/>
          <p:cNvSpPr/>
          <p:nvPr/>
        </p:nvSpPr>
        <p:spPr>
          <a:xfrm>
            <a:off x="6209470" y="872168"/>
            <a:ext cx="348034" cy="1482993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13" name="Line"/>
          <p:cNvSpPr/>
          <p:nvPr/>
        </p:nvSpPr>
        <p:spPr>
          <a:xfrm>
            <a:off x="5714017" y="869976"/>
            <a:ext cx="713647" cy="1488065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814" name="Line"/>
          <p:cNvSpPr/>
          <p:nvPr/>
        </p:nvSpPr>
        <p:spPr>
          <a:xfrm>
            <a:off x="5198592" y="872168"/>
            <a:ext cx="1039513" cy="1484051"/>
          </a:xfrm>
          <a:prstGeom prst="line">
            <a:avLst/>
          </a:prstGeom>
          <a:ln w="127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algn="ctr" defTabSz="1219169" hangingPunct="0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endParaRPr sz="12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3.png">
            <a:extLst>
              <a:ext uri="{FF2B5EF4-FFF2-40B4-BE49-F238E27FC236}">
                <a16:creationId xmlns:a16="http://schemas.microsoft.com/office/drawing/2014/main" id="{9AA0969E-0415-4B9E-B61B-B5E701336B1C}"/>
              </a:ext>
            </a:extLst>
          </p:cNvPr>
          <p:cNvPicPr/>
          <p:nvPr/>
        </p:nvPicPr>
        <p:blipFill>
          <a:blip r:embed="rId2"/>
          <a:srcRect l="28571" r="17607"/>
          <a:stretch>
            <a:fillRect/>
          </a:stretch>
        </p:blipFill>
        <p:spPr>
          <a:xfrm>
            <a:off x="1501532" y="1258447"/>
            <a:ext cx="3689967" cy="3860522"/>
          </a:xfrm>
          <a:prstGeom prst="rect">
            <a:avLst/>
          </a:prstGeom>
          <a:ln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ED8EF48-A48B-4A04-8AE3-238773AAE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Earth flyby data analyses: cloud properties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1ED6DE-16E9-4D0C-ADA6-F6120CE8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4353" y="6377866"/>
            <a:ext cx="2743200" cy="365125"/>
          </a:xfrm>
        </p:spPr>
        <p:txBody>
          <a:bodyPr/>
          <a:lstStyle/>
          <a:p>
            <a:fld id="{6BBB0D82-686C-4932-A110-A7E08A324C60}" type="slidenum">
              <a:rPr lang="en-US" smtClean="0"/>
              <a:t>30</a:t>
            </a:fld>
            <a:endParaRPr lang="en-US"/>
          </a:p>
        </p:txBody>
      </p:sp>
      <p:pic>
        <p:nvPicPr>
          <p:cNvPr id="6" name="Google Shape;182;g3196c6db05b_0_90">
            <a:extLst>
              <a:ext uri="{FF2B5EF4-FFF2-40B4-BE49-F238E27FC236}">
                <a16:creationId xmlns:a16="http://schemas.microsoft.com/office/drawing/2014/main" id="{79F68AA4-F4FC-4834-BA24-BF44E0867BD6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17" y="4114949"/>
            <a:ext cx="3773774" cy="276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1;g3196c6db05b_0_68">
            <a:extLst>
              <a:ext uri="{FF2B5EF4-FFF2-40B4-BE49-F238E27FC236}">
                <a16:creationId xmlns:a16="http://schemas.microsoft.com/office/drawing/2014/main" id="{B9972C87-D6DF-4EFD-B0A6-DC87362C0CD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4648" y="1187853"/>
            <a:ext cx="3689967" cy="3128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173;g3196c6db05b_0_68">
            <a:extLst>
              <a:ext uri="{FF2B5EF4-FFF2-40B4-BE49-F238E27FC236}">
                <a16:creationId xmlns:a16="http://schemas.microsoft.com/office/drawing/2014/main" id="{F4F57424-2962-414C-BDC3-5E1E484A7D22}"/>
              </a:ext>
            </a:extLst>
          </p:cNvPr>
          <p:cNvCxnSpPr>
            <a:cxnSpLocks/>
          </p:cNvCxnSpPr>
          <p:nvPr/>
        </p:nvCxnSpPr>
        <p:spPr>
          <a:xfrm flipV="1">
            <a:off x="3212984" y="2054655"/>
            <a:ext cx="3414532" cy="828356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184;g3196c6db05b_0_90">
            <a:extLst>
              <a:ext uri="{FF2B5EF4-FFF2-40B4-BE49-F238E27FC236}">
                <a16:creationId xmlns:a16="http://schemas.microsoft.com/office/drawing/2014/main" id="{AA4D6FDB-4554-4B09-AFEB-719AF2BA82EF}"/>
              </a:ext>
            </a:extLst>
          </p:cNvPr>
          <p:cNvCxnSpPr>
            <a:cxnSpLocks/>
          </p:cNvCxnSpPr>
          <p:nvPr/>
        </p:nvCxnSpPr>
        <p:spPr>
          <a:xfrm>
            <a:off x="3657600" y="3429000"/>
            <a:ext cx="2576376" cy="1290714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B19D704-0DE2-439C-A91E-2845F89222C8}"/>
              </a:ext>
            </a:extLst>
          </p:cNvPr>
          <p:cNvSpPr/>
          <p:nvPr/>
        </p:nvSpPr>
        <p:spPr>
          <a:xfrm>
            <a:off x="8194381" y="1619012"/>
            <a:ext cx="819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/>
              <a:t>H</a:t>
            </a:r>
            <a:r>
              <a:rPr lang="it-IT" sz="1400" b="1" baseline="-25000" dirty="0"/>
              <a:t>2</a:t>
            </a:r>
            <a:r>
              <a:rPr lang="it-IT" sz="1400" b="1" dirty="0"/>
              <a:t>O ice</a:t>
            </a:r>
            <a:endParaRPr lang="en-US" sz="1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503D8E-1771-4297-B48A-9B059DA31B11}"/>
              </a:ext>
            </a:extLst>
          </p:cNvPr>
          <p:cNvSpPr/>
          <p:nvPr/>
        </p:nvSpPr>
        <p:spPr>
          <a:xfrm>
            <a:off x="8113475" y="4467381"/>
            <a:ext cx="1106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/>
              <a:t>Liquid H</a:t>
            </a:r>
            <a:r>
              <a:rPr lang="it-IT" sz="1400" b="1" baseline="-25000" dirty="0"/>
              <a:t>2</a:t>
            </a:r>
            <a:r>
              <a:rPr lang="it-IT" sz="1400" b="1" dirty="0"/>
              <a:t>O</a:t>
            </a:r>
            <a:endParaRPr lang="en-US" sz="1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914A6A-76A9-4298-9C36-5073AC83E03D}"/>
              </a:ext>
            </a:extLst>
          </p:cNvPr>
          <p:cNvSpPr/>
          <p:nvPr/>
        </p:nvSpPr>
        <p:spPr>
          <a:xfrm>
            <a:off x="6428476" y="1217279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Clouds Forward 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C94AF1-5A87-4C16-B7B9-600005422162}"/>
              </a:ext>
            </a:extLst>
          </p:cNvPr>
          <p:cNvSpPr/>
          <p:nvPr/>
        </p:nvSpPr>
        <p:spPr>
          <a:xfrm>
            <a:off x="40641" y="4992852"/>
            <a:ext cx="57475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Spectral modeling </a:t>
            </a:r>
            <a:r>
              <a:rPr lang="en-US" dirty="0"/>
              <a:t>(MITRA) highlights the </a:t>
            </a:r>
            <a:r>
              <a:rPr lang="it-IT" dirty="0"/>
              <a:t>clouds </a:t>
            </a:r>
            <a:r>
              <a:rPr lang="it-IT" b="1" dirty="0"/>
              <a:t>microphysical</a:t>
            </a:r>
            <a:r>
              <a:rPr lang="it-IT" dirty="0"/>
              <a:t>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spectra require the presence of </a:t>
            </a:r>
            <a:r>
              <a:rPr lang="en-US" b="1" dirty="0"/>
              <a:t>2 layers of ice</a:t>
            </a:r>
            <a:r>
              <a:rPr lang="en-US" dirty="0"/>
              <a:t> of different microphysics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Promising in enabling accurate retrievals of physical properties of icy satellites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20" name="Google Shape;85;p15">
            <a:extLst>
              <a:ext uri="{FF2B5EF4-FFF2-40B4-BE49-F238E27FC236}">
                <a16:creationId xmlns:a16="http://schemas.microsoft.com/office/drawing/2014/main" id="{12327F09-2B43-4A6A-88FB-F8034F57AF5E}"/>
              </a:ext>
            </a:extLst>
          </p:cNvPr>
          <p:cNvGraphicFramePr/>
          <p:nvPr>
            <p:extLst/>
          </p:nvPr>
        </p:nvGraphicFramePr>
        <p:xfrm>
          <a:off x="9236858" y="1656839"/>
          <a:ext cx="2650391" cy="19660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83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92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solidFill>
                            <a:schemeClr val="dk1"/>
                          </a:solidFill>
                        </a:rPr>
                        <a:t>Parameter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solidFill>
                            <a:schemeClr val="dk1"/>
                          </a:solidFill>
                        </a:rPr>
                        <a:t>DECK 1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b="1">
                          <a:solidFill>
                            <a:schemeClr val="dk1"/>
                          </a:solidFill>
                        </a:rPr>
                        <a:t>H</a:t>
                      </a:r>
                      <a:r>
                        <a:rPr lang="it" sz="1000" b="1" baseline="-2500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it" sz="1000" b="1">
                          <a:solidFill>
                            <a:schemeClr val="dk1"/>
                          </a:solidFill>
                        </a:rPr>
                        <a:t>O ice</a:t>
                      </a:r>
                      <a:endParaRPr sz="10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solidFill>
                            <a:schemeClr val="dk1"/>
                          </a:solidFill>
                        </a:rPr>
                        <a:t>DECK 2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b="1">
                          <a:solidFill>
                            <a:schemeClr val="dk1"/>
                          </a:solidFill>
                        </a:rPr>
                        <a:t>H</a:t>
                      </a:r>
                      <a:r>
                        <a:rPr lang="it" sz="1000" b="1" baseline="-2500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it" sz="1000" b="1">
                          <a:solidFill>
                            <a:schemeClr val="dk1"/>
                          </a:solidFill>
                        </a:rPr>
                        <a:t>O ice</a:t>
                      </a:r>
                      <a:endParaRPr sz="10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99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b="1"/>
                        <a:t>r</a:t>
                      </a:r>
                      <a:r>
                        <a:rPr lang="it" sz="1000" b="1" baseline="-25000"/>
                        <a:t>eff</a:t>
                      </a:r>
                      <a:r>
                        <a:rPr lang="it" sz="1900" b="1" baseline="-25000"/>
                        <a:t> </a:t>
                      </a:r>
                      <a:r>
                        <a:rPr lang="it" sz="1000" b="1"/>
                        <a:t>[μm]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/>
                        <a:t>20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/>
                        <a:t>0.01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67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000" b="1" dirty="0"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l-GR" sz="1000" b="1" baseline="-25000" dirty="0"/>
                        <a:t>2.5</a:t>
                      </a:r>
                      <a:r>
                        <a:rPr lang="el-GR" sz="1000" b="1" dirty="0"/>
                        <a:t> </a:t>
                      </a:r>
                      <a:endParaRPr sz="1000" b="1" baseline="-25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/>
                        <a:t>&gt; 20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/>
                        <a:t>&lt; 10</a:t>
                      </a:r>
                      <a:r>
                        <a:rPr lang="it" sz="1000" baseline="30000"/>
                        <a:t>-3</a:t>
                      </a:r>
                      <a:endParaRPr sz="1000" baseline="30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4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b="1"/>
                        <a:t>top [km]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dirty="0">
                          <a:solidFill>
                            <a:srgbClr val="FF0000"/>
                          </a:solidFill>
                        </a:rPr>
                        <a:t>15</a:t>
                      </a: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dirty="0"/>
                        <a:t>unconstrained</a:t>
                      </a:r>
                      <a:endParaRPr sz="10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Google Shape;86;p15">
            <a:extLst>
              <a:ext uri="{FF2B5EF4-FFF2-40B4-BE49-F238E27FC236}">
                <a16:creationId xmlns:a16="http://schemas.microsoft.com/office/drawing/2014/main" id="{B34ACC2C-F02D-43B5-9E6E-64B1163AF7BD}"/>
              </a:ext>
            </a:extLst>
          </p:cNvPr>
          <p:cNvGraphicFramePr/>
          <p:nvPr>
            <p:extLst/>
          </p:nvPr>
        </p:nvGraphicFramePr>
        <p:xfrm>
          <a:off x="9236858" y="4452526"/>
          <a:ext cx="2743199" cy="199583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72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2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83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>
                          <a:solidFill>
                            <a:schemeClr val="dk1"/>
                          </a:solidFill>
                        </a:rPr>
                        <a:t>Parameter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dirty="0">
                          <a:solidFill>
                            <a:schemeClr val="dk1"/>
                          </a:solidFill>
                        </a:rPr>
                        <a:t>DECK 1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b="1" dirty="0">
                          <a:solidFill>
                            <a:schemeClr val="dk1"/>
                          </a:solidFill>
                        </a:rPr>
                        <a:t>H</a:t>
                      </a:r>
                      <a:r>
                        <a:rPr lang="it" sz="1000" b="1" baseline="-25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it" sz="1000" b="1" dirty="0">
                          <a:solidFill>
                            <a:schemeClr val="dk1"/>
                          </a:solidFill>
                        </a:rPr>
                        <a:t>O liquid</a:t>
                      </a:r>
                      <a:endParaRPr sz="1000" b="1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dirty="0">
                          <a:solidFill>
                            <a:schemeClr val="dk1"/>
                          </a:solidFill>
                        </a:rPr>
                        <a:t>DECK 2</a:t>
                      </a:r>
                      <a:r>
                        <a:rPr lang="it" sz="1000" b="1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it" sz="1000" b="1" i="1" dirty="0">
                          <a:solidFill>
                            <a:schemeClr val="dk1"/>
                          </a:solidFill>
                        </a:rPr>
                        <a:t>featureless</a:t>
                      </a:r>
                      <a:r>
                        <a:rPr lang="it" sz="1000" b="1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it" sz="1000" dirty="0">
                          <a:solidFill>
                            <a:schemeClr val="dk1"/>
                          </a:solidFill>
                        </a:rPr>
                        <a:t>(we used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dirty="0">
                          <a:solidFill>
                            <a:schemeClr val="dk1"/>
                          </a:solidFill>
                        </a:rPr>
                        <a:t>H</a:t>
                      </a:r>
                      <a:r>
                        <a:rPr lang="it" sz="1000" baseline="-25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it" sz="1000" dirty="0">
                          <a:solidFill>
                            <a:schemeClr val="dk1"/>
                          </a:solidFill>
                        </a:rPr>
                        <a:t>O ice)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84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b="1"/>
                        <a:t>r</a:t>
                      </a:r>
                      <a:r>
                        <a:rPr lang="it" sz="1000" b="1" baseline="-25000"/>
                        <a:t>eff </a:t>
                      </a:r>
                      <a:r>
                        <a:rPr lang="it" sz="1000" b="1"/>
                        <a:t>[μm]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/>
                        <a:t>1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/>
                        <a:t>1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84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000" b="1" dirty="0"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l-GR" sz="1000" b="1" baseline="-25000" dirty="0"/>
                        <a:t>2.5</a:t>
                      </a:r>
                      <a:r>
                        <a:rPr lang="el-GR" sz="1000" b="1" dirty="0"/>
                        <a:t> </a:t>
                      </a:r>
                      <a:endParaRPr lang="el-GR" sz="1000" b="1" baseline="-25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/>
                        <a:t>1.5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/>
                        <a:t>&lt; 10</a:t>
                      </a:r>
                      <a:r>
                        <a:rPr lang="it" sz="1000" baseline="30000"/>
                        <a:t>-2</a:t>
                      </a:r>
                      <a:endParaRPr sz="1000" baseline="30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02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b="1"/>
                        <a:t>top [km]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/>
                        <a:t>1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000" dirty="0"/>
                        <a:t>11</a:t>
                      </a:r>
                      <a:endParaRPr sz="10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4DD0ABD-A497-4E92-8C2E-A0F7518A050A}"/>
              </a:ext>
            </a:extLst>
          </p:cNvPr>
          <p:cNvCxnSpPr/>
          <p:nvPr/>
        </p:nvCxnSpPr>
        <p:spPr>
          <a:xfrm>
            <a:off x="6490447" y="3101788"/>
            <a:ext cx="2061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9734066-7EFD-49B8-A230-F7E4C7C66511}"/>
              </a:ext>
            </a:extLst>
          </p:cNvPr>
          <p:cNvSpPr txBox="1"/>
          <p:nvPr/>
        </p:nvSpPr>
        <p:spPr>
          <a:xfrm>
            <a:off x="6640397" y="2950615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rgbClr val="FF0000"/>
                </a:solidFill>
              </a:rPr>
              <a:t>model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3F84FCB-B8D2-456A-A7CA-AF9451AA5D4F}"/>
              </a:ext>
            </a:extLst>
          </p:cNvPr>
          <p:cNvCxnSpPr/>
          <p:nvPr/>
        </p:nvCxnSpPr>
        <p:spPr>
          <a:xfrm>
            <a:off x="6442757" y="5969959"/>
            <a:ext cx="2061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84BEE6AF-4FDB-44EE-9540-875A2E1B0813}"/>
              </a:ext>
            </a:extLst>
          </p:cNvPr>
          <p:cNvSpPr txBox="1"/>
          <p:nvPr/>
        </p:nvSpPr>
        <p:spPr>
          <a:xfrm>
            <a:off x="6592707" y="5818786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solidFill>
                  <a:srgbClr val="FF0000"/>
                </a:solidFill>
              </a:rPr>
              <a:t>model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00EC5A2-6276-41F2-97A7-6217083069E4}"/>
              </a:ext>
            </a:extLst>
          </p:cNvPr>
          <p:cNvCxnSpPr>
            <a:cxnSpLocks/>
          </p:cNvCxnSpPr>
          <p:nvPr/>
        </p:nvCxnSpPr>
        <p:spPr>
          <a:xfrm>
            <a:off x="6490447" y="3363398"/>
            <a:ext cx="2061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D430D4BA-B63A-4D0E-8E74-38B757D9F58F}"/>
              </a:ext>
            </a:extLst>
          </p:cNvPr>
          <p:cNvSpPr txBox="1"/>
          <p:nvPr/>
        </p:nvSpPr>
        <p:spPr>
          <a:xfrm>
            <a:off x="6640397" y="3212225"/>
            <a:ext cx="912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MAJIS data</a:t>
            </a:r>
            <a:endParaRPr lang="en-US" sz="1100" dirty="0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3C337143-3D5A-46C9-9AFC-BB3A8A8107D3}"/>
              </a:ext>
            </a:extLst>
          </p:cNvPr>
          <p:cNvCxnSpPr>
            <a:cxnSpLocks/>
          </p:cNvCxnSpPr>
          <p:nvPr/>
        </p:nvCxnSpPr>
        <p:spPr>
          <a:xfrm>
            <a:off x="6442757" y="6159689"/>
            <a:ext cx="2061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D25E6233-2E97-4CAF-B2DA-477F0C735563}"/>
              </a:ext>
            </a:extLst>
          </p:cNvPr>
          <p:cNvSpPr txBox="1"/>
          <p:nvPr/>
        </p:nvSpPr>
        <p:spPr>
          <a:xfrm>
            <a:off x="6592707" y="6008516"/>
            <a:ext cx="912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MAJIS data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03591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1749E-C4E3-4100-B4AA-A545D693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058" y="236659"/>
            <a:ext cx="9539654" cy="530103"/>
          </a:xfrm>
        </p:spPr>
        <p:txBody>
          <a:bodyPr/>
          <a:lstStyle/>
          <a:p>
            <a:r>
              <a:rPr lang="en-US" b="1" dirty="0"/>
              <a:t>Earth flyby data analyses: lightening detection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23CC1E-768A-4E22-9044-8ABBE6CF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9BC769-E1ED-475C-AE8F-448395A7C0C2}"/>
              </a:ext>
            </a:extLst>
          </p:cNvPr>
          <p:cNvSpPr/>
          <p:nvPr/>
        </p:nvSpPr>
        <p:spPr>
          <a:xfrm>
            <a:off x="123368" y="1260954"/>
            <a:ext cx="5515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Several emissions </a:t>
            </a:r>
            <a:r>
              <a:rPr lang="en-US" dirty="0"/>
              <a:t>in the visible range were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observed lines are attributable to </a:t>
            </a:r>
            <a:r>
              <a:rPr lang="en-US" b="1" dirty="0"/>
              <a:t>atomic O and N </a:t>
            </a:r>
            <a:r>
              <a:rPr lang="en-US" dirty="0"/>
              <a:t>and possibly H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First spectroscopic d</a:t>
            </a:r>
            <a:r>
              <a:rPr lang="en-US" dirty="0">
                <a:solidFill>
                  <a:srgbClr val="00B050"/>
                </a:solidFill>
              </a:rPr>
              <a:t>etection from space of lightning flashes at night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" dirty="0"/>
              <a:t>Lightning from the edges of a thick thunderstorm</a:t>
            </a:r>
            <a:endParaRPr lang="en-US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4F5D3AC-4598-4D93-8EC6-C308144FCC8A}"/>
              </a:ext>
            </a:extLst>
          </p:cNvPr>
          <p:cNvGrpSpPr/>
          <p:nvPr/>
        </p:nvGrpSpPr>
        <p:grpSpPr>
          <a:xfrm>
            <a:off x="119954" y="3969574"/>
            <a:ext cx="7206004" cy="2727660"/>
            <a:chOff x="550999" y="4130944"/>
            <a:chExt cx="4537652" cy="1717619"/>
          </a:xfrm>
        </p:grpSpPr>
        <p:pic>
          <p:nvPicPr>
            <p:cNvPr id="10" name="Google Shape;56;p13" title="fig01_v1.png">
              <a:extLst>
                <a:ext uri="{FF2B5EF4-FFF2-40B4-BE49-F238E27FC236}">
                  <a16:creationId xmlns:a16="http://schemas.microsoft.com/office/drawing/2014/main" id="{37708CD4-13FE-4724-94E2-CA19E3B4779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9274" t="18050" r="9437" b="18101"/>
            <a:stretch/>
          </p:blipFill>
          <p:spPr>
            <a:xfrm>
              <a:off x="550999" y="4130944"/>
              <a:ext cx="1814118" cy="1088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57;p13" title="fig2_map_lightnings_v1.png">
              <a:extLst>
                <a:ext uri="{FF2B5EF4-FFF2-40B4-BE49-F238E27FC236}">
                  <a16:creationId xmlns:a16="http://schemas.microsoft.com/office/drawing/2014/main" id="{52D3C214-FD90-4643-85A7-419780A3564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26911" r="31914" b="5123"/>
            <a:stretch/>
          </p:blipFill>
          <p:spPr>
            <a:xfrm rot="5400000">
              <a:off x="3008602" y="3768513"/>
              <a:ext cx="1506826" cy="265327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58;p13">
              <a:extLst>
                <a:ext uri="{FF2B5EF4-FFF2-40B4-BE49-F238E27FC236}">
                  <a16:creationId xmlns:a16="http://schemas.microsoft.com/office/drawing/2014/main" id="{92FF9986-04B9-4928-8D1E-5B6A23504B8D}"/>
                </a:ext>
              </a:extLst>
            </p:cNvPr>
            <p:cNvCxnSpPr/>
            <p:nvPr/>
          </p:nvCxnSpPr>
          <p:spPr>
            <a:xfrm flipH="1">
              <a:off x="1623402" y="4560336"/>
              <a:ext cx="929100" cy="1326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59;p13">
              <a:extLst>
                <a:ext uri="{FF2B5EF4-FFF2-40B4-BE49-F238E27FC236}">
                  <a16:creationId xmlns:a16="http://schemas.microsoft.com/office/drawing/2014/main" id="{F7EE1923-E283-4C9A-9FF5-22DD4AEDD7EB}"/>
                </a:ext>
              </a:extLst>
            </p:cNvPr>
            <p:cNvCxnSpPr/>
            <p:nvPr/>
          </p:nvCxnSpPr>
          <p:spPr>
            <a:xfrm>
              <a:off x="1584377" y="4747711"/>
              <a:ext cx="944700" cy="10695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9" name="Google Shape;54;p13">
            <a:extLst>
              <a:ext uri="{FF2B5EF4-FFF2-40B4-BE49-F238E27FC236}">
                <a16:creationId xmlns:a16="http://schemas.microsoft.com/office/drawing/2014/main" id="{3951F74B-3207-4716-8951-E035530AFA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458" r="7248" b="3006"/>
          <a:stretch/>
        </p:blipFill>
        <p:spPr>
          <a:xfrm>
            <a:off x="6990229" y="766762"/>
            <a:ext cx="5051541" cy="3658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9832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A7E68-EAC4-48BD-8FFC-53052191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Earth flyby: comparison with other datasets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D9105F-94A5-443D-9BD3-D10C4806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32</a:t>
            </a:fld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F1D5DD2-C560-4FFE-B231-1A937B0D55DA}"/>
              </a:ext>
            </a:extLst>
          </p:cNvPr>
          <p:cNvGrpSpPr/>
          <p:nvPr/>
        </p:nvGrpSpPr>
        <p:grpSpPr>
          <a:xfrm>
            <a:off x="1374803" y="1789801"/>
            <a:ext cx="8868270" cy="4192655"/>
            <a:chOff x="195944" y="751685"/>
            <a:chExt cx="11921234" cy="582451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E722370-9C62-4E27-AA6F-A1F61D7E9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56" b="4150"/>
            <a:stretch/>
          </p:blipFill>
          <p:spPr>
            <a:xfrm>
              <a:off x="195944" y="751685"/>
              <a:ext cx="11921234" cy="5824517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8337F31-4353-4498-94EA-444E42781196}"/>
                </a:ext>
              </a:extLst>
            </p:cNvPr>
            <p:cNvSpPr txBox="1"/>
            <p:nvPr/>
          </p:nvSpPr>
          <p:spPr>
            <a:xfrm>
              <a:off x="7728859" y="1164772"/>
              <a:ext cx="3451629" cy="513083"/>
            </a:xfrm>
            <a:prstGeom prst="rect">
              <a:avLst/>
            </a:prstGeom>
            <a:solidFill>
              <a:srgbClr val="7F7F7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5">
                      <a:lumMod val="50000"/>
                    </a:schemeClr>
                  </a:solidFill>
                </a:rPr>
                <a:t>IASI (3.63-15.5 µm)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EBEB29D-8C03-4C19-B422-C16655A39D70}"/>
                </a:ext>
              </a:extLst>
            </p:cNvPr>
            <p:cNvSpPr txBox="1"/>
            <p:nvPr/>
          </p:nvSpPr>
          <p:spPr>
            <a:xfrm>
              <a:off x="2144488" y="1164772"/>
              <a:ext cx="3646712" cy="513083"/>
            </a:xfrm>
            <a:prstGeom prst="rect">
              <a:avLst/>
            </a:prstGeom>
            <a:solidFill>
              <a:schemeClr val="bg1">
                <a:lumMod val="75000"/>
                <a:alpha val="50196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5">
                      <a:lumMod val="50000"/>
                    </a:schemeClr>
                  </a:solidFill>
                </a:rPr>
                <a:t>PRISMA (0.4-2.5 µm)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9239C9C-E06B-4D5A-A293-C0BCFCDAECF1}"/>
                </a:ext>
              </a:extLst>
            </p:cNvPr>
            <p:cNvSpPr txBox="1"/>
            <p:nvPr/>
          </p:nvSpPr>
          <p:spPr>
            <a:xfrm>
              <a:off x="2525486" y="1676399"/>
              <a:ext cx="108000" cy="51308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451FA8A-ACD4-4A4F-B722-61DAB439475B}"/>
                </a:ext>
              </a:extLst>
            </p:cNvPr>
            <p:cNvSpPr txBox="1"/>
            <p:nvPr/>
          </p:nvSpPr>
          <p:spPr>
            <a:xfrm>
              <a:off x="2691257" y="1676399"/>
              <a:ext cx="108000" cy="513083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1A210AA-E14D-43D5-8256-0DB41A59505C}"/>
                </a:ext>
              </a:extLst>
            </p:cNvPr>
            <p:cNvSpPr txBox="1"/>
            <p:nvPr/>
          </p:nvSpPr>
          <p:spPr>
            <a:xfrm>
              <a:off x="2367258" y="1676399"/>
              <a:ext cx="108000" cy="51308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CE15B02-BCB9-4D4C-BE64-776A22A545B5}"/>
                </a:ext>
              </a:extLst>
            </p:cNvPr>
            <p:cNvSpPr txBox="1"/>
            <p:nvPr/>
          </p:nvSpPr>
          <p:spPr>
            <a:xfrm>
              <a:off x="5467116" y="1676399"/>
              <a:ext cx="72000" cy="513083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FEF31B1-5964-44B7-8637-44291DFE1D34}"/>
                </a:ext>
              </a:extLst>
            </p:cNvPr>
            <p:cNvSpPr txBox="1"/>
            <p:nvPr/>
          </p:nvSpPr>
          <p:spPr>
            <a:xfrm>
              <a:off x="5574176" y="1676399"/>
              <a:ext cx="72000" cy="513083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D7EE420-EEA9-4884-8E65-B3B576CAFD19}"/>
                </a:ext>
              </a:extLst>
            </p:cNvPr>
            <p:cNvSpPr txBox="1"/>
            <p:nvPr/>
          </p:nvSpPr>
          <p:spPr>
            <a:xfrm>
              <a:off x="2155373" y="2329543"/>
              <a:ext cx="3646712" cy="513083"/>
            </a:xfrm>
            <a:prstGeom prst="rect">
              <a:avLst/>
            </a:prstGeom>
            <a:solidFill>
              <a:schemeClr val="bg1">
                <a:lumMod val="75000"/>
                <a:alpha val="50196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5">
                      <a:lumMod val="50000"/>
                    </a:schemeClr>
                  </a:solidFill>
                </a:rPr>
                <a:t>ENMAP (0.3-2.5 µm)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33C14F1-6548-437D-879D-FA6593571DA9}"/>
                </a:ext>
              </a:extLst>
            </p:cNvPr>
            <p:cNvSpPr txBox="1"/>
            <p:nvPr/>
          </p:nvSpPr>
          <p:spPr>
            <a:xfrm>
              <a:off x="2144486" y="5268685"/>
              <a:ext cx="9036000" cy="513083"/>
            </a:xfrm>
            <a:prstGeom prst="rect">
              <a:avLst/>
            </a:prstGeom>
            <a:solidFill>
              <a:schemeClr val="accent2">
                <a:lumMod val="75000"/>
                <a:alpha val="50196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RT </a:t>
              </a:r>
              <a:r>
                <a:rPr lang="fr-FR" b="1" dirty="0" err="1">
                  <a:solidFill>
                    <a:schemeClr val="accent2">
                      <a:lumMod val="75000"/>
                    </a:schemeClr>
                  </a:solidFill>
                </a:rPr>
                <a:t>models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 (4A, NEMESIS, MITRA, …)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4E53F449-FD32-457E-B104-9E66384B10E4}"/>
              </a:ext>
            </a:extLst>
          </p:cNvPr>
          <p:cNvSpPr txBox="1"/>
          <p:nvPr/>
        </p:nvSpPr>
        <p:spPr>
          <a:xfrm>
            <a:off x="3239842" y="2454242"/>
            <a:ext cx="8034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E51784-7CE3-4677-8526-141FFE0E34CE}"/>
              </a:ext>
            </a:extLst>
          </p:cNvPr>
          <p:cNvSpPr txBox="1"/>
          <p:nvPr/>
        </p:nvSpPr>
        <p:spPr>
          <a:xfrm>
            <a:off x="5299498" y="2459322"/>
            <a:ext cx="4535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8463663-33DB-4417-8C0E-2C33F86D2DCB}"/>
              </a:ext>
            </a:extLst>
          </p:cNvPr>
          <p:cNvSpPr txBox="1"/>
          <p:nvPr/>
        </p:nvSpPr>
        <p:spPr>
          <a:xfrm>
            <a:off x="5375698" y="2456782"/>
            <a:ext cx="4535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4146B1-6F5A-4CBE-A572-A6DA9DF6FC5C}"/>
              </a:ext>
            </a:extLst>
          </p:cNvPr>
          <p:cNvSpPr/>
          <p:nvPr/>
        </p:nvSpPr>
        <p:spPr>
          <a:xfrm>
            <a:off x="3239842" y="2527902"/>
            <a:ext cx="2145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FFC000"/>
                </a:solidFill>
              </a:rPr>
              <a:t>TROPOMI (bands 4,5,6,7,8)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89FB2B-047F-4B84-9EEA-E4DD70DF1164}"/>
              </a:ext>
            </a:extLst>
          </p:cNvPr>
          <p:cNvSpPr/>
          <p:nvPr/>
        </p:nvSpPr>
        <p:spPr>
          <a:xfrm>
            <a:off x="277904" y="1241176"/>
            <a:ext cx="119140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Exciting </a:t>
            </a:r>
            <a:r>
              <a:rPr lang="it-IT" b="1" dirty="0"/>
              <a:t>comparison</a:t>
            </a:r>
            <a:r>
              <a:rPr lang="it-IT" dirty="0"/>
              <a:t> with several instruments (</a:t>
            </a:r>
            <a:r>
              <a:rPr lang="it-IT" b="1" dirty="0"/>
              <a:t>IASI, PRISMA, Enmap, TROPOMI</a:t>
            </a:r>
            <a:r>
              <a:rPr lang="it-IT" dirty="0"/>
              <a:t>) and RT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5ECEA7-C233-4F3A-AEB3-8EB935E7D10A}"/>
              </a:ext>
            </a:extLst>
          </p:cNvPr>
          <p:cNvSpPr/>
          <p:nvPr/>
        </p:nvSpPr>
        <p:spPr>
          <a:xfrm>
            <a:off x="4966447" y="1757914"/>
            <a:ext cx="1201271" cy="7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80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75;p14">
            <a:extLst>
              <a:ext uri="{FF2B5EF4-FFF2-40B4-BE49-F238E27FC236}">
                <a16:creationId xmlns:a16="http://schemas.microsoft.com/office/drawing/2014/main" id="{16992431-BBCA-4069-A654-CEC89C57CC9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21846" y="1160130"/>
            <a:ext cx="5660498" cy="29054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A253438-1C96-4B64-AAC6-4B7C0CC8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Earth flyby: comparison with other datasets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BEBD82-1D8D-43D7-B93B-D6D195AB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33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04A23F-C093-4F18-B019-0994CF1D02F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450941" y="4067774"/>
            <a:ext cx="5149429" cy="2725419"/>
          </a:xfrm>
          <a:prstGeom prst="rect">
            <a:avLst/>
          </a:prstGeom>
          <a:ln w="0"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55EAF72-1EF0-4A09-9CC9-9C306B9DC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4" y="1272988"/>
            <a:ext cx="4217891" cy="30743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FA6794-0D25-4A7B-84FB-59276A8766E7}"/>
              </a:ext>
            </a:extLst>
          </p:cNvPr>
          <p:cNvSpPr/>
          <p:nvPr/>
        </p:nvSpPr>
        <p:spPr>
          <a:xfrm>
            <a:off x="131885" y="4740690"/>
            <a:ext cx="5070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Excellent agreement </a:t>
            </a:r>
            <a:r>
              <a:rPr lang="en-US" dirty="0"/>
              <a:t>with </a:t>
            </a:r>
            <a:r>
              <a:rPr lang="en-US" dirty="0" err="1"/>
              <a:t>Enmap</a:t>
            </a:r>
            <a:r>
              <a:rPr lang="en-US" dirty="0"/>
              <a:t>, PRISMA and </a:t>
            </a:r>
            <a:r>
              <a:rPr lang="en-US"/>
              <a:t>IASI near-simultaneous </a:t>
            </a:r>
            <a:r>
              <a:rPr lang="en-US" dirty="0"/>
              <a:t>observations in terms of </a:t>
            </a:r>
            <a:r>
              <a:rPr lang="en-US" dirty="0">
                <a:solidFill>
                  <a:srgbClr val="00B050"/>
                </a:solidFill>
              </a:rPr>
              <a:t>spectral shapes, positions and radiance levels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3DDE95-40ED-48D9-9D86-088653EA13E4}"/>
              </a:ext>
            </a:extLst>
          </p:cNvPr>
          <p:cNvSpPr/>
          <p:nvPr/>
        </p:nvSpPr>
        <p:spPr>
          <a:xfrm>
            <a:off x="5901999" y="4249258"/>
            <a:ext cx="1793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spc="-1" dirty="0">
                <a:solidFill>
                  <a:srgbClr val="000000"/>
                </a:solidFill>
              </a:rPr>
              <a:t>Specular reflection</a:t>
            </a:r>
            <a:endParaRPr lang="en-US" sz="1400" b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9F4D3AA-A037-4288-9205-2E67392BC25B}"/>
              </a:ext>
            </a:extLst>
          </p:cNvPr>
          <p:cNvCxnSpPr/>
          <p:nvPr/>
        </p:nvCxnSpPr>
        <p:spPr>
          <a:xfrm flipH="1">
            <a:off x="6397487" y="4502282"/>
            <a:ext cx="297953" cy="2384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495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807028" y="132479"/>
            <a:ext cx="8316687" cy="86177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1219170">
              <a:defRPr/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Go JUICE !</a:t>
            </a:r>
          </a:p>
          <a:p>
            <a:pPr algn="ctr" defTabSz="1219170">
              <a:defRPr/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Go MAJIS 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E3F7D1-B069-4E1B-A8C3-CE60DE260E77}"/>
              </a:ext>
            </a:extLst>
          </p:cNvPr>
          <p:cNvSpPr/>
          <p:nvPr/>
        </p:nvSpPr>
        <p:spPr>
          <a:xfrm>
            <a:off x="93992" y="5982346"/>
            <a:ext cx="2648144" cy="343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49A56E-21DE-4E74-9498-B8DED5857A71}"/>
              </a:ext>
            </a:extLst>
          </p:cNvPr>
          <p:cNvSpPr/>
          <p:nvPr/>
        </p:nvSpPr>
        <p:spPr>
          <a:xfrm>
            <a:off x="-92597" y="6325787"/>
            <a:ext cx="12284597" cy="6421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2E173D-13E7-481F-BF06-2585628B70E8}"/>
              </a:ext>
            </a:extLst>
          </p:cNvPr>
          <p:cNvSpPr/>
          <p:nvPr/>
        </p:nvSpPr>
        <p:spPr>
          <a:xfrm>
            <a:off x="10266744" y="0"/>
            <a:ext cx="1925256" cy="861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6" name="Picture 3" descr="Picture 3"/>
          <p:cNvPicPr>
            <a:picLocks noChangeAspect="1"/>
          </p:cNvPicPr>
          <p:nvPr/>
        </p:nvPicPr>
        <p:blipFill>
          <a:blip r:embed="rId2"/>
          <a:srcRect l="10198" t="3258" r="9788" b="9300"/>
          <a:stretch>
            <a:fillRect/>
          </a:stretch>
        </p:blipFill>
        <p:spPr>
          <a:xfrm>
            <a:off x="-4010579" y="-917500"/>
            <a:ext cx="18987039" cy="11671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7" name="Picture 51" descr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868" y="121921"/>
            <a:ext cx="1409714" cy="555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6" name="Group"/>
          <p:cNvGrpSpPr/>
          <p:nvPr/>
        </p:nvGrpSpPr>
        <p:grpSpPr>
          <a:xfrm>
            <a:off x="198999" y="6629400"/>
            <a:ext cx="11794002" cy="165100"/>
            <a:chOff x="0" y="0"/>
            <a:chExt cx="23588002" cy="330200"/>
          </a:xfrm>
        </p:grpSpPr>
        <p:pic>
          <p:nvPicPr>
            <p:cNvPr id="1818" name="320px-Flag_of_Germany.svg.png" descr="320px-Flag_of_Germany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19" name="Flag_of_Austria.svg.png" descr="Flag_of_Austria.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754" y="0"/>
              <a:ext cx="496077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20" name="Flag_of_Belgium.svg.png" descr="Flag_of_Belgium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8965" y="0"/>
              <a:ext cx="38110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21" name="Flag_of_Greece.svg.png" descr="Flag_of_Greece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28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22" name="Flag_of_Hungary.svg.png" descr="Flag_of_Hungary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9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23" name="Flag_of_Ireland.svg.png" descr="Flag_of_Ireland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5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24" name="Flag_of_Poland.svg.png" descr="Flag_of_Poland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367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25" name="Flag_of_Portugal.svg.png" descr="Flag_of_Portugal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860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26" name="Flag_of_Romania.svg.png" descr="Flag_of_Romania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1084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27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972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28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2255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29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819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30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420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31" name="Flag_of_Denmark.svg.png" descr="Flag_of_Denmark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72168" y="0"/>
              <a:ext cx="435700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32" name="Flag_of_Estonia.svg.png" descr="Flag_of_Estonia.sv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31068" y="0"/>
              <a:ext cx="51796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33" name="Flag_of_Finland.svg.png" descr="Flag_of_Finland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67668" y="0"/>
              <a:ext cx="539103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34" name="Flag_of_France.svg.png" descr="Flag_of_France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916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35" name="Flag_of_Italy.svg.png" descr="Flag_of_Italy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091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36" name="Flag_of_Latvia.svg.png" descr="Flag_of_Latvia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61818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37" name="Flag_of_Lithuania.svg.png" descr="Flag_of_Lithuania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7058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38" name="Flag_of_Luxembourg.svg.png" descr="Flag_of_Luxembourg.svg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803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39" name="Flag_of_Norway.svg.png" descr="Flag_of_Norway.svg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552468" y="0"/>
              <a:ext cx="45349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40" name="Flag_of_Slovakia.svg-2.png" descr="Flag_of_Slovakia.svg-2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820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41" name="Flag_of_Slovenia.svg-2.png" descr="Flag_of_Slovenia.svg-2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531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42" name="Flag_of_Spain.svg.png" descr="Flag_of_Spain.svg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7198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43" name="Flag_of_Sweden.svg.png" descr="Flag_of_Sweden.svg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46959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44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5445268" y="0"/>
              <a:ext cx="3302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45" name="esa_tagline_trans.png" descr="esa_tagline_trans.png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0358924" y="74269"/>
              <a:ext cx="3229079" cy="1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7" name="Picture 2" descr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07561" y="4550623"/>
            <a:ext cx="1452263" cy="1880139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sp>
        <p:nvSpPr>
          <p:cNvPr id="1848" name="Straight Arrow Connector 8"/>
          <p:cNvSpPr/>
          <p:nvPr/>
        </p:nvSpPr>
        <p:spPr>
          <a:xfrm flipV="1">
            <a:off x="2366075" y="3355441"/>
            <a:ext cx="1273163" cy="353821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849" name="Straight Arrow Connector 12"/>
          <p:cNvSpPr/>
          <p:nvPr/>
        </p:nvSpPr>
        <p:spPr>
          <a:xfrm flipH="1" flipV="1">
            <a:off x="6624202" y="1282297"/>
            <a:ext cx="838826" cy="1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pic>
        <p:nvPicPr>
          <p:cNvPr id="1850" name="Picture 19" descr="Picture 19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462425" y="3957346"/>
            <a:ext cx="1274077" cy="955557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1851" name="Picture 20" descr="Picture 2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795324" y="3926919"/>
            <a:ext cx="1338166" cy="1016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2" name="Picture 7" descr="Picture 7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19001" y="101705"/>
            <a:ext cx="659746" cy="661550"/>
          </a:xfrm>
          <a:prstGeom prst="rect">
            <a:avLst/>
          </a:prstGeom>
          <a:ln w="12700">
            <a:miter lim="400000"/>
          </a:ln>
        </p:spPr>
      </p:pic>
      <p:sp>
        <p:nvSpPr>
          <p:cNvPr id="1853" name="Geophysics instruments"/>
          <p:cNvSpPr txBox="1"/>
          <p:nvPr/>
        </p:nvSpPr>
        <p:spPr>
          <a:xfrm>
            <a:off x="1181100" y="195236"/>
            <a:ext cx="4158190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/>
          </a:lstStyle>
          <a:p>
            <a:pPr defTabSz="1219169" hangingPunct="0"/>
            <a:r>
              <a:rPr sz="2750" b="1" kern="0" dirty="0">
                <a:solidFill>
                  <a:srgbClr val="FFFFFF"/>
                </a:solidFill>
                <a:latin typeface="Helvetica Neue UltraLight"/>
                <a:sym typeface="Helvetica Neue UltraLight"/>
              </a:rPr>
              <a:t>Geophysics instruments</a:t>
            </a:r>
          </a:p>
        </p:txBody>
      </p:sp>
      <p:sp>
        <p:nvSpPr>
          <p:cNvPr id="1854" name="RIME ice-penetrating radar…"/>
          <p:cNvSpPr txBox="1"/>
          <p:nvPr/>
        </p:nvSpPr>
        <p:spPr>
          <a:xfrm>
            <a:off x="7574070" y="964866"/>
            <a:ext cx="4055638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defTabSz="292100" hangingPunct="0"/>
            <a:r>
              <a:rPr sz="2000" kern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RIME ice-penetrating radar</a:t>
            </a:r>
          </a:p>
          <a:p>
            <a:pPr marL="0" lvl="1" defTabSz="292100" hangingPunct="0"/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Subsurface structure of icy moons to 9km depth</a:t>
            </a:r>
          </a:p>
        </p:txBody>
      </p:sp>
      <p:sp>
        <p:nvSpPr>
          <p:cNvPr id="1855" name="3GM radio science…"/>
          <p:cNvSpPr txBox="1"/>
          <p:nvPr/>
        </p:nvSpPr>
        <p:spPr>
          <a:xfrm>
            <a:off x="7231803" y="2520616"/>
            <a:ext cx="4740173" cy="11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defTabSz="292100" hangingPunct="0"/>
            <a:r>
              <a:rPr sz="2000" kern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3GM radio science</a:t>
            </a:r>
          </a:p>
          <a:p>
            <a:pPr marL="0" lvl="1" defTabSz="292100" hangingPunct="0"/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Study of the gravity fields &amp; interiors of icy moons, ephemerides of moons, structures of atmospheres &amp; ionospheres of Jupiter, its moons, torus, &amp; rings </a:t>
            </a:r>
          </a:p>
        </p:txBody>
      </p:sp>
      <p:sp>
        <p:nvSpPr>
          <p:cNvPr id="1856" name="GALA laser altimeter…"/>
          <p:cNvSpPr txBox="1"/>
          <p:nvPr/>
        </p:nvSpPr>
        <p:spPr>
          <a:xfrm>
            <a:off x="162709" y="3593766"/>
            <a:ext cx="3461219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defTabSz="292100" hangingPunct="0"/>
            <a:r>
              <a:rPr sz="2000" kern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GALA laser altimeter</a:t>
            </a:r>
          </a:p>
          <a:p>
            <a:pPr marL="0" lvl="1" defTabSz="292100" hangingPunct="0"/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Tidal deformation of Ganymede, topography of surfaces of icy moons</a:t>
            </a:r>
          </a:p>
        </p:txBody>
      </p:sp>
      <p:sp>
        <p:nvSpPr>
          <p:cNvPr id="1857" name="PRIDE radio interferometry…"/>
          <p:cNvSpPr txBox="1"/>
          <p:nvPr/>
        </p:nvSpPr>
        <p:spPr>
          <a:xfrm>
            <a:off x="3210709" y="5595645"/>
            <a:ext cx="4027587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defTabSz="292100" hangingPunct="0"/>
            <a:r>
              <a:rPr sz="2000" kern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PRIDE radio interferometry</a:t>
            </a:r>
          </a:p>
          <a:p>
            <a:pPr marL="0" lvl="1" defTabSz="292100" hangingPunct="0"/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Precise determination of spacecraft position &amp; ephemerides of moons via VLBI</a:t>
            </a:r>
          </a:p>
        </p:txBody>
      </p:sp>
      <p:sp>
        <p:nvSpPr>
          <p:cNvPr id="1858" name="Transponder"/>
          <p:cNvSpPr txBox="1"/>
          <p:nvPr/>
        </p:nvSpPr>
        <p:spPr>
          <a:xfrm>
            <a:off x="7746803" y="4927952"/>
            <a:ext cx="705322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1219169" hangingPunct="0"/>
            <a:r>
              <a:rPr sz="900" kern="0">
                <a:solidFill>
                  <a:srgbClr val="FFFFFF"/>
                </a:solidFill>
              </a:rPr>
              <a:t>Transponder</a:t>
            </a:r>
          </a:p>
        </p:txBody>
      </p:sp>
      <p:sp>
        <p:nvSpPr>
          <p:cNvPr id="1859" name="Ultrastable oscillator"/>
          <p:cNvSpPr txBox="1"/>
          <p:nvPr/>
        </p:nvSpPr>
        <p:spPr>
          <a:xfrm>
            <a:off x="8919386" y="4927952"/>
            <a:ext cx="1090042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1219169" hangingPunct="0"/>
            <a:r>
              <a:rPr sz="900" kern="0">
                <a:solidFill>
                  <a:srgbClr val="FFFFFF"/>
                </a:solidFill>
              </a:rPr>
              <a:t>Ultrastable oscillator</a:t>
            </a:r>
          </a:p>
        </p:txBody>
      </p:sp>
      <p:sp>
        <p:nvSpPr>
          <p:cNvPr id="1860" name="Straight Arrow Connector 12"/>
          <p:cNvSpPr/>
          <p:nvPr/>
        </p:nvSpPr>
        <p:spPr>
          <a:xfrm flipH="1">
            <a:off x="5109100" y="3079347"/>
            <a:ext cx="1972928" cy="535832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8" name="Picture 3" descr="Picture 3"/>
          <p:cNvPicPr>
            <a:picLocks noChangeAspect="1"/>
          </p:cNvPicPr>
          <p:nvPr/>
        </p:nvPicPr>
        <p:blipFill>
          <a:blip r:embed="rId2"/>
          <a:srcRect l="10198" t="3258" r="9788" b="9300"/>
          <a:stretch>
            <a:fillRect/>
          </a:stretch>
        </p:blipFill>
        <p:spPr>
          <a:xfrm>
            <a:off x="40722" y="-869964"/>
            <a:ext cx="12110641" cy="7444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9" name="Picture 51" descr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868" y="121921"/>
            <a:ext cx="1409714" cy="555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8" name="Group"/>
          <p:cNvGrpSpPr/>
          <p:nvPr/>
        </p:nvGrpSpPr>
        <p:grpSpPr>
          <a:xfrm>
            <a:off x="198999" y="6629400"/>
            <a:ext cx="11794002" cy="165100"/>
            <a:chOff x="0" y="0"/>
            <a:chExt cx="23588002" cy="330200"/>
          </a:xfrm>
        </p:grpSpPr>
        <p:pic>
          <p:nvPicPr>
            <p:cNvPr id="1910" name="320px-Flag_of_Germany.svg.png" descr="320px-Flag_of_Germany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11" name="Flag_of_Austria.svg.png" descr="Flag_of_Austria.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754" y="0"/>
              <a:ext cx="496077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12" name="Flag_of_Belgium.svg.png" descr="Flag_of_Belgium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8965" y="0"/>
              <a:ext cx="38110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13" name="Flag_of_Greece.svg.png" descr="Flag_of_Greece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28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14" name="Flag_of_Hungary.svg.png" descr="Flag_of_Hungary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9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15" name="Flag_of_Ireland.svg.png" descr="Flag_of_Ireland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5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16" name="Flag_of_Poland.svg.png" descr="Flag_of_Poland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367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17" name="Flag_of_Portugal.svg.png" descr="Flag_of_Portugal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860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18" name="Flag_of_Romania.svg.png" descr="Flag_of_Romania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1084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19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972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20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2255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21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819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22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420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23" name="Flag_of_Denmark.svg.png" descr="Flag_of_Denmark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72168" y="0"/>
              <a:ext cx="435700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24" name="Flag_of_Estonia.svg.png" descr="Flag_of_Estonia.sv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31068" y="0"/>
              <a:ext cx="51796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25" name="Flag_of_Finland.svg.png" descr="Flag_of_Finland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67668" y="0"/>
              <a:ext cx="539103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26" name="Flag_of_France.svg.png" descr="Flag_of_France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916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27" name="Flag_of_Italy.svg.png" descr="Flag_of_Italy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091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28" name="Flag_of_Latvia.svg.png" descr="Flag_of_Latvia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61818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29" name="Flag_of_Lithuania.svg.png" descr="Flag_of_Lithuania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7058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30" name="Flag_of_Luxembourg.svg.png" descr="Flag_of_Luxembourg.svg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803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31" name="Flag_of_Norway.svg.png" descr="Flag_of_Norway.svg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552468" y="0"/>
              <a:ext cx="45349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32" name="Flag_of_Slovakia.svg-2.png" descr="Flag_of_Slovakia.svg-2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820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33" name="Flag_of_Slovenia.svg-2.png" descr="Flag_of_Slovenia.svg-2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531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34" name="Flag_of_Spain.svg.png" descr="Flag_of_Spain.svg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7198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35" name="Flag_of_Sweden.svg.png" descr="Flag_of_Sweden.svg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46959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36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5445268" y="0"/>
              <a:ext cx="3302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37" name="esa_tagline_trans.png" descr="esa_tagline_trans.png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0358924" y="74269"/>
              <a:ext cx="3229079" cy="1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9" name="Picture 7" descr="Picture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9001" y="101705"/>
            <a:ext cx="659746" cy="661550"/>
          </a:xfrm>
          <a:prstGeom prst="rect">
            <a:avLst/>
          </a:prstGeom>
          <a:ln w="12700">
            <a:miter lim="400000"/>
          </a:ln>
        </p:spPr>
      </p:pic>
      <p:sp>
        <p:nvSpPr>
          <p:cNvPr id="1940" name="In situ instruments"/>
          <p:cNvSpPr txBox="1"/>
          <p:nvPr/>
        </p:nvSpPr>
        <p:spPr>
          <a:xfrm>
            <a:off x="1181100" y="195236"/>
            <a:ext cx="3199594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/>
          </a:lstStyle>
          <a:p>
            <a:pPr defTabSz="1219169" hangingPunct="0"/>
            <a:r>
              <a:rPr sz="2750" b="1" kern="0" dirty="0">
                <a:solidFill>
                  <a:srgbClr val="FFFFFF"/>
                </a:solidFill>
                <a:latin typeface="Helvetica Neue UltraLight"/>
                <a:sym typeface="Helvetica Neue UltraLight"/>
              </a:rPr>
              <a:t>In situ instruments</a:t>
            </a:r>
          </a:p>
        </p:txBody>
      </p:sp>
      <p:sp>
        <p:nvSpPr>
          <p:cNvPr id="1941" name="PEP particle environment package…"/>
          <p:cNvSpPr txBox="1"/>
          <p:nvPr/>
        </p:nvSpPr>
        <p:spPr>
          <a:xfrm>
            <a:off x="8212645" y="882316"/>
            <a:ext cx="3699219" cy="1487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defTabSz="292100" hangingPunct="0"/>
            <a:r>
              <a:rPr sz="2000" kern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PEP particle environment package</a:t>
            </a:r>
          </a:p>
          <a:p>
            <a:pPr marL="0" lvl="1" defTabSz="292100" hangingPunct="0"/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Space environment in the Jovian system via electrons, ions, neutrals, energetic neutrals</a:t>
            </a:r>
          </a:p>
        </p:txBody>
      </p:sp>
      <p:sp>
        <p:nvSpPr>
          <p:cNvPr id="1942" name="RPWI radio &amp; plasma waves…"/>
          <p:cNvSpPr txBox="1"/>
          <p:nvPr/>
        </p:nvSpPr>
        <p:spPr>
          <a:xfrm>
            <a:off x="165100" y="1714392"/>
            <a:ext cx="3224879" cy="1487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defTabSz="292100" hangingPunct="0"/>
            <a:r>
              <a:rPr sz="2000" kern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RPWI radio &amp; plasma waves</a:t>
            </a:r>
          </a:p>
          <a:p>
            <a:pPr marL="0" lvl="1" defTabSz="292100" hangingPunct="0"/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Radio emission &amp; plasma environment of Jupiter &amp; its icy moons </a:t>
            </a:r>
          </a:p>
        </p:txBody>
      </p:sp>
      <p:sp>
        <p:nvSpPr>
          <p:cNvPr id="1943" name="J-MAG magnetometer…"/>
          <p:cNvSpPr txBox="1"/>
          <p:nvPr/>
        </p:nvSpPr>
        <p:spPr>
          <a:xfrm>
            <a:off x="165100" y="4546266"/>
            <a:ext cx="3461218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defTabSz="292100" hangingPunct="0"/>
            <a:r>
              <a:rPr sz="2000" kern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J-MAG magnetometer</a:t>
            </a:r>
          </a:p>
          <a:p>
            <a:pPr marL="0" lvl="1" defTabSz="292100" hangingPunct="0"/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Jovian &amp; Ganymede magnetic fields, subsurface oceans of icy moons</a:t>
            </a:r>
          </a:p>
        </p:txBody>
      </p:sp>
      <p:sp>
        <p:nvSpPr>
          <p:cNvPr id="1944" name="Straight Arrow Connector 15"/>
          <p:cNvSpPr/>
          <p:nvPr/>
        </p:nvSpPr>
        <p:spPr>
          <a:xfrm>
            <a:off x="1758901" y="5950744"/>
            <a:ext cx="1511959" cy="1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945" name="Straight Arrow Connector 16"/>
          <p:cNvSpPr/>
          <p:nvPr/>
        </p:nvSpPr>
        <p:spPr>
          <a:xfrm flipV="1">
            <a:off x="5158524" y="2640993"/>
            <a:ext cx="1" cy="2751465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946" name="Straight Arrow Connector 17"/>
          <p:cNvSpPr/>
          <p:nvPr/>
        </p:nvSpPr>
        <p:spPr>
          <a:xfrm flipH="1" flipV="1">
            <a:off x="5289901" y="1320397"/>
            <a:ext cx="2788685" cy="1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947" name="RADEM radiation monitor"/>
          <p:cNvSpPr txBox="1"/>
          <p:nvPr/>
        </p:nvSpPr>
        <p:spPr>
          <a:xfrm>
            <a:off x="5877709" y="5805116"/>
            <a:ext cx="4027587" cy="384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</a:lstStyle>
          <a:p>
            <a:pPr defTabSz="292100" hangingPunct="0"/>
            <a:r>
              <a:rPr sz="2000" kern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RADEM radiation monitor</a:t>
            </a:r>
          </a:p>
        </p:txBody>
      </p:sp>
      <p:pic>
        <p:nvPicPr>
          <p:cNvPr id="1948" name="Picture 8" descr="Picture 8"/>
          <p:cNvPicPr>
            <a:picLocks noChangeAspect="1"/>
          </p:cNvPicPr>
          <p:nvPr/>
        </p:nvPicPr>
        <p:blipFill>
          <a:blip r:embed="rId33"/>
          <a:srcRect b="9197"/>
          <a:stretch>
            <a:fillRect/>
          </a:stretch>
        </p:blipFill>
        <p:spPr>
          <a:xfrm>
            <a:off x="168275" y="5446316"/>
            <a:ext cx="1481534" cy="1008944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pic>
        <p:nvPicPr>
          <p:cNvPr id="1949" name="Picture 9" descr="Picture 9"/>
          <p:cNvPicPr>
            <a:picLocks noChangeAspect="1"/>
          </p:cNvPicPr>
          <p:nvPr/>
        </p:nvPicPr>
        <p:blipFill>
          <a:blip r:embed="rId34"/>
          <a:srcRect l="5427" r="5427"/>
          <a:stretch>
            <a:fillRect/>
          </a:stretch>
        </p:blipFill>
        <p:spPr>
          <a:xfrm>
            <a:off x="8732032" y="2803708"/>
            <a:ext cx="1187451" cy="88900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1950" name="Picture 37" descr="Picture 37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731130" y="1817718"/>
            <a:ext cx="1189256" cy="891942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1951" name="Picture 38" descr="Picture 38"/>
          <p:cNvPicPr>
            <a:picLocks noChangeAspect="1"/>
          </p:cNvPicPr>
          <p:nvPr/>
        </p:nvPicPr>
        <p:blipFill>
          <a:blip r:embed="rId36"/>
          <a:srcRect l="4956" r="4956"/>
          <a:stretch>
            <a:fillRect/>
          </a:stretch>
        </p:blipFill>
        <p:spPr>
          <a:xfrm>
            <a:off x="10008280" y="2803708"/>
            <a:ext cx="1187451" cy="88900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1952" name="Picture 41" descr="Picture 41"/>
          <p:cNvPicPr>
            <a:picLocks noChangeAspect="1"/>
          </p:cNvPicPr>
          <p:nvPr/>
        </p:nvPicPr>
        <p:blipFill>
          <a:blip r:embed="rId37"/>
          <a:srcRect l="5334" r="5334"/>
          <a:stretch>
            <a:fillRect/>
          </a:stretch>
        </p:blipFill>
        <p:spPr>
          <a:xfrm>
            <a:off x="10008280" y="1820603"/>
            <a:ext cx="1187451" cy="886172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1953" name="Picture 36" descr="Picture 36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517517" y="5505876"/>
            <a:ext cx="1282016" cy="961512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sp>
        <p:nvSpPr>
          <p:cNvPr id="1954" name="Straight Arrow Connector 15"/>
          <p:cNvSpPr/>
          <p:nvPr/>
        </p:nvSpPr>
        <p:spPr>
          <a:xfrm flipH="1">
            <a:off x="3411934" y="2398154"/>
            <a:ext cx="1" cy="2865127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955" name="Straight Arrow Connector 17"/>
          <p:cNvSpPr/>
          <p:nvPr/>
        </p:nvSpPr>
        <p:spPr>
          <a:xfrm flipH="1">
            <a:off x="5678293" y="1320397"/>
            <a:ext cx="2400293" cy="1550162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956" name="Straight Arrow Connector 15"/>
          <p:cNvSpPr/>
          <p:nvPr/>
        </p:nvSpPr>
        <p:spPr>
          <a:xfrm flipV="1">
            <a:off x="3417814" y="1663206"/>
            <a:ext cx="454781" cy="723019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957" name="Straight Arrow Connector 15"/>
          <p:cNvSpPr/>
          <p:nvPr/>
        </p:nvSpPr>
        <p:spPr>
          <a:xfrm>
            <a:off x="3417814" y="2386224"/>
            <a:ext cx="594307" cy="711414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pic>
        <p:nvPicPr>
          <p:cNvPr id="1958" name="Picture 10" descr="Picture 10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68275" y="2661585"/>
            <a:ext cx="1185336" cy="88900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1959" name="Picture 41" descr="Picture 4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438186" y="2661585"/>
            <a:ext cx="1185334" cy="88900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1960" name="Picture 43" descr="Picture 4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26608" y="3633133"/>
            <a:ext cx="1333241" cy="88900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2" name="Picture 3" descr="Picture 3"/>
          <p:cNvPicPr>
            <a:picLocks noChangeAspect="1"/>
          </p:cNvPicPr>
          <p:nvPr/>
        </p:nvPicPr>
        <p:blipFill>
          <a:blip r:embed="rId2"/>
          <a:srcRect l="10198" t="3258" r="9788" b="9300"/>
          <a:stretch>
            <a:fillRect/>
          </a:stretch>
        </p:blipFill>
        <p:spPr>
          <a:xfrm>
            <a:off x="-4010579" y="-917500"/>
            <a:ext cx="18987039" cy="11671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3" name="Picture 51" descr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868" y="121921"/>
            <a:ext cx="1409714" cy="555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2" name="Group"/>
          <p:cNvGrpSpPr/>
          <p:nvPr/>
        </p:nvGrpSpPr>
        <p:grpSpPr>
          <a:xfrm>
            <a:off x="198999" y="6629400"/>
            <a:ext cx="11794002" cy="165100"/>
            <a:chOff x="0" y="0"/>
            <a:chExt cx="23588002" cy="330200"/>
          </a:xfrm>
        </p:grpSpPr>
        <p:pic>
          <p:nvPicPr>
            <p:cNvPr id="1864" name="320px-Flag_of_Germany.svg.png" descr="320px-Flag_of_Germany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65" name="Flag_of_Austria.svg.png" descr="Flag_of_Austria.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754" y="0"/>
              <a:ext cx="496077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66" name="Flag_of_Belgium.svg.png" descr="Flag_of_Belgium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8965" y="0"/>
              <a:ext cx="38110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67" name="Flag_of_Greece.svg.png" descr="Flag_of_Greece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28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68" name="Flag_of_Hungary.svg.png" descr="Flag_of_Hungary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9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69" name="Flag_of_Ireland.svg.png" descr="Flag_of_Ireland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5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70" name="Flag_of_Poland.svg.png" descr="Flag_of_Poland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367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71" name="Flag_of_Portugal.svg.png" descr="Flag_of_Portugal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860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72" name="Flag_of_Romania.svg.png" descr="Flag_of_Romania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1084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73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972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74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2255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75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819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76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420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77" name="Flag_of_Denmark.svg.png" descr="Flag_of_Denmark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72168" y="0"/>
              <a:ext cx="435700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78" name="Flag_of_Estonia.svg.png" descr="Flag_of_Estonia.sv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31068" y="0"/>
              <a:ext cx="51796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79" name="Flag_of_Finland.svg.png" descr="Flag_of_Finland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67668" y="0"/>
              <a:ext cx="539103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80" name="Flag_of_France.svg.png" descr="Flag_of_France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916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81" name="Flag_of_Italy.svg.png" descr="Flag_of_Italy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091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82" name="Flag_of_Latvia.svg.png" descr="Flag_of_Latvia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61818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83" name="Flag_of_Lithuania.svg.png" descr="Flag_of_Lithuania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7058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84" name="Flag_of_Luxembourg.svg.png" descr="Flag_of_Luxembourg.svg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803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85" name="Flag_of_Norway.svg.png" descr="Flag_of_Norway.svg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552468" y="0"/>
              <a:ext cx="45349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86" name="Flag_of_Slovakia.svg-2.png" descr="Flag_of_Slovakia.svg-2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7820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87" name="Flag_of_Slovenia.svg-2.png" descr="Flag_of_Slovenia.svg-2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531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88" name="Flag_of_Spain.svg.png" descr="Flag_of_Spain.svg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7198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89" name="Flag_of_Sweden.svg.png" descr="Flag_of_Sweden.svg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46959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90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5445268" y="0"/>
              <a:ext cx="3302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891" name="esa_tagline_trans.png" descr="esa_tagline_trans.png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0358924" y="74269"/>
              <a:ext cx="3229079" cy="1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93" name="Picture 7" descr="Picture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9001" y="101705"/>
            <a:ext cx="659746" cy="661550"/>
          </a:xfrm>
          <a:prstGeom prst="rect">
            <a:avLst/>
          </a:prstGeom>
          <a:ln w="12700">
            <a:miter lim="400000"/>
          </a:ln>
        </p:spPr>
      </p:pic>
      <p:sp>
        <p:nvSpPr>
          <p:cNvPr id="1894" name="Remote sensing instruments"/>
          <p:cNvSpPr txBox="1"/>
          <p:nvPr/>
        </p:nvSpPr>
        <p:spPr>
          <a:xfrm>
            <a:off x="1181100" y="195236"/>
            <a:ext cx="4882747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/>
          </a:lstStyle>
          <a:p>
            <a:pPr defTabSz="1219169" hangingPunct="0"/>
            <a:r>
              <a:rPr sz="2750" b="1" kern="0" dirty="0">
                <a:solidFill>
                  <a:srgbClr val="FFFFFF"/>
                </a:solidFill>
                <a:latin typeface="Helvetica Neue UltraLight"/>
                <a:sym typeface="Helvetica Neue UltraLight"/>
              </a:rPr>
              <a:t>Remote sensing instruments</a:t>
            </a:r>
          </a:p>
        </p:txBody>
      </p:sp>
      <p:sp>
        <p:nvSpPr>
          <p:cNvPr id="1895" name="JANUS camera…"/>
          <p:cNvSpPr txBox="1"/>
          <p:nvPr/>
        </p:nvSpPr>
        <p:spPr>
          <a:xfrm>
            <a:off x="7574070" y="685466"/>
            <a:ext cx="3699220" cy="11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defTabSz="292100" hangingPunct="0"/>
            <a:r>
              <a:rPr sz="2000" kern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JANUS camera</a:t>
            </a:r>
          </a:p>
          <a:p>
            <a:pPr marL="0" lvl="1" defTabSz="292100" hangingPunct="0"/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Geology of icy moons, Io monitoring, Jovian atmosphere, dust rings, minor moons</a:t>
            </a:r>
          </a:p>
        </p:txBody>
      </p:sp>
      <p:sp>
        <p:nvSpPr>
          <p:cNvPr id="1896" name="MAJIS vis-IR imaging spectrometer…"/>
          <p:cNvSpPr txBox="1"/>
          <p:nvPr/>
        </p:nvSpPr>
        <p:spPr>
          <a:xfrm>
            <a:off x="7574070" y="3206642"/>
            <a:ext cx="4387574" cy="1149354"/>
          </a:xfrm>
          <a:prstGeom prst="rect">
            <a:avLst/>
          </a:prstGeom>
          <a:ln w="28575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defTabSz="292100" hangingPunct="0"/>
            <a:r>
              <a:rPr sz="2000" kern="0" dirty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MAJIS </a:t>
            </a:r>
            <a:r>
              <a:rPr lang="fr-FR" sz="2000" kern="0" dirty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vis</a:t>
            </a:r>
            <a:r>
              <a:rPr sz="2000" kern="0" dirty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-IR imaging spectrometer</a:t>
            </a:r>
          </a:p>
          <a:p>
            <a:pPr marL="0" lvl="1" defTabSz="292100" hangingPunct="0"/>
            <a:r>
              <a:rPr sz="1600" kern="0" dirty="0">
                <a:solidFill>
                  <a:srgbClr val="FFFFFF"/>
                </a:solidFill>
                <a:latin typeface="Helvetica Neue UltraLight"/>
                <a:sym typeface="Helvetica Neue UltraLight"/>
              </a:rPr>
              <a:t>Composition of icy moon surfaces &amp; atmospheres, Io, Jovian atmosphere, dust rings, minor moons </a:t>
            </a:r>
          </a:p>
        </p:txBody>
      </p:sp>
      <p:sp>
        <p:nvSpPr>
          <p:cNvPr id="1897" name="Sub-mm wave instrument (SWI)…"/>
          <p:cNvSpPr txBox="1"/>
          <p:nvPr/>
        </p:nvSpPr>
        <p:spPr>
          <a:xfrm>
            <a:off x="162709" y="4076366"/>
            <a:ext cx="3461219" cy="124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defTabSz="292100" hangingPunct="0"/>
            <a:r>
              <a:rPr sz="2000" kern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Sub-mm wave instrument (SWI)</a:t>
            </a:r>
          </a:p>
          <a:p>
            <a:pPr marL="0" lvl="1" defTabSz="292100" hangingPunct="0"/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Jupiter’s stratosphere &amp; troposphere, atmospheres &amp; surface of icy moons</a:t>
            </a:r>
          </a:p>
        </p:txBody>
      </p:sp>
      <p:pic>
        <p:nvPicPr>
          <p:cNvPr id="1898" name="Picture 9" descr="Picture 9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663345" y="1663321"/>
            <a:ext cx="1725757" cy="1152044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pic>
        <p:nvPicPr>
          <p:cNvPr id="1899" name="Picture 10" descr="Picture 1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5884" y="5053862"/>
            <a:ext cx="1562308" cy="1172038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sp>
        <p:nvSpPr>
          <p:cNvPr id="1900" name="Straight Arrow Connector 2"/>
          <p:cNvSpPr/>
          <p:nvPr/>
        </p:nvSpPr>
        <p:spPr>
          <a:xfrm flipV="1">
            <a:off x="2562847" y="3460398"/>
            <a:ext cx="616209" cy="616209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901" name="Straight Arrow Connector 15"/>
          <p:cNvSpPr/>
          <p:nvPr/>
        </p:nvSpPr>
        <p:spPr>
          <a:xfrm flipH="1">
            <a:off x="4147408" y="1584464"/>
            <a:ext cx="3265264" cy="1856762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902" name="Straight Arrow Connector 16"/>
          <p:cNvSpPr/>
          <p:nvPr/>
        </p:nvSpPr>
        <p:spPr>
          <a:xfrm flipH="1" flipV="1">
            <a:off x="4337331" y="3956533"/>
            <a:ext cx="885681" cy="1596737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903" name="Straight Arrow Connector 17"/>
          <p:cNvSpPr/>
          <p:nvPr/>
        </p:nvSpPr>
        <p:spPr>
          <a:xfrm flipH="1" flipV="1">
            <a:off x="3927891" y="3662847"/>
            <a:ext cx="3486350" cy="1"/>
          </a:xfrm>
          <a:prstGeom prst="line">
            <a:avLst/>
          </a:prstGeom>
          <a:ln w="12700">
            <a:solidFill>
              <a:srgbClr val="FFFFFF"/>
            </a:solidFill>
            <a:prstDash val="dash"/>
            <a:tailEnd type="stealth"/>
          </a:ln>
        </p:spPr>
        <p:txBody>
          <a:bodyPr lIns="60960" tIns="60960" rIns="60960" bIns="60960"/>
          <a:lstStyle/>
          <a:p>
            <a:pPr defTabSz="1219200" hangingPunct="0">
              <a:defRPr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2400" kern="0">
              <a:solidFill>
                <a:srgbClr val="000000"/>
              </a:solidFill>
              <a:latin typeface="Verdana"/>
              <a:ea typeface="Verdana"/>
              <a:sym typeface="Verdana"/>
            </a:endParaRPr>
          </a:p>
        </p:txBody>
      </p:sp>
      <p:pic>
        <p:nvPicPr>
          <p:cNvPr id="1904" name="Picture 25" descr="Picture 25"/>
          <p:cNvPicPr>
            <a:picLocks noChangeAspect="1"/>
          </p:cNvPicPr>
          <p:nvPr/>
        </p:nvPicPr>
        <p:blipFill>
          <a:blip r:embed="rId35"/>
          <a:srcRect t="14587"/>
          <a:stretch>
            <a:fillRect/>
          </a:stretch>
        </p:blipFill>
        <p:spPr>
          <a:xfrm>
            <a:off x="9544416" y="4145359"/>
            <a:ext cx="1862309" cy="106174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905" name="Picture 27" descr="Picture 2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656514" y="5555025"/>
            <a:ext cx="1437833" cy="957403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sp>
        <p:nvSpPr>
          <p:cNvPr id="1906" name="UV spectrometer (UVS)…"/>
          <p:cNvSpPr txBox="1"/>
          <p:nvPr/>
        </p:nvSpPr>
        <p:spPr>
          <a:xfrm>
            <a:off x="5249059" y="5595645"/>
            <a:ext cx="4027587" cy="11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l" defTabSz="584200">
              <a:lnSpc>
                <a:spcPct val="110000"/>
              </a:lnSpc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  <a:lvl2pPr indent="0" algn="l" defTabSz="584200">
              <a:defRPr sz="3200"/>
            </a:lvl2pPr>
          </a:lstStyle>
          <a:p>
            <a:pPr defTabSz="292100" hangingPunct="0"/>
            <a:r>
              <a:rPr sz="2000" kern="0">
                <a:solidFill>
                  <a:srgbClr val="F9B900">
                    <a:hueOff val="475731"/>
                    <a:satOff val="-4338"/>
                    <a:lumOff val="10182"/>
                  </a:srgbClr>
                </a:solidFill>
                <a:latin typeface="Helvetica Neue UltraLight"/>
                <a:sym typeface="Helvetica Neue UltraLight"/>
              </a:rPr>
              <a:t>UV spectrometer (UVS)</a:t>
            </a:r>
          </a:p>
          <a:p>
            <a:pPr marL="0" lvl="1" defTabSz="292100" hangingPunct="0"/>
            <a:r>
              <a:rPr sz="1600" kern="0">
                <a:solidFill>
                  <a:srgbClr val="FFFFFF"/>
                </a:solidFill>
                <a:latin typeface="Helvetica Neue UltraLight"/>
                <a:sym typeface="Helvetica Neue UltraLight"/>
              </a:rPr>
              <a:t>Composition of icy moon atmospheres,     Jovian &amp; Ganymede aurorae, Jovian atmosphere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Rectangle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1963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868" y="121921"/>
            <a:ext cx="1409714" cy="555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2" name="Group"/>
          <p:cNvGrpSpPr/>
          <p:nvPr/>
        </p:nvGrpSpPr>
        <p:grpSpPr>
          <a:xfrm>
            <a:off x="198999" y="6629400"/>
            <a:ext cx="11794002" cy="165100"/>
            <a:chOff x="0" y="0"/>
            <a:chExt cx="23588002" cy="330200"/>
          </a:xfrm>
        </p:grpSpPr>
        <p:pic>
          <p:nvPicPr>
            <p:cNvPr id="1964" name="320px-Flag_of_Germany.svg.png" descr="320px-Flag_of_Germany.sv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65" name="Flag_of_Austria.svg.png" descr="Flag_of_Austria.sv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754" y="0"/>
              <a:ext cx="496077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66" name="Flag_of_Belgium.svg.png" descr="Flag_of_Belgium.sv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8965" y="0"/>
              <a:ext cx="38110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67" name="Flag_of_Greece.svg.png" descr="Flag_of_Greece.svg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68" name="Flag_of_Hungary.svg.png" descr="Flag_of_Hungary.sv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9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69" name="Flag_of_Ireland.svg.png" descr="Flag_of_Ireland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5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70" name="Flag_of_Poland.svg.png" descr="Flag_of_Poland.svg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367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71" name="Flag_of_Portugal.svg.png" descr="Flag_of_Portugal.sv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860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72" name="Flag_of_Romania.svg.png" descr="Flag_of_Romania.sv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1084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73" name="Flag_of_the_Czech_Republic.svg.png" descr="Flag_of_the_Czech_Republic.svg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972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74" name="Flag_of_the_Netherlands.svg.png" descr="Flag_of_the_Netherlands.sv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255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75" name="Flag_of_the_United_Kingdom.svg.png" descr="Flag_of_the_United_Kingdom.svg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8196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76" name="Flag_of_Canada_(Pantone).svg-2.png" descr="Flag_of_Canada_(Pantone).svg-2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420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77" name="Flag_of_Denmark.svg.png" descr="Flag_of_Denmark.svg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72168" y="0"/>
              <a:ext cx="435700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78" name="Flag_of_Estonia.svg.png" descr="Flag_of_Estonia.svg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31068" y="0"/>
              <a:ext cx="51796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79" name="Flag_of_Finland.svg.png" descr="Flag_of_Finland.svg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67668" y="0"/>
              <a:ext cx="539103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80" name="Flag_of_France.svg.png" descr="Flag_of_France.svg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916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81" name="Flag_of_Italy.svg.png" descr="Flag_of_Italy.svg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0919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82" name="Flag_of_Latvia.svg.png" descr="Flag_of_Latvia.svg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61818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83" name="Flag_of_Lithuania.svg.png" descr="Flag_of_Lithuania.svg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7058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84" name="Flag_of_Luxembourg.svg.png" descr="Flag_of_Luxembourg.svg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03168" y="0"/>
              <a:ext cx="55033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85" name="Flag_of_Norway.svg.png" descr="Flag_of_Norway.svg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552468" y="0"/>
              <a:ext cx="453494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86" name="Flag_of_Slovakia.svg-2.png" descr="Flag_of_Slovakia.svg-2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78201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87" name="Flag_of_Slovenia.svg-2.png" descr="Flag_of_Slovenia.svg-2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531368" y="0"/>
              <a:ext cx="6604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88" name="Flag_of_Spain.svg.png" descr="Flag_of_Spain.svg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719868" y="0"/>
              <a:ext cx="496076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89" name="Flag_of_Sweden.svg.png" descr="Flag_of_Sweden.svg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4695968" y="0"/>
              <a:ext cx="52832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90" name="Flag_of_Switzerland_(Pantone).svg.png" descr="Flag_of_Switzerland_(Pantone).svg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5445268" y="0"/>
              <a:ext cx="330201" cy="330200"/>
            </a:xfrm>
            <a:prstGeom prst="rect">
              <a:avLst/>
            </a:prstGeom>
            <a:ln w="12700" cap="flat">
              <a:solidFill>
                <a:srgbClr val="6C6C6C"/>
              </a:solidFill>
              <a:prstDash val="solid"/>
              <a:miter lim="400000"/>
            </a:ln>
            <a:effectLst/>
          </p:spPr>
        </p:pic>
        <p:pic>
          <p:nvPicPr>
            <p:cNvPr id="1991" name="esa_tagline_trans.png" descr="esa_tagline_trans.pn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0358924" y="74269"/>
              <a:ext cx="3229079" cy="1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93" name="Image 2" descr="Image 2"/>
          <p:cNvPicPr>
            <a:picLocks noChangeAspect="1"/>
          </p:cNvPicPr>
          <p:nvPr/>
        </p:nvPicPr>
        <p:blipFill>
          <a:blip r:embed="rId31"/>
          <a:srcRect l="757" t="1281" r="516" b="1273"/>
          <a:stretch>
            <a:fillRect/>
          </a:stretch>
        </p:blipFill>
        <p:spPr>
          <a:xfrm>
            <a:off x="3415109" y="1029658"/>
            <a:ext cx="8665487" cy="4963959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  <p:pic>
        <p:nvPicPr>
          <p:cNvPr id="1994" name="Picture 7" descr="Picture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9001" y="101705"/>
            <a:ext cx="659746" cy="661550"/>
          </a:xfrm>
          <a:prstGeom prst="rect">
            <a:avLst/>
          </a:prstGeom>
          <a:ln w="12700">
            <a:miter lim="400000"/>
          </a:ln>
        </p:spPr>
      </p:pic>
      <p:sp>
        <p:nvSpPr>
          <p:cNvPr id="1995" name="Mission overview"/>
          <p:cNvSpPr txBox="1"/>
          <p:nvPr/>
        </p:nvSpPr>
        <p:spPr>
          <a:xfrm>
            <a:off x="1181100" y="195236"/>
            <a:ext cx="2965555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/>
          </a:lstStyle>
          <a:p>
            <a:pPr defTabSz="1219169" hangingPunct="0"/>
            <a:r>
              <a:rPr sz="2750" b="1" kern="0" dirty="0">
                <a:solidFill>
                  <a:srgbClr val="FFFFFF"/>
                </a:solidFill>
                <a:latin typeface="Helvetica Neue UltraLight"/>
                <a:sym typeface="Helvetica Neue UltraLight"/>
              </a:rPr>
              <a:t>Mission overview</a:t>
            </a:r>
          </a:p>
        </p:txBody>
      </p:sp>
      <p:pic>
        <p:nvPicPr>
          <p:cNvPr id="1996" name="Image 2" descr="Image 2"/>
          <p:cNvPicPr>
            <a:picLocks noChangeAspect="1"/>
          </p:cNvPicPr>
          <p:nvPr/>
        </p:nvPicPr>
        <p:blipFill>
          <a:blip r:embed="rId31"/>
          <a:srcRect l="21337" t="88251" r="75623" b="8534"/>
          <a:stretch>
            <a:fillRect/>
          </a:stretch>
        </p:blipFill>
        <p:spPr>
          <a:xfrm>
            <a:off x="9024431" y="4384080"/>
            <a:ext cx="297014" cy="182249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324ACC0-67D7-4BC6-B54A-764FFBFE6384}"/>
              </a:ext>
            </a:extLst>
          </p:cNvPr>
          <p:cNvSpPr txBox="1"/>
          <p:nvPr/>
        </p:nvSpPr>
        <p:spPr>
          <a:xfrm>
            <a:off x="42794" y="1027062"/>
            <a:ext cx="3291630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lvl="1" indent="-1080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Tour (07/2031, ~3.5 years) including 8 F/Bs of Ganymede, 21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Callisto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2 of Europa</a:t>
            </a:r>
          </a:p>
          <a:p>
            <a:pPr marL="0" lvl="1" indent="-1080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High-phase inclination (&gt;33°)</a:t>
            </a:r>
          </a:p>
          <a:p>
            <a:pPr marL="0" lvl="1" indent="-10800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Ganymede orbital phase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B721CD6-ACF4-4A40-94CF-E2B0D909F4F5}"/>
              </a:ext>
            </a:extLst>
          </p:cNvPr>
          <p:cNvGrpSpPr/>
          <p:nvPr/>
        </p:nvGrpSpPr>
        <p:grpSpPr>
          <a:xfrm>
            <a:off x="-12654" y="3796225"/>
            <a:ext cx="3275562" cy="2553690"/>
            <a:chOff x="7508979" y="2025607"/>
            <a:chExt cx="4624142" cy="3914614"/>
          </a:xfrm>
        </p:grpSpPr>
        <p:grpSp>
          <p:nvGrpSpPr>
            <p:cNvPr id="57" name="Gruppo 1">
              <a:extLst>
                <a:ext uri="{FF2B5EF4-FFF2-40B4-BE49-F238E27FC236}">
                  <a16:creationId xmlns:a16="http://schemas.microsoft.com/office/drawing/2014/main" id="{98CFE53E-EAF6-4FEA-BB0F-2511B42E8DD8}"/>
                </a:ext>
              </a:extLst>
            </p:cNvPr>
            <p:cNvGrpSpPr/>
            <p:nvPr/>
          </p:nvGrpSpPr>
          <p:grpSpPr>
            <a:xfrm>
              <a:off x="7934090" y="2653922"/>
              <a:ext cx="3931589" cy="3286299"/>
              <a:chOff x="1012570" y="1104900"/>
              <a:chExt cx="6771711" cy="5827855"/>
            </a:xfrm>
          </p:grpSpPr>
          <p:grpSp>
            <p:nvGrpSpPr>
              <p:cNvPr id="59" name="Gruppo 3">
                <a:extLst>
                  <a:ext uri="{FF2B5EF4-FFF2-40B4-BE49-F238E27FC236}">
                    <a16:creationId xmlns:a16="http://schemas.microsoft.com/office/drawing/2014/main" id="{932D063B-4DE0-49AB-8AB1-C6C2D7CE9525}"/>
                  </a:ext>
                </a:extLst>
              </p:cNvPr>
              <p:cNvGrpSpPr/>
              <p:nvPr/>
            </p:nvGrpSpPr>
            <p:grpSpPr>
              <a:xfrm>
                <a:off x="1727201" y="1104900"/>
                <a:ext cx="6057080" cy="5827855"/>
                <a:chOff x="2906532" y="1392515"/>
                <a:chExt cx="3491948" cy="3339365"/>
              </a:xfrm>
            </p:grpSpPr>
            <p:pic>
              <p:nvPicPr>
                <p:cNvPr id="61" name="Picture 39" descr="ganymede_12days">
                  <a:extLst>
                    <a:ext uri="{FF2B5EF4-FFF2-40B4-BE49-F238E27FC236}">
                      <a16:creationId xmlns:a16="http://schemas.microsoft.com/office/drawing/2014/main" id="{361CE626-C368-4ED0-89C9-07038FEDA8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03" t="3403" r="3534" b="2912"/>
                <a:stretch/>
              </p:blipFill>
              <p:spPr bwMode="auto">
                <a:xfrm rot="20027705">
                  <a:off x="4025292" y="2249187"/>
                  <a:ext cx="904019" cy="9120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2" name="Oval 20">
                  <a:extLst>
                    <a:ext uri="{FF2B5EF4-FFF2-40B4-BE49-F238E27FC236}">
                      <a16:creationId xmlns:a16="http://schemas.microsoft.com/office/drawing/2014/main" id="{FA15B213-EDCE-4611-9A08-5857AB7DE80C}"/>
                    </a:ext>
                  </a:extLst>
                </p:cNvPr>
                <p:cNvSpPr/>
                <p:nvPr/>
              </p:nvSpPr>
              <p:spPr>
                <a:xfrm rot="2400000">
                  <a:off x="2906532" y="2018515"/>
                  <a:ext cx="2052000" cy="26568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900">
                    <a:solidFill>
                      <a:prstClr val="white"/>
                    </a:solidFill>
                    <a:latin typeface="Gill Sans MT" pitchFamily="34" charset="0"/>
                  </a:endParaRPr>
                </a:p>
              </p:txBody>
            </p:sp>
            <p:grpSp>
              <p:nvGrpSpPr>
                <p:cNvPr id="63" name="Grouper 2">
                  <a:extLst>
                    <a:ext uri="{FF2B5EF4-FFF2-40B4-BE49-F238E27FC236}">
                      <a16:creationId xmlns:a16="http://schemas.microsoft.com/office/drawing/2014/main" id="{435F1345-7BB8-415E-91BF-C292533A179E}"/>
                    </a:ext>
                  </a:extLst>
                </p:cNvPr>
                <p:cNvGrpSpPr/>
                <p:nvPr/>
              </p:nvGrpSpPr>
              <p:grpSpPr>
                <a:xfrm>
                  <a:off x="3166675" y="1392515"/>
                  <a:ext cx="3177146" cy="2620800"/>
                  <a:chOff x="5996951" y="3611963"/>
                  <a:chExt cx="3177145" cy="2620800"/>
                </a:xfrm>
              </p:grpSpPr>
              <p:sp>
                <p:nvSpPr>
                  <p:cNvPr id="70" name="ZoneTexte 24">
                    <a:extLst>
                      <a:ext uri="{FF2B5EF4-FFF2-40B4-BE49-F238E27FC236}">
                        <a16:creationId xmlns:a16="http://schemas.microsoft.com/office/drawing/2014/main" id="{E21E5A51-129B-47A1-B44F-D771C9CCAC88}"/>
                      </a:ext>
                    </a:extLst>
                  </p:cNvPr>
                  <p:cNvSpPr txBox="1"/>
                  <p:nvPr/>
                </p:nvSpPr>
                <p:spPr>
                  <a:xfrm>
                    <a:off x="7994895" y="3612680"/>
                    <a:ext cx="1179201" cy="3595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fr-FR" sz="900" b="1" dirty="0">
                        <a:solidFill>
                          <a:prstClr val="white"/>
                        </a:solidFill>
                        <a:latin typeface="Arial" charset="0"/>
                        <a:ea typeface="ＭＳ Ｐゴシック" charset="0"/>
                      </a:rPr>
                      <a:t>GCO5000</a:t>
                    </a:r>
                  </a:p>
                </p:txBody>
              </p:sp>
              <p:sp>
                <p:nvSpPr>
                  <p:cNvPr id="71" name="Oval 34">
                    <a:extLst>
                      <a:ext uri="{FF2B5EF4-FFF2-40B4-BE49-F238E27FC236}">
                        <a16:creationId xmlns:a16="http://schemas.microsoft.com/office/drawing/2014/main" id="{657AF354-833F-4194-BD6B-A0F4CA7CDD91}"/>
                      </a:ext>
                    </a:extLst>
                  </p:cNvPr>
                  <p:cNvSpPr/>
                  <p:nvPr/>
                </p:nvSpPr>
                <p:spPr>
                  <a:xfrm>
                    <a:off x="5996951" y="3611963"/>
                    <a:ext cx="2620800" cy="262080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GB" sz="900">
                      <a:solidFill>
                        <a:prstClr val="white"/>
                      </a:solidFill>
                      <a:latin typeface="Gill Sans MT" pitchFamily="34" charset="0"/>
                    </a:endParaRPr>
                  </a:p>
                </p:txBody>
              </p:sp>
            </p:grpSp>
            <p:grpSp>
              <p:nvGrpSpPr>
                <p:cNvPr id="64" name="Grouper 4">
                  <a:extLst>
                    <a:ext uri="{FF2B5EF4-FFF2-40B4-BE49-F238E27FC236}">
                      <a16:creationId xmlns:a16="http://schemas.microsoft.com/office/drawing/2014/main" id="{27ABCF8E-E881-4606-8075-D68FC22FDF3C}"/>
                    </a:ext>
                  </a:extLst>
                </p:cNvPr>
                <p:cNvGrpSpPr/>
                <p:nvPr/>
              </p:nvGrpSpPr>
              <p:grpSpPr>
                <a:xfrm>
                  <a:off x="3994366" y="2019593"/>
                  <a:ext cx="2404114" cy="2712287"/>
                  <a:chOff x="6824653" y="4239041"/>
                  <a:chExt cx="2404114" cy="2712287"/>
                </a:xfrm>
              </p:grpSpPr>
              <p:sp>
                <p:nvSpPr>
                  <p:cNvPr id="68" name="ZoneTexte 25">
                    <a:extLst>
                      <a:ext uri="{FF2B5EF4-FFF2-40B4-BE49-F238E27FC236}">
                        <a16:creationId xmlns:a16="http://schemas.microsoft.com/office/drawing/2014/main" id="{0D7486E6-E3F6-45A0-989C-FE340F5B0B7C}"/>
                      </a:ext>
                    </a:extLst>
                  </p:cNvPr>
                  <p:cNvSpPr txBox="1"/>
                  <p:nvPr/>
                </p:nvSpPr>
                <p:spPr>
                  <a:xfrm>
                    <a:off x="8610377" y="6591766"/>
                    <a:ext cx="618390" cy="3595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fr-FR" sz="900" b="1" dirty="0">
                        <a:solidFill>
                          <a:prstClr val="white"/>
                        </a:solidFill>
                        <a:latin typeface="Arial" charset="0"/>
                        <a:ea typeface="ＭＳ Ｐゴシック" charset="0"/>
                      </a:rPr>
                      <a:t>GEO</a:t>
                    </a:r>
                  </a:p>
                </p:txBody>
              </p:sp>
              <p:sp>
                <p:nvSpPr>
                  <p:cNvPr id="69" name="Oval 20">
                    <a:extLst>
                      <a:ext uri="{FF2B5EF4-FFF2-40B4-BE49-F238E27FC236}">
                        <a16:creationId xmlns:a16="http://schemas.microsoft.com/office/drawing/2014/main" id="{BE35D075-E180-4BBA-B091-91273C8BB817}"/>
                      </a:ext>
                    </a:extLst>
                  </p:cNvPr>
                  <p:cNvSpPr/>
                  <p:nvPr/>
                </p:nvSpPr>
                <p:spPr>
                  <a:xfrm rot="8400000">
                    <a:off x="6824653" y="4239041"/>
                    <a:ext cx="2052000" cy="2656800"/>
                  </a:xfrm>
                  <a:prstGeom prst="ellipse">
                    <a:avLst/>
                  </a:prstGeom>
                  <a:noFill/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GB" sz="900">
                      <a:solidFill>
                        <a:prstClr val="white"/>
                      </a:solidFill>
                      <a:latin typeface="Gill Sans MT" pitchFamily="34" charset="0"/>
                    </a:endParaRPr>
                  </a:p>
                </p:txBody>
              </p:sp>
            </p:grpSp>
            <p:grpSp>
              <p:nvGrpSpPr>
                <p:cNvPr id="65" name="Grouper 7">
                  <a:extLst>
                    <a:ext uri="{FF2B5EF4-FFF2-40B4-BE49-F238E27FC236}">
                      <a16:creationId xmlns:a16="http://schemas.microsoft.com/office/drawing/2014/main" id="{25955C7C-6786-4DF2-98E7-B11B62F0FF5E}"/>
                    </a:ext>
                  </a:extLst>
                </p:cNvPr>
                <p:cNvGrpSpPr/>
                <p:nvPr/>
              </p:nvGrpSpPr>
              <p:grpSpPr>
                <a:xfrm>
                  <a:off x="3938540" y="2164833"/>
                  <a:ext cx="1076398" cy="1655388"/>
                  <a:chOff x="6768781" y="4384259"/>
                  <a:chExt cx="1076400" cy="1655389"/>
                </a:xfrm>
              </p:grpSpPr>
              <p:sp>
                <p:nvSpPr>
                  <p:cNvPr id="66" name="ZoneTexte 23">
                    <a:extLst>
                      <a:ext uri="{FF2B5EF4-FFF2-40B4-BE49-F238E27FC236}">
                        <a16:creationId xmlns:a16="http://schemas.microsoft.com/office/drawing/2014/main" id="{131203D2-0FEF-4F7A-9BF5-B3462143F88E}"/>
                      </a:ext>
                    </a:extLst>
                  </p:cNvPr>
                  <p:cNvSpPr txBox="1"/>
                  <p:nvPr/>
                </p:nvSpPr>
                <p:spPr>
                  <a:xfrm>
                    <a:off x="6830535" y="5464347"/>
                    <a:ext cx="955646" cy="5753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fr-FR" sz="900" b="1" dirty="0">
                        <a:solidFill>
                          <a:prstClr val="white"/>
                        </a:solidFill>
                        <a:latin typeface="Arial" charset="0"/>
                        <a:ea typeface="ＭＳ Ｐゴシック" charset="0"/>
                      </a:rPr>
                      <a:t>GCO500</a:t>
                    </a:r>
                  </a:p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fr-FR" sz="900" b="1" dirty="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rPr>
                      <a:t>GCO200</a:t>
                    </a:r>
                  </a:p>
                </p:txBody>
              </p:sp>
              <p:sp>
                <p:nvSpPr>
                  <p:cNvPr id="67" name="Oval 19">
                    <a:extLst>
                      <a:ext uri="{FF2B5EF4-FFF2-40B4-BE49-F238E27FC236}">
                        <a16:creationId xmlns:a16="http://schemas.microsoft.com/office/drawing/2014/main" id="{F7AABDC6-F117-472C-BE77-4CBD72E0084F}"/>
                      </a:ext>
                    </a:extLst>
                  </p:cNvPr>
                  <p:cNvSpPr/>
                  <p:nvPr/>
                </p:nvSpPr>
                <p:spPr>
                  <a:xfrm>
                    <a:off x="6768781" y="4384259"/>
                    <a:ext cx="1076400" cy="1076400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GB" sz="900" dirty="0">
                      <a:solidFill>
                        <a:prstClr val="white"/>
                      </a:solidFill>
                      <a:latin typeface="Gill Sans MT" pitchFamily="34" charset="0"/>
                    </a:endParaRPr>
                  </a:p>
                </p:txBody>
              </p:sp>
            </p:grpSp>
          </p:grpSp>
          <p:sp>
            <p:nvSpPr>
              <p:cNvPr id="60" name="ZoneTexte 25">
                <a:extLst>
                  <a:ext uri="{FF2B5EF4-FFF2-40B4-BE49-F238E27FC236}">
                    <a16:creationId xmlns:a16="http://schemas.microsoft.com/office/drawing/2014/main" id="{89BBC5A3-86A5-4D22-80E7-38FD9CF0A593}"/>
                  </a:ext>
                </a:extLst>
              </p:cNvPr>
              <p:cNvSpPr txBox="1"/>
              <p:nvPr/>
            </p:nvSpPr>
            <p:spPr>
              <a:xfrm>
                <a:off x="1012570" y="6305243"/>
                <a:ext cx="1114389" cy="627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900" b="1" dirty="0">
                    <a:solidFill>
                      <a:prstClr val="white"/>
                    </a:solidFill>
                    <a:latin typeface="Arial" charset="0"/>
                    <a:ea typeface="ＭＳ Ｐゴシック" charset="0"/>
                  </a:rPr>
                  <a:t>GEO</a:t>
                </a:r>
              </a:p>
            </p:txBody>
          </p:sp>
        </p:grpSp>
        <p:sp>
          <p:nvSpPr>
            <p:cNvPr id="58" name="ZoneTexte 24">
              <a:extLst>
                <a:ext uri="{FF2B5EF4-FFF2-40B4-BE49-F238E27FC236}">
                  <a16:creationId xmlns:a16="http://schemas.microsoft.com/office/drawing/2014/main" id="{B9F808D5-187C-4537-A885-F6B4DC245A5E}"/>
                </a:ext>
              </a:extLst>
            </p:cNvPr>
            <p:cNvSpPr txBox="1"/>
            <p:nvPr/>
          </p:nvSpPr>
          <p:spPr>
            <a:xfrm>
              <a:off x="7508979" y="2025607"/>
              <a:ext cx="4624142" cy="42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Arial" charset="0"/>
                  <a:ea typeface="ＭＳ Ｐゴシック" charset="0"/>
                </a:rPr>
                <a:t>Ganymede orbital phase (9 months)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7A689D2-F798-46C0-85D1-5C6F74CC4046}"/>
              </a:ext>
            </a:extLst>
          </p:cNvPr>
          <p:cNvSpPr/>
          <p:nvPr/>
        </p:nvSpPr>
        <p:spPr>
          <a:xfrm>
            <a:off x="10378462" y="4201831"/>
            <a:ext cx="807270" cy="18224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BA37-8FAA-4D67-8603-483F5410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MAJIS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0B5E3-B708-4827-9F40-DA8B85FE4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B1FCD-DD3E-4062-8F0D-116A4050486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/>
              <a:t>20/05/2025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C768E-BC7F-412F-A24C-9E7B75D8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Image 24">
            <a:extLst>
              <a:ext uri="{FF2B5EF4-FFF2-40B4-BE49-F238E27FC236}">
                <a16:creationId xmlns:a16="http://schemas.microsoft.com/office/drawing/2014/main" id="{6A2556FA-CE07-480E-9584-3ABA088E8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3" y="1290706"/>
            <a:ext cx="4154487" cy="277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6">
            <a:extLst>
              <a:ext uri="{FF2B5EF4-FFF2-40B4-BE49-F238E27FC236}">
                <a16:creationId xmlns:a16="http://schemas.microsoft.com/office/drawing/2014/main" id="{7800CA14-E233-47D4-A842-4315882FC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87450" y="1337569"/>
            <a:ext cx="6794500" cy="57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571" i="1" dirty="0">
                <a:solidFill>
                  <a:schemeClr val="bg1"/>
                </a:solidFill>
                <a:latin typeface="Helvetica" pitchFamily="34" charset="0"/>
              </a:rPr>
              <a:t>Optical Head</a:t>
            </a:r>
          </a:p>
          <a:p>
            <a:pPr algn="ctr" eaLnBrk="1" hangingPunct="1">
              <a:defRPr/>
            </a:pPr>
            <a:r>
              <a:rPr lang="en-US" altLang="en-US" sz="1571" i="1" dirty="0">
                <a:solidFill>
                  <a:schemeClr val="bg1"/>
                </a:solidFill>
                <a:latin typeface="Helvetica" pitchFamily="34" charset="0"/>
              </a:rPr>
              <a:t>Dimensions: 912x765x356 mm</a:t>
            </a:r>
            <a:r>
              <a:rPr lang="en-US" altLang="en-US" sz="1571" i="1" baseline="30000" dirty="0">
                <a:solidFill>
                  <a:schemeClr val="bg1"/>
                </a:solidFill>
                <a:latin typeface="Helvetica" pitchFamily="34" charset="0"/>
              </a:rPr>
              <a:t>3</a:t>
            </a:r>
            <a:r>
              <a:rPr lang="en-US" altLang="en-US" sz="1571" i="1" dirty="0">
                <a:solidFill>
                  <a:schemeClr val="bg1"/>
                </a:solidFill>
                <a:latin typeface="Helvetica" pitchFamily="34" charset="0"/>
              </a:rPr>
              <a:t>, 41 kg</a:t>
            </a:r>
            <a:endParaRPr lang="en-US" altLang="en-US" sz="1571" i="1" dirty="0">
              <a:solidFill>
                <a:schemeClr val="bg1"/>
              </a:solidFill>
            </a:endParaRPr>
          </a:p>
        </p:txBody>
      </p:sp>
      <p:grpSp>
        <p:nvGrpSpPr>
          <p:cNvPr id="10" name="Groupe 27">
            <a:extLst>
              <a:ext uri="{FF2B5EF4-FFF2-40B4-BE49-F238E27FC236}">
                <a16:creationId xmlns:a16="http://schemas.microsoft.com/office/drawing/2014/main" id="{E430AF85-BCFC-4E56-8FCC-473001401300}"/>
              </a:ext>
            </a:extLst>
          </p:cNvPr>
          <p:cNvGrpSpPr>
            <a:grpSpLocks/>
          </p:cNvGrpSpPr>
          <p:nvPr/>
        </p:nvGrpSpPr>
        <p:grpSpPr bwMode="auto">
          <a:xfrm>
            <a:off x="215472" y="4084462"/>
            <a:ext cx="3767249" cy="2750263"/>
            <a:chOff x="32145764" y="8548160"/>
            <a:chExt cx="6339618" cy="4739553"/>
          </a:xfrm>
        </p:grpSpPr>
        <p:pic>
          <p:nvPicPr>
            <p:cNvPr id="11" name="Image 22">
              <a:extLst>
                <a:ext uri="{FF2B5EF4-FFF2-40B4-BE49-F238E27FC236}">
                  <a16:creationId xmlns:a16="http://schemas.microsoft.com/office/drawing/2014/main" id="{6EB9E4A2-87BB-4757-B212-9509B97C7A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8" r="15913" b="17339"/>
            <a:stretch>
              <a:fillRect/>
            </a:stretch>
          </p:blipFill>
          <p:spPr bwMode="auto">
            <a:xfrm>
              <a:off x="32281364" y="8548160"/>
              <a:ext cx="6068419" cy="473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56">
              <a:extLst>
                <a:ext uri="{FF2B5EF4-FFF2-40B4-BE49-F238E27FC236}">
                  <a16:creationId xmlns:a16="http://schemas.microsoft.com/office/drawing/2014/main" id="{F24D7892-F51E-4F63-9932-3762316473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45764" y="11801449"/>
              <a:ext cx="6339618" cy="66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2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2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2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2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200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571" i="1" dirty="0">
                  <a:solidFill>
                    <a:schemeClr val="bg1"/>
                  </a:solidFill>
                </a:rPr>
                <a:t>Main electronics </a:t>
              </a:r>
            </a:p>
            <a:p>
              <a:pPr algn="ctr" eaLnBrk="1" hangingPunct="1">
                <a:defRPr/>
              </a:pPr>
              <a:r>
                <a:rPr lang="en-US" altLang="en-US" sz="1571" i="1" dirty="0">
                  <a:solidFill>
                    <a:schemeClr val="bg1"/>
                  </a:solidFill>
                </a:rPr>
                <a:t>Dimensions: 320 x 249 x 161 mm</a:t>
              </a:r>
              <a:r>
                <a:rPr lang="en-US" altLang="en-US" sz="1571" i="1" baseline="30000" dirty="0">
                  <a:solidFill>
                    <a:schemeClr val="bg1"/>
                  </a:solidFill>
                </a:rPr>
                <a:t>3</a:t>
              </a:r>
              <a:r>
                <a:rPr lang="en-US" altLang="en-US" sz="1571" i="1" dirty="0">
                  <a:solidFill>
                    <a:schemeClr val="bg1"/>
                  </a:solidFill>
                </a:rPr>
                <a:t>, 8.2kg</a:t>
              </a:r>
            </a:p>
          </p:txBody>
        </p:sp>
      </p:grp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741946B0-24BB-47AD-9BA9-EF7E69BFF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398206"/>
              </p:ext>
            </p:extLst>
          </p:nvPr>
        </p:nvGraphicFramePr>
        <p:xfrm>
          <a:off x="4577063" y="1279973"/>
          <a:ext cx="7107872" cy="5121172"/>
        </p:xfrm>
        <a:graphic>
          <a:graphicData uri="http://schemas.openxmlformats.org/drawingml/2006/table">
            <a:tbl>
              <a:tblPr/>
              <a:tblGrid>
                <a:gridCol w="2424256">
                  <a:extLst>
                    <a:ext uri="{9D8B030D-6E8A-4147-A177-3AD203B41FA5}">
                      <a16:colId xmlns:a16="http://schemas.microsoft.com/office/drawing/2014/main" val="2129465552"/>
                    </a:ext>
                  </a:extLst>
                </a:gridCol>
                <a:gridCol w="2120510">
                  <a:extLst>
                    <a:ext uri="{9D8B030D-6E8A-4147-A177-3AD203B41FA5}">
                      <a16:colId xmlns:a16="http://schemas.microsoft.com/office/drawing/2014/main" val="1066388942"/>
                    </a:ext>
                  </a:extLst>
                </a:gridCol>
                <a:gridCol w="2563106">
                  <a:extLst>
                    <a:ext uri="{9D8B030D-6E8A-4147-A177-3AD203B41FA5}">
                      <a16:colId xmlns:a16="http://schemas.microsoft.com/office/drawing/2014/main" val="1109829981"/>
                    </a:ext>
                  </a:extLst>
                </a:gridCol>
              </a:tblGrid>
              <a:tr h="2438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Parameter</a:t>
                      </a:r>
                      <a:endParaRPr lang="fr-FR" sz="1600" b="1" i="1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Value</a:t>
                      </a:r>
                      <a:endParaRPr lang="fr-FR" sz="1600" b="1" i="1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Comments</a:t>
                      </a:r>
                      <a:endParaRPr lang="fr-FR" sz="1600" b="1" i="1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858772"/>
                  </a:ext>
                </a:extLst>
              </a:tr>
              <a:tr h="487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Spectral range </a:t>
                      </a:r>
                      <a:r>
                        <a:rPr lang="en-US" sz="1600" b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VISNIR</a:t>
                      </a:r>
                      <a:endParaRPr lang="fr-FR" sz="1600" b="1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0.50 – 2.35 </a:t>
                      </a: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µm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 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264451"/>
                  </a:ext>
                </a:extLst>
              </a:tr>
              <a:tr h="487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Spectral range </a:t>
                      </a:r>
                      <a:r>
                        <a:rPr lang="en-US" sz="1600" b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IR</a:t>
                      </a:r>
                      <a:endParaRPr lang="fr-FR" sz="1600" b="1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2.28 – 5.56</a:t>
                      </a: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µm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 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780495"/>
                  </a:ext>
                </a:extLst>
              </a:tr>
              <a:tr h="487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Spectral sampling </a:t>
                      </a:r>
                      <a:r>
                        <a:rPr lang="en-US" sz="1600" b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VISNIR</a:t>
                      </a:r>
                      <a:endParaRPr lang="fr-FR" sz="1600" b="1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&lt; 4 nm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 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450727"/>
                  </a:ext>
                </a:extLst>
              </a:tr>
              <a:tr h="487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Spectral sampling </a:t>
                      </a:r>
                      <a:r>
                        <a:rPr lang="en-US" sz="1600" b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IR</a:t>
                      </a:r>
                      <a:endParaRPr lang="fr-FR" sz="1600" b="1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&lt; 7 nm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 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368615"/>
                  </a:ext>
                </a:extLst>
              </a:tr>
              <a:tr h="487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Number of </a:t>
                      </a:r>
                      <a:r>
                        <a:rPr lang="en-US" sz="1600" b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spectels</a:t>
                      </a: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per channel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508</a:t>
                      </a: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42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U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+mn-cs"/>
                        </a:rPr>
                        <a:t>p to 640 by TC</a:t>
                      </a:r>
                      <a:r>
                        <a:rPr lang="fr-F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+mn-cs"/>
                        </a:rPr>
                        <a:t>, </a:t>
                      </a: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+mn-cs"/>
                        </a:rPr>
                        <a:t>Spectral editing, Spectral binning x2 or x4 by TC</a:t>
                      </a: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296392"/>
                  </a:ext>
                </a:extLst>
              </a:tr>
              <a:tr h="487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FOV</a:t>
                      </a:r>
                      <a:endParaRPr lang="fr-FR" sz="1600" b="1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0.06 rad x150 µrad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ó"/>
                      </a:pPr>
                      <a:r>
                        <a:rPr lang="en-US" sz="1600" b="1" dirty="0"/>
                        <a:t>30 km x 75 m 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600" dirty="0"/>
                        <a:t>during GCO500 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0574"/>
                  </a:ext>
                </a:extLst>
              </a:tr>
              <a:tr h="487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Number of </a:t>
                      </a:r>
                      <a:r>
                        <a:rPr lang="en-US" sz="1600" b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pixels</a:t>
                      </a: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along FOV for both channels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400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+mn-cs"/>
                        </a:rPr>
                        <a:t>Spatial binning x2 or x4 by TC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+mn-cs"/>
                        </a:rPr>
                        <a:t>Windowing functionality</a:t>
                      </a:r>
                      <a:endParaRPr lang="en-US" sz="1600" noProof="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770195"/>
                  </a:ext>
                </a:extLst>
              </a:tr>
              <a:tr h="487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Scanning </a:t>
                      </a:r>
                      <a:r>
                        <a:rPr lang="en-US" sz="1600" b="1" noProof="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mechanism</a:t>
                      </a: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±4°</a:t>
                      </a:r>
                      <a:endParaRPr lang="fr-FR" sz="16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Motion compensation</a:t>
                      </a: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187331"/>
                  </a:ext>
                </a:extLst>
              </a:tr>
              <a:tr h="487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noProof="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Power</a:t>
                      </a:r>
                      <a:endParaRPr lang="en-US" sz="1600" b="1" noProof="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26 W</a:t>
                      </a: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Calibration mode: 35W</a:t>
                      </a:r>
                    </a:p>
                  </a:txBody>
                  <a:tcPr marL="140430" marR="140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8022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F7398CE-DA6F-46B0-80D9-BCFFA0E91EDE}"/>
              </a:ext>
            </a:extLst>
          </p:cNvPr>
          <p:cNvSpPr/>
          <p:nvPr/>
        </p:nvSpPr>
        <p:spPr>
          <a:xfrm>
            <a:off x="4545425" y="6483311"/>
            <a:ext cx="71601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i="1" dirty="0">
                <a:ea typeface="SimSun" panose="02010600030101010101" pitchFamily="2" charset="-122"/>
              </a:rPr>
              <a:t>Poulet et al. SSR 2024 </a:t>
            </a:r>
            <a:r>
              <a:rPr lang="en-US" sz="1400" b="1" i="1" dirty="0">
                <a:ea typeface="SimSun" panose="02010600030101010101" pitchFamily="2" charset="-122"/>
                <a:hlinkClick r:id="rId4"/>
              </a:rPr>
              <a:t>https://link.springer.com/article/10.1007/s11214-024-01057-2</a:t>
            </a:r>
            <a:endParaRPr lang="en-US" sz="1400" b="1" i="1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947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xploring_Jupiter.jpg" descr="Exploring_Jupiter.jpg">
            <a:extLst>
              <a:ext uri="{FF2B5EF4-FFF2-40B4-BE49-F238E27FC236}">
                <a16:creationId xmlns:a16="http://schemas.microsoft.com/office/drawing/2014/main" id="{5388B679-5AA1-4058-B069-0690AE008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58698"/>
            <a:ext cx="9935628" cy="558879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1D86A7F-2299-41AC-A6D9-DD7FEE30A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b="1" dirty="0">
                <a:cs typeface="Arial" panose="020B0604020202020204" pitchFamily="34" charset="0"/>
              </a:rPr>
              <a:t>MAJIS </a:t>
            </a:r>
            <a:r>
              <a:rPr lang="fr-FR" b="1" dirty="0" err="1">
                <a:cs typeface="Arial" panose="020B0604020202020204" pitchFamily="34" charset="0"/>
              </a:rPr>
              <a:t>is</a:t>
            </a:r>
            <a:r>
              <a:rPr lang="fr-FR" b="1" dirty="0">
                <a:cs typeface="Arial" panose="020B0604020202020204" pitchFamily="34" charset="0"/>
              </a:rPr>
              <a:t> </a:t>
            </a:r>
            <a:r>
              <a:rPr lang="fr-FR" b="1" dirty="0">
                <a:solidFill>
                  <a:srgbClr val="008000"/>
                </a:solidFill>
                <a:cs typeface="Arial" panose="020B0604020202020204" pitchFamily="34" charset="0"/>
              </a:rPr>
              <a:t>« </a:t>
            </a:r>
            <a:r>
              <a:rPr lang="fr-FR" b="1" dirty="0" err="1">
                <a:solidFill>
                  <a:srgbClr val="008000"/>
                </a:solidFill>
                <a:cs typeface="Arial" panose="020B0604020202020204" pitchFamily="34" charset="0"/>
              </a:rPr>
              <a:t>primary</a:t>
            </a:r>
            <a:r>
              <a:rPr lang="fr-FR" b="1" dirty="0">
                <a:solidFill>
                  <a:srgbClr val="008000"/>
                </a:solidFill>
                <a:cs typeface="Arial" panose="020B0604020202020204" pitchFamily="34" charset="0"/>
              </a:rPr>
              <a:t> » </a:t>
            </a:r>
            <a:r>
              <a:rPr lang="fr-FR" b="1" dirty="0">
                <a:cs typeface="Arial" panose="020B0604020202020204" pitchFamily="34" charset="0"/>
              </a:rPr>
              <a:t>for </a:t>
            </a:r>
            <a:r>
              <a:rPr lang="fr-FR" b="1" dirty="0">
                <a:solidFill>
                  <a:srgbClr val="008000"/>
                </a:solidFill>
                <a:cs typeface="Arial" panose="020B0604020202020204" pitchFamily="34" charset="0"/>
              </a:rPr>
              <a:t>9 </a:t>
            </a:r>
            <a:r>
              <a:rPr lang="fr-FR" b="1" dirty="0">
                <a:cs typeface="Arial" panose="020B0604020202020204" pitchFamily="34" charset="0"/>
              </a:rPr>
              <a:t>/ 18 investigations</a:t>
            </a: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92B2DD-3E10-472C-95F4-CF49E3EE8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0D82-686C-4932-A110-A7E08A324C60}" type="slidenum">
              <a:rPr lang="en-US" smtClean="0"/>
              <a:t>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547045-D6DE-4EA2-9D4E-C6AAB632255E}"/>
              </a:ext>
            </a:extLst>
          </p:cNvPr>
          <p:cNvSpPr/>
          <p:nvPr/>
        </p:nvSpPr>
        <p:spPr>
          <a:xfrm>
            <a:off x="9601879" y="2678319"/>
            <a:ext cx="8483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Primary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2FD1EC-0CE7-4211-901C-013F40B6D853}"/>
              </a:ext>
            </a:extLst>
          </p:cNvPr>
          <p:cNvSpPr/>
          <p:nvPr/>
        </p:nvSpPr>
        <p:spPr>
          <a:xfrm>
            <a:off x="9161869" y="2744597"/>
            <a:ext cx="436880" cy="256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FFA070-A473-4A5F-88E3-B8BDF5C41964}"/>
              </a:ext>
            </a:extLst>
          </p:cNvPr>
          <p:cNvSpPr/>
          <p:nvPr/>
        </p:nvSpPr>
        <p:spPr>
          <a:xfrm>
            <a:off x="9601879" y="3044079"/>
            <a:ext cx="1098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Supporting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6ED0C-2AE0-4ECC-8680-F472F6D30F85}"/>
              </a:ext>
            </a:extLst>
          </p:cNvPr>
          <p:cNvSpPr/>
          <p:nvPr/>
        </p:nvSpPr>
        <p:spPr>
          <a:xfrm>
            <a:off x="9161869" y="3110357"/>
            <a:ext cx="436880" cy="2566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53E4B5-8711-43DD-A92F-6628B039CC87}"/>
              </a:ext>
            </a:extLst>
          </p:cNvPr>
          <p:cNvSpPr txBox="1"/>
          <p:nvPr/>
        </p:nvSpPr>
        <p:spPr>
          <a:xfrm rot="16200000">
            <a:off x="1406269" y="2845893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Icy</a:t>
            </a:r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moons</a:t>
            </a:r>
            <a:endParaRPr lang="fr-F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512228-539B-47C5-978A-16238E507B06}"/>
              </a:ext>
            </a:extLst>
          </p:cNvPr>
          <p:cNvSpPr txBox="1"/>
          <p:nvPr/>
        </p:nvSpPr>
        <p:spPr>
          <a:xfrm rot="16200000">
            <a:off x="1257131" y="5455711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Jupiter system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C746A05-4B70-4093-8748-65E358925805}"/>
              </a:ext>
            </a:extLst>
          </p:cNvPr>
          <p:cNvCxnSpPr/>
          <p:nvPr/>
        </p:nvCxnSpPr>
        <p:spPr>
          <a:xfrm>
            <a:off x="2239824" y="1745826"/>
            <a:ext cx="0" cy="2820139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EA29E03-C18F-4882-94A7-D226AFDBCF00}"/>
              </a:ext>
            </a:extLst>
          </p:cNvPr>
          <p:cNvCxnSpPr/>
          <p:nvPr/>
        </p:nvCxnSpPr>
        <p:spPr>
          <a:xfrm>
            <a:off x="2239824" y="4660758"/>
            <a:ext cx="0" cy="1897684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0DBD6C9-6928-4E64-9028-8FF32D7AD8A2}"/>
              </a:ext>
            </a:extLst>
          </p:cNvPr>
          <p:cNvCxnSpPr/>
          <p:nvPr/>
        </p:nvCxnSpPr>
        <p:spPr>
          <a:xfrm>
            <a:off x="2239824" y="1745826"/>
            <a:ext cx="0" cy="2820139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9097874-6F71-4C8E-9A89-0B01C38282D0}"/>
              </a:ext>
            </a:extLst>
          </p:cNvPr>
          <p:cNvCxnSpPr/>
          <p:nvPr/>
        </p:nvCxnSpPr>
        <p:spPr>
          <a:xfrm>
            <a:off x="2239824" y="4660758"/>
            <a:ext cx="0" cy="1897684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22E662E0-7FEE-4237-81CA-4866B9608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333" y="1429967"/>
            <a:ext cx="6345250" cy="51576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11409C3-D0C5-4168-9C2C-CC4AAA301E45}"/>
              </a:ext>
            </a:extLst>
          </p:cNvPr>
          <p:cNvSpPr/>
          <p:nvPr/>
        </p:nvSpPr>
        <p:spPr>
          <a:xfrm>
            <a:off x="8021397" y="5484692"/>
            <a:ext cx="639637" cy="1662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12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E6F74FDD-80A5-441F-9BF7-7D7E98775678}" vid="{E61322D0-2A8E-417C-AA83-0EF6D37D722A}"/>
    </a:ext>
  </a:extLst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UltraLight"/>
            <a:ea typeface="Helvetica Neue UltraLight"/>
            <a:cs typeface="Helvetica Neue UltraLight"/>
            <a:sym typeface="Helvetica Neue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2773</TotalTime>
  <Words>1840</Words>
  <Application>Microsoft Office PowerPoint</Application>
  <PresentationFormat>Grand écran</PresentationFormat>
  <Paragraphs>369</Paragraphs>
  <Slides>34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57" baseType="lpstr">
      <vt:lpstr>ＭＳ Ｐゴシック</vt:lpstr>
      <vt:lpstr>ＭＳ Ｐゴシック</vt:lpstr>
      <vt:lpstr>SimSun</vt:lpstr>
      <vt:lpstr>Aptos</vt:lpstr>
      <vt:lpstr>Arial</vt:lpstr>
      <vt:lpstr>Calibri</vt:lpstr>
      <vt:lpstr>Calibri Light</vt:lpstr>
      <vt:lpstr>ESAprogramme</vt:lpstr>
      <vt:lpstr>Gill Sans</vt:lpstr>
      <vt:lpstr>Gill Sans MT</vt:lpstr>
      <vt:lpstr>Helvetica</vt:lpstr>
      <vt:lpstr>Helvetica Neue</vt:lpstr>
      <vt:lpstr>Helvetica Neue Light</vt:lpstr>
      <vt:lpstr>Helvetica Neue Medium</vt:lpstr>
      <vt:lpstr>Helvetica Neue Thin</vt:lpstr>
      <vt:lpstr>Helvetica Neue UltraLight</vt:lpstr>
      <vt:lpstr>Symbol</vt:lpstr>
      <vt:lpstr>Times New Roman</vt:lpstr>
      <vt:lpstr>Verdana</vt:lpstr>
      <vt:lpstr>Wingdings</vt:lpstr>
      <vt:lpstr>ヒラギノ角ゴ ProN W3</vt:lpstr>
      <vt:lpstr>Office Theme</vt:lpstr>
      <vt:lpstr>20_BasicBlack</vt:lpstr>
      <vt:lpstr>The Moons And Jupiter Imaging Spectrometer (MAJIS) on ESA/JUICE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MAJIS overview</vt:lpstr>
      <vt:lpstr>MAJIS is « primary » for 9 / 18 investigations</vt:lpstr>
      <vt:lpstr>Main design constraints</vt:lpstr>
      <vt:lpstr>Overview</vt:lpstr>
      <vt:lpstr>Observation modes</vt:lpstr>
      <vt:lpstr>Internal Calibration Unit</vt:lpstr>
      <vt:lpstr>Cruise events</vt:lpstr>
      <vt:lpstr>Cruise events</vt:lpstr>
      <vt:lpstr>Payload checkouts and Cruise events</vt:lpstr>
      <vt:lpstr>Lunar Earth Gravitational Assist on August 19/20, 2024 </vt:lpstr>
      <vt:lpstr>Operational constraints due to hot cruise conditions</vt:lpstr>
      <vt:lpstr>Earth Flyby on August 20, 2024</vt:lpstr>
      <vt:lpstr>Moon flyby: MAJIS footprints</vt:lpstr>
      <vt:lpstr>Earth flyby: MAJIS footprints</vt:lpstr>
      <vt:lpstr>Earth flyby: MAJIS footprints</vt:lpstr>
      <vt:lpstr>LEGA data analyses</vt:lpstr>
      <vt:lpstr>LEGA data analyses: SNR performance</vt:lpstr>
      <vt:lpstr>LEGA data analyses</vt:lpstr>
      <vt:lpstr>Moon flyby data analyses: mineralogy in the VISIR</vt:lpstr>
      <vt:lpstr>Moon flyby data analyses: thermal assessment in the IR</vt:lpstr>
      <vt:lpstr>Earth flyby data analyses</vt:lpstr>
      <vt:lpstr>Earth flyby data analyses: cloud properties</vt:lpstr>
      <vt:lpstr>Earth flyby data analyses: cloud properties</vt:lpstr>
      <vt:lpstr>Earth flyby data analyses: lightening detection</vt:lpstr>
      <vt:lpstr>Earth flyby: comparison with other datasets</vt:lpstr>
      <vt:lpstr>Earth flyby: comparison with other datasets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Blala</dc:title>
  <dc:creator>cdumesni</dc:creator>
  <cp:lastModifiedBy>fpoulet</cp:lastModifiedBy>
  <cp:revision>117</cp:revision>
  <dcterms:created xsi:type="dcterms:W3CDTF">2023-09-20T09:37:13Z</dcterms:created>
  <dcterms:modified xsi:type="dcterms:W3CDTF">2026-03-09T15:02:50Z</dcterms:modified>
</cp:coreProperties>
</file>