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notesMasterIdLst>
    <p:notesMasterId r:id="rId21"/>
  </p:notesMasterIdLst>
  <p:handoutMasterIdLst>
    <p:handoutMasterId r:id="rId22"/>
  </p:handoutMasterIdLst>
  <p:sldIdLst>
    <p:sldId id="18175" r:id="rId2"/>
    <p:sldId id="18179" r:id="rId3"/>
    <p:sldId id="18181" r:id="rId4"/>
    <p:sldId id="7950" r:id="rId5"/>
    <p:sldId id="7966" r:id="rId6"/>
    <p:sldId id="18180" r:id="rId7"/>
    <p:sldId id="7970" r:id="rId8"/>
    <p:sldId id="7969" r:id="rId9"/>
    <p:sldId id="7951" r:id="rId10"/>
    <p:sldId id="18178" r:id="rId11"/>
    <p:sldId id="293" r:id="rId12"/>
    <p:sldId id="307" r:id="rId13"/>
    <p:sldId id="18189" r:id="rId14"/>
    <p:sldId id="18182" r:id="rId15"/>
    <p:sldId id="295" r:id="rId16"/>
    <p:sldId id="18184" r:id="rId17"/>
    <p:sldId id="18185" r:id="rId18"/>
    <p:sldId id="18186" r:id="rId19"/>
    <p:sldId id="18188" r:id="rId20"/>
  </p:sldIdLst>
  <p:sldSz cx="12192000" cy="6858000"/>
  <p:notesSz cx="6858000" cy="9144000"/>
  <p:custShowLst>
    <p:custShow name="Custom Show 1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AB216EAE-0C65-0E49-88BE-B0C4C0CBDF64}">
          <p14:sldIdLst>
            <p14:sldId id="18175"/>
            <p14:sldId id="18179"/>
            <p14:sldId id="18181"/>
            <p14:sldId id="7950"/>
            <p14:sldId id="7966"/>
            <p14:sldId id="18180"/>
            <p14:sldId id="7970"/>
            <p14:sldId id="7969"/>
            <p14:sldId id="7951"/>
            <p14:sldId id="18178"/>
            <p14:sldId id="293"/>
            <p14:sldId id="307"/>
            <p14:sldId id="18189"/>
            <p14:sldId id="18182"/>
            <p14:sldId id="295"/>
            <p14:sldId id="18184"/>
            <p14:sldId id="18185"/>
            <p14:sldId id="18186"/>
            <p14:sldId id="181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F75677C-A945-20A3-5CC1-AB42159DB6ED}" name="Kate Rowlands" initials="KR" userId="S::krowlands@stsci.edu::48873132-0228-46d2-ade0-1d1a28d5325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DC02"/>
    <a:srgbClr val="B1C5E6"/>
    <a:srgbClr val="EBAB5E"/>
    <a:srgbClr val="C5E1B3"/>
    <a:srgbClr val="F87E0B"/>
    <a:srgbClr val="F28023"/>
    <a:srgbClr val="0432FF"/>
    <a:srgbClr val="FFD579"/>
    <a:srgbClr val="05CD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40"/>
    <p:restoredTop sz="87457"/>
  </p:normalViewPr>
  <p:slideViewPr>
    <p:cSldViewPr snapToGrid="0" snapToObjects="1">
      <p:cViewPr varScale="1">
        <p:scale>
          <a:sx n="128" d="100"/>
          <a:sy n="128" d="100"/>
        </p:scale>
        <p:origin x="8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132" d="100"/>
          <a:sy n="132" d="100"/>
        </p:scale>
        <p:origin x="6176" y="1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02014812217357"/>
          <c:y val="0.20637920846200891"/>
          <c:w val="0.81931552471461855"/>
          <c:h val="0.659081404906668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Papers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51</c:v>
                </c:pt>
                <c:pt idx="2">
                  <c:v>397</c:v>
                </c:pt>
                <c:pt idx="3">
                  <c:v>763</c:v>
                </c:pt>
                <c:pt idx="4">
                  <c:v>1025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77-B34C-9F6A-159D810AF6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"/>
        <c:axId val="1529245312"/>
        <c:axId val="1696290784"/>
      </c:barChart>
      <c:catAx>
        <c:axId val="152924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6290784"/>
        <c:crosses val="autoZero"/>
        <c:auto val="1"/>
        <c:lblAlgn val="ctr"/>
        <c:lblOffset val="100"/>
        <c:noMultiLvlLbl val="0"/>
      </c:catAx>
      <c:valAx>
        <c:axId val="1696290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924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Unique Investigators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C1</c:v>
                </c:pt>
                <c:pt idx="1">
                  <c:v>C2</c:v>
                </c:pt>
                <c:pt idx="2">
                  <c:v>C3</c:v>
                </c:pt>
                <c:pt idx="3">
                  <c:v>C4</c:v>
                </c:pt>
                <c:pt idx="4">
                  <c:v>C5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4332</c:v>
                </c:pt>
                <c:pt idx="1">
                  <c:v>5450</c:v>
                </c:pt>
                <c:pt idx="2">
                  <c:v>6291</c:v>
                </c:pt>
                <c:pt idx="3">
                  <c:v>6845</c:v>
                </c:pt>
                <c:pt idx="4">
                  <c:v>7509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B4-F54F-ADDF-648ED19C99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"/>
        <c:axId val="1529245312"/>
        <c:axId val="1696290784"/>
      </c:barChart>
      <c:catAx>
        <c:axId val="152924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6290784"/>
        <c:crosses val="autoZero"/>
        <c:auto val="1"/>
        <c:lblAlgn val="ctr"/>
        <c:lblOffset val="100"/>
        <c:noMultiLvlLbl val="0"/>
      </c:catAx>
      <c:valAx>
        <c:axId val="1696290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924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Submitted Proposals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C1</c:v>
                </c:pt>
                <c:pt idx="1">
                  <c:v>C2</c:v>
                </c:pt>
                <c:pt idx="2">
                  <c:v>C3</c:v>
                </c:pt>
                <c:pt idx="3">
                  <c:v>C4</c:v>
                </c:pt>
                <c:pt idx="4">
                  <c:v>C5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1172</c:v>
                </c:pt>
                <c:pt idx="1">
                  <c:v>1602</c:v>
                </c:pt>
                <c:pt idx="2">
                  <c:v>1913</c:v>
                </c:pt>
                <c:pt idx="3">
                  <c:v>2377</c:v>
                </c:pt>
                <c:pt idx="4">
                  <c:v>2935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DD-9D4B-9734-8C50705932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"/>
        <c:axId val="1529245312"/>
        <c:axId val="1696290784"/>
      </c:barChart>
      <c:catAx>
        <c:axId val="152924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6290784"/>
        <c:crosses val="autoZero"/>
        <c:auto val="1"/>
        <c:lblAlgn val="ctr"/>
        <c:lblOffset val="100"/>
        <c:noMultiLvlLbl val="0"/>
      </c:catAx>
      <c:valAx>
        <c:axId val="1696290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924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36C09-6DA0-F240-96F8-43202E02667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757DE-A587-3C49-85AA-DE94176149D3}" type="datetimeFigureOut">
              <a:rPr lang="en-US" smtClean="0"/>
              <a:t>3/6/26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29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7BD10-E2AF-1D41-B437-33796279AD29}" type="datetimeFigureOut">
              <a:rPr lang="en-US" smtClean="0"/>
              <a:t>3/6/26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AFF0A-C8D3-6B43-8816-7DE30C8B3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0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2AFF0A-C8D3-6B43-8816-7DE30C8B37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69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862F0-9E49-DBF3-A567-01879F0D5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8E8C84-9968-C2AB-3CCC-73E97A2736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238D6C-24F2-ED14-C315-BB3128BFF8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52C8F-35C1-CA47-12BB-813E5DF5FA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F37C6-4EB7-AA4E-BD21-C143DCBEB8A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325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2AFF0A-C8D3-6B43-8816-7DE30C8B371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71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F2DA0-E744-A2A2-F6E3-7795B9E43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33F7E-6FB3-FDFF-4B04-A83E14E429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967657-760D-22F6-B1C1-C64CA811DD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F6E3-3821-1635-E537-1D0F530BD0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F37C6-4EB7-AA4E-BD21-C143DCBEB8A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38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F37C6-4EB7-AA4E-BD21-C143DCBEB8A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269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2CADD-B12C-21CC-5907-4F9ACF2B0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850ED2-6BA1-E3B1-4A77-9409A71819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F632DE-5C47-C451-552D-A097B833FD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02DE43-D7D6-ADE4-37BF-83EB9F1AD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F37C6-4EB7-AA4E-BD21-C143DCBEB8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385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F216C-7918-119B-0538-F4475E939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FE6876-11A4-E9F1-6263-159FBEBDE4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D184BE-1326-396D-132D-61D663CFB3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C6A3F-B5E2-3125-E7A8-5F56988999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F37C6-4EB7-AA4E-BD21-C143DCBEB8A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64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E6F89-0D86-C4E5-033B-656F25DA1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C243CA-1319-3BD8-3977-070F745C6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6CEB84-7967-A169-C807-F43E4866FB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41822-09EA-7842-6CE2-6608CE2213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F37C6-4EB7-AA4E-BD21-C143DCBEB8A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83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A2667-69B7-0CFF-85F9-A2EB58645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D5648C-0DF4-911E-34DB-590E4BB582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567180-B62D-1A97-31BF-2B08D09D1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2201A-2FDB-6BEF-42FE-A02FBF0B8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F37C6-4EB7-AA4E-BD21-C143DCBEB8A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054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04CA-E35D-5733-EAA6-214E8C2BC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19509E-8AE1-1819-A58F-9D85634B99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37521F-5C18-A7A6-E7EA-71DC605072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6F6FC-EEF6-D8CB-BB84-510F819D6A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F37C6-4EB7-AA4E-BD21-C143DCBEB8A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86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C9152-7FC7-36C9-0A0D-F9D14A959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73C41B-FBEE-4677-372D-7D0081C711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2074E8-E082-E514-84EC-5088EF23E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1A5639-B3D6-8091-45D9-9D5A736D8E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F37C6-4EB7-AA4E-BD21-C143DCBEB8A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84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02CB0-963C-1FD3-08F7-B1B8219B6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C925E0-8A0D-5122-87B3-6C63C0E462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4184CE-BED2-512B-1D7B-2056B0138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2CC12-0E69-FA19-7797-E77E5344C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F37C6-4EB7-AA4E-BD21-C143DCBEB8A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34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488576" y="1704917"/>
            <a:ext cx="11218336" cy="2656114"/>
          </a:xfrm>
          <a:prstGeom prst="rect">
            <a:avLst/>
          </a:prstGeom>
          <a:noFill/>
          <a:ln w="1270"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533401" y="4965192"/>
            <a:ext cx="11124435" cy="6746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872E7FF9-15CC-F140-B6E9-5AACE35D0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5048" y="638324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5924D8F-0AED-0D4B-9A03-2EDE66D03B0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1A1F97-DBF9-3765-7C2B-C861910076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9D2A7B-7370-4692-596A-5DEFECEC5C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4766181" y="567034"/>
            <a:ext cx="2655036" cy="16800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EC0305C-D095-1037-59A0-CCB35DCE0FE7}"/>
              </a:ext>
            </a:extLst>
          </p:cNvPr>
          <p:cNvSpPr/>
          <p:nvPr userDrawn="1"/>
        </p:nvSpPr>
        <p:spPr>
          <a:xfrm>
            <a:off x="533401" y="1698172"/>
            <a:ext cx="11218336" cy="2656114"/>
          </a:xfrm>
          <a:prstGeom prst="rect">
            <a:avLst/>
          </a:prstGeom>
          <a:noFill/>
          <a:ln w="1270">
            <a:solidFill>
              <a:schemeClr val="bg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5" name="Title 22">
            <a:extLst>
              <a:ext uri="{FF2B5EF4-FFF2-40B4-BE49-F238E27FC236}">
                <a16:creationId xmlns:a16="http://schemas.microsoft.com/office/drawing/2014/main" id="{C96D72CA-D634-8F3E-B8A0-AB7D5C540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351" y="2661274"/>
            <a:ext cx="11124435" cy="558441"/>
          </a:xfrm>
          <a:prstGeom prst="rect">
            <a:avLst/>
          </a:prstGeom>
        </p:spPr>
        <p:txBody>
          <a:bodyPr/>
          <a:lstStyle>
            <a:lvl1pPr algn="ctr">
              <a:defRPr sz="3200" spc="15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74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09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WS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1091746" y="997580"/>
            <a:ext cx="10508942" cy="0"/>
          </a:xfrm>
          <a:prstGeom prst="line">
            <a:avLst/>
          </a:prstGeom>
          <a:ln w="63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152144" y="585216"/>
            <a:ext cx="10448544" cy="625473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kern="1200" spc="150" dirty="0">
                <a:solidFill>
                  <a:srgbClr val="002060"/>
                </a:solidFill>
                <a:latin typeface="Franklin Gothic Medium" panose="020B0603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1" name="Content Placeholder 1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339" y="270960"/>
            <a:ext cx="1217959" cy="1069848"/>
          </a:xfrm>
          <a:prstGeom prst="rect">
            <a:avLst/>
          </a:prstGeom>
        </p:spPr>
      </p:pic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1005839" y="1404637"/>
            <a:ext cx="10595611" cy="496917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>
                <a:tab pos="225425" algn="l"/>
              </a:tabLst>
              <a:defRPr sz="2400">
                <a:solidFill>
                  <a:srgbClr val="002061"/>
                </a:solidFill>
                <a:latin typeface="+mj-lt"/>
              </a:defRPr>
            </a:lvl1pPr>
            <a:lvl2pPr marL="685800" indent="-228600">
              <a:buFont typeface="Arial" charset="0"/>
              <a:buChar char="•"/>
              <a:defRPr sz="2000">
                <a:solidFill>
                  <a:srgbClr val="002061"/>
                </a:solidFill>
                <a:latin typeface="+mj-lt"/>
              </a:defRPr>
            </a:lvl2pPr>
            <a:lvl3pPr marL="1143000" indent="-228600">
              <a:buFont typeface="LucidaGrande" charset="0"/>
              <a:buChar char="-"/>
              <a:defRPr sz="1800">
                <a:solidFill>
                  <a:srgbClr val="002061"/>
                </a:solidFill>
                <a:latin typeface="+mj-lt"/>
              </a:defRPr>
            </a:lvl3pPr>
            <a:lvl4pPr marL="1600200" indent="-228600">
              <a:buSzPct val="90000"/>
              <a:buFont typeface="LucidaGrande" charset="0"/>
              <a:buChar char="▸"/>
              <a:defRPr sz="1600">
                <a:solidFill>
                  <a:srgbClr val="002061"/>
                </a:solidFill>
                <a:latin typeface="+mj-lt"/>
              </a:defRPr>
            </a:lvl4pPr>
            <a:lvl5pPr marL="2057400" indent="-228600">
              <a:buSzPct val="80000"/>
              <a:buFont typeface="LucidaGrande" charset="0"/>
              <a:buChar char="◆"/>
              <a:defRPr sz="1600">
                <a:solidFill>
                  <a:srgbClr val="00206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3384" y="6620945"/>
            <a:ext cx="982980" cy="1347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67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age or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94098" y="374573"/>
            <a:ext cx="10406590" cy="624820"/>
          </a:xfrm>
        </p:spPr>
        <p:txBody>
          <a:bodyPr wrap="none">
            <a:normAutofit/>
          </a:bodyPr>
          <a:lstStyle>
            <a:lvl1pPr>
              <a:defRPr sz="2800">
                <a:solidFill>
                  <a:srgbClr val="623C83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091746" y="997580"/>
            <a:ext cx="10508942" cy="0"/>
          </a:xfrm>
          <a:prstGeom prst="line">
            <a:avLst/>
          </a:prstGeom>
          <a:ln w="63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1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339" y="270960"/>
            <a:ext cx="1217959" cy="1069848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00688" y="6260455"/>
            <a:ext cx="367408" cy="276999"/>
          </a:xfrm>
        </p:spPr>
        <p:txBody>
          <a:bodyPr wrap="none">
            <a:spAutoFit/>
          </a:bodyPr>
          <a:lstStyle>
            <a:lvl1pPr algn="l">
              <a:defRPr/>
            </a:lvl1pPr>
          </a:lstStyle>
          <a:p>
            <a:fld id="{B7A67AA3-66DD-4948-9640-4273D76A89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3384" y="6620945"/>
            <a:ext cx="982980" cy="134751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55339" y="63754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302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JWS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1091746" y="997580"/>
            <a:ext cx="10508942" cy="0"/>
          </a:xfrm>
          <a:prstGeom prst="line">
            <a:avLst/>
          </a:prstGeom>
          <a:ln w="63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152144" y="585216"/>
            <a:ext cx="10448544" cy="625473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kern="1200" spc="150" dirty="0">
                <a:solidFill>
                  <a:srgbClr val="002060"/>
                </a:solidFill>
                <a:latin typeface="Franklin Gothic Medium" panose="020B06030201020202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1" name="Content Placeholder 1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339" y="270960"/>
            <a:ext cx="1217959" cy="10698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3384" y="6620945"/>
            <a:ext cx="982980" cy="13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0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67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6583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3" r:id="rId2"/>
    <p:sldLayoutId id="2147483688" r:id="rId3"/>
    <p:sldLayoutId id="2147483698" r:id="rId4"/>
    <p:sldLayoutId id="214748370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rig-2602_033_AR_EN">
            <a:hlinkClick r:id="" action="ppaction://media"/>
            <a:extLst>
              <a:ext uri="{FF2B5EF4-FFF2-40B4-BE49-F238E27FC236}">
                <a16:creationId xmlns:a16="http://schemas.microsoft.com/office/drawing/2014/main" id="{96413EE7-00A9-0B48-6291-CFA998413F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4763"/>
            <a:ext cx="12192000" cy="6858000"/>
          </a:xfrm>
          <a:prstGeom prst="rect">
            <a:avLst/>
          </a:prstGeom>
        </p:spPr>
      </p:pic>
      <p:sp>
        <p:nvSpPr>
          <p:cNvPr id="8" name="Title 22">
            <a:extLst>
              <a:ext uri="{FF2B5EF4-FFF2-40B4-BE49-F238E27FC236}">
                <a16:creationId xmlns:a16="http://schemas.microsoft.com/office/drawing/2014/main" id="{A151FD13-4300-86C2-290E-C76BB237CCF3}"/>
              </a:ext>
            </a:extLst>
          </p:cNvPr>
          <p:cNvSpPr txBox="1">
            <a:spLocks/>
          </p:cNvSpPr>
          <p:nvPr/>
        </p:nvSpPr>
        <p:spPr>
          <a:xfrm>
            <a:off x="27594" y="0"/>
            <a:ext cx="3468642" cy="83371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spc="15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>
              <a:tabLst>
                <a:tab pos="4051300" algn="l"/>
              </a:tabLst>
            </a:pPr>
            <a:r>
              <a:rPr lang="en-US" sz="1800" b="1" dirty="0">
                <a:latin typeface="Helvetica" pitchFamily="2" charset="0"/>
              </a:rPr>
              <a:t>Beyond Expectations:</a:t>
            </a:r>
            <a:br>
              <a:rPr lang="en-US" sz="1800" b="1" dirty="0">
                <a:latin typeface="Helvetica" pitchFamily="2" charset="0"/>
              </a:rPr>
            </a:br>
            <a:r>
              <a:rPr lang="en-US" sz="1800" b="1" dirty="0">
                <a:latin typeface="Helvetica" pitchFamily="2" charset="0"/>
              </a:rPr>
              <a:t>JWST Status and Outlook</a:t>
            </a:r>
          </a:p>
          <a:p>
            <a:pPr algn="l">
              <a:tabLst>
                <a:tab pos="4051300" algn="l"/>
              </a:tabLst>
            </a:pPr>
            <a:r>
              <a:rPr lang="en-US" sz="1800" dirty="0">
                <a:latin typeface="Helvetica" pitchFamily="2" charset="0"/>
              </a:rPr>
              <a:t>Tom Brown (STScI)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09E720-123E-2B28-698B-51C0B0121348}"/>
              </a:ext>
            </a:extLst>
          </p:cNvPr>
          <p:cNvSpPr txBox="1"/>
          <p:nvPr/>
        </p:nvSpPr>
        <p:spPr>
          <a:xfrm>
            <a:off x="8059271" y="0"/>
            <a:ext cx="4129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Helvetica" pitchFamily="2" charset="0"/>
              </a:rPr>
              <a:t>Map of Uranus’s Upper Atmosphere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NASA/ESA/SCA  JWST/</a:t>
            </a:r>
            <a:r>
              <a:rPr lang="en-US" dirty="0" err="1">
                <a:solidFill>
                  <a:schemeClr val="bg1"/>
                </a:solidFill>
                <a:latin typeface="Helvetica" pitchFamily="2" charset="0"/>
              </a:rPr>
              <a:t>NIRSpec</a:t>
            </a:r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IFU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2525EA-208F-21BC-64CC-8DA0E3BF65AB}"/>
              </a:ext>
            </a:extLst>
          </p:cNvPr>
          <p:cNvSpPr txBox="1"/>
          <p:nvPr/>
        </p:nvSpPr>
        <p:spPr>
          <a:xfrm>
            <a:off x="8380293" y="4945022"/>
            <a:ext cx="381488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Helvetica" pitchFamily="2" charset="0"/>
              </a:rPr>
              <a:t>Study Lead: </a:t>
            </a:r>
          </a:p>
          <a:p>
            <a:pPr algn="r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Paola </a:t>
            </a:r>
            <a:r>
              <a:rPr lang="en-US" dirty="0" err="1">
                <a:solidFill>
                  <a:schemeClr val="bg1"/>
                </a:solidFill>
                <a:latin typeface="Helvetica" pitchFamily="2" charset="0"/>
              </a:rPr>
              <a:t>Tiranti</a:t>
            </a:r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 (Northumbria U., UK)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Helvetica" pitchFamily="2" charset="0"/>
              </a:rPr>
              <a:t>Program Principal Investigator:</a:t>
            </a:r>
          </a:p>
          <a:p>
            <a:pPr algn="r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Henrik Melin (Northumbria U., UK)</a:t>
            </a:r>
          </a:p>
          <a:p>
            <a:pPr algn="r"/>
            <a:r>
              <a:rPr lang="en-US" b="1" dirty="0">
                <a:solidFill>
                  <a:schemeClr val="bg1"/>
                </a:solidFill>
                <a:latin typeface="Helvetica" pitchFamily="2" charset="0"/>
              </a:rPr>
              <a:t>Visualization: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Mahdi Zamani (ESA/Webb)</a:t>
            </a:r>
          </a:p>
        </p:txBody>
      </p:sp>
    </p:spTree>
    <p:extLst>
      <p:ext uri="{BB962C8B-B14F-4D97-AF65-F5344CB8AC3E}">
        <p14:creationId xmlns:p14="http://schemas.microsoft.com/office/powerpoint/2010/main" val="51595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DB385-0566-B343-1AB3-A610548C6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D8BF0-634F-A37A-E0A7-1EB655735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099" y="459802"/>
            <a:ext cx="2355925" cy="573548"/>
          </a:xfrm>
        </p:spPr>
        <p:txBody>
          <a:bodyPr>
            <a:noAutofit/>
          </a:bodyPr>
          <a:lstStyle/>
          <a:p>
            <a:pPr algn="l"/>
            <a:r>
              <a:rPr lang="en-US" sz="3600">
                <a:solidFill>
                  <a:srgbClr val="002060"/>
                </a:solidFill>
                <a:latin typeface="Helvetica" pitchFamily="2" charset="0"/>
              </a:rPr>
              <a:t>Webb Performance Exceeding Expectations</a:t>
            </a:r>
            <a:endParaRPr lang="en-US" sz="3600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076D3F-9CF9-0063-70D0-352D5CF155E0}"/>
              </a:ext>
            </a:extLst>
          </p:cNvPr>
          <p:cNvSpPr txBox="1"/>
          <p:nvPr/>
        </p:nvSpPr>
        <p:spPr>
          <a:xfrm>
            <a:off x="28656" y="1373548"/>
            <a:ext cx="7042736" cy="5001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4310" lvl="1" indent="-19431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Longer lifetime: 20+ yrs for propellant, spacecraft, mirror, instruments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requirement: 5-10 years</a:t>
            </a:r>
          </a:p>
          <a:p>
            <a:pPr marL="194310" lvl="1" indent="-19431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Less frequent orbit maintenance: 42-day cadence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requirement: 21 days</a:t>
            </a:r>
          </a:p>
          <a:p>
            <a:pPr marL="194310" lvl="1" indent="-19431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Wavefront sensing: every 4 days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</a:br>
            <a: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Wavefront control: every 12+ weeks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requirements: 2 days and 2 weeks</a:t>
            </a:r>
          </a:p>
          <a:p>
            <a:pPr marL="194310" lvl="1" indent="-1943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Superior image quality: wavefront error of ∼70 nm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requirement: 150 nm</a:t>
            </a:r>
          </a:p>
          <a:p>
            <a:pPr marL="0" lvl="1">
              <a:spcAft>
                <a:spcPts val="1200"/>
              </a:spcAft>
            </a:pP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	</a:t>
            </a:r>
            <a:r>
              <a:rPr lang="en-US" sz="1400" i="1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Image quality has &gt;80% probability of meeting</a:t>
            </a:r>
            <a:br>
              <a:rPr lang="en-US" sz="1400" i="1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</a:br>
            <a:r>
              <a:rPr lang="en-US" sz="1400" i="1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	requirements through 2045</a:t>
            </a:r>
          </a:p>
          <a:p>
            <a:pPr marL="194310" lvl="1" indent="-19431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Line-of-sight jitter: &lt;1 mas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requirement: ≤7 mas</a:t>
            </a:r>
          </a:p>
          <a:p>
            <a:pPr marL="194310" lvl="1" indent="-19431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Faster tracking of moving targets: &gt;100 mas/s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requirement: ≥30 mas/s</a:t>
            </a:r>
          </a:p>
          <a:p>
            <a:pPr marL="194310" lvl="1" indent="-19431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High guide-star acquisition success rate: 98% in C4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requirement: 89% probability (fixed targets)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5131C2-0ABE-9EDD-E96D-26AC3AD5C214}"/>
              </a:ext>
            </a:extLst>
          </p:cNvPr>
          <p:cNvGrpSpPr/>
          <p:nvPr/>
        </p:nvGrpSpPr>
        <p:grpSpPr>
          <a:xfrm>
            <a:off x="5394688" y="4564300"/>
            <a:ext cx="6870789" cy="2206918"/>
            <a:chOff x="5321211" y="4384692"/>
            <a:chExt cx="6870789" cy="220691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0454521-581F-90C3-95CD-3061FFF58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699"/>
            <a:stretch>
              <a:fillRect/>
            </a:stretch>
          </p:blipFill>
          <p:spPr>
            <a:xfrm>
              <a:off x="5321211" y="4525617"/>
              <a:ext cx="6870789" cy="206599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4F6936-4C3E-E9AE-9A0A-CB0D6D69C20B}"/>
                </a:ext>
              </a:extLst>
            </p:cNvPr>
            <p:cNvSpPr txBox="1"/>
            <p:nvPr/>
          </p:nvSpPr>
          <p:spPr>
            <a:xfrm>
              <a:off x="7018835" y="4384692"/>
              <a:ext cx="3475540" cy="1692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100" dirty="0">
                  <a:latin typeface="Helvetica Light" panose="020B0403020202020204" pitchFamily="34" charset="0"/>
                </a:rPr>
                <a:t>JWST wavefront error, measured and corrected</a:t>
              </a:r>
            </a:p>
          </p:txBody>
        </p:sp>
      </p:grpSp>
      <p:pic>
        <p:nvPicPr>
          <p:cNvPr id="3" name="Picture 2" descr="A graph of short term schedule efficiency&#10;&#10;AI-generated content may be incorrect.">
            <a:extLst>
              <a:ext uri="{FF2B5EF4-FFF2-40B4-BE49-F238E27FC236}">
                <a16:creationId xmlns:a16="http://schemas.microsoft.com/office/drawing/2014/main" id="{11382581-593B-6235-062A-0CB9CE846D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09" r="1820"/>
          <a:stretch>
            <a:fillRect/>
          </a:stretch>
        </p:blipFill>
        <p:spPr>
          <a:xfrm>
            <a:off x="7312055" y="1033351"/>
            <a:ext cx="4851289" cy="3530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B36F3F-E7FD-CD67-96F4-0A4F92A7150F}"/>
              </a:ext>
            </a:extLst>
          </p:cNvPr>
          <p:cNvSpPr txBox="1"/>
          <p:nvPr/>
        </p:nvSpPr>
        <p:spPr>
          <a:xfrm>
            <a:off x="4666886" y="6576615"/>
            <a:ext cx="11270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M. Lallo (STScI)</a:t>
            </a:r>
          </a:p>
        </p:txBody>
      </p:sp>
    </p:spTree>
    <p:extLst>
      <p:ext uri="{BB962C8B-B14F-4D97-AF65-F5344CB8AC3E}">
        <p14:creationId xmlns:p14="http://schemas.microsoft.com/office/powerpoint/2010/main" val="3381735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B5B12-8FB5-01F5-11DC-B2CC67BE5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Cycle 5 Capability: MIRI Wide-Field </a:t>
            </a:r>
            <a:r>
              <a:rPr lang="en-US" dirty="0" err="1"/>
              <a:t>Slitless</a:t>
            </a:r>
            <a:r>
              <a:rPr lang="en-US" dirty="0"/>
              <a:t> Spectroscopy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989F1-5E16-F113-B85D-A25ECFDF9B0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91815" y="1666898"/>
            <a:ext cx="6184601" cy="3524203"/>
          </a:xfrm>
        </p:spPr>
        <p:txBody>
          <a:bodyPr/>
          <a:lstStyle/>
          <a:p>
            <a:pPr marL="342900" indent="-34290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Uncharted observational parameter space</a:t>
            </a:r>
          </a:p>
          <a:p>
            <a:pPr marL="342900" indent="-34290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Documented in </a:t>
            </a:r>
            <a:r>
              <a:rPr lang="en-US" sz="2000" dirty="0" err="1">
                <a:latin typeface="Helvetica" pitchFamily="2" charset="0"/>
              </a:rPr>
              <a:t>JDox</a:t>
            </a:r>
            <a:r>
              <a:rPr lang="en-US" sz="2000" dirty="0">
                <a:latin typeface="Helvetica" pitchFamily="2" charset="0"/>
              </a:rPr>
              <a:t> </a:t>
            </a:r>
          </a:p>
          <a:p>
            <a:pPr marL="342900" indent="-34290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First test observation looks great</a:t>
            </a:r>
          </a:p>
          <a:p>
            <a:pPr marL="342900" indent="-34290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Calibration pipeline development underway </a:t>
            </a:r>
          </a:p>
          <a:p>
            <a:pPr marL="342900" indent="-34290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Helvetica" pitchFamily="2" charset="0"/>
              </a:rPr>
              <a:t>Prime capability (only) in Cycle 5</a:t>
            </a:r>
          </a:p>
          <a:p>
            <a:pPr marL="342900" indent="-34290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Helvetica" pitchFamily="2" charset="0"/>
              </a:rPr>
              <a:t>Planned for Cycle 6</a:t>
            </a:r>
          </a:p>
          <a:p>
            <a:pPr marL="1028700" lvl="1" indent="-342900">
              <a:spcBef>
                <a:spcPts val="4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2060"/>
                </a:solidFill>
                <a:latin typeface="Helvetica" pitchFamily="2" charset="0"/>
              </a:rPr>
              <a:t>Obtain </a:t>
            </a:r>
            <a:r>
              <a:rPr lang="en-US" sz="1800" dirty="0" err="1">
                <a:solidFill>
                  <a:srgbClr val="002060"/>
                </a:solidFill>
                <a:latin typeface="Helvetica" pitchFamily="2" charset="0"/>
              </a:rPr>
              <a:t>NIRCam</a:t>
            </a:r>
            <a:r>
              <a:rPr lang="en-US" sz="1800" dirty="0">
                <a:solidFill>
                  <a:srgbClr val="002060"/>
                </a:solidFill>
                <a:latin typeface="Helvetica" pitchFamily="2" charset="0"/>
              </a:rPr>
              <a:t> imaging as coordinated parallel</a:t>
            </a:r>
          </a:p>
          <a:p>
            <a:pPr marL="1028700" lvl="1" indent="-342900">
              <a:spcBef>
                <a:spcPts val="4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2060"/>
                </a:solidFill>
                <a:latin typeface="Helvetica" pitchFamily="2" charset="0"/>
              </a:rPr>
              <a:t>Use MIRI WFSS as pure parallel (attached later)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</a:rPr>
            </a:br>
            <a:endParaRPr lang="en-US" sz="1600" dirty="0">
              <a:solidFill>
                <a:srgbClr val="002060"/>
              </a:solidFill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4134A3-C057-62E9-83E7-6075B2D77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375" y="1210689"/>
            <a:ext cx="5156905" cy="51350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4FD5D6-9AA2-9052-CA8C-92E777EC7A27}"/>
              </a:ext>
            </a:extLst>
          </p:cNvPr>
          <p:cNvSpPr txBox="1"/>
          <p:nvPr/>
        </p:nvSpPr>
        <p:spPr>
          <a:xfrm>
            <a:off x="6850750" y="6345762"/>
            <a:ext cx="1328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S. Kendrew (STScI)</a:t>
            </a:r>
          </a:p>
        </p:txBody>
      </p:sp>
    </p:spTree>
    <p:extLst>
      <p:ext uri="{BB962C8B-B14F-4D97-AF65-F5344CB8AC3E}">
        <p14:creationId xmlns:p14="http://schemas.microsoft.com/office/powerpoint/2010/main" val="199030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585A3-58DE-EAF1-3FEB-72B071D37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Cycle 5 Capability: Shadow Observations for Moving Targets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254712-B7A4-A19D-4FAB-94137EADE6B5}"/>
              </a:ext>
            </a:extLst>
          </p:cNvPr>
          <p:cNvSpPr txBox="1"/>
          <p:nvPr/>
        </p:nvSpPr>
        <p:spPr>
          <a:xfrm>
            <a:off x="6096000" y="1720840"/>
            <a:ext cx="59783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1460" indent="-25146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Allows subtraction of smeared background stars in moving target observations by repeating the observation after the target has moved out of the field</a:t>
            </a:r>
          </a:p>
          <a:p>
            <a:pPr marL="251460" indent="-25146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 marL="251460" indent="-25146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Complicated because JWST dynamically adjusts the execution timeline</a:t>
            </a:r>
          </a:p>
          <a:p>
            <a:pPr marL="251460" indent="-25146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 marL="251460" indent="-25146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Particularly useful for faint, extended targets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(e.g., comets)</a:t>
            </a:r>
          </a:p>
          <a:p>
            <a:pPr marL="251460" indent="-25146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 marL="251460" indent="-25146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NIRCam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imaging implementation in final stages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(work ongoing for other instrument modes)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6B181B3-C291-C28C-593B-92C9D6630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1754591"/>
            <a:ext cx="58735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C09CAFE-BE3E-F54D-8EBC-B94D43D27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4277448"/>
            <a:ext cx="5873578" cy="184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8DA4E7-DEC6-952E-AEFC-1C11FA357754}"/>
              </a:ext>
            </a:extLst>
          </p:cNvPr>
          <p:cNvSpPr txBox="1"/>
          <p:nvPr/>
        </p:nvSpPr>
        <p:spPr>
          <a:xfrm>
            <a:off x="738617" y="352425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3.6 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μ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501BD6-11EC-8D3B-7822-50E936F5B872}"/>
              </a:ext>
            </a:extLst>
          </p:cNvPr>
          <p:cNvSpPr txBox="1"/>
          <p:nvPr/>
        </p:nvSpPr>
        <p:spPr>
          <a:xfrm>
            <a:off x="2618210" y="353071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4.5 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μ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556F6D-01D5-8226-8AA5-32359845950D}"/>
              </a:ext>
            </a:extLst>
          </p:cNvPr>
          <p:cNvSpPr txBox="1"/>
          <p:nvPr/>
        </p:nvSpPr>
        <p:spPr>
          <a:xfrm>
            <a:off x="4161402" y="3553821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Difference (gas)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21A83F-7D40-8D5C-C4E8-52C77DD97B38}"/>
              </a:ext>
            </a:extLst>
          </p:cNvPr>
          <p:cNvSpPr txBox="1"/>
          <p:nvPr/>
        </p:nvSpPr>
        <p:spPr>
          <a:xfrm>
            <a:off x="38100" y="6107687"/>
            <a:ext cx="5934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Comet observation from Kelley et al. Spitzer Program ID 10164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83D874-9055-79A8-B8D4-C627C8552379}"/>
              </a:ext>
            </a:extLst>
          </p:cNvPr>
          <p:cNvSpPr txBox="1"/>
          <p:nvPr/>
        </p:nvSpPr>
        <p:spPr>
          <a:xfrm>
            <a:off x="1641200" y="1379519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Without shadow observations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E668A3-A983-4437-1A1C-60875DE31FCD}"/>
              </a:ext>
            </a:extLst>
          </p:cNvPr>
          <p:cNvSpPr txBox="1"/>
          <p:nvPr/>
        </p:nvSpPr>
        <p:spPr>
          <a:xfrm>
            <a:off x="1801499" y="3967257"/>
            <a:ext cx="2890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With shadow observations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52C613-968A-B1EF-1400-2E678137E807}"/>
              </a:ext>
            </a:extLst>
          </p:cNvPr>
          <p:cNvSpPr txBox="1"/>
          <p:nvPr/>
        </p:nvSpPr>
        <p:spPr>
          <a:xfrm>
            <a:off x="6096000" y="5486495"/>
            <a:ext cx="51035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Helvetica Light" panose="020B0403020202020204" pitchFamily="34" charset="0"/>
              </a:rPr>
              <a:t>Left: Example of shadow observations with Spitzer imaging of a comet. Top is the analysis without shadow observations; bottom is the analysis with shadow observations.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591036-F37A-B378-693B-A7722CCAFDFE}"/>
              </a:ext>
            </a:extLst>
          </p:cNvPr>
          <p:cNvSpPr txBox="1"/>
          <p:nvPr/>
        </p:nvSpPr>
        <p:spPr>
          <a:xfrm>
            <a:off x="0" y="6445206"/>
            <a:ext cx="11980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M. Boyer (STScI)</a:t>
            </a:r>
          </a:p>
        </p:txBody>
      </p:sp>
    </p:spTree>
    <p:extLst>
      <p:ext uri="{BB962C8B-B14F-4D97-AF65-F5344CB8AC3E}">
        <p14:creationId xmlns:p14="http://schemas.microsoft.com/office/powerpoint/2010/main" val="237531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91CE9-0EE3-9325-92D7-914E7693F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2E0A4-6193-6DC9-6F8D-597CD0A01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Capabilities in Cycle 4 and Beyond: </a:t>
            </a:r>
            <a:r>
              <a:rPr lang="en-US" dirty="0" err="1"/>
              <a:t>Multistripe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878800-9161-C36C-1076-D1A8534ADD73}"/>
              </a:ext>
            </a:extLst>
          </p:cNvPr>
          <p:cNvSpPr txBox="1"/>
          <p:nvPr/>
        </p:nvSpPr>
        <p:spPr>
          <a:xfrm>
            <a:off x="6197439" y="1210689"/>
            <a:ext cx="593223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Cycle 4 began rollout of new “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multistripe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” detector mode to near-IR instruments</a:t>
            </a:r>
          </a:p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Multistripe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–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substripe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reads &amp; packages disjoint regions into single frame </a:t>
            </a:r>
          </a:p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Multistripe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–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superstripe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shifts subarray location after each integration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maps a larger region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US" sz="1600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Multistripe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reads reference pixels at detector edge before science pixels in frame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Cycle 4: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NIRCam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Grism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Time Series enhancement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Cycle 5: NIRISS SOSS exoplanet enhancement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07950" algn="l"/>
              </a:tabLs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Cycle 6: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NIRSpec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prism exoplanet up next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            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NIRCam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Imaging up next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801E55-055E-3788-8F33-8BCA6ECEAE1E}"/>
              </a:ext>
            </a:extLst>
          </p:cNvPr>
          <p:cNvSpPr txBox="1"/>
          <p:nvPr/>
        </p:nvSpPr>
        <p:spPr>
          <a:xfrm>
            <a:off x="80671" y="3872567"/>
            <a:ext cx="583322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Helvetica" pitchFamily="2" charset="0"/>
              </a:rPr>
              <a:t>Multistripe-substripe</a:t>
            </a:r>
            <a:br>
              <a:rPr lang="en-US" dirty="0">
                <a:solidFill>
                  <a:srgbClr val="002060"/>
                </a:solidFill>
                <a:latin typeface="Helvetica" pitchFamily="2" charset="0"/>
              </a:rPr>
            </a:br>
            <a:br>
              <a:rPr lang="en-US" dirty="0">
                <a:solidFill>
                  <a:srgbClr val="002060"/>
                </a:solidFill>
                <a:latin typeface="Helvetica" pitchFamily="2" charset="0"/>
              </a:rPr>
            </a:br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Efficiently reads and packages disjoint spectra and reference pixels into a smaller single frame</a:t>
            </a:r>
          </a:p>
          <a:p>
            <a:pPr algn="ctr"/>
            <a:endParaRPr lang="en-US" dirty="0">
              <a:solidFill>
                <a:srgbClr val="002060"/>
              </a:solidFill>
              <a:latin typeface="Helvetica" pitchFamily="2" charset="0"/>
            </a:endParaRPr>
          </a:p>
          <a:p>
            <a:pPr algn="ctr"/>
            <a:r>
              <a:rPr lang="en-US" sz="1600" dirty="0">
                <a:solidFill>
                  <a:srgbClr val="002060"/>
                </a:solidFill>
                <a:latin typeface="Helvetica" pitchFamily="2" charset="0"/>
              </a:rPr>
              <a:t>Conceived by E. Bergeron (STScI)</a:t>
            </a:r>
          </a:p>
          <a:p>
            <a:pPr algn="ctr"/>
            <a:endParaRPr lang="en-US" sz="1600" dirty="0">
              <a:solidFill>
                <a:srgbClr val="002060"/>
              </a:solidFill>
              <a:latin typeface="Helvetica" pitchFamily="2" charset="0"/>
            </a:endParaRPr>
          </a:p>
          <a:p>
            <a:pPr algn="ctr"/>
            <a:r>
              <a:rPr lang="en-US" sz="1600" dirty="0">
                <a:solidFill>
                  <a:srgbClr val="002060"/>
                </a:solidFill>
                <a:latin typeface="Helvetica" pitchFamily="2" charset="0"/>
              </a:rPr>
              <a:t>Implemented for flight by NASA/GSFC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</a:rPr>
            </a:br>
            <a:br>
              <a:rPr lang="en-US" sz="1600" dirty="0">
                <a:solidFill>
                  <a:srgbClr val="002060"/>
                </a:solidFill>
                <a:latin typeface="Helvetica" pitchFamily="2" charset="0"/>
              </a:rPr>
            </a:br>
            <a:r>
              <a:rPr lang="en-US" sz="1600" dirty="0">
                <a:solidFill>
                  <a:srgbClr val="002060"/>
                </a:solidFill>
                <a:latin typeface="Helvetica" pitchFamily="2" charset="0"/>
              </a:rPr>
              <a:t>Valuable testing help from Karl </a:t>
            </a:r>
            <a:r>
              <a:rPr lang="en-US" sz="1600" dirty="0" err="1">
                <a:solidFill>
                  <a:srgbClr val="002060"/>
                </a:solidFill>
                <a:latin typeface="Helvetica" pitchFamily="2" charset="0"/>
              </a:rPr>
              <a:t>Misselt</a:t>
            </a:r>
            <a:br>
              <a:rPr lang="en-US" sz="1600" dirty="0">
                <a:solidFill>
                  <a:srgbClr val="002060"/>
                </a:solidFill>
                <a:latin typeface="Helvetica" pitchFamily="2" charset="0"/>
              </a:rPr>
            </a:br>
            <a:r>
              <a:rPr lang="en-US" sz="1600" dirty="0">
                <a:solidFill>
                  <a:srgbClr val="002060"/>
                </a:solidFill>
                <a:latin typeface="Helvetica" pitchFamily="2" charset="0"/>
              </a:rPr>
              <a:t>(Steward Obs., </a:t>
            </a:r>
            <a:r>
              <a:rPr lang="en-US" sz="1600" dirty="0" err="1">
                <a:solidFill>
                  <a:srgbClr val="002060"/>
                </a:solidFill>
                <a:latin typeface="Helvetica" pitchFamily="2" charset="0"/>
              </a:rPr>
              <a:t>NIRCam</a:t>
            </a:r>
            <a:r>
              <a:rPr lang="en-US" sz="1600" dirty="0">
                <a:solidFill>
                  <a:srgbClr val="002060"/>
                </a:solidFill>
                <a:latin typeface="Helvetica" pitchFamily="2" charset="0"/>
              </a:rPr>
              <a:t> team)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E081C9-5815-2E82-B18E-5F661DB2959E}"/>
              </a:ext>
            </a:extLst>
          </p:cNvPr>
          <p:cNvSpPr txBox="1"/>
          <p:nvPr/>
        </p:nvSpPr>
        <p:spPr>
          <a:xfrm>
            <a:off x="2923105" y="-12054"/>
            <a:ext cx="5224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Evolving Detector Operations via SIDECAR ASIC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2DC242-3D2C-73F3-1A8F-8D5C9FFA7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0689"/>
            <a:ext cx="5994563" cy="26481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4A50A8-2B3C-3F8E-C248-DC5043433A30}"/>
              </a:ext>
            </a:extLst>
          </p:cNvPr>
          <p:cNvSpPr txBox="1"/>
          <p:nvPr/>
        </p:nvSpPr>
        <p:spPr>
          <a:xfrm>
            <a:off x="4703692" y="3856606"/>
            <a:ext cx="1351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E. Bergeron (STScI)</a:t>
            </a:r>
          </a:p>
        </p:txBody>
      </p:sp>
    </p:spTree>
    <p:extLst>
      <p:ext uri="{BB962C8B-B14F-4D97-AF65-F5344CB8AC3E}">
        <p14:creationId xmlns:p14="http://schemas.microsoft.com/office/powerpoint/2010/main" val="385853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D8A3C-EA44-6C15-7E28-18125D352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BC33E-429B-1D3F-DA95-C2B26B75E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Cycle 4 Capability: </a:t>
            </a:r>
            <a:r>
              <a:rPr lang="en-US" dirty="0" err="1"/>
              <a:t>NIRCam</a:t>
            </a:r>
            <a:r>
              <a:rPr lang="en-US" dirty="0"/>
              <a:t> Shortwave </a:t>
            </a:r>
            <a:r>
              <a:rPr lang="en-US" dirty="0" err="1"/>
              <a:t>Grism</a:t>
            </a:r>
            <a:r>
              <a:rPr lang="en-US" dirty="0"/>
              <a:t> Time-Series Mode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3CCD21-53B5-554B-DF4C-C0777C484915}"/>
              </a:ext>
            </a:extLst>
          </p:cNvPr>
          <p:cNvSpPr txBox="1"/>
          <p:nvPr/>
        </p:nvSpPr>
        <p:spPr>
          <a:xfrm>
            <a:off x="6108875" y="1489846"/>
            <a:ext cx="5932234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Uses Dispersed Hartmann Sensor (DHS)* to obtain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short-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λ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(0.6 – 2.3 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μ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m) time-series observations (TSO) taken simultaneously with long-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λ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 (2.4 – 5 </a:t>
            </a:r>
            <a:r>
              <a:rPr lang="el-GR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μ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m) TSO</a:t>
            </a:r>
          </a:p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Broader wavelength coverage helps break exoplanet model degeneracies</a:t>
            </a:r>
          </a:p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Multi-stripe capability efficiently reads and packages disjoint spectral regions into single frame</a:t>
            </a:r>
          </a:p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Reduces frame time by skipping uninteresting pixels</a:t>
            </a:r>
          </a:p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Enables observations of brighter sources without saturation</a:t>
            </a:r>
          </a:p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Implementation underway to enable observations in the current cycle (Cycle 4)</a:t>
            </a:r>
          </a:p>
          <a:p>
            <a:pPr marL="251460" indent="-25146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>
              <a:spcAft>
                <a:spcPts val="600"/>
              </a:spcAft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>
              <a:spcAft>
                <a:spcPts val="600"/>
              </a:spcAft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Helvetica" pitchFamily="2" charset="0"/>
            </a:endParaRPr>
          </a:p>
          <a:p>
            <a:pPr>
              <a:spcAft>
                <a:spcPts val="600"/>
              </a:spcAft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*DHS used to phase mirrors during commissioning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E2233A6E-25BA-5F22-4B31-46B9E633A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" y="1351346"/>
            <a:ext cx="6100147" cy="322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FFB3E0-D076-680E-C3FB-857E93EF9298}"/>
              </a:ext>
            </a:extLst>
          </p:cNvPr>
          <p:cNvSpPr txBox="1"/>
          <p:nvPr/>
        </p:nvSpPr>
        <p:spPr>
          <a:xfrm>
            <a:off x="0" y="4811022"/>
            <a:ext cx="5833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Location of 10 DHS spectra on short-</a:t>
            </a:r>
            <a:r>
              <a:rPr lang="el-GR" dirty="0">
                <a:solidFill>
                  <a:srgbClr val="002060"/>
                </a:solidFill>
                <a:latin typeface="Helvetica" pitchFamily="2" charset="0"/>
              </a:rPr>
              <a:t>λ</a:t>
            </a:r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 detector (</a:t>
            </a:r>
            <a:r>
              <a:rPr lang="en-US" i="1" dirty="0">
                <a:solidFill>
                  <a:srgbClr val="002060"/>
                </a:solidFill>
                <a:latin typeface="Helvetica" pitchFamily="2" charset="0"/>
              </a:rPr>
              <a:t>left</a:t>
            </a:r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) taken simultaneously with long-</a:t>
            </a:r>
            <a:r>
              <a:rPr lang="el-GR" dirty="0">
                <a:solidFill>
                  <a:srgbClr val="002060"/>
                </a:solidFill>
                <a:latin typeface="Helvetica" pitchFamily="2" charset="0"/>
              </a:rPr>
              <a:t>λ</a:t>
            </a:r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 spectrum (</a:t>
            </a:r>
            <a:r>
              <a:rPr lang="en-US" i="1" dirty="0">
                <a:solidFill>
                  <a:srgbClr val="002060"/>
                </a:solidFill>
                <a:latin typeface="Helvetica" pitchFamily="2" charset="0"/>
              </a:rPr>
              <a:t>right</a:t>
            </a:r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)</a:t>
            </a:r>
          </a:p>
          <a:p>
            <a:pPr algn="ctr"/>
            <a:endParaRPr lang="en-US" dirty="0">
              <a:solidFill>
                <a:srgbClr val="002060"/>
              </a:solidFill>
              <a:latin typeface="Helvetica" pitchFamily="2" charset="0"/>
            </a:endParaRPr>
          </a:p>
          <a:p>
            <a:pPr algn="ctr"/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Short-</a:t>
            </a:r>
            <a:r>
              <a:rPr lang="el-GR" dirty="0">
                <a:solidFill>
                  <a:srgbClr val="002060"/>
                </a:solidFill>
                <a:latin typeface="Helvetica" pitchFamily="2" charset="0"/>
              </a:rPr>
              <a:t>λ</a:t>
            </a:r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 spectra can be read in separate subarrays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FC7F21-D79C-30A6-1272-513ABDB348B6}"/>
              </a:ext>
            </a:extLst>
          </p:cNvPr>
          <p:cNvSpPr txBox="1"/>
          <p:nvPr/>
        </p:nvSpPr>
        <p:spPr>
          <a:xfrm>
            <a:off x="2923105" y="-12054"/>
            <a:ext cx="5224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Evolving Detector Operations via SIDECAR ASIC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097B6B-B3B8-046C-23E9-29767C8E9CB7}"/>
              </a:ext>
            </a:extLst>
          </p:cNvPr>
          <p:cNvSpPr txBox="1"/>
          <p:nvPr/>
        </p:nvSpPr>
        <p:spPr>
          <a:xfrm>
            <a:off x="4885041" y="4449157"/>
            <a:ext cx="11980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M. Boyer (STScI)</a:t>
            </a:r>
          </a:p>
        </p:txBody>
      </p:sp>
    </p:spTree>
    <p:extLst>
      <p:ext uri="{BB962C8B-B14F-4D97-AF65-F5344CB8AC3E}">
        <p14:creationId xmlns:p14="http://schemas.microsoft.com/office/powerpoint/2010/main" val="93004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4B633-57BE-EDE4-7F99-98A65522B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D7EA3-E798-5763-8155-55110C894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“</a:t>
            </a:r>
            <a:r>
              <a:rPr lang="en-US" dirty="0" err="1"/>
              <a:t>Superstripe</a:t>
            </a:r>
            <a:r>
              <a:rPr lang="en-US" dirty="0"/>
              <a:t>” Detector Mode in Cycle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D3B93-6D21-875C-112C-BB77331A5B3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299" y="1394644"/>
            <a:ext cx="10448545" cy="2421672"/>
          </a:xfrm>
        </p:spPr>
        <p:txBody>
          <a:bodyPr/>
          <a:lstStyle/>
          <a:p>
            <a:pPr marL="274320" lvl="1" indent="-2743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Use with NIRISS Single-Object </a:t>
            </a:r>
            <a:r>
              <a:rPr lang="en-US" dirty="0" err="1">
                <a:latin typeface="Helvetica" pitchFamily="2" charset="0"/>
              </a:rPr>
              <a:t>Slitless</a:t>
            </a:r>
            <a:r>
              <a:rPr lang="en-US" dirty="0">
                <a:latin typeface="Helvetica" pitchFamily="2" charset="0"/>
              </a:rPr>
              <a:t> Spectroscopy (SOSS)</a:t>
            </a:r>
          </a:p>
          <a:p>
            <a:pPr marL="274320" lvl="1" indent="-2743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Helvetica" pitchFamily="2" charset="0"/>
              </a:rPr>
              <a:t>Superstripe</a:t>
            </a:r>
            <a:r>
              <a:rPr lang="en-US" dirty="0">
                <a:latin typeface="Helvetica" pitchFamily="2" charset="0"/>
              </a:rPr>
              <a:t> obtains complete integration for each stripe before shifting to next stripe</a:t>
            </a:r>
          </a:p>
          <a:p>
            <a:pPr marL="274320" lvl="1" indent="-2743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Smaller stripes have shorter frame times, enabling brighter targets without saturation</a:t>
            </a:r>
          </a:p>
          <a:p>
            <a:pPr marL="274320" lvl="1" indent="-2743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Dramatically improved bright limit at the expense of duty cycle:</a:t>
            </a:r>
            <a:br>
              <a:rPr lang="en-US" dirty="0">
                <a:latin typeface="Helvetica" pitchFamily="2" charset="0"/>
              </a:rPr>
            </a:br>
            <a:r>
              <a:rPr lang="en-US" dirty="0">
                <a:latin typeface="Helvetica" pitchFamily="2" charset="0"/>
              </a:rPr>
              <a:t>J ∼ 3.5 mag for smallest stripe size</a:t>
            </a:r>
          </a:p>
          <a:p>
            <a:pPr marL="274320" lvl="1" indent="-2743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i="1" dirty="0">
                <a:latin typeface="Helvetica Bold Oblique" pitchFamily="2" charset="0"/>
              </a:rPr>
              <a:t>Enables observations of exoplanets transiting bright stars (all known hosts)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154F7E-3440-FDF0-7878-F7DBA2114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99" y="3899876"/>
            <a:ext cx="11659402" cy="242167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C24976-07A5-6C77-CB62-2734820B4961}"/>
              </a:ext>
            </a:extLst>
          </p:cNvPr>
          <p:cNvSpPr/>
          <p:nvPr/>
        </p:nvSpPr>
        <p:spPr>
          <a:xfrm>
            <a:off x="358588" y="5231222"/>
            <a:ext cx="2832848" cy="493059"/>
          </a:xfrm>
          <a:prstGeom prst="rect">
            <a:avLst/>
          </a:prstGeom>
          <a:solidFill>
            <a:srgbClr val="C0000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1B628C-9DFB-0F0A-AA8F-497734B0DB66}"/>
              </a:ext>
            </a:extLst>
          </p:cNvPr>
          <p:cNvSpPr/>
          <p:nvPr/>
        </p:nvSpPr>
        <p:spPr>
          <a:xfrm>
            <a:off x="3249311" y="5231221"/>
            <a:ext cx="2832848" cy="493059"/>
          </a:xfrm>
          <a:prstGeom prst="rect">
            <a:avLst/>
          </a:prstGeom>
          <a:solidFill>
            <a:srgbClr val="C0000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9AC87E-F5A7-4D48-3483-CB8BE9D19FBE}"/>
              </a:ext>
            </a:extLst>
          </p:cNvPr>
          <p:cNvSpPr/>
          <p:nvPr/>
        </p:nvSpPr>
        <p:spPr>
          <a:xfrm>
            <a:off x="6130725" y="5231220"/>
            <a:ext cx="2832848" cy="493059"/>
          </a:xfrm>
          <a:prstGeom prst="rect">
            <a:avLst/>
          </a:prstGeom>
          <a:solidFill>
            <a:srgbClr val="C0000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9E94BD-9D3D-F01B-6CDF-F63E9AFF1178}"/>
              </a:ext>
            </a:extLst>
          </p:cNvPr>
          <p:cNvSpPr/>
          <p:nvPr/>
        </p:nvSpPr>
        <p:spPr>
          <a:xfrm>
            <a:off x="9010850" y="5231219"/>
            <a:ext cx="2832848" cy="493059"/>
          </a:xfrm>
          <a:prstGeom prst="rect">
            <a:avLst/>
          </a:prstGeom>
          <a:solidFill>
            <a:srgbClr val="C0000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06501A-F6A3-DD1C-A925-995BF3AB73C0}"/>
              </a:ext>
            </a:extLst>
          </p:cNvPr>
          <p:cNvSpPr txBox="1"/>
          <p:nvPr/>
        </p:nvSpPr>
        <p:spPr>
          <a:xfrm>
            <a:off x="2923105" y="-12054"/>
            <a:ext cx="5224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Evolving Detector Operations via SIDECAR ASIC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C6D419-29E4-F794-C343-C3D80F1F4B8C}"/>
              </a:ext>
            </a:extLst>
          </p:cNvPr>
          <p:cNvSpPr txBox="1"/>
          <p:nvPr/>
        </p:nvSpPr>
        <p:spPr>
          <a:xfrm>
            <a:off x="0" y="6488668"/>
            <a:ext cx="1438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P. </a:t>
            </a:r>
            <a:r>
              <a:rPr lang="en-US" sz="1200" dirty="0" err="1"/>
              <a:t>Goudfrooij</a:t>
            </a:r>
            <a:r>
              <a:rPr lang="en-US" sz="1200" dirty="0"/>
              <a:t> (STScI)</a:t>
            </a:r>
          </a:p>
        </p:txBody>
      </p:sp>
    </p:spTree>
    <p:extLst>
      <p:ext uri="{BB962C8B-B14F-4D97-AF65-F5344CB8AC3E}">
        <p14:creationId xmlns:p14="http://schemas.microsoft.com/office/powerpoint/2010/main" val="250256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E8E06-3DE4-9681-1C31-6C0FF2693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D4A16-BAEF-B282-E748-3B6B1851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Correction for 1/f Noise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84B5B-0C38-2E0B-C6A3-65B9BF986A0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501" y="1350039"/>
            <a:ext cx="8080719" cy="2965171"/>
          </a:xfrm>
        </p:spPr>
        <p:txBody>
          <a:bodyPr/>
          <a:lstStyle/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Helvetica Light" panose="020B0403020202020204" pitchFamily="34" charset="0"/>
              </a:rPr>
              <a:t>JWST’s near-IR detectors experience correlated noise</a:t>
            </a:r>
          </a:p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Helvetica Light" panose="020B0403020202020204" pitchFamily="34" charset="0"/>
              </a:rPr>
              <a:t>Obvious stripes in exposures in frames and groups of frames</a:t>
            </a:r>
          </a:p>
          <a:p>
            <a:pPr marL="742950" lvl="2" indent="-285750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Helvetica Light" panose="020B0403020202020204" pitchFamily="34" charset="0"/>
              </a:rPr>
              <a:t>Stripes are in fast-read direction</a:t>
            </a:r>
          </a:p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Helvetica Light" panose="020B0403020202020204" pitchFamily="34" charset="0"/>
              </a:rPr>
              <a:t>Calibration Pipeline Build 11.1 (Sep 2024) introduced optional step (</a:t>
            </a:r>
            <a:r>
              <a:rPr lang="en-US" sz="1800" dirty="0" err="1">
                <a:latin typeface="Helvetica Light" panose="020B0403020202020204" pitchFamily="34" charset="0"/>
              </a:rPr>
              <a:t>clean_flicker_noise</a:t>
            </a:r>
            <a:r>
              <a:rPr lang="en-US" sz="1800" dirty="0">
                <a:latin typeface="Helvetica Light" panose="020B0403020202020204" pitchFamily="34" charset="0"/>
              </a:rPr>
              <a:t>) to mitigate 1/f noise  </a:t>
            </a:r>
          </a:p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Helvetica Light" panose="020B0403020202020204" pitchFamily="34" charset="0"/>
              </a:rPr>
              <a:t>Build 12.0 (Aug 2025) improved the correction</a:t>
            </a:r>
          </a:p>
          <a:p>
            <a:pPr marL="742950" lvl="2" indent="-28575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Helvetica Light" panose="020B0403020202020204" pitchFamily="34" charset="0"/>
              </a:rPr>
              <a:t>B. Rauscher (NASA/GSFC) determined optimal reference pixel kernels</a:t>
            </a:r>
          </a:p>
          <a:p>
            <a:pPr marL="742950" lvl="2" indent="-28575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Helvetica Light" panose="020B0403020202020204" pitchFamily="34" charset="0"/>
              </a:rPr>
              <a:t>Correction does not depend upon scene</a:t>
            </a:r>
          </a:p>
          <a:p>
            <a:pPr marL="742950" lvl="2" indent="-28575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Helvetica Light" panose="020B0403020202020204" pitchFamily="34" charset="0"/>
              </a:rPr>
              <a:t>Correction is now the default for </a:t>
            </a:r>
            <a:r>
              <a:rPr lang="en-US" sz="1600" dirty="0" err="1">
                <a:latin typeface="Helvetica Light" panose="020B0403020202020204" pitchFamily="34" charset="0"/>
              </a:rPr>
              <a:t>NIRSpec</a:t>
            </a:r>
            <a:r>
              <a:rPr lang="en-US" sz="1600" dirty="0">
                <a:latin typeface="Helvetica Light" panose="020B0403020202020204" pitchFamily="34" charset="0"/>
              </a:rPr>
              <a:t> (non-IRS</a:t>
            </a:r>
            <a:r>
              <a:rPr lang="en-US" sz="1600" baseline="30000" dirty="0">
                <a:latin typeface="Helvetica Light" panose="020B0403020202020204" pitchFamily="34" charset="0"/>
              </a:rPr>
              <a:t>2</a:t>
            </a:r>
            <a:r>
              <a:rPr lang="en-US" sz="1600" dirty="0">
                <a:latin typeface="Helvetica Light" panose="020B0403020202020204" pitchFamily="34" charset="0"/>
              </a:rPr>
              <a:t>) and </a:t>
            </a:r>
            <a:r>
              <a:rPr lang="en-US" sz="1600" dirty="0" err="1">
                <a:latin typeface="Helvetica Light" panose="020B0403020202020204" pitchFamily="34" charset="0"/>
              </a:rPr>
              <a:t>NIRCam</a:t>
            </a:r>
            <a:endParaRPr lang="en-US" sz="1600" dirty="0">
              <a:latin typeface="Helvetica Light" panose="020B0403020202020204" pitchFamily="34" charset="0"/>
            </a:endParaRPr>
          </a:p>
          <a:p>
            <a:pPr marL="285750" lvl="1" indent="-285750">
              <a:spcBef>
                <a:spcPts val="0"/>
              </a:spcBef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1800" dirty="0">
                <a:latin typeface="Helvetica Light" panose="020B0403020202020204" pitchFamily="34" charset="0"/>
              </a:rPr>
              <a:t>Build 12.3 (May 2026) will provide 1/f correction for NIRISS SOSS (</a:t>
            </a:r>
            <a:r>
              <a:rPr lang="en-US" sz="1800" i="1" dirty="0">
                <a:latin typeface="Helvetica Light" panose="020B0403020202020204" pitchFamily="34" charset="0"/>
              </a:rPr>
              <a:t>right</a:t>
            </a:r>
            <a:r>
              <a:rPr lang="en-US" sz="1800" dirty="0">
                <a:latin typeface="Helvetica Light" panose="020B0403020202020204" pitchFamily="34" charset="0"/>
              </a:rPr>
              <a:t>)</a:t>
            </a:r>
          </a:p>
        </p:txBody>
      </p:sp>
      <p:pic>
        <p:nvPicPr>
          <p:cNvPr id="4" name="Content Placeholder 4" descr="A green and blue square&#10;&#10;AI-generated content may be incorrect.">
            <a:extLst>
              <a:ext uri="{FF2B5EF4-FFF2-40B4-BE49-F238E27FC236}">
                <a16:creationId xmlns:a16="http://schemas.microsoft.com/office/drawing/2014/main" id="{D1C3DF75-6C67-D3D0-8061-5B9CA3D77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45" y="4412984"/>
            <a:ext cx="2443498" cy="2443498"/>
          </a:xfrm>
          <a:prstGeom prst="rect">
            <a:avLst/>
          </a:prstGeom>
        </p:spPr>
      </p:pic>
      <p:pic>
        <p:nvPicPr>
          <p:cNvPr id="10" name="Picture 9" descr="A green and white speckled surface&#10;&#10;AI-generated content may be incorrect.">
            <a:extLst>
              <a:ext uri="{FF2B5EF4-FFF2-40B4-BE49-F238E27FC236}">
                <a16:creationId xmlns:a16="http://schemas.microsoft.com/office/drawing/2014/main" id="{54EEEC01-0E9B-612C-E473-CA02FAAF1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316" y="4418086"/>
            <a:ext cx="2464032" cy="24434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782F6A-38AC-8B79-7FDA-62172D8607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721" y="4412984"/>
            <a:ext cx="2443499" cy="244349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8BB4B46-721B-5211-8499-F6BB1C33ECDA}"/>
              </a:ext>
            </a:extLst>
          </p:cNvPr>
          <p:cNvSpPr txBox="1"/>
          <p:nvPr/>
        </p:nvSpPr>
        <p:spPr>
          <a:xfrm>
            <a:off x="8546472" y="941810"/>
            <a:ext cx="3777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NIRISS Single-Object </a:t>
            </a:r>
            <a:r>
              <a:rPr lang="en-US" sz="1600" dirty="0" err="1"/>
              <a:t>Slitless</a:t>
            </a:r>
            <a:r>
              <a:rPr lang="en-US" sz="1600" dirty="0"/>
              <a:t> Spectroscopy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E0874E-B88E-9FD9-B388-62ABF0980739}"/>
              </a:ext>
            </a:extLst>
          </p:cNvPr>
          <p:cNvSpPr txBox="1"/>
          <p:nvPr/>
        </p:nvSpPr>
        <p:spPr>
          <a:xfrm>
            <a:off x="3932491" y="0"/>
            <a:ext cx="4327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Improving Mitigation of Detector Artifacts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BE0311-5B30-5452-F4A0-6BF3F39F6E7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41" t="10965" r="7437" b="2869"/>
          <a:stretch>
            <a:fillRect/>
          </a:stretch>
        </p:blipFill>
        <p:spPr>
          <a:xfrm>
            <a:off x="8340556" y="4036459"/>
            <a:ext cx="3777019" cy="2678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C43E7-445E-E2F5-15D2-036A2957DE2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3" t="6302" r="7884" b="2161"/>
          <a:stretch>
            <a:fillRect/>
          </a:stretch>
        </p:blipFill>
        <p:spPr>
          <a:xfrm>
            <a:off x="8295290" y="1202372"/>
            <a:ext cx="3777020" cy="28456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364ACD-D967-3B00-D976-857843CC1F0E}"/>
              </a:ext>
            </a:extLst>
          </p:cNvPr>
          <p:cNvSpPr txBox="1"/>
          <p:nvPr/>
        </p:nvSpPr>
        <p:spPr>
          <a:xfrm>
            <a:off x="8827129" y="6603214"/>
            <a:ext cx="1244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R. Cooper (STScI)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9F0D34-60EC-D49D-D6D4-7010AFADE019}"/>
              </a:ext>
            </a:extLst>
          </p:cNvPr>
          <p:cNvSpPr txBox="1"/>
          <p:nvPr/>
        </p:nvSpPr>
        <p:spPr>
          <a:xfrm>
            <a:off x="-21874" y="6372381"/>
            <a:ext cx="596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D. Law</a:t>
            </a:r>
            <a:br>
              <a:rPr lang="en-US" sz="1200" dirty="0"/>
            </a:br>
            <a:r>
              <a:rPr lang="en-US" sz="1200" dirty="0"/>
              <a:t>(STScI)</a:t>
            </a:r>
          </a:p>
        </p:txBody>
      </p:sp>
    </p:spTree>
    <p:extLst>
      <p:ext uri="{BB962C8B-B14F-4D97-AF65-F5344CB8AC3E}">
        <p14:creationId xmlns:p14="http://schemas.microsoft.com/office/powerpoint/2010/main" val="50168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E705F-7409-DD6F-E7ED-116B4B26B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8403-D25A-961C-E6DB-5725BC56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Correction for Picture 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D4969-D89F-8B99-638C-96A90823EB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" y="3659880"/>
            <a:ext cx="6827518" cy="3166476"/>
          </a:xfrm>
        </p:spPr>
        <p:txBody>
          <a:bodyPr/>
          <a:lstStyle/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Small thermal transients in the </a:t>
            </a:r>
            <a:r>
              <a:rPr lang="en-US" dirty="0" err="1">
                <a:latin typeface="Helvetica" pitchFamily="2" charset="0"/>
              </a:rPr>
              <a:t>NIRSpec</a:t>
            </a:r>
            <a:r>
              <a:rPr lang="en-US" dirty="0">
                <a:latin typeface="Helvetica" pitchFamily="2" charset="0"/>
              </a:rPr>
              <a:t> detectors produce “picture frame” artifacts that bias the 1/f noise correction and the recovered fluxes</a:t>
            </a:r>
          </a:p>
          <a:p>
            <a:pPr marL="731520" lvl="2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Mostly due to switching IRS</a:t>
            </a:r>
            <a:r>
              <a:rPr lang="en-US" baseline="30000" dirty="0">
                <a:latin typeface="Helvetica" pitchFamily="2" charset="0"/>
              </a:rPr>
              <a:t>2</a:t>
            </a:r>
            <a:r>
              <a:rPr lang="en-US" dirty="0">
                <a:latin typeface="Helvetica" pitchFamily="2" charset="0"/>
              </a:rPr>
              <a:t> mode</a:t>
            </a:r>
          </a:p>
          <a:p>
            <a:pPr marL="731520" lvl="2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Smaller transients when starting new exposure</a:t>
            </a:r>
          </a:p>
          <a:p>
            <a:pPr marL="731520" lvl="2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Also, small random variations because detector cannot be controlled at the milli-Kelvin level </a:t>
            </a:r>
          </a:p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Helvetica" pitchFamily="2" charset="0"/>
            </a:endParaRPr>
          </a:p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Optional picture-frame correction coming in pipeline build 12.3 (May 2026)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A6E57B-B21C-9991-397D-B60DA034D2ED}"/>
              </a:ext>
            </a:extLst>
          </p:cNvPr>
          <p:cNvSpPr txBox="1"/>
          <p:nvPr/>
        </p:nvSpPr>
        <p:spPr>
          <a:xfrm>
            <a:off x="3932491" y="0"/>
            <a:ext cx="4327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Improving Mitigation of Detector Artifacts</a:t>
            </a:r>
          </a:p>
        </p:txBody>
      </p:sp>
      <p:pic>
        <p:nvPicPr>
          <p:cNvPr id="5" name="Content Placeholder 7" descr="A close-up of a green and blue square&#10;&#10;AI-generated content may be incorrect.">
            <a:extLst>
              <a:ext uri="{FF2B5EF4-FFF2-40B4-BE49-F238E27FC236}">
                <a16:creationId xmlns:a16="http://schemas.microsoft.com/office/drawing/2014/main" id="{72711FDB-8B33-6044-D3AF-A31B9DA75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4591" y="1580482"/>
            <a:ext cx="4991879" cy="49688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5DFC13-0AF9-991C-FAA5-A2765B805DC3}"/>
              </a:ext>
            </a:extLst>
          </p:cNvPr>
          <p:cNvSpPr txBox="1"/>
          <p:nvPr/>
        </p:nvSpPr>
        <p:spPr>
          <a:xfrm>
            <a:off x="5351181" y="2689669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signal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D45F5B-95CB-73EF-AD88-8F7C59DE9F30}"/>
              </a:ext>
            </a:extLst>
          </p:cNvPr>
          <p:cNvSpPr txBox="1"/>
          <p:nvPr/>
        </p:nvSpPr>
        <p:spPr>
          <a:xfrm>
            <a:off x="6361640" y="1041024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1/f noise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763547-80C9-B428-5565-C612D5FFB4CB}"/>
              </a:ext>
            </a:extLst>
          </p:cNvPr>
          <p:cNvSpPr txBox="1"/>
          <p:nvPr/>
        </p:nvSpPr>
        <p:spPr>
          <a:xfrm>
            <a:off x="6967400" y="6549357"/>
            <a:ext cx="10539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D. Law (STScI)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1CA13EA-79CC-7589-7187-4ED2CF8888E5}"/>
              </a:ext>
            </a:extLst>
          </p:cNvPr>
          <p:cNvCxnSpPr>
            <a:cxnSpLocks/>
          </p:cNvCxnSpPr>
          <p:nvPr/>
        </p:nvCxnSpPr>
        <p:spPr>
          <a:xfrm>
            <a:off x="6095999" y="2874335"/>
            <a:ext cx="731520" cy="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F8099E-2521-C249-7402-ED03D95563B9}"/>
              </a:ext>
            </a:extLst>
          </p:cNvPr>
          <p:cNvCxnSpPr>
            <a:cxnSpLocks/>
          </p:cNvCxnSpPr>
          <p:nvPr/>
        </p:nvCxnSpPr>
        <p:spPr>
          <a:xfrm>
            <a:off x="7482993" y="1097280"/>
            <a:ext cx="0" cy="31740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8BC1756-7807-3826-47BF-6155938DF851}"/>
              </a:ext>
            </a:extLst>
          </p:cNvPr>
          <p:cNvCxnSpPr>
            <a:cxnSpLocks/>
          </p:cNvCxnSpPr>
          <p:nvPr/>
        </p:nvCxnSpPr>
        <p:spPr>
          <a:xfrm>
            <a:off x="7691837" y="1097280"/>
            <a:ext cx="0" cy="31740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20A0D64-583B-53A6-ADC4-4B8C30688EBC}"/>
              </a:ext>
            </a:extLst>
          </p:cNvPr>
          <p:cNvCxnSpPr>
            <a:cxnSpLocks/>
          </p:cNvCxnSpPr>
          <p:nvPr/>
        </p:nvCxnSpPr>
        <p:spPr>
          <a:xfrm>
            <a:off x="7991605" y="1097280"/>
            <a:ext cx="0" cy="31740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CF54911-F303-2F04-E9B5-9A30E4449D31}"/>
              </a:ext>
            </a:extLst>
          </p:cNvPr>
          <p:cNvCxnSpPr>
            <a:cxnSpLocks/>
          </p:cNvCxnSpPr>
          <p:nvPr/>
        </p:nvCxnSpPr>
        <p:spPr>
          <a:xfrm>
            <a:off x="8215230" y="1097280"/>
            <a:ext cx="0" cy="31740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67DD564-DB66-9DC6-888D-9956E3047EE6}"/>
              </a:ext>
            </a:extLst>
          </p:cNvPr>
          <p:cNvCxnSpPr>
            <a:cxnSpLocks/>
          </p:cNvCxnSpPr>
          <p:nvPr/>
        </p:nvCxnSpPr>
        <p:spPr>
          <a:xfrm>
            <a:off x="8408682" y="1097280"/>
            <a:ext cx="0" cy="31740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5622A5F-1EAE-4AA0-9629-85A913EE6DE4}"/>
              </a:ext>
            </a:extLst>
          </p:cNvPr>
          <p:cNvCxnSpPr>
            <a:cxnSpLocks/>
          </p:cNvCxnSpPr>
          <p:nvPr/>
        </p:nvCxnSpPr>
        <p:spPr>
          <a:xfrm>
            <a:off x="8662682" y="1097280"/>
            <a:ext cx="0" cy="31740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18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1E7DC-3272-59A4-A664-3A3AD7EE0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0BDC7-103D-2F22-4F41-46AFD445E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Correction for Cosmic 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C193-D22F-ED63-55CB-7597A9FA7EA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154" y="4491604"/>
            <a:ext cx="10130828" cy="2108372"/>
          </a:xfrm>
        </p:spPr>
        <p:txBody>
          <a:bodyPr/>
          <a:lstStyle/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JWST can coadd frames into “groups” to fit within downlink bandwidth</a:t>
            </a:r>
          </a:p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Identification of saturation can be challenging in grouped readouts</a:t>
            </a:r>
          </a:p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Cosmic rays saturating in Group 2 can be distinct from simple saturation</a:t>
            </a:r>
          </a:p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Can be dominant type of bad pixel in extracted spectrum</a:t>
            </a:r>
          </a:p>
          <a:p>
            <a:pPr marL="274320" lvl="1" indent="-27432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Pipeline build 11.0 (June 2024) implemented saturation checks that accounted for group-averaging algorithms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3ED55F-E2B1-6510-A65A-24FB7E5D2AA8}"/>
              </a:ext>
            </a:extLst>
          </p:cNvPr>
          <p:cNvSpPr txBox="1"/>
          <p:nvPr/>
        </p:nvSpPr>
        <p:spPr>
          <a:xfrm>
            <a:off x="3932491" y="0"/>
            <a:ext cx="4327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Helvetica" pitchFamily="2" charset="0"/>
              </a:rPr>
              <a:t>Improving Mitigation of Detector Artifacts</a:t>
            </a:r>
          </a:p>
        </p:txBody>
      </p:sp>
      <p:pic>
        <p:nvPicPr>
          <p:cNvPr id="4" name="Content Placeholder 15">
            <a:extLst>
              <a:ext uri="{FF2B5EF4-FFF2-40B4-BE49-F238E27FC236}">
                <a16:creationId xmlns:a16="http://schemas.microsoft.com/office/drawing/2014/main" id="{A303B7CD-4A0C-1C7A-F704-5E4BBD437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47" y="1210689"/>
            <a:ext cx="10907390" cy="32722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811293-E102-0506-3D33-1706F68416FF}"/>
              </a:ext>
            </a:extLst>
          </p:cNvPr>
          <p:cNvSpPr txBox="1"/>
          <p:nvPr/>
        </p:nvSpPr>
        <p:spPr>
          <a:xfrm>
            <a:off x="9646355" y="4062703"/>
            <a:ext cx="1174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D. Law (STScI)</a:t>
            </a:r>
          </a:p>
        </p:txBody>
      </p:sp>
    </p:spTree>
    <p:extLst>
      <p:ext uri="{BB962C8B-B14F-4D97-AF65-F5344CB8AC3E}">
        <p14:creationId xmlns:p14="http://schemas.microsoft.com/office/powerpoint/2010/main" val="320576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6DFF6-90F5-ECFB-54C0-87DA480B4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417D4-5181-922C-745C-732BF2457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099" y="459802"/>
            <a:ext cx="2355925" cy="573548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solidFill>
                  <a:srgbClr val="002060"/>
                </a:solidFill>
                <a:latin typeface="Helvetica" pitchFamily="2" charset="0"/>
              </a:rPr>
              <a:t>Summary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971D4D-A882-7D54-1B5A-88CA25D3F07D}"/>
              </a:ext>
            </a:extLst>
          </p:cNvPr>
          <p:cNvSpPr txBox="1"/>
          <p:nvPr/>
        </p:nvSpPr>
        <p:spPr>
          <a:xfrm>
            <a:off x="5206342" y="28915"/>
            <a:ext cx="219843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Helvetica" pitchFamily="2" charset="0"/>
              </a:rPr>
              <a:t>NGC 6357</a:t>
            </a:r>
          </a:p>
          <a:p>
            <a:pPr algn="r"/>
            <a:r>
              <a:rPr lang="en-US" b="1" dirty="0">
                <a:latin typeface="Helvetica" pitchFamily="2" charset="0"/>
              </a:rPr>
              <a:t>Webb + Chandra</a:t>
            </a:r>
            <a:br>
              <a:rPr lang="en-US" b="1" dirty="0">
                <a:latin typeface="Helvetica" pitchFamily="2" charset="0"/>
              </a:rPr>
            </a:br>
            <a:r>
              <a:rPr lang="en-US" sz="1400" dirty="0">
                <a:latin typeface="Helvetica" pitchFamily="2" charset="0"/>
              </a:rPr>
              <a:t>(</a:t>
            </a:r>
            <a:r>
              <a:rPr lang="en-US" sz="1400" dirty="0" err="1">
                <a:latin typeface="Helvetica" pitchFamily="2" charset="0"/>
              </a:rPr>
              <a:t>nasa.gov</a:t>
            </a:r>
            <a:r>
              <a:rPr lang="en-US" sz="1400" dirty="0">
                <a:latin typeface="Helvetica" pitchFamily="2" charset="0"/>
              </a:rPr>
              <a:t> press release)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A328A8-76D6-B51E-4F80-05A769F931CA}"/>
              </a:ext>
            </a:extLst>
          </p:cNvPr>
          <p:cNvSpPr txBox="1"/>
          <p:nvPr/>
        </p:nvSpPr>
        <p:spPr>
          <a:xfrm>
            <a:off x="0" y="1543040"/>
            <a:ext cx="4305782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Science impact is accelerating</a:t>
            </a:r>
            <a:endParaRPr lang="en-US" sz="1400" dirty="0">
              <a:solidFill>
                <a:srgbClr val="002060"/>
              </a:solidFill>
              <a:latin typeface="Helvetica Light" panose="020B0403020202020204" pitchFamily="34" charset="0"/>
              <a:cs typeface="Calibri" panose="020F050202020403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Demand is accelerating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Performance exceeds expectations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Detector operations and calibration are evolving &amp; improving</a:t>
            </a:r>
          </a:p>
        </p:txBody>
      </p:sp>
      <p:pic>
        <p:nvPicPr>
          <p:cNvPr id="7" name="Picture 6" descr="A nebula in space with stars&#10;&#10;AI-generated content may be incorrect.">
            <a:extLst>
              <a:ext uri="{FF2B5EF4-FFF2-40B4-BE49-F238E27FC236}">
                <a16:creationId xmlns:a16="http://schemas.microsoft.com/office/drawing/2014/main" id="{93268704-8B82-AEBF-F7F4-7C09C8D52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4780" y="0"/>
            <a:ext cx="4762500" cy="6502400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8CFA29E-9779-875A-4220-D26D60F967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0145261"/>
              </p:ext>
            </p:extLst>
          </p:nvPr>
        </p:nvGraphicFramePr>
        <p:xfrm>
          <a:off x="4141391" y="987211"/>
          <a:ext cx="2974694" cy="2709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576882D-41F0-E41A-948C-FC80A8542F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0436766"/>
              </p:ext>
            </p:extLst>
          </p:nvPr>
        </p:nvGraphicFramePr>
        <p:xfrm>
          <a:off x="3903513" y="3960292"/>
          <a:ext cx="3450451" cy="2709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9238E31-1F4C-DF7F-0620-82F9FFB244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5380224"/>
              </p:ext>
            </p:extLst>
          </p:nvPr>
        </p:nvGraphicFramePr>
        <p:xfrm>
          <a:off x="240202" y="3960293"/>
          <a:ext cx="3309822" cy="2709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94153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E57D0-438F-781E-56C9-02BA5E4BC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099" y="459802"/>
            <a:ext cx="2355925" cy="573548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solidFill>
                  <a:srgbClr val="002060"/>
                </a:solidFill>
                <a:latin typeface="Helvetica" pitchFamily="2" charset="0"/>
              </a:rPr>
              <a:t>Summary</a:t>
            </a:r>
          </a:p>
        </p:txBody>
      </p:sp>
      <p:pic>
        <p:nvPicPr>
          <p:cNvPr id="3" name="Picture 2" descr="Stars in the sky with a triangle&#10;&#10;AI-generated content may be incorrect.">
            <a:extLst>
              <a:ext uri="{FF2B5EF4-FFF2-40B4-BE49-F238E27FC236}">
                <a16:creationId xmlns:a16="http://schemas.microsoft.com/office/drawing/2014/main" id="{856A03DA-418B-161C-48DE-58BE096D41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981"/>
          <a:stretch>
            <a:fillRect/>
          </a:stretch>
        </p:blipFill>
        <p:spPr>
          <a:xfrm>
            <a:off x="6822141" y="0"/>
            <a:ext cx="5369859" cy="2656336"/>
          </a:xfrm>
          <a:prstGeom prst="rect">
            <a:avLst/>
          </a:prstGeom>
          <a:ln w="38100"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6B1BDF-0A73-5C3B-3523-EEFC3A98D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3129" y="2780106"/>
            <a:ext cx="4834151" cy="3367610"/>
          </a:xfrm>
          <a:prstGeom prst="rect">
            <a:avLst/>
          </a:prstGeom>
          <a:ln w="38100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C5EFE8-CAEC-978E-E795-8DFD97CC5782}"/>
              </a:ext>
            </a:extLst>
          </p:cNvPr>
          <p:cNvSpPr txBox="1"/>
          <p:nvPr/>
        </p:nvSpPr>
        <p:spPr>
          <a:xfrm>
            <a:off x="4903694" y="6201505"/>
            <a:ext cx="729278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Helvetica" pitchFamily="2" charset="0"/>
              </a:rPr>
              <a:t>A Cosmic Miracle: A Remarkably Luminous Galaxy at</a:t>
            </a:r>
            <a:br>
              <a:rPr lang="en-US" b="1" dirty="0">
                <a:latin typeface="Helvetica" pitchFamily="2" charset="0"/>
              </a:rPr>
            </a:br>
            <a:r>
              <a:rPr lang="en-US" b="1" dirty="0" err="1">
                <a:latin typeface="Helvetica" pitchFamily="2" charset="0"/>
              </a:rPr>
              <a:t>z</a:t>
            </a:r>
            <a:r>
              <a:rPr lang="en-US" b="1" baseline="-25000" dirty="0" err="1">
                <a:latin typeface="Helvetica" pitchFamily="2" charset="0"/>
              </a:rPr>
              <a:t>spec</a:t>
            </a:r>
            <a:r>
              <a:rPr lang="en-US" b="1" dirty="0">
                <a:latin typeface="Helvetica" pitchFamily="2" charset="0"/>
              </a:rPr>
              <a:t> = 14.44 Confirmed with JWST   </a:t>
            </a:r>
            <a:r>
              <a:rPr lang="en-US" sz="1000" b="1" dirty="0">
                <a:latin typeface="Helvetica" pitchFamily="2" charset="0"/>
              </a:rPr>
              <a:t> </a:t>
            </a:r>
            <a:r>
              <a:rPr lang="en-US" sz="1400" dirty="0">
                <a:latin typeface="Helvetica" pitchFamily="2" charset="0"/>
              </a:rPr>
              <a:t>(Naidu+2026, OJA; arXiv:2505.11263)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A5D5FA-A96F-7955-5F38-0F471FCA1261}"/>
              </a:ext>
            </a:extLst>
          </p:cNvPr>
          <p:cNvSpPr txBox="1"/>
          <p:nvPr/>
        </p:nvSpPr>
        <p:spPr>
          <a:xfrm>
            <a:off x="7577372" y="-10579"/>
            <a:ext cx="4614628" cy="861774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Helvetica" pitchFamily="2" charset="0"/>
              </a:rPr>
              <a:t>Webb Pushes Boundaries of Observable Universe Closer to Big Bang</a:t>
            </a:r>
            <a:br>
              <a:rPr lang="en-US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en-US" sz="1400" dirty="0">
                <a:solidFill>
                  <a:schemeClr val="bg1"/>
                </a:solidFill>
                <a:latin typeface="Helvetica" pitchFamily="2" charset="0"/>
              </a:rPr>
              <a:t>(NASA and ESA press releases 28-Jan-2026)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DD9351-F335-4A97-3257-A3FDA436EC00}"/>
              </a:ext>
            </a:extLst>
          </p:cNvPr>
          <p:cNvSpPr txBox="1"/>
          <p:nvPr/>
        </p:nvSpPr>
        <p:spPr>
          <a:xfrm>
            <a:off x="24720" y="1422943"/>
            <a:ext cx="7763436" cy="543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Spectacular science across all of astronomy</a:t>
            </a:r>
          </a:p>
          <a:p>
            <a:pPr marL="37719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1,025+ refereed papers published in 2025 (2,200+ since launch)</a:t>
            </a:r>
          </a:p>
          <a:p>
            <a:pPr marL="37719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Significant time going into high-</a:t>
            </a:r>
            <a:r>
              <a:rPr lang="en-US" sz="1600" i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z</a:t>
            </a: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(~25%) and exoplanets (~30%)</a:t>
            </a:r>
          </a:p>
          <a:p>
            <a:pPr marL="834390" lvl="2" indent="-285750"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400" b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Rocky Worlds</a:t>
            </a: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Director’s Discretionary Time program spending</a:t>
            </a:r>
            <a:b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500 hours Webb and 250 orbits Hubble searching for atmospheres</a:t>
            </a:r>
            <a:b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</a:b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on rocky exoplanets in M-dwarf systems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Webb demand continues to break records</a:t>
            </a:r>
          </a:p>
          <a:p>
            <a:pPr marL="37719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Record-breaking 2900+ proposals for Cycle 5</a:t>
            </a:r>
          </a:p>
          <a:p>
            <a:pPr marL="37719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Oversubscription of ~13:1</a:t>
            </a:r>
          </a:p>
          <a:p>
            <a:pPr marL="377190" lvl="1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Good response to new capabilities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We are still early in the life of this incredible mission</a:t>
            </a:r>
          </a:p>
          <a:p>
            <a:pPr marL="37719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Expecting 20+ years of science operations</a:t>
            </a:r>
          </a:p>
          <a:p>
            <a:pPr marL="37719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Observatory and instruments are all performing far better than expectations</a:t>
            </a:r>
          </a:p>
          <a:p>
            <a:pPr marL="37719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JWST will be the most complex and capable observatory for years to come</a:t>
            </a:r>
          </a:p>
          <a:p>
            <a:pPr marL="37719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Capabilities, demand, and scientific output growing every year</a:t>
            </a:r>
          </a:p>
          <a:p>
            <a:pPr marL="37719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Detector operations and calibration have been</a:t>
            </a:r>
            <a:b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</a:b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steadily evolving and improving</a:t>
            </a:r>
          </a:p>
        </p:txBody>
      </p:sp>
    </p:spTree>
    <p:extLst>
      <p:ext uri="{BB962C8B-B14F-4D97-AF65-F5344CB8AC3E}">
        <p14:creationId xmlns:p14="http://schemas.microsoft.com/office/powerpoint/2010/main" val="398678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FAC24-BB59-3DCF-92B0-1245593FD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paper with different colored squares&#10;&#10;AI-generated content may be incorrect.">
            <a:extLst>
              <a:ext uri="{FF2B5EF4-FFF2-40B4-BE49-F238E27FC236}">
                <a16:creationId xmlns:a16="http://schemas.microsoft.com/office/drawing/2014/main" id="{52A788A3-88D7-61B6-1245-D8AA7822EED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6803" y="1033350"/>
            <a:ext cx="11395802" cy="56979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FD07AFE-C1E3-F50B-0622-981F774DCFC3}"/>
              </a:ext>
            </a:extLst>
          </p:cNvPr>
          <p:cNvSpPr/>
          <p:nvPr/>
        </p:nvSpPr>
        <p:spPr>
          <a:xfrm rot="2523268">
            <a:off x="1105177" y="1379972"/>
            <a:ext cx="1737360" cy="1737360"/>
          </a:xfrm>
          <a:prstGeom prst="rect">
            <a:avLst/>
          </a:prstGeom>
          <a:solidFill>
            <a:schemeClr val="accent6">
              <a:alpha val="10000"/>
            </a:schemeClr>
          </a:solidFill>
          <a:ln>
            <a:solidFill>
              <a:schemeClr val="accent1">
                <a:shade val="15000"/>
                <a:alpha val="24511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5A6C91-B75D-4554-892B-95718887157C}"/>
              </a:ext>
            </a:extLst>
          </p:cNvPr>
          <p:cNvSpPr/>
          <p:nvPr/>
        </p:nvSpPr>
        <p:spPr>
          <a:xfrm rot="2523268">
            <a:off x="2427224" y="2568849"/>
            <a:ext cx="1737360" cy="1737360"/>
          </a:xfrm>
          <a:prstGeom prst="rect">
            <a:avLst/>
          </a:prstGeom>
          <a:solidFill>
            <a:schemeClr val="accent6">
              <a:alpha val="10000"/>
            </a:schemeClr>
          </a:solidFill>
          <a:ln>
            <a:solidFill>
              <a:schemeClr val="accent1">
                <a:shade val="15000"/>
                <a:alpha val="24511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F4DF7B-43B6-BB2C-FABB-34CF3FE9F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099" y="459802"/>
            <a:ext cx="2355925" cy="573548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solidFill>
                  <a:srgbClr val="002060"/>
                </a:solidFill>
                <a:latin typeface="Helvetica" pitchFamily="2" charset="0"/>
              </a:rPr>
              <a:t>JWST’s 18 Detectors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828A15-C095-99E5-07E2-3E0C70F571C1}"/>
              </a:ext>
            </a:extLst>
          </p:cNvPr>
          <p:cNvSpPr txBox="1"/>
          <p:nvPr/>
        </p:nvSpPr>
        <p:spPr>
          <a:xfrm>
            <a:off x="6096000" y="3954851"/>
            <a:ext cx="2061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" pitchFamily="2" charset="0"/>
              </a:rPr>
              <a:t>8 short-</a:t>
            </a:r>
            <a:r>
              <a:rPr lang="el-GR" sz="1400" dirty="0">
                <a:latin typeface="Helvetica" pitchFamily="2" charset="0"/>
              </a:rPr>
              <a:t>λ</a:t>
            </a:r>
            <a:r>
              <a:rPr lang="en-US" sz="1400" dirty="0">
                <a:latin typeface="Helvetica" pitchFamily="2" charset="0"/>
              </a:rPr>
              <a:t> (0.6 – 2.3 </a:t>
            </a:r>
            <a:r>
              <a:rPr lang="el-GR" sz="1400" dirty="0">
                <a:latin typeface="Helvetica" pitchFamily="2" charset="0"/>
              </a:rPr>
              <a:t>μ</a:t>
            </a:r>
            <a:r>
              <a:rPr lang="en-US" sz="1400" dirty="0">
                <a:latin typeface="Helvetica" pitchFamily="2" charset="0"/>
              </a:rPr>
              <a:t>m)</a:t>
            </a:r>
            <a:br>
              <a:rPr lang="en-US" sz="1400" dirty="0">
                <a:latin typeface="Helvetica" pitchFamily="2" charset="0"/>
              </a:rPr>
            </a:br>
            <a:r>
              <a:rPr lang="en-US" sz="1400" dirty="0">
                <a:latin typeface="Helvetica" pitchFamily="2" charset="0"/>
              </a:rPr>
              <a:t>2 long-</a:t>
            </a:r>
            <a:r>
              <a:rPr lang="el-GR" sz="1400" dirty="0">
                <a:latin typeface="Helvetica" pitchFamily="2" charset="0"/>
              </a:rPr>
              <a:t>λ</a:t>
            </a:r>
            <a:r>
              <a:rPr lang="en-US" sz="1400" dirty="0">
                <a:latin typeface="Helvetica" pitchFamily="2" charset="0"/>
              </a:rPr>
              <a:t> (2.4 – 5 </a:t>
            </a:r>
            <a:r>
              <a:rPr lang="el-GR" sz="1400" dirty="0">
                <a:latin typeface="Helvetica" pitchFamily="2" charset="0"/>
              </a:rPr>
              <a:t>μ</a:t>
            </a:r>
            <a:r>
              <a:rPr lang="en-US" sz="1400" dirty="0">
                <a:latin typeface="Helvetica" pitchFamily="2" charset="0"/>
              </a:rPr>
              <a:t>m)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D3BD58-5B69-720B-F329-C907BD733C7E}"/>
              </a:ext>
            </a:extLst>
          </p:cNvPr>
          <p:cNvSpPr txBox="1"/>
          <p:nvPr/>
        </p:nvSpPr>
        <p:spPr>
          <a:xfrm>
            <a:off x="6137522" y="5831"/>
            <a:ext cx="6054478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latin typeface="Helvetica" pitchFamily="2" charset="0"/>
              </a:rPr>
              <a:t>Near-IR: 15 detectors (Teledyne HgCdTe H2RG 2048x2048),</a:t>
            </a:r>
            <a:br>
              <a:rPr lang="en-US" sz="1600" dirty="0">
                <a:latin typeface="Helvetica" pitchFamily="2" charset="0"/>
              </a:rPr>
            </a:br>
            <a:r>
              <a:rPr lang="en-US" sz="1600" dirty="0">
                <a:latin typeface="Helvetica" pitchFamily="2" charset="0"/>
              </a:rPr>
              <a:t>                each controlled via dedicated SIDECAR ASIC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latin typeface="Helvetica" pitchFamily="2" charset="0"/>
              </a:rPr>
              <a:t>Mid-IR: 3 detectors (Raytheon Vision Systems </a:t>
            </a:r>
            <a:r>
              <a:rPr lang="en-US" sz="1600" dirty="0" err="1">
                <a:latin typeface="Helvetica" pitchFamily="2" charset="0"/>
              </a:rPr>
              <a:t>Si:As</a:t>
            </a:r>
            <a:r>
              <a:rPr lang="en-US" sz="1600" dirty="0">
                <a:latin typeface="Helvetica" pitchFamily="2" charset="0"/>
              </a:rPr>
              <a:t> 1024x1024)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AA9B96-FC81-9C56-095B-56DBCA265320}"/>
              </a:ext>
            </a:extLst>
          </p:cNvPr>
          <p:cNvSpPr txBox="1"/>
          <p:nvPr/>
        </p:nvSpPr>
        <p:spPr>
          <a:xfrm>
            <a:off x="4023777" y="5945578"/>
            <a:ext cx="1470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" pitchFamily="2" charset="0"/>
              </a:rPr>
              <a:t>2 @ 0.6 – 5 </a:t>
            </a:r>
            <a:r>
              <a:rPr lang="el-GR" sz="1400" dirty="0">
                <a:latin typeface="Helvetica" pitchFamily="2" charset="0"/>
              </a:rPr>
              <a:t>μ</a:t>
            </a:r>
            <a:r>
              <a:rPr lang="en-US" sz="1400" dirty="0">
                <a:latin typeface="Helvetica" pitchFamily="2" charset="0"/>
              </a:rPr>
              <a:t>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21B89B-769C-747D-1310-F6FB9A7741A9}"/>
              </a:ext>
            </a:extLst>
          </p:cNvPr>
          <p:cNvSpPr txBox="1"/>
          <p:nvPr/>
        </p:nvSpPr>
        <p:spPr>
          <a:xfrm>
            <a:off x="7493298" y="5964918"/>
            <a:ext cx="1470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" pitchFamily="2" charset="0"/>
              </a:rPr>
              <a:t>1 @ 0.6 – 5 </a:t>
            </a:r>
            <a:r>
              <a:rPr lang="el-GR" sz="1400" dirty="0">
                <a:latin typeface="Helvetica" pitchFamily="2" charset="0"/>
              </a:rPr>
              <a:t>μ</a:t>
            </a:r>
            <a:r>
              <a:rPr lang="en-US" sz="1400" dirty="0">
                <a:latin typeface="Helvetica" pitchFamily="2" charset="0"/>
              </a:rPr>
              <a:t>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B3ED39-6C7E-5371-8A33-D87FC28C7C8B}"/>
              </a:ext>
            </a:extLst>
          </p:cNvPr>
          <p:cNvSpPr txBox="1"/>
          <p:nvPr/>
        </p:nvSpPr>
        <p:spPr>
          <a:xfrm>
            <a:off x="1744350" y="4458100"/>
            <a:ext cx="14702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" pitchFamily="2" charset="0"/>
              </a:rPr>
              <a:t>2 @ 0.6 – 5 </a:t>
            </a:r>
            <a:r>
              <a:rPr lang="el-GR" sz="1400" dirty="0">
                <a:latin typeface="Helvetica" pitchFamily="2" charset="0"/>
              </a:rPr>
              <a:t>μ</a:t>
            </a:r>
            <a:r>
              <a:rPr lang="en-US" sz="1400" dirty="0">
                <a:latin typeface="Helvetica" pitchFamily="2" charset="0"/>
              </a:rPr>
              <a:t>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9622FF-0C97-2727-743F-EFF3B216D591}"/>
              </a:ext>
            </a:extLst>
          </p:cNvPr>
          <p:cNvSpPr txBox="1"/>
          <p:nvPr/>
        </p:nvSpPr>
        <p:spPr>
          <a:xfrm>
            <a:off x="8660366" y="3157813"/>
            <a:ext cx="2361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" pitchFamily="2" charset="0"/>
              </a:rPr>
              <a:t>1 imaging (5 – 28 </a:t>
            </a:r>
            <a:r>
              <a:rPr lang="el-GR" sz="1400" dirty="0">
                <a:latin typeface="Helvetica" pitchFamily="2" charset="0"/>
              </a:rPr>
              <a:t>μ</a:t>
            </a:r>
            <a:r>
              <a:rPr lang="en-US" sz="1400" dirty="0">
                <a:latin typeface="Helvetica" pitchFamily="2" charset="0"/>
              </a:rPr>
              <a:t>m)</a:t>
            </a:r>
            <a:br>
              <a:rPr lang="en-US" sz="1400" dirty="0">
                <a:latin typeface="Helvetica" pitchFamily="2" charset="0"/>
              </a:rPr>
            </a:br>
            <a:r>
              <a:rPr lang="en-US" sz="1400" dirty="0">
                <a:latin typeface="Helvetica" pitchFamily="2" charset="0"/>
              </a:rPr>
              <a:t>2 spectroscopy (5 – 28 </a:t>
            </a:r>
            <a:r>
              <a:rPr lang="el-GR" sz="1400" dirty="0">
                <a:latin typeface="Helvetica" pitchFamily="2" charset="0"/>
              </a:rPr>
              <a:t>μ</a:t>
            </a:r>
            <a:r>
              <a:rPr lang="en-US" sz="1400" dirty="0">
                <a:latin typeface="Helvetica" pitchFamily="2" charset="0"/>
              </a:rPr>
              <a:t>m)</a:t>
            </a:r>
          </a:p>
        </p:txBody>
      </p:sp>
    </p:spTree>
    <p:extLst>
      <p:ext uri="{BB962C8B-B14F-4D97-AF65-F5344CB8AC3E}">
        <p14:creationId xmlns:p14="http://schemas.microsoft.com/office/powerpoint/2010/main" val="359073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4AC0748-D87B-7C50-6A6A-AD80205D5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FAF78-E909-ADE1-EE41-8A1B8AE23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098" y="581057"/>
            <a:ext cx="10406590" cy="418335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Enabling Transformative Science Across the Entire Field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834E22-F418-C947-87E9-562DD3EE9101}"/>
              </a:ext>
            </a:extLst>
          </p:cNvPr>
          <p:cNvSpPr txBox="1"/>
          <p:nvPr/>
        </p:nvSpPr>
        <p:spPr>
          <a:xfrm>
            <a:off x="6675930" y="5996226"/>
            <a:ext cx="51384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An X-ray-emitting </a:t>
            </a:r>
            <a:r>
              <a:rPr lang="en-US" b="1" dirty="0" err="1"/>
              <a:t>protocluster</a:t>
            </a:r>
            <a:r>
              <a:rPr lang="en-US" b="1" dirty="0"/>
              <a:t> at </a:t>
            </a:r>
            <a:r>
              <a:rPr lang="en-US" b="1" i="1" dirty="0"/>
              <a:t>z</a:t>
            </a:r>
            <a:r>
              <a:rPr lang="en-US" b="1" dirty="0"/>
              <a:t> ≈ 5.7 reveals rapid structure growth</a:t>
            </a:r>
            <a:br>
              <a:rPr lang="en-US" sz="1000" b="1" dirty="0"/>
            </a:b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Bogdán+2026 (Nature, 649, 1134)</a:t>
            </a:r>
          </a:p>
        </p:txBody>
      </p:sp>
      <p:pic>
        <p:nvPicPr>
          <p:cNvPr id="16" name="Picture 15" descr="A collage of images of stars and galaxies&#10;&#10;AI-generated content may be incorrect.">
            <a:extLst>
              <a:ext uri="{FF2B5EF4-FFF2-40B4-BE49-F238E27FC236}">
                <a16:creationId xmlns:a16="http://schemas.microsoft.com/office/drawing/2014/main" id="{10961A1B-7516-7D19-368E-5B7ED9B4F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598" y="1537487"/>
            <a:ext cx="5153090" cy="4491107"/>
          </a:xfrm>
          <a:prstGeom prst="rect">
            <a:avLst/>
          </a:prstGeom>
          <a:ln w="38100"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ED70670-806A-9B31-6A66-79974AB63CC6}"/>
              </a:ext>
            </a:extLst>
          </p:cNvPr>
          <p:cNvSpPr txBox="1"/>
          <p:nvPr/>
        </p:nvSpPr>
        <p:spPr>
          <a:xfrm>
            <a:off x="600514" y="5996226"/>
            <a:ext cx="498838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NASA Telescopes Spot Surprisingly Mature Cluster in Early Universe</a:t>
            </a:r>
            <a:br>
              <a:rPr lang="en-US" sz="1000" b="1" dirty="0"/>
            </a:b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press release at </a:t>
            </a:r>
            <a:r>
              <a:rPr lang="en-US" sz="1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nasa.gov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(28-Jan-2026)</a:t>
            </a:r>
          </a:p>
        </p:txBody>
      </p:sp>
      <p:pic>
        <p:nvPicPr>
          <p:cNvPr id="32" name="Picture 31" descr="Stars and lights in space&#10;&#10;AI-generated content may be incorrect.">
            <a:extLst>
              <a:ext uri="{FF2B5EF4-FFF2-40B4-BE49-F238E27FC236}">
                <a16:creationId xmlns:a16="http://schemas.microsoft.com/office/drawing/2014/main" id="{08EBB705-9DFA-E7D8-E188-5A99A7A264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496" r="15519"/>
          <a:stretch>
            <a:fillRect/>
          </a:stretch>
        </p:blipFill>
        <p:spPr>
          <a:xfrm>
            <a:off x="591312" y="1648527"/>
            <a:ext cx="5284099" cy="437197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FD1D76A-3397-74F1-0F4D-1B1D42A71B62}"/>
              </a:ext>
            </a:extLst>
          </p:cNvPr>
          <p:cNvSpPr txBox="1"/>
          <p:nvPr/>
        </p:nvSpPr>
        <p:spPr>
          <a:xfrm>
            <a:off x="1908047" y="1062349"/>
            <a:ext cx="8978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Webb is revealing the rapid evolution of the early universe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564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760BC-98F6-E765-4877-1F14C7BC4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EE27D-3CB8-BD00-2E26-5B48D7AFF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098" y="581057"/>
            <a:ext cx="10406590" cy="418335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Enabling Transformative Science Across the Entire Field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A2778-DB2B-A426-BB03-B661E6B3491C}"/>
              </a:ext>
            </a:extLst>
          </p:cNvPr>
          <p:cNvSpPr txBox="1"/>
          <p:nvPr/>
        </p:nvSpPr>
        <p:spPr>
          <a:xfrm>
            <a:off x="-112475" y="5996226"/>
            <a:ext cx="521691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" pitchFamily="2" charset="0"/>
              </a:rPr>
              <a:t>The composite spectrum of little red dots from a standard inner disk and an unstable outer disk</a:t>
            </a:r>
            <a:br>
              <a:rPr lang="en-US" sz="1000" dirty="0">
                <a:latin typeface="Helvetica" pitchFamily="2" charset="0"/>
              </a:rPr>
            </a:b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Zhang+2026 (Nature Astronomy, in press)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12F8667-7DF1-F358-2A4C-15B5A57C10F5}"/>
              </a:ext>
            </a:extLst>
          </p:cNvPr>
          <p:cNvGrpSpPr/>
          <p:nvPr/>
        </p:nvGrpSpPr>
        <p:grpSpPr>
          <a:xfrm>
            <a:off x="6766" y="1587217"/>
            <a:ext cx="4718376" cy="4450647"/>
            <a:chOff x="556094" y="1545579"/>
            <a:chExt cx="4718376" cy="4450647"/>
          </a:xfrm>
        </p:grpSpPr>
        <p:pic>
          <p:nvPicPr>
            <p:cNvPr id="4" name="Picture 3" descr="A comparison of a graph&#10;&#10;AI-generated content may be incorrect.">
              <a:extLst>
                <a:ext uri="{FF2B5EF4-FFF2-40B4-BE49-F238E27FC236}">
                  <a16:creationId xmlns:a16="http://schemas.microsoft.com/office/drawing/2014/main" id="{2190939B-DABE-5BA5-8EA9-7764E93BF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6094" y="3649587"/>
              <a:ext cx="4718376" cy="2346639"/>
            </a:xfrm>
            <a:prstGeom prst="rect">
              <a:avLst/>
            </a:prstGeom>
            <a:ln w="38100">
              <a:noFill/>
            </a:ln>
          </p:spPr>
        </p:pic>
        <p:pic>
          <p:nvPicPr>
            <p:cNvPr id="6" name="Picture 5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CE17589E-1B75-6C5A-2357-45911DC13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5356" t="1" b="74984"/>
            <a:stretch>
              <a:fillRect/>
            </a:stretch>
          </p:blipFill>
          <p:spPr>
            <a:xfrm>
              <a:off x="1053420" y="1545579"/>
              <a:ext cx="3203028" cy="1989084"/>
            </a:xfrm>
            <a:prstGeom prst="rect">
              <a:avLst/>
            </a:prstGeom>
            <a:ln w="38100">
              <a:noFill/>
            </a:ln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F15C6A0-344A-D142-702B-3D6B0D404B62}"/>
              </a:ext>
            </a:extLst>
          </p:cNvPr>
          <p:cNvGrpSpPr/>
          <p:nvPr/>
        </p:nvGrpSpPr>
        <p:grpSpPr>
          <a:xfrm>
            <a:off x="5686861" y="2373390"/>
            <a:ext cx="6475223" cy="3730336"/>
            <a:chOff x="5543220" y="2193034"/>
            <a:chExt cx="6475223" cy="3730336"/>
          </a:xfrm>
        </p:grpSpPr>
        <p:pic>
          <p:nvPicPr>
            <p:cNvPr id="8" name="Picture 7" descr="A collage of graphs and diagrams&#10;&#10;AI-generated content may be incorrect.">
              <a:extLst>
                <a:ext uri="{FF2B5EF4-FFF2-40B4-BE49-F238E27FC236}">
                  <a16:creationId xmlns:a16="http://schemas.microsoft.com/office/drawing/2014/main" id="{02B4F4EC-F1FB-2585-7660-2D414F0C7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80473"/>
            <a:stretch>
              <a:fillRect/>
            </a:stretch>
          </p:blipFill>
          <p:spPr>
            <a:xfrm>
              <a:off x="5634193" y="2193034"/>
              <a:ext cx="6319125" cy="1565717"/>
            </a:xfrm>
            <a:prstGeom prst="rect">
              <a:avLst/>
            </a:prstGeom>
          </p:spPr>
        </p:pic>
        <p:pic>
          <p:nvPicPr>
            <p:cNvPr id="9" name="Picture 8" descr="A collage of graphs and diagrams&#10;&#10;AI-generated content may be incorrect.">
              <a:extLst>
                <a:ext uri="{FF2B5EF4-FFF2-40B4-BE49-F238E27FC236}">
                  <a16:creationId xmlns:a16="http://schemas.microsoft.com/office/drawing/2014/main" id="{427C36A5-7A23-5675-1142-C1469886BD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80284"/>
            <a:stretch>
              <a:fillRect/>
            </a:stretch>
          </p:blipFill>
          <p:spPr>
            <a:xfrm>
              <a:off x="5543220" y="4303485"/>
              <a:ext cx="6475223" cy="161988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FCBD4C3-9D8B-F616-F068-324802C9B855}"/>
                </a:ext>
              </a:extLst>
            </p:cNvPr>
            <p:cNvSpPr txBox="1"/>
            <p:nvPr/>
          </p:nvSpPr>
          <p:spPr>
            <a:xfrm>
              <a:off x="6651654" y="3758751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1002B27-6BFA-B825-6939-991869C081BE}"/>
                </a:ext>
              </a:extLst>
            </p:cNvPr>
            <p:cNvSpPr txBox="1"/>
            <p:nvPr/>
          </p:nvSpPr>
          <p:spPr>
            <a:xfrm>
              <a:off x="8584874" y="3758751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37BE06-AF25-A428-6ABF-EC673AFF5003}"/>
                </a:ext>
              </a:extLst>
            </p:cNvPr>
            <p:cNvSpPr txBox="1"/>
            <p:nvPr/>
          </p:nvSpPr>
          <p:spPr>
            <a:xfrm>
              <a:off x="10647227" y="3758751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0292105-B839-0BBF-D45B-9867E1752EF7}"/>
              </a:ext>
            </a:extLst>
          </p:cNvPr>
          <p:cNvSpPr txBox="1"/>
          <p:nvPr/>
        </p:nvSpPr>
        <p:spPr>
          <a:xfrm>
            <a:off x="7994829" y="5553187"/>
            <a:ext cx="41672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" pitchFamily="2" charset="0"/>
              </a:rPr>
              <a:t>Little red dots as young supermassive black holes in dense ionized cocoons</a:t>
            </a:r>
            <a:br>
              <a:rPr lang="en-US" sz="1000" dirty="0">
                <a:latin typeface="Helvetica" pitchFamily="2" charset="0"/>
              </a:rPr>
            </a:b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Ruskakov+2026 (Nature, 649, 574)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373E89-D903-A943-CCB7-88973CA222AD}"/>
              </a:ext>
            </a:extLst>
          </p:cNvPr>
          <p:cNvSpPr txBox="1"/>
          <p:nvPr/>
        </p:nvSpPr>
        <p:spPr>
          <a:xfrm>
            <a:off x="3707120" y="1168118"/>
            <a:ext cx="836597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" indent="-19431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Webb observations led to the discovery of a new galaxy class (Little Red Dots)</a:t>
            </a:r>
          </a:p>
          <a:p>
            <a:pPr marL="11430" indent="-194310" algn="ctr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Helvetica" pitchFamily="2" charset="0"/>
              </a:rPr>
              <a:t>Studies are now exploring the physics of their early super-massive black holes </a:t>
            </a:r>
          </a:p>
        </p:txBody>
      </p:sp>
    </p:spTree>
    <p:extLst>
      <p:ext uri="{BB962C8B-B14F-4D97-AF65-F5344CB8AC3E}">
        <p14:creationId xmlns:p14="http://schemas.microsoft.com/office/powerpoint/2010/main" val="1042878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2574B-6940-F732-F4FE-FF9D5B9CC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810D1-6167-487E-7EE9-2D6D979CF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098" y="581057"/>
            <a:ext cx="10406590" cy="418335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Enabling Transformative Science Across the Entire Field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F899D7-5B1D-872F-6A7C-779F0DC168A7}"/>
              </a:ext>
            </a:extLst>
          </p:cNvPr>
          <p:cNvSpPr txBox="1"/>
          <p:nvPr/>
        </p:nvSpPr>
        <p:spPr>
          <a:xfrm>
            <a:off x="7350709" y="1548748"/>
            <a:ext cx="457680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" pitchFamily="2" charset="0"/>
              </a:rPr>
              <a:t>JWST-TST DREAMS: Secondary Atmosphere Constraints for the Habitable Zone Planet TRAPPIST-1e</a:t>
            </a:r>
            <a:br>
              <a:rPr lang="en-US" sz="1000" dirty="0">
                <a:latin typeface="Helvetica" pitchFamily="2" charset="0"/>
              </a:rPr>
            </a:b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Gilden+2025 (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ApJL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, 990, 53)</a:t>
            </a:r>
          </a:p>
        </p:txBody>
      </p:sp>
      <p:pic>
        <p:nvPicPr>
          <p:cNvPr id="5" name="Picture 4" descr="A comparison of different types of waves&#10;&#10;AI-generated content may be incorrect.">
            <a:extLst>
              <a:ext uri="{FF2B5EF4-FFF2-40B4-BE49-F238E27FC236}">
                <a16:creationId xmlns:a16="http://schemas.microsoft.com/office/drawing/2014/main" id="{A836F44A-B51F-9351-3D09-7CE2DCB0BA2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2064" y="2643650"/>
            <a:ext cx="4786162" cy="397699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298FB3C-F5B3-A515-D77A-0D62486C378E}"/>
              </a:ext>
            </a:extLst>
          </p:cNvPr>
          <p:cNvGrpSpPr/>
          <p:nvPr/>
        </p:nvGrpSpPr>
        <p:grpSpPr>
          <a:xfrm>
            <a:off x="0" y="1514263"/>
            <a:ext cx="7138231" cy="5339424"/>
            <a:chOff x="0" y="1308068"/>
            <a:chExt cx="7138231" cy="5339424"/>
          </a:xfrm>
        </p:grpSpPr>
        <p:pic>
          <p:nvPicPr>
            <p:cNvPr id="7" name="Content Placeholder 4">
              <a:extLst>
                <a:ext uri="{FF2B5EF4-FFF2-40B4-BE49-F238E27FC236}">
                  <a16:creationId xmlns:a16="http://schemas.microsoft.com/office/drawing/2014/main" id="{7B63D087-619C-04C7-AEDF-036DEDF32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0940" r="8861"/>
            <a:stretch>
              <a:fillRect/>
            </a:stretch>
          </p:blipFill>
          <p:spPr>
            <a:xfrm>
              <a:off x="0" y="1308068"/>
              <a:ext cx="7138231" cy="533942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37F611-14B8-9E9B-0098-242BDCA27CA5}"/>
                </a:ext>
              </a:extLst>
            </p:cNvPr>
            <p:cNvSpPr txBox="1"/>
            <p:nvPr/>
          </p:nvSpPr>
          <p:spPr>
            <a:xfrm>
              <a:off x="555406" y="3823384"/>
              <a:ext cx="1528921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  <a:t>TRAPPIST-1b</a:t>
              </a:r>
              <a:b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Helvetica" pitchFamily="2" charset="0"/>
                </a:rPr>
                <a:t>no atmosphere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4C1EB3-C752-A7FF-5234-1A7013877F4A}"/>
                </a:ext>
              </a:extLst>
            </p:cNvPr>
            <p:cNvSpPr txBox="1"/>
            <p:nvPr/>
          </p:nvSpPr>
          <p:spPr>
            <a:xfrm>
              <a:off x="2576914" y="2897488"/>
              <a:ext cx="1528922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  <a:t>TRAPPIST-1c</a:t>
              </a:r>
              <a:b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Helvetica" pitchFamily="2" charset="0"/>
                </a:rPr>
                <a:t>no thick atmosphere</a:t>
              </a:r>
              <a:endParaRPr lang="en-US" sz="1600" dirty="0">
                <a:solidFill>
                  <a:schemeClr val="bg1"/>
                </a:solidFill>
                <a:latin typeface="Helvetica" pitchFamily="2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04A7543-5E55-5BF3-41F1-32BE50F54787}"/>
                </a:ext>
              </a:extLst>
            </p:cNvPr>
            <p:cNvSpPr txBox="1"/>
            <p:nvPr/>
          </p:nvSpPr>
          <p:spPr>
            <a:xfrm>
              <a:off x="1461247" y="4750077"/>
              <a:ext cx="1753831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  <a:t>TRAPPIST-1d</a:t>
              </a:r>
              <a:b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Helvetica" pitchFamily="2" charset="0"/>
                </a:rPr>
                <a:t>no thick H</a:t>
              </a:r>
              <a:r>
                <a:rPr lang="en-US" sz="1100" baseline="-25000" dirty="0">
                  <a:solidFill>
                    <a:schemeClr val="bg1"/>
                  </a:solidFill>
                  <a:latin typeface="Helvetica" pitchFamily="2" charset="0"/>
                </a:rPr>
                <a:t>2</a:t>
              </a:r>
              <a:r>
                <a:rPr lang="en-US" sz="1100" dirty="0">
                  <a:solidFill>
                    <a:schemeClr val="bg1"/>
                  </a:solidFill>
                  <a:latin typeface="Helvetica" pitchFamily="2" charset="0"/>
                </a:rPr>
                <a:t> atmosphere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529E281-38C3-8A71-0309-E58335B65CB7}"/>
                </a:ext>
              </a:extLst>
            </p:cNvPr>
            <p:cNvSpPr txBox="1"/>
            <p:nvPr/>
          </p:nvSpPr>
          <p:spPr>
            <a:xfrm>
              <a:off x="3765346" y="3439141"/>
              <a:ext cx="1528922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  <a:t>TRAPPIST-1e</a:t>
              </a:r>
              <a:b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Helvetica" pitchFamily="2" charset="0"/>
                </a:rPr>
                <a:t>no thick H</a:t>
              </a:r>
              <a:r>
                <a:rPr lang="en-US" sz="1100" baseline="-25000" dirty="0">
                  <a:solidFill>
                    <a:schemeClr val="bg1"/>
                  </a:solidFill>
                  <a:latin typeface="Helvetica" pitchFamily="2" charset="0"/>
                </a:rPr>
                <a:t>2</a:t>
              </a:r>
              <a:r>
                <a:rPr lang="en-US" sz="1100" dirty="0">
                  <a:solidFill>
                    <a:schemeClr val="bg1"/>
                  </a:solidFill>
                  <a:latin typeface="Helvetica" pitchFamily="2" charset="0"/>
                </a:rPr>
                <a:t> atmosphere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0A7A87D-5A71-1A74-A212-BA22655D295E}"/>
                </a:ext>
              </a:extLst>
            </p:cNvPr>
            <p:cNvSpPr txBox="1"/>
            <p:nvPr/>
          </p:nvSpPr>
          <p:spPr>
            <a:xfrm>
              <a:off x="2997843" y="5365266"/>
              <a:ext cx="1439778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  <a:t>TRAPPIST-1f</a:t>
              </a:r>
              <a:b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Helvetica" pitchFamily="2" charset="0"/>
                </a:rPr>
                <a:t>analysis underway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89E633-14B7-9241-FA7A-1B8E5572F4EF}"/>
                </a:ext>
              </a:extLst>
            </p:cNvPr>
            <p:cNvSpPr txBox="1"/>
            <p:nvPr/>
          </p:nvSpPr>
          <p:spPr>
            <a:xfrm>
              <a:off x="5551461" y="3700781"/>
              <a:ext cx="1528922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  <a:t>TRAPPIST-1g</a:t>
              </a:r>
              <a:b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Helvetica" pitchFamily="2" charset="0"/>
                </a:rPr>
                <a:t>analysis underway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92A914D-0CA4-056C-13A9-ADD912C475DA}"/>
                </a:ext>
              </a:extLst>
            </p:cNvPr>
            <p:cNvSpPr txBox="1"/>
            <p:nvPr/>
          </p:nvSpPr>
          <p:spPr>
            <a:xfrm>
              <a:off x="4728276" y="5722945"/>
              <a:ext cx="1528922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  <a:t>TRAPPIST-1h</a:t>
              </a:r>
              <a:br>
                <a:rPr lang="en-US" sz="1600" dirty="0">
                  <a:solidFill>
                    <a:schemeClr val="bg1"/>
                  </a:solidFill>
                  <a:latin typeface="Helvetica" pitchFamily="2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Helvetica" pitchFamily="2" charset="0"/>
                </a:rPr>
                <a:t>analysis underway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194011-1BF8-A427-8383-10369BA229BE}"/>
                </a:ext>
              </a:extLst>
            </p:cNvPr>
            <p:cNvSpPr txBox="1"/>
            <p:nvPr/>
          </p:nvSpPr>
          <p:spPr>
            <a:xfrm>
              <a:off x="2726548" y="1537477"/>
              <a:ext cx="376946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Helvetica" pitchFamily="2" charset="0"/>
                </a:rPr>
                <a:t>TRAPPIST-1 system</a:t>
              </a:r>
              <a:br>
                <a:rPr lang="en-US" dirty="0">
                  <a:solidFill>
                    <a:schemeClr val="bg1"/>
                  </a:solidFill>
                  <a:latin typeface="Helvetica" pitchFamily="2" charset="0"/>
                </a:rPr>
              </a:br>
              <a:r>
                <a:rPr lang="en-US" sz="1400" dirty="0">
                  <a:solidFill>
                    <a:schemeClr val="bg1"/>
                  </a:solidFill>
                  <a:latin typeface="Helvetica" pitchFamily="2" charset="0"/>
                </a:rPr>
                <a:t>(artist rendition)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23D1F66-0C46-B689-11A8-25E032C86CE1}"/>
              </a:ext>
            </a:extLst>
          </p:cNvPr>
          <p:cNvSpPr txBox="1"/>
          <p:nvPr/>
        </p:nvSpPr>
        <p:spPr>
          <a:xfrm>
            <a:off x="1359541" y="1033214"/>
            <a:ext cx="10075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JWST observations of the TRAPPIST-1 system are motivating dozen of papers to date</a:t>
            </a:r>
          </a:p>
        </p:txBody>
      </p:sp>
    </p:spTree>
    <p:extLst>
      <p:ext uri="{BB962C8B-B14F-4D97-AF65-F5344CB8AC3E}">
        <p14:creationId xmlns:p14="http://schemas.microsoft.com/office/powerpoint/2010/main" val="2042789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66BE5-D94A-1C65-3987-64EFA3F51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95AFA-5224-A5B7-ECFC-F80ED9D84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098" y="581057"/>
            <a:ext cx="10406590" cy="418335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Enabling Transformative Science Across the Entire Field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A260F9-FDE1-02E3-7647-255CE412E27C}"/>
              </a:ext>
            </a:extLst>
          </p:cNvPr>
          <p:cNvSpPr txBox="1"/>
          <p:nvPr/>
        </p:nvSpPr>
        <p:spPr>
          <a:xfrm>
            <a:off x="-111756" y="5486509"/>
            <a:ext cx="55422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" pitchFamily="2" charset="0"/>
              </a:rPr>
              <a:t>NASA’s Webb Observes Exoplanet Whose Composition Defies Explanation</a:t>
            </a:r>
            <a:br>
              <a:rPr lang="en-US" sz="1000" dirty="0">
                <a:latin typeface="Helvetica" pitchFamily="2" charset="0"/>
              </a:rPr>
            </a:b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press release on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nasa.gov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 (16-Dec-2026)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9611CB-BBC6-C077-60BA-5A25FCF032A5}"/>
              </a:ext>
            </a:extLst>
          </p:cNvPr>
          <p:cNvSpPr txBox="1"/>
          <p:nvPr/>
        </p:nvSpPr>
        <p:spPr>
          <a:xfrm>
            <a:off x="6096001" y="5984555"/>
            <a:ext cx="5739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" pitchFamily="2" charset="0"/>
              </a:rPr>
              <a:t>A Carbon-rich Atmosphere on a Windy Pulsar Planet</a:t>
            </a:r>
            <a:br>
              <a:rPr lang="en-US" sz="1000" dirty="0">
                <a:latin typeface="Helvetica" pitchFamily="2" charset="0"/>
              </a:rPr>
            </a:b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Zhang+2026 (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ApJL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, 995, L64)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B49469-0C13-DEE7-8563-8EEACDB0E431}"/>
              </a:ext>
            </a:extLst>
          </p:cNvPr>
          <p:cNvSpPr txBox="1"/>
          <p:nvPr/>
        </p:nvSpPr>
        <p:spPr>
          <a:xfrm>
            <a:off x="2448654" y="1125299"/>
            <a:ext cx="6514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Webb is exploring exoplanets in exotic environments</a:t>
            </a:r>
          </a:p>
        </p:txBody>
      </p:sp>
      <p:pic>
        <p:nvPicPr>
          <p:cNvPr id="5" name="Picture 4" descr="A light in the sky&#10;&#10;AI-generated content may be incorrect.">
            <a:extLst>
              <a:ext uri="{FF2B5EF4-FFF2-40B4-BE49-F238E27FC236}">
                <a16:creationId xmlns:a16="http://schemas.microsoft.com/office/drawing/2014/main" id="{41611CA3-8A10-B419-B81C-DD407EBACA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34"/>
          <a:stretch>
            <a:fillRect/>
          </a:stretch>
        </p:blipFill>
        <p:spPr>
          <a:xfrm>
            <a:off x="0" y="2110214"/>
            <a:ext cx="5251240" cy="3222377"/>
          </a:xfrm>
          <a:prstGeom prst="rect">
            <a:avLst/>
          </a:prstGeom>
        </p:spPr>
      </p:pic>
      <p:pic>
        <p:nvPicPr>
          <p:cNvPr id="16" name="Picture 15" descr="A close-up of a graph&#10;&#10;AI-generated content may be incorrect.">
            <a:extLst>
              <a:ext uri="{FF2B5EF4-FFF2-40B4-BE49-F238E27FC236}">
                <a16:creationId xmlns:a16="http://schemas.microsoft.com/office/drawing/2014/main" id="{26CEFF89-7CAB-AD1F-FA90-BFDC7F72BFF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48811" y="2007208"/>
            <a:ext cx="6762244" cy="397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2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DA77F55-AC29-5D75-02B9-27056FA8D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F0637-8761-75FC-52DA-1314A5B20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098" y="581057"/>
            <a:ext cx="10406590" cy="418335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rgbClr val="002060"/>
                </a:solidFill>
                <a:latin typeface="Helvetica" pitchFamily="2" charset="0"/>
              </a:rPr>
              <a:t>Enabling Transformative Science Across the Entire Field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6F067C-9DE7-3DF1-E0B9-5F0C047C1330}"/>
              </a:ext>
            </a:extLst>
          </p:cNvPr>
          <p:cNvSpPr txBox="1"/>
          <p:nvPr/>
        </p:nvSpPr>
        <p:spPr>
          <a:xfrm>
            <a:off x="658571" y="4822489"/>
            <a:ext cx="10874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" pitchFamily="2" charset="0"/>
              </a:rPr>
              <a:t>A JWST Transmission Spectrum of the Temperate Sub-Neptune TOI-732 c</a:t>
            </a:r>
            <a:br>
              <a:rPr lang="en-US" sz="1000" dirty="0">
                <a:latin typeface="Helvetica" pitchFamily="2" charset="0"/>
              </a:rPr>
            </a:b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Rigby+2025 (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ApJL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 pitchFamily="2" charset="0"/>
              </a:rPr>
              <a:t>, 95, 70)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26DCF0-D1DA-5FFA-EE97-87723EB57403}"/>
              </a:ext>
            </a:extLst>
          </p:cNvPr>
          <p:cNvSpPr txBox="1"/>
          <p:nvPr/>
        </p:nvSpPr>
        <p:spPr>
          <a:xfrm>
            <a:off x="1749867" y="1152098"/>
            <a:ext cx="9295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Webb is constraining atmospheric compositions on sub-Neptune exoplanets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D0246F-FA57-3F54-8A9D-4398501E8F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56"/>
          <a:stretch>
            <a:fillRect/>
          </a:stretch>
        </p:blipFill>
        <p:spPr>
          <a:xfrm>
            <a:off x="-1" y="2035510"/>
            <a:ext cx="7120991" cy="26988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4FF4FC-8BDC-62F5-FC37-C63EB9EB85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71"/>
          <a:stretch>
            <a:fillRect/>
          </a:stretch>
        </p:blipFill>
        <p:spPr>
          <a:xfrm>
            <a:off x="7120991" y="2106048"/>
            <a:ext cx="5071009" cy="26459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AB4899-3758-025E-BBA2-D25AFCBC308A}"/>
              </a:ext>
            </a:extLst>
          </p:cNvPr>
          <p:cNvSpPr txBox="1"/>
          <p:nvPr/>
        </p:nvSpPr>
        <p:spPr>
          <a:xfrm>
            <a:off x="3081717" y="1706963"/>
            <a:ext cx="1425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Near-IR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ADD423-A970-205B-4B76-E3CD2BE42F4A}"/>
              </a:ext>
            </a:extLst>
          </p:cNvPr>
          <p:cNvSpPr txBox="1"/>
          <p:nvPr/>
        </p:nvSpPr>
        <p:spPr>
          <a:xfrm>
            <a:off x="9100842" y="1705938"/>
            <a:ext cx="1425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Helvetica" pitchFamily="2" charset="0"/>
              </a:rPr>
              <a:t>Mid-IR</a:t>
            </a:r>
          </a:p>
        </p:txBody>
      </p:sp>
    </p:spTree>
    <p:extLst>
      <p:ext uri="{BB962C8B-B14F-4D97-AF65-F5344CB8AC3E}">
        <p14:creationId xmlns:p14="http://schemas.microsoft.com/office/powerpoint/2010/main" val="544105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BB019-D46B-C9E3-CB91-7D25A1A2C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B2B9F-CB70-E430-EC56-40E297B9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098" y="620585"/>
            <a:ext cx="10406590" cy="465266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rgbClr val="002060"/>
                </a:solidFill>
                <a:latin typeface="Helvetica" pitchFamily="2" charset="0"/>
                <a:cs typeface="Calibri" panose="020F0502020204030204" pitchFamily="34" charset="0"/>
              </a:rPr>
              <a:t>Science Program</a:t>
            </a:r>
            <a:endParaRPr lang="en-US" dirty="0">
              <a:solidFill>
                <a:srgbClr val="002060"/>
              </a:solidFill>
              <a:latin typeface="Helvetica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69E2E3-DC1E-1FAA-82E8-B54A338D4ADD}"/>
              </a:ext>
            </a:extLst>
          </p:cNvPr>
          <p:cNvSpPr txBox="1"/>
          <p:nvPr/>
        </p:nvSpPr>
        <p:spPr>
          <a:xfrm>
            <a:off x="0" y="1156724"/>
            <a:ext cx="11796586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Cycle 4 o</a:t>
            </a: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bservations well underway, expecting 50% complete by 14-Mar-2026</a:t>
            </a:r>
            <a:endParaRPr lang="en-US" sz="1400" dirty="0">
              <a:solidFill>
                <a:srgbClr val="002060"/>
              </a:solidFill>
              <a:latin typeface="Helvetica Light" panose="020B0403020202020204" pitchFamily="34" charset="0"/>
              <a:cs typeface="Calibri" panose="020F0502020204030204" pitchFamily="34" charset="0"/>
            </a:endParaRPr>
          </a:p>
          <a:p>
            <a:pPr>
              <a:spcAft>
                <a:spcPts val="400"/>
              </a:spcAft>
            </a:pPr>
            <a:endParaRPr lang="en-US" dirty="0">
              <a:solidFill>
                <a:srgbClr val="002060"/>
              </a:solidFill>
              <a:latin typeface="Helvetica Light" panose="020B0403020202020204" pitchFamily="34" charset="0"/>
              <a:cs typeface="Calibri" panose="020F050202020403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Cycle 5</a:t>
            </a:r>
          </a:p>
          <a:p>
            <a:pPr marL="33147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Call for Proposals issued 1-Aug-2025, with proposal deadline of 15-Oct-2025</a:t>
            </a:r>
          </a:p>
          <a:p>
            <a:pPr marL="33147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Record response: 2,900+ proposals and 13:1 oversubscription</a:t>
            </a:r>
          </a:p>
          <a:p>
            <a:pPr marL="33147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Implemented changes to ease burden on reviewers and staff</a:t>
            </a:r>
          </a:p>
          <a:p>
            <a:pPr marL="33147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Telescope Allocation Committee met 2 – 12 Feb 2026</a:t>
            </a:r>
          </a:p>
          <a:p>
            <a:pPr marL="33147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Award notifications mid-to-late March 2026</a:t>
            </a:r>
          </a:p>
          <a:p>
            <a:pPr marL="331470" lvl="1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Good community response to new features in this call:</a:t>
            </a:r>
          </a:p>
          <a:p>
            <a:pPr marL="788670" lvl="2" indent="-285750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MIRI Wide-field </a:t>
            </a:r>
            <a:r>
              <a:rPr lang="en-US" sz="1400" dirty="0" err="1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slitless</a:t>
            </a: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spectroscopy (</a:t>
            </a:r>
            <a:r>
              <a:rPr lang="en-US" sz="1400" i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see upcoming slide slide</a:t>
            </a: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)</a:t>
            </a:r>
          </a:p>
          <a:p>
            <a:pPr marL="788670" lvl="2" indent="-285750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New Long-Term Monitoring (up to 5 cycles) and Roman Preparatory Science initiative</a:t>
            </a:r>
          </a:p>
          <a:p>
            <a:pPr marL="788670" lvl="2" indent="-285750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1400" dirty="0" err="1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NIRCam</a:t>
            </a: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coordinated parallels with </a:t>
            </a:r>
            <a:r>
              <a:rPr lang="en-US" sz="1400" dirty="0" err="1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NIRSpec</a:t>
            </a: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IFU as prime instrument </a:t>
            </a:r>
          </a:p>
          <a:p>
            <a:pPr marL="788670" lvl="2" indent="-285750">
              <a:spcAft>
                <a:spcPts val="400"/>
              </a:spcAft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Moving target shadow observations (</a:t>
            </a:r>
            <a:r>
              <a:rPr lang="en-US" sz="1400" i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see upcoming slide</a:t>
            </a: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)</a:t>
            </a:r>
          </a:p>
          <a:p>
            <a:pPr marL="788670" lvl="2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Multi-stripe readout to enable brighter targets for NIRISS Single Object </a:t>
            </a:r>
            <a:r>
              <a:rPr lang="en-US" sz="1400" dirty="0" err="1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Slitless</a:t>
            </a: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 Spectroscopy (</a:t>
            </a:r>
            <a:r>
              <a:rPr lang="en-US" sz="1400" i="1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see upcoming slide</a:t>
            </a:r>
            <a:r>
              <a:rPr lang="en-US" sz="14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Aft>
                <a:spcPts val="400"/>
              </a:spcAft>
            </a:pPr>
            <a:endParaRPr lang="en-US" dirty="0">
              <a:solidFill>
                <a:srgbClr val="002060"/>
              </a:solidFill>
              <a:latin typeface="Helvetica Light" panose="020B0403020202020204" pitchFamily="34" charset="0"/>
              <a:cs typeface="Calibri" panose="020F0502020204030204" pitchFamily="34" charset="0"/>
            </a:endParaRPr>
          </a:p>
          <a:p>
            <a:pPr>
              <a:spcAft>
                <a:spcPts val="400"/>
              </a:spcAft>
            </a:pPr>
            <a:r>
              <a:rPr lang="en-US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Cycle 6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Call for Proposals will be issued 20-Jul-2026, with proposal deadline 30-Sep-2026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  <a:latin typeface="Helvetica Light" panose="020B0403020202020204" pitchFamily="34" charset="0"/>
                <a:cs typeface="Calibri" panose="020F0502020204030204" pitchFamily="34" charset="0"/>
              </a:rPr>
              <a:t>Moved 2 weeks earlier in response to NASA direction to avoid fiscal year boundary and potential government shutdown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9B840B-253D-4658-3E4B-879BFF03D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005" y="-71718"/>
            <a:ext cx="3994769" cy="516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135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30376</TotalTime>
  <Words>1880</Words>
  <Application>Microsoft Macintosh PowerPoint</Application>
  <PresentationFormat>Widescreen</PresentationFormat>
  <Paragraphs>223</Paragraphs>
  <Slides>19</Slides>
  <Notes>12</Notes>
  <HiddenSlides>2</HiddenSlides>
  <MMClips>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  <vt:variant>
        <vt:lpstr>Custom Shows</vt:lpstr>
      </vt:variant>
      <vt:variant>
        <vt:i4>1</vt:i4>
      </vt:variant>
    </vt:vector>
  </HeadingPairs>
  <TitlesOfParts>
    <vt:vector size="30" baseType="lpstr">
      <vt:lpstr>Arial</vt:lpstr>
      <vt:lpstr>Calibri</vt:lpstr>
      <vt:lpstr>Courier New</vt:lpstr>
      <vt:lpstr>Franklin Gothic Medium</vt:lpstr>
      <vt:lpstr>Helvetica</vt:lpstr>
      <vt:lpstr>Helvetica Bold Oblique</vt:lpstr>
      <vt:lpstr>Helvetica Light</vt:lpstr>
      <vt:lpstr>LucidaGrande</vt:lpstr>
      <vt:lpstr>Wingdings</vt:lpstr>
      <vt:lpstr>1_Office Theme</vt:lpstr>
      <vt:lpstr>PowerPoint Presentation</vt:lpstr>
      <vt:lpstr>Summary</vt:lpstr>
      <vt:lpstr>JWST’s 18 Detectors</vt:lpstr>
      <vt:lpstr>Enabling Transformative Science Across the Entire Field</vt:lpstr>
      <vt:lpstr>Enabling Transformative Science Across the Entire Field</vt:lpstr>
      <vt:lpstr>Enabling Transformative Science Across the Entire Field</vt:lpstr>
      <vt:lpstr>Enabling Transformative Science Across the Entire Field</vt:lpstr>
      <vt:lpstr>Enabling Transformative Science Across the Entire Field</vt:lpstr>
      <vt:lpstr>Science Program</vt:lpstr>
      <vt:lpstr>Webb Performance Exceeding Expectations</vt:lpstr>
      <vt:lpstr>New Cycle 5 Capability: MIRI Wide-Field Slitless Spectroscopy</vt:lpstr>
      <vt:lpstr>New Cycle 5 Capability: Shadow Observations for Moving Targets</vt:lpstr>
      <vt:lpstr>New Capabilities in Cycle 4 and Beyond: Multistripe</vt:lpstr>
      <vt:lpstr>New Cycle 4 Capability: NIRCam Shortwave Grism Time-Series Mode</vt:lpstr>
      <vt:lpstr>New “Superstripe” Detector Mode in Cycle 5</vt:lpstr>
      <vt:lpstr>Correction for 1/f Noise</vt:lpstr>
      <vt:lpstr>Correction for Picture Frame</vt:lpstr>
      <vt:lpstr>Correction for Cosmic Rays</vt:lpstr>
      <vt:lpstr>Summary</vt:lpstr>
      <vt:lpstr>Custom Show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Tom Brown</cp:lastModifiedBy>
  <cp:revision>1033</cp:revision>
  <cp:lastPrinted>2025-03-18T13:07:52Z</cp:lastPrinted>
  <dcterms:created xsi:type="dcterms:W3CDTF">2017-03-08T15:51:23Z</dcterms:created>
  <dcterms:modified xsi:type="dcterms:W3CDTF">2026-03-06T20:51:05Z</dcterms:modified>
</cp:coreProperties>
</file>