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33" r:id="rId1"/>
  </p:sldMasterIdLst>
  <p:notesMasterIdLst>
    <p:notesMasterId r:id="rId43"/>
  </p:notesMasterIdLst>
  <p:sldIdLst>
    <p:sldId id="260" r:id="rId2"/>
    <p:sldId id="29509" r:id="rId3"/>
    <p:sldId id="301" r:id="rId4"/>
    <p:sldId id="29495" r:id="rId5"/>
    <p:sldId id="496" r:id="rId6"/>
    <p:sldId id="323" r:id="rId7"/>
    <p:sldId id="530" r:id="rId8"/>
    <p:sldId id="29496" r:id="rId9"/>
    <p:sldId id="29503" r:id="rId10"/>
    <p:sldId id="302" r:id="rId11"/>
    <p:sldId id="29497" r:id="rId12"/>
    <p:sldId id="29498" r:id="rId13"/>
    <p:sldId id="300" r:id="rId14"/>
    <p:sldId id="29499" r:id="rId15"/>
    <p:sldId id="312" r:id="rId16"/>
    <p:sldId id="311" r:id="rId17"/>
    <p:sldId id="29505" r:id="rId18"/>
    <p:sldId id="29500" r:id="rId19"/>
    <p:sldId id="29501" r:id="rId20"/>
    <p:sldId id="29502" r:id="rId21"/>
    <p:sldId id="29494" r:id="rId22"/>
    <p:sldId id="29504" r:id="rId23"/>
    <p:sldId id="313" r:id="rId24"/>
    <p:sldId id="314" r:id="rId25"/>
    <p:sldId id="315" r:id="rId26"/>
    <p:sldId id="29511" r:id="rId27"/>
    <p:sldId id="321" r:id="rId28"/>
    <p:sldId id="29508" r:id="rId29"/>
    <p:sldId id="29506" r:id="rId30"/>
    <p:sldId id="29507" r:id="rId31"/>
    <p:sldId id="322" r:id="rId32"/>
    <p:sldId id="29510" r:id="rId33"/>
    <p:sldId id="299" r:id="rId34"/>
    <p:sldId id="464" r:id="rId35"/>
    <p:sldId id="466" r:id="rId36"/>
    <p:sldId id="29492" r:id="rId37"/>
    <p:sldId id="411" r:id="rId38"/>
    <p:sldId id="29493" r:id="rId39"/>
    <p:sldId id="261" r:id="rId40"/>
    <p:sldId id="532" r:id="rId41"/>
    <p:sldId id="2948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694"/>
  </p:normalViewPr>
  <p:slideViewPr>
    <p:cSldViewPr snapToGrid="0" snapToObjects="1">
      <p:cViewPr>
        <p:scale>
          <a:sx n="95" d="100"/>
          <a:sy n="95" d="100"/>
        </p:scale>
        <p:origin x="8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90830-6C50-804C-BD24-81D8FB9DC7AF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458D5-CC67-4348-90C6-2359AEE0C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5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9E64-B0DE-0340-EE78-44758750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001E0-C6C5-F0B8-6EC6-0863E6748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3E0BB6-0496-7E6D-DB6B-B8D833CE7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nfrared</a:t>
            </a:r>
            <a:r>
              <a:rPr lang="en-US" dirty="0"/>
              <a:t> detectors opened new astrophysical regimes.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7BA48-96D5-3478-EACB-9C7CE9EE7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0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(skip remaining notes)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=====</a:t>
            </a:r>
          </a:p>
          <a:p>
            <a:endParaRPr lang="en-US" dirty="0"/>
          </a:p>
          <a:p>
            <a:r>
              <a:rPr lang="en-US" dirty="0"/>
              <a:t>TITLE</a:t>
            </a:r>
          </a:p>
          <a:p>
            <a:r>
              <a:rPr lang="en-US" dirty="0"/>
              <a:t>These are the magnitudes and detection significances</a:t>
            </a:r>
            <a:r>
              <a:rPr lang="en-US" baseline="0" dirty="0"/>
              <a:t> in the two reddest filters.</a:t>
            </a:r>
          </a:p>
          <a:p>
            <a:r>
              <a:rPr lang="en-US" baseline="0" dirty="0"/>
              <a:t>It drops out of detection in the J-band F125W and all bluer filters.</a:t>
            </a:r>
          </a:p>
          <a:p>
            <a:r>
              <a:rPr lang="en-US" baseline="0" dirty="0"/>
              <a:t>(0:30)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DA8B8-86B2-1B41-A624-0F5EF79ADE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537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6476-77A9-23B3-DA14-ADB59B6B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04C51-D7A4-AB0C-9EFD-F500BDFD2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27CFE-4E81-3E39-3F60-A07065F75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nfrared</a:t>
            </a:r>
            <a:r>
              <a:rPr lang="en-US" dirty="0"/>
              <a:t> detectors opened new astrophysical regimes.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6EC10-A182-CD31-F178-0D4F21AF9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6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telescopes are essential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4761-9C23-804F-BA47-B625C4E0DE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ESO NIRSPEC: 32 </a:t>
            </a:r>
            <a:r>
              <a:rPr lang="en-US" dirty="0" err="1"/>
              <a:t>InSb</a:t>
            </a:r>
            <a:r>
              <a:rPr lang="en-US" dirty="0"/>
              <a:t> diodes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A62CC-5F39-6F4D-8397-08AEE9F40D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0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PACE-I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(Producible Alternative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Epitaxy), Sapphire has excellent CTE matching to Si MUX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Westerlund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Herschel image with SOURE @250 micron.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 used all four of its infrared detectors to capture this picture: 3.4- and 4.6-micron light is blue; 12-micron light is green; and 22-micron light is red.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nfrared</a:t>
            </a:r>
            <a:r>
              <a:rPr lang="en-US" dirty="0"/>
              <a:t> detectors opened new astrophysical regimes.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A05F5-BB52-3FF3-C0C4-F1F043DA8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BF1D1-AD81-C092-54A1-EE4414211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841DF-67EF-6590-3123-63915F800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nfrared</a:t>
            </a:r>
            <a:r>
              <a:rPr lang="en-US" dirty="0"/>
              <a:t> detectors opened new astrophysical regimes.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C9E6-4F70-E97D-C3A4-BE62ADA69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58D5-CC67-4348-90C6-2359AEE0C3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13747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819C886-C3CD-0724-E146-D30B6FBE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E7564-66EB-374E-572C-F5F2A0F57BBF}"/>
              </a:ext>
            </a:extLst>
          </p:cNvPr>
          <p:cNvSpPr txBox="1"/>
          <p:nvPr userDrawn="1"/>
        </p:nvSpPr>
        <p:spPr>
          <a:xfrm>
            <a:off x="580690" y="650384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E59FD0C-5451-4CA0-86AF-E70AE3279989}" type="datetimeFigureOut">
              <a:rPr lang="en-US" sz="1200" smtClean="0">
                <a:solidFill>
                  <a:schemeClr val="bg1"/>
                </a:solidFill>
              </a:rPr>
              <a:pPr/>
              <a:t>3/4/26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852EE-3961-C4D7-2CB1-5228E851C478}"/>
              </a:ext>
            </a:extLst>
          </p:cNvPr>
          <p:cNvSpPr txBox="1"/>
          <p:nvPr userDrawn="1"/>
        </p:nvSpPr>
        <p:spPr>
          <a:xfrm>
            <a:off x="4091653" y="6503847"/>
            <a:ext cx="3778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Conference Infrared Detectors In SPACE, Bologna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C033E54A-A8CA-48C1-9504-691B58049D29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5F6C806-BBF7-471C-9527-881CE2266695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chemeClr val="accent5">
                <a:lumMod val="89000"/>
              </a:schemeClr>
            </a:gs>
            <a:gs pos="12000">
              <a:schemeClr val="accent5">
                <a:lumMod val="89000"/>
              </a:schemeClr>
            </a:gs>
            <a:gs pos="53000">
              <a:schemeClr val="accent5">
                <a:lumMod val="75000"/>
              </a:schemeClr>
            </a:gs>
            <a:gs pos="97000">
              <a:schemeClr val="accent1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0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8C94063-DF36-4330-A365-08DA1FA5B7D6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908A7C6C-0F39-4D70-8E8D-FE5B9C95FA73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DFCFA4AC-08CC-42CE-BD01-C191750A04EC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1BA7A723-92A7-435B-B681-F25B092FEFEB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F170639-886C-4FCF-9EAB-ABB5DA3F3F4A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2230651-31F4-45D2-98AE-A2108F41BC07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6F53789A-C914-4DB1-8815-80B5EC7335C5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E6440AA-91A0-436F-8FDB-C0F939DCAE21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347CA2-AB5E-CBFD-ED86-D578692281AE}"/>
              </a:ext>
            </a:extLst>
          </p:cNvPr>
          <p:cNvSpPr txBox="1"/>
          <p:nvPr userDrawn="1"/>
        </p:nvSpPr>
        <p:spPr>
          <a:xfrm>
            <a:off x="862219" y="6455578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0E59FD0C-5451-4CA0-86AF-E70AE3279989}" type="datetimeFigureOut">
              <a:rPr lang="en-US" sz="1200" smtClean="0">
                <a:solidFill>
                  <a:schemeClr val="bg1"/>
                </a:solidFill>
              </a:rPr>
              <a:pPr/>
              <a:t>3/9/26</a:t>
            </a:fld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E3B72-25C5-2F03-AE1E-EB4E4FA4D3EB}"/>
              </a:ext>
            </a:extLst>
          </p:cNvPr>
          <p:cNvSpPr txBox="1"/>
          <p:nvPr userDrawn="1"/>
        </p:nvSpPr>
        <p:spPr>
          <a:xfrm>
            <a:off x="4091653" y="6503847"/>
            <a:ext cx="3648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Conference Infrared Detectors in Space, Bologna</a:t>
            </a:r>
          </a:p>
        </p:txBody>
      </p:sp>
      <p:pic>
        <p:nvPicPr>
          <p:cNvPr id="13" name="Picture 12" descr="STScI-logo.png">
            <a:extLst>
              <a:ext uri="{FF2B5EF4-FFF2-40B4-BE49-F238E27FC236}">
                <a16:creationId xmlns:a16="http://schemas.microsoft.com/office/drawing/2014/main" id="{E0CF698D-B7D1-7DDB-3484-FA5648D5D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62" y="-53640"/>
            <a:ext cx="1937238" cy="13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Palatino" pitchFamily="2" charset="77"/>
          <a:ea typeface="Palatino" pitchFamily="2" charset="77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39" y="770827"/>
            <a:ext cx="10343072" cy="3314285"/>
          </a:xfrm>
        </p:spPr>
        <p:txBody>
          <a:bodyPr>
            <a:normAutofit/>
          </a:bodyPr>
          <a:lstStyle/>
          <a:p>
            <a:r>
              <a:rPr lang="en-US" sz="4000" cap="small" dirty="0">
                <a:latin typeface="Palatino" pitchFamily="2" charset="77"/>
                <a:ea typeface="Palatino" pitchFamily="2" charset="77"/>
              </a:rPr>
              <a:t>An Overview  of Three Decades of Infrared Detectors in Space</a:t>
            </a:r>
            <a:br>
              <a:rPr lang="en-US" sz="1200" cap="small" dirty="0">
                <a:latin typeface="Palatino" pitchFamily="2" charset="77"/>
                <a:ea typeface="Palatino" pitchFamily="2" charset="77"/>
              </a:rPr>
            </a:br>
            <a:endParaRPr lang="en-US" sz="2800" cap="small" dirty="0">
              <a:latin typeface="Palatino" pitchFamily="2" charset="77"/>
              <a:ea typeface="Palatino" pitchFamily="2" charset="77"/>
              <a:cs typeface="Palatin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39" y="4633751"/>
            <a:ext cx="10343072" cy="1143000"/>
          </a:xfrm>
        </p:spPr>
        <p:txBody>
          <a:bodyPr>
            <a:normAutofit lnSpcReduction="10000"/>
          </a:bodyPr>
          <a:lstStyle/>
          <a:p>
            <a:r>
              <a:rPr lang="en-US" cap="small" dirty="0">
                <a:latin typeface="Palatino" charset="0"/>
                <a:ea typeface="Palatino" charset="0"/>
                <a:cs typeface="Palatino" charset="0"/>
              </a:rPr>
              <a:t>Massimo Robberto</a:t>
            </a:r>
          </a:p>
          <a:p>
            <a:r>
              <a:rPr lang="en-US" sz="1400" cap="small" dirty="0">
                <a:latin typeface="Palatino" charset="0"/>
                <a:ea typeface="Palatino" charset="0"/>
                <a:cs typeface="Palatino" charset="0"/>
              </a:rPr>
              <a:t>Space Telescope Science Institute</a:t>
            </a:r>
          </a:p>
          <a:p>
            <a:r>
              <a:rPr lang="en-US" sz="1400" cap="small" dirty="0">
                <a:latin typeface="Palatino" charset="0"/>
                <a:ea typeface="Palatino" charset="0"/>
                <a:cs typeface="Palatino" charset="0"/>
              </a:rPr>
              <a:t>Johns Hopkins University</a:t>
            </a:r>
          </a:p>
        </p:txBody>
      </p:sp>
      <p:pic>
        <p:nvPicPr>
          <p:cNvPr id="4" name="Picture 3" descr="STScI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00" y="228600"/>
            <a:ext cx="2226300" cy="1524159"/>
          </a:xfrm>
          <a:prstGeom prst="rect">
            <a:avLst/>
          </a:prstGeom>
        </p:spPr>
      </p:pic>
      <p:pic>
        <p:nvPicPr>
          <p:cNvPr id="5" name="Picture 4" descr="STScI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900" y="381000"/>
            <a:ext cx="2226300" cy="15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BD71-3896-E289-DA5D-17683DAA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27006"/>
            <a:ext cx="11094720" cy="1079210"/>
          </a:xfrm>
        </p:spPr>
        <p:txBody>
          <a:bodyPr>
            <a:normAutofit/>
          </a:bodyPr>
          <a:lstStyle/>
          <a:p>
            <a:r>
              <a:rPr lang="en-US" dirty="0"/>
              <a:t>IR Arrays: the 1990s boom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BE688-FF14-B3A1-3295-3DE80ACF8FFD}"/>
              </a:ext>
            </a:extLst>
          </p:cNvPr>
          <p:cNvSpPr txBox="1"/>
          <p:nvPr/>
        </p:nvSpPr>
        <p:spPr>
          <a:xfrm>
            <a:off x="2893983" y="1761203"/>
            <a:ext cx="72678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Hybrid Detector Architecture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Direct Readout with Source Follower</a:t>
            </a:r>
          </a:p>
          <a:p>
            <a:pPr marL="7429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Non-Destructive Read: Fowler, SUTR sampling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HgCdTe (tunable!) and </a:t>
            </a:r>
            <a:r>
              <a:rPr lang="en-US" sz="2000" dirty="0" err="1"/>
              <a:t>InSb</a:t>
            </a:r>
            <a:r>
              <a:rPr lang="en-US" sz="2000" dirty="0"/>
              <a:t> photodiodes</a:t>
            </a:r>
          </a:p>
          <a:p>
            <a:pPr marL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Increasingly larger format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128 × 128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256 × 256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… early 1K x 1K</a:t>
            </a:r>
          </a:p>
          <a:p>
            <a:pPr lvl="1"/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73D5E-ADB7-4041-307A-A185FDDBED8F}"/>
              </a:ext>
            </a:extLst>
          </p:cNvPr>
          <p:cNvSpPr txBox="1"/>
          <p:nvPr/>
        </p:nvSpPr>
        <p:spPr>
          <a:xfrm>
            <a:off x="1156987" y="5724978"/>
            <a:ext cx="9878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Rapid Growth and adoption by major observatories</a:t>
            </a:r>
          </a:p>
        </p:txBody>
      </p:sp>
    </p:spTree>
    <p:extLst>
      <p:ext uri="{BB962C8B-B14F-4D97-AF65-F5344CB8AC3E}">
        <p14:creationId xmlns:p14="http://schemas.microsoft.com/office/powerpoint/2010/main" val="395664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358B-49B5-2FB7-1E5D-A2F407FB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Portraits: Rockwell/Teledyne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93759-EDEB-3267-19BF-E1681CEF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14" y="1898898"/>
            <a:ext cx="8223009" cy="38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8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88FC-F0EB-24F4-E9F9-E88619C7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417" y="-66667"/>
            <a:ext cx="7913496" cy="1015791"/>
          </a:xfrm>
        </p:spPr>
        <p:txBody>
          <a:bodyPr/>
          <a:lstStyle/>
          <a:p>
            <a:r>
              <a:rPr lang="en-US" dirty="0"/>
              <a:t>SBRC - Raytheon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747E3-843F-BBF2-B1F9-A022E989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31" y="1031238"/>
            <a:ext cx="7415434" cy="458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F5EB1-7574-ADCA-55CD-7E323AF3218F}"/>
              </a:ext>
            </a:extLst>
          </p:cNvPr>
          <p:cNvSpPr txBox="1"/>
          <p:nvPr/>
        </p:nvSpPr>
        <p:spPr>
          <a:xfrm>
            <a:off x="318336" y="5702668"/>
            <a:ext cx="1180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Ando et al., in “Scientific Detectors for Astronomy”, </a:t>
            </a:r>
            <a:r>
              <a:rPr lang="en-US" dirty="0" err="1"/>
              <a:t>P.Amico</a:t>
            </a:r>
            <a:r>
              <a:rPr lang="en-US" dirty="0"/>
              <a:t>, J. W. </a:t>
            </a:r>
            <a:r>
              <a:rPr lang="en-US" dirty="0" err="1"/>
              <a:t>Beletic</a:t>
            </a:r>
            <a:r>
              <a:rPr lang="en-US" dirty="0"/>
              <a:t> &amp; J.E. </a:t>
            </a:r>
            <a:r>
              <a:rPr lang="en-US" dirty="0" err="1"/>
              <a:t>Beletic</a:t>
            </a:r>
            <a:r>
              <a:rPr lang="en-US" dirty="0"/>
              <a:t> eds., Springer (2004)</a:t>
            </a:r>
          </a:p>
        </p:txBody>
      </p:sp>
    </p:spTree>
    <p:extLst>
      <p:ext uri="{BB962C8B-B14F-4D97-AF65-F5344CB8AC3E}">
        <p14:creationId xmlns:p14="http://schemas.microsoft.com/office/powerpoint/2010/main" val="68926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1A95-1197-1354-1B75-4B8AB4B0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00" y="544181"/>
            <a:ext cx="10756053" cy="1135797"/>
          </a:xfrm>
        </p:spPr>
        <p:txBody>
          <a:bodyPr>
            <a:normAutofit fontScale="90000"/>
          </a:bodyPr>
          <a:lstStyle/>
          <a:p>
            <a:r>
              <a:rPr lang="en-US" dirty="0"/>
              <a:t>NASA enters the game</a:t>
            </a:r>
            <a:br>
              <a:rPr lang="en-US" dirty="0"/>
            </a:br>
            <a:r>
              <a:rPr lang="en-US" dirty="0"/>
              <a:t>IR from space poses  hard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7CC57-C649-46F8-365F-6C86BA6C9B38}"/>
              </a:ext>
            </a:extLst>
          </p:cNvPr>
          <p:cNvSpPr txBox="1"/>
          <p:nvPr/>
        </p:nvSpPr>
        <p:spPr>
          <a:xfrm>
            <a:off x="4126327" y="1856303"/>
            <a:ext cx="4192173" cy="4193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Challenges: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Extremely LOW signal flux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Thermal backgrounds LOW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Electronics and Thermal: STABLE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Cosmic Ray Environment</a:t>
            </a:r>
          </a:p>
          <a:p>
            <a:pPr>
              <a:lnSpc>
                <a:spcPct val="150000"/>
              </a:lnSpc>
            </a:pPr>
            <a:r>
              <a:rPr lang="en-US" dirty="0"/>
              <a:t>Key parameters: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Quantum efficiency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Ultra-Low Read noise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Virtually Zero Dark current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Stability (allows calibration)</a:t>
            </a:r>
          </a:p>
        </p:txBody>
      </p:sp>
    </p:spTree>
    <p:extLst>
      <p:ext uri="{BB962C8B-B14F-4D97-AF65-F5344CB8AC3E}">
        <p14:creationId xmlns:p14="http://schemas.microsoft.com/office/powerpoint/2010/main" val="190849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30478-F508-8D5C-4977-7EB717C0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0313"/>
          </a:xfrm>
        </p:spPr>
        <p:txBody>
          <a:bodyPr/>
          <a:lstStyle/>
          <a:p>
            <a:r>
              <a:rPr lang="en-US" dirty="0"/>
              <a:t>HST/NICMOS (1997-2008)</a:t>
            </a:r>
          </a:p>
        </p:txBody>
      </p:sp>
      <p:pic>
        <p:nvPicPr>
          <p:cNvPr id="15362" name="Picture 2" descr="undefined">
            <a:extLst>
              <a:ext uri="{FF2B5EF4-FFF2-40B4-BE49-F238E27FC236}">
                <a16:creationId xmlns:a16="http://schemas.microsoft.com/office/drawing/2014/main" id="{34BFACCE-6518-8E87-6AE0-B630CB8E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519" y="110540"/>
            <a:ext cx="2232752" cy="22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ndefined">
            <a:extLst>
              <a:ext uri="{FF2B5EF4-FFF2-40B4-BE49-F238E27FC236}">
                <a16:creationId xmlns:a16="http://schemas.microsoft.com/office/drawing/2014/main" id="{B4F94A18-6BF7-8DCE-2F3C-96AD7F61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85" y="2970065"/>
            <a:ext cx="3063304" cy="30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undefined">
            <a:extLst>
              <a:ext uri="{FF2B5EF4-FFF2-40B4-BE49-F238E27FC236}">
                <a16:creationId xmlns:a16="http://schemas.microsoft.com/office/drawing/2014/main" id="{EFAB0236-58EB-FFD8-51D1-0F097FA8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3" y="1327036"/>
            <a:ext cx="4724530" cy="47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A7298-71C5-3827-B624-4B50527A5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963" y="2531374"/>
            <a:ext cx="3063304" cy="3063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892D8-BFCC-9975-F674-EB4126474D8B}"/>
              </a:ext>
            </a:extLst>
          </p:cNvPr>
          <p:cNvSpPr txBox="1"/>
          <p:nvPr/>
        </p:nvSpPr>
        <p:spPr>
          <a:xfrm>
            <a:off x="8952116" y="5528346"/>
            <a:ext cx="3063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gerbil.phys.uvic.ca</a:t>
            </a:r>
            <a:r>
              <a:rPr lang="en-US" sz="1400" dirty="0"/>
              <a:t>/~</a:t>
            </a:r>
            <a:r>
              <a:rPr lang="en-US" sz="1400" dirty="0" err="1"/>
              <a:t>gwyn</a:t>
            </a:r>
            <a:r>
              <a:rPr lang="en-US" sz="1400" dirty="0"/>
              <a:t>/MMM/</a:t>
            </a:r>
            <a:r>
              <a:rPr lang="en-US" sz="1400" dirty="0" err="1"/>
              <a:t>nicmos.html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6C88D-E77E-9BB6-AD48-48104E056EA2}"/>
              </a:ext>
            </a:extLst>
          </p:cNvPr>
          <p:cNvSpPr txBox="1"/>
          <p:nvPr/>
        </p:nvSpPr>
        <p:spPr>
          <a:xfrm>
            <a:off x="5253685" y="1757687"/>
            <a:ext cx="4863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NICMOS3 256 x 256 (1-2.4micron)</a:t>
            </a:r>
          </a:p>
          <a:p>
            <a:r>
              <a:rPr lang="en-US" dirty="0"/>
              <a:t>	HgCdTe on Sapphire (PACE)</a:t>
            </a:r>
          </a:p>
          <a:p>
            <a:r>
              <a:rPr lang="en-US" dirty="0"/>
              <a:t>	30e CDS RON</a:t>
            </a:r>
          </a:p>
          <a:p>
            <a:r>
              <a:rPr lang="en-US" dirty="0"/>
              <a:t>	77K operation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8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7683-0A05-3F63-6BBC-4A1BC8CE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51" y="54272"/>
            <a:ext cx="10058400" cy="848134"/>
          </a:xfrm>
        </p:spPr>
        <p:txBody>
          <a:bodyPr>
            <a:normAutofit fontScale="90000"/>
          </a:bodyPr>
          <a:lstStyle/>
          <a:p>
            <a:r>
              <a:rPr lang="en-US" dirty="0"/>
              <a:t>Despite issues… exceptional discoveries!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84BCB-C738-EA8A-0C87-72A33DC0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51" y="999608"/>
            <a:ext cx="3842209" cy="1466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F48AC7-BA3C-5FBD-167E-B40E6BC97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51" y="2591240"/>
            <a:ext cx="3721023" cy="1510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9A2989-24B4-0788-0349-467D01CF1E3A}"/>
              </a:ext>
            </a:extLst>
          </p:cNvPr>
          <p:cNvSpPr txBox="1"/>
          <p:nvPr/>
        </p:nvSpPr>
        <p:spPr>
          <a:xfrm>
            <a:off x="4882321" y="1434576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 Glow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3B88F-E795-5090-C7A2-DB8AB1271EA6}"/>
              </a:ext>
            </a:extLst>
          </p:cNvPr>
          <p:cNvSpPr txBox="1"/>
          <p:nvPr/>
        </p:nvSpPr>
        <p:spPr>
          <a:xfrm>
            <a:off x="4841940" y="2860872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Pedestal </a:t>
            </a:r>
          </a:p>
          <a:p>
            <a:r>
              <a:rPr lang="en-US" dirty="0"/>
              <a:t>Fluctuations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21920-2597-FF92-EE1A-741F30CD2411}"/>
              </a:ext>
            </a:extLst>
          </p:cNvPr>
          <p:cNvSpPr txBox="1"/>
          <p:nvPr/>
        </p:nvSpPr>
        <p:spPr>
          <a:xfrm>
            <a:off x="5089604" y="4777093"/>
            <a:ext cx="257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Quadrant-to-quadrant</a:t>
            </a:r>
          </a:p>
          <a:p>
            <a:r>
              <a:rPr lang="en-US" dirty="0"/>
              <a:t>fluctuation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6282A5-484F-95CC-7F90-988FBCE09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51" y="4294415"/>
            <a:ext cx="3950270" cy="1785218"/>
          </a:xfrm>
          <a:prstGeom prst="rect">
            <a:avLst/>
          </a:prstGeom>
        </p:spPr>
      </p:pic>
      <p:pic>
        <p:nvPicPr>
          <p:cNvPr id="4102" name="Picture 6" descr="The world according to the Hubble Space Telescope - Mario Livio">
            <a:extLst>
              <a:ext uri="{FF2B5EF4-FFF2-40B4-BE49-F238E27FC236}">
                <a16:creationId xmlns:a16="http://schemas.microsoft.com/office/drawing/2014/main" id="{5C8425EC-06C4-5BF2-7E2A-799EFD1C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6" y="839493"/>
            <a:ext cx="42291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871658C-2F16-4BC9-507F-5BFA95F7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83" y="3923374"/>
            <a:ext cx="3369733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42A97-7E1C-06A4-6584-DB153CA0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289143"/>
            <a:ext cx="11600197" cy="717449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Mid-IR: Spitzer (2003-2020)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D6451-8FBD-8A88-54F0-A3B16F528F11}"/>
              </a:ext>
            </a:extLst>
          </p:cNvPr>
          <p:cNvSpPr txBox="1"/>
          <p:nvPr/>
        </p:nvSpPr>
        <p:spPr>
          <a:xfrm>
            <a:off x="9356855" y="2792700"/>
            <a:ext cx="26949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InSb</a:t>
            </a:r>
            <a:r>
              <a:rPr lang="en-US" sz="2400" dirty="0"/>
              <a:t> 256 x 256</a:t>
            </a:r>
          </a:p>
          <a:p>
            <a:r>
              <a:rPr lang="en-US" sz="2400" dirty="0"/>
              <a:t> - </a:t>
            </a:r>
            <a:r>
              <a:rPr lang="en-US" sz="2400" dirty="0" err="1"/>
              <a:t>SiGa</a:t>
            </a:r>
            <a:r>
              <a:rPr lang="en-US" sz="2400" dirty="0"/>
              <a:t> 256 x 256</a:t>
            </a:r>
          </a:p>
          <a:p>
            <a:r>
              <a:rPr lang="en-US" sz="2400" dirty="0"/>
              <a:t>- in parallel,</a:t>
            </a:r>
          </a:p>
          <a:p>
            <a:r>
              <a:rPr lang="en-US" sz="2400" dirty="0"/>
              <a:t>- dual instrument</a:t>
            </a:r>
          </a:p>
          <a:p>
            <a:r>
              <a:rPr lang="en-US" sz="2400" dirty="0"/>
              <a:t>(adjacent fields)</a:t>
            </a:r>
          </a:p>
          <a:p>
            <a:endParaRPr lang="en-US" b="1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F9FE9FD4-6B5F-4C50-C1B7-97C9F1AA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228514"/>
            <a:ext cx="4319894" cy="33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AA9A0-51CB-46CA-EB36-4A055D80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2" y="2151501"/>
            <a:ext cx="4319895" cy="3391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4FD50-4C55-F60A-26FC-CB1FA3E4AB99}"/>
              </a:ext>
            </a:extLst>
          </p:cNvPr>
          <p:cNvSpPr txBox="1"/>
          <p:nvPr/>
        </p:nvSpPr>
        <p:spPr>
          <a:xfrm>
            <a:off x="2766669" y="1140235"/>
            <a:ext cx="6072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IRAC:</a:t>
            </a:r>
            <a:r>
              <a:rPr lang="en-US" sz="3600" b="1" dirty="0"/>
              <a:t> </a:t>
            </a:r>
            <a:r>
              <a:rPr lang="en-US" sz="2800" dirty="0"/>
              <a:t>3.6, 4.5, 5.8, and 8 microns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4501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0F05-42CD-5C33-9AAD-CB6A3E69A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5119"/>
          </a:xfrm>
        </p:spPr>
        <p:txBody>
          <a:bodyPr>
            <a:normAutofit fontScale="90000"/>
          </a:bodyPr>
          <a:lstStyle/>
          <a:p>
            <a:r>
              <a:rPr lang="en-US" dirty="0"/>
              <a:t>Spitzer Science</a:t>
            </a:r>
            <a:br>
              <a:rPr lang="en-US" dirty="0"/>
            </a:br>
            <a:r>
              <a:rPr lang="en-US" dirty="0"/>
              <a:t>highlights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2810ED7-46FB-8991-B031-C7A7C6B8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26" y="286603"/>
            <a:ext cx="4578774" cy="57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8D8FA95D-F026-DFE5-E5B5-519212CF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6" y="1810603"/>
            <a:ext cx="6164078" cy="41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3FB1A-E047-4590-A6E3-6EEA1D2BD6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721"/>
          <a:stretch>
            <a:fillRect/>
          </a:stretch>
        </p:blipFill>
        <p:spPr>
          <a:xfrm>
            <a:off x="10721008" y="-130886"/>
            <a:ext cx="1470991" cy="19890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D7D9D66-6E82-1C09-5B7F-DB951F5048CB}"/>
              </a:ext>
            </a:extLst>
          </p:cNvPr>
          <p:cNvSpPr/>
          <p:nvPr/>
        </p:nvSpPr>
        <p:spPr>
          <a:xfrm>
            <a:off x="11346288" y="1351722"/>
            <a:ext cx="257577" cy="30052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0450E-2BB1-1B85-4F57-8136E5A3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349" y="471438"/>
            <a:ext cx="10058400" cy="859151"/>
          </a:xfrm>
        </p:spPr>
        <p:txBody>
          <a:bodyPr>
            <a:normAutofit/>
          </a:bodyPr>
          <a:lstStyle/>
          <a:p>
            <a:r>
              <a:rPr lang="en-US" dirty="0"/>
              <a:t>Lessons learned drive progress</a:t>
            </a:r>
          </a:p>
        </p:txBody>
      </p:sp>
      <p:pic>
        <p:nvPicPr>
          <p:cNvPr id="16386" name="Picture 2" descr="Recent ROIC and FPA development efforts emphasize increasing device... |  Download Scientific Diagram">
            <a:extLst>
              <a:ext uri="{FF2B5EF4-FFF2-40B4-BE49-F238E27FC236}">
                <a16:creationId xmlns:a16="http://schemas.microsoft.com/office/drawing/2014/main" id="{450A9F1C-A71B-CCC0-7D98-81AD2082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62" y="1855893"/>
            <a:ext cx="7258916" cy="42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8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71BB-467E-DBFD-08FE-F86F47E8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00643"/>
            <a:ext cx="10058400" cy="1112539"/>
          </a:xfrm>
        </p:spPr>
        <p:txBody>
          <a:bodyPr>
            <a:noAutofit/>
          </a:bodyPr>
          <a:lstStyle/>
          <a:p>
            <a:r>
              <a:rPr lang="en-US" sz="4000" dirty="0"/>
              <a:t>HST/Wide Field Camera 3-IR`</a:t>
            </a:r>
            <a:br>
              <a:rPr lang="en-US" sz="4000" dirty="0"/>
            </a:br>
            <a:r>
              <a:rPr lang="en-US" sz="4000" dirty="0"/>
              <a:t>- </a:t>
            </a:r>
            <a:r>
              <a:rPr lang="en-US" sz="3200" dirty="0"/>
              <a:t>detector development 2000-2004</a:t>
            </a:r>
            <a:br>
              <a:rPr lang="en-US" sz="3200" dirty="0"/>
            </a:br>
            <a:r>
              <a:rPr lang="en-US" sz="3200" dirty="0"/>
              <a:t>- launched 2009…  ongoing!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F7593-2394-C32E-933A-B22B139B75CD}"/>
              </a:ext>
            </a:extLst>
          </p:cNvPr>
          <p:cNvSpPr txBox="1"/>
          <p:nvPr/>
        </p:nvSpPr>
        <p:spPr>
          <a:xfrm>
            <a:off x="7172675" y="1864220"/>
            <a:ext cx="4774710" cy="4193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Hawaii -1R (0.6 – 1.72micron)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HgCdTe on </a:t>
            </a:r>
            <a:r>
              <a:rPr lang="en-US" dirty="0" err="1"/>
              <a:t>ZnCdTe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MBE grown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 ~150K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Reference Pixels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Amp-Glow mitigation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Rad-induced luminescence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Substrate removal (“thinning”)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Sensivity</a:t>
            </a:r>
            <a:r>
              <a:rPr lang="en-US" dirty="0"/>
              <a:t> down to 0.4micron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24e CDS RON</a:t>
            </a:r>
          </a:p>
        </p:txBody>
      </p:sp>
      <p:pic>
        <p:nvPicPr>
          <p:cNvPr id="4" name="Picture 2" descr="Hubble to be augmented with powerful new infrared observing capability">
            <a:extLst>
              <a:ext uri="{FF2B5EF4-FFF2-40B4-BE49-F238E27FC236}">
                <a16:creationId xmlns:a16="http://schemas.microsoft.com/office/drawing/2014/main" id="{DF7769B4-0143-E422-1E92-A3BD67D1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6" y="2303989"/>
            <a:ext cx="5010573" cy="37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5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D9FB-D110-A489-40EB-F6A66CF38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1F7B-8D54-264D-2740-3C6B204E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737"/>
            <a:ext cx="10058400" cy="1450757"/>
          </a:xfrm>
        </p:spPr>
        <p:txBody>
          <a:bodyPr/>
          <a:lstStyle/>
          <a:p>
            <a:r>
              <a:rPr lang="en-US" dirty="0"/>
              <a:t>Why Infrared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62799-FC2E-0217-3D21-56C5AEDC3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756834"/>
            <a:ext cx="8544431" cy="16721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Star formation occurs in dusty environments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Cosmological redshift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Cool objects radiate mostly in IR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6860CF-76D6-2A42-D869-865E63C19FC7}"/>
              </a:ext>
            </a:extLst>
          </p:cNvPr>
          <p:cNvSpPr txBox="1">
            <a:spLocks/>
          </p:cNvSpPr>
          <p:nvPr/>
        </p:nvSpPr>
        <p:spPr>
          <a:xfrm>
            <a:off x="1036321" y="295947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j-cs"/>
              </a:defRPr>
            </a:lvl1pPr>
          </a:lstStyle>
          <a:p>
            <a:r>
              <a:rPr lang="en-US" dirty="0"/>
              <a:t>Why IR from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B56BD-CD7D-87CB-3CE5-5A28000940E2}"/>
              </a:ext>
            </a:extLst>
          </p:cNvPr>
          <p:cNvSpPr txBox="1"/>
          <p:nvPr/>
        </p:nvSpPr>
        <p:spPr>
          <a:xfrm>
            <a:off x="1097279" y="4410231"/>
            <a:ext cx="670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Palatino" pitchFamily="2" charset="77"/>
              <a:ea typeface="Palatino" pitchFamily="2" charset="77"/>
            </a:endParaRPr>
          </a:p>
          <a:p>
            <a:endParaRPr lang="en-US" sz="20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AABA30-4384-17EA-0ABD-76986B775794}"/>
              </a:ext>
            </a:extLst>
          </p:cNvPr>
          <p:cNvSpPr txBox="1">
            <a:spLocks/>
          </p:cNvSpPr>
          <p:nvPr/>
        </p:nvSpPr>
        <p:spPr>
          <a:xfrm>
            <a:off x="1097278" y="4549569"/>
            <a:ext cx="8544431" cy="16721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en-US" sz="2800" dirty="0"/>
              <a:t>Earth's atmosphere absorbs most IR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/>
              <a:t>Earths atmosphere emits in the VIS-IR windows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/>
              <a:t>300K thermal background mitigated or </a:t>
            </a:r>
            <a:r>
              <a:rPr lang="en-US" altLang="en-US" sz="2800" dirty="0" err="1"/>
              <a:t>remoed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844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400A-83AF-933E-06C4-779489DB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46" y="0"/>
            <a:ext cx="4592320" cy="1878034"/>
          </a:xfrm>
        </p:spPr>
        <p:txBody>
          <a:bodyPr>
            <a:normAutofit fontScale="90000"/>
          </a:bodyPr>
          <a:lstStyle/>
          <a:p>
            <a:r>
              <a:rPr lang="en-US" dirty="0"/>
              <a:t>We learned more and more…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A90A5667-4BDE-527E-03D6-D76C90E2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01191-4A2C-469F-7F9E-77851F3BDB1D}"/>
              </a:ext>
            </a:extLst>
          </p:cNvPr>
          <p:cNvSpPr txBox="1"/>
          <p:nvPr/>
        </p:nvSpPr>
        <p:spPr>
          <a:xfrm>
            <a:off x="0" y="2097741"/>
            <a:ext cx="5333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Persistence/latency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Flux dependent non-linearity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1/f noise </a:t>
            </a:r>
            <a:r>
              <a:rPr lang="en-US" sz="2800" dirty="0" err="1"/>
              <a:t>limittions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Interpixel capacitance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77576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9DCF-3038-5C8C-9964-11373B07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13597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0A0A0A"/>
                </a:solidFill>
                <a:latin typeface="Google Sans"/>
              </a:rPr>
              <a:t>Wise/</a:t>
            </a:r>
            <a:r>
              <a:rPr lang="en-US" altLang="en-US" dirty="0" err="1">
                <a:solidFill>
                  <a:srgbClr val="0A0A0A"/>
                </a:solidFill>
                <a:latin typeface="Google Sans"/>
              </a:rPr>
              <a:t>Neowise</a:t>
            </a:r>
            <a:r>
              <a:rPr lang="en-US" altLang="en-US" dirty="0">
                <a:solidFill>
                  <a:srgbClr val="0A0A0A"/>
                </a:solidFill>
                <a:latin typeface="Google Sans"/>
              </a:rPr>
              <a:t> (2009-present) </a:t>
            </a:r>
            <a:br>
              <a:rPr lang="en-US" altLang="en-US" dirty="0">
                <a:solidFill>
                  <a:srgbClr val="0A0A0A"/>
                </a:solidFill>
                <a:latin typeface="Google Sans"/>
              </a:rPr>
            </a:br>
            <a:r>
              <a:rPr lang="en-US" altLang="en-US" dirty="0">
                <a:solidFill>
                  <a:srgbClr val="0A0A0A"/>
                </a:solidFill>
                <a:latin typeface="Google Sans"/>
              </a:rPr>
              <a:t>Herschel (2009-2014)</a:t>
            </a:r>
            <a:endParaRPr lang="en-US" dirty="0"/>
          </a:p>
        </p:txBody>
      </p:sp>
      <p:pic>
        <p:nvPicPr>
          <p:cNvPr id="12293" name="Picture 5" descr="Image | Herschel Emblem | Herschel Space Observatory">
            <a:extLst>
              <a:ext uri="{FF2B5EF4-FFF2-40B4-BE49-F238E27FC236}">
                <a16:creationId xmlns:a16="http://schemas.microsoft.com/office/drawing/2014/main" id="{B5501F75-25DE-D07F-0187-80A58CB8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2" b="96718" l="2610" r="96130">
                        <a14:foregroundMark x1="20162" y1="14989" x2="8461" y2="44858"/>
                        <a14:foregroundMark x1="8461" y1="44858" x2="6391" y2="61050"/>
                        <a14:foregroundMark x1="6391" y1="61050" x2="5581" y2="60394"/>
                        <a14:foregroundMark x1="17282" y1="16958" x2="8191" y2="29978"/>
                        <a14:foregroundMark x1="8191" y1="29978" x2="4590" y2="39278"/>
                        <a14:foregroundMark x1="4050" y1="37856" x2="4230" y2="56127"/>
                        <a14:foregroundMark x1="3240" y1="55361" x2="6931" y2="64880"/>
                        <a14:foregroundMark x1="34563" y1="76368" x2="38164" y2="74070"/>
                        <a14:foregroundMark x1="4140" y1="61269" x2="15302" y2="81510"/>
                        <a14:foregroundMark x1="15302" y1="81400" x2="22322" y2="87199"/>
                        <a14:foregroundMark x1="33573" y1="84136" x2="54995" y2="95733"/>
                        <a14:foregroundMark x1="24302" y1="88293" x2="39154" y2="94420"/>
                        <a14:foregroundMark x1="42574" y1="96718" x2="48155" y2="96608"/>
                        <a14:foregroundMark x1="27723" y1="75930" x2="41764" y2="76039"/>
                        <a14:foregroundMark x1="48425" y1="96499" x2="54545" y2="95514"/>
                        <a14:foregroundMark x1="56706" y1="95514" x2="77408" y2="87199"/>
                        <a14:foregroundMark x1="80108" y1="86761" x2="87219" y2="77352"/>
                        <a14:foregroundMark x1="88119" y1="76696" x2="93879" y2="58862"/>
                        <a14:foregroundMark x1="91899" y1="70350" x2="95770" y2="61379"/>
                        <a14:foregroundMark x1="95680" y1="43873" x2="96130" y2="52079"/>
                        <a14:foregroundMark x1="89649" y1="25711" x2="95500" y2="38731"/>
                        <a14:foregroundMark x1="76958" y1="39387" x2="79118" y2="38950"/>
                        <a14:foregroundMark x1="72817" y1="37856" x2="80108" y2="33589"/>
                        <a14:foregroundMark x1="88209" y1="23414" x2="78398" y2="13129"/>
                        <a14:foregroundMark x1="62196" y1="5470" x2="76508" y2="12144"/>
                        <a14:foregroundMark x1="45725" y1="3939" x2="58326" y2="3392"/>
                        <a14:foregroundMark x1="29253" y1="8534" x2="41764" y2="6018"/>
                        <a14:backgroundMark x1="5131" y1="14333" x2="5131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80" y="1928678"/>
            <a:ext cx="3647310" cy="30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Wide-field Infrared Survey Explorer (WISE)">
            <a:extLst>
              <a:ext uri="{FF2B5EF4-FFF2-40B4-BE49-F238E27FC236}">
                <a16:creationId xmlns:a16="http://schemas.microsoft.com/office/drawing/2014/main" id="{94E4A337-7B3B-C9F0-0A55-11D78F92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26" y="1928678"/>
            <a:ext cx="301745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NEOWISE Final Data Release">
            <a:extLst>
              <a:ext uri="{FF2B5EF4-FFF2-40B4-BE49-F238E27FC236}">
                <a16:creationId xmlns:a16="http://schemas.microsoft.com/office/drawing/2014/main" id="{AC5131F2-2F49-E86C-EE36-0B1CB2D6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26" y="3566187"/>
            <a:ext cx="3017452" cy="1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7211F-7E3A-5DF3-2E2A-9D264605A992}"/>
              </a:ext>
            </a:extLst>
          </p:cNvPr>
          <p:cNvSpPr txBox="1"/>
          <p:nvPr/>
        </p:nvSpPr>
        <p:spPr>
          <a:xfrm>
            <a:off x="6385537" y="4929321"/>
            <a:ext cx="5219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PACS Camera 51-220micron</a:t>
            </a:r>
          </a:p>
          <a:p>
            <a:r>
              <a:rPr lang="en-US" dirty="0"/>
              <a:t>2 x Bolometer arrays (4/8 x 16x16 format)</a:t>
            </a:r>
          </a:p>
          <a:p>
            <a:r>
              <a:rPr lang="en-US" dirty="0"/>
              <a:t>2 x </a:t>
            </a:r>
            <a:r>
              <a:rPr lang="en-US" dirty="0" err="1"/>
              <a:t>Ge:Ga</a:t>
            </a:r>
            <a:r>
              <a:rPr lang="en-US" dirty="0"/>
              <a:t> photoconductor array (16x25 format)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1F468-7FC0-A07F-5DFD-DC8236EDD435}"/>
              </a:ext>
            </a:extLst>
          </p:cNvPr>
          <p:cNvSpPr txBox="1"/>
          <p:nvPr/>
        </p:nvSpPr>
        <p:spPr>
          <a:xfrm>
            <a:off x="1151068" y="5270900"/>
            <a:ext cx="4264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bands: 3.4, 4.6, 12.0 and 22.2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r>
              <a:rPr lang="en-US" dirty="0"/>
              <a:t>HgCdTe 1Kx1K and </a:t>
            </a:r>
            <a:r>
              <a:rPr lang="en-US" dirty="0" err="1"/>
              <a:t>Si:As</a:t>
            </a:r>
            <a:r>
              <a:rPr lang="en-US" dirty="0"/>
              <a:t> 1Kx1K</a:t>
            </a:r>
          </a:p>
        </p:txBody>
      </p:sp>
    </p:spTree>
    <p:extLst>
      <p:ext uri="{BB962C8B-B14F-4D97-AF65-F5344CB8AC3E}">
        <p14:creationId xmlns:p14="http://schemas.microsoft.com/office/powerpoint/2010/main" val="1589235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F8FD-0A15-8C37-53EE-7385FBB1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46" y="1"/>
            <a:ext cx="10058400" cy="965200"/>
          </a:xfrm>
        </p:spPr>
        <p:txBody>
          <a:bodyPr>
            <a:normAutofit/>
          </a:bodyPr>
          <a:lstStyle/>
          <a:p>
            <a:r>
              <a:rPr lang="en-US" dirty="0"/>
              <a:t>Andromeda with WISE and Herchel</a:t>
            </a:r>
          </a:p>
        </p:txBody>
      </p:sp>
      <p:pic>
        <p:nvPicPr>
          <p:cNvPr id="21506" name="Picture 2" descr="Andromeda galaxy ">
            <a:extLst>
              <a:ext uri="{FF2B5EF4-FFF2-40B4-BE49-F238E27FC236}">
                <a16:creationId xmlns:a16="http://schemas.microsoft.com/office/drawing/2014/main" id="{58B791A7-62D3-35F1-2B16-DE00B872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5" y="965201"/>
            <a:ext cx="5020733" cy="50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8FDC0-8F49-9734-6267-901F87FD1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642" y="965201"/>
            <a:ext cx="3690970" cy="50331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5FEBF5-6273-BD7D-B386-8A0FADE84340}"/>
              </a:ext>
            </a:extLst>
          </p:cNvPr>
          <p:cNvSpPr/>
          <p:nvPr/>
        </p:nvSpPr>
        <p:spPr>
          <a:xfrm>
            <a:off x="7651376" y="5432612"/>
            <a:ext cx="1371600" cy="55332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3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C99A-25B3-5FCD-922F-36CC99A1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2" y="457200"/>
            <a:ext cx="5134053" cy="1095157"/>
          </a:xfrm>
        </p:spPr>
        <p:txBody>
          <a:bodyPr/>
          <a:lstStyle/>
          <a:p>
            <a:r>
              <a:rPr lang="en-US" dirty="0"/>
              <a:t>The JWST 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4239F-B8F8-8574-0FD7-2B41650C05C5}"/>
              </a:ext>
            </a:extLst>
          </p:cNvPr>
          <p:cNvSpPr txBox="1"/>
          <p:nvPr/>
        </p:nvSpPr>
        <p:spPr>
          <a:xfrm>
            <a:off x="451945" y="1857051"/>
            <a:ext cx="4687214" cy="447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/>
              <a:t>Near-IR instruments: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NIRCam</a:t>
            </a:r>
            <a:r>
              <a:rPr lang="en-US" dirty="0"/>
              <a:t>: 10 detectors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NIRSpec</a:t>
            </a:r>
            <a:r>
              <a:rPr lang="en-US" dirty="0"/>
              <a:t>: 2 detectors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NIRISS: 1 detector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FGS: 2 detectors</a:t>
            </a:r>
          </a:p>
          <a:p>
            <a:pPr>
              <a:lnSpc>
                <a:spcPct val="150000"/>
              </a:lnSpc>
            </a:pPr>
            <a:r>
              <a:rPr lang="en-US" dirty="0"/>
              <a:t>+ Sidecar ASICS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/>
              <a:t>Mid-IR: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MIRI: 3 detectors</a:t>
            </a:r>
          </a:p>
          <a:p>
            <a:pPr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 descr="Screen Shot 2017-03-05 at 8.14.50 PM.png">
            <a:extLst>
              <a:ext uri="{FF2B5EF4-FFF2-40B4-BE49-F238E27FC236}">
                <a16:creationId xmlns:a16="http://schemas.microsoft.com/office/drawing/2014/main" id="{7C4991FF-E89A-C485-D3CF-6ECFC3893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r="4115"/>
          <a:stretch>
            <a:fillRect/>
          </a:stretch>
        </p:blipFill>
        <p:spPr>
          <a:xfrm>
            <a:off x="6215604" y="101600"/>
            <a:ext cx="6284521" cy="50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31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EEBC-931C-4526-62F6-48B6CC0B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23" y="-94142"/>
            <a:ext cx="10058400" cy="1450757"/>
          </a:xfrm>
        </p:spPr>
        <p:txBody>
          <a:bodyPr/>
          <a:lstStyle/>
          <a:p>
            <a:r>
              <a:rPr lang="en-US" dirty="0"/>
              <a:t>Hawaii 2-RG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AC3A5-835C-84A2-9274-F5D1ED928F72}"/>
              </a:ext>
            </a:extLst>
          </p:cNvPr>
          <p:cNvSpPr txBox="1"/>
          <p:nvPr/>
        </p:nvSpPr>
        <p:spPr>
          <a:xfrm>
            <a:off x="467623" y="1356615"/>
            <a:ext cx="6096000" cy="3777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/>
              <a:t>2048×2048 HgCdTe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High QE (&gt;80%)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Very low noise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0.25 um technology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/>
              <a:t>Guide Mode: 32x32subarray at 100Hz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/>
              <a:t>IRS2 very low noise readout (ask Bernie)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1/4/32 outputs =&gt; read time 42/10.5/1.3s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Low Power (60microW/channel)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Buttable</a:t>
            </a:r>
            <a:r>
              <a:rPr lang="en-US" dirty="0"/>
              <a:t> on 3 sides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7960B-E75E-9D93-3B20-12EF4B95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123" y="295478"/>
            <a:ext cx="5081048" cy="3133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E03DE-626F-7E0F-24E4-9CB64A3D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671" y="3894168"/>
            <a:ext cx="6266329" cy="24318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762AAE-F5EE-3C59-75AF-881C6360E829}"/>
              </a:ext>
            </a:extLst>
          </p:cNvPr>
          <p:cNvSpPr txBox="1"/>
          <p:nvPr/>
        </p:nvSpPr>
        <p:spPr>
          <a:xfrm>
            <a:off x="6205329" y="3524836"/>
            <a:ext cx="570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Gained more profound understanding of metallurgy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F578A-47DE-0C90-A5B5-AE3EE1599CC3}"/>
              </a:ext>
            </a:extLst>
          </p:cNvPr>
          <p:cNvSpPr txBox="1"/>
          <p:nvPr/>
        </p:nvSpPr>
        <p:spPr>
          <a:xfrm>
            <a:off x="467623" y="5479401"/>
            <a:ext cx="5354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James Webb Space Telescope ( JWST ) Detector Degradation Failure Review Board </a:t>
            </a:r>
          </a:p>
          <a:p>
            <a:r>
              <a:rPr lang="en-US" dirty="0"/>
              <a:t>(ask Jim and Bernie for details)</a:t>
            </a:r>
          </a:p>
        </p:txBody>
      </p:sp>
    </p:spTree>
    <p:extLst>
      <p:ext uri="{BB962C8B-B14F-4D97-AF65-F5344CB8AC3E}">
        <p14:creationId xmlns:p14="http://schemas.microsoft.com/office/powerpoint/2010/main" val="126918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28B5-5205-021E-F141-79D2E02F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MIRI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6EB93-1601-03B2-2B43-7CC0289E7017}"/>
              </a:ext>
            </a:extLst>
          </p:cNvPr>
          <p:cNvSpPr txBox="1"/>
          <p:nvPr/>
        </p:nvSpPr>
        <p:spPr>
          <a:xfrm>
            <a:off x="659210" y="1224322"/>
            <a:ext cx="6096000" cy="5024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Raytheon Vision System  (Spitzer/IRAC heritage)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Si:As</a:t>
            </a:r>
            <a:r>
              <a:rPr lang="en-US" dirty="0"/>
              <a:t> detectors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1024x1024 active pixels, 25um pitch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4+4 columns of reference pixels at the sides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4 output channels, 3s read time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Wavelength range: 5–28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Operating temperature: ~7 K</a:t>
            </a:r>
          </a:p>
          <a:p>
            <a:pPr>
              <a:lnSpc>
                <a:spcPct val="150000"/>
              </a:lnSpc>
            </a:pPr>
            <a:r>
              <a:rPr lang="en-US" dirty="0"/>
              <a:t>=&gt;  M. Regan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A210F-193E-56EB-373A-FBB0A896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36" y="2066063"/>
            <a:ext cx="4791305" cy="3655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BD2DD-4F4D-28DE-3530-26B62BC617F9}"/>
              </a:ext>
            </a:extLst>
          </p:cNvPr>
          <p:cNvSpPr txBox="1"/>
          <p:nvPr/>
        </p:nvSpPr>
        <p:spPr>
          <a:xfrm>
            <a:off x="6502622" y="5862118"/>
            <a:ext cx="568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 is (6.5/0.85)</a:t>
            </a:r>
            <a:r>
              <a:rPr lang="en-US" baseline="30000" dirty="0"/>
              <a:t>4</a:t>
            </a:r>
            <a:r>
              <a:rPr lang="en-US" dirty="0"/>
              <a:t> = 3,419 times faster than Spizer</a:t>
            </a:r>
          </a:p>
        </p:txBody>
      </p:sp>
    </p:spTree>
    <p:extLst>
      <p:ext uri="{BB962C8B-B14F-4D97-AF65-F5344CB8AC3E}">
        <p14:creationId xmlns:p14="http://schemas.microsoft.com/office/powerpoint/2010/main" val="302832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BE4-1211-2AF2-0377-4763DD9F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Hi-2RG generation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12C5D89-51DE-EA5B-11A8-C2AE5D97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12" y="2387608"/>
            <a:ext cx="5847644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B357D-4272-0576-BE93-43D707DA8906}"/>
              </a:ext>
            </a:extLst>
          </p:cNvPr>
          <p:cNvSpPr txBox="1"/>
          <p:nvPr/>
        </p:nvSpPr>
        <p:spPr>
          <a:xfrm>
            <a:off x="7835900" y="5676908"/>
            <a:ext cx="2611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 Hawaii-2RG 2.5 µm</a:t>
            </a:r>
            <a:br>
              <a:rPr lang="en-US" dirty="0"/>
            </a:br>
            <a:r>
              <a:rPr lang="en-US" dirty="0"/>
              <a:t>3x Hawaii-2RG 5.3 µm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39529-4072-7D88-8ABC-F73A09692A17}"/>
              </a:ext>
            </a:extLst>
          </p:cNvPr>
          <p:cNvSpPr txBox="1"/>
          <p:nvPr/>
        </p:nvSpPr>
        <p:spPr>
          <a:xfrm>
            <a:off x="8350408" y="201827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SPHEREX</a:t>
            </a:r>
          </a:p>
        </p:txBody>
      </p:sp>
      <p:pic>
        <p:nvPicPr>
          <p:cNvPr id="27652" name="Picture 4" descr="Euclid’s new image of Messier 78 (ESA/Euclid/Euclid Consortium/Nasa)">
            <a:extLst>
              <a:ext uri="{FF2B5EF4-FFF2-40B4-BE49-F238E27FC236}">
                <a16:creationId xmlns:a16="http://schemas.microsoft.com/office/drawing/2014/main" id="{9648F04F-C2A7-57A7-F246-B7BC376E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4" y="2387608"/>
            <a:ext cx="4909256" cy="32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0B550-BD16-9E68-6740-7D9AFBC197D9}"/>
              </a:ext>
            </a:extLst>
          </p:cNvPr>
          <p:cNvSpPr txBox="1"/>
          <p:nvPr/>
        </p:nvSpPr>
        <p:spPr>
          <a:xfrm>
            <a:off x="2413158" y="201827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Euclid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93AD8-C787-47E4-4BCC-6909C5FF9AA5}"/>
              </a:ext>
            </a:extLst>
          </p:cNvPr>
          <p:cNvSpPr txBox="1"/>
          <p:nvPr/>
        </p:nvSpPr>
        <p:spPr>
          <a:xfrm>
            <a:off x="1616248" y="5695281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16x Hawaii-2RG 2.3 µm</a:t>
            </a:r>
          </a:p>
        </p:txBody>
      </p:sp>
    </p:spTree>
    <p:extLst>
      <p:ext uri="{BB962C8B-B14F-4D97-AF65-F5344CB8AC3E}">
        <p14:creationId xmlns:p14="http://schemas.microsoft.com/office/powerpoint/2010/main" val="653787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9B49-5707-895C-4813-E5361437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5" y="0"/>
            <a:ext cx="10058400" cy="1450757"/>
          </a:xfrm>
        </p:spPr>
        <p:txBody>
          <a:bodyPr/>
          <a:lstStyle/>
          <a:p>
            <a:r>
              <a:rPr lang="en-US" dirty="0"/>
              <a:t>Entering the 4K 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10D74-1081-5385-E546-AC7ACB3B4470}"/>
              </a:ext>
            </a:extLst>
          </p:cNvPr>
          <p:cNvSpPr txBox="1"/>
          <p:nvPr/>
        </p:nvSpPr>
        <p:spPr>
          <a:xfrm>
            <a:off x="319515" y="2394169"/>
            <a:ext cx="5295462" cy="2115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Nancy Grace Roman Space Telescope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Future dedicated IR missions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future large panchromatic observatory</a:t>
            </a:r>
          </a:p>
          <a:p>
            <a:pPr>
              <a:lnSpc>
                <a:spcPct val="150000"/>
              </a:lnSpc>
            </a:pPr>
            <a:r>
              <a:rPr lang="en-US" dirty="0"/>
              <a:t>    =&gt; Habitable World Observatory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33EBEC6-2761-933C-56C3-A91DC67C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27" y="1873469"/>
            <a:ext cx="6062873" cy="40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BD84-5584-CE73-1808-EEECCB743B32}"/>
              </a:ext>
            </a:extLst>
          </p:cNvPr>
          <p:cNvSpPr txBox="1"/>
          <p:nvPr/>
        </p:nvSpPr>
        <p:spPr>
          <a:xfrm>
            <a:off x="7023100" y="5916008"/>
            <a:ext cx="311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Roman: 18 Teledyne H4RG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46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3F78-8BE2-756E-A108-ED880C6E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-101599"/>
            <a:ext cx="4445317" cy="1384299"/>
          </a:xfrm>
        </p:spPr>
        <p:txBody>
          <a:bodyPr>
            <a:normAutofit/>
          </a:bodyPr>
          <a:lstStyle/>
          <a:p>
            <a:r>
              <a:rPr lang="en-US" dirty="0"/>
              <a:t>This meeting</a:t>
            </a:r>
            <a:endParaRPr lang="en-US" sz="3200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7ACD9F0-A5E5-8424-9C46-A09E1E5A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-101600"/>
            <a:ext cx="5113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577C513A-5FFE-340D-46C2-94E35B46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11" y="3167612"/>
            <a:ext cx="3082925" cy="28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571AE-BFFF-4830-788D-30F96C913913}"/>
              </a:ext>
            </a:extLst>
          </p:cNvPr>
          <p:cNvSpPr txBox="1"/>
          <p:nvPr/>
        </p:nvSpPr>
        <p:spPr>
          <a:xfrm>
            <a:off x="685800" y="1563697"/>
            <a:ext cx="55422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Tackling increasingly harder requirements to deliver</a:t>
            </a:r>
            <a:br>
              <a:rPr lang="en-US" sz="2800" dirty="0"/>
            </a:br>
            <a:r>
              <a:rPr lang="en-US" sz="2800" dirty="0"/>
              <a:t>transformational science</a:t>
            </a:r>
          </a:p>
        </p:txBody>
      </p:sp>
    </p:spTree>
    <p:extLst>
      <p:ext uri="{BB962C8B-B14F-4D97-AF65-F5344CB8AC3E}">
        <p14:creationId xmlns:p14="http://schemas.microsoft.com/office/powerpoint/2010/main" val="13898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E703-C297-41F1-37E6-DB63D3EC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" y="159027"/>
            <a:ext cx="10320793" cy="10253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importance of an ERROR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BEDA8-998A-D1A2-F1DA-5DE17FD15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47" y="1293022"/>
            <a:ext cx="7364075" cy="51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6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3845-2BA2-F9A4-9D01-AB7D334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63" y="1"/>
            <a:ext cx="10058400" cy="1120140"/>
          </a:xfrm>
        </p:spPr>
        <p:txBody>
          <a:bodyPr/>
          <a:lstStyle/>
          <a:p>
            <a:r>
              <a:rPr lang="en-US" dirty="0"/>
              <a:t>Early Infrared Detectors (pre-1986)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42E4E-5169-33D9-D48E-B4B559647287}"/>
              </a:ext>
            </a:extLst>
          </p:cNvPr>
          <p:cNvSpPr txBox="1"/>
          <p:nvPr/>
        </p:nvSpPr>
        <p:spPr>
          <a:xfrm>
            <a:off x="978163" y="1188342"/>
            <a:ext cx="6096000" cy="322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/>
              <a:t>Pre-history: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Single element detectors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Small linear arrays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Mechanical scanning systems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/>
              <a:t>Limitations: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Slow mapping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Limited imaging capability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A2EFE-1A42-5DAD-F21F-087CF02C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350" y="2334394"/>
            <a:ext cx="4577443" cy="4081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4C0D5-3B85-7872-EEAD-8BCAE62C89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549"/>
          <a:stretch>
            <a:fillRect/>
          </a:stretch>
        </p:blipFill>
        <p:spPr>
          <a:xfrm>
            <a:off x="6902349" y="1238131"/>
            <a:ext cx="4577443" cy="1207889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89E02-C7FC-86BB-2CC4-68960552B120}"/>
              </a:ext>
            </a:extLst>
          </p:cNvPr>
          <p:cNvSpPr txBox="1"/>
          <p:nvPr/>
        </p:nvSpPr>
        <p:spPr>
          <a:xfrm>
            <a:off x="978163" y="4590186"/>
            <a:ext cx="43572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“Chopping and Nodding”</a:t>
            </a:r>
          </a:p>
          <a:p>
            <a:endParaRPr lang="en-US" sz="2800" i="1" dirty="0"/>
          </a:p>
          <a:p>
            <a:r>
              <a:rPr lang="en-US" sz="2800" i="1" dirty="0"/>
              <a:t>“</a:t>
            </a:r>
            <a:r>
              <a:rPr lang="en-US" sz="2800" i="1" dirty="0" err="1"/>
              <a:t>Bustrophedic</a:t>
            </a:r>
            <a:r>
              <a:rPr lang="en-US" sz="2800" i="1" dirty="0"/>
              <a:t> Mapping”</a:t>
            </a:r>
          </a:p>
        </p:txBody>
      </p:sp>
      <p:pic>
        <p:nvPicPr>
          <p:cNvPr id="10" name="Picture 2" descr="undefined">
            <a:extLst>
              <a:ext uri="{FF2B5EF4-FFF2-40B4-BE49-F238E27FC236}">
                <a16:creationId xmlns:a16="http://schemas.microsoft.com/office/drawing/2014/main" id="{9FC46259-70FE-6C1A-2EE0-730E5ED9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2" y="5111561"/>
            <a:ext cx="4577443" cy="14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5736-9BB1-9A5F-6857-37EF51DB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B7718-F5FA-269D-FE0C-D2CB1140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06" t="29469" r="525" b="19084"/>
          <a:stretch>
            <a:fillRect/>
          </a:stretch>
        </p:blipFill>
        <p:spPr>
          <a:xfrm>
            <a:off x="812801" y="0"/>
            <a:ext cx="9556410" cy="68580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00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A749-F221-E782-C61D-9B4D4308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527903"/>
            <a:ext cx="10058400" cy="881797"/>
          </a:xfrm>
        </p:spPr>
        <p:txBody>
          <a:bodyPr/>
          <a:lstStyle/>
          <a:p>
            <a:r>
              <a:rPr lang="en-US" dirty="0"/>
              <a:t>Conclusion: we went a long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1A79B-2220-8E01-5F51-B22D21F651E9}"/>
              </a:ext>
            </a:extLst>
          </p:cNvPr>
          <p:cNvSpPr txBox="1"/>
          <p:nvPr/>
        </p:nvSpPr>
        <p:spPr>
          <a:xfrm>
            <a:off x="533400" y="1755676"/>
            <a:ext cx="114681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				</a:t>
            </a:r>
            <a:r>
              <a:rPr lang="en-US" sz="3200" b="1" dirty="0"/>
              <a:t>From 32x32  → megapixel focal planes</a:t>
            </a:r>
            <a:endParaRPr lang="en-US" sz="3200" dirty="0"/>
          </a:p>
          <a:p>
            <a:endParaRPr lang="en-US" dirty="0"/>
          </a:p>
          <a:p>
            <a:r>
              <a:rPr lang="en-US" sz="2400" dirty="0"/>
              <a:t>Impact:</a:t>
            </a:r>
          </a:p>
          <a:p>
            <a:endParaRPr lang="en-US" sz="2400" dirty="0"/>
          </a:p>
          <a:p>
            <a:r>
              <a:rPr lang="en-US" sz="2400" dirty="0"/>
              <a:t>- transformed fundamental physics and astrophysics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enabled search for </a:t>
            </a:r>
            <a:r>
              <a:rPr lang="en-US" sz="2400" dirty="0" err="1"/>
              <a:t>exo</a:t>
            </a:r>
            <a:r>
              <a:rPr lang="en-US" sz="2400" dirty="0"/>
              <a:t>-Earths, life elsewhere in the Universe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				</a:t>
            </a:r>
            <a:r>
              <a:rPr lang="en-US" sz="2800" b="1" dirty="0"/>
              <a:t>Our journey continues… the best has to come!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9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6F83E9-3C91-9D7A-9FDA-BC35E820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2445603"/>
            <a:ext cx="10058400" cy="1450757"/>
          </a:xfrm>
        </p:spPr>
        <p:txBody>
          <a:bodyPr/>
          <a:lstStyle/>
          <a:p>
            <a:r>
              <a:rPr lang="en-US" dirty="0"/>
              <a:t>Ancillary slides</a:t>
            </a:r>
          </a:p>
        </p:txBody>
      </p:sp>
    </p:spTree>
    <p:extLst>
      <p:ext uri="{BB962C8B-B14F-4D97-AF65-F5344CB8AC3E}">
        <p14:creationId xmlns:p14="http://schemas.microsoft.com/office/powerpoint/2010/main" val="2435213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A787-216C-234F-54EC-0B3F3A34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Infrared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27AB-38D0-E20B-E573-AFF379CA5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093020" cy="68912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Star formation occurs in dusty environments</a:t>
            </a:r>
          </a:p>
        </p:txBody>
      </p:sp>
    </p:spTree>
    <p:extLst>
      <p:ext uri="{BB962C8B-B14F-4D97-AF65-F5344CB8AC3E}">
        <p14:creationId xmlns:p14="http://schemas.microsoft.com/office/powerpoint/2010/main" val="4156435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1B15E97-CABA-4B4F-ACD6-8EEB5F35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" y="-19200"/>
            <a:ext cx="11892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BAF6CC7-3784-D91C-4D21-F31152A3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32" y="19200"/>
            <a:ext cx="10972320" cy="114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through the dust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91A982-B4DF-DCB6-9147-4B11F68A639C}"/>
              </a:ext>
            </a:extLst>
          </p:cNvPr>
          <p:cNvSpPr txBox="1">
            <a:spLocks/>
          </p:cNvSpPr>
          <p:nvPr/>
        </p:nvSpPr>
        <p:spPr>
          <a:xfrm>
            <a:off x="1398607" y="252380"/>
            <a:ext cx="10972320" cy="1144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58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8CD186-5F0C-6B4B-A373-44C409C3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-19200"/>
            <a:ext cx="11878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92690B75-C116-7CFF-F9D1-C38B937F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32" y="19200"/>
            <a:ext cx="10972320" cy="114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through the 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0D161-401E-CC7C-F9B3-5C4552266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C96A-AD40-1EBA-D72C-4FBBEF7B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Infrared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8FD7-C954-4DE7-63A4-0EDDFB32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8544431" cy="37795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Star formation occurs in dusty environments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High-redshift galaxies are redshifted into IR</a:t>
            </a:r>
          </a:p>
        </p:txBody>
      </p:sp>
      <p:pic>
        <p:nvPicPr>
          <p:cNvPr id="4" name="Picture 3" descr="animation.gif">
            <a:extLst>
              <a:ext uri="{FF2B5EF4-FFF2-40B4-BE49-F238E27FC236}">
                <a16:creationId xmlns:a16="http://schemas.microsoft.com/office/drawing/2014/main" id="{7D603C92-A66F-DCA4-66EC-7DA77249B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1" y="2965261"/>
            <a:ext cx="4418108" cy="33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6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LASH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63" y="8"/>
            <a:ext cx="1477351" cy="5196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3988"/>
            <a:ext cx="12188825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Hubble “J-band dropout”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52000" y="6477000"/>
            <a:ext cx="2540000" cy="457200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STScI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3" descr="HSTstam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32" y="1817734"/>
            <a:ext cx="8566760" cy="43517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27032" y="288647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6σ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27031" y="397808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7σ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27031" y="510118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6σ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60304" y="5100406"/>
            <a:ext cx="54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10σ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60304" y="3978083"/>
            <a:ext cx="54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15σ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60304" y="2896966"/>
            <a:ext cx="54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12σ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08873" y="1417624"/>
            <a:ext cx="872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  <a:latin typeface="Calibri"/>
              </a:rPr>
              <a:t>J-band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83775" y="2184507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26.9 AB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83775" y="3266298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27.2 AB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3514" y="4347415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27.9 AB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5100" y="2184507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25.9 AB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05100" y="3271023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26.1 AB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05100" y="4347415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27.3 AB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33273" y="1417624"/>
            <a:ext cx="24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  <a:latin typeface="Calibri"/>
              </a:rPr>
              <a:t>JD = “J-band dropout”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65990" y="5931960"/>
            <a:ext cx="172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Coe et al. (2013)</a:t>
            </a:r>
          </a:p>
        </p:txBody>
      </p:sp>
    </p:spTree>
    <p:extLst>
      <p:ext uri="{BB962C8B-B14F-4D97-AF65-F5344CB8AC3E}">
        <p14:creationId xmlns:p14="http://schemas.microsoft.com/office/powerpoint/2010/main" val="154536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56E7-162F-27BA-1389-87418BD8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70A4-A006-DA59-F5A4-AA64975F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Infrared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44D1-9FC7-7139-0800-90F55A3A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8544431" cy="37795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Star formation occurs in dusty environments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High-redshift galaxies are redshifted into 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Cool objects radiate mostly in IR: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9DF0D6-C2CC-6C95-3A3D-8ED9A72CB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9803" y="3429000"/>
            <a:ext cx="2785809" cy="282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57DEA6B-A3BB-9A3F-599C-DEA7C6EE2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9803" y="3411525"/>
            <a:ext cx="2785808" cy="28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F343-698B-F14C-8568-A3045A2E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small" dirty="0"/>
              <a:t>Why Space</a:t>
            </a:r>
            <a:endParaRPr lang="en-US" sz="4000" cap="small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CC076-E91D-3649-A2BD-AADC8F9279DE}"/>
              </a:ext>
            </a:extLst>
          </p:cNvPr>
          <p:cNvSpPr txBox="1"/>
          <p:nvPr/>
        </p:nvSpPr>
        <p:spPr>
          <a:xfrm>
            <a:off x="1097280" y="2001193"/>
            <a:ext cx="6708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Earth's atmosphere absorbs most IR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Earths atmosphere emits in the VIS-IR windows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Thermal background dominates observations</a:t>
            </a:r>
          </a:p>
          <a:p>
            <a:endParaRPr lang="en-US" sz="2000" dirty="0"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3311B8-8C14-9502-2A4B-EA84414508A9}"/>
              </a:ext>
            </a:extLst>
          </p:cNvPr>
          <p:cNvGrpSpPr/>
          <p:nvPr/>
        </p:nvGrpSpPr>
        <p:grpSpPr>
          <a:xfrm>
            <a:off x="8717347" y="149443"/>
            <a:ext cx="2797765" cy="4182872"/>
            <a:chOff x="4210880" y="196771"/>
            <a:chExt cx="2797765" cy="41828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5DCCDC-9C81-4448-6550-6129F99C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518327" y="889324"/>
              <a:ext cx="4182872" cy="279776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19283F-2E65-C276-4E85-E083BE27066A}"/>
                    </a:ext>
                  </a:extLst>
                </p:cNvPr>
                <p:cNvSpPr txBox="1"/>
                <p:nvPr/>
              </p:nvSpPr>
              <p:spPr>
                <a:xfrm>
                  <a:off x="4328931" y="3891269"/>
                  <a:ext cx="1035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1-2.5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19283F-2E65-C276-4E85-E083BE270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8931" y="3891269"/>
                  <a:ext cx="103502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4819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C69DBC-F17B-E84D-6A0B-BD716E2B3F0F}"/>
              </a:ext>
            </a:extLst>
          </p:cNvPr>
          <p:cNvGrpSpPr/>
          <p:nvPr/>
        </p:nvGrpSpPr>
        <p:grpSpPr>
          <a:xfrm>
            <a:off x="8690890" y="149442"/>
            <a:ext cx="2824223" cy="4190035"/>
            <a:chOff x="9039161" y="0"/>
            <a:chExt cx="2824223" cy="41900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B3B2F1-182E-1FDB-F093-0CB753B7EB5C}"/>
                </a:ext>
              </a:extLst>
            </p:cNvPr>
            <p:cNvSpPr/>
            <p:nvPr/>
          </p:nvSpPr>
          <p:spPr>
            <a:xfrm>
              <a:off x="9039161" y="0"/>
              <a:ext cx="2824223" cy="419003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65071CD-DACB-B917-67F0-7FE024F4043E}"/>
                    </a:ext>
                  </a:extLst>
                </p:cNvPr>
                <p:cNvSpPr txBox="1"/>
                <p:nvPr/>
              </p:nvSpPr>
              <p:spPr>
                <a:xfrm>
                  <a:off x="9149972" y="3706603"/>
                  <a:ext cx="8138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</m:t>
                      </m:r>
                      <m:r>
                        <a:rPr lang="en-US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65071CD-DACB-B917-67F0-7FE024F404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9972" y="3706603"/>
                  <a:ext cx="81381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7813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AIRGLOW.MPG">
            <a:hlinkClick r:id="" action="ppaction://media"/>
            <a:extLst>
              <a:ext uri="{FF2B5EF4-FFF2-40B4-BE49-F238E27FC236}">
                <a16:creationId xmlns:a16="http://schemas.microsoft.com/office/drawing/2014/main" id="{31091F1D-DA63-2830-1ACB-EC4FC539F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3722255"/>
            <a:ext cx="2295462" cy="2295462"/>
          </a:xfrm>
          <a:prstGeom prst="rect">
            <a:avLst/>
          </a:prstGeom>
        </p:spPr>
      </p:pic>
      <p:pic>
        <p:nvPicPr>
          <p:cNvPr id="18" name="Picture 2" descr="irimage1">
            <a:extLst>
              <a:ext uri="{FF2B5EF4-FFF2-40B4-BE49-F238E27FC236}">
                <a16:creationId xmlns:a16="http://schemas.microsoft.com/office/drawing/2014/main" id="{FF8FFE7B-DF1F-BF4D-3E4D-8E3617E94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52" y="3722255"/>
            <a:ext cx="5406639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7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BA87-EA2A-073F-C379-5807360B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" y="319336"/>
            <a:ext cx="11304270" cy="670239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sz="4000" dirty="0">
                <a:latin typeface="+mj-lt"/>
              </a:rPr>
              <a:t>IRAS </a:t>
            </a:r>
            <a:r>
              <a:rPr lang="en-US" altLang="en-US" sz="4000" dirty="0">
                <a:solidFill>
                  <a:srgbClr val="0A0A0A"/>
                </a:solidFill>
                <a:latin typeface="+mj-lt"/>
              </a:rPr>
              <a:t>(Infrared Astronomical Satellite, 1983)</a:t>
            </a:r>
            <a:endParaRPr lang="en-US" sz="4000" dirty="0">
              <a:latin typeface="+mj-lt"/>
            </a:endParaRPr>
          </a:p>
        </p:txBody>
      </p:sp>
      <p:pic>
        <p:nvPicPr>
          <p:cNvPr id="13314" name="Picture 2" descr="Artwork of the IRAS Satellite and 4 microwave frequency images.">
            <a:extLst>
              <a:ext uri="{FF2B5EF4-FFF2-40B4-BE49-F238E27FC236}">
                <a16:creationId xmlns:a16="http://schemas.microsoft.com/office/drawing/2014/main" id="{9FEBF443-2DB5-D453-4C7C-6BC8E56B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740102"/>
            <a:ext cx="4191000" cy="28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3B6B8-A8CF-6FB6-E471-B770C9E4E0A1}"/>
              </a:ext>
            </a:extLst>
          </p:cNvPr>
          <p:cNvSpPr txBox="1"/>
          <p:nvPr/>
        </p:nvSpPr>
        <p:spPr>
          <a:xfrm>
            <a:off x="426720" y="4726216"/>
            <a:ext cx="118833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A0A0A"/>
                </a:solidFill>
                <a:latin typeface="+mj-lt"/>
              </a:rPr>
              <a:t>Detector Type</a:t>
            </a:r>
            <a:r>
              <a:rPr lang="en-US" altLang="en-US" dirty="0">
                <a:solidFill>
                  <a:srgbClr val="0A0A0A"/>
                </a:solidFill>
                <a:latin typeface="+mj-lt"/>
              </a:rPr>
              <a:t>: Discrete, single-element detectors arranged in linear strips.</a:t>
            </a:r>
          </a:p>
          <a:p>
            <a:br>
              <a:rPr lang="en-US" altLang="en-US" dirty="0">
                <a:solidFill>
                  <a:srgbClr val="0A0A0A"/>
                </a:solidFill>
                <a:latin typeface="+mj-lt"/>
              </a:rPr>
            </a:br>
            <a:r>
              <a:rPr lang="en-US" altLang="en-US" b="1" dirty="0">
                <a:solidFill>
                  <a:srgbClr val="0A0A0A"/>
                </a:solidFill>
                <a:latin typeface="+mj-lt"/>
              </a:rPr>
              <a:t> Technology</a:t>
            </a:r>
            <a:r>
              <a:rPr lang="en-US" altLang="en-US" dirty="0">
                <a:solidFill>
                  <a:srgbClr val="0A0A0A"/>
                </a:solidFill>
                <a:latin typeface="+mj-lt"/>
              </a:rPr>
              <a:t>: 62 detectors (mostly Silicon and Germanium based) that scanned the sky to build maps</a:t>
            </a:r>
          </a:p>
          <a:p>
            <a:endParaRPr lang="en-US" dirty="0">
              <a:solidFill>
                <a:srgbClr val="0A0A0A"/>
              </a:solidFill>
              <a:latin typeface="+mj-lt"/>
            </a:endParaRPr>
          </a:p>
          <a:p>
            <a:r>
              <a:rPr lang="en-US" b="1" dirty="0">
                <a:solidFill>
                  <a:srgbClr val="0A0A0A"/>
                </a:solidFill>
                <a:latin typeface="+mj-lt"/>
              </a:rPr>
              <a:t>Maker</a:t>
            </a:r>
            <a:r>
              <a:rPr lang="en-US" dirty="0">
                <a:solidFill>
                  <a:srgbClr val="0A0A0A"/>
                </a:solidFill>
                <a:latin typeface="+mj-lt"/>
              </a:rPr>
              <a:t>: </a:t>
            </a:r>
            <a:r>
              <a:rPr lang="en-US" altLang="en-US" dirty="0">
                <a:solidFill>
                  <a:srgbClr val="0A0A0A"/>
                </a:solidFill>
                <a:latin typeface="+mj-lt"/>
              </a:rPr>
              <a:t>Rockwell ~1980-1981</a:t>
            </a:r>
            <a:endParaRPr lang="en-US" dirty="0">
              <a:latin typeface="+mj-lt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B7631F4C-7713-B1E6-DB23-73C8EEDE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43" y="1733926"/>
            <a:ext cx="4376777" cy="28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25D56-77A9-5171-1B60-09EC9F498E9E}"/>
              </a:ext>
            </a:extLst>
          </p:cNvPr>
          <p:cNvSpPr txBox="1"/>
          <p:nvPr/>
        </p:nvSpPr>
        <p:spPr>
          <a:xfrm>
            <a:off x="9864090" y="2868474"/>
            <a:ext cx="22397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IRAS Detectors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Air and Space </a:t>
            </a:r>
          </a:p>
          <a:p>
            <a:r>
              <a:rPr lang="en-US" dirty="0">
                <a:latin typeface="+mj-lt"/>
              </a:rPr>
              <a:t>Museum Collection</a:t>
            </a:r>
          </a:p>
          <a:p>
            <a:r>
              <a:rPr lang="en-US" dirty="0">
                <a:latin typeface="+mj-lt"/>
              </a:rPr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437594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2A1C-D601-69C3-A90A-55293488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JWST - Fully Focused Breakthroughs, Space">
            <a:extLst>
              <a:ext uri="{FF2B5EF4-FFF2-40B4-BE49-F238E27FC236}">
                <a16:creationId xmlns:a16="http://schemas.microsoft.com/office/drawing/2014/main" id="{13253FF1-5925-1A22-01E7-47A2833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0" y="50150"/>
            <a:ext cx="12235335" cy="64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03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413F-4448-4A5F-8316-77E7DDFC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dirty="0"/>
              <a:t>Size matters…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AF9F22-DD95-45A5-9DC6-F6C6CA7971DD}"/>
              </a:ext>
            </a:extLst>
          </p:cNvPr>
          <p:cNvGrpSpPr/>
          <p:nvPr/>
        </p:nvGrpSpPr>
        <p:grpSpPr>
          <a:xfrm>
            <a:off x="1656402" y="1663700"/>
            <a:ext cx="7919398" cy="4219344"/>
            <a:chOff x="1224602" y="207524"/>
            <a:chExt cx="9931078" cy="5866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D5467E-E5F7-6A1F-5C4B-8F9FFBE2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4602" y="207524"/>
              <a:ext cx="9931078" cy="586602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B1A7B8-1EA1-2391-99CB-370704DD4F0C}"/>
                </a:ext>
              </a:extLst>
            </p:cNvPr>
            <p:cNvSpPr/>
            <p:nvPr/>
          </p:nvSpPr>
          <p:spPr>
            <a:xfrm>
              <a:off x="5538337" y="5884059"/>
              <a:ext cx="1747454" cy="18288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0000"/>
                </a:highlight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73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7791-434D-5E4F-98DB-4D5C8E84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244"/>
            <a:ext cx="8077200" cy="723900"/>
          </a:xfrm>
        </p:spPr>
        <p:txBody>
          <a:bodyPr>
            <a:normAutofit fontScale="90000"/>
          </a:bodyPr>
          <a:lstStyle/>
          <a:p>
            <a:r>
              <a:rPr lang="en-US" dirty="0"/>
              <a:t>Orion Molecular Cloud</a:t>
            </a:r>
            <a:r>
              <a:rPr lang="en-US" b="1" dirty="0"/>
              <a:t>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621E5-8FFF-6643-95D2-326444A8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524000" y="6629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10A9217F-FCC1-9C46-86EC-96548A7FBDFC}" type="datetime1">
              <a:rPr lang="en-US" smtClean="0"/>
              <a:pPr/>
              <a:t>3/7/26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6CCB8-E3B2-9E4F-A3E6-CDA23B345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763000" y="6629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CC021295-ADF8-F84A-AF22-ED931EED0FF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44D65-15A3-934E-82A6-601BED42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0936"/>
            <a:ext cx="9144000" cy="6227064"/>
          </a:xfrm>
          <a:prstGeom prst="rect">
            <a:avLst/>
          </a:prstGeom>
        </p:spPr>
      </p:pic>
      <p:pic>
        <p:nvPicPr>
          <p:cNvPr id="24578" name="Picture 2" descr="Vivid image of a galaxy with swirling stars and cosmic dust, showcasing outer space's vastness and beauty.">
            <a:extLst>
              <a:ext uri="{FF2B5EF4-FFF2-40B4-BE49-F238E27FC236}">
                <a16:creationId xmlns:a16="http://schemas.microsoft.com/office/drawing/2014/main" id="{B4F51019-DF03-3378-0265-68B6B829C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8537">
            <a:off x="3523591" y="2234776"/>
            <a:ext cx="5120653" cy="32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13103-1945-AFF8-B5B6-40BAE08309D1}"/>
              </a:ext>
            </a:extLst>
          </p:cNvPr>
          <p:cNvSpPr txBox="1"/>
          <p:nvPr/>
        </p:nvSpPr>
        <p:spPr>
          <a:xfrm>
            <a:off x="4604381" y="6475511"/>
            <a:ext cx="6075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B3B435"/>
                </a:highlight>
              </a:rPr>
              <a:t>Janice Lee (STScI), Thomas Williams (Oxford), and the PHANGS team</a:t>
            </a:r>
          </a:p>
        </p:txBody>
      </p:sp>
    </p:spTree>
    <p:extLst>
      <p:ext uri="{BB962C8B-B14F-4D97-AF65-F5344CB8AC3E}">
        <p14:creationId xmlns:p14="http://schemas.microsoft.com/office/powerpoint/2010/main" val="28364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CDEC-DF8D-D0CD-7918-5FB5FDF4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28" y="0"/>
            <a:ext cx="10058400" cy="1702676"/>
          </a:xfrm>
        </p:spPr>
        <p:txBody>
          <a:bodyPr>
            <a:normAutofit/>
          </a:bodyPr>
          <a:lstStyle/>
          <a:p>
            <a:r>
              <a:rPr lang="en-US" dirty="0"/>
              <a:t>Mid 80’s: the first generation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Infrared astronomy with arrays : proceedings of the Workshop on  Ground-based Astronomical Observations with Infrared Array Detectors: C.G.  Wynn-Williams, E.E. Becklin: Amazon.com: Books">
            <a:extLst>
              <a:ext uri="{FF2B5EF4-FFF2-40B4-BE49-F238E27FC236}">
                <a16:creationId xmlns:a16="http://schemas.microsoft.com/office/drawing/2014/main" id="{28459D07-C584-E85D-739E-762D7156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02" y="1445285"/>
            <a:ext cx="2600482" cy="35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26003-B184-85BD-8FFB-148491C91AF0}"/>
              </a:ext>
            </a:extLst>
          </p:cNvPr>
          <p:cNvSpPr txBox="1"/>
          <p:nvPr/>
        </p:nvSpPr>
        <p:spPr>
          <a:xfrm>
            <a:off x="603931" y="1251817"/>
            <a:ext cx="54857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7200"/>
            <a:r>
              <a:rPr lang="en-US" dirty="0"/>
              <a:t>1983: </a:t>
            </a:r>
            <a:r>
              <a:rPr lang="en-US" dirty="0" err="1"/>
              <a:t>InSb</a:t>
            </a:r>
            <a:r>
              <a:rPr lang="en-US" dirty="0"/>
              <a:t> 32x32 (SBRC Raytheon)</a:t>
            </a:r>
          </a:p>
          <a:p>
            <a:pPr indent="457200"/>
            <a:r>
              <a:rPr lang="en-US" dirty="0"/>
              <a:t>1986: </a:t>
            </a:r>
            <a:r>
              <a:rPr lang="en-US" dirty="0" err="1"/>
              <a:t>Si:Ga</a:t>
            </a:r>
            <a:r>
              <a:rPr lang="en-US" dirty="0"/>
              <a:t>, </a:t>
            </a:r>
            <a:r>
              <a:rPr lang="en-US" dirty="0" err="1"/>
              <a:t>SiAs</a:t>
            </a:r>
            <a:r>
              <a:rPr lang="en-US" dirty="0"/>
              <a:t> 10x64 (Rockwell)</a:t>
            </a:r>
          </a:p>
          <a:p>
            <a:pPr indent="457200"/>
            <a:r>
              <a:rPr lang="en-US" dirty="0"/>
              <a:t>1986/87: </a:t>
            </a:r>
            <a:r>
              <a:rPr lang="en-US" dirty="0" err="1"/>
              <a:t>InSb</a:t>
            </a:r>
            <a:r>
              <a:rPr lang="en-US" dirty="0"/>
              <a:t>, </a:t>
            </a:r>
            <a:r>
              <a:rPr lang="en-US" dirty="0" err="1"/>
              <a:t>Si:Ga</a:t>
            </a:r>
            <a:r>
              <a:rPr lang="en-US" dirty="0"/>
              <a:t> 58x62 (SBRC Raytheon)</a:t>
            </a:r>
          </a:p>
          <a:p>
            <a:pPr indent="457200"/>
            <a:endParaRPr lang="en-US" dirty="0"/>
          </a:p>
          <a:p>
            <a:pPr indent="45720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1DBBE-A614-516B-DAB1-F71DB91C35DC}"/>
              </a:ext>
            </a:extLst>
          </p:cNvPr>
          <p:cNvSpPr txBox="1"/>
          <p:nvPr/>
        </p:nvSpPr>
        <p:spPr>
          <a:xfrm>
            <a:off x="7452119" y="4988042"/>
            <a:ext cx="4608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777777"/>
                </a:solidFill>
                <a:effectLst/>
                <a:latin typeface="+mj-lt"/>
              </a:rPr>
              <a:t>University of Hawaii, Institute for Astronomy, 1987</a:t>
            </a:r>
          </a:p>
          <a:p>
            <a:r>
              <a:rPr lang="en-US" sz="1400" dirty="0">
                <a:solidFill>
                  <a:srgbClr val="777777"/>
                </a:solidFill>
                <a:latin typeface="+mj-lt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B375A-49F1-F9A3-0A78-5304DCA4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13" y="2460009"/>
            <a:ext cx="5259070" cy="3041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097EE-1AF8-2057-53A2-D971351B0946}"/>
              </a:ext>
            </a:extLst>
          </p:cNvPr>
          <p:cNvSpPr txBox="1"/>
          <p:nvPr/>
        </p:nvSpPr>
        <p:spPr>
          <a:xfrm>
            <a:off x="739928" y="5501915"/>
            <a:ext cx="6941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I. Mc Lean “The IRCAM Revolution” in Thirty Years of Astronomical Discovery with UKIRT, Astrophysics and Space Science Proceedings 37, A. Adamson et al. (eds.)</a:t>
            </a:r>
          </a:p>
        </p:txBody>
      </p:sp>
    </p:spTree>
    <p:extLst>
      <p:ext uri="{BB962C8B-B14F-4D97-AF65-F5344CB8AC3E}">
        <p14:creationId xmlns:p14="http://schemas.microsoft.com/office/powerpoint/2010/main" val="205818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36B18-E7C7-70FB-A4FB-9B8FCCDD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431"/>
            <a:ext cx="10058400" cy="1250613"/>
          </a:xfrm>
        </p:spPr>
        <p:txBody>
          <a:bodyPr>
            <a:normAutofit/>
          </a:bodyPr>
          <a:lstStyle/>
          <a:p>
            <a:r>
              <a:rPr lang="en-US" sz="3200" dirty="0"/>
              <a:t>TIRCAM: 1986 - 1994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A6D8E-CA7C-33F0-CFAF-7761ED93E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52" t="47315" r="32245" b="41714"/>
          <a:stretch/>
        </p:blipFill>
        <p:spPr>
          <a:xfrm>
            <a:off x="3067553" y="1636444"/>
            <a:ext cx="2490471" cy="415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BFB5F9-9C57-3833-D62D-E7FFD8CA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7" y="1788150"/>
            <a:ext cx="2658181" cy="348184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B127147-6DC8-A70E-FDC6-653341D2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12" y="228799"/>
            <a:ext cx="3682175" cy="24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8EC97D-16A4-6689-3970-8A2DEC27DD6E}"/>
              </a:ext>
            </a:extLst>
          </p:cNvPr>
          <p:cNvSpPr txBox="1"/>
          <p:nvPr/>
        </p:nvSpPr>
        <p:spPr>
          <a:xfrm>
            <a:off x="154160" y="5275233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Rockewell</a:t>
            </a:r>
            <a:r>
              <a:rPr lang="en-US" dirty="0"/>
              <a:t> 10x64 </a:t>
            </a:r>
            <a:r>
              <a:rPr lang="en-US" dirty="0" err="1"/>
              <a:t>Si:Ga</a:t>
            </a:r>
            <a:endParaRPr lang="en-US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40CCF78-373E-911D-4916-836AA6973D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517" b="32598"/>
          <a:stretch>
            <a:fillRect/>
          </a:stretch>
        </p:blipFill>
        <p:spPr>
          <a:xfrm>
            <a:off x="5856599" y="151289"/>
            <a:ext cx="2365406" cy="3412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929C9E-8810-2101-BA92-80FD6FA70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625" y="2901514"/>
            <a:ext cx="3303098" cy="38783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8F630D-9607-83F5-23B4-E34B9F723F12}"/>
              </a:ext>
            </a:extLst>
          </p:cNvPr>
          <p:cNvSpPr txBox="1"/>
          <p:nvPr/>
        </p:nvSpPr>
        <p:spPr>
          <a:xfrm>
            <a:off x="5847559" y="3714759"/>
            <a:ext cx="21531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TC-MIRC </a:t>
            </a:r>
          </a:p>
          <a:p>
            <a:r>
              <a:rPr lang="en-US" sz="3200" dirty="0"/>
              <a:t>1994-1998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6D07F-37C8-DB48-F6BC-2CD574170C00}"/>
              </a:ext>
            </a:extLst>
          </p:cNvPr>
          <p:cNvSpPr txBox="1"/>
          <p:nvPr/>
        </p:nvSpPr>
        <p:spPr>
          <a:xfrm>
            <a:off x="6096000" y="4791977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channels </a:t>
            </a:r>
          </a:p>
          <a:p>
            <a:r>
              <a:rPr lang="en-US" dirty="0"/>
              <a:t>MIR Camera </a:t>
            </a:r>
          </a:p>
          <a:p>
            <a:r>
              <a:rPr lang="en-US" dirty="0"/>
              <a:t>- </a:t>
            </a:r>
            <a:r>
              <a:rPr lang="en-US" dirty="0" err="1"/>
              <a:t>InSb</a:t>
            </a:r>
            <a:r>
              <a:rPr lang="en-US" dirty="0"/>
              <a:t> 58x62</a:t>
            </a:r>
          </a:p>
          <a:p>
            <a:r>
              <a:rPr lang="en-US" dirty="0"/>
              <a:t>- </a:t>
            </a:r>
            <a:r>
              <a:rPr lang="en-US" dirty="0" err="1"/>
              <a:t>Si:Ga</a:t>
            </a:r>
            <a:r>
              <a:rPr lang="en-US" dirty="0"/>
              <a:t> 58x62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FACE45-F2E5-D424-212A-88E4590E5181}"/>
              </a:ext>
            </a:extLst>
          </p:cNvPr>
          <p:cNvSpPr txBox="1"/>
          <p:nvPr/>
        </p:nvSpPr>
        <p:spPr>
          <a:xfrm>
            <a:off x="0" y="0"/>
            <a:ext cx="3272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Pioneering projects in Italy </a:t>
            </a:r>
          </a:p>
          <a:p>
            <a:r>
              <a:rPr lang="en-US" dirty="0"/>
              <a:t>at the TIRGO 1.5m telescope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3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64E2-D5D4-3A3C-BFF7-BAE0A2BD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-81013"/>
            <a:ext cx="11716493" cy="761147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0A0A0A"/>
                </a:solidFill>
                <a:latin typeface="+mj-lt"/>
              </a:rPr>
              <a:t>ISO (Infrared Space Observatory, 1995–1998)</a:t>
            </a:r>
            <a:endParaRPr lang="en-US" sz="3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137E2-13AC-B142-B237-D814B9AF410C}"/>
              </a:ext>
            </a:extLst>
          </p:cNvPr>
          <p:cNvSpPr txBox="1"/>
          <p:nvPr/>
        </p:nvSpPr>
        <p:spPr>
          <a:xfrm>
            <a:off x="146582" y="4994149"/>
            <a:ext cx="11248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+mj-lt"/>
              </a:rPr>
              <a:t>Detector Type</a:t>
            </a:r>
            <a:r>
              <a:rPr lang="en-US" altLang="en-US" sz="1600" dirty="0">
                <a:solidFill>
                  <a:srgbClr val="0A0A0A"/>
                </a:solidFill>
                <a:latin typeface="+mj-lt"/>
              </a:rPr>
              <a:t>: Early-generation 2d  arrays.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solidFill>
                <a:srgbClr val="0A0A0A"/>
              </a:solidFill>
              <a:latin typeface="+mj-lt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+mj-lt"/>
              </a:rPr>
              <a:t>Technology</a:t>
            </a:r>
            <a:r>
              <a:rPr lang="en-US" altLang="en-US" sz="1600" dirty="0">
                <a:solidFill>
                  <a:srgbClr val="0A0A0A"/>
                </a:solidFill>
                <a:latin typeface="+mj-lt"/>
              </a:rPr>
              <a:t>: 32x32 pixel </a:t>
            </a:r>
            <a:r>
              <a:rPr lang="en-US" altLang="en-US" sz="1600" b="1" dirty="0" err="1">
                <a:solidFill>
                  <a:srgbClr val="0A0A0A"/>
                </a:solidFill>
                <a:latin typeface="+mj-lt"/>
              </a:rPr>
              <a:t>InSb</a:t>
            </a:r>
            <a:r>
              <a:rPr lang="en-US" altLang="en-US" sz="1600" b="1" dirty="0">
                <a:solidFill>
                  <a:srgbClr val="0A0A0A"/>
                </a:solidFill>
                <a:latin typeface="+mj-lt"/>
              </a:rPr>
              <a:t> (CID, 1000 e/pix RON)  </a:t>
            </a:r>
            <a:r>
              <a:rPr lang="en-US" altLang="en-US" sz="1600" dirty="0">
                <a:solidFill>
                  <a:srgbClr val="0A0A0A"/>
                </a:solidFill>
                <a:latin typeface="+mj-lt"/>
              </a:rPr>
              <a:t>and </a:t>
            </a:r>
            <a:r>
              <a:rPr lang="en-US" altLang="en-US" sz="1600" b="1" dirty="0" err="1">
                <a:solidFill>
                  <a:srgbClr val="0A0A0A"/>
                </a:solidFill>
                <a:latin typeface="+mj-lt"/>
              </a:rPr>
              <a:t>Si:Ga</a:t>
            </a:r>
            <a:r>
              <a:rPr lang="en-US" altLang="en-US" sz="1600" b="1" dirty="0">
                <a:solidFill>
                  <a:srgbClr val="0A0A0A"/>
                </a:solidFill>
                <a:latin typeface="+mj-lt"/>
              </a:rPr>
              <a:t> (In-bumped to Si Mux, 300e/pix RON)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b="1" dirty="0">
              <a:solidFill>
                <a:srgbClr val="0A0A0A"/>
              </a:solidFill>
              <a:latin typeface="+mj-lt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A0A0A"/>
                </a:solidFill>
                <a:latin typeface="+mj-lt"/>
              </a:rPr>
              <a:t>Maker: SAT &amp; CEA-LETI (France)</a:t>
            </a:r>
            <a:r>
              <a:rPr lang="en-US" altLang="en-US" sz="1600" dirty="0">
                <a:solidFill>
                  <a:srgbClr val="0A0A0A"/>
                </a:solidFill>
                <a:latin typeface="+mj-lt"/>
              </a:rPr>
              <a:t> </a:t>
            </a:r>
            <a:endParaRPr lang="en-US" sz="1600" dirty="0">
              <a:latin typeface="+mj-lt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827A2A6-170F-01B8-B648-23365F04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9" y="1034889"/>
            <a:ext cx="3646171" cy="384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8C7C9-AC21-B21C-9C64-9689E5AE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19" y="1603717"/>
            <a:ext cx="6704911" cy="2947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17CE3D-A43A-71CC-1DAF-94C81BE5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878" y="952111"/>
            <a:ext cx="5270501" cy="536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ED5B7-57E8-C6C6-7DDD-BE2C0A255FE0}"/>
              </a:ext>
            </a:extLst>
          </p:cNvPr>
          <p:cNvSpPr txBox="1"/>
          <p:nvPr/>
        </p:nvSpPr>
        <p:spPr>
          <a:xfrm>
            <a:off x="5532120" y="4565943"/>
            <a:ext cx="63493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404041"/>
                </a:solidFill>
                <a:effectLst/>
                <a:latin typeface="+mj-lt"/>
              </a:rPr>
              <a:t>SPIE Proceedings Volume 1130, New Technologies for Astronomy; (1989) 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13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C6A2-4315-DCA1-9A93-879E70EE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93300"/>
          </a:xfrm>
        </p:spPr>
        <p:txBody>
          <a:bodyPr/>
          <a:lstStyle/>
          <a:p>
            <a:r>
              <a:rPr lang="en-US" dirty="0"/>
              <a:t>ISOCAM gallery </a:t>
            </a:r>
          </a:p>
        </p:txBody>
      </p:sp>
      <p:pic>
        <p:nvPicPr>
          <p:cNvPr id="20482" name="Picture 2" descr="ISOCAM picture of M16, the Eagle nebula">
            <a:extLst>
              <a:ext uri="{FF2B5EF4-FFF2-40B4-BE49-F238E27FC236}">
                <a16:creationId xmlns:a16="http://schemas.microsoft.com/office/drawing/2014/main" id="{0CB8A40A-EF37-AE02-30A1-37374C0A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2" y="91958"/>
            <a:ext cx="5089525" cy="56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3F805A-6429-CABD-0E14-271456C96F5B}"/>
              </a:ext>
            </a:extLst>
          </p:cNvPr>
          <p:cNvSpPr txBox="1"/>
          <p:nvPr/>
        </p:nvSpPr>
        <p:spPr>
          <a:xfrm>
            <a:off x="7714066" y="5748884"/>
            <a:ext cx="36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Pilbratt</a:t>
            </a:r>
            <a:r>
              <a:rPr lang="en-US" dirty="0"/>
              <a:t> et al. A&amp;A333,L9 (1998)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17173953-E60B-65AB-5B68-D0DBD412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359347"/>
            <a:ext cx="3829171" cy="43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4D278-9E40-8814-0B17-53A255522456}"/>
              </a:ext>
            </a:extLst>
          </p:cNvPr>
          <p:cNvSpPr txBox="1"/>
          <p:nvPr/>
        </p:nvSpPr>
        <p:spPr>
          <a:xfrm>
            <a:off x="3894667" y="512932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M51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8BDDE-2C40-9337-121C-8FE672313254}"/>
              </a:ext>
            </a:extLst>
          </p:cNvPr>
          <p:cNvSpPr txBox="1"/>
          <p:nvPr/>
        </p:nvSpPr>
        <p:spPr>
          <a:xfrm>
            <a:off x="11155680" y="49446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M16</a:t>
            </a:r>
          </a:p>
        </p:txBody>
      </p:sp>
    </p:spTree>
    <p:extLst>
      <p:ext uri="{BB962C8B-B14F-4D97-AF65-F5344CB8AC3E}">
        <p14:creationId xmlns:p14="http://schemas.microsoft.com/office/powerpoint/2010/main" val="10558026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40684</TotalTime>
  <Words>1315</Words>
  <Application>Microsoft Macintosh PowerPoint</Application>
  <PresentationFormat>Widescreen</PresentationFormat>
  <Paragraphs>268</Paragraphs>
  <Slides>41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Cambria Math</vt:lpstr>
      <vt:lpstr>Century Schoolbook</vt:lpstr>
      <vt:lpstr>Google Sans</vt:lpstr>
      <vt:lpstr>Palatino</vt:lpstr>
      <vt:lpstr>Retrospect</vt:lpstr>
      <vt:lpstr>An Overview  of Three Decades of Infrared Detectors in Space </vt:lpstr>
      <vt:lpstr>Why Infrared Astronomy</vt:lpstr>
      <vt:lpstr>Early Infrared Detectors (pre-1986)</vt:lpstr>
      <vt:lpstr>IRAS (Infrared Astronomical Satellite, 1983)</vt:lpstr>
      <vt:lpstr>Orion Molecular Clouds</vt:lpstr>
      <vt:lpstr>Mid 80’s: the first generation </vt:lpstr>
      <vt:lpstr>TIRCAM: 1986 - 1994</vt:lpstr>
      <vt:lpstr>ISO (Infrared Space Observatory, 1995–1998)</vt:lpstr>
      <vt:lpstr>ISOCAM gallery </vt:lpstr>
      <vt:lpstr>IR Arrays: the 1990s boom</vt:lpstr>
      <vt:lpstr>Family Portraits: Rockwell/Teledyne</vt:lpstr>
      <vt:lpstr>SBRC - Raytheon</vt:lpstr>
      <vt:lpstr>NASA enters the game IR from space poses  hard requirements</vt:lpstr>
      <vt:lpstr>HST/NICMOS (1997-2008)</vt:lpstr>
      <vt:lpstr>Despite issues… exceptional discoveries!</vt:lpstr>
      <vt:lpstr>In the Mid-IR: Spitzer (2003-2020)</vt:lpstr>
      <vt:lpstr>Spitzer Science highlights</vt:lpstr>
      <vt:lpstr>Lessons learned drive progress</vt:lpstr>
      <vt:lpstr>HST/Wide Field Camera 3-IR` - detector development 2000-2004 - launched 2009…  ongoing!</vt:lpstr>
      <vt:lpstr>We learned more and more…</vt:lpstr>
      <vt:lpstr>Wise/Neowise (2009-present)  Herschel (2009-2014)</vt:lpstr>
      <vt:lpstr>Andromeda with WISE and Herchel</vt:lpstr>
      <vt:lpstr>The JWST Era</vt:lpstr>
      <vt:lpstr>Hawaii 2-RG</vt:lpstr>
      <vt:lpstr>MIRI Detectors</vt:lpstr>
      <vt:lpstr>The current Hi-2RG generation</vt:lpstr>
      <vt:lpstr>Entering the 4K era</vt:lpstr>
      <vt:lpstr>This meeting</vt:lpstr>
      <vt:lpstr>The importance of an ERROR BUDGET</vt:lpstr>
      <vt:lpstr>PowerPoint Presentation</vt:lpstr>
      <vt:lpstr>Conclusion: we went a long way</vt:lpstr>
      <vt:lpstr>Ancillary slides</vt:lpstr>
      <vt:lpstr>Why Infrared Astronomy</vt:lpstr>
      <vt:lpstr>Looking through the dust</vt:lpstr>
      <vt:lpstr>Looking through the dust</vt:lpstr>
      <vt:lpstr>Why Infrared Astronomy</vt:lpstr>
      <vt:lpstr>Hubble “J-band dropout”</vt:lpstr>
      <vt:lpstr>Why Infrared Astronomy</vt:lpstr>
      <vt:lpstr>Why Space</vt:lpstr>
      <vt:lpstr>PowerPoint Presentation</vt:lpstr>
      <vt:lpstr>Size matters…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Massimo Robberto</cp:lastModifiedBy>
  <cp:revision>194</cp:revision>
  <cp:lastPrinted>2017-09-20T21:04:21Z</cp:lastPrinted>
  <dcterms:created xsi:type="dcterms:W3CDTF">2016-11-12T20:45:56Z</dcterms:created>
  <dcterms:modified xsi:type="dcterms:W3CDTF">2026-03-19T16:40:00Z</dcterms:modified>
</cp:coreProperties>
</file>